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sldIdLst>
    <p:sldId id="257" r:id="rId2"/>
    <p:sldId id="280" r:id="rId3"/>
    <p:sldId id="281" r:id="rId4"/>
    <p:sldId id="282" r:id="rId5"/>
    <p:sldId id="283" r:id="rId6"/>
    <p:sldId id="284" r:id="rId7"/>
    <p:sldId id="285" r:id="rId8"/>
    <p:sldId id="287" r:id="rId9"/>
    <p:sldId id="258" r:id="rId10"/>
    <p:sldId id="259" r:id="rId11"/>
    <p:sldId id="260" r:id="rId12"/>
    <p:sldId id="262" r:id="rId13"/>
    <p:sldId id="261" r:id="rId14"/>
    <p:sldId id="290" r:id="rId15"/>
    <p:sldId id="263" r:id="rId16"/>
    <p:sldId id="264" r:id="rId17"/>
    <p:sldId id="265" r:id="rId18"/>
    <p:sldId id="267" r:id="rId19"/>
    <p:sldId id="266" r:id="rId20"/>
    <p:sldId id="269" r:id="rId21"/>
    <p:sldId id="270" r:id="rId22"/>
    <p:sldId id="271" r:id="rId23"/>
    <p:sldId id="272" r:id="rId24"/>
    <p:sldId id="273" r:id="rId25"/>
    <p:sldId id="274" r:id="rId26"/>
    <p:sldId id="276" r:id="rId27"/>
    <p:sldId id="275" r:id="rId28"/>
    <p:sldId id="277" r:id="rId29"/>
    <p:sldId id="278" r:id="rId30"/>
    <p:sldId id="279"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BA9BF-4FED-4672-B338-CCFE473B1B67}" type="datetimeFigureOut">
              <a:rPr lang="tr-TR" smtClean="0"/>
              <a:t>13.03.2025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DA41E4-7088-43B6-B2A4-F6424CC19344}" type="slidenum">
              <a:rPr lang="tr-TR" smtClean="0"/>
              <a:t>‹#›</a:t>
            </a:fld>
            <a:endParaRPr lang="tr-TR"/>
          </a:p>
        </p:txBody>
      </p:sp>
    </p:spTree>
    <p:extLst>
      <p:ext uri="{BB962C8B-B14F-4D97-AF65-F5344CB8AC3E}">
        <p14:creationId xmlns:p14="http://schemas.microsoft.com/office/powerpoint/2010/main" val="2402630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6DA41E4-7088-43B6-B2A4-F6424CC19344}" type="slidenum">
              <a:rPr lang="tr-TR" smtClean="0"/>
              <a:t>15</a:t>
            </a:fld>
            <a:endParaRPr lang="tr-TR"/>
          </a:p>
        </p:txBody>
      </p:sp>
    </p:spTree>
    <p:extLst>
      <p:ext uri="{BB962C8B-B14F-4D97-AF65-F5344CB8AC3E}">
        <p14:creationId xmlns:p14="http://schemas.microsoft.com/office/powerpoint/2010/main" val="51853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tr-TR"/>
              <a:t>Asıl başlık stili için tıklatın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6B0BAC5F-400F-4667-9070-2A1753FE3253}" type="datetimeFigureOut">
              <a:rPr lang="tr-TR" smtClean="0"/>
              <a:t>13.03.2025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0CEFD2-BC3B-42FF-AB4C-0C573521D913}" type="slidenum">
              <a:rPr lang="tr-TR" smtClean="0"/>
              <a:t>‹#›</a:t>
            </a:fld>
            <a:endParaRPr lang="tr-T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6B0BAC5F-400F-4667-9070-2A1753FE3253}" type="datetimeFigureOut">
              <a:rPr lang="tr-TR" smtClean="0"/>
              <a:t>13.03.2025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0CEFD2-BC3B-42FF-AB4C-0C573521D913}"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B0BAC5F-400F-4667-9070-2A1753FE3253}" type="datetimeFigureOut">
              <a:rPr lang="tr-TR" smtClean="0"/>
              <a:t>13.03.2025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0CEFD2-BC3B-42FF-AB4C-0C573521D913}"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6B0BAC5F-400F-4667-9070-2A1753FE3253}" type="datetimeFigureOut">
              <a:rPr lang="tr-TR" smtClean="0"/>
              <a:t>13.03.2025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0CEFD2-BC3B-42FF-AB4C-0C573521D913}"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tr-TR"/>
              <a:t>Asıl başlık stili için tıklatın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6B0BAC5F-400F-4667-9070-2A1753FE3253}" type="datetimeFigureOut">
              <a:rPr lang="tr-TR" smtClean="0"/>
              <a:t>13.03.2025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60CEFD2-BC3B-42FF-AB4C-0C573521D913}" type="slidenum">
              <a:rPr lang="tr-TR" smtClean="0"/>
              <a:t>‹#›</a:t>
            </a:fld>
            <a:endParaRPr lang="tr-T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B0BAC5F-400F-4667-9070-2A1753FE3253}" type="datetimeFigureOut">
              <a:rPr lang="tr-TR" smtClean="0"/>
              <a:t>13.03.2025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60CEFD2-BC3B-42FF-AB4C-0C573521D913}"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B0BAC5F-400F-4667-9070-2A1753FE3253}" type="datetimeFigureOut">
              <a:rPr lang="tr-TR" smtClean="0"/>
              <a:t>13.03.2025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60CEFD2-BC3B-42FF-AB4C-0C573521D913}" type="slidenum">
              <a:rPr lang="tr-TR" smtClean="0"/>
              <a:t>‹#›</a:t>
            </a:fld>
            <a:endParaRPr lang="tr-T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6B0BAC5F-400F-4667-9070-2A1753FE3253}" type="datetimeFigureOut">
              <a:rPr lang="tr-TR" smtClean="0"/>
              <a:t>13.03.2025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60CEFD2-BC3B-42FF-AB4C-0C573521D913}"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BAC5F-400F-4667-9070-2A1753FE3253}" type="datetimeFigureOut">
              <a:rPr lang="tr-TR" smtClean="0"/>
              <a:t>13.03.2025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60CEFD2-BC3B-42FF-AB4C-0C573521D913}"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B0BAC5F-400F-4667-9070-2A1753FE3253}" type="datetimeFigureOut">
              <a:rPr lang="tr-TR" smtClean="0"/>
              <a:t>13.03.2025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60CEFD2-BC3B-42FF-AB4C-0C573521D913}" type="slidenum">
              <a:rPr lang="tr-TR" smtClean="0"/>
              <a:t>‹#›</a:t>
            </a:fld>
            <a:endParaRPr lang="tr-T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6B0BAC5F-400F-4667-9070-2A1753FE3253}" type="datetimeFigureOut">
              <a:rPr lang="tr-TR" smtClean="0"/>
              <a:t>13.03.2025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60CEFD2-BC3B-42FF-AB4C-0C573521D913}"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B0BAC5F-400F-4667-9070-2A1753FE3253}" type="datetimeFigureOut">
              <a:rPr lang="tr-TR" smtClean="0"/>
              <a:t>13.03.2025</a:t>
            </a:fld>
            <a:endParaRPr lang="tr-T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tr-T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60CEFD2-BC3B-42FF-AB4C-0C573521D913}"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txBox="1">
            <a:spLocks/>
          </p:cNvSpPr>
          <p:nvPr/>
        </p:nvSpPr>
        <p:spPr>
          <a:xfrm>
            <a:off x="775645" y="3922197"/>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a:t>ADALET PSİKOLOJİSİ</a:t>
            </a:r>
            <a:endParaRPr lang="tr-TR" dirty="0"/>
          </a:p>
        </p:txBody>
      </p:sp>
      <p:sp>
        <p:nvSpPr>
          <p:cNvPr id="5" name="Alt Başlık 2"/>
          <p:cNvSpPr txBox="1">
            <a:spLocks/>
          </p:cNvSpPr>
          <p:nvPr/>
        </p:nvSpPr>
        <p:spPr>
          <a:xfrm>
            <a:off x="1439207" y="5445224"/>
            <a:ext cx="6400800" cy="766936"/>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dirty="0"/>
              <a:t>2024- 2025 YILI BAHAR DÖNEMİ </a:t>
            </a:r>
          </a:p>
          <a:p>
            <a:pPr marL="0" indent="0" algn="ctr">
              <a:buNone/>
            </a:pPr>
            <a:r>
              <a:rPr lang="tr-TR" dirty="0"/>
              <a:t>4. Ders</a:t>
            </a:r>
          </a:p>
        </p:txBody>
      </p:sp>
      <p:pic>
        <p:nvPicPr>
          <p:cNvPr id="6" name="Picture 2" descr="ADALET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122" y="188640"/>
            <a:ext cx="609600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244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548680"/>
            <a:ext cx="8856984" cy="6192688"/>
          </a:xfrm>
        </p:spPr>
        <p:txBody>
          <a:bodyPr>
            <a:normAutofit fontScale="92500" lnSpcReduction="10000"/>
          </a:bodyPr>
          <a:lstStyle/>
          <a:p>
            <a:pPr marL="0" indent="0" algn="just">
              <a:buNone/>
            </a:pPr>
            <a:r>
              <a:rPr lang="tr-TR" sz="2400" b="1" dirty="0"/>
              <a:t>(2) Paranoya</a:t>
            </a:r>
            <a:endParaRPr lang="tr-TR" sz="2400" b="1" dirty="0">
              <a:solidFill>
                <a:schemeClr val="tx2"/>
              </a:solidFill>
            </a:endParaRPr>
          </a:p>
          <a:p>
            <a:pPr marL="0" indent="0" algn="just">
              <a:buNone/>
            </a:pPr>
            <a:r>
              <a:rPr lang="tr-TR" sz="2400" b="1" dirty="0"/>
              <a:t>	</a:t>
            </a:r>
            <a:r>
              <a:rPr lang="tr-TR" sz="2400" dirty="0"/>
              <a:t>belirli konuda derin kaygılar</a:t>
            </a:r>
          </a:p>
          <a:p>
            <a:pPr marL="0" indent="0" algn="just">
              <a:buNone/>
            </a:pPr>
            <a:r>
              <a:rPr lang="tr-TR" sz="2400" dirty="0"/>
              <a:t>	anlamsız korku, aşırı tepki verme</a:t>
            </a:r>
          </a:p>
          <a:p>
            <a:pPr marL="0" indent="0" algn="just">
              <a:buNone/>
            </a:pPr>
            <a:r>
              <a:rPr lang="tr-TR" sz="2400" dirty="0"/>
              <a:t>	Orta yaş döneminde hezeyanlar içinde gerçekleşen bir akıl hastalığı</a:t>
            </a:r>
          </a:p>
          <a:p>
            <a:pPr marL="0" indent="0" algn="just">
              <a:buNone/>
            </a:pPr>
            <a:r>
              <a:rPr lang="tr-TR" sz="2400" dirty="0"/>
              <a:t>	düşünceler açık, halüsinasyon görülmez</a:t>
            </a:r>
          </a:p>
          <a:p>
            <a:pPr marL="0" indent="0" algn="just">
              <a:buNone/>
            </a:pPr>
            <a:r>
              <a:rPr lang="tr-TR" sz="2400" dirty="0"/>
              <a:t>	yargılama kabiliyeti bozulur</a:t>
            </a:r>
          </a:p>
          <a:p>
            <a:pPr marL="0" indent="0" algn="just">
              <a:buNone/>
            </a:pPr>
            <a:r>
              <a:rPr lang="tr-TR" sz="2400" dirty="0"/>
              <a:t>	şüphe belirli olay ya da kişiye yönelebilir. Bu tavır suç işlenmesine sebep olur.</a:t>
            </a:r>
          </a:p>
          <a:p>
            <a:pPr marL="0" indent="0">
              <a:buNone/>
            </a:pPr>
            <a:r>
              <a:rPr lang="tr-TR" sz="2400" b="1" dirty="0">
                <a:solidFill>
                  <a:schemeClr val="tx2"/>
                </a:solidFill>
              </a:rPr>
              <a:t>(3) Psikopatlık</a:t>
            </a:r>
          </a:p>
          <a:p>
            <a:pPr marL="0" indent="0">
              <a:buNone/>
            </a:pPr>
            <a:r>
              <a:rPr lang="tr-TR" sz="2400" dirty="0"/>
              <a:t>	karakter  özellikleri ve etik tutum açısından topluma uyum gösteremeyen kişiler</a:t>
            </a:r>
          </a:p>
          <a:p>
            <a:pPr marL="0" indent="0">
              <a:buNone/>
            </a:pPr>
            <a:r>
              <a:rPr lang="tr-TR" sz="2400" dirty="0"/>
              <a:t>	vicdan gelişimleri yetersiz, sorumsuz, suçu başkalarına atma ve insanlarla ilişkilerini sürdürememe gibi özelliklerle yasa tanımaz haller (adalet psikolojisi için önemi)</a:t>
            </a:r>
          </a:p>
          <a:p>
            <a:pPr marL="0" indent="0">
              <a:buNone/>
            </a:pPr>
            <a:r>
              <a:rPr lang="tr-TR" sz="2400" dirty="0"/>
              <a:t>	başkalarına zarar vermelerine rağmen buna mantıklı açıklamalar getirme yönelimi</a:t>
            </a:r>
          </a:p>
        </p:txBody>
      </p:sp>
    </p:spTree>
    <p:extLst>
      <p:ext uri="{BB962C8B-B14F-4D97-AF65-F5344CB8AC3E}">
        <p14:creationId xmlns:p14="http://schemas.microsoft.com/office/powerpoint/2010/main" val="3972183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620688"/>
            <a:ext cx="8496944" cy="5976664"/>
          </a:xfrm>
        </p:spPr>
        <p:txBody>
          <a:bodyPr>
            <a:normAutofit/>
          </a:bodyPr>
          <a:lstStyle/>
          <a:p>
            <a:pPr marL="0" indent="0">
              <a:buNone/>
            </a:pPr>
            <a:r>
              <a:rPr lang="tr-TR" sz="2400" b="1" dirty="0">
                <a:solidFill>
                  <a:schemeClr val="tx2"/>
                </a:solidFill>
              </a:rPr>
              <a:t>(4) Psikozlar</a:t>
            </a:r>
          </a:p>
          <a:p>
            <a:pPr marL="0" indent="0">
              <a:buNone/>
            </a:pPr>
            <a:r>
              <a:rPr lang="tr-TR" sz="2400" b="1" dirty="0"/>
              <a:t>	</a:t>
            </a:r>
            <a:r>
              <a:rPr lang="tr-TR" sz="2400" dirty="0"/>
              <a:t>manik (neşe-dışa dönüklük) ve depresif hallerinin (hüzün-içe dönüklük) yoğunlaşarak kişinin uçlarda dolaşması</a:t>
            </a:r>
          </a:p>
          <a:p>
            <a:pPr marL="0" indent="0">
              <a:buNone/>
            </a:pPr>
            <a:r>
              <a:rPr lang="tr-TR" sz="2400" dirty="0"/>
              <a:t>	daha çok kalıtımsal temelli</a:t>
            </a:r>
          </a:p>
          <a:p>
            <a:pPr marL="0" indent="0">
              <a:buNone/>
            </a:pPr>
            <a:r>
              <a:rPr lang="tr-TR" sz="2400" dirty="0"/>
              <a:t>Depresyonda intihar istemi artar, </a:t>
            </a:r>
            <a:r>
              <a:rPr lang="tr-TR" sz="2400" dirty="0" err="1"/>
              <a:t>manik</a:t>
            </a:r>
            <a:r>
              <a:rPr lang="tr-TR" sz="2400" dirty="0"/>
              <a:t> halde şiddet ve saldırganlık eğilimi artabilir</a:t>
            </a:r>
          </a:p>
          <a:p>
            <a:pPr marL="0" indent="0">
              <a:buNone/>
            </a:pPr>
            <a:r>
              <a:rPr lang="tr-TR" sz="2400" dirty="0"/>
              <a:t>	intihar ve yakınlarını öldürmeye kalkışma görülebilir</a:t>
            </a:r>
          </a:p>
          <a:p>
            <a:pPr marL="0" indent="0">
              <a:buNone/>
            </a:pPr>
            <a:r>
              <a:rPr lang="tr-TR" sz="2400" b="1" dirty="0">
                <a:solidFill>
                  <a:schemeClr val="tx2"/>
                </a:solidFill>
              </a:rPr>
              <a:t>(5) Epilepsi</a:t>
            </a:r>
          </a:p>
          <a:p>
            <a:pPr marL="0" indent="0">
              <a:buNone/>
            </a:pPr>
            <a:r>
              <a:rPr lang="tr-TR" sz="2400" dirty="0"/>
              <a:t>	tekrarlanan nöbetler (kontrol edilemeyen ani aşırı ve anormal elektrik boşalması)</a:t>
            </a:r>
          </a:p>
          <a:p>
            <a:pPr marL="0" indent="0">
              <a:buNone/>
            </a:pPr>
            <a:r>
              <a:rPr lang="tr-TR" sz="2400" dirty="0"/>
              <a:t>	bu durum bilinç kaybına yol açar</a:t>
            </a:r>
          </a:p>
          <a:p>
            <a:pPr marL="0" indent="0">
              <a:buNone/>
            </a:pPr>
            <a:r>
              <a:rPr lang="tr-TR" sz="2400" dirty="0"/>
              <a:t>	depresyon, korku ve kızgınlık, davranış bozuklukları ve algı yanılmaları ortaya çıkar</a:t>
            </a:r>
          </a:p>
          <a:p>
            <a:pPr marL="0" indent="0">
              <a:buNone/>
            </a:pPr>
            <a:r>
              <a:rPr lang="tr-TR" sz="2400" dirty="0"/>
              <a:t>	epilepsi nöbetleri şuur kaybına neden olur</a:t>
            </a:r>
          </a:p>
        </p:txBody>
      </p:sp>
    </p:spTree>
    <p:extLst>
      <p:ext uri="{BB962C8B-B14F-4D97-AF65-F5344CB8AC3E}">
        <p14:creationId xmlns:p14="http://schemas.microsoft.com/office/powerpoint/2010/main" val="380539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2379" y="404664"/>
            <a:ext cx="8834509" cy="1659351"/>
          </a:xfrm>
          <a:prstGeom prst="rect">
            <a:avLst/>
          </a:prstGeom>
        </p:spPr>
      </p:pic>
      <p:pic>
        <p:nvPicPr>
          <p:cNvPr id="3" name="Resim 2"/>
          <p:cNvPicPr>
            <a:picLocks noChangeAspect="1"/>
          </p:cNvPicPr>
          <p:nvPr/>
        </p:nvPicPr>
        <p:blipFill>
          <a:blip r:embed="rId3"/>
          <a:stretch>
            <a:fillRect/>
          </a:stretch>
        </p:blipFill>
        <p:spPr>
          <a:xfrm>
            <a:off x="22379" y="2064015"/>
            <a:ext cx="9075756" cy="4182854"/>
          </a:xfrm>
          <a:prstGeom prst="rect">
            <a:avLst/>
          </a:prstGeom>
        </p:spPr>
      </p:pic>
    </p:spTree>
    <p:extLst>
      <p:ext uri="{BB962C8B-B14F-4D97-AF65-F5344CB8AC3E}">
        <p14:creationId xmlns:p14="http://schemas.microsoft.com/office/powerpoint/2010/main" val="3043556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548680"/>
            <a:ext cx="8856984" cy="6192688"/>
          </a:xfrm>
        </p:spPr>
        <p:txBody>
          <a:bodyPr>
            <a:normAutofit lnSpcReduction="10000"/>
          </a:bodyPr>
          <a:lstStyle/>
          <a:p>
            <a:pPr marL="0" indent="0">
              <a:buNone/>
            </a:pPr>
            <a:r>
              <a:rPr lang="tr-TR" sz="2400" dirty="0"/>
              <a:t>Adalet psikolojisi açısından nevrozlar iki şekilde değerlendirilebilir</a:t>
            </a:r>
          </a:p>
          <a:p>
            <a:pPr marL="0" indent="0">
              <a:buNone/>
            </a:pPr>
            <a:endParaRPr lang="tr-TR" sz="2400" dirty="0"/>
          </a:p>
          <a:p>
            <a:pPr marL="0" indent="0">
              <a:buNone/>
            </a:pPr>
            <a:r>
              <a:rPr lang="tr-TR" sz="2400" b="1" dirty="0"/>
              <a:t>1. hırsızlık hastalığı (kleptomani)</a:t>
            </a:r>
          </a:p>
          <a:p>
            <a:pPr marL="0" indent="0">
              <a:buNone/>
            </a:pPr>
            <a:r>
              <a:rPr lang="tr-TR" sz="2400" dirty="0"/>
              <a:t>	Çalınan şeyin maddi bir değeri olmaz ya da bir şey için kullanılmaz. Çalma dürtüsü anlık.</a:t>
            </a:r>
          </a:p>
          <a:p>
            <a:pPr marL="0" indent="0">
              <a:buNone/>
            </a:pPr>
            <a:endParaRPr lang="tr-TR" sz="2400" dirty="0"/>
          </a:p>
          <a:p>
            <a:pPr marL="0" indent="0">
              <a:buNone/>
            </a:pPr>
            <a:r>
              <a:rPr lang="tr-TR" sz="2400" b="1" dirty="0"/>
              <a:t>2. Yangın çıkarma hastalığı (</a:t>
            </a:r>
            <a:r>
              <a:rPr lang="tr-TR" sz="2400" b="1" dirty="0" err="1"/>
              <a:t>pyromanie</a:t>
            </a:r>
            <a:r>
              <a:rPr lang="tr-TR" sz="2400" b="1" dirty="0"/>
              <a:t>)</a:t>
            </a:r>
          </a:p>
          <a:p>
            <a:pPr marL="0" indent="0">
              <a:buNone/>
            </a:pPr>
            <a:r>
              <a:rPr lang="tr-TR" sz="2400" b="1" dirty="0"/>
              <a:t>	</a:t>
            </a:r>
            <a:r>
              <a:rPr lang="tr-TR" b="1" dirty="0"/>
              <a:t>Y</a:t>
            </a:r>
            <a:r>
              <a:rPr lang="tr-TR" sz="2400" dirty="0"/>
              <a:t>angın çıkarmak ve izlemekten büyük keyif alır. Bunun dışında bir sebebi olmaz.</a:t>
            </a:r>
          </a:p>
          <a:p>
            <a:pPr marL="0" indent="0">
              <a:buNone/>
            </a:pPr>
            <a:endParaRPr lang="tr-TR" sz="2400" b="1" dirty="0"/>
          </a:p>
          <a:p>
            <a:r>
              <a:rPr lang="tr-TR" sz="2400" dirty="0"/>
              <a:t> Nevrotiklerin gerçeklerle bağlantısı kopmamıştır. Nadiren hastanede tedavi olmayı gerektirir.</a:t>
            </a:r>
          </a:p>
          <a:p>
            <a:r>
              <a:rPr lang="tr-TR" dirty="0"/>
              <a:t>D</a:t>
            </a:r>
            <a:r>
              <a:rPr lang="tr-TR" sz="2400" dirty="0"/>
              <a:t>avranışlarında bir bozukluk olduğunun farkındalar ancak değiştiremezler.</a:t>
            </a:r>
          </a:p>
          <a:p>
            <a:pPr marL="0" indent="0">
              <a:buNone/>
            </a:pPr>
            <a:endParaRPr lang="tr-TR" sz="2400" b="1" dirty="0"/>
          </a:p>
        </p:txBody>
      </p:sp>
    </p:spTree>
    <p:extLst>
      <p:ext uri="{BB962C8B-B14F-4D97-AF65-F5344CB8AC3E}">
        <p14:creationId xmlns:p14="http://schemas.microsoft.com/office/powerpoint/2010/main" val="731380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8967" y="1484784"/>
            <a:ext cx="9072536" cy="4248472"/>
          </a:xfrm>
          <a:prstGeom prst="rect">
            <a:avLst/>
          </a:prstGeom>
        </p:spPr>
      </p:pic>
    </p:spTree>
    <p:extLst>
      <p:ext uri="{BB962C8B-B14F-4D97-AF65-F5344CB8AC3E}">
        <p14:creationId xmlns:p14="http://schemas.microsoft.com/office/powerpoint/2010/main" val="2595353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772816"/>
            <a:ext cx="7931224" cy="4275998"/>
          </a:xfrm>
        </p:spPr>
        <p:txBody>
          <a:bodyPr/>
          <a:lstStyle/>
          <a:p>
            <a:pPr marL="514350" indent="-514350">
              <a:buAutoNum type="arabicParenBoth"/>
            </a:pPr>
            <a:r>
              <a:rPr lang="tr-TR" b="1" dirty="0">
                <a:solidFill>
                  <a:schemeClr val="accent5">
                    <a:lumMod val="50000"/>
                  </a:schemeClr>
                </a:solidFill>
              </a:rPr>
              <a:t>Zeka geriliği</a:t>
            </a:r>
          </a:p>
          <a:p>
            <a:pPr marL="0" indent="0" algn="just">
              <a:buNone/>
            </a:pPr>
            <a:r>
              <a:rPr lang="tr-TR" b="1" dirty="0">
                <a:solidFill>
                  <a:schemeClr val="accent5">
                    <a:lumMod val="50000"/>
                  </a:schemeClr>
                </a:solidFill>
              </a:rPr>
              <a:t>	N</a:t>
            </a:r>
            <a:r>
              <a:rPr lang="tr-TR" dirty="0">
                <a:solidFill>
                  <a:schemeClr val="accent5">
                    <a:lumMod val="50000"/>
                  </a:schemeClr>
                </a:solidFill>
              </a:rPr>
              <a:t>ormal zekanın altında olma, toplumsal olarak beklentileri karşılayamama, gündelik yaşamı sürdürme güçlüğü halleri</a:t>
            </a:r>
          </a:p>
          <a:p>
            <a:pPr marL="0" indent="0" algn="just">
              <a:buNone/>
            </a:pPr>
            <a:r>
              <a:rPr lang="tr-TR" b="1" dirty="0">
                <a:solidFill>
                  <a:schemeClr val="accent5">
                    <a:lumMod val="50000"/>
                  </a:schemeClr>
                </a:solidFill>
              </a:rPr>
              <a:t>	K</a:t>
            </a:r>
            <a:r>
              <a:rPr lang="tr-TR" dirty="0">
                <a:solidFill>
                  <a:schemeClr val="accent5">
                    <a:lumMod val="50000"/>
                  </a:schemeClr>
                </a:solidFill>
              </a:rPr>
              <a:t>alıtsal nedenlerle, anne karnındaki gelişimde, doğum sonrası nedenlerle ortaya çıkabilir.</a:t>
            </a:r>
          </a:p>
          <a:p>
            <a:pPr marL="0" indent="0" algn="just">
              <a:buNone/>
            </a:pPr>
            <a:endParaRPr lang="tr-TR" dirty="0">
              <a:solidFill>
                <a:schemeClr val="accent5">
                  <a:lumMod val="50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49" y="635482"/>
            <a:ext cx="5412110" cy="67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690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67544" y="3857105"/>
            <a:ext cx="8229600" cy="161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 y="1268760"/>
            <a:ext cx="8790648" cy="2557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5569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493" y="404750"/>
            <a:ext cx="3101926" cy="402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964" y="980728"/>
            <a:ext cx="9001036" cy="224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373724" y="584299"/>
            <a:ext cx="539516" cy="396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İçerik Yer Tutucusu 2"/>
          <p:cNvSpPr>
            <a:spLocks noGrp="1"/>
          </p:cNvSpPr>
          <p:nvPr>
            <p:ph idx="1"/>
          </p:nvPr>
        </p:nvSpPr>
        <p:spPr>
          <a:xfrm>
            <a:off x="27989" y="1737433"/>
            <a:ext cx="9014110" cy="4733880"/>
          </a:xfrm>
        </p:spPr>
        <p:txBody>
          <a:bodyPr>
            <a:normAutofit lnSpcReduction="10000"/>
          </a:bodyPr>
          <a:lstStyle/>
          <a:p>
            <a:pPr marL="0" indent="0" algn="just">
              <a:buNone/>
            </a:pPr>
            <a:endParaRPr lang="tr-TR" dirty="0"/>
          </a:p>
          <a:p>
            <a:pPr marL="0" indent="0" algn="just">
              <a:buNone/>
            </a:pPr>
            <a:endParaRPr lang="tr-TR" dirty="0"/>
          </a:p>
          <a:p>
            <a:pPr marL="0" indent="0" algn="just">
              <a:buNone/>
            </a:pPr>
            <a:endParaRPr lang="tr-TR" dirty="0"/>
          </a:p>
          <a:p>
            <a:pPr marL="0" indent="0" algn="just">
              <a:buNone/>
            </a:pPr>
            <a:endParaRPr lang="tr-TR" dirty="0"/>
          </a:p>
          <a:p>
            <a:pPr marL="0" indent="0" algn="just">
              <a:buNone/>
            </a:pPr>
            <a:r>
              <a:rPr lang="tr-TR" dirty="0"/>
              <a:t>	</a:t>
            </a:r>
            <a:r>
              <a:rPr lang="tr-TR" dirty="0">
                <a:solidFill>
                  <a:schemeClr val="accent5">
                    <a:lumMod val="50000"/>
                  </a:schemeClr>
                </a:solidFill>
              </a:rPr>
              <a:t>Hasta özel olarak da psikiyatri hastası, suç işlemiş ise özellikle muhafaza altına alınıp tedavi edilecektir. Bu gibi hastalar için özel güvenlikli hastaneler öngörülmüştür.</a:t>
            </a:r>
          </a:p>
          <a:p>
            <a:pPr marL="0" indent="0" algn="just">
              <a:buNone/>
            </a:pPr>
            <a:r>
              <a:rPr lang="tr-TR" b="1" dirty="0">
                <a:solidFill>
                  <a:schemeClr val="accent5">
                    <a:lumMod val="50000"/>
                  </a:schemeClr>
                </a:solidFill>
              </a:rPr>
              <a:t>Dış güvenlik: </a:t>
            </a:r>
            <a:r>
              <a:rPr lang="tr-TR" dirty="0">
                <a:solidFill>
                  <a:schemeClr val="accent5">
                    <a:lumMod val="50000"/>
                  </a:schemeClr>
                </a:solidFill>
              </a:rPr>
              <a:t>hastadan toplumu korumak, hastanın güvenlik ve tedavisinin sağlanması, sakıncalı maddelere erişiminin engellenmesi</a:t>
            </a:r>
          </a:p>
          <a:p>
            <a:pPr marL="0" indent="0" algn="just">
              <a:buNone/>
            </a:pPr>
            <a:r>
              <a:rPr lang="tr-TR" b="1" dirty="0">
                <a:solidFill>
                  <a:schemeClr val="accent5">
                    <a:lumMod val="50000"/>
                  </a:schemeClr>
                </a:solidFill>
              </a:rPr>
              <a:t>İç güvenlik : </a:t>
            </a:r>
            <a:r>
              <a:rPr lang="tr-TR" dirty="0">
                <a:solidFill>
                  <a:schemeClr val="accent5">
                    <a:lumMod val="50000"/>
                  </a:schemeClr>
                </a:solidFill>
              </a:rPr>
              <a:t>hastaların kendilerine ve birbirlerine  zarar vermelerinin engellenmesi</a:t>
            </a:r>
          </a:p>
        </p:txBody>
      </p:sp>
    </p:spTree>
    <p:extLst>
      <p:ext uri="{BB962C8B-B14F-4D97-AF65-F5344CB8AC3E}">
        <p14:creationId xmlns:p14="http://schemas.microsoft.com/office/powerpoint/2010/main" val="3068965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168" y="1085878"/>
            <a:ext cx="8582221" cy="499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085878"/>
            <a:ext cx="720081" cy="453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648" y="5687805"/>
            <a:ext cx="4320480" cy="780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130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71400"/>
            <a:ext cx="8712968" cy="6336704"/>
          </a:xfrm>
        </p:spPr>
        <p:txBody>
          <a:bodyPr/>
          <a:lstStyle/>
          <a:p>
            <a:pPr marL="0" indent="0" algn="just">
              <a:buNone/>
            </a:pPr>
            <a:r>
              <a:rPr lang="tr-TR" dirty="0"/>
              <a:t>	</a:t>
            </a:r>
          </a:p>
          <a:p>
            <a:pPr marL="0" indent="0" algn="just">
              <a:buNone/>
            </a:pPr>
            <a:r>
              <a:rPr lang="tr-TR" dirty="0">
                <a:solidFill>
                  <a:schemeClr val="accent5">
                    <a:lumMod val="50000"/>
                  </a:schemeClr>
                </a:solidFill>
              </a:rPr>
              <a:t>K</a:t>
            </a:r>
            <a:r>
              <a:rPr lang="tr-TR" sz="2400" dirty="0">
                <a:solidFill>
                  <a:schemeClr val="accent5">
                    <a:lumMod val="50000"/>
                  </a:schemeClr>
                </a:solidFill>
              </a:rPr>
              <a:t>işilik bozuklukları çoğu zaman bireylerin cezai eylemlerinden kısmen ya da tamamen sorumlu oldukları alandır. Burada ölçü yasalardır. Kişinin suç olan bir eylemi gerçekleştirdiğinde «bilinç ve hareket serbestisini» önemli ölçüde ortadan kaldıracak bir hastalığı olup olmadığının saptanması gerekir.</a:t>
            </a:r>
          </a:p>
          <a:p>
            <a:pPr marL="0" indent="0">
              <a:buNone/>
            </a:pPr>
            <a:r>
              <a:rPr lang="tr-TR" dirty="0"/>
              <a:t>r.</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21" y="2132856"/>
            <a:ext cx="9144000" cy="450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262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430" y="1484784"/>
            <a:ext cx="8330166"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6990" y="5202238"/>
            <a:ext cx="4439606" cy="341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046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6712"/>
            <a:ext cx="9129967" cy="575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621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548680"/>
            <a:ext cx="8784976" cy="6001643"/>
          </a:xfrm>
          <a:prstGeom prst="rect">
            <a:avLst/>
          </a:prstGeom>
        </p:spPr>
        <p:txBody>
          <a:bodyPr wrap="square">
            <a:spAutoFit/>
          </a:bodyPr>
          <a:lstStyle/>
          <a:p>
            <a:pPr algn="just"/>
            <a:r>
              <a:rPr lang="tr-TR" sz="2400" dirty="0">
                <a:solidFill>
                  <a:schemeClr val="accent5">
                    <a:lumMod val="50000"/>
                  </a:schemeClr>
                </a:solidFill>
              </a:rPr>
              <a:t>Akıl Hastalarına Özgü Güvenlik Tedbirleri </a:t>
            </a:r>
          </a:p>
          <a:p>
            <a:br>
              <a:rPr lang="tr-TR" dirty="0">
                <a:solidFill>
                  <a:schemeClr val="accent5">
                    <a:lumMod val="50000"/>
                  </a:schemeClr>
                </a:solidFill>
              </a:rPr>
            </a:br>
            <a:r>
              <a:rPr lang="tr-TR" dirty="0">
                <a:solidFill>
                  <a:schemeClr val="accent5">
                    <a:lumMod val="50000"/>
                  </a:schemeClr>
                </a:solidFill>
              </a:rPr>
              <a:t>TCK </a:t>
            </a:r>
            <a:r>
              <a:rPr lang="tr-TR" b="1" dirty="0">
                <a:solidFill>
                  <a:schemeClr val="accent5">
                    <a:lumMod val="50000"/>
                  </a:schemeClr>
                </a:solidFill>
              </a:rPr>
              <a:t>Madde 57 </a:t>
            </a:r>
            <a:r>
              <a:rPr lang="tr-TR" dirty="0">
                <a:solidFill>
                  <a:schemeClr val="accent5">
                    <a:lumMod val="50000"/>
                  </a:schemeClr>
                </a:solidFill>
              </a:rPr>
              <a:t>- (1) Fiili işlediği sırada akıl hastası olan kişi hakkında, koruma ve tedavi amaçlı olarak güvenlik tedbirine hükmedilir. Hakkında güvenlik tedbirine hükmedilen akıl hastaları, yüksek güvenlikli sağlık kurumlarında koruma ve tedavi altına alınırlar. </a:t>
            </a:r>
            <a:br>
              <a:rPr lang="tr-TR" dirty="0">
                <a:solidFill>
                  <a:schemeClr val="accent5">
                    <a:lumMod val="50000"/>
                  </a:schemeClr>
                </a:solidFill>
              </a:rPr>
            </a:br>
            <a:br>
              <a:rPr lang="tr-TR" dirty="0">
                <a:solidFill>
                  <a:schemeClr val="accent5">
                    <a:lumMod val="50000"/>
                  </a:schemeClr>
                </a:solidFill>
              </a:rPr>
            </a:br>
            <a:r>
              <a:rPr lang="tr-TR" dirty="0">
                <a:solidFill>
                  <a:schemeClr val="accent5">
                    <a:lumMod val="50000"/>
                  </a:schemeClr>
                </a:solidFill>
              </a:rPr>
              <a:t>(2) Hakkında güvenlik tedbirine hükmedilmiş olan akıl hastası, yerleştirildiği kurumun sağlık kurulunca düzenlenen raporda toplum açısından tehlikeliliğinin ortadan kalktığının veya önemli ölçüde azaldığının belirtilmesi üzerine mahkeme veya hâkim kararıyla serbest bırakılabilir. </a:t>
            </a:r>
            <a:br>
              <a:rPr lang="tr-TR" dirty="0">
                <a:solidFill>
                  <a:schemeClr val="accent5">
                    <a:lumMod val="50000"/>
                  </a:schemeClr>
                </a:solidFill>
              </a:rPr>
            </a:br>
            <a:br>
              <a:rPr lang="tr-TR" dirty="0">
                <a:solidFill>
                  <a:schemeClr val="accent5">
                    <a:lumMod val="50000"/>
                  </a:schemeClr>
                </a:solidFill>
              </a:rPr>
            </a:br>
            <a:r>
              <a:rPr lang="tr-TR" dirty="0">
                <a:solidFill>
                  <a:schemeClr val="accent5">
                    <a:lumMod val="50000"/>
                  </a:schemeClr>
                </a:solidFill>
              </a:rPr>
              <a:t>(3) Sağlık kurulu raporunda, akıl hastalığının ve işlenen fiilin niteliğine göre, güvenlik bakımından kişinin tıbbî kontrol ve takibinin gerekip gerekmediği, gerekiyor ise, bunun süre ve aralıkları belirtilir.</a:t>
            </a:r>
            <a:br>
              <a:rPr lang="tr-TR" dirty="0">
                <a:solidFill>
                  <a:schemeClr val="accent5">
                    <a:lumMod val="50000"/>
                  </a:schemeClr>
                </a:solidFill>
              </a:rPr>
            </a:br>
            <a:br>
              <a:rPr lang="tr-TR" dirty="0">
                <a:solidFill>
                  <a:schemeClr val="accent5">
                    <a:lumMod val="50000"/>
                  </a:schemeClr>
                </a:solidFill>
              </a:rPr>
            </a:br>
            <a:r>
              <a:rPr lang="tr-TR" dirty="0">
                <a:solidFill>
                  <a:schemeClr val="accent5">
                    <a:lumMod val="50000"/>
                  </a:schemeClr>
                </a:solidFill>
              </a:rPr>
              <a:t>(4) Tıbbî kontrol ve takip, raporda gösterilen süre ve aralıklarla, Cumhuriyet savcılığınca bu kişilerin teknik donanımı ve yetkili uzmanı olan sağlık kuruluşuna gönderilmeleri ile sağlanır.</a:t>
            </a:r>
            <a:br>
              <a:rPr lang="tr-TR" dirty="0">
                <a:solidFill>
                  <a:schemeClr val="accent5">
                    <a:lumMod val="50000"/>
                  </a:schemeClr>
                </a:solidFill>
              </a:rPr>
            </a:br>
            <a:br>
              <a:rPr lang="tr-TR" dirty="0">
                <a:solidFill>
                  <a:schemeClr val="accent5">
                    <a:lumMod val="50000"/>
                  </a:schemeClr>
                </a:solidFill>
              </a:rPr>
            </a:br>
            <a:endParaRPr lang="tr-TR" dirty="0">
              <a:solidFill>
                <a:schemeClr val="accent5">
                  <a:lumMod val="50000"/>
                </a:schemeClr>
              </a:solidFill>
            </a:endParaRPr>
          </a:p>
        </p:txBody>
      </p:sp>
    </p:spTree>
    <p:extLst>
      <p:ext uri="{BB962C8B-B14F-4D97-AF65-F5344CB8AC3E}">
        <p14:creationId xmlns:p14="http://schemas.microsoft.com/office/powerpoint/2010/main" val="2957049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1196752"/>
            <a:ext cx="9036496" cy="4801314"/>
          </a:xfrm>
          <a:prstGeom prst="rect">
            <a:avLst/>
          </a:prstGeom>
        </p:spPr>
        <p:txBody>
          <a:bodyPr wrap="square">
            <a:spAutoFit/>
          </a:bodyPr>
          <a:lstStyle/>
          <a:p>
            <a:pPr algn="just"/>
            <a:r>
              <a:rPr lang="tr-TR" dirty="0">
                <a:solidFill>
                  <a:schemeClr val="accent5">
                    <a:lumMod val="50000"/>
                  </a:schemeClr>
                </a:solidFill>
              </a:rPr>
              <a:t>(5) Tıbbî kontrol ve takipte, kişinin akıl hastalığı itibarıyla toplum açısından tehlikeliliğinin arttığı anlaşıldığında, hazırlanan rapora dayanılarak, yeniden koruma ve tedavi amaçlı olarak güvenlik tedbirine hükmedilir. Bu durumda, bir ve devamı fıkralarda belirlenen işlemler tekrarlanır. </a:t>
            </a:r>
            <a:br>
              <a:rPr lang="tr-TR" dirty="0">
                <a:solidFill>
                  <a:schemeClr val="accent5">
                    <a:lumMod val="50000"/>
                  </a:schemeClr>
                </a:solidFill>
              </a:rPr>
            </a:br>
            <a:br>
              <a:rPr lang="tr-TR" dirty="0">
                <a:solidFill>
                  <a:schemeClr val="accent5">
                    <a:lumMod val="50000"/>
                  </a:schemeClr>
                </a:solidFill>
              </a:rPr>
            </a:br>
            <a:r>
              <a:rPr lang="tr-TR" dirty="0">
                <a:solidFill>
                  <a:schemeClr val="accent5">
                    <a:lumMod val="50000"/>
                  </a:schemeClr>
                </a:solidFill>
              </a:rPr>
              <a:t>(6) İşlediği fiille ilgili olarak hastalığı yüzünden davranışlarını yönlendirme yeteneği azalmış olan kişi hakkında birinci ve ikinci fıkra hükümlerine göre yerleştirildiği yüksek güvenlikli sağlık kuruluşunda düzenlenen kurul raporu üzerine, mahkûm olduğu hapis cezası, süresi aynı kalmak koşuluyla, kısmen veya tamamen, mahkeme kararıyla akıl hastalarına özgü güvenlik tedbiri olarak da uygulanabilir.</a:t>
            </a:r>
            <a:br>
              <a:rPr lang="tr-TR" dirty="0">
                <a:solidFill>
                  <a:schemeClr val="accent5">
                    <a:lumMod val="50000"/>
                  </a:schemeClr>
                </a:solidFill>
              </a:rPr>
            </a:br>
            <a:br>
              <a:rPr lang="tr-TR" dirty="0">
                <a:solidFill>
                  <a:schemeClr val="accent5">
                    <a:lumMod val="50000"/>
                  </a:schemeClr>
                </a:solidFill>
              </a:rPr>
            </a:br>
            <a:r>
              <a:rPr lang="tr-TR" dirty="0">
                <a:solidFill>
                  <a:schemeClr val="accent5">
                    <a:lumMod val="50000"/>
                  </a:schemeClr>
                </a:solidFill>
              </a:rPr>
              <a:t>(7) Suç işleyen alkol ya da uyuşturucu veya uyarıcı madde bağımlısı kişilerin, güvenlik tedbiri olarak, alkol ya da uyuşturucu veya uyarıcı madde bağımlılarına özgü sağlık kuruluşunda tedavi altına alınmasına karar verilir. Bu kişilerin tedavisi, alkol ya da uyuşturucu veya uyarıcı madde bağımlılığından kurtulmalarına kadar devam eder. Bu kişiler, yerleştirildiği kurumun sağlık kurulunca bu yönde düzenlenecek rapor üzerine mahkeme veya hâkim kararıyla serbest bırakılabilir.</a:t>
            </a:r>
          </a:p>
        </p:txBody>
      </p:sp>
    </p:spTree>
    <p:extLst>
      <p:ext uri="{BB962C8B-B14F-4D97-AF65-F5344CB8AC3E}">
        <p14:creationId xmlns:p14="http://schemas.microsoft.com/office/powerpoint/2010/main" val="2179437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69" y="908721"/>
            <a:ext cx="9078655" cy="4968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792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56792"/>
            <a:ext cx="9119727" cy="3501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0575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7016" y="1169368"/>
            <a:ext cx="8856984" cy="5688632"/>
          </a:xfrm>
        </p:spPr>
        <p:txBody>
          <a:bodyPr/>
          <a:lstStyle/>
          <a:p>
            <a:pPr marL="0" indent="0" algn="just">
              <a:buNone/>
            </a:pPr>
            <a:r>
              <a:rPr lang="tr-TR" dirty="0">
                <a:solidFill>
                  <a:schemeClr val="accent5">
                    <a:lumMod val="50000"/>
                  </a:schemeClr>
                </a:solidFill>
              </a:rPr>
              <a:t>Avrupa Konseyi Bakanlar Komitesi 10 sayılı ve 2004 tarihli kararında 1997 tarihli Biyoloji ve Tıbbın Uygulanmaları Bakımından İnsan Hakları ve İnsan Haysiyetinin Korunması Sözleşmesi’ne atıfta bulunarak, zorunlu yerleştirme ya da zorunlu tedaviye tabi tutulan ruh sağlığı bozuk kişilerin haysiyet, insan hakları ve temel özgürlüklerinin korunması amaçlanmıştır.</a:t>
            </a:r>
          </a:p>
          <a:p>
            <a:pPr marL="0" indent="0" algn="just">
              <a:buNone/>
            </a:pPr>
            <a:r>
              <a:rPr lang="tr-TR" dirty="0">
                <a:solidFill>
                  <a:schemeClr val="accent5">
                    <a:lumMod val="50000"/>
                  </a:schemeClr>
                </a:solidFill>
              </a:rPr>
              <a:t>Bu kapsamda zorunlu yerleştirme ve tedaviye gereksinim duyulan haller de belirtilerek ancak bu hallerde uygulanabileceği de yer almaktadır.</a:t>
            </a:r>
          </a:p>
        </p:txBody>
      </p:sp>
    </p:spTree>
    <p:extLst>
      <p:ext uri="{BB962C8B-B14F-4D97-AF65-F5344CB8AC3E}">
        <p14:creationId xmlns:p14="http://schemas.microsoft.com/office/powerpoint/2010/main" val="3438900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649" y="620688"/>
            <a:ext cx="8374560" cy="4277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711" y="4986237"/>
            <a:ext cx="7966498" cy="124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4897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6"/>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buNone/>
            </a:pPr>
            <a:endParaRPr lang="tr-TR" dirty="0"/>
          </a:p>
          <a:p>
            <a:pPr marL="0" indent="0" algn="just">
              <a:buNone/>
            </a:pPr>
            <a:endParaRPr lang="tr-TR" dirty="0"/>
          </a:p>
          <a:p>
            <a:pPr marL="0" indent="0" algn="just">
              <a:buNone/>
            </a:pPr>
            <a:endParaRPr lang="tr-TR" dirty="0"/>
          </a:p>
          <a:p>
            <a:pPr marL="0" indent="0" algn="just">
              <a:buNone/>
            </a:pPr>
            <a:endParaRPr lang="tr-TR" dirty="0"/>
          </a:p>
          <a:p>
            <a:pPr marL="0" indent="0" algn="just">
              <a:buNone/>
            </a:pPr>
            <a:endParaRPr lang="tr-TR" dirty="0"/>
          </a:p>
          <a:p>
            <a:pPr marL="0" indent="0" algn="just">
              <a:buNone/>
            </a:pPr>
            <a:r>
              <a:rPr lang="tr-TR" dirty="0"/>
              <a:t>Öç alma, aşk, para, kıskançlık gibi hırslar ihtiras odaklarıdır. Ancak, ihtiraslar farklılaşabileceği gibi, hiç bağlantı olmadan suç rastgele de işlenebilir. Pek çok suçun saiki kin, intikam ve açgözlülüktür.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81546"/>
            <a:ext cx="7943850" cy="785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1" y="1268760"/>
            <a:ext cx="8580387"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371" y="2410672"/>
            <a:ext cx="8500316" cy="102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4721" y="3094733"/>
            <a:ext cx="7719435" cy="453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27963" y="1969546"/>
            <a:ext cx="2723778" cy="411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8469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151" y="980728"/>
            <a:ext cx="8970849" cy="266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010" y="3861048"/>
            <a:ext cx="8938654" cy="1876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70129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559896"/>
          </a:xfrm>
        </p:spPr>
        <p:txBody>
          <a:bodyPr>
            <a:normAutofit/>
          </a:bodyPr>
          <a:lstStyle/>
          <a:p>
            <a:pPr marL="0" indent="0" algn="just">
              <a:buNone/>
            </a:pPr>
            <a:r>
              <a:rPr lang="tr-TR" b="1" dirty="0" err="1">
                <a:solidFill>
                  <a:schemeClr val="accent5">
                    <a:lumMod val="50000"/>
                  </a:schemeClr>
                </a:solidFill>
              </a:rPr>
              <a:t>İii</a:t>
            </a:r>
            <a:r>
              <a:rPr lang="tr-TR" b="1" dirty="0">
                <a:solidFill>
                  <a:schemeClr val="accent5">
                    <a:lumMod val="50000"/>
                  </a:schemeClr>
                </a:solidFill>
              </a:rPr>
              <a:t>. Uyurgezerlik, hipnoz, bunama</a:t>
            </a:r>
          </a:p>
          <a:p>
            <a:pPr marL="0" indent="0" algn="just">
              <a:buNone/>
            </a:pPr>
            <a:r>
              <a:rPr lang="tr-TR" dirty="0">
                <a:solidFill>
                  <a:schemeClr val="accent5">
                    <a:lumMod val="50000"/>
                  </a:schemeClr>
                </a:solidFill>
              </a:rPr>
              <a:t>	Uyurgezerlik: Özgül uyku dönemleriyle eş zamanlı ve uyku-uyanıklık geçişleriyle ilişkili olarak ortaya çıkan davranışsal ve fizyolojik bozukluktur.</a:t>
            </a:r>
          </a:p>
          <a:p>
            <a:pPr marL="0" indent="0" algn="just">
              <a:buNone/>
            </a:pPr>
            <a:r>
              <a:rPr lang="tr-TR" dirty="0">
                <a:solidFill>
                  <a:schemeClr val="accent5">
                    <a:lumMod val="50000"/>
                  </a:schemeClr>
                </a:solidFill>
              </a:rPr>
              <a:t>	Uyurgezerlik durumu açısından söz konusu suç oluşturan eylemden önce de kişinin bu tür rahatsızlığının olup olmadığı araştırılmalıdır.</a:t>
            </a:r>
          </a:p>
          <a:p>
            <a:pPr marL="0" indent="0" algn="just">
              <a:buNone/>
            </a:pPr>
            <a:endParaRPr lang="tr-TR" dirty="0">
              <a:solidFill>
                <a:schemeClr val="accent5">
                  <a:lumMod val="50000"/>
                </a:schemeClr>
              </a:solidFill>
            </a:endParaRPr>
          </a:p>
          <a:p>
            <a:pPr marL="0" indent="0" algn="just">
              <a:buNone/>
            </a:pPr>
            <a:r>
              <a:rPr lang="tr-TR" dirty="0">
                <a:solidFill>
                  <a:schemeClr val="accent5">
                    <a:lumMod val="50000"/>
                  </a:schemeClr>
                </a:solidFill>
              </a:rPr>
              <a:t>	Uyurgezerlik bir akıl hastalığı olmamakla birlikte, kişide fiille ilgili hukuki anlam ve sonuçları değerlendirmedeki kaybın geçici olduğu dikkate alınarak hukuki sorumluluk hali belirlenir.</a:t>
            </a:r>
          </a:p>
        </p:txBody>
      </p:sp>
    </p:spTree>
    <p:extLst>
      <p:ext uri="{BB962C8B-B14F-4D97-AF65-F5344CB8AC3E}">
        <p14:creationId xmlns:p14="http://schemas.microsoft.com/office/powerpoint/2010/main" val="2238272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868" y="1160749"/>
            <a:ext cx="7870564" cy="1328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111" y="2273697"/>
            <a:ext cx="8055021" cy="1834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3872261"/>
            <a:ext cx="5184576" cy="414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868" y="972790"/>
            <a:ext cx="3622092" cy="375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0" name="Picture 2" descr="nevrotik bozukluk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4293096"/>
            <a:ext cx="2808312" cy="2059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282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333" y="188640"/>
            <a:ext cx="8878269" cy="2862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113" y="3050878"/>
            <a:ext cx="8784489" cy="1086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23" y="4581128"/>
            <a:ext cx="8996180" cy="1984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5651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606" y="2780927"/>
            <a:ext cx="8128842" cy="3584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606" y="2780926"/>
            <a:ext cx="2584226" cy="364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descr="freud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0918" y="895293"/>
            <a:ext cx="3327590" cy="1885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9471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37735" y="2051847"/>
            <a:ext cx="8668530" cy="2754305"/>
          </a:xfrm>
          <a:prstGeom prst="rect">
            <a:avLst/>
          </a:prstGeom>
        </p:spPr>
      </p:pic>
    </p:spTree>
    <p:extLst>
      <p:ext uri="{BB962C8B-B14F-4D97-AF65-F5344CB8AC3E}">
        <p14:creationId xmlns:p14="http://schemas.microsoft.com/office/powerpoint/2010/main" val="2327202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277634" y="1052736"/>
            <a:ext cx="3240360" cy="409733"/>
          </a:xfrm>
          <a:prstGeom prst="rect">
            <a:avLst/>
          </a:prstGeom>
        </p:spPr>
      </p:pic>
      <p:pic>
        <p:nvPicPr>
          <p:cNvPr id="3" name="Resim 2"/>
          <p:cNvPicPr>
            <a:picLocks noChangeAspect="1"/>
          </p:cNvPicPr>
          <p:nvPr/>
        </p:nvPicPr>
        <p:blipFill>
          <a:blip r:embed="rId3"/>
          <a:stretch>
            <a:fillRect/>
          </a:stretch>
        </p:blipFill>
        <p:spPr>
          <a:xfrm>
            <a:off x="0" y="1628800"/>
            <a:ext cx="9144000" cy="2597332"/>
          </a:xfrm>
          <a:prstGeom prst="rect">
            <a:avLst/>
          </a:prstGeom>
        </p:spPr>
      </p:pic>
    </p:spTree>
    <p:extLst>
      <p:ext uri="{BB962C8B-B14F-4D97-AF65-F5344CB8AC3E}">
        <p14:creationId xmlns:p14="http://schemas.microsoft.com/office/powerpoint/2010/main" val="2335246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55576" y="1160748"/>
            <a:ext cx="7920880" cy="330449"/>
          </a:xfrm>
          <a:prstGeom prst="rect">
            <a:avLst/>
          </a:prstGeom>
        </p:spPr>
      </p:pic>
      <p:pic>
        <p:nvPicPr>
          <p:cNvPr id="3" name="Resim 2"/>
          <p:cNvPicPr>
            <a:picLocks noChangeAspect="1"/>
          </p:cNvPicPr>
          <p:nvPr/>
        </p:nvPicPr>
        <p:blipFill>
          <a:blip r:embed="rId3"/>
          <a:stretch>
            <a:fillRect/>
          </a:stretch>
        </p:blipFill>
        <p:spPr>
          <a:xfrm>
            <a:off x="755577" y="1526600"/>
            <a:ext cx="8190684" cy="2441591"/>
          </a:xfrm>
          <a:prstGeom prst="rect">
            <a:avLst/>
          </a:prstGeom>
        </p:spPr>
      </p:pic>
      <p:pic>
        <p:nvPicPr>
          <p:cNvPr id="4" name="Resim 3"/>
          <p:cNvPicPr>
            <a:picLocks noChangeAspect="1"/>
          </p:cNvPicPr>
          <p:nvPr/>
        </p:nvPicPr>
        <p:blipFill>
          <a:blip r:embed="rId4"/>
          <a:stretch>
            <a:fillRect/>
          </a:stretch>
        </p:blipFill>
        <p:spPr>
          <a:xfrm>
            <a:off x="611560" y="4358423"/>
            <a:ext cx="8190685" cy="2016223"/>
          </a:xfrm>
          <a:prstGeom prst="rect">
            <a:avLst/>
          </a:prstGeom>
        </p:spPr>
      </p:pic>
    </p:spTree>
    <p:extLst>
      <p:ext uri="{BB962C8B-B14F-4D97-AF65-F5344CB8AC3E}">
        <p14:creationId xmlns:p14="http://schemas.microsoft.com/office/powerpoint/2010/main" val="4185713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277634" y="998731"/>
            <a:ext cx="3672408" cy="629872"/>
          </a:xfrm>
          <a:prstGeom prst="rect">
            <a:avLst/>
          </a:prstGeom>
        </p:spPr>
      </p:pic>
      <p:pic>
        <p:nvPicPr>
          <p:cNvPr id="3" name="Resim 2"/>
          <p:cNvPicPr>
            <a:picLocks noChangeAspect="1"/>
          </p:cNvPicPr>
          <p:nvPr/>
        </p:nvPicPr>
        <p:blipFill>
          <a:blip r:embed="rId3"/>
          <a:stretch>
            <a:fillRect/>
          </a:stretch>
        </p:blipFill>
        <p:spPr>
          <a:xfrm>
            <a:off x="2087724" y="1970839"/>
            <a:ext cx="4927838" cy="3628738"/>
          </a:xfrm>
          <a:prstGeom prst="rect">
            <a:avLst/>
          </a:prstGeom>
        </p:spPr>
      </p:pic>
    </p:spTree>
    <p:extLst>
      <p:ext uri="{BB962C8B-B14F-4D97-AF65-F5344CB8AC3E}">
        <p14:creationId xmlns:p14="http://schemas.microsoft.com/office/powerpoint/2010/main" val="3675133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856984" cy="6336704"/>
          </a:xfrm>
        </p:spPr>
        <p:txBody>
          <a:bodyPr>
            <a:normAutofit fontScale="92500"/>
          </a:bodyPr>
          <a:lstStyle/>
          <a:p>
            <a:pPr marL="0" indent="0" algn="just">
              <a:buNone/>
            </a:pPr>
            <a:endParaRPr lang="tr-TR" b="1" dirty="0"/>
          </a:p>
          <a:p>
            <a:pPr marL="0" indent="0" algn="just">
              <a:buNone/>
            </a:pPr>
            <a:r>
              <a:rPr lang="tr-TR" b="1" dirty="0">
                <a:solidFill>
                  <a:schemeClr val="tx2"/>
                </a:solidFill>
              </a:rPr>
              <a:t>a) Bireysel nedenler</a:t>
            </a:r>
          </a:p>
          <a:p>
            <a:pPr marL="0" indent="0" algn="just">
              <a:buNone/>
            </a:pPr>
            <a:r>
              <a:rPr lang="tr-TR" b="1" dirty="0">
                <a:solidFill>
                  <a:schemeClr val="tx2"/>
                </a:solidFill>
              </a:rPr>
              <a:t>1. akıl hastalıkları</a:t>
            </a:r>
          </a:p>
          <a:p>
            <a:pPr marL="514350" indent="-514350" algn="just">
              <a:buAutoNum type="arabicParenBoth"/>
            </a:pPr>
            <a:r>
              <a:rPr lang="tr-TR" b="1" dirty="0">
                <a:solidFill>
                  <a:schemeClr val="tx2"/>
                </a:solidFill>
              </a:rPr>
              <a:t>Şizofreni</a:t>
            </a:r>
          </a:p>
          <a:p>
            <a:pPr marL="0" indent="0" algn="just">
              <a:buNone/>
            </a:pPr>
            <a:r>
              <a:rPr lang="tr-TR" b="1" dirty="0"/>
              <a:t>	</a:t>
            </a:r>
            <a:r>
              <a:rPr lang="tr-TR" dirty="0"/>
              <a:t>oldukça sık rastlanır. </a:t>
            </a:r>
          </a:p>
          <a:p>
            <a:pPr marL="0" indent="0" algn="just">
              <a:buNone/>
            </a:pPr>
            <a:r>
              <a:rPr lang="tr-TR" dirty="0"/>
              <a:t>	kişinin duygusal körlüğü ilk tipik belirti olup, sevinç keder ve merhamet gibi duygulardan uzaklaşma görülür.</a:t>
            </a:r>
          </a:p>
          <a:p>
            <a:pPr marL="0" indent="0" algn="just">
              <a:buNone/>
            </a:pPr>
            <a:r>
              <a:rPr lang="tr-TR" dirty="0"/>
              <a:t>	kişilikte derinlere varan sosyal davranış ve kişilik bozuklukları, algı değişiklikleri, bedensel ve psikosomatik belirtiler  verir.</a:t>
            </a:r>
          </a:p>
          <a:p>
            <a:pPr marL="0" indent="0" algn="just">
              <a:buNone/>
            </a:pPr>
            <a:r>
              <a:rPr lang="tr-TR" dirty="0"/>
              <a:t>	iletişim alanında aşırı içe dönüklük, soğuk ve mesafeli görünüm</a:t>
            </a:r>
          </a:p>
          <a:p>
            <a:pPr marL="0" indent="0" algn="just">
              <a:buNone/>
            </a:pPr>
            <a:r>
              <a:rPr lang="tr-TR" dirty="0"/>
              <a:t>	duygu durumunda sürekli değişiklik </a:t>
            </a:r>
          </a:p>
          <a:p>
            <a:pPr marL="0" indent="0" algn="just">
              <a:buNone/>
            </a:pPr>
            <a:r>
              <a:rPr lang="tr-TR" dirty="0"/>
              <a:t>	kendi düşünceleri ve eylemlerinin başkaları tarafından oluşturulup yönlendirildiğini, kendisine emirler verildiğini, eylemleri üzerinde yorum yapılıp kınandığına ya da övüldüğüne dair sesler duyduklarını iddia edebilir</a:t>
            </a:r>
          </a:p>
        </p:txBody>
      </p:sp>
    </p:spTree>
    <p:extLst>
      <p:ext uri="{BB962C8B-B14F-4D97-AF65-F5344CB8AC3E}">
        <p14:creationId xmlns:p14="http://schemas.microsoft.com/office/powerpoint/2010/main" val="14242318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tlik">
  <a:themeElements>
    <a:clrScheme name="Netlik">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is Klasik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tlik">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1811</TotalTime>
  <Words>1011</Words>
  <Application>Microsoft Office PowerPoint</Application>
  <PresentationFormat>Ekran Gösterisi (4:3)</PresentationFormat>
  <Paragraphs>74</Paragraphs>
  <Slides>30</Slides>
  <Notes>1</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30</vt:i4>
      </vt:variant>
    </vt:vector>
  </HeadingPairs>
  <TitlesOfParts>
    <vt:vector size="33" baseType="lpstr">
      <vt:lpstr>Arial</vt:lpstr>
      <vt:lpstr>Calibri</vt:lpstr>
      <vt:lpstr>Netlik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Puren DOGANAY</dc:creator>
  <cp:lastModifiedBy>Püren Doganay</cp:lastModifiedBy>
  <cp:revision>36</cp:revision>
  <dcterms:created xsi:type="dcterms:W3CDTF">2018-10-24T08:23:01Z</dcterms:created>
  <dcterms:modified xsi:type="dcterms:W3CDTF">2025-03-14T06:48:48Z</dcterms:modified>
</cp:coreProperties>
</file>