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8" r:id="rId1"/>
  </p:sldMasterIdLst>
  <p:notesMasterIdLst>
    <p:notesMasterId r:id="rId37"/>
  </p:notesMasterIdLst>
  <p:handoutMasterIdLst>
    <p:handoutMasterId r:id="rId38"/>
  </p:handoutMasterIdLst>
  <p:sldIdLst>
    <p:sldId id="322" r:id="rId2"/>
    <p:sldId id="290" r:id="rId3"/>
    <p:sldId id="305" r:id="rId4"/>
    <p:sldId id="291" r:id="rId5"/>
    <p:sldId id="292" r:id="rId6"/>
    <p:sldId id="321" r:id="rId7"/>
    <p:sldId id="306" r:id="rId8"/>
    <p:sldId id="293" r:id="rId9"/>
    <p:sldId id="282" r:id="rId10"/>
    <p:sldId id="283" r:id="rId11"/>
    <p:sldId id="294" r:id="rId12"/>
    <p:sldId id="295" r:id="rId13"/>
    <p:sldId id="307" r:id="rId14"/>
    <p:sldId id="308" r:id="rId15"/>
    <p:sldId id="310" r:id="rId16"/>
    <p:sldId id="296" r:id="rId17"/>
    <p:sldId id="297" r:id="rId18"/>
    <p:sldId id="314" r:id="rId19"/>
    <p:sldId id="264" r:id="rId20"/>
    <p:sldId id="265" r:id="rId21"/>
    <p:sldId id="298" r:id="rId22"/>
    <p:sldId id="299" r:id="rId23"/>
    <p:sldId id="300" r:id="rId24"/>
    <p:sldId id="273" r:id="rId25"/>
    <p:sldId id="302" r:id="rId26"/>
    <p:sldId id="324" r:id="rId27"/>
    <p:sldId id="303" r:id="rId28"/>
    <p:sldId id="313" r:id="rId29"/>
    <p:sldId id="315" r:id="rId30"/>
    <p:sldId id="316" r:id="rId31"/>
    <p:sldId id="317" r:id="rId32"/>
    <p:sldId id="318" r:id="rId33"/>
    <p:sldId id="323" r:id="rId34"/>
    <p:sldId id="319" r:id="rId35"/>
    <p:sldId id="320" r:id="rId36"/>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CC00"/>
    <a:srgbClr val="000066"/>
    <a:srgbClr val="663300"/>
    <a:srgbClr val="1C1C1C"/>
    <a:srgbClr val="CC9900"/>
    <a:srgbClr val="007FBE"/>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04" autoAdjust="0"/>
    <p:restoredTop sz="83510" autoAdjust="0"/>
  </p:normalViewPr>
  <p:slideViewPr>
    <p:cSldViewPr>
      <p:cViewPr varScale="1">
        <p:scale>
          <a:sx n="60" d="100"/>
          <a:sy n="60" d="100"/>
        </p:scale>
        <p:origin x="18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5299" name="Rectangle 3"/>
          <p:cNvSpPr>
            <a:spLocks noGrp="1" noChangeArrowheads="1"/>
          </p:cNvSpPr>
          <p:nvPr>
            <p:ph type="dt" sz="quarter"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5300" name="Rectangle 4"/>
          <p:cNvSpPr>
            <a:spLocks noGrp="1" noChangeArrowheads="1"/>
          </p:cNvSpPr>
          <p:nvPr>
            <p:ph type="ftr" sz="quarter" idx="2"/>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5301" name="Rectangle 5"/>
          <p:cNvSpPr>
            <a:spLocks noGrp="1" noChangeArrowheads="1"/>
          </p:cNvSpPr>
          <p:nvPr>
            <p:ph type="sldNum" sz="quarter" idx="3"/>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8D6D67D8-7CFB-4E7A-B9EB-E5165E8B1D7E}" type="slidenum">
              <a:rPr lang="en-US"/>
              <a:pPr>
                <a:defRPr/>
              </a:pPr>
              <a:t>‹#›</a:t>
            </a:fld>
            <a:endParaRPr lang="en-US"/>
          </a:p>
        </p:txBody>
      </p:sp>
    </p:spTree>
    <p:extLst>
      <p:ext uri="{BB962C8B-B14F-4D97-AF65-F5344CB8AC3E}">
        <p14:creationId xmlns:p14="http://schemas.microsoft.com/office/powerpoint/2010/main" val="1805050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3251" name="Rectangle 3"/>
          <p:cNvSpPr>
            <a:spLocks noGrp="1" noChangeArrowheads="1"/>
          </p:cNvSpPr>
          <p:nvPr>
            <p:ph type="dt" idx="1"/>
          </p:nvPr>
        </p:nvSpPr>
        <p:spPr bwMode="auto">
          <a:xfrm>
            <a:off x="518160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3253" name="Rectangle 5"/>
          <p:cNvSpPr>
            <a:spLocks noGrp="1" noChangeArrowheads="1"/>
          </p:cNvSpPr>
          <p:nvPr>
            <p:ph type="body" sz="quarter" idx="3"/>
          </p:nvPr>
        </p:nvSpPr>
        <p:spPr bwMode="auto">
          <a:xfrm>
            <a:off x="1219200" y="3257550"/>
            <a:ext cx="67056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3254" name="Rectangle 6"/>
          <p:cNvSpPr>
            <a:spLocks noGrp="1" noChangeArrowheads="1"/>
          </p:cNvSpPr>
          <p:nvPr>
            <p:ph type="ftr" sz="quarter" idx="4"/>
          </p:nvPr>
        </p:nvSpPr>
        <p:spPr bwMode="auto">
          <a:xfrm>
            <a:off x="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3255" name="Rectangle 7"/>
          <p:cNvSpPr>
            <a:spLocks noGrp="1" noChangeArrowheads="1"/>
          </p:cNvSpPr>
          <p:nvPr>
            <p:ph type="sldNum" sz="quarter" idx="5"/>
          </p:nvPr>
        </p:nvSpPr>
        <p:spPr bwMode="auto">
          <a:xfrm>
            <a:off x="5181600" y="651510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6C4BF39-9DF2-4CB4-A3F5-663F27444B74}" type="slidenum">
              <a:rPr lang="en-US"/>
              <a:pPr>
                <a:defRPr/>
              </a:pPr>
              <a:t>‹#›</a:t>
            </a:fld>
            <a:endParaRPr lang="en-US"/>
          </a:p>
        </p:txBody>
      </p:sp>
    </p:spTree>
    <p:extLst>
      <p:ext uri="{BB962C8B-B14F-4D97-AF65-F5344CB8AC3E}">
        <p14:creationId xmlns:p14="http://schemas.microsoft.com/office/powerpoint/2010/main" val="35547509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r>
              <a:rPr lang="en-US" altLang="en-US"/>
              <a:t>6</a:t>
            </a:r>
            <a:r>
              <a:rPr lang="en-US" altLang="en-US" baseline="30000"/>
              <a:t>th</a:t>
            </a:r>
            <a:r>
              <a:rPr lang="en-US" altLang="en-US"/>
              <a:t> Edition</a:t>
            </a:r>
          </a:p>
        </p:txBody>
      </p:sp>
      <p:sp>
        <p:nvSpPr>
          <p:cNvPr id="4198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914B2FE-5141-420C-BF31-F6C560F10E59}" type="slidenum">
              <a:rPr lang="en-US" altLang="en-US" sz="1200" smtClean="0"/>
              <a:pPr/>
              <a:t>1</a:t>
            </a:fld>
            <a:endParaRPr lang="en-US" altLang="en-US" sz="1200"/>
          </a:p>
        </p:txBody>
      </p:sp>
    </p:spTree>
    <p:extLst>
      <p:ext uri="{BB962C8B-B14F-4D97-AF65-F5344CB8AC3E}">
        <p14:creationId xmlns:p14="http://schemas.microsoft.com/office/powerpoint/2010/main" val="1999636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FEB0FDA-550D-442A-98B2-74774827159C}" type="slidenum">
              <a:rPr lang="en-US" altLang="en-US" sz="1200" smtClean="0"/>
              <a:pPr/>
              <a:t>10</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r>
              <a:rPr lang="en-US" altLang="en-US" dirty="0"/>
              <a:t>Text: As of mid-March 2009, the Dow Jones Industrial Average (DJIA) had fallen 53.8 percent in value in less than</a:t>
            </a:r>
            <a:r>
              <a:rPr lang="en-US" altLang="en-US" baseline="0" dirty="0"/>
              <a:t> </a:t>
            </a:r>
            <a:r>
              <a:rPr lang="en-US" altLang="en-US" dirty="0"/>
              <a:t>1 ½ years, larger than the decline during the market crash of 1929 when it fell 49 percent. However, stock prices recovered, along with the economy, in the last half of 2009, rising 71.1 percent between March 2009 and April 2010.  </a:t>
            </a:r>
          </a:p>
        </p:txBody>
      </p:sp>
    </p:spTree>
    <p:extLst>
      <p:ext uri="{BB962C8B-B14F-4D97-AF65-F5344CB8AC3E}">
        <p14:creationId xmlns:p14="http://schemas.microsoft.com/office/powerpoint/2010/main" val="1164016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F061611-C2EB-418B-A113-8B49C92FB5E5}" type="slidenum">
              <a:rPr lang="en-US" altLang="en-US" sz="1200" smtClean="0"/>
              <a:pPr/>
              <a:t>11</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r>
              <a:rPr lang="en-US" altLang="en-US"/>
              <a:t>Spot FX: Note that ‘immediate’ usually means delivery within one or two business days.</a:t>
            </a:r>
          </a:p>
        </p:txBody>
      </p:sp>
    </p:spTree>
    <p:extLst>
      <p:ext uri="{BB962C8B-B14F-4D97-AF65-F5344CB8AC3E}">
        <p14:creationId xmlns:p14="http://schemas.microsoft.com/office/powerpoint/2010/main" val="55577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326F090-B3FB-4EDF-86C0-2EC989AD2B7B}" type="slidenum">
              <a:rPr lang="en-US" altLang="en-US" sz="1200" smtClean="0"/>
              <a:pPr/>
              <a:t>12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772236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AF811C2-F4D5-4078-A9AF-C9CB9B6C8EDD}" type="slidenum">
              <a:rPr lang="en-US" altLang="en-US" sz="1200" smtClean="0"/>
              <a:pPr/>
              <a:t>13</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r>
              <a:rPr lang="en-US" altLang="en-US" dirty="0"/>
              <a:t>Exchange listed are more regulated, more transparent, and generally involve no default risk for the counterparty.</a:t>
            </a:r>
          </a:p>
          <a:p>
            <a:endParaRPr lang="en-US" altLang="en-US" dirty="0"/>
          </a:p>
          <a:p>
            <a:r>
              <a:rPr lang="en-US" altLang="en-US" dirty="0"/>
              <a:t>OTC derivatives are nonstandard, largely unregulated and may involve substantial counterparty credit risk.</a:t>
            </a:r>
          </a:p>
          <a:p>
            <a:endParaRPr lang="en-US" altLang="en-US" dirty="0"/>
          </a:p>
          <a:p>
            <a:r>
              <a:rPr lang="en-US" altLang="en-US" dirty="0"/>
              <a:t>Forward rate agreements are prearranged loan contracts with the loan terms set now, drawdowns in the future.</a:t>
            </a:r>
          </a:p>
        </p:txBody>
      </p:sp>
    </p:spTree>
    <p:extLst>
      <p:ext uri="{BB962C8B-B14F-4D97-AF65-F5344CB8AC3E}">
        <p14:creationId xmlns:p14="http://schemas.microsoft.com/office/powerpoint/2010/main" val="256034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E442FBE-B8F7-4075-822D-6B3E76C78CD8}" type="slidenum">
              <a:rPr lang="en-US" altLang="en-US" sz="1200" smtClean="0"/>
              <a:pPr/>
              <a:t>14</a:t>
            </a:fld>
            <a:endParaRPr lang="en-US" altLang="en-US" sz="1200"/>
          </a:p>
        </p:txBody>
      </p:sp>
      <p:sp>
        <p:nvSpPr>
          <p:cNvPr id="55299"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a:defRPr/>
            </a:pPr>
            <a:r>
              <a:rPr lang="en-US" dirty="0"/>
              <a:t>(Optional slide: Hide if you do not wish to cover this topic)</a:t>
            </a:r>
          </a:p>
          <a:p>
            <a:pPr marL="228600" indent="-228600">
              <a:buFontTx/>
              <a:buAutoNum type="arabicPeriod"/>
              <a:defRPr/>
            </a:pPr>
            <a:r>
              <a:rPr lang="en-US" dirty="0"/>
              <a:t>This helped fuel a ‘credit boom’ that led to unsustainable increases in home prices.  The shadow banking system refers to non-bank FIs who indirectly provide financing for loans buy originating loans or more likely by purchasing securities backed by loans.  Shadow banking allows more rapid growth in credit by increasing the supply of funds available.</a:t>
            </a:r>
          </a:p>
          <a:p>
            <a:pPr marL="228600" indent="-228600">
              <a:buFontTx/>
              <a:buAutoNum type="arabicPeriod"/>
              <a:defRPr/>
            </a:pPr>
            <a:r>
              <a:rPr lang="en-US" dirty="0"/>
              <a:t>When home prices began falling in late 2006, more institutions were affected.</a:t>
            </a:r>
          </a:p>
          <a:p>
            <a:pPr marL="228600" indent="-228600">
              <a:buFontTx/>
              <a:buAutoNum type="arabicPeriod"/>
              <a:defRPr/>
            </a:pPr>
            <a:r>
              <a:rPr lang="en-US" dirty="0"/>
              <a:t>Resulted in a change in culture at some banks as well from a lending culture to a trading culture that was less risk averse.</a:t>
            </a:r>
          </a:p>
          <a:p>
            <a:pPr marL="228600" indent="-228600">
              <a:buFontTx/>
              <a:buAutoNum type="arabicPeriod"/>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r>
              <a:rPr lang="en-US" dirty="0"/>
              <a:t>The instructor may wish to ask students whether it makes sense to blame the instrument or the users.  Warren Buffett has called derivatives, ‘weapons of mass destruction.’  However, used properly they allow market participants to transfer risk to other parties that they themselves do not wish to bear, and allow others lower cost methods to gain exposure to markets.  It does seem reasonable to require greater transparency in OTC derivatives to ensure that players can cover the promises they make.  Derivatives that involve payments of principal, such as credit default swaps, should be required to be traded on an exchange so that there are guarantees of performance and reasonable limits to speculation. </a:t>
            </a:r>
          </a:p>
        </p:txBody>
      </p:sp>
    </p:spTree>
    <p:extLst>
      <p:ext uri="{BB962C8B-B14F-4D97-AF65-F5344CB8AC3E}">
        <p14:creationId xmlns:p14="http://schemas.microsoft.com/office/powerpoint/2010/main" val="1763558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C7933BE-7FFC-4575-9551-3C1787C1072E}" type="slidenum">
              <a:rPr lang="en-US" altLang="en-US" sz="1200" smtClean="0"/>
              <a:pPr/>
              <a:t>15</a:t>
            </a:fld>
            <a:endParaRPr lang="en-US" altLang="en-US" sz="1200"/>
          </a:p>
        </p:txBody>
      </p:sp>
      <p:sp>
        <p:nvSpPr>
          <p:cNvPr id="56323"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a:defRPr/>
            </a:pPr>
            <a:r>
              <a:rPr lang="en-US" dirty="0"/>
              <a:t>(Optional slide: Hide if you do not wish to cover this topic)</a:t>
            </a:r>
          </a:p>
          <a:p>
            <a:pPr marL="228600" indent="-228600">
              <a:buFontTx/>
              <a:buAutoNum type="arabicPeriod"/>
              <a:defRPr/>
            </a:pPr>
            <a:r>
              <a:rPr lang="en-US" dirty="0"/>
              <a:t>Led to overall large declines in home prices nationwide.  Houses are illiquid assets and falling home values are a drag on economic growth.  Millions of homeowners are ‘underwater,’ owing more on their homes than their current market value.  </a:t>
            </a:r>
          </a:p>
          <a:p>
            <a:pPr marL="228600" indent="-228600">
              <a:buFontTx/>
              <a:buAutoNum type="arabicPeriod"/>
              <a:defRPr/>
            </a:pPr>
            <a:r>
              <a:rPr lang="en-US" dirty="0"/>
              <a:t>Much of the wealth loss may be temporary over the long term, but growth declined at a rapid rate during the crisis.  As of 2014 only now </a:t>
            </a:r>
            <a:r>
              <a:rPr lang="en-US" dirty="0" err="1"/>
              <a:t>beginnin</a:t>
            </a:r>
            <a:r>
              <a:rPr lang="en-US" dirty="0"/>
              <a:t> to see a return to more normal growth rates of the U.S. economy.</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r>
              <a:rPr lang="en-US" dirty="0"/>
              <a:t>The instructor may wish to ask students whether it makes sense to blame the instrument or the users.  Warren Buffett has called derivatives, ‘weapons of mass destruction.’  However, used properly they allow market participants to transfer risk to other parties that they themselves do not wish to bear, and allow others lower cost methods to gain exposure to markets.  It does seem reasonable to require greater transparency in OTC derivatives to ensure that players can cover the promises they make.  Derivatives that involve payments of principal, such as credit default swaps, should be required to be traded on an exchange so that there are guarantees of performance and reasonable limits to speculation. </a:t>
            </a:r>
          </a:p>
        </p:txBody>
      </p:sp>
    </p:spTree>
    <p:extLst>
      <p:ext uri="{BB962C8B-B14F-4D97-AF65-F5344CB8AC3E}">
        <p14:creationId xmlns:p14="http://schemas.microsoft.com/office/powerpoint/2010/main" val="562917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702751E-2C5D-4EB9-A3D5-9DE47D4D0E85}" type="slidenum">
              <a:rPr lang="en-US" altLang="en-US" sz="1200" smtClean="0"/>
              <a:pPr/>
              <a:t>16</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95377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EE8174A-8893-4A8A-82F5-50FD5971DE5D}" type="slidenum">
              <a:rPr lang="en-US" altLang="en-US" sz="1200" smtClean="0"/>
              <a:pPr/>
              <a:t>17</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r>
              <a:rPr lang="en-US" altLang="en-US" dirty="0"/>
              <a:t>Institutions that accept insured deposits must be regulated by the government to offset the government’s liability.  Insured deposits are a low cost source of financing, but the regulatory burden increases these institution’s costs significantly.</a:t>
            </a:r>
          </a:p>
          <a:p>
            <a:r>
              <a:rPr lang="en-US" altLang="en-US" dirty="0"/>
              <a:t>FIs that receive contractual payments, such as life insurers, pension funds and property and casualty insurers have steady premium income to invest.  This allows them to take on more risk in their investment portfolio.  </a:t>
            </a:r>
          </a:p>
        </p:txBody>
      </p:sp>
    </p:spTree>
    <p:extLst>
      <p:ext uri="{BB962C8B-B14F-4D97-AF65-F5344CB8AC3E}">
        <p14:creationId xmlns:p14="http://schemas.microsoft.com/office/powerpoint/2010/main" val="2244460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p:spPr>
        <p:txBody>
          <a:bodyPr/>
          <a:lstStyle/>
          <a:p>
            <a:r>
              <a:rPr lang="en-US" altLang="en-US" dirty="0"/>
              <a:t>Point out the large decline in the share of commercial banks from 2010 (32.8%) to 2016 (26.1%). </a:t>
            </a:r>
          </a:p>
        </p:txBody>
      </p:sp>
      <p:sp>
        <p:nvSpPr>
          <p:cNvPr id="59396"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8FEE1A6-2D11-4505-AFF6-9C187C045879}" type="slidenum">
              <a:rPr lang="en-US" altLang="en-US" sz="1200" smtClean="0"/>
              <a:pPr/>
              <a:t>18</a:t>
            </a:fld>
            <a:endParaRPr lang="en-US" altLang="en-US" sz="1200"/>
          </a:p>
        </p:txBody>
      </p:sp>
    </p:spTree>
    <p:extLst>
      <p:ext uri="{BB962C8B-B14F-4D97-AF65-F5344CB8AC3E}">
        <p14:creationId xmlns:p14="http://schemas.microsoft.com/office/powerpoint/2010/main" val="1284100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2A9665E-65EE-437B-84CA-C4E0D4306B2D}" type="slidenum">
              <a:rPr lang="en-US" altLang="en-US" sz="1200" smtClean="0"/>
              <a:pPr/>
              <a:t>19</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0682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7E9C56A-C21B-4D37-AE83-56ED21F0CB39}" type="slidenum">
              <a:rPr lang="en-US" altLang="en-US" sz="1200" smtClean="0"/>
              <a:pPr/>
              <a:t>2</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249796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84749AA-E90E-4F88-A1F1-DCEED1956201}" type="slidenum">
              <a:rPr lang="en-US" altLang="en-US" sz="1200" smtClean="0"/>
              <a:pPr/>
              <a:t>20</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963342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504D61BD-5ED3-400E-9200-EC825FDA445C}" type="slidenum">
              <a:rPr lang="en-US" altLang="en-US" sz="1200" smtClean="0"/>
              <a:pPr/>
              <a:t>21</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r>
              <a:rPr lang="en-US" altLang="en-US"/>
              <a:t>Note: savings associations, savings banks and credit unions are often called ‘thrifts.’</a:t>
            </a:r>
          </a:p>
        </p:txBody>
      </p:sp>
    </p:spTree>
    <p:extLst>
      <p:ext uri="{BB962C8B-B14F-4D97-AF65-F5344CB8AC3E}">
        <p14:creationId xmlns:p14="http://schemas.microsoft.com/office/powerpoint/2010/main" val="885304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631EB98-2BAC-4FB0-94D3-903DF9BCBA28}" type="slidenum">
              <a:rPr lang="en-US" altLang="en-US" sz="1200" smtClean="0"/>
              <a:pPr/>
              <a:t>22</a:t>
            </a:fld>
            <a:endParaRPr lang="en-US" altLang="en-US"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43957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F5A4A6F-B4DB-49AE-8F80-24BB04C5993B}" type="slidenum">
              <a:rPr lang="en-US" altLang="en-US" sz="1200" smtClean="0"/>
              <a:pPr/>
              <a:t>23</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542244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E96343F-F1E2-4765-A90A-962DBB3B739B}" type="slidenum">
              <a:rPr lang="en-US" altLang="en-US" sz="1200" smtClean="0"/>
              <a:pPr/>
              <a:t>24</a:t>
            </a:fld>
            <a:endParaRPr lang="en-US" alt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1020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1A1DCB1-9A32-4075-BE56-40F3F761C3EB}" type="slidenum">
              <a:rPr lang="en-US" altLang="en-US" sz="1200" smtClean="0"/>
              <a:pPr/>
              <a:t>25</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516691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1A1DCB1-9A32-4075-BE56-40F3F761C3EB}" type="slidenum">
              <a:rPr lang="en-US" altLang="en-US" sz="1200" smtClean="0"/>
              <a:pPr/>
              <a:t>26</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120246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9498D27-251F-4A7F-A8FE-0C7D43F921F7}" type="slidenum">
              <a:rPr lang="en-US" altLang="en-US" sz="1200" smtClean="0"/>
              <a:pPr/>
              <a:t>27</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033454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B0F9EDA0-3543-4437-9638-2ACB07F59E84}" type="slidenum">
              <a:rPr lang="en-US" altLang="en-US" sz="1200" smtClean="0"/>
              <a:pPr/>
              <a:t>28</a:t>
            </a:fld>
            <a:endParaRPr lang="en-US" altLang="en-US" sz="12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p:spPr>
        <p:txBody>
          <a:bodyPr/>
          <a:lstStyle/>
          <a:p>
            <a:r>
              <a:rPr lang="en-US" altLang="en-US"/>
              <a:t>In 2007 Citigroup, Merrill Lynch and Morgan Stanley wrote off $40 billion in bad mortgages. </a:t>
            </a:r>
          </a:p>
          <a:p>
            <a:r>
              <a:rPr lang="en-US" altLang="en-US"/>
              <a:t>The MBS insurer, MBIA, reported a $2.3 billion loss in the fourth quarter of 2007,  Countrywide had to draw down its entire $11.5 billion credit line, leading to a buyout by Bank of America. </a:t>
            </a:r>
          </a:p>
          <a:p>
            <a:endParaRPr lang="en-US" altLang="en-US"/>
          </a:p>
          <a:p>
            <a:r>
              <a:rPr lang="en-US" altLang="en-US"/>
              <a:t>Indy Mac Bank, the largest mortgage lender in the U.S. at the time tried to find additional capital throughout 2007, but could not, and was seized by the FDIC in July 2008 after facing deposit withdrawals of $1.3 billion.   The cost to the FDIC was betweent $8.5 and $9.4 billion.</a:t>
            </a:r>
          </a:p>
        </p:txBody>
      </p:sp>
    </p:spTree>
    <p:extLst>
      <p:ext uri="{BB962C8B-B14F-4D97-AF65-F5344CB8AC3E}">
        <p14:creationId xmlns:p14="http://schemas.microsoft.com/office/powerpoint/2010/main" val="7892455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4D11A5F-8884-4777-9D2C-D2F6F053564C}" type="slidenum">
              <a:rPr lang="en-US" altLang="en-US" sz="1200" smtClean="0"/>
              <a:pPr/>
              <a:t>29</a:t>
            </a:fld>
            <a:endParaRPr lang="en-US" altLang="en-US"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p:spPr>
        <p:txBody>
          <a:bodyPr/>
          <a:lstStyle/>
          <a:p>
            <a:r>
              <a:rPr lang="en-US" altLang="en-US" dirty="0"/>
              <a:t>Lehman had been around for over 150 years, Barclays eventually acquires many of Lehman’s assets.</a:t>
            </a:r>
          </a:p>
        </p:txBody>
      </p:sp>
    </p:spTree>
    <p:extLst>
      <p:ext uri="{BB962C8B-B14F-4D97-AF65-F5344CB8AC3E}">
        <p14:creationId xmlns:p14="http://schemas.microsoft.com/office/powerpoint/2010/main" val="1991190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A11849C-B7E4-4FF9-849C-C2D652F9068E}" type="slidenum">
              <a:rPr lang="en-US" altLang="en-US" sz="1200" smtClean="0"/>
              <a:pPr/>
              <a:t>3</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2920203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33FCF7F-2943-4ADC-B1C8-CCDC7A16618E}" type="slidenum">
              <a:rPr lang="en-US" altLang="en-US" sz="1200" smtClean="0"/>
              <a:pPr/>
              <a:t>30</a:t>
            </a:fld>
            <a:endParaRPr lang="en-US" altLang="en-US" sz="12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p:spPr>
        <p:txBody>
          <a:bodyPr/>
          <a:lstStyle/>
          <a:p>
            <a:r>
              <a:rPr lang="en-US" altLang="en-US"/>
              <a:t>Dow drops during the crisis. </a:t>
            </a:r>
          </a:p>
        </p:txBody>
      </p:sp>
    </p:spTree>
    <p:extLst>
      <p:ext uri="{BB962C8B-B14F-4D97-AF65-F5344CB8AC3E}">
        <p14:creationId xmlns:p14="http://schemas.microsoft.com/office/powerpoint/2010/main" val="16972975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FDCD39B-DBEC-454B-9BF9-8FDE042D06E0}" type="slidenum">
              <a:rPr lang="en-US" altLang="en-US" sz="1200" smtClean="0"/>
              <a:pPr/>
              <a:t>31</a:t>
            </a:fld>
            <a:endParaRPr lang="en-US" altLang="en-US" sz="12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p:spPr>
        <p:txBody>
          <a:bodyPr/>
          <a:lstStyle/>
          <a:p>
            <a:r>
              <a:rPr lang="en-US" altLang="en-US"/>
              <a:t>International lending market seizes up.  LIBOR (London Interbank Offer Rate) climbs rapidly.  </a:t>
            </a:r>
          </a:p>
          <a:p>
            <a:r>
              <a:rPr lang="en-US" altLang="en-US"/>
              <a:t>(Institutions intentionally misreport LIBOR to hide default risk from the markets.)</a:t>
            </a:r>
          </a:p>
        </p:txBody>
      </p:sp>
    </p:spTree>
    <p:extLst>
      <p:ext uri="{BB962C8B-B14F-4D97-AF65-F5344CB8AC3E}">
        <p14:creationId xmlns:p14="http://schemas.microsoft.com/office/powerpoint/2010/main" val="1454320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F9F14D79-30FF-4944-834B-823AFF8A219D}" type="slidenum">
              <a:rPr lang="en-US" altLang="en-US" sz="1200" smtClean="0"/>
              <a:pPr/>
              <a:t>32</a:t>
            </a:fld>
            <a:endParaRPr lang="en-US" altLang="en-US" sz="12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043615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A9664E9-6AD0-484A-8244-D79C063FB1BE}" type="slidenum">
              <a:rPr lang="en-US" altLang="en-US" sz="1200" smtClean="0"/>
              <a:pPr/>
              <a:t>33</a:t>
            </a:fld>
            <a:endParaRPr lang="en-US" altLang="en-US" sz="12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658049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DA9A4CC-B7A3-43A7-8886-CE6A1362A89C}" type="slidenum">
              <a:rPr lang="en-US" altLang="en-US" sz="1200" smtClean="0"/>
              <a:pPr/>
              <a:t>34</a:t>
            </a:fld>
            <a:endParaRPr lang="en-US" altLang="en-US"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0876892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00CFFEE-214C-489C-8575-67C4467B7778}" type="slidenum">
              <a:rPr lang="en-US" altLang="en-US" sz="1200" smtClean="0"/>
              <a:pPr/>
              <a:t>35</a:t>
            </a:fld>
            <a:endParaRPr lang="en-US" altLang="en-US" sz="12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03283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7F6049D-5F25-4FB0-A0A8-185503F9EC65}" type="slidenum">
              <a:rPr lang="en-US" altLang="en-US" sz="1200" smtClean="0"/>
              <a:pPr/>
              <a:t>4</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779237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FC6D488-8E8A-479F-98C2-F4C89C80A2C9}" type="slidenum">
              <a:rPr lang="en-US" altLang="en-US" sz="1200" smtClean="0"/>
              <a:pPr/>
              <a:t>5</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r>
              <a:rPr lang="en-US" altLang="en-US" dirty="0"/>
              <a:t>You might also wish to mention electronic communication networks or ECNs. ECNs allow direct electronic trading among buyers and sellers without a third party. Two former ECNs, BATS (formed in 2005) and </a:t>
            </a:r>
            <a:r>
              <a:rPr lang="en-US" altLang="en-US" dirty="0" err="1"/>
              <a:t>DirectEdge</a:t>
            </a:r>
            <a:r>
              <a:rPr lang="en-US" altLang="en-US" dirty="0"/>
              <a:t> (formed in 1998), merged in fall 2013, and applied to become an exchange. The combined entity makes them the number two stock market ahead of NASDAQ and behind NYSE.  Together the two have about 270 employees.  The NYSE and NASDAQ have far more!  Sign of the times.</a:t>
            </a:r>
          </a:p>
          <a:p>
            <a:endParaRPr lang="en-US" altLang="en-US" dirty="0"/>
          </a:p>
          <a:p>
            <a:r>
              <a:rPr lang="en-US" altLang="en-US" dirty="0"/>
              <a:t>BATS Global Markets is a stock exchange based in Lenexa, Kansas, a suburb of Kansas City. BATS was founded in June 2005 as an Electronic Communication Network (ECN) and its name stands for Better Alternative Trading System.[2]  (Trades stocks on BZX and options on BYX exchange.)  (source BATS website)</a:t>
            </a:r>
          </a:p>
        </p:txBody>
      </p:sp>
    </p:spTree>
    <p:extLst>
      <p:ext uri="{BB962C8B-B14F-4D97-AF65-F5344CB8AC3E}">
        <p14:creationId xmlns:p14="http://schemas.microsoft.com/office/powerpoint/2010/main" val="2080462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DBCF4ACE-1884-415C-B347-3EC06BE8060A}" type="slidenum">
              <a:rPr lang="en-US" altLang="en-US" sz="1200" smtClean="0"/>
              <a:pPr/>
              <a:t>6</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004177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B68FEFE-DB8C-4D5C-8EC0-F1D2D0CF5843}" type="slidenum">
              <a:rPr lang="en-US" altLang="en-US" sz="1200" smtClean="0"/>
              <a:pPr/>
              <a:t>7</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marL="171450" indent="-171450">
              <a:buFontTx/>
              <a:buChar char="•"/>
            </a:pPr>
            <a:r>
              <a:rPr lang="en-US" altLang="en-US" dirty="0"/>
              <a:t>Primary market issuance declined sharply during the crisis, although with low interest rates bond issuance boomed after market uncertainty declined in 2010. Stock issuance remained weaker longer, recovering in 2012.</a:t>
            </a:r>
          </a:p>
          <a:p>
            <a:pPr marL="171450" indent="-171450">
              <a:buFontTx/>
              <a:buChar char="•"/>
            </a:pPr>
            <a:r>
              <a:rPr lang="en-US" altLang="en-US" dirty="0"/>
              <a:t>Secondary markets add liquidity for risky investments and encourage investment in primary markets. Secondary markets also aid in price discovery, providing up to date signals of the ongoing value of firms.  These signals also provide benchmarks for corporate performance.  It is not true that secondary markets are simply a legalized form of gambling.</a:t>
            </a:r>
          </a:p>
        </p:txBody>
      </p:sp>
    </p:spTree>
    <p:extLst>
      <p:ext uri="{BB962C8B-B14F-4D97-AF65-F5344CB8AC3E}">
        <p14:creationId xmlns:p14="http://schemas.microsoft.com/office/powerpoint/2010/main" val="140840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9DE5D31-6BAA-4641-8065-FEBBF08FE00F}" type="slidenum">
              <a:rPr lang="en-US" altLang="en-US" sz="1200" smtClean="0"/>
              <a:pPr/>
              <a:t>8</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81287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769294E-DE21-460F-B68B-5E8DDCBC73E0}" type="slidenum">
              <a:rPr lang="en-US" altLang="en-US" sz="1200" smtClean="0"/>
              <a:pPr/>
              <a:t>9</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r>
              <a:rPr lang="en-US" altLang="en-US" dirty="0"/>
              <a:t>Notice with the 2016 data that T-bills are now about 1/5 of total money market instruments.  Banker’s Acceptances continue to be used less due to their cost and the growth of other trading arrangements.  The commercial paper (</a:t>
            </a:r>
            <a:r>
              <a:rPr lang="en-US" altLang="en-US" dirty="0" err="1"/>
              <a:t>cp</a:t>
            </a:r>
            <a:r>
              <a:rPr lang="en-US" altLang="en-US" dirty="0"/>
              <a:t>) market collapsed during the financial crisis and has grown more slowly since.  Stress that </a:t>
            </a:r>
            <a:r>
              <a:rPr lang="en-US" altLang="en-US" dirty="0" err="1"/>
              <a:t>cp</a:t>
            </a:r>
            <a:r>
              <a:rPr lang="en-US" altLang="en-US" dirty="0"/>
              <a:t> is an alternative to a bank loan and may provide a cheaper source of financing for large well known companies.</a:t>
            </a:r>
          </a:p>
          <a:p>
            <a:endParaRPr lang="en-US" altLang="en-US" dirty="0"/>
          </a:p>
          <a:p>
            <a:r>
              <a:rPr lang="en-US" altLang="en-US" dirty="0"/>
              <a:t>Many students will not be familiar with commercial paper, repurchase agreements (repos or RPs) and banker’s acceptances so it is worthwhile to discuss these briefly.  In a repo one sells a security and agrees to repurchase it at maturity at a higher price that is set in the contract.  A repo is best thought of as a short term collateralized loan as compared to a fed funds loan which is uncollateralized.  </a:t>
            </a:r>
          </a:p>
          <a:p>
            <a:r>
              <a:rPr lang="en-US" altLang="en-US" dirty="0"/>
              <a:t>Banker’s Acceptances have traditionally been used to finance international trade where a bank is asked to guarantee payment on a commercial contract in case the buyer of the goods does not or cannot pay.  </a:t>
            </a:r>
          </a:p>
        </p:txBody>
      </p:sp>
    </p:spTree>
    <p:extLst>
      <p:ext uri="{BB962C8B-B14F-4D97-AF65-F5344CB8AC3E}">
        <p14:creationId xmlns:p14="http://schemas.microsoft.com/office/powerpoint/2010/main" val="799801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1139"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9114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A07DAB65-0D3C-4F8A-AD33-C3E581E587D2}" type="datetime1">
              <a:rPr lang="en-US" smtClean="0"/>
              <a:t>2/22/2018</a:t>
            </a:fld>
            <a:endParaRPr lang="en-US" altLang="en-US"/>
          </a:p>
        </p:txBody>
      </p:sp>
      <p:sp>
        <p:nvSpPr>
          <p:cNvPr id="40" name="Rectangle 6"/>
          <p:cNvSpPr>
            <a:spLocks noGrp="1" noChangeArrowheads="1"/>
          </p:cNvSpPr>
          <p:nvPr>
            <p:ph type="ftr" sz="quarter" idx="11"/>
          </p:nvPr>
        </p:nvSpPr>
        <p:spPr/>
        <p:txBody>
          <a:bodyPr/>
          <a:lstStyle>
            <a:lvl1pPr>
              <a:defRPr dirty="0"/>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1" name="Rectangle 7"/>
          <p:cNvSpPr>
            <a:spLocks noGrp="1" noChangeArrowheads="1"/>
          </p:cNvSpPr>
          <p:nvPr>
            <p:ph type="sldNum" sz="quarter" idx="12"/>
          </p:nvPr>
        </p:nvSpPr>
        <p:spPr/>
        <p:txBody>
          <a:bodyPr/>
          <a:lstStyle>
            <a:lvl1pPr>
              <a:defRPr/>
            </a:lvl1pPr>
          </a:lstStyle>
          <a:p>
            <a:pPr>
              <a:defRPr/>
            </a:pPr>
            <a:fld id="{669AE9E1-FFA8-496F-8164-C8A2DA29A0FD}" type="slidenum">
              <a:rPr lang="en-US" altLang="en-US"/>
              <a:pPr>
                <a:defRPr/>
              </a:pPr>
              <a:t>‹#›</a:t>
            </a:fld>
            <a:endParaRPr lang="en-US" altLang="en-US" dirty="0"/>
          </a:p>
        </p:txBody>
      </p:sp>
    </p:spTree>
    <p:extLst>
      <p:ext uri="{BB962C8B-B14F-4D97-AF65-F5344CB8AC3E}">
        <p14:creationId xmlns:p14="http://schemas.microsoft.com/office/powerpoint/2010/main" val="21779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C234B7A-4960-491C-92CA-AC1F05A1140E}"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5BB23324-275F-4FA6-B8D0-66A635363BE5}" type="slidenum">
              <a:rPr lang="en-US" altLang="en-US"/>
              <a:pPr>
                <a:defRPr/>
              </a:pPr>
              <a:t>‹#›</a:t>
            </a:fld>
            <a:endParaRPr lang="en-US" altLang="en-US"/>
          </a:p>
        </p:txBody>
      </p:sp>
    </p:spTree>
    <p:extLst>
      <p:ext uri="{BB962C8B-B14F-4D97-AF65-F5344CB8AC3E}">
        <p14:creationId xmlns:p14="http://schemas.microsoft.com/office/powerpoint/2010/main" val="10618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3FEC81F-6CEC-41D7-BCA3-69D561E0D7B2}"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13E8BF87-5797-465F-8DC4-78F89B5D3859}" type="slidenum">
              <a:rPr lang="en-US" altLang="en-US"/>
              <a:pPr>
                <a:defRPr/>
              </a:pPr>
              <a:t>‹#›</a:t>
            </a:fld>
            <a:endParaRPr lang="en-US" altLang="en-US"/>
          </a:p>
        </p:txBody>
      </p:sp>
    </p:spTree>
    <p:extLst>
      <p:ext uri="{BB962C8B-B14F-4D97-AF65-F5344CB8AC3E}">
        <p14:creationId xmlns:p14="http://schemas.microsoft.com/office/powerpoint/2010/main" val="56769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111A3EA-1CEA-4A3D-89FC-9670E7856C57}"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289F36D7-8A98-439C-93D2-FFE135C117EB}" type="slidenum">
              <a:rPr lang="en-US" altLang="en-US"/>
              <a:pPr>
                <a:defRPr/>
              </a:pPr>
              <a:t>‹#›</a:t>
            </a:fld>
            <a:endParaRPr lang="en-US" altLang="en-US"/>
          </a:p>
        </p:txBody>
      </p:sp>
    </p:spTree>
    <p:extLst>
      <p:ext uri="{BB962C8B-B14F-4D97-AF65-F5344CB8AC3E}">
        <p14:creationId xmlns:p14="http://schemas.microsoft.com/office/powerpoint/2010/main" val="208026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5F8682B3-3DB1-434E-9531-0BCB2B942788}"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A742BABD-B527-40E9-81BE-BB28E9633F8C}" type="slidenum">
              <a:rPr lang="en-US" altLang="en-US"/>
              <a:pPr>
                <a:defRPr/>
              </a:pPr>
              <a:t>‹#›</a:t>
            </a:fld>
            <a:endParaRPr lang="en-US" altLang="en-US"/>
          </a:p>
        </p:txBody>
      </p:sp>
    </p:spTree>
    <p:extLst>
      <p:ext uri="{BB962C8B-B14F-4D97-AF65-F5344CB8AC3E}">
        <p14:creationId xmlns:p14="http://schemas.microsoft.com/office/powerpoint/2010/main" val="275318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51F30349-748F-4D7D-82E6-4A9E52E4BAEA}"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BBA2F60F-DA12-498D-8A2C-A5D8A65A2B57}" type="slidenum">
              <a:rPr lang="en-US" altLang="en-US"/>
              <a:pPr>
                <a:defRPr/>
              </a:pPr>
              <a:t>‹#›</a:t>
            </a:fld>
            <a:endParaRPr lang="en-US" altLang="en-US"/>
          </a:p>
        </p:txBody>
      </p:sp>
    </p:spTree>
    <p:extLst>
      <p:ext uri="{BB962C8B-B14F-4D97-AF65-F5344CB8AC3E}">
        <p14:creationId xmlns:p14="http://schemas.microsoft.com/office/powerpoint/2010/main" val="1822707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4560F6B5-7BD2-4F1B-A37E-AB4B9598AA00}" type="datetime1">
              <a:rPr lang="en-US" smtClean="0"/>
              <a:t>2/22/2018</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58F15FA3-A8A7-4181-9EDD-C5EE544EBA67}" type="slidenum">
              <a:rPr lang="en-US" altLang="en-US"/>
              <a:pPr>
                <a:defRPr/>
              </a:pPr>
              <a:t>‹#›</a:t>
            </a:fld>
            <a:endParaRPr lang="en-US" altLang="en-US"/>
          </a:p>
        </p:txBody>
      </p:sp>
    </p:spTree>
    <p:extLst>
      <p:ext uri="{BB962C8B-B14F-4D97-AF65-F5344CB8AC3E}">
        <p14:creationId xmlns:p14="http://schemas.microsoft.com/office/powerpoint/2010/main" val="3447395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DE849595-A4BB-4FAC-A729-C733B3004140}" type="datetime1">
              <a:rPr lang="en-US" smtClean="0"/>
              <a:t>2/22/2018</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A174384C-0C7F-4034-B6A3-B8F651D3738A}" type="slidenum">
              <a:rPr lang="en-US" altLang="en-US"/>
              <a:pPr>
                <a:defRPr/>
              </a:pPr>
              <a:t>‹#›</a:t>
            </a:fld>
            <a:endParaRPr lang="en-US" altLang="en-US"/>
          </a:p>
        </p:txBody>
      </p:sp>
    </p:spTree>
    <p:extLst>
      <p:ext uri="{BB962C8B-B14F-4D97-AF65-F5344CB8AC3E}">
        <p14:creationId xmlns:p14="http://schemas.microsoft.com/office/powerpoint/2010/main" val="3011140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88A3F962-239E-4401-9F20-629F2D7E6C30}" type="datetime1">
              <a:rPr lang="en-US" smtClean="0"/>
              <a:t>2/22/2018</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7AF55BBF-CA4E-4AD6-B039-F5AB6EDCC4B9}" type="slidenum">
              <a:rPr lang="en-US" altLang="en-US"/>
              <a:pPr>
                <a:defRPr/>
              </a:pPr>
              <a:t>‹#›</a:t>
            </a:fld>
            <a:endParaRPr lang="en-US" altLang="en-US"/>
          </a:p>
        </p:txBody>
      </p:sp>
    </p:spTree>
    <p:extLst>
      <p:ext uri="{BB962C8B-B14F-4D97-AF65-F5344CB8AC3E}">
        <p14:creationId xmlns:p14="http://schemas.microsoft.com/office/powerpoint/2010/main" val="1677157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25F253-1DD0-4B6F-930E-EBD5AB86537D}"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092ABAC2-877A-4C42-9918-7EAD8EAF6B2B}" type="slidenum">
              <a:rPr lang="en-US" altLang="en-US"/>
              <a:pPr>
                <a:defRPr/>
              </a:pPr>
              <a:t>‹#›</a:t>
            </a:fld>
            <a:endParaRPr lang="en-US" altLang="en-US"/>
          </a:p>
        </p:txBody>
      </p:sp>
    </p:spTree>
    <p:extLst>
      <p:ext uri="{BB962C8B-B14F-4D97-AF65-F5344CB8AC3E}">
        <p14:creationId xmlns:p14="http://schemas.microsoft.com/office/powerpoint/2010/main" val="1665860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7CEDF2A-9DAB-4F79-8A0A-226D1B7C58D3}"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57717F7B-4048-4FAC-BF06-DA6A1C0C22B3}" type="slidenum">
              <a:rPr lang="en-US" altLang="en-US"/>
              <a:pPr>
                <a:defRPr/>
              </a:pPr>
              <a:t>‹#›</a:t>
            </a:fld>
            <a:endParaRPr lang="en-US" altLang="en-US"/>
          </a:p>
        </p:txBody>
      </p:sp>
    </p:spTree>
    <p:extLst>
      <p:ext uri="{BB962C8B-B14F-4D97-AF65-F5344CB8AC3E}">
        <p14:creationId xmlns:p14="http://schemas.microsoft.com/office/powerpoint/2010/main" val="386532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7"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09C5A3A7-30BF-4B31-94ED-75C4E3FE8B06}" type="datetime1">
              <a:rPr lang="en-US" smtClean="0"/>
              <a:t>2/22/2018</a:t>
            </a:fld>
            <a:endParaRPr lang="en-US" altLang="en-US"/>
          </a:p>
        </p:txBody>
      </p:sp>
      <p:sp>
        <p:nvSpPr>
          <p:cNvPr id="90118"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0119"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7983D819-8FF1-4E7E-9D1C-1BEFED585032}"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81000" y="457200"/>
            <a:ext cx="6781800" cy="2133600"/>
          </a:xfrm>
        </p:spPr>
        <p:txBody>
          <a:bodyPr/>
          <a:lstStyle/>
          <a:p>
            <a:pPr eaLnBrk="1" hangingPunct="1"/>
            <a:r>
              <a:rPr lang="en-US" altLang="en-US"/>
              <a:t>Chapter One</a:t>
            </a:r>
          </a:p>
        </p:txBody>
      </p:sp>
      <p:sp>
        <p:nvSpPr>
          <p:cNvPr id="3075" name="Rectangle 5"/>
          <p:cNvSpPr>
            <a:spLocks noGrp="1" noChangeArrowheads="1"/>
          </p:cNvSpPr>
          <p:nvPr>
            <p:ph type="subTitle" idx="1"/>
          </p:nvPr>
        </p:nvSpPr>
        <p:spPr/>
        <p:txBody>
          <a:bodyPr/>
          <a:lstStyle/>
          <a:p>
            <a:pPr eaLnBrk="1" hangingPunct="1"/>
            <a:r>
              <a:rPr lang="en-US" altLang="en-US" sz="5500"/>
              <a:t>Introduction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chor="ctr"/>
          <a:lstStyle/>
          <a:p>
            <a:pPr eaLnBrk="1" hangingPunct="1"/>
            <a:r>
              <a:rPr lang="en-US" altLang="en-US" sz="3500" dirty="0"/>
              <a:t>Capital Market Instruments Outstanding, ($</a:t>
            </a:r>
            <a:r>
              <a:rPr lang="en-US" altLang="en-US" sz="3500" dirty="0" err="1"/>
              <a:t>Tn</a:t>
            </a:r>
            <a:r>
              <a:rPr lang="en-US" altLang="en-US" sz="3500" dirty="0"/>
              <a:t>)</a:t>
            </a:r>
          </a:p>
        </p:txBody>
      </p:sp>
      <p:pic>
        <p:nvPicPr>
          <p:cNvPr id="4" name="Content Placeholder 3">
            <a:extLst>
              <a:ext uri="{FF2B5EF4-FFF2-40B4-BE49-F238E27FC236}">
                <a16:creationId xmlns:a16="http://schemas.microsoft.com/office/drawing/2014/main" id="{BF077852-74BD-49B7-976F-BDCCD5A20B30}"/>
              </a:ext>
            </a:extLst>
          </p:cNvPr>
          <p:cNvPicPr>
            <a:picLocks noGrp="1" noChangeAspect="1"/>
          </p:cNvPicPr>
          <p:nvPr>
            <p:ph idx="1"/>
          </p:nvPr>
        </p:nvPicPr>
        <p:blipFill>
          <a:blip r:embed="rId3"/>
          <a:stretch>
            <a:fillRect/>
          </a:stretch>
        </p:blipFill>
        <p:spPr>
          <a:xfrm>
            <a:off x="1600200" y="1417638"/>
            <a:ext cx="5562600" cy="4713287"/>
          </a:xfrm>
          <a:prstGeom prst="rect">
            <a:avLst/>
          </a:prstGeom>
        </p:spPr>
      </p:pic>
      <p:sp>
        <p:nvSpPr>
          <p:cNvPr id="3" name="Footer Placeholder 2"/>
          <p:cNvSpPr>
            <a:spLocks noGrp="1"/>
          </p:cNvSpPr>
          <p:nvPr>
            <p:ph type="ftr" sz="quarter" idx="11"/>
          </p:nvPr>
        </p:nvSpPr>
        <p:spPr>
          <a:xfrm>
            <a:off x="1371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p:txBody>
          <a:bodyPr anchor="ctr"/>
          <a:lstStyle/>
          <a:p>
            <a:pPr eaLnBrk="1" hangingPunct="1"/>
            <a:r>
              <a:rPr lang="en-US" altLang="en-US" sz="3500"/>
              <a:t>Foreign Exchange (FX) Markets</a:t>
            </a:r>
          </a:p>
        </p:txBody>
      </p:sp>
      <p:sp>
        <p:nvSpPr>
          <p:cNvPr id="1331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FX markets</a:t>
            </a:r>
          </a:p>
          <a:p>
            <a:pPr lvl="1" eaLnBrk="1" hangingPunct="1"/>
            <a:r>
              <a:rPr lang="en-US" altLang="en-US" sz="2200" dirty="0"/>
              <a:t>trading one currency for another (e.g., dollar for yen)</a:t>
            </a:r>
          </a:p>
          <a:p>
            <a:pPr eaLnBrk="1" hangingPunct="1"/>
            <a:r>
              <a:rPr lang="en-US" altLang="en-US" sz="2600" b="1" dirty="0"/>
              <a:t>Spot FX</a:t>
            </a:r>
          </a:p>
          <a:p>
            <a:pPr lvl="1" eaLnBrk="1" hangingPunct="1"/>
            <a:r>
              <a:rPr lang="en-US" altLang="en-US" sz="2200" dirty="0"/>
              <a:t>the immediate exchange of currencies at current exchange rates</a:t>
            </a:r>
          </a:p>
          <a:p>
            <a:pPr eaLnBrk="1" hangingPunct="1"/>
            <a:r>
              <a:rPr lang="en-US" altLang="en-US" sz="2600" b="1" dirty="0"/>
              <a:t>Forward FX</a:t>
            </a:r>
          </a:p>
          <a:p>
            <a:pPr lvl="1" eaLnBrk="1" hangingPunct="1"/>
            <a:r>
              <a:rPr lang="en-US" altLang="en-US" sz="2200" dirty="0"/>
              <a:t>the exchange of currencies in the future on a specific date and at a pre-specified exchange rate</a:t>
            </a:r>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idx="4294967295"/>
          </p:nvPr>
        </p:nvSpPr>
        <p:spPr/>
        <p:txBody>
          <a:bodyPr anchor="ctr"/>
          <a:lstStyle/>
          <a:p>
            <a:pPr eaLnBrk="1" hangingPunct="1"/>
            <a:r>
              <a:rPr lang="en-US" altLang="en-US" sz="3500"/>
              <a:t>Derivative Security Markets</a:t>
            </a:r>
          </a:p>
        </p:txBody>
      </p:sp>
      <p:sp>
        <p:nvSpPr>
          <p:cNvPr id="1434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Derivative security</a:t>
            </a:r>
          </a:p>
          <a:p>
            <a:pPr lvl="1" eaLnBrk="1" hangingPunct="1"/>
            <a:r>
              <a:rPr lang="en-US" altLang="en-US" sz="2200" dirty="0"/>
              <a:t>A financial security whose payoff is linked to (i.e., “derived” from) another, previously issued security such as a security traded in capital or foreign exchange markets</a:t>
            </a:r>
          </a:p>
          <a:p>
            <a:pPr lvl="2" eaLnBrk="1" hangingPunct="1"/>
            <a:r>
              <a:rPr lang="en-US" altLang="en-US" sz="1900" dirty="0"/>
              <a:t>Generally an agreement to exchange a standard quantity of assets at a set price on a specific date in the future</a:t>
            </a:r>
          </a:p>
          <a:p>
            <a:pPr lvl="1" eaLnBrk="1" hangingPunct="1"/>
            <a:r>
              <a:rPr lang="en-US" altLang="en-US" sz="2200" dirty="0"/>
              <a:t>The main purpose of the derivatives markets is to transfer risk between market participants</a:t>
            </a:r>
          </a:p>
        </p:txBody>
      </p:sp>
      <p:sp>
        <p:nvSpPr>
          <p:cNvPr id="3" name="Footer Placeholder 2"/>
          <p:cNvSpPr>
            <a:spLocks noGrp="1"/>
          </p:cNvSpPr>
          <p:nvPr>
            <p:ph type="ftr" sz="quarter" idx="11"/>
          </p:nvPr>
        </p:nvSpPr>
        <p:spPr>
          <a:xfrm>
            <a:off x="1981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idx="4294967295"/>
          </p:nvPr>
        </p:nvSpPr>
        <p:spPr/>
        <p:txBody>
          <a:bodyPr anchor="ctr"/>
          <a:lstStyle/>
          <a:p>
            <a:pPr eaLnBrk="1" hangingPunct="1"/>
            <a:r>
              <a:rPr lang="en-US" altLang="en-US" sz="3500" dirty="0"/>
              <a:t>Derivative Security Markets Continued</a:t>
            </a:r>
          </a:p>
        </p:txBody>
      </p:sp>
      <p:sp>
        <p:nvSpPr>
          <p:cNvPr id="1536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Selected examples of derivative securities</a:t>
            </a:r>
          </a:p>
          <a:p>
            <a:pPr lvl="1" eaLnBrk="1" hangingPunct="1"/>
            <a:r>
              <a:rPr lang="en-US" altLang="en-US" dirty="0"/>
              <a:t>Exchange listed derivatives</a:t>
            </a:r>
          </a:p>
          <a:p>
            <a:pPr lvl="2" eaLnBrk="1" hangingPunct="1"/>
            <a:r>
              <a:rPr lang="en-US" altLang="en-US" sz="2100" dirty="0"/>
              <a:t>Many options, futures contracts</a:t>
            </a:r>
          </a:p>
          <a:p>
            <a:pPr lvl="1" eaLnBrk="1" hangingPunct="1"/>
            <a:r>
              <a:rPr lang="en-US" altLang="en-US" dirty="0"/>
              <a:t>Over the counter derivatives</a:t>
            </a:r>
          </a:p>
          <a:p>
            <a:pPr lvl="2" eaLnBrk="1" hangingPunct="1"/>
            <a:r>
              <a:rPr lang="en-US" altLang="en-US" sz="2100" dirty="0"/>
              <a:t>Forward contracts</a:t>
            </a:r>
          </a:p>
          <a:p>
            <a:pPr lvl="2" eaLnBrk="1" hangingPunct="1"/>
            <a:r>
              <a:rPr lang="en-US" altLang="en-US" sz="2100" dirty="0"/>
              <a:t>Forward rate agreements</a:t>
            </a:r>
          </a:p>
          <a:p>
            <a:pPr lvl="2" eaLnBrk="1" hangingPunct="1"/>
            <a:r>
              <a:rPr lang="en-US" altLang="en-US" sz="2100" dirty="0"/>
              <a:t>Swaps </a:t>
            </a:r>
          </a:p>
          <a:p>
            <a:pPr lvl="2" eaLnBrk="1" hangingPunct="1"/>
            <a:r>
              <a:rPr lang="en-US" altLang="en-US" sz="2100" dirty="0"/>
              <a:t>Securitized loans</a:t>
            </a:r>
          </a:p>
        </p:txBody>
      </p:sp>
      <p:sp>
        <p:nvSpPr>
          <p:cNvPr id="3" name="Footer Placeholder 2"/>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idx="4294967295"/>
          </p:nvPr>
        </p:nvSpPr>
        <p:spPr/>
        <p:txBody>
          <a:bodyPr anchor="ctr"/>
          <a:lstStyle/>
          <a:p>
            <a:pPr eaLnBrk="1" hangingPunct="1"/>
            <a:r>
              <a:rPr lang="en-US" altLang="en-US" sz="3500"/>
              <a:t>Derivatives and the Crisis</a:t>
            </a:r>
          </a:p>
        </p:txBody>
      </p:sp>
      <p:sp>
        <p:nvSpPr>
          <p:cNvPr id="1638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95300" indent="-495300" eaLnBrk="1" hangingPunct="1">
              <a:buSzPct val="100000"/>
              <a:buFont typeface="Times New Roman" pitchFamily="18" charset="0"/>
              <a:buAutoNum type="arabicPeriod"/>
            </a:pPr>
            <a:r>
              <a:rPr lang="en-US" altLang="en-US" sz="2400" dirty="0"/>
              <a:t>Mortgage derivatives allowed a larger amount of mortgage credit to be created in the mid-2000s.</a:t>
            </a:r>
          </a:p>
          <a:p>
            <a:pPr marL="763588" lvl="1" indent="-419100" eaLnBrk="1" hangingPunct="1"/>
            <a:r>
              <a:rPr lang="en-US" altLang="en-US" sz="2400" dirty="0"/>
              <a:t>Growing importance of ‘shadow banking system’</a:t>
            </a:r>
            <a:br>
              <a:rPr lang="en-US" altLang="en-US" sz="2400" dirty="0"/>
            </a:br>
            <a:endParaRPr lang="en-US" altLang="en-US" sz="2400" dirty="0"/>
          </a:p>
          <a:p>
            <a:pPr marL="495300" indent="-495300" eaLnBrk="1" hangingPunct="1">
              <a:buSzPct val="100000"/>
              <a:buFont typeface="Times New Roman" pitchFamily="18" charset="0"/>
              <a:buAutoNum type="arabicPeriod"/>
            </a:pPr>
            <a:r>
              <a:rPr lang="en-US" altLang="en-US" sz="2400" dirty="0"/>
              <a:t>Mortgage derivatives spread the risk of mortgages to a broader base of investors.</a:t>
            </a:r>
            <a:br>
              <a:rPr lang="en-US" altLang="en-US" sz="2400" dirty="0"/>
            </a:br>
            <a:endParaRPr lang="en-US" altLang="en-US" sz="2400" dirty="0"/>
          </a:p>
          <a:p>
            <a:pPr marL="495300" indent="-495300" eaLnBrk="1" hangingPunct="1">
              <a:buSzPct val="100000"/>
              <a:buFont typeface="Times New Roman" pitchFamily="18" charset="0"/>
              <a:buAutoNum type="arabicPeriod"/>
            </a:pPr>
            <a:r>
              <a:rPr lang="en-US" altLang="en-US" sz="2400" dirty="0"/>
              <a:t>Change in banking from ‘originate and hold’ loans to ‘originate and sell’ loans.</a:t>
            </a:r>
          </a:p>
          <a:p>
            <a:pPr marL="763588" lvl="1" indent="-419100" eaLnBrk="1" hangingPunct="1"/>
            <a:r>
              <a:rPr lang="en-US" altLang="en-US" sz="2400" dirty="0"/>
              <a:t>Decline in underwriting standards on loans</a:t>
            </a:r>
          </a:p>
        </p:txBody>
      </p:sp>
      <p:sp>
        <p:nvSpPr>
          <p:cNvPr id="3" name="Footer Placeholder 2"/>
          <p:cNvSpPr>
            <a:spLocks noGrp="1"/>
          </p:cNvSpPr>
          <p:nvPr>
            <p:ph type="ftr" sz="quarter" idx="11"/>
          </p:nvPr>
        </p:nvSpPr>
        <p:spPr>
          <a:xfrm>
            <a:off x="1600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idx="4294967295"/>
          </p:nvPr>
        </p:nvSpPr>
        <p:spPr/>
        <p:txBody>
          <a:bodyPr anchor="ctr"/>
          <a:lstStyle/>
          <a:p>
            <a:pPr eaLnBrk="1" hangingPunct="1"/>
            <a:r>
              <a:rPr lang="en-US" altLang="en-US" sz="3500" dirty="0"/>
              <a:t>Derivatives and the Crisis Continued</a:t>
            </a:r>
          </a:p>
        </p:txBody>
      </p:sp>
      <p:sp>
        <p:nvSpPr>
          <p:cNvPr id="1741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914400" lvl="1" indent="-569913" eaLnBrk="1" hangingPunct="1">
              <a:buClr>
                <a:schemeClr val="tx2"/>
              </a:buClr>
              <a:buSzPct val="100000"/>
              <a:buFont typeface="Times New Roman" pitchFamily="18" charset="0"/>
              <a:buAutoNum type="arabicPeriod"/>
            </a:pPr>
            <a:r>
              <a:rPr lang="en-US" altLang="en-US" sz="2200"/>
              <a:t>Subprime mortgage losses were large, reaching over $700 billion. </a:t>
            </a:r>
            <a:br>
              <a:rPr lang="en-US" altLang="en-US" sz="2200"/>
            </a:br>
            <a:endParaRPr lang="en-US" altLang="en-US" sz="2200"/>
          </a:p>
          <a:p>
            <a:pPr marL="914400" lvl="1" indent="-569913" eaLnBrk="1" hangingPunct="1">
              <a:buClr>
                <a:schemeClr val="tx2"/>
              </a:buClr>
              <a:buSzPct val="100000"/>
              <a:buFont typeface="Times New Roman" pitchFamily="18" charset="0"/>
              <a:buAutoNum type="arabicPeriod"/>
            </a:pPr>
            <a:r>
              <a:rPr lang="en-US" altLang="en-US" sz="2200"/>
              <a:t>The “Great Recession” was the worst since the “Great Depression” of the 1930s.</a:t>
            </a:r>
            <a:endParaRPr lang="en-US" altLang="en-US"/>
          </a:p>
          <a:p>
            <a:pPr marL="1314450" lvl="2" indent="-457200" eaLnBrk="1" hangingPunct="1"/>
            <a:r>
              <a:rPr lang="en-US" altLang="en-US" sz="2100"/>
              <a:t>Trillions $ global wealth lost, peak to trough stock prices fell over 50% in the U.S.</a:t>
            </a:r>
          </a:p>
          <a:p>
            <a:pPr marL="1314450" lvl="2" indent="-457200" eaLnBrk="1" hangingPunct="1"/>
            <a:r>
              <a:rPr lang="en-US" altLang="en-US" sz="2100"/>
              <a:t>Lingering high unemployment and below trend growth in the U.S.</a:t>
            </a:r>
          </a:p>
          <a:p>
            <a:pPr marL="1314450" lvl="2" indent="-457200" eaLnBrk="1" hangingPunct="1"/>
            <a:r>
              <a:rPr lang="en-US" altLang="en-US" sz="2100"/>
              <a:t>Sovereign debt levels in developed economies reached post-war all-time highs</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Financial Market Regulation</a:t>
            </a:r>
          </a:p>
        </p:txBody>
      </p:sp>
      <p:sp>
        <p:nvSpPr>
          <p:cNvPr id="1843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The Securities Act of 1933</a:t>
            </a:r>
          </a:p>
          <a:p>
            <a:pPr lvl="1" eaLnBrk="1" hangingPunct="1"/>
            <a:r>
              <a:rPr lang="en-US" altLang="en-US" dirty="0"/>
              <a:t>Full and fair disclosure and securities registration</a:t>
            </a:r>
          </a:p>
          <a:p>
            <a:pPr eaLnBrk="1" hangingPunct="1"/>
            <a:r>
              <a:rPr lang="en-US" altLang="en-US" b="1" dirty="0"/>
              <a:t>The Securities Exchange Act of 1934</a:t>
            </a:r>
          </a:p>
          <a:p>
            <a:pPr lvl="1" eaLnBrk="1" hangingPunct="1"/>
            <a:r>
              <a:rPr lang="en-US" altLang="en-US" dirty="0"/>
              <a:t>Securities and Exchange Commission (SEC) is the main regulator of securities markets</a:t>
            </a:r>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r>
              <a:rPr lang="en-US" altLang="en-US" sz="3500"/>
              <a:t>Financial Institutions (FIs)</a:t>
            </a:r>
          </a:p>
        </p:txBody>
      </p:sp>
      <p:sp>
        <p:nvSpPr>
          <p:cNvPr id="1946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800" b="1" dirty="0"/>
              <a:t>Financial Institutions</a:t>
            </a:r>
          </a:p>
          <a:p>
            <a:pPr lvl="1" eaLnBrk="1" hangingPunct="1"/>
            <a:r>
              <a:rPr lang="en-US" altLang="en-US" sz="2400" dirty="0"/>
              <a:t>Institutions through which suppliers channel money to users of funds</a:t>
            </a:r>
          </a:p>
          <a:p>
            <a:pPr eaLnBrk="1" hangingPunct="1"/>
            <a:r>
              <a:rPr lang="en-US" altLang="en-US" sz="2800" b="1" dirty="0"/>
              <a:t>Financial Institutions are distinguished by: </a:t>
            </a:r>
          </a:p>
          <a:p>
            <a:pPr lvl="1" eaLnBrk="1" hangingPunct="1"/>
            <a:r>
              <a:rPr lang="en-US" altLang="en-US" sz="2400" b="1" dirty="0"/>
              <a:t>Whether they accept insured deposits</a:t>
            </a:r>
          </a:p>
          <a:p>
            <a:pPr lvl="2" eaLnBrk="1" hangingPunct="1"/>
            <a:r>
              <a:rPr lang="en-US" altLang="en-US" sz="2400" dirty="0"/>
              <a:t>Depository versus non-depository financial institutions</a:t>
            </a:r>
          </a:p>
          <a:p>
            <a:pPr lvl="1" eaLnBrk="1" hangingPunct="1"/>
            <a:r>
              <a:rPr lang="en-US" altLang="en-US" sz="2400" b="1" dirty="0"/>
              <a:t>Whether they receive contractual payments from customers</a:t>
            </a:r>
          </a:p>
          <a:p>
            <a:pPr lvl="1" eaLnBrk="1" hangingPunct="1"/>
            <a:endParaRPr lang="en-US" altLang="en-US" sz="2400" dirty="0"/>
          </a:p>
        </p:txBody>
      </p:sp>
      <p:sp>
        <p:nvSpPr>
          <p:cNvPr id="3" name="Footer Placeholder 2"/>
          <p:cNvSpPr>
            <a:spLocks noGrp="1"/>
          </p:cNvSpPr>
          <p:nvPr>
            <p:ph type="ftr" sz="quarter" idx="11"/>
          </p:nvPr>
        </p:nvSpPr>
        <p:spPr>
          <a:xfrm>
            <a:off x="1295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chor="ctr"/>
          <a:lstStyle/>
          <a:p>
            <a:pPr eaLnBrk="1" hangingPunct="1"/>
            <a:r>
              <a:rPr lang="en-US" altLang="en-US" sz="2800" dirty="0"/>
              <a:t>Percentage Shares of Assets of Financial Institutions in the United States, 1948–2016</a:t>
            </a:r>
          </a:p>
        </p:txBody>
      </p:sp>
      <p:pic>
        <p:nvPicPr>
          <p:cNvPr id="4" name="Content Placeholder 3">
            <a:extLst>
              <a:ext uri="{FF2B5EF4-FFF2-40B4-BE49-F238E27FC236}">
                <a16:creationId xmlns:a16="http://schemas.microsoft.com/office/drawing/2014/main" id="{3CA34922-7EBA-4A12-94BE-C19D2303B007}"/>
              </a:ext>
            </a:extLst>
          </p:cNvPr>
          <p:cNvPicPr>
            <a:picLocks noGrp="1" noChangeAspect="1"/>
          </p:cNvPicPr>
          <p:nvPr>
            <p:ph idx="1"/>
          </p:nvPr>
        </p:nvPicPr>
        <p:blipFill>
          <a:blip r:embed="rId3"/>
          <a:stretch>
            <a:fillRect/>
          </a:stretch>
        </p:blipFill>
        <p:spPr>
          <a:xfrm>
            <a:off x="1600200" y="1828800"/>
            <a:ext cx="6172200" cy="4038600"/>
          </a:xfrm>
          <a:prstGeom prst="rect">
            <a:avLst/>
          </a:prstGeom>
        </p:spPr>
      </p:pic>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4"/>
          <p:cNvSpPr txBox="1">
            <a:spLocks noChangeArrowheads="1"/>
          </p:cNvSpPr>
          <p:nvPr/>
        </p:nvSpPr>
        <p:spPr bwMode="auto">
          <a:xfrm>
            <a:off x="762000" y="4702175"/>
            <a:ext cx="2153154" cy="461665"/>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Users of Funds</a:t>
            </a:r>
          </a:p>
        </p:txBody>
      </p:sp>
      <p:sp>
        <p:nvSpPr>
          <p:cNvPr id="21508" name="Text Box 6"/>
          <p:cNvSpPr txBox="1">
            <a:spLocks noChangeArrowheads="1"/>
          </p:cNvSpPr>
          <p:nvPr/>
        </p:nvSpPr>
        <p:spPr bwMode="auto">
          <a:xfrm>
            <a:off x="5943600" y="4565650"/>
            <a:ext cx="2514600" cy="83099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dirty="0"/>
              <a:t>Suppliers of Funds</a:t>
            </a:r>
          </a:p>
        </p:txBody>
      </p:sp>
      <p:sp>
        <p:nvSpPr>
          <p:cNvPr id="21509" name="Line 7"/>
          <p:cNvSpPr>
            <a:spLocks noChangeShapeType="1"/>
          </p:cNvSpPr>
          <p:nvPr/>
        </p:nvSpPr>
        <p:spPr bwMode="auto">
          <a:xfrm>
            <a:off x="3276600" y="4800600"/>
            <a:ext cx="2286000" cy="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Line 8"/>
          <p:cNvSpPr>
            <a:spLocks noChangeShapeType="1"/>
          </p:cNvSpPr>
          <p:nvPr/>
        </p:nvSpPr>
        <p:spPr bwMode="auto">
          <a:xfrm flipH="1">
            <a:off x="3276600" y="5181600"/>
            <a:ext cx="2174875" cy="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1" name="Text Box 9"/>
          <p:cNvSpPr txBox="1">
            <a:spLocks noChangeArrowheads="1"/>
          </p:cNvSpPr>
          <p:nvPr/>
        </p:nvSpPr>
        <p:spPr bwMode="auto">
          <a:xfrm>
            <a:off x="2959100" y="3122613"/>
            <a:ext cx="29083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800"/>
              <a:t>Financial Claims</a:t>
            </a:r>
          </a:p>
          <a:p>
            <a:pPr algn="ctr"/>
            <a:r>
              <a:rPr lang="en-US" altLang="en-US" sz="2800"/>
              <a:t>(equity and debt instruments)</a:t>
            </a:r>
          </a:p>
        </p:txBody>
      </p:sp>
      <p:sp>
        <p:nvSpPr>
          <p:cNvPr id="21512" name="Text Box 10"/>
          <p:cNvSpPr txBox="1">
            <a:spLocks noChangeArrowheads="1"/>
          </p:cNvSpPr>
          <p:nvPr/>
        </p:nvSpPr>
        <p:spPr bwMode="auto">
          <a:xfrm>
            <a:off x="4038600" y="5272088"/>
            <a:ext cx="990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a:t>Cash</a:t>
            </a:r>
          </a:p>
        </p:txBody>
      </p:sp>
      <p:sp>
        <p:nvSpPr>
          <p:cNvPr id="21513" name="Rectangle 12"/>
          <p:cNvSpPr>
            <a:spLocks noChangeArrowheads="1"/>
          </p:cNvSpPr>
          <p:nvPr/>
        </p:nvSpPr>
        <p:spPr bwMode="auto">
          <a:xfrm>
            <a:off x="762000" y="1828800"/>
            <a:ext cx="7467600" cy="914400"/>
          </a:xfrm>
          <a:prstGeom prst="rect">
            <a:avLst/>
          </a:prstGeom>
          <a:gradFill rotWithShape="0">
            <a:gsLst>
              <a:gs pos="0">
                <a:schemeClr val="bg1"/>
              </a:gs>
              <a:gs pos="100000">
                <a:srgbClr val="007FBE"/>
              </a:gs>
            </a:gsLst>
            <a:lin ang="2700000" scaled="1"/>
          </a:gradFill>
          <a:ln w="9525">
            <a:solidFill>
              <a:schemeClr val="accent1"/>
            </a:solidFill>
            <a:miter lim="800000"/>
            <a:headEnd/>
            <a:tailEnd/>
          </a:ln>
        </p:spPr>
        <p:txBody>
          <a:bodyPr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400" b="1">
                <a:solidFill>
                  <a:srgbClr val="CC0000"/>
                </a:solidFill>
              </a:rPr>
              <a:t>Flow of Funds in a World without FIs</a:t>
            </a:r>
          </a:p>
        </p:txBody>
      </p:sp>
      <p:sp>
        <p:nvSpPr>
          <p:cNvPr id="21514" name="Rectangle 13"/>
          <p:cNvSpPr>
            <a:spLocks noGrp="1" noChangeArrowheads="1"/>
          </p:cNvSpPr>
          <p:nvPr>
            <p:ph type="title" idx="4294967295"/>
          </p:nvPr>
        </p:nvSpPr>
        <p:spPr/>
        <p:txBody>
          <a:bodyPr anchor="ctr"/>
          <a:lstStyle/>
          <a:p>
            <a:pPr eaLnBrk="1" hangingPunct="1"/>
            <a:r>
              <a:rPr lang="en-US" altLang="en-US" sz="3500"/>
              <a:t>Non-Intermediated (Direct) </a:t>
            </a:r>
            <a:br>
              <a:rPr lang="en-US" altLang="en-US" sz="3500"/>
            </a:br>
            <a:r>
              <a:rPr lang="en-US" altLang="en-US" sz="3500"/>
              <a:t>Flows of Funds</a:t>
            </a:r>
          </a:p>
        </p:txBody>
      </p:sp>
      <p:sp>
        <p:nvSpPr>
          <p:cNvPr id="21515" name="TextBox 1"/>
          <p:cNvSpPr txBox="1">
            <a:spLocks noChangeArrowheads="1"/>
          </p:cNvSpPr>
          <p:nvPr/>
        </p:nvSpPr>
        <p:spPr bwMode="auto">
          <a:xfrm>
            <a:off x="1981200" y="2743200"/>
            <a:ext cx="487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a:t>Direct Financing</a:t>
            </a:r>
          </a:p>
        </p:txBody>
      </p:sp>
      <p:sp>
        <p:nvSpPr>
          <p:cNvPr id="3" name="Footer Placeholder 2"/>
          <p:cNvSpPr>
            <a:spLocks noGrp="1"/>
          </p:cNvSpPr>
          <p:nvPr>
            <p:ph type="ftr" sz="quarter" idx="11"/>
          </p:nvPr>
        </p:nvSpPr>
        <p:spPr>
          <a:xfrm>
            <a:off x="1371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a:t>Why Study Financial Markets </a:t>
            </a:r>
            <a:br>
              <a:rPr lang="en-US" altLang="en-US" sz="3500"/>
            </a:br>
            <a:r>
              <a:rPr lang="en-US" altLang="en-US" sz="3500"/>
              <a:t>and Institutions?</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Markets and institutions are primary channels to allocate capital in our society</a:t>
            </a:r>
          </a:p>
          <a:p>
            <a:pPr lvl="1" eaLnBrk="1" hangingPunct="1"/>
            <a:r>
              <a:rPr lang="en-US" altLang="en-US"/>
              <a:t>Proper capital allocation leads to growth in:</a:t>
            </a:r>
          </a:p>
          <a:p>
            <a:pPr lvl="2" eaLnBrk="1" hangingPunct="1"/>
            <a:r>
              <a:rPr lang="en-US" altLang="en-US" sz="2500"/>
              <a:t>Societal wealth </a:t>
            </a:r>
          </a:p>
          <a:p>
            <a:pPr lvl="2" eaLnBrk="1" hangingPunct="1"/>
            <a:r>
              <a:rPr lang="en-US" altLang="en-US" sz="2500"/>
              <a:t>Income</a:t>
            </a:r>
          </a:p>
          <a:p>
            <a:pPr lvl="2" eaLnBrk="1" hangingPunct="1"/>
            <a:r>
              <a:rPr lang="en-US" altLang="en-US" sz="2500"/>
              <a:t>Economic opportunity</a:t>
            </a:r>
          </a:p>
        </p:txBody>
      </p:sp>
      <p:sp>
        <p:nvSpPr>
          <p:cNvPr id="4" name="Footer Placeholder 3"/>
          <p:cNvSpPr>
            <a:spLocks noGrp="1"/>
          </p:cNvSpPr>
          <p:nvPr>
            <p:ph type="ftr" sz="quarter" idx="11"/>
          </p:nvPr>
        </p:nvSpPr>
        <p:spPr>
          <a:xfrm>
            <a:off x="990600" y="6248400"/>
            <a:ext cx="6400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4"/>
          <p:cNvSpPr txBox="1">
            <a:spLocks noChangeArrowheads="1"/>
          </p:cNvSpPr>
          <p:nvPr/>
        </p:nvSpPr>
        <p:spPr bwMode="auto">
          <a:xfrm>
            <a:off x="520700" y="3297238"/>
            <a:ext cx="2171700" cy="49530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Users of Funds</a:t>
            </a:r>
            <a:endParaRPr lang="en-US" altLang="en-US"/>
          </a:p>
        </p:txBody>
      </p:sp>
      <p:sp>
        <p:nvSpPr>
          <p:cNvPr id="22532" name="Text Box 5"/>
          <p:cNvSpPr txBox="1">
            <a:spLocks noChangeArrowheads="1"/>
          </p:cNvSpPr>
          <p:nvPr/>
        </p:nvSpPr>
        <p:spPr bwMode="auto">
          <a:xfrm>
            <a:off x="3332163" y="3087688"/>
            <a:ext cx="2033587" cy="268605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FIs</a:t>
            </a:r>
          </a:p>
          <a:p>
            <a:pPr algn="ctr"/>
            <a:r>
              <a:rPr lang="en-US" altLang="en-US" b="1"/>
              <a:t>(brokers)</a:t>
            </a:r>
          </a:p>
          <a:p>
            <a:pPr algn="ctr"/>
            <a:endParaRPr lang="en-US" altLang="en-US" b="1"/>
          </a:p>
          <a:p>
            <a:pPr algn="ctr"/>
            <a:endParaRPr lang="en-US" altLang="en-US" b="1"/>
          </a:p>
          <a:p>
            <a:pPr algn="ctr"/>
            <a:r>
              <a:rPr lang="en-US" altLang="en-US" b="1"/>
              <a:t>FIs</a:t>
            </a:r>
          </a:p>
          <a:p>
            <a:pPr algn="ctr"/>
            <a:r>
              <a:rPr lang="en-US" altLang="en-US" b="1"/>
              <a:t>(asset</a:t>
            </a:r>
          </a:p>
          <a:p>
            <a:pPr algn="ctr"/>
            <a:r>
              <a:rPr lang="en-US" altLang="en-US" b="1"/>
              <a:t>transformers)</a:t>
            </a:r>
            <a:endParaRPr lang="en-US" altLang="en-US"/>
          </a:p>
        </p:txBody>
      </p:sp>
      <p:sp>
        <p:nvSpPr>
          <p:cNvPr id="22533" name="Line 7"/>
          <p:cNvSpPr>
            <a:spLocks noChangeShapeType="1"/>
          </p:cNvSpPr>
          <p:nvPr/>
        </p:nvSpPr>
        <p:spPr bwMode="auto">
          <a:xfrm>
            <a:off x="3340100" y="4306888"/>
            <a:ext cx="20574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Text Box 8"/>
          <p:cNvSpPr txBox="1">
            <a:spLocks noChangeArrowheads="1"/>
          </p:cNvSpPr>
          <p:nvPr/>
        </p:nvSpPr>
        <p:spPr bwMode="auto">
          <a:xfrm>
            <a:off x="6083300" y="3297238"/>
            <a:ext cx="2679700" cy="49530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Suppliers of Funds</a:t>
            </a:r>
            <a:endParaRPr lang="en-US" altLang="en-US"/>
          </a:p>
        </p:txBody>
      </p:sp>
      <p:sp>
        <p:nvSpPr>
          <p:cNvPr id="22535" name="Line 9"/>
          <p:cNvSpPr>
            <a:spLocks noChangeShapeType="1"/>
          </p:cNvSpPr>
          <p:nvPr/>
        </p:nvSpPr>
        <p:spPr bwMode="auto">
          <a:xfrm>
            <a:off x="2730500" y="3468688"/>
            <a:ext cx="622300" cy="0"/>
          </a:xfrm>
          <a:prstGeom prst="line">
            <a:avLst/>
          </a:prstGeom>
          <a:noFill/>
          <a:ln w="38100">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6" name="Line 10"/>
          <p:cNvSpPr>
            <a:spLocks noChangeShapeType="1"/>
          </p:cNvSpPr>
          <p:nvPr/>
        </p:nvSpPr>
        <p:spPr bwMode="auto">
          <a:xfrm flipH="1">
            <a:off x="5397500" y="3468688"/>
            <a:ext cx="609600" cy="0"/>
          </a:xfrm>
          <a:prstGeom prst="line">
            <a:avLst/>
          </a:prstGeom>
          <a:noFill/>
          <a:ln w="38100">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7" name="Line 12"/>
          <p:cNvSpPr>
            <a:spLocks noChangeShapeType="1"/>
          </p:cNvSpPr>
          <p:nvPr/>
        </p:nvSpPr>
        <p:spPr bwMode="auto">
          <a:xfrm flipH="1">
            <a:off x="1712913" y="4687888"/>
            <a:ext cx="1627187" cy="0"/>
          </a:xfrm>
          <a:prstGeom prst="line">
            <a:avLst/>
          </a:prstGeom>
          <a:noFill/>
          <a:ln w="381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8" name="Line 13"/>
          <p:cNvSpPr>
            <a:spLocks noChangeShapeType="1"/>
          </p:cNvSpPr>
          <p:nvPr/>
        </p:nvSpPr>
        <p:spPr bwMode="auto">
          <a:xfrm flipV="1">
            <a:off x="1739900" y="3849688"/>
            <a:ext cx="0" cy="83820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9" name="Line 15"/>
          <p:cNvSpPr>
            <a:spLocks noChangeShapeType="1"/>
          </p:cNvSpPr>
          <p:nvPr/>
        </p:nvSpPr>
        <p:spPr bwMode="auto">
          <a:xfrm>
            <a:off x="1130300" y="3773488"/>
            <a:ext cx="0" cy="1447800"/>
          </a:xfrm>
          <a:prstGeom prst="line">
            <a:avLst/>
          </a:prstGeom>
          <a:noFill/>
          <a:ln w="38100">
            <a:solidFill>
              <a:srgbClr val="007FB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0" name="Line 16"/>
          <p:cNvSpPr>
            <a:spLocks noChangeShapeType="1"/>
          </p:cNvSpPr>
          <p:nvPr/>
        </p:nvSpPr>
        <p:spPr bwMode="auto">
          <a:xfrm>
            <a:off x="1130300" y="5221288"/>
            <a:ext cx="2147888" cy="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1" name="Line 17"/>
          <p:cNvSpPr>
            <a:spLocks noChangeShapeType="1"/>
          </p:cNvSpPr>
          <p:nvPr/>
        </p:nvSpPr>
        <p:spPr bwMode="auto">
          <a:xfrm>
            <a:off x="6845300" y="3849688"/>
            <a:ext cx="0" cy="838200"/>
          </a:xfrm>
          <a:prstGeom prst="line">
            <a:avLst/>
          </a:prstGeom>
          <a:noFill/>
          <a:ln w="38100">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2" name="Line 18"/>
          <p:cNvSpPr>
            <a:spLocks noChangeShapeType="1"/>
          </p:cNvSpPr>
          <p:nvPr/>
        </p:nvSpPr>
        <p:spPr bwMode="auto">
          <a:xfrm flipH="1">
            <a:off x="5397500" y="4687888"/>
            <a:ext cx="1447800" cy="0"/>
          </a:xfrm>
          <a:prstGeom prst="line">
            <a:avLst/>
          </a:prstGeom>
          <a:noFill/>
          <a:ln w="38100">
            <a:solidFill>
              <a:srgbClr val="CC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3" name="Line 19"/>
          <p:cNvSpPr>
            <a:spLocks noChangeShapeType="1"/>
          </p:cNvSpPr>
          <p:nvPr/>
        </p:nvSpPr>
        <p:spPr bwMode="auto">
          <a:xfrm>
            <a:off x="5397500" y="5221288"/>
            <a:ext cx="2209800" cy="0"/>
          </a:xfrm>
          <a:prstGeom prst="line">
            <a:avLst/>
          </a:prstGeom>
          <a:noFill/>
          <a:ln w="38100">
            <a:solidFill>
              <a:srgbClr val="007FB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4" name="Line 20"/>
          <p:cNvSpPr>
            <a:spLocks noChangeShapeType="1"/>
          </p:cNvSpPr>
          <p:nvPr/>
        </p:nvSpPr>
        <p:spPr bwMode="auto">
          <a:xfrm flipV="1">
            <a:off x="7607300" y="3849688"/>
            <a:ext cx="0" cy="1371600"/>
          </a:xfrm>
          <a:prstGeom prst="line">
            <a:avLst/>
          </a:prstGeom>
          <a:noFill/>
          <a:ln w="38100">
            <a:solidFill>
              <a:srgbClr val="007FBE"/>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5" name="Text Box 21"/>
          <p:cNvSpPr txBox="1">
            <a:spLocks noChangeArrowheads="1"/>
          </p:cNvSpPr>
          <p:nvPr/>
        </p:nvSpPr>
        <p:spPr bwMode="auto">
          <a:xfrm>
            <a:off x="633413" y="5546725"/>
            <a:ext cx="29352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t>Financial Claims</a:t>
            </a:r>
          </a:p>
          <a:p>
            <a:pPr algn="ctr"/>
            <a:r>
              <a:rPr lang="en-US" altLang="en-US" sz="2000"/>
              <a:t>(equity and debt securities)</a:t>
            </a:r>
            <a:endParaRPr lang="en-US" altLang="en-US"/>
          </a:p>
        </p:txBody>
      </p:sp>
      <p:sp>
        <p:nvSpPr>
          <p:cNvPr id="22546" name="Text Box 22"/>
          <p:cNvSpPr txBox="1">
            <a:spLocks noChangeArrowheads="1"/>
          </p:cNvSpPr>
          <p:nvPr/>
        </p:nvSpPr>
        <p:spPr bwMode="auto">
          <a:xfrm>
            <a:off x="5153025" y="5546725"/>
            <a:ext cx="34988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a:t>Financial Claims</a:t>
            </a:r>
          </a:p>
          <a:p>
            <a:pPr algn="ctr"/>
            <a:r>
              <a:rPr lang="en-US" altLang="en-US" sz="2000"/>
              <a:t>(deposits and insurance policies)</a:t>
            </a:r>
            <a:endParaRPr lang="en-US" altLang="en-US"/>
          </a:p>
        </p:txBody>
      </p:sp>
      <p:sp>
        <p:nvSpPr>
          <p:cNvPr id="22547" name="Text Box 26"/>
          <p:cNvSpPr txBox="1">
            <a:spLocks noChangeArrowheads="1"/>
          </p:cNvSpPr>
          <p:nvPr/>
        </p:nvSpPr>
        <p:spPr bwMode="auto">
          <a:xfrm>
            <a:off x="1739900" y="4687888"/>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Cash</a:t>
            </a:r>
          </a:p>
        </p:txBody>
      </p:sp>
      <p:sp>
        <p:nvSpPr>
          <p:cNvPr id="22548" name="Text Box 27"/>
          <p:cNvSpPr txBox="1">
            <a:spLocks noChangeArrowheads="1"/>
          </p:cNvSpPr>
          <p:nvPr/>
        </p:nvSpPr>
        <p:spPr bwMode="auto">
          <a:xfrm>
            <a:off x="6083300" y="4764088"/>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t>Cash</a:t>
            </a:r>
          </a:p>
        </p:txBody>
      </p:sp>
      <p:sp>
        <p:nvSpPr>
          <p:cNvPr id="22549" name="Rectangle 28"/>
          <p:cNvSpPr>
            <a:spLocks noChangeArrowheads="1"/>
          </p:cNvSpPr>
          <p:nvPr/>
        </p:nvSpPr>
        <p:spPr bwMode="auto">
          <a:xfrm>
            <a:off x="685800" y="1716088"/>
            <a:ext cx="7239000" cy="838200"/>
          </a:xfrm>
          <a:prstGeom prst="rect">
            <a:avLst/>
          </a:prstGeom>
          <a:gradFill rotWithShape="0">
            <a:gsLst>
              <a:gs pos="0">
                <a:schemeClr val="bg1"/>
              </a:gs>
              <a:gs pos="100000">
                <a:srgbClr val="007FBE"/>
              </a:gs>
            </a:gsLst>
            <a:lin ang="2700000" scaled="1"/>
          </a:gradFill>
          <a:ln w="9525">
            <a:solidFill>
              <a:schemeClr val="accent1"/>
            </a:solidFill>
            <a:miter lim="800000"/>
            <a:headEnd/>
            <a:tailEnd/>
          </a:ln>
        </p:spPr>
        <p:txBody>
          <a:bodyPr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400" b="1">
                <a:solidFill>
                  <a:srgbClr val="CC0000"/>
                </a:solidFill>
              </a:rPr>
              <a:t>Flow of Funds in a World with FIs</a:t>
            </a:r>
          </a:p>
        </p:txBody>
      </p:sp>
      <p:sp>
        <p:nvSpPr>
          <p:cNvPr id="22550" name="Rectangle 30"/>
          <p:cNvSpPr>
            <a:spLocks noGrp="1" noChangeArrowheads="1"/>
          </p:cNvSpPr>
          <p:nvPr>
            <p:ph type="title" idx="4294967295"/>
          </p:nvPr>
        </p:nvSpPr>
        <p:spPr>
          <a:xfrm>
            <a:off x="457200" y="0"/>
            <a:ext cx="7543800" cy="1295400"/>
          </a:xfrm>
        </p:spPr>
        <p:txBody>
          <a:bodyPr anchor="ctr"/>
          <a:lstStyle/>
          <a:p>
            <a:pPr eaLnBrk="1" hangingPunct="1"/>
            <a:r>
              <a:rPr lang="en-US" altLang="en-US" sz="3500"/>
              <a:t>Intermediated Flows of Funds</a:t>
            </a:r>
          </a:p>
        </p:txBody>
      </p:sp>
      <p:sp>
        <p:nvSpPr>
          <p:cNvPr id="22551" name="TextBox 23"/>
          <p:cNvSpPr txBox="1">
            <a:spLocks noChangeArrowheads="1"/>
          </p:cNvSpPr>
          <p:nvPr/>
        </p:nvSpPr>
        <p:spPr bwMode="auto">
          <a:xfrm>
            <a:off x="1981200" y="2630488"/>
            <a:ext cx="487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a:t>Intermediated Financing</a:t>
            </a:r>
          </a:p>
        </p:txBody>
      </p:sp>
      <p:sp>
        <p:nvSpPr>
          <p:cNvPr id="3" name="Footer Placeholder 2"/>
          <p:cNvSpPr>
            <a:spLocks noGrp="1"/>
          </p:cNvSpPr>
          <p:nvPr>
            <p:ph type="ftr" sz="quarter" idx="11"/>
          </p:nvPr>
        </p:nvSpPr>
        <p:spPr>
          <a:xfrm>
            <a:off x="1295400" y="6248400"/>
            <a:ext cx="63119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a:xfrm>
            <a:off x="152400" y="122238"/>
            <a:ext cx="8001000" cy="1295400"/>
          </a:xfrm>
        </p:spPr>
        <p:txBody>
          <a:bodyPr anchor="ctr"/>
          <a:lstStyle/>
          <a:p>
            <a:pPr eaLnBrk="1" hangingPunct="1"/>
            <a:r>
              <a:rPr lang="en-US" altLang="en-US" sz="3300"/>
              <a:t>Depository versus Non-Depository FIs</a:t>
            </a:r>
          </a:p>
        </p:txBody>
      </p:sp>
      <p:sp>
        <p:nvSpPr>
          <p:cNvPr id="23556"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Depository institutions:</a:t>
            </a:r>
          </a:p>
          <a:p>
            <a:pPr lvl="1" eaLnBrk="1" hangingPunct="1"/>
            <a:r>
              <a:rPr lang="en-US" altLang="en-US" sz="2200" dirty="0"/>
              <a:t>commercial banks, savings associations, savings banks, credit unions</a:t>
            </a:r>
          </a:p>
          <a:p>
            <a:pPr eaLnBrk="1" hangingPunct="1"/>
            <a:r>
              <a:rPr lang="en-US" altLang="en-US" sz="2600" b="1" dirty="0"/>
              <a:t>Non-depository institutions</a:t>
            </a:r>
          </a:p>
          <a:p>
            <a:pPr lvl="1" eaLnBrk="1" hangingPunct="1"/>
            <a:r>
              <a:rPr lang="en-US" altLang="en-US" sz="2200" b="1" dirty="0"/>
              <a:t>Contractual:</a:t>
            </a:r>
          </a:p>
          <a:p>
            <a:pPr lvl="2" eaLnBrk="1" hangingPunct="1"/>
            <a:r>
              <a:rPr lang="en-US" altLang="en-US" sz="2100" dirty="0"/>
              <a:t>insurance companies, pension funds,</a:t>
            </a:r>
          </a:p>
          <a:p>
            <a:pPr lvl="1" eaLnBrk="1" hangingPunct="1"/>
            <a:r>
              <a:rPr lang="en-US" altLang="en-US" sz="2200" b="1" dirty="0"/>
              <a:t>Non-contractual:</a:t>
            </a:r>
          </a:p>
          <a:p>
            <a:pPr lvl="2" eaLnBrk="1" hangingPunct="1"/>
            <a:r>
              <a:rPr lang="en-US" altLang="en-US" sz="2100" dirty="0"/>
              <a:t>securities firms and investment banks, mutual funds.</a:t>
            </a:r>
          </a:p>
          <a:p>
            <a:pPr lvl="2" eaLnBrk="1" hangingPunct="1"/>
            <a:endParaRPr lang="en-US" altLang="en-US" sz="2100" dirty="0"/>
          </a:p>
        </p:txBody>
      </p:sp>
      <p:sp>
        <p:nvSpPr>
          <p:cNvPr id="3" name="Footer Placeholder 2"/>
          <p:cNvSpPr>
            <a:spLocks noGrp="1"/>
          </p:cNvSpPr>
          <p:nvPr>
            <p:ph type="ftr" sz="quarter" idx="11"/>
          </p:nvPr>
        </p:nvSpPr>
        <p:spPr>
          <a:xfrm>
            <a:off x="20574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a:t>FIs Benefit Suppliers of Funds</a:t>
            </a:r>
          </a:p>
        </p:txBody>
      </p:sp>
      <p:sp>
        <p:nvSpPr>
          <p:cNvPr id="2458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Reduce monitoring costs</a:t>
            </a:r>
          </a:p>
          <a:p>
            <a:pPr eaLnBrk="1" hangingPunct="1"/>
            <a:r>
              <a:rPr lang="en-US" altLang="en-US" b="1"/>
              <a:t>Increase liquidity and lower price risk</a:t>
            </a:r>
          </a:p>
          <a:p>
            <a:pPr eaLnBrk="1" hangingPunct="1"/>
            <a:r>
              <a:rPr lang="en-US" altLang="en-US" b="1"/>
              <a:t>Reduce transaction costs</a:t>
            </a:r>
          </a:p>
          <a:p>
            <a:pPr eaLnBrk="1" hangingPunct="1"/>
            <a:r>
              <a:rPr lang="en-US" altLang="en-US" b="1"/>
              <a:t>Provide maturity intermediation</a:t>
            </a:r>
          </a:p>
          <a:p>
            <a:pPr eaLnBrk="1" hangingPunct="1"/>
            <a:r>
              <a:rPr lang="en-US" altLang="en-US" b="1"/>
              <a:t>Provide denomination intermediation</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p:txBody>
          <a:bodyPr anchor="ctr"/>
          <a:lstStyle/>
          <a:p>
            <a:pPr eaLnBrk="1" hangingPunct="1"/>
            <a:r>
              <a:rPr lang="en-US" altLang="en-US" sz="3500"/>
              <a:t>FIs Benefit the Overall Economy</a:t>
            </a:r>
          </a:p>
        </p:txBody>
      </p:sp>
      <p:sp>
        <p:nvSpPr>
          <p:cNvPr id="2560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Conduit through which Federal Reserve conducts monetary policy</a:t>
            </a:r>
          </a:p>
          <a:p>
            <a:pPr eaLnBrk="1" hangingPunct="1"/>
            <a:r>
              <a:rPr lang="en-US" altLang="en-US" b="1"/>
              <a:t>Provides efficient credit allocation</a:t>
            </a:r>
          </a:p>
          <a:p>
            <a:pPr eaLnBrk="1" hangingPunct="1"/>
            <a:r>
              <a:rPr lang="en-US" altLang="en-US" b="1"/>
              <a:t>Provide for intergenerational wealth transfers</a:t>
            </a:r>
          </a:p>
          <a:p>
            <a:pPr eaLnBrk="1" hangingPunct="1"/>
            <a:r>
              <a:rPr lang="en-US" altLang="en-US" b="1"/>
              <a:t>Provide payment services</a:t>
            </a:r>
          </a:p>
        </p:txBody>
      </p:sp>
      <p:sp>
        <p:nvSpPr>
          <p:cNvPr id="3" name="Footer Placeholder 2"/>
          <p:cNvSpPr>
            <a:spLocks noGrp="1"/>
          </p:cNvSpPr>
          <p:nvPr>
            <p:ph type="ftr" sz="quarter" idx="11"/>
          </p:nvPr>
        </p:nvSpPr>
        <p:spPr>
          <a:xfrm>
            <a:off x="21336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idx="4294967295"/>
          </p:nvPr>
        </p:nvSpPr>
        <p:spPr/>
        <p:txBody>
          <a:bodyPr anchor="ctr"/>
          <a:lstStyle/>
          <a:p>
            <a:pPr eaLnBrk="1" hangingPunct="1"/>
            <a:r>
              <a:rPr lang="en-US" altLang="en-US" sz="3500"/>
              <a:t>Risks Faced by Financial Institutions</a:t>
            </a:r>
          </a:p>
        </p:txBody>
      </p:sp>
      <p:sp>
        <p:nvSpPr>
          <p:cNvPr id="26628" name="Rectangle 3"/>
          <p:cNvSpPr>
            <a:spLocks noGrp="1" noChangeArrowheads="1"/>
          </p:cNvSpPr>
          <p:nvPr>
            <p:ph type="body" sz="half" idx="4294967295"/>
          </p:nvPr>
        </p:nvSpPr>
        <p:spPr>
          <a:xfrm>
            <a:off x="457200" y="1719263"/>
            <a:ext cx="40338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Credit</a:t>
            </a:r>
          </a:p>
          <a:p>
            <a:pPr eaLnBrk="1" hangingPunct="1"/>
            <a:r>
              <a:rPr lang="en-US" altLang="en-US" b="1"/>
              <a:t>Foreign exchange</a:t>
            </a:r>
          </a:p>
          <a:p>
            <a:pPr eaLnBrk="1" hangingPunct="1"/>
            <a:r>
              <a:rPr lang="en-US" altLang="en-US" b="1"/>
              <a:t>Country or sovereign</a:t>
            </a:r>
          </a:p>
          <a:p>
            <a:pPr eaLnBrk="1" hangingPunct="1"/>
            <a:r>
              <a:rPr lang="en-US" altLang="en-US" b="1"/>
              <a:t>Interest rate</a:t>
            </a:r>
          </a:p>
          <a:p>
            <a:pPr eaLnBrk="1" hangingPunct="1"/>
            <a:r>
              <a:rPr lang="en-US" altLang="en-US" b="1"/>
              <a:t>Market</a:t>
            </a:r>
          </a:p>
        </p:txBody>
      </p:sp>
      <p:sp>
        <p:nvSpPr>
          <p:cNvPr id="26629" name="Rectangle 9"/>
          <p:cNvSpPr>
            <a:spLocks noGrp="1" noChangeArrowheads="1"/>
          </p:cNvSpPr>
          <p:nvPr>
            <p:ph type="body" sz="half" idx="4294967295"/>
          </p:nvPr>
        </p:nvSpPr>
        <p:spPr>
          <a:xfrm>
            <a:off x="4652963" y="1719263"/>
            <a:ext cx="4033837"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Off-balance-sheet</a:t>
            </a:r>
          </a:p>
          <a:p>
            <a:pPr eaLnBrk="1" hangingPunct="1"/>
            <a:r>
              <a:rPr lang="en-US" altLang="en-US" b="1"/>
              <a:t>Liquidity</a:t>
            </a:r>
          </a:p>
          <a:p>
            <a:pPr eaLnBrk="1" hangingPunct="1"/>
            <a:r>
              <a:rPr lang="en-US" altLang="en-US" b="1"/>
              <a:t>Technology</a:t>
            </a:r>
          </a:p>
          <a:p>
            <a:pPr eaLnBrk="1" hangingPunct="1"/>
            <a:r>
              <a:rPr lang="en-US" altLang="en-US" b="1"/>
              <a:t>Operational</a:t>
            </a:r>
          </a:p>
          <a:p>
            <a:pPr eaLnBrk="1" hangingPunct="1"/>
            <a:r>
              <a:rPr lang="en-US" altLang="en-US" b="1"/>
              <a:t>Insolvency</a:t>
            </a:r>
          </a:p>
        </p:txBody>
      </p:sp>
      <p:sp>
        <p:nvSpPr>
          <p:cNvPr id="26631" name="TextBox 1"/>
          <p:cNvSpPr txBox="1">
            <a:spLocks noChangeArrowheads="1"/>
          </p:cNvSpPr>
          <p:nvPr/>
        </p:nvSpPr>
        <p:spPr bwMode="auto">
          <a:xfrm>
            <a:off x="609600" y="4876800"/>
            <a:ext cx="3657600" cy="1570038"/>
          </a:xfrm>
          <a:prstGeom prst="rect">
            <a:avLst/>
          </a:prstGeom>
          <a:solidFill>
            <a:schemeClr val="accent1">
              <a:lumMod val="20000"/>
              <a:lumOff val="80000"/>
            </a:schemeClr>
          </a:solidFill>
          <a:ln>
            <a:noFill/>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altLang="en-US" b="1" dirty="0">
                <a:latin typeface="Arial" charset="0"/>
                <a:cs typeface="Arial" charset="0"/>
              </a:rPr>
              <a:t>Volcker Rule: Insured institutions may not engage in proprietary trading</a:t>
            </a:r>
          </a:p>
        </p:txBody>
      </p:sp>
      <p:sp>
        <p:nvSpPr>
          <p:cNvPr id="3" name="Footer Placeholder 2"/>
          <p:cNvSpPr>
            <a:spLocks noGrp="1"/>
          </p:cNvSpPr>
          <p:nvPr>
            <p:ph type="ftr" sz="quarter" idx="11"/>
          </p:nvPr>
        </p:nvSpPr>
        <p:spPr>
          <a:xfrm>
            <a:off x="1752600" y="6248400"/>
            <a:ext cx="6248400" cy="457200"/>
          </a:xfrm>
        </p:spPr>
        <p:txBody>
          <a:bodyPr anchor="b"/>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a:t>Regulation of Financial Institutions</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FIs are heavily regulated to protect society at large from market failures</a:t>
            </a:r>
          </a:p>
          <a:p>
            <a:pPr eaLnBrk="1" hangingPunct="1"/>
            <a:r>
              <a:rPr lang="en-US" altLang="en-US" sz="2600" b="1" dirty="0"/>
              <a:t>Regulations impose a burden on FIs;  before the financial crisis, U.S. regulatory changes were deregulatory in nature</a:t>
            </a:r>
          </a:p>
          <a:p>
            <a:pPr eaLnBrk="1" hangingPunct="1"/>
            <a:r>
              <a:rPr lang="en-US" altLang="en-US" sz="2600" b="1" dirty="0"/>
              <a:t>Regulators attempt to maximize social welfare while minimizing the burden imposed by regulation</a:t>
            </a:r>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dirty="0"/>
              <a:t>Enterprise Risk Management</a:t>
            </a:r>
          </a:p>
        </p:txBody>
      </p:sp>
      <p:sp>
        <p:nvSpPr>
          <p:cNvPr id="2765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Enterprise risk management</a:t>
            </a:r>
          </a:p>
          <a:p>
            <a:pPr lvl="1" eaLnBrk="1" hangingPunct="1"/>
            <a:r>
              <a:rPr lang="en-US" altLang="en-US" sz="2200" dirty="0"/>
              <a:t>Recognizes the importance of managing the combined impact of the full spectrum of risks as an interrelated risk portfolio</a:t>
            </a:r>
          </a:p>
          <a:p>
            <a:pPr eaLnBrk="1" hangingPunct="1"/>
            <a:r>
              <a:rPr lang="en-US" altLang="en-US" sz="2600" dirty="0"/>
              <a:t>Popularity rose as a result of the failure of advanced risk measurement and management systems to detect exposures that led to the financial crisis</a:t>
            </a:r>
          </a:p>
          <a:p>
            <a:pPr eaLnBrk="1" hangingPunct="1"/>
            <a:r>
              <a:rPr lang="en-US" altLang="en-US" sz="2600" dirty="0"/>
              <a:t>Stresses importance of building a strong risk culture </a:t>
            </a:r>
          </a:p>
          <a:p>
            <a:pPr eaLnBrk="1" hangingPunct="1"/>
            <a:endParaRPr lang="en-US" altLang="en-US" sz="2600" dirty="0"/>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57432043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idx="4294967295"/>
          </p:nvPr>
        </p:nvSpPr>
        <p:spPr/>
        <p:txBody>
          <a:bodyPr anchor="ctr"/>
          <a:lstStyle/>
          <a:p>
            <a:pPr eaLnBrk="1" hangingPunct="1"/>
            <a:r>
              <a:rPr lang="en-US" altLang="en-US" sz="3500"/>
              <a:t>Globalization of Financial Markets and Institutions</a:t>
            </a:r>
          </a:p>
        </p:txBody>
      </p:sp>
      <p:sp>
        <p:nvSpPr>
          <p:cNvPr id="317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300" b="1" dirty="0"/>
              <a:t>The pool of savings from foreign investors is increasing and investors look to diversify globally now more than ever before</a:t>
            </a:r>
          </a:p>
          <a:p>
            <a:pPr eaLnBrk="1" hangingPunct="1"/>
            <a:r>
              <a:rPr lang="en-US" altLang="en-US" sz="2300" b="1" dirty="0"/>
              <a:t>Information on foreign markets and investments is becoming readily accessible and deregulation across the globe is allowing even greater access to foreign markets</a:t>
            </a:r>
          </a:p>
          <a:p>
            <a:pPr eaLnBrk="1" hangingPunct="1"/>
            <a:r>
              <a:rPr lang="en-US" altLang="en-US" sz="2300" b="1" dirty="0"/>
              <a:t>International mutual funds allow diversified foreign investment with low transactions costs</a:t>
            </a:r>
          </a:p>
          <a:p>
            <a:pPr eaLnBrk="1" hangingPunct="1"/>
            <a:r>
              <a:rPr lang="en-US" altLang="en-US" sz="2300" b="1" dirty="0"/>
              <a:t>Global capital flows are larger than ever</a:t>
            </a:r>
          </a:p>
        </p:txBody>
      </p:sp>
      <p:sp>
        <p:nvSpPr>
          <p:cNvPr id="3" name="Footer Placeholder 2"/>
          <p:cNvSpPr>
            <a:spLocks noGrp="1"/>
          </p:cNvSpPr>
          <p:nvPr>
            <p:ph type="ftr" sz="quarter" idx="11"/>
          </p:nvPr>
        </p:nvSpPr>
        <p:spPr>
          <a:xfrm>
            <a:off x="1828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idx="4294967295"/>
          </p:nvPr>
        </p:nvSpPr>
        <p:spPr/>
        <p:txBody>
          <a:bodyPr anchor="ctr"/>
          <a:lstStyle/>
          <a:p>
            <a:pPr eaLnBrk="1" hangingPunct="1"/>
            <a:r>
              <a:rPr lang="en-US" altLang="en-US" sz="3500"/>
              <a:t>Appendix: FIs and the Crisis</a:t>
            </a:r>
          </a:p>
        </p:txBody>
      </p:sp>
      <p:sp>
        <p:nvSpPr>
          <p:cNvPr id="307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0" indent="0" eaLnBrk="1" hangingPunct="1">
              <a:buFont typeface="Wingdings" pitchFamily="2" charset="2"/>
              <a:buNone/>
              <a:defRPr/>
            </a:pPr>
            <a:r>
              <a:rPr lang="en-US" sz="2400" b="1" dirty="0"/>
              <a:t>Timeline of events</a:t>
            </a:r>
          </a:p>
          <a:p>
            <a:pPr marL="236538" indent="-236538" eaLnBrk="1" hangingPunct="1">
              <a:defRPr/>
            </a:pPr>
            <a:r>
              <a:rPr lang="en-US" sz="2400" b="1" dirty="0"/>
              <a:t> Home prices decline in late 2006 and early 2007</a:t>
            </a:r>
          </a:p>
          <a:p>
            <a:pPr lvl="1" eaLnBrk="1" hangingPunct="1">
              <a:defRPr/>
            </a:pPr>
            <a:r>
              <a:rPr lang="en-US" sz="2400" b="1" dirty="0"/>
              <a:t>Delinquencies on subprime mortgages increase</a:t>
            </a:r>
          </a:p>
          <a:p>
            <a:pPr lvl="1" eaLnBrk="1" hangingPunct="1">
              <a:defRPr/>
            </a:pPr>
            <a:r>
              <a:rPr lang="en-US" sz="2400" b="1" dirty="0"/>
              <a:t>Huge losses on mortgage-backed securities (MBS) announced by institutions</a:t>
            </a:r>
            <a:br>
              <a:rPr lang="en-US" sz="2400" b="1" dirty="0"/>
            </a:br>
            <a:endParaRPr lang="en-US" sz="2400" b="1" dirty="0"/>
          </a:p>
          <a:p>
            <a:pPr marL="236538" indent="-236538" eaLnBrk="1" hangingPunct="1">
              <a:defRPr/>
            </a:pPr>
            <a:r>
              <a:rPr lang="en-US" sz="2400" b="1" dirty="0"/>
              <a:t>Bear Stearns fails and is bought by J.P. Morgan Chase for $2 a share (deal had government backing)</a:t>
            </a:r>
          </a:p>
          <a:p>
            <a:pPr lvl="1" eaLnBrk="1" hangingPunct="1">
              <a:defRPr/>
            </a:pPr>
            <a:endParaRPr lang="en-US" sz="2400" b="1" dirty="0"/>
          </a:p>
        </p:txBody>
      </p:sp>
      <p:sp>
        <p:nvSpPr>
          <p:cNvPr id="3" name="Footer Placeholder 2"/>
          <p:cNvSpPr>
            <a:spLocks noGrp="1"/>
          </p:cNvSpPr>
          <p:nvPr>
            <p:ph type="ftr" sz="quarter" idx="11"/>
          </p:nvPr>
        </p:nvSpPr>
        <p:spPr>
          <a:xfrm>
            <a:off x="1752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idx="4294967295"/>
          </p:nvPr>
        </p:nvSpPr>
        <p:spPr/>
        <p:txBody>
          <a:bodyPr anchor="ctr"/>
          <a:lstStyle/>
          <a:p>
            <a:pPr eaLnBrk="1" hangingPunct="1"/>
            <a:r>
              <a:rPr lang="en-US" altLang="en-US" sz="3500" dirty="0"/>
              <a:t>Appendix: FIs and the Crisis Continued</a:t>
            </a:r>
          </a:p>
        </p:txBody>
      </p:sp>
      <p:sp>
        <p:nvSpPr>
          <p:cNvPr id="30725"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0" indent="0" eaLnBrk="1" hangingPunct="1">
              <a:buFont typeface="Wingdings" pitchFamily="2" charset="2"/>
              <a:buNone/>
              <a:defRPr/>
            </a:pPr>
            <a:r>
              <a:rPr lang="en-US" sz="2400" b="1" dirty="0"/>
              <a:t>Timeline of events</a:t>
            </a:r>
          </a:p>
          <a:p>
            <a:pPr marL="236538" indent="-236538" eaLnBrk="1" hangingPunct="1">
              <a:defRPr/>
            </a:pPr>
            <a:r>
              <a:rPr lang="en-US" sz="2400" b="1" dirty="0"/>
              <a:t>September 2008, the government seizes government-sponsored mortgage agencies Fannie Mae and Freddie Mac</a:t>
            </a:r>
          </a:p>
          <a:p>
            <a:pPr lvl="1" eaLnBrk="1" hangingPunct="1">
              <a:defRPr/>
            </a:pPr>
            <a:r>
              <a:rPr lang="en-US" sz="2400" b="1" dirty="0"/>
              <a:t>The two had $9 billion in losses in the second half 2007</a:t>
            </a:r>
          </a:p>
          <a:p>
            <a:pPr lvl="1" eaLnBrk="1" hangingPunct="1">
              <a:defRPr/>
            </a:pPr>
            <a:r>
              <a:rPr lang="en-US" sz="2400" b="1" dirty="0"/>
              <a:t>Now run by Federal Housing Finance Agency (FHFA)</a:t>
            </a:r>
            <a:br>
              <a:rPr lang="en-US" sz="2400" b="1" dirty="0"/>
            </a:br>
            <a:endParaRPr lang="en-US" sz="2400" b="1" dirty="0"/>
          </a:p>
          <a:p>
            <a:pPr marL="236538" indent="-236538" eaLnBrk="1" hangingPunct="1">
              <a:defRPr/>
            </a:pPr>
            <a:r>
              <a:rPr lang="en-US" sz="2400" b="1" dirty="0"/>
              <a:t>September 2008, Lehman Brothers files for bankruptcy; Dow drops 500 points</a:t>
            </a:r>
          </a:p>
          <a:p>
            <a:pPr lvl="1" eaLnBrk="1" hangingPunct="1">
              <a:defRPr/>
            </a:pPr>
            <a:endParaRPr lang="en-US" sz="2400" b="1" dirty="0"/>
          </a:p>
        </p:txBody>
      </p:sp>
      <p:sp>
        <p:nvSpPr>
          <p:cNvPr id="3" name="Footer Placeholder 2"/>
          <p:cNvSpPr>
            <a:spLocks noGrp="1"/>
          </p:cNvSpPr>
          <p:nvPr>
            <p:ph type="ftr" sz="quarter" idx="11"/>
          </p:nvPr>
        </p:nvSpPr>
        <p:spPr>
          <a:xfrm>
            <a:off x="16764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dirty="0"/>
              <a:t>Why Study Financial Markets </a:t>
            </a:r>
            <a:br>
              <a:rPr lang="en-US" altLang="en-US" sz="3500" dirty="0"/>
            </a:br>
            <a:r>
              <a:rPr lang="en-US" altLang="en-US" sz="3500" dirty="0"/>
              <a:t>and Institutions Continued</a:t>
            </a:r>
            <a:r>
              <a:rPr lang="mr-IN" altLang="en-US" sz="3500" dirty="0"/>
              <a:t>…</a:t>
            </a:r>
            <a:r>
              <a:rPr lang="en-US" altLang="en-US" sz="3500" dirty="0"/>
              <a:t>?</a:t>
            </a:r>
          </a:p>
        </p:txBody>
      </p:sp>
      <p:sp>
        <p:nvSpPr>
          <p:cNvPr id="51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In this text we will examine:</a:t>
            </a:r>
          </a:p>
          <a:p>
            <a:pPr lvl="1" eaLnBrk="1" hangingPunct="1"/>
            <a:r>
              <a:rPr lang="en-US" altLang="en-US"/>
              <a:t>the structure of domestic and international markets</a:t>
            </a:r>
          </a:p>
          <a:p>
            <a:pPr lvl="1" eaLnBrk="1" hangingPunct="1"/>
            <a:r>
              <a:rPr lang="en-US" altLang="en-US"/>
              <a:t>the flow of funds through domestic and international markets</a:t>
            </a:r>
          </a:p>
          <a:p>
            <a:pPr lvl="1" eaLnBrk="1" hangingPunct="1"/>
            <a:r>
              <a:rPr lang="en-US" altLang="en-US"/>
              <a:t>an overview of the strategies used to manage risks faced by investors and savers</a:t>
            </a:r>
          </a:p>
        </p:txBody>
      </p:sp>
      <p:sp>
        <p:nvSpPr>
          <p:cNvPr id="3" name="Footer Placeholder 2"/>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idx="4294967295"/>
          </p:nvPr>
        </p:nvSpPr>
        <p:spPr/>
        <p:txBody>
          <a:bodyPr anchor="ctr"/>
          <a:lstStyle/>
          <a:p>
            <a:pPr eaLnBrk="1" hangingPunct="1"/>
            <a:r>
              <a:rPr lang="en-US" altLang="en-US" sz="3500" dirty="0"/>
              <a:t>Appendix: FIs and the Crisis Concluded</a:t>
            </a:r>
          </a:p>
        </p:txBody>
      </p:sp>
      <p:sp>
        <p:nvSpPr>
          <p:cNvPr id="34820" name="Rectangle 3"/>
          <p:cNvSpPr>
            <a:spLocks noGrp="1" noChangeArrowheads="1"/>
          </p:cNvSpPr>
          <p:nvPr>
            <p:ph type="body" sz="half" idx="4294967295"/>
          </p:nvPr>
        </p:nvSpPr>
        <p:spPr>
          <a:xfrm>
            <a:off x="457200" y="1719263"/>
            <a:ext cx="8148638" cy="4411662"/>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Figure 1-9 The Dow Jones Industrial Average, October 2007–January 2010</a:t>
            </a:r>
          </a:p>
        </p:txBody>
      </p:sp>
      <p:pic>
        <p:nvPicPr>
          <p:cNvPr id="3482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590800"/>
            <a:ext cx="6308725"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p:cNvSpPr>
            <a:spLocks noGrp="1"/>
          </p:cNvSpPr>
          <p:nvPr>
            <p:ph type="ftr" sz="quarter" idx="11"/>
          </p:nvPr>
        </p:nvSpPr>
        <p:spPr>
          <a:xfrm>
            <a:off x="15240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idx="4294967295"/>
          </p:nvPr>
        </p:nvSpPr>
        <p:spPr/>
        <p:txBody>
          <a:bodyPr anchor="ctr"/>
          <a:lstStyle/>
          <a:p>
            <a:pPr eaLnBrk="1" hangingPunct="1"/>
            <a:r>
              <a:rPr lang="en-US" altLang="en-US" sz="3500" dirty="0"/>
              <a:t>Overnight LIBOR, 2001 - 2010</a:t>
            </a:r>
          </a:p>
        </p:txBody>
      </p:sp>
      <p:sp>
        <p:nvSpPr>
          <p:cNvPr id="35844" name="Rectangle 3"/>
          <p:cNvSpPr>
            <a:spLocks noGrp="1" noChangeArrowheads="1"/>
          </p:cNvSpPr>
          <p:nvPr>
            <p:ph type="body" sz="half" idx="4294967295"/>
          </p:nvPr>
        </p:nvSpPr>
        <p:spPr>
          <a:xfrm>
            <a:off x="457200" y="1719263"/>
            <a:ext cx="7848600" cy="4411662"/>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Figure 1-10 Overnight London Interbank Offered Rate (LIBOR), 2001–2010</a:t>
            </a:r>
          </a:p>
        </p:txBody>
      </p:sp>
      <p:pic>
        <p:nvPicPr>
          <p:cNvPr id="3584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0" y="2590800"/>
            <a:ext cx="7304088" cy="3119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p:cNvSpPr>
            <a:spLocks noGrp="1"/>
          </p:cNvSpPr>
          <p:nvPr>
            <p:ph type="ftr" sz="quarter" idx="11"/>
          </p:nvPr>
        </p:nvSpPr>
        <p:spPr>
          <a:xfrm>
            <a:off x="1905000" y="6248400"/>
            <a:ext cx="622458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idx="4294967295"/>
          </p:nvPr>
        </p:nvSpPr>
        <p:spPr/>
        <p:txBody>
          <a:bodyPr anchor="ctr"/>
          <a:lstStyle/>
          <a:p>
            <a:pPr eaLnBrk="1" hangingPunct="1"/>
            <a:r>
              <a:rPr lang="en-US" altLang="en-US" sz="3500"/>
              <a:t>Appendix: Government Rescue Plan</a:t>
            </a:r>
          </a:p>
        </p:txBody>
      </p:sp>
      <p:sp>
        <p:nvSpPr>
          <p:cNvPr id="36868" name="Rectangle 3"/>
          <p:cNvSpPr>
            <a:spLocks noGrp="1" noChangeArrowheads="1"/>
          </p:cNvSpPr>
          <p:nvPr>
            <p:ph type="body" sz="half" idx="4294967295"/>
          </p:nvPr>
        </p:nvSpPr>
        <p:spPr>
          <a:xfrm>
            <a:off x="228600" y="1655763"/>
            <a:ext cx="8610600" cy="4835525"/>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1-12 Federal Government Rescue Efforts through December 2009</a:t>
            </a:r>
          </a:p>
        </p:txBody>
      </p:sp>
      <p:pic>
        <p:nvPicPr>
          <p:cNvPr id="36869" name="Picture 6"/>
          <p:cNvPicPr>
            <a:picLocks noChangeAspect="1" noChangeArrowheads="1"/>
          </p:cNvPicPr>
          <p:nvPr/>
        </p:nvPicPr>
        <p:blipFill>
          <a:blip r:embed="rId3">
            <a:extLst>
              <a:ext uri="{28A0092B-C50C-407E-A947-70E740481C1C}">
                <a14:useLocalDpi xmlns:a14="http://schemas.microsoft.com/office/drawing/2010/main" val="0"/>
              </a:ext>
            </a:extLst>
          </a:blip>
          <a:srcRect t="2" b="44287"/>
          <a:stretch>
            <a:fillRect/>
          </a:stretch>
        </p:blipFill>
        <p:spPr bwMode="auto">
          <a:xfrm>
            <a:off x="1295400" y="2057400"/>
            <a:ext cx="6324600" cy="437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idx="4294967295"/>
          </p:nvPr>
        </p:nvSpPr>
        <p:spPr/>
        <p:txBody>
          <a:bodyPr anchor="ctr"/>
          <a:lstStyle/>
          <a:p>
            <a:pPr eaLnBrk="1" hangingPunct="1"/>
            <a:r>
              <a:rPr lang="en-US" altLang="en-US" sz="3500" dirty="0"/>
              <a:t>Appendix: Government Rescue Plan Continued</a:t>
            </a:r>
          </a:p>
        </p:txBody>
      </p:sp>
      <p:sp>
        <p:nvSpPr>
          <p:cNvPr id="37892" name="Rectangle 3"/>
          <p:cNvSpPr>
            <a:spLocks noGrp="1" noChangeArrowheads="1"/>
          </p:cNvSpPr>
          <p:nvPr>
            <p:ph type="body" sz="half" idx="4294967295"/>
          </p:nvPr>
        </p:nvSpPr>
        <p:spPr>
          <a:xfrm>
            <a:off x="381000" y="1676400"/>
            <a:ext cx="8382000" cy="4800600"/>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1-12 Federal Government Rescue Efforts through December 2009</a:t>
            </a:r>
          </a:p>
        </p:txBody>
      </p:sp>
      <p:pic>
        <p:nvPicPr>
          <p:cNvPr id="37893" name="Picture 6"/>
          <p:cNvPicPr>
            <a:picLocks noChangeAspect="1" noChangeArrowheads="1"/>
          </p:cNvPicPr>
          <p:nvPr/>
        </p:nvPicPr>
        <p:blipFill>
          <a:blip r:embed="rId3">
            <a:extLst>
              <a:ext uri="{28A0092B-C50C-407E-A947-70E740481C1C}">
                <a14:useLocalDpi xmlns:a14="http://schemas.microsoft.com/office/drawing/2010/main" val="0"/>
              </a:ext>
            </a:extLst>
          </a:blip>
          <a:srcRect t="55875"/>
          <a:stretch>
            <a:fillRect/>
          </a:stretch>
        </p:blipFill>
        <p:spPr bwMode="auto">
          <a:xfrm>
            <a:off x="990600" y="2217738"/>
            <a:ext cx="7496175" cy="4106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idx="4294967295"/>
          </p:nvPr>
        </p:nvSpPr>
        <p:spPr/>
        <p:txBody>
          <a:bodyPr anchor="ctr"/>
          <a:lstStyle/>
          <a:p>
            <a:pPr eaLnBrk="1" hangingPunct="1"/>
            <a:r>
              <a:rPr lang="en-US" altLang="en-US" sz="3500" dirty="0"/>
              <a:t>Federal Funds Rate and Discount Window Rate</a:t>
            </a:r>
          </a:p>
        </p:txBody>
      </p:sp>
      <p:sp>
        <p:nvSpPr>
          <p:cNvPr id="38916" name="Rectangle 3"/>
          <p:cNvSpPr>
            <a:spLocks noGrp="1" noChangeArrowheads="1"/>
          </p:cNvSpPr>
          <p:nvPr>
            <p:ph type="body" sz="half" idx="4294967295"/>
          </p:nvPr>
        </p:nvSpPr>
        <p:spPr>
          <a:xfrm>
            <a:off x="457200" y="1676400"/>
            <a:ext cx="8148638" cy="4606925"/>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dirty="0"/>
              <a:t>Figure 1-11 Federal Funds Rate and Discount Window Rate—January 1971 through January 2010</a:t>
            </a:r>
          </a:p>
        </p:txBody>
      </p:sp>
      <p:pic>
        <p:nvPicPr>
          <p:cNvPr id="3891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0088" y="2446338"/>
            <a:ext cx="5114925" cy="3724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p:cNvSpPr>
            <a:spLocks noGrp="1"/>
          </p:cNvSpPr>
          <p:nvPr>
            <p:ph type="ftr" sz="quarter" idx="11"/>
          </p:nvPr>
        </p:nvSpPr>
        <p:spPr>
          <a:xfrm>
            <a:off x="1828800" y="6248400"/>
            <a:ext cx="6172200" cy="457200"/>
          </a:xfrm>
        </p:spPr>
        <p:txBody>
          <a:bodyPr anchor="b"/>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idx="4294967295"/>
          </p:nvPr>
        </p:nvSpPr>
        <p:spPr/>
        <p:txBody>
          <a:bodyPr anchor="ctr"/>
          <a:lstStyle/>
          <a:p>
            <a:pPr eaLnBrk="1" hangingPunct="1"/>
            <a:r>
              <a:rPr lang="en-US" altLang="en-US" sz="3500" dirty="0"/>
              <a:t>Major Items in the Stimulus Program</a:t>
            </a:r>
          </a:p>
        </p:txBody>
      </p:sp>
      <p:sp>
        <p:nvSpPr>
          <p:cNvPr id="39940" name="Rectangle 3"/>
          <p:cNvSpPr>
            <a:spLocks noGrp="1" noChangeArrowheads="1"/>
          </p:cNvSpPr>
          <p:nvPr>
            <p:ph type="body" sz="half" idx="4294967295"/>
          </p:nvPr>
        </p:nvSpPr>
        <p:spPr>
          <a:xfrm>
            <a:off x="457200" y="1719263"/>
            <a:ext cx="8148638" cy="4411662"/>
          </a:xfrm>
          <a:extLst>
            <a:ext uri="{91240B29-F687-4F45-9708-019B960494DF}">
              <a14:hiddenLine xmlns:a14="http://schemas.microsoft.com/office/drawing/2010/main" w="31750">
                <a:solidFill>
                  <a:schemeClr val="tx1"/>
                </a:solidFill>
                <a:miter lim="800000"/>
                <a:headEnd/>
                <a:tailEnd/>
              </a14:hiddenLine>
            </a:ext>
          </a:extLst>
        </p:spPr>
        <p:txBody>
          <a:bodyPr/>
          <a:lstStyle/>
          <a:p>
            <a:pPr marL="457200" lvl="1" indent="-112713" eaLnBrk="1" hangingPunct="1">
              <a:buFont typeface="Wingdings" pitchFamily="2" charset="2"/>
              <a:buNone/>
            </a:pPr>
            <a:r>
              <a:rPr lang="en-US" altLang="en-US" sz="1800" b="1"/>
              <a:t>Table 1-13 Major Items in the $787 Billion Stimulus Program as Passed by the U.S. Congress, February 13, 2009</a:t>
            </a:r>
          </a:p>
        </p:txBody>
      </p:sp>
      <p:pic>
        <p:nvPicPr>
          <p:cNvPr id="39941" name="Picture 7"/>
          <p:cNvPicPr>
            <a:picLocks noChangeAspect="1" noChangeArrowheads="1"/>
          </p:cNvPicPr>
          <p:nvPr/>
        </p:nvPicPr>
        <p:blipFill>
          <a:blip r:embed="rId3">
            <a:extLst>
              <a:ext uri="{28A0092B-C50C-407E-A947-70E740481C1C}">
                <a14:useLocalDpi xmlns:a14="http://schemas.microsoft.com/office/drawing/2010/main" val="0"/>
              </a:ext>
            </a:extLst>
          </a:blip>
          <a:srcRect l="1347" t="3172"/>
          <a:stretch>
            <a:fillRect/>
          </a:stretch>
        </p:blipFill>
        <p:spPr bwMode="auto">
          <a:xfrm>
            <a:off x="609600" y="2565400"/>
            <a:ext cx="7894638" cy="307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a:xfrm>
            <a:off x="19812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a:t>Financial Markets</a:t>
            </a:r>
          </a:p>
        </p:txBody>
      </p:sp>
      <p:sp>
        <p:nvSpPr>
          <p:cNvPr id="6148"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Financial markets are one type of structure through which funds flow</a:t>
            </a:r>
          </a:p>
          <a:p>
            <a:pPr eaLnBrk="1" hangingPunct="1"/>
            <a:r>
              <a:rPr lang="en-US" altLang="en-US" b="1"/>
              <a:t>Financial markets can be distinguished along two dimensions:</a:t>
            </a:r>
          </a:p>
          <a:p>
            <a:pPr lvl="1" eaLnBrk="1" hangingPunct="1"/>
            <a:r>
              <a:rPr lang="en-US" altLang="en-US"/>
              <a:t>primary versus secondary markets</a:t>
            </a:r>
          </a:p>
          <a:p>
            <a:pPr lvl="1" eaLnBrk="1" hangingPunct="1"/>
            <a:r>
              <a:rPr lang="en-US" altLang="en-US"/>
              <a:t>money versus capital markets</a:t>
            </a:r>
          </a:p>
        </p:txBody>
      </p:sp>
      <p:sp>
        <p:nvSpPr>
          <p:cNvPr id="3" name="Footer Placeholder 2"/>
          <p:cNvSpPr>
            <a:spLocks noGrp="1"/>
          </p:cNvSpPr>
          <p:nvPr>
            <p:ph type="ftr" sz="quarter" idx="11"/>
          </p:nvPr>
        </p:nvSpPr>
        <p:spPr>
          <a:xfrm>
            <a:off x="1066800" y="6248400"/>
            <a:ext cx="6324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a:t>Primary versus Secondary Markets</a:t>
            </a:r>
          </a:p>
        </p:txBody>
      </p:sp>
      <p:sp>
        <p:nvSpPr>
          <p:cNvPr id="7172"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Primary markets</a:t>
            </a:r>
          </a:p>
          <a:p>
            <a:pPr lvl="1" eaLnBrk="1" hangingPunct="1"/>
            <a:r>
              <a:rPr lang="en-US" altLang="en-US" dirty="0"/>
              <a:t>Markets in which users of funds (e.g., corporations) raise funds by issuing new financial instruments (e.g., stocks and bonds)</a:t>
            </a:r>
          </a:p>
          <a:p>
            <a:pPr eaLnBrk="1" hangingPunct="1"/>
            <a:r>
              <a:rPr lang="en-US" altLang="en-US" b="1" dirty="0"/>
              <a:t>Secondary markets</a:t>
            </a:r>
          </a:p>
          <a:p>
            <a:pPr lvl="1" eaLnBrk="1" hangingPunct="1"/>
            <a:r>
              <a:rPr lang="en-US" altLang="en-US" dirty="0"/>
              <a:t>Markets where existing financial instruments are traded among investors (e.g., exchange traded: NYSE and over-the-counter: NASDAQ)</a:t>
            </a:r>
          </a:p>
        </p:txBody>
      </p:sp>
      <p:sp>
        <p:nvSpPr>
          <p:cNvPr id="3" name="Footer Placeholder 2"/>
          <p:cNvSpPr>
            <a:spLocks noGrp="1"/>
          </p:cNvSpPr>
          <p:nvPr>
            <p:ph type="ftr" sz="quarter" idx="11"/>
          </p:nvPr>
        </p:nvSpPr>
        <p:spPr>
          <a:xfrm>
            <a:off x="16002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p:txBody>
          <a:bodyPr anchor="ctr"/>
          <a:lstStyle/>
          <a:p>
            <a:pPr eaLnBrk="1" hangingPunct="1"/>
            <a:r>
              <a:rPr lang="en-US" altLang="en-US" sz="3500" dirty="0"/>
              <a:t>Primary versus Secondary Markets Continued</a:t>
            </a:r>
          </a:p>
        </p:txBody>
      </p:sp>
      <p:pic>
        <p:nvPicPr>
          <p:cNvPr id="819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470025"/>
            <a:ext cx="5062538" cy="477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a:xfrm>
            <a:off x="1371600" y="6248400"/>
            <a:ext cx="62484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dirty="0"/>
              <a:t>Primary versus Secondary Markets Concluded</a:t>
            </a:r>
          </a:p>
        </p:txBody>
      </p:sp>
      <p:sp>
        <p:nvSpPr>
          <p:cNvPr id="922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dirty="0"/>
              <a:t>How were primary markets affected by the financial crisis?</a:t>
            </a:r>
          </a:p>
          <a:p>
            <a:pPr eaLnBrk="1" hangingPunct="1"/>
            <a:endParaRPr lang="en-US" altLang="en-US" b="1" dirty="0"/>
          </a:p>
          <a:p>
            <a:pPr eaLnBrk="1" hangingPunct="1"/>
            <a:r>
              <a:rPr lang="en-US" altLang="en-US" b="1" dirty="0"/>
              <a:t>Do secondary markets add value to society or are they simply a legalized form of gambling?</a:t>
            </a:r>
          </a:p>
          <a:p>
            <a:pPr lvl="1" eaLnBrk="1" hangingPunct="1"/>
            <a:r>
              <a:rPr lang="en-US" altLang="en-US" b="1" dirty="0"/>
              <a:t>How does the existence of secondary markets affect primary markets?</a:t>
            </a:r>
            <a:endParaRPr lang="en-US" altLang="en-US" dirty="0"/>
          </a:p>
        </p:txBody>
      </p:sp>
      <p:sp>
        <p:nvSpPr>
          <p:cNvPr id="3" name="Footer Placeholder 2"/>
          <p:cNvSpPr>
            <a:spLocks noGrp="1"/>
          </p:cNvSpPr>
          <p:nvPr>
            <p:ph type="ftr" sz="quarter" idx="11"/>
          </p:nvPr>
        </p:nvSpPr>
        <p:spPr>
          <a:xfrm>
            <a:off x="2057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a:t>Money versus Capital Markets</a:t>
            </a:r>
          </a:p>
        </p:txBody>
      </p:sp>
      <p:sp>
        <p:nvSpPr>
          <p:cNvPr id="1024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Money markets</a:t>
            </a:r>
          </a:p>
          <a:p>
            <a:pPr lvl="1" eaLnBrk="1" hangingPunct="1"/>
            <a:r>
              <a:rPr lang="en-US" altLang="en-US" sz="2200" dirty="0"/>
              <a:t>Markets that trade debt securities with maturities of one year or less (e.g., CDs and  U.S. Treasury bills)</a:t>
            </a:r>
          </a:p>
          <a:p>
            <a:pPr lvl="2" eaLnBrk="1" hangingPunct="1"/>
            <a:r>
              <a:rPr lang="en-US" altLang="en-US" sz="1900" dirty="0"/>
              <a:t>little or no risk of capital loss, but low return</a:t>
            </a:r>
          </a:p>
          <a:p>
            <a:pPr eaLnBrk="1" hangingPunct="1"/>
            <a:r>
              <a:rPr lang="en-US" altLang="en-US" sz="2600" b="1" dirty="0"/>
              <a:t>Capital markets</a:t>
            </a:r>
          </a:p>
          <a:p>
            <a:pPr lvl="1" eaLnBrk="1" hangingPunct="1"/>
            <a:r>
              <a:rPr lang="en-US" altLang="en-US" sz="2200" dirty="0"/>
              <a:t>Markets that trade debt (bonds) and equity (stock) instruments with maturities of more than one year</a:t>
            </a:r>
          </a:p>
          <a:p>
            <a:pPr lvl="2" eaLnBrk="1" hangingPunct="1"/>
            <a:r>
              <a:rPr lang="en-US" altLang="en-US" sz="1900" dirty="0"/>
              <a:t>substantial risk of capital loss, but higher promised return</a:t>
            </a:r>
          </a:p>
        </p:txBody>
      </p:sp>
      <p:grpSp>
        <p:nvGrpSpPr>
          <p:cNvPr id="10245" name="Group 1"/>
          <p:cNvGrpSpPr>
            <a:grpSpLocks/>
          </p:cNvGrpSpPr>
          <p:nvPr/>
        </p:nvGrpSpPr>
        <p:grpSpPr bwMode="auto">
          <a:xfrm>
            <a:off x="1582738" y="4762500"/>
            <a:ext cx="5656262" cy="1392238"/>
            <a:chOff x="1583024" y="4761908"/>
            <a:chExt cx="5655976" cy="1392238"/>
          </a:xfrm>
        </p:grpSpPr>
        <p:sp>
          <p:nvSpPr>
            <p:cNvPr id="10246" name="TextBox 1"/>
            <p:cNvSpPr txBox="1">
              <a:spLocks noChangeArrowheads="1"/>
            </p:cNvSpPr>
            <p:nvPr/>
          </p:nvSpPr>
          <p:spPr bwMode="auto">
            <a:xfrm rot="-5400000">
              <a:off x="1086960" y="5257972"/>
              <a:ext cx="139223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a:t>Figure 1.3</a:t>
              </a:r>
            </a:p>
          </p:txBody>
        </p:sp>
        <p:pic>
          <p:nvPicPr>
            <p:cNvPr id="1024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4106" y="4931173"/>
              <a:ext cx="5284894" cy="11792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 name="Footer Placeholder 2"/>
          <p:cNvSpPr>
            <a:spLocks noGrp="1"/>
          </p:cNvSpPr>
          <p:nvPr>
            <p:ph type="ftr" sz="quarter" idx="11"/>
          </p:nvPr>
        </p:nvSpPr>
        <p:spPr>
          <a:xfrm>
            <a:off x="14478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chor="ctr"/>
          <a:lstStyle/>
          <a:p>
            <a:pPr eaLnBrk="1" hangingPunct="1"/>
            <a:r>
              <a:rPr lang="en-US" altLang="en-US" sz="3500" dirty="0"/>
              <a:t>Money Market Instruments Outstanding, ($</a:t>
            </a:r>
            <a:r>
              <a:rPr lang="en-US" altLang="en-US" sz="3500" dirty="0" err="1"/>
              <a:t>Tn</a:t>
            </a:r>
            <a:r>
              <a:rPr lang="en-US" altLang="en-US" sz="3500" dirty="0"/>
              <a:t>)</a:t>
            </a:r>
          </a:p>
        </p:txBody>
      </p:sp>
      <p:sp>
        <p:nvSpPr>
          <p:cNvPr id="3" name="Footer Placeholder 2"/>
          <p:cNvSpPr>
            <a:spLocks noGrp="1"/>
          </p:cNvSpPr>
          <p:nvPr>
            <p:ph type="ftr" sz="quarter" idx="11"/>
          </p:nvPr>
        </p:nvSpPr>
        <p:spPr>
          <a:xfrm>
            <a:off x="1676400" y="6248400"/>
            <a:ext cx="61722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pic>
        <p:nvPicPr>
          <p:cNvPr id="7" name="Content Placeholder 6">
            <a:extLst>
              <a:ext uri="{FF2B5EF4-FFF2-40B4-BE49-F238E27FC236}">
                <a16:creationId xmlns:a16="http://schemas.microsoft.com/office/drawing/2014/main" id="{EC935417-AF07-44D8-A2ED-43C73F92EEAC}"/>
              </a:ext>
            </a:extLst>
          </p:cNvPr>
          <p:cNvPicPr>
            <a:picLocks noGrp="1" noChangeAspect="1"/>
          </p:cNvPicPr>
          <p:nvPr>
            <p:ph idx="1"/>
          </p:nvPr>
        </p:nvPicPr>
        <p:blipFill>
          <a:blip r:embed="rId3"/>
          <a:stretch>
            <a:fillRect/>
          </a:stretch>
        </p:blipFill>
        <p:spPr>
          <a:xfrm>
            <a:off x="1143000" y="1600200"/>
            <a:ext cx="6553200" cy="4382037"/>
          </a:xfrm>
          <a:prstGeom prst="rect">
            <a:avLst/>
          </a:prstGeom>
        </p:spPr>
      </p:pic>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txDef>
      <a:spPr>
        <a:noFill/>
      </a:spPr>
      <a:bodyPr wrap="square" rtlCol="0">
        <a:spAutoFit/>
      </a:bodyPr>
      <a:lstStyle>
        <a:defPPr>
          <a:defRPr dirty="0" smtClean="0">
            <a:latin typeface="Arial" pitchFamily="34" charset="0"/>
            <a:cs typeface="Arial" pitchFamily="34" charset="0"/>
          </a:defRPr>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6118</TotalTime>
  <Words>3583</Words>
  <Application>Microsoft Office PowerPoint</Application>
  <PresentationFormat>On-screen Show (4:3)</PresentationFormat>
  <Paragraphs>296</Paragraphs>
  <Slides>35</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Times New Roman</vt:lpstr>
      <vt:lpstr>Wingdings</vt:lpstr>
      <vt:lpstr>Network</vt:lpstr>
      <vt:lpstr>Chapter One</vt:lpstr>
      <vt:lpstr>Why Study Financial Markets  and Institutions?</vt:lpstr>
      <vt:lpstr>Why Study Financial Markets  and Institutions Continued…?</vt:lpstr>
      <vt:lpstr>Financial Markets</vt:lpstr>
      <vt:lpstr>Primary versus Secondary Markets</vt:lpstr>
      <vt:lpstr>Primary versus Secondary Markets Continued</vt:lpstr>
      <vt:lpstr>Primary versus Secondary Markets Concluded</vt:lpstr>
      <vt:lpstr>Money versus Capital Markets</vt:lpstr>
      <vt:lpstr>Money Market Instruments Outstanding, ($Tn)</vt:lpstr>
      <vt:lpstr>Capital Market Instruments Outstanding, ($Tn)</vt:lpstr>
      <vt:lpstr>Foreign Exchange (FX) Markets</vt:lpstr>
      <vt:lpstr>Derivative Security Markets</vt:lpstr>
      <vt:lpstr>Derivative Security Markets Continued</vt:lpstr>
      <vt:lpstr>Derivatives and the Crisis</vt:lpstr>
      <vt:lpstr>Derivatives and the Crisis Continued</vt:lpstr>
      <vt:lpstr>Financial Market Regulation</vt:lpstr>
      <vt:lpstr>Financial Institutions (FIs)</vt:lpstr>
      <vt:lpstr>Percentage Shares of Assets of Financial Institutions in the United States, 1948–2016</vt:lpstr>
      <vt:lpstr>Non-Intermediated (Direct)  Flows of Funds</vt:lpstr>
      <vt:lpstr>Intermediated Flows of Funds</vt:lpstr>
      <vt:lpstr>Depository versus Non-Depository FIs</vt:lpstr>
      <vt:lpstr>FIs Benefit Suppliers of Funds</vt:lpstr>
      <vt:lpstr>FIs Benefit the Overall Economy</vt:lpstr>
      <vt:lpstr>Risks Faced by Financial Institutions</vt:lpstr>
      <vt:lpstr>Regulation of Financial Institutions</vt:lpstr>
      <vt:lpstr>Enterprise Risk Management</vt:lpstr>
      <vt:lpstr>Globalization of Financial Markets and Institutions</vt:lpstr>
      <vt:lpstr>Appendix: FIs and the Crisis</vt:lpstr>
      <vt:lpstr>Appendix: FIs and the Crisis Continued</vt:lpstr>
      <vt:lpstr>Appendix: FIs and the Crisis Concluded</vt:lpstr>
      <vt:lpstr>Overnight LIBOR, 2001 - 2010</vt:lpstr>
      <vt:lpstr>Appendix: Government Rescue Plan</vt:lpstr>
      <vt:lpstr>Appendix: Government Rescue Plan Continued</vt:lpstr>
      <vt:lpstr>Federal Funds Rate and Discount Window Rate</vt:lpstr>
      <vt:lpstr>Major Items in the Stimulus Program</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Woo, Dana</cp:lastModifiedBy>
  <cp:revision>288</cp:revision>
  <dcterms:created xsi:type="dcterms:W3CDTF">2000-07-01T19:33:32Z</dcterms:created>
  <dcterms:modified xsi:type="dcterms:W3CDTF">2018-02-22T19:45:00Z</dcterms:modified>
</cp:coreProperties>
</file>