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3"/>
  </p:notesMasterIdLst>
  <p:sldIdLst>
    <p:sldId id="278" r:id="rId2"/>
    <p:sldId id="279" r:id="rId3"/>
    <p:sldId id="268" r:id="rId4"/>
    <p:sldId id="271" r:id="rId5"/>
    <p:sldId id="270" r:id="rId6"/>
    <p:sldId id="269" r:id="rId7"/>
    <p:sldId id="258" r:id="rId8"/>
    <p:sldId id="272" r:id="rId9"/>
    <p:sldId id="274" r:id="rId10"/>
    <p:sldId id="259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EF563-94CE-419E-A9DC-F68E1D2DCBC8}" type="datetimeFigureOut">
              <a:rPr lang="en-GB" smtClean="0"/>
              <a:t>08/10/2016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99E5B-9863-4CB0-B3A0-211CCCCEA9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60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expensive</a:t>
            </a:r>
          </a:p>
          <a:p>
            <a:r>
              <a:rPr lang="en-GB" dirty="0"/>
              <a:t>beautiful</a:t>
            </a:r>
          </a:p>
          <a:p>
            <a:r>
              <a:rPr lang="en-GB" dirty="0"/>
              <a:t>cold</a:t>
            </a:r>
          </a:p>
          <a:p>
            <a:r>
              <a:rPr lang="en-GB" dirty="0"/>
              <a:t>hot</a:t>
            </a:r>
          </a:p>
          <a:p>
            <a:r>
              <a:rPr lang="en-GB" dirty="0"/>
              <a:t>cheap</a:t>
            </a:r>
          </a:p>
          <a:p>
            <a:r>
              <a:rPr lang="en-GB" dirty="0"/>
              <a:t>interesting</a:t>
            </a:r>
          </a:p>
          <a:p>
            <a:r>
              <a:rPr lang="en-GB" dirty="0"/>
              <a:t>intelligent  </a:t>
            </a:r>
          </a:p>
          <a:p>
            <a:r>
              <a:rPr lang="en-GB" dirty="0"/>
              <a:t>dangerous </a:t>
            </a:r>
          </a:p>
          <a:p>
            <a:r>
              <a:rPr lang="en-GB" dirty="0"/>
              <a:t>fast</a:t>
            </a:r>
          </a:p>
          <a:p>
            <a:r>
              <a:rPr lang="en-GB" dirty="0"/>
              <a:t>slow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99E5B-9863-4CB0-B3A0-211CCCCEA92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779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D8D64-E58C-4F01-89C4-E3C5ABCFD00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643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B34C2-C84C-4B2D-AD85-CB148AC3BD2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712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40E3-DE54-4A9F-819A-CF5F07601ABD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3351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8A573-4364-49D8-9267-1F03C16E6D7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802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7AB4C-DF21-4FDA-AE38-801B6CBF20D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838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38FDC-3F10-4461-8B4B-2E2AF8436DC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363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835F1-5E8C-4646-B766-12CD3D60241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032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17843-59C8-4274-BE20-580266F237C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092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603CA-D324-4D72-8233-56F25AEF70F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259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4A7FD-650F-4C7A-B2C2-E02E5A1DA30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730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18F27-7347-4865-BE03-A0E780E5CBD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297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01E72-8000-407C-9A48-612CD55561F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924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640"/>
          <a:stretch/>
        </p:blipFill>
        <p:spPr>
          <a:xfrm>
            <a:off x="683568" y="620688"/>
            <a:ext cx="7800280" cy="3600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756592" y="4437112"/>
            <a:ext cx="1030416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Comparatives</a:t>
            </a:r>
            <a:r>
              <a:rPr lang="en-US" sz="4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371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altLang="en-US" sz="4800" dirty="0"/>
              <a:t>More Examples-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2536754"/>
            <a:ext cx="7886700" cy="4351338"/>
          </a:xfrm>
        </p:spPr>
        <p:txBody>
          <a:bodyPr>
            <a:normAutofit/>
          </a:bodyPr>
          <a:lstStyle/>
          <a:p>
            <a:r>
              <a:rPr lang="en-GB" altLang="en-US" sz="3200" dirty="0"/>
              <a:t>London is more interesting than Southend. </a:t>
            </a:r>
          </a:p>
          <a:p>
            <a:r>
              <a:rPr lang="en-GB" altLang="en-US" sz="3200" dirty="0"/>
              <a:t>Sainsbury’s is more expensive than Tesco.</a:t>
            </a:r>
          </a:p>
          <a:p>
            <a:r>
              <a:rPr lang="en-GB" altLang="en-US" sz="3200" dirty="0"/>
              <a:t>Autumn is more beautiful than Spring. 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483768" y="2996952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987824" y="3501008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627784" y="4077072"/>
            <a:ext cx="28803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10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400" dirty="0"/>
              <a:t>Speaking Activity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7920880" cy="4692179"/>
          </a:xfrm>
        </p:spPr>
        <p:txBody>
          <a:bodyPr>
            <a:normAutofit fontScale="55000" lnSpcReduction="20000"/>
          </a:bodyPr>
          <a:lstStyle/>
          <a:p>
            <a:r>
              <a:rPr lang="en-GB" sz="7300" dirty="0"/>
              <a:t>My country is ……………………     </a:t>
            </a:r>
          </a:p>
          <a:p>
            <a:r>
              <a:rPr lang="en-GB" sz="7300" dirty="0"/>
              <a:t> England is……………….</a:t>
            </a:r>
          </a:p>
          <a:p>
            <a:endParaRPr lang="en-GB" sz="3500" dirty="0"/>
          </a:p>
          <a:p>
            <a:r>
              <a:rPr lang="en-GB" sz="4500" dirty="0"/>
              <a:t>cold</a:t>
            </a:r>
          </a:p>
          <a:p>
            <a:r>
              <a:rPr lang="en-GB" sz="4500" dirty="0"/>
              <a:t>hot</a:t>
            </a:r>
          </a:p>
          <a:p>
            <a:r>
              <a:rPr lang="en-GB" sz="4500" dirty="0"/>
              <a:t>cheap</a:t>
            </a:r>
          </a:p>
          <a:p>
            <a:r>
              <a:rPr lang="en-GB" sz="4500" dirty="0"/>
              <a:t>expensive</a:t>
            </a:r>
          </a:p>
          <a:p>
            <a:r>
              <a:rPr lang="en-GB" sz="4500" dirty="0"/>
              <a:t>beautiful</a:t>
            </a:r>
          </a:p>
          <a:p>
            <a:r>
              <a:rPr lang="en-GB" sz="4500" dirty="0"/>
              <a:t>dangerous </a:t>
            </a:r>
          </a:p>
          <a:p>
            <a:r>
              <a:rPr lang="en-GB" sz="4500" dirty="0"/>
              <a:t>interesting</a:t>
            </a:r>
          </a:p>
          <a:p>
            <a:r>
              <a:rPr lang="en-GB" sz="4500" dirty="0"/>
              <a:t>big</a:t>
            </a:r>
          </a:p>
          <a:p>
            <a:r>
              <a:rPr lang="en-GB" sz="4500" dirty="0"/>
              <a:t>small 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207838"/>
            <a:ext cx="5644454" cy="348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613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03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600" dirty="0"/>
              <a:t>Activity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In pairs, look at the flashcards and decide how many syllables the adjectives have.</a:t>
            </a:r>
          </a:p>
          <a:p>
            <a:r>
              <a:rPr lang="en-GB" sz="3600" dirty="0"/>
              <a:t>Put the adjectives with the same syllables together.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643330"/>
              </p:ext>
            </p:extLst>
          </p:nvPr>
        </p:nvGraphicFramePr>
        <p:xfrm>
          <a:off x="827584" y="4437112"/>
          <a:ext cx="6984776" cy="201622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46194">
                  <a:extLst>
                    <a:ext uri="{9D8B030D-6E8A-4147-A177-3AD203B41FA5}">
                      <a16:colId xmlns:a16="http://schemas.microsoft.com/office/drawing/2014/main" val="3356905966"/>
                    </a:ext>
                  </a:extLst>
                </a:gridCol>
                <a:gridCol w="1746194">
                  <a:extLst>
                    <a:ext uri="{9D8B030D-6E8A-4147-A177-3AD203B41FA5}">
                      <a16:colId xmlns:a16="http://schemas.microsoft.com/office/drawing/2014/main" val="3021285920"/>
                    </a:ext>
                  </a:extLst>
                </a:gridCol>
                <a:gridCol w="1746194">
                  <a:extLst>
                    <a:ext uri="{9D8B030D-6E8A-4147-A177-3AD203B41FA5}">
                      <a16:colId xmlns:a16="http://schemas.microsoft.com/office/drawing/2014/main" val="386475833"/>
                    </a:ext>
                  </a:extLst>
                </a:gridCol>
                <a:gridCol w="1746194">
                  <a:extLst>
                    <a:ext uri="{9D8B030D-6E8A-4147-A177-3AD203B41FA5}">
                      <a16:colId xmlns:a16="http://schemas.microsoft.com/office/drawing/2014/main" val="1741578828"/>
                    </a:ext>
                  </a:extLst>
                </a:gridCol>
              </a:tblGrid>
              <a:tr h="73504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264320"/>
                  </a:ext>
                </a:extLst>
              </a:tr>
              <a:tr h="128117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06463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3608" y="5223962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hot</a:t>
            </a:r>
            <a:endParaRPr lang="en-GB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4319261" y="5223962"/>
            <a:ext cx="24122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beautiful</a:t>
            </a:r>
          </a:p>
        </p:txBody>
      </p:sp>
    </p:spTree>
    <p:extLst>
      <p:ext uri="{BB962C8B-B14F-4D97-AF65-F5344CB8AC3E}">
        <p14:creationId xmlns:p14="http://schemas.microsoft.com/office/powerpoint/2010/main" val="6963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600" dirty="0"/>
              <a:t>Activity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1484784"/>
          <a:ext cx="8119816" cy="489654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29954">
                  <a:extLst>
                    <a:ext uri="{9D8B030D-6E8A-4147-A177-3AD203B41FA5}">
                      <a16:colId xmlns:a16="http://schemas.microsoft.com/office/drawing/2014/main" val="3356905966"/>
                    </a:ext>
                  </a:extLst>
                </a:gridCol>
                <a:gridCol w="2029954">
                  <a:extLst>
                    <a:ext uri="{9D8B030D-6E8A-4147-A177-3AD203B41FA5}">
                      <a16:colId xmlns:a16="http://schemas.microsoft.com/office/drawing/2014/main" val="3021285920"/>
                    </a:ext>
                  </a:extLst>
                </a:gridCol>
                <a:gridCol w="2029954">
                  <a:extLst>
                    <a:ext uri="{9D8B030D-6E8A-4147-A177-3AD203B41FA5}">
                      <a16:colId xmlns:a16="http://schemas.microsoft.com/office/drawing/2014/main" val="386475833"/>
                    </a:ext>
                  </a:extLst>
                </a:gridCol>
                <a:gridCol w="2029954">
                  <a:extLst>
                    <a:ext uri="{9D8B030D-6E8A-4147-A177-3AD203B41FA5}">
                      <a16:colId xmlns:a16="http://schemas.microsoft.com/office/drawing/2014/main" val="1741578828"/>
                    </a:ext>
                  </a:extLst>
                </a:gridCol>
              </a:tblGrid>
              <a:tr h="1036915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264320"/>
                  </a:ext>
                </a:extLst>
              </a:tr>
              <a:tr h="385962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064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8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Words for flashcards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expensive</a:t>
            </a:r>
          </a:p>
          <a:p>
            <a:r>
              <a:rPr lang="en-GB" dirty="0"/>
              <a:t>beautiful</a:t>
            </a:r>
          </a:p>
          <a:p>
            <a:r>
              <a:rPr lang="en-GB" dirty="0"/>
              <a:t>cold</a:t>
            </a:r>
          </a:p>
          <a:p>
            <a:r>
              <a:rPr lang="en-GB" dirty="0"/>
              <a:t>hot</a:t>
            </a:r>
          </a:p>
          <a:p>
            <a:r>
              <a:rPr lang="en-GB" dirty="0"/>
              <a:t>cheap</a:t>
            </a:r>
          </a:p>
          <a:p>
            <a:r>
              <a:rPr lang="en-GB" dirty="0"/>
              <a:t>interesting</a:t>
            </a:r>
          </a:p>
          <a:p>
            <a:r>
              <a:rPr lang="en-GB" dirty="0"/>
              <a:t>intelligent  </a:t>
            </a:r>
          </a:p>
          <a:p>
            <a:r>
              <a:rPr lang="en-GB" dirty="0"/>
              <a:t>dangerous </a:t>
            </a:r>
          </a:p>
          <a:p>
            <a:r>
              <a:rPr lang="en-GB" dirty="0"/>
              <a:t>fast</a:t>
            </a:r>
          </a:p>
          <a:p>
            <a:r>
              <a:rPr lang="en-GB" dirty="0"/>
              <a:t>slow </a:t>
            </a:r>
          </a:p>
          <a:p>
            <a:r>
              <a:rPr lang="en-GB" dirty="0"/>
              <a:t>heavy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139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600" dirty="0"/>
              <a:t>Activity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574069"/>
              </p:ext>
            </p:extLst>
          </p:nvPr>
        </p:nvGraphicFramePr>
        <p:xfrm>
          <a:off x="395536" y="1484784"/>
          <a:ext cx="8119816" cy="489654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029954">
                  <a:extLst>
                    <a:ext uri="{9D8B030D-6E8A-4147-A177-3AD203B41FA5}">
                      <a16:colId xmlns:a16="http://schemas.microsoft.com/office/drawing/2014/main" val="3356905966"/>
                    </a:ext>
                  </a:extLst>
                </a:gridCol>
                <a:gridCol w="2029954">
                  <a:extLst>
                    <a:ext uri="{9D8B030D-6E8A-4147-A177-3AD203B41FA5}">
                      <a16:colId xmlns:a16="http://schemas.microsoft.com/office/drawing/2014/main" val="3021285920"/>
                    </a:ext>
                  </a:extLst>
                </a:gridCol>
                <a:gridCol w="2029954">
                  <a:extLst>
                    <a:ext uri="{9D8B030D-6E8A-4147-A177-3AD203B41FA5}">
                      <a16:colId xmlns:a16="http://schemas.microsoft.com/office/drawing/2014/main" val="386475833"/>
                    </a:ext>
                  </a:extLst>
                </a:gridCol>
                <a:gridCol w="2029954">
                  <a:extLst>
                    <a:ext uri="{9D8B030D-6E8A-4147-A177-3AD203B41FA5}">
                      <a16:colId xmlns:a16="http://schemas.microsoft.com/office/drawing/2014/main" val="1741578828"/>
                    </a:ext>
                  </a:extLst>
                </a:gridCol>
              </a:tblGrid>
              <a:tr h="1036915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264320"/>
                  </a:ext>
                </a:extLst>
              </a:tr>
              <a:tr h="385962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06463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7226" y="2420888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expensive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46492" y="2828999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beautiful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536" y="2514931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cold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536" y="2884651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6804" y="3254827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cheap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15555" y="2469542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interesting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15555" y="2861752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intelligent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20273" y="3254827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dangerous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6170" y="3610985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fast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1425" y="3967143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slow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9482" y="2541370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heavy</a:t>
            </a:r>
          </a:p>
        </p:txBody>
      </p:sp>
    </p:spTree>
    <p:extLst>
      <p:ext uri="{BB962C8B-B14F-4D97-AF65-F5344CB8AC3E}">
        <p14:creationId xmlns:p14="http://schemas.microsoft.com/office/powerpoint/2010/main" val="230660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/>
          </a:bodyPr>
          <a:lstStyle/>
          <a:p>
            <a:pPr algn="ctr"/>
            <a:r>
              <a:rPr lang="en-GB" altLang="en-US" sz="4400" u="sng" dirty="0"/>
              <a:t>Long and Short Adjectives</a:t>
            </a:r>
            <a:br>
              <a:rPr lang="en-GB" altLang="en-US" sz="4400" u="sng" dirty="0"/>
            </a:br>
            <a:endParaRPr lang="en-GB" altLang="en-US" sz="44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4072" y="2276872"/>
            <a:ext cx="324784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600" u="sng" dirty="0">
                <a:solidFill>
                  <a:srgbClr val="002060"/>
                </a:solidFill>
              </a:rPr>
              <a:t>Short adjectives</a:t>
            </a:r>
          </a:p>
          <a:p>
            <a:pPr marL="0" indent="0">
              <a:buNone/>
            </a:pPr>
            <a:endParaRPr lang="en-GB" sz="36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3600" dirty="0">
                <a:solidFill>
                  <a:srgbClr val="002060"/>
                </a:solidFill>
              </a:rPr>
              <a:t>cold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002060"/>
                </a:solidFill>
              </a:rPr>
              <a:t>hot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002060"/>
                </a:solidFill>
              </a:rPr>
              <a:t>cheap 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002060"/>
                </a:solidFill>
              </a:rPr>
              <a:t>slow 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002060"/>
                </a:solidFill>
              </a:rPr>
              <a:t>fast</a:t>
            </a:r>
          </a:p>
          <a:p>
            <a:pPr marL="0" indent="0">
              <a:buNone/>
            </a:pPr>
            <a:r>
              <a:rPr lang="en-GB" sz="3600" dirty="0">
                <a:solidFill>
                  <a:srgbClr val="002060"/>
                </a:solidFill>
              </a:rPr>
              <a:t>heavy</a:t>
            </a:r>
          </a:p>
          <a:p>
            <a:pPr marL="0" indent="0">
              <a:buNone/>
            </a:pPr>
            <a:endParaRPr lang="en-GB" sz="3600" u="sng" dirty="0"/>
          </a:p>
          <a:p>
            <a:pPr marL="0" indent="0">
              <a:buNone/>
            </a:pPr>
            <a:endParaRPr lang="en-GB" sz="3600" u="sng" dirty="0"/>
          </a:p>
          <a:p>
            <a:endParaRPr lang="en-GB" sz="3600" u="sng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5148064" y="2288846"/>
            <a:ext cx="360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3600" u="sng" dirty="0">
                <a:solidFill>
                  <a:srgbClr val="7030A0"/>
                </a:solidFill>
              </a:rPr>
              <a:t>Long adjectives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3600" dirty="0">
              <a:solidFill>
                <a:srgbClr val="7030A0"/>
              </a:solidFill>
            </a:endParaRPr>
          </a:p>
          <a:p>
            <a:r>
              <a:rPr lang="en-GB" sz="3600" dirty="0">
                <a:solidFill>
                  <a:srgbClr val="7030A0"/>
                </a:solidFill>
              </a:rPr>
              <a:t>interesting</a:t>
            </a:r>
          </a:p>
          <a:p>
            <a:r>
              <a:rPr lang="en-GB" sz="3600" dirty="0">
                <a:solidFill>
                  <a:srgbClr val="7030A0"/>
                </a:solidFill>
              </a:rPr>
              <a:t>intelligent  </a:t>
            </a:r>
          </a:p>
          <a:p>
            <a:r>
              <a:rPr lang="en-GB" sz="3600" dirty="0">
                <a:solidFill>
                  <a:srgbClr val="7030A0"/>
                </a:solidFill>
              </a:rPr>
              <a:t>dangerous </a:t>
            </a:r>
          </a:p>
          <a:p>
            <a:r>
              <a:rPr lang="en-GB" sz="3600" dirty="0">
                <a:solidFill>
                  <a:srgbClr val="7030A0"/>
                </a:solidFill>
              </a:rPr>
              <a:t>expensive</a:t>
            </a:r>
          </a:p>
          <a:p>
            <a:r>
              <a:rPr lang="en-GB" sz="3600" dirty="0">
                <a:solidFill>
                  <a:srgbClr val="7030A0"/>
                </a:solidFill>
              </a:rPr>
              <a:t>beautiful</a:t>
            </a:r>
          </a:p>
          <a:p>
            <a:endParaRPr lang="en-GB" sz="3600" dirty="0"/>
          </a:p>
          <a:p>
            <a:pPr marL="0" indent="0">
              <a:buFont typeface="Arial" panose="020B0604020202020204" pitchFamily="34" charset="0"/>
              <a:buNone/>
            </a:pPr>
            <a:endParaRPr lang="en-GB" sz="3600" u="sng" dirty="0"/>
          </a:p>
          <a:p>
            <a:pPr marL="0" indent="0">
              <a:buFont typeface="Arial" panose="020B0604020202020204" pitchFamily="34" charset="0"/>
              <a:buNone/>
            </a:pPr>
            <a:endParaRPr lang="en-GB" sz="3600" u="sng" dirty="0"/>
          </a:p>
          <a:p>
            <a:endParaRPr lang="en-GB" sz="3600" u="sng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/>
          </a:bodyPr>
          <a:lstStyle/>
          <a:p>
            <a:pPr algn="ctr"/>
            <a:r>
              <a:rPr lang="en-GB" altLang="en-US" sz="4400" dirty="0"/>
              <a:t>Using Comparatives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05843"/>
            <a:ext cx="3247848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600" u="sng" dirty="0"/>
              <a:t>Short adjectives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cold</a:t>
            </a:r>
          </a:p>
          <a:p>
            <a:pPr marL="0" indent="0">
              <a:buNone/>
            </a:pPr>
            <a:r>
              <a:rPr lang="en-GB" sz="3600" dirty="0"/>
              <a:t>hot</a:t>
            </a:r>
          </a:p>
          <a:p>
            <a:pPr marL="0" indent="0">
              <a:buNone/>
            </a:pPr>
            <a:r>
              <a:rPr lang="en-GB" sz="3600" dirty="0"/>
              <a:t>cheap </a:t>
            </a:r>
          </a:p>
          <a:p>
            <a:pPr marL="0" indent="0">
              <a:buNone/>
            </a:pPr>
            <a:r>
              <a:rPr lang="en-GB" sz="3600" dirty="0"/>
              <a:t>slow </a:t>
            </a:r>
          </a:p>
          <a:p>
            <a:pPr marL="0" indent="0">
              <a:buNone/>
            </a:pPr>
            <a:r>
              <a:rPr lang="en-GB" sz="3600" dirty="0"/>
              <a:t>fast</a:t>
            </a:r>
          </a:p>
          <a:p>
            <a:pPr marL="0" indent="0">
              <a:buNone/>
            </a:pPr>
            <a:r>
              <a:rPr lang="en-GB" sz="3600" dirty="0"/>
              <a:t>heavy</a:t>
            </a:r>
          </a:p>
          <a:p>
            <a:pPr marL="0" indent="0">
              <a:buNone/>
            </a:pPr>
            <a:endParaRPr lang="en-GB" sz="3600" u="sng" dirty="0"/>
          </a:p>
          <a:p>
            <a:pPr marL="0" indent="0">
              <a:buNone/>
            </a:pPr>
            <a:endParaRPr lang="en-GB" sz="3600" u="sng" dirty="0"/>
          </a:p>
          <a:p>
            <a:endParaRPr lang="en-GB" sz="3600" u="sng" dirty="0"/>
          </a:p>
        </p:txBody>
      </p:sp>
      <p:sp>
        <p:nvSpPr>
          <p:cNvPr id="4" name="Right Brace 3"/>
          <p:cNvSpPr/>
          <p:nvPr/>
        </p:nvSpPr>
        <p:spPr>
          <a:xfrm>
            <a:off x="2987824" y="2996952"/>
            <a:ext cx="655560" cy="273630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355976" y="2060848"/>
            <a:ext cx="32478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4000" dirty="0">
              <a:solidFill>
                <a:srgbClr val="00206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4000" dirty="0"/>
          </a:p>
          <a:p>
            <a:pPr marL="0" indent="0">
              <a:buFont typeface="Arial" panose="020B0604020202020204" pitchFamily="34" charset="0"/>
              <a:buNone/>
            </a:pPr>
            <a:endParaRPr lang="en-GB" sz="4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4000" dirty="0"/>
              <a:t>We add ‘</a:t>
            </a:r>
            <a:r>
              <a:rPr lang="en-GB" sz="4000" dirty="0" err="1"/>
              <a:t>er</a:t>
            </a:r>
            <a:r>
              <a:rPr lang="en-GB" sz="4000" dirty="0"/>
              <a:t>’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4000" dirty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887635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2" grpId="0"/>
      <p:bldP spid="4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/>
          </a:bodyPr>
          <a:lstStyle/>
          <a:p>
            <a:pPr algn="ctr"/>
            <a:r>
              <a:rPr lang="en-GB" altLang="en-US" sz="4400" dirty="0"/>
              <a:t>Using Comparatives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2987824" y="2996952"/>
            <a:ext cx="655560" cy="273630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4572000" y="1144543"/>
            <a:ext cx="4572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4000" dirty="0">
              <a:solidFill>
                <a:srgbClr val="00206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4000" dirty="0"/>
          </a:p>
          <a:p>
            <a:pPr marL="0" indent="0">
              <a:buFont typeface="Arial" panose="020B0604020202020204" pitchFamily="34" charset="0"/>
              <a:buNone/>
            </a:pPr>
            <a:endParaRPr lang="en-GB" sz="4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4000" dirty="0"/>
              <a:t>We add ‘more’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4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4000" dirty="0"/>
              <a:t>A car is </a:t>
            </a:r>
            <a:r>
              <a:rPr lang="en-GB" sz="4000" u="sng" dirty="0"/>
              <a:t>more</a:t>
            </a:r>
            <a:r>
              <a:rPr lang="en-GB" sz="4000" dirty="0"/>
              <a:t> expensive than a bike.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4000" dirty="0"/>
          </a:p>
          <a:p>
            <a:endParaRPr lang="en-GB" sz="4000" dirty="0"/>
          </a:p>
        </p:txBody>
      </p:sp>
      <p:sp>
        <p:nvSpPr>
          <p:cNvPr id="7" name="Content Placeholder 1"/>
          <p:cNvSpPr txBox="1">
            <a:spLocks/>
          </p:cNvSpPr>
          <p:nvPr/>
        </p:nvSpPr>
        <p:spPr>
          <a:xfrm>
            <a:off x="251520" y="2060848"/>
            <a:ext cx="360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3600" u="sng" dirty="0"/>
              <a:t>Long adjectives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3600" dirty="0"/>
          </a:p>
          <a:p>
            <a:r>
              <a:rPr lang="en-GB" sz="3600" dirty="0"/>
              <a:t>interesting</a:t>
            </a:r>
          </a:p>
          <a:p>
            <a:r>
              <a:rPr lang="en-GB" sz="3600" dirty="0"/>
              <a:t>intelligent  </a:t>
            </a:r>
          </a:p>
          <a:p>
            <a:r>
              <a:rPr lang="en-GB" sz="3600" dirty="0"/>
              <a:t>dangerous </a:t>
            </a:r>
          </a:p>
          <a:p>
            <a:r>
              <a:rPr lang="en-GB" sz="3600" dirty="0"/>
              <a:t>expensive</a:t>
            </a:r>
          </a:p>
          <a:p>
            <a:r>
              <a:rPr lang="en-GB" sz="3600" dirty="0"/>
              <a:t>beautiful</a:t>
            </a:r>
          </a:p>
          <a:p>
            <a:endParaRPr lang="en-GB" sz="3600" dirty="0"/>
          </a:p>
          <a:p>
            <a:pPr marL="0" indent="0">
              <a:buFont typeface="Arial" panose="020B0604020202020204" pitchFamily="34" charset="0"/>
              <a:buNone/>
            </a:pPr>
            <a:endParaRPr lang="en-GB" sz="3600" u="sng" dirty="0"/>
          </a:p>
          <a:p>
            <a:pPr marL="0" indent="0">
              <a:buFont typeface="Arial" panose="020B0604020202020204" pitchFamily="34" charset="0"/>
              <a:buNone/>
            </a:pPr>
            <a:endParaRPr lang="en-GB" sz="3600" u="sng" dirty="0"/>
          </a:p>
          <a:p>
            <a:endParaRPr lang="en-GB" sz="3600" u="sng" dirty="0"/>
          </a:p>
        </p:txBody>
      </p:sp>
    </p:spTree>
    <p:extLst>
      <p:ext uri="{BB962C8B-B14F-4D97-AF65-F5344CB8AC3E}">
        <p14:creationId xmlns:p14="http://schemas.microsoft.com/office/powerpoint/2010/main" val="3031925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4" grpId="0" animBg="1"/>
      <p:bldP spid="8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178</Words>
  <Application>Microsoft Office PowerPoint</Application>
  <PresentationFormat>On-screen Show (4:3)</PresentationFormat>
  <Paragraphs>120</Paragraphs>
  <Slides>11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Activity </vt:lpstr>
      <vt:lpstr>Activity </vt:lpstr>
      <vt:lpstr>Words for flashcards</vt:lpstr>
      <vt:lpstr>Activity </vt:lpstr>
      <vt:lpstr>Long and Short Adjectives </vt:lpstr>
      <vt:lpstr>Using Comparatives </vt:lpstr>
      <vt:lpstr>Using Comparatives </vt:lpstr>
      <vt:lpstr>More Examples- </vt:lpstr>
      <vt:lpstr>Speaking Activity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Comparatives and Superlatives.</dc:title>
  <dc:creator>kelly</dc:creator>
  <cp:lastModifiedBy>Kelly Kalawsky</cp:lastModifiedBy>
  <cp:revision>13</cp:revision>
  <dcterms:created xsi:type="dcterms:W3CDTF">2011-12-08T11:53:58Z</dcterms:created>
  <dcterms:modified xsi:type="dcterms:W3CDTF">2016-10-08T11:25:12Z</dcterms:modified>
</cp:coreProperties>
</file>