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367" r:id="rId3"/>
    <p:sldId id="368" r:id="rId4"/>
    <p:sldId id="366" r:id="rId5"/>
    <p:sldId id="369" r:id="rId6"/>
    <p:sldId id="370" r:id="rId7"/>
    <p:sldId id="371" r:id="rId8"/>
    <p:sldId id="374" r:id="rId9"/>
    <p:sldId id="403" r:id="rId10"/>
    <p:sldId id="372" r:id="rId11"/>
    <p:sldId id="373" r:id="rId12"/>
    <p:sldId id="377" r:id="rId13"/>
    <p:sldId id="376" r:id="rId14"/>
    <p:sldId id="378" r:id="rId15"/>
    <p:sldId id="379" r:id="rId16"/>
    <p:sldId id="401" r:id="rId17"/>
    <p:sldId id="380" r:id="rId18"/>
    <p:sldId id="381" r:id="rId19"/>
    <p:sldId id="390" r:id="rId20"/>
    <p:sldId id="402" r:id="rId21"/>
    <p:sldId id="382" r:id="rId22"/>
    <p:sldId id="383" r:id="rId23"/>
    <p:sldId id="384" r:id="rId24"/>
    <p:sldId id="385" r:id="rId25"/>
    <p:sldId id="386" r:id="rId26"/>
    <p:sldId id="387" r:id="rId27"/>
    <p:sldId id="388" r:id="rId28"/>
    <p:sldId id="389" r:id="rId29"/>
    <p:sldId id="391" r:id="rId30"/>
    <p:sldId id="392" r:id="rId31"/>
    <p:sldId id="394" r:id="rId32"/>
    <p:sldId id="395" r:id="rId33"/>
    <p:sldId id="405" r:id="rId34"/>
    <p:sldId id="393" r:id="rId35"/>
    <p:sldId id="396" r:id="rId36"/>
    <p:sldId id="397" r:id="rId37"/>
    <p:sldId id="398" r:id="rId38"/>
    <p:sldId id="399"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09" autoAdjust="0"/>
  </p:normalViewPr>
  <p:slideViewPr>
    <p:cSldViewPr>
      <p:cViewPr>
        <p:scale>
          <a:sx n="71" d="100"/>
          <a:sy n="71" d="100"/>
        </p:scale>
        <p:origin x="-1272"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550D3-87B5-44EE-B450-193DB73C9E84}" type="datetimeFigureOut">
              <a:rPr lang="tr-TR" smtClean="0"/>
              <a:pPr/>
              <a:t>06.11.2018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9B0EA-7103-4CFD-BA93-72A8EBAC5E2F}" type="slidenum">
              <a:rPr lang="tr-TR" smtClean="0"/>
              <a:pPr/>
              <a:t>‹#›</a:t>
            </a:fld>
            <a:endParaRPr lang="tr-TR"/>
          </a:p>
        </p:txBody>
      </p:sp>
    </p:spTree>
    <p:extLst>
      <p:ext uri="{BB962C8B-B14F-4D97-AF65-F5344CB8AC3E}">
        <p14:creationId xmlns:p14="http://schemas.microsoft.com/office/powerpoint/2010/main" val="33021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10</a:t>
            </a:fld>
            <a:endParaRPr lang="tr-TR"/>
          </a:p>
        </p:txBody>
      </p:sp>
    </p:spTree>
    <p:extLst>
      <p:ext uri="{BB962C8B-B14F-4D97-AF65-F5344CB8AC3E}">
        <p14:creationId xmlns:p14="http://schemas.microsoft.com/office/powerpoint/2010/main" val="170408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044D013-340B-4B4D-A10A-DEC7F6FCD4EA}" type="datetime1">
              <a:rPr lang="tr-TR" smtClean="0"/>
              <a:pPr/>
              <a:t>06.11.2018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86B17DD-0D56-4699-B996-FAC99302D61E}" type="datetime1">
              <a:rPr lang="tr-TR" smtClean="0"/>
              <a:pPr/>
              <a:t>06.11.2018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D1F74CA-9674-4B77-9C47-5AAC434B4FDF}" type="datetime1">
              <a:rPr lang="tr-TR" smtClean="0"/>
              <a:pPr/>
              <a:t>06.11.2018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04E7B87-85DE-47C5-A9FE-815754F8C7BA}" type="datetime1">
              <a:rPr lang="tr-TR" smtClean="0"/>
              <a:pPr/>
              <a:t>06.11.2018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A8FA2FE-D521-4F01-94AF-F34E04DD3499}" type="datetime1">
              <a:rPr lang="tr-TR" smtClean="0"/>
              <a:pPr/>
              <a:t>06.11.2018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22594C2-2396-48B5-98A5-66FECB6262FF}" type="datetime1">
              <a:rPr lang="tr-TR" smtClean="0"/>
              <a:pPr/>
              <a:t>06.11.2018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AD17660-4F4E-4536-B919-81414701759A}" type="datetime1">
              <a:rPr lang="tr-TR" smtClean="0"/>
              <a:pPr/>
              <a:t>06.11.2018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D8EDB6B-0A56-4433-B95E-E3F1A595829D}" type="datetime1">
              <a:rPr lang="tr-TR" smtClean="0"/>
              <a:pPr/>
              <a:t>06.11.2018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8FA84AE-E80B-428C-A2E5-00761EB61186}" type="datetime1">
              <a:rPr lang="tr-TR" smtClean="0"/>
              <a:pPr/>
              <a:t>06.11.2018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74A0B9E-C731-4B72-A177-2AF27C06257A}" type="datetime1">
              <a:rPr lang="tr-TR" smtClean="0"/>
              <a:pPr/>
              <a:t>06.11.2018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19321CD-F4BF-442A-8649-31DA08D1AF17}" type="datetime1">
              <a:rPr lang="tr-TR" smtClean="0"/>
              <a:pPr/>
              <a:t>06.11.2018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67E0-C5DB-450F-AA48-E5CB308D78A2}" type="datetime1">
              <a:rPr lang="tr-TR" smtClean="0"/>
              <a:pPr/>
              <a:t>06.11.2018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8852" y="2996952"/>
            <a:ext cx="7966347" cy="1323439"/>
          </a:xfrm>
          <a:prstGeom prst="rect">
            <a:avLst/>
          </a:prstGeom>
        </p:spPr>
        <p:txBody>
          <a:bodyPr wrap="none">
            <a:spAutoFit/>
          </a:bodyPr>
          <a:lstStyle/>
          <a:p>
            <a:pPr algn="ctr"/>
            <a:r>
              <a:rPr lang="tr-TR" sz="2800" b="1" dirty="0" smtClean="0">
                <a:solidFill>
                  <a:srgbClr val="FF0000"/>
                </a:solidFill>
                <a:latin typeface="Arial" pitchFamily="34" charset="0"/>
                <a:cs typeface="Arial" pitchFamily="34" charset="0"/>
              </a:rPr>
              <a:t>Türk İnkılâbı’nın Hazırlık Dönemi ve </a:t>
            </a:r>
          </a:p>
          <a:p>
            <a:pPr algn="ctr"/>
            <a:r>
              <a:rPr lang="tr-TR" sz="2800" b="1" dirty="0" smtClean="0">
                <a:solidFill>
                  <a:srgbClr val="FF0000"/>
                </a:solidFill>
                <a:latin typeface="Arial" pitchFamily="34" charset="0"/>
                <a:cs typeface="Arial" pitchFamily="34" charset="0"/>
              </a:rPr>
              <a:t>Türk İstiklâl Savaşı</a:t>
            </a:r>
          </a:p>
          <a:p>
            <a:pPr algn="ctr"/>
            <a:r>
              <a:rPr lang="tr-TR" sz="2400" b="1" dirty="0" smtClean="0">
                <a:solidFill>
                  <a:schemeClr val="accent6">
                    <a:lumMod val="75000"/>
                  </a:schemeClr>
                </a:solidFill>
                <a:latin typeface="Arial" pitchFamily="34" charset="0"/>
                <a:cs typeface="Arial" pitchFamily="34" charset="0"/>
              </a:rPr>
              <a:t>(Mondros Ateşkes Antlaşması </a:t>
            </a:r>
            <a:r>
              <a:rPr lang="tr-TR" sz="2400" b="1" dirty="0" smtClean="0">
                <a:solidFill>
                  <a:schemeClr val="accent6">
                    <a:lumMod val="75000"/>
                  </a:schemeClr>
                </a:solidFill>
              </a:rPr>
              <a:t>ve İşgallere  Karşı Tepkiler</a:t>
            </a:r>
            <a:r>
              <a:rPr lang="tr-TR" sz="2400" b="1" dirty="0" smtClean="0">
                <a:solidFill>
                  <a:schemeClr val="accent6">
                    <a:lumMod val="75000"/>
                  </a:schemeClr>
                </a:solidFill>
                <a:latin typeface="Arial" pitchFamily="34" charset="0"/>
                <a:cs typeface="Arial" pitchFamily="34" charset="0"/>
              </a:rPr>
              <a:t>)</a:t>
            </a:r>
            <a:endParaRPr lang="tr-TR" sz="2400" dirty="0">
              <a:solidFill>
                <a:schemeClr val="accent6">
                  <a:lumMod val="75000"/>
                </a:schemeClr>
              </a:solidFill>
              <a:latin typeface="Arial" pitchFamily="34" charset="0"/>
              <a:cs typeface="Arial" pitchFamily="34" charset="0"/>
            </a:endParaRPr>
          </a:p>
        </p:txBody>
      </p:sp>
      <p:sp>
        <p:nvSpPr>
          <p:cNvPr id="5" name="AutoShape 5"/>
          <p:cNvSpPr>
            <a:spLocks noGrp="1" noChangeArrowheads="1"/>
          </p:cNvSpPr>
          <p:nvPr>
            <p:ph type="subTitle" idx="1"/>
          </p:nvPr>
        </p:nvSpPr>
        <p:spPr bwMode="auto">
          <a:xfrm>
            <a:off x="605580" y="548680"/>
            <a:ext cx="7992888" cy="2088232"/>
          </a:xfrm>
          <a:prstGeom prst="ribbon">
            <a:avLst>
              <a:gd name="adj1" fmla="val 10963"/>
              <a:gd name="adj2" fmla="val 71750"/>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2800" b="1" dirty="0">
                <a:solidFill>
                  <a:srgbClr val="FF0000"/>
                </a:solidFill>
                <a:latin typeface="Arial" pitchFamily="34" charset="0"/>
                <a:cs typeface="Arial" pitchFamily="34" charset="0"/>
              </a:rPr>
              <a:t>ATATÜRK İLKELERİ </a:t>
            </a:r>
            <a:endParaRPr lang="tr-TR" sz="2800" b="1" dirty="0" smtClean="0">
              <a:solidFill>
                <a:srgbClr val="FF0000"/>
              </a:solidFill>
              <a:latin typeface="Arial" pitchFamily="34" charset="0"/>
              <a:cs typeface="Arial" pitchFamily="34" charset="0"/>
            </a:endParaRPr>
          </a:p>
          <a:p>
            <a:r>
              <a:rPr lang="tr-TR" sz="2800" b="1" dirty="0" smtClean="0">
                <a:solidFill>
                  <a:srgbClr val="FF0000"/>
                </a:solidFill>
                <a:latin typeface="Arial" pitchFamily="34" charset="0"/>
                <a:cs typeface="Arial" pitchFamily="34" charset="0"/>
              </a:rPr>
              <a:t>VE</a:t>
            </a:r>
          </a:p>
          <a:p>
            <a:r>
              <a:rPr lang="tr-TR" sz="2800" b="1" dirty="0" smtClean="0">
                <a:solidFill>
                  <a:srgbClr val="FF0000"/>
                </a:solidFill>
                <a:latin typeface="Arial" pitchFamily="34" charset="0"/>
                <a:cs typeface="Arial" pitchFamily="34" charset="0"/>
              </a:rPr>
              <a:t> </a:t>
            </a:r>
            <a:r>
              <a:rPr lang="tr-TR" sz="2800" b="1" dirty="0">
                <a:solidFill>
                  <a:srgbClr val="FF0000"/>
                </a:solidFill>
                <a:latin typeface="Arial" pitchFamily="34" charset="0"/>
                <a:cs typeface="Arial" pitchFamily="34" charset="0"/>
              </a:rPr>
              <a:t>İNKILÂP TARİHİ I</a:t>
            </a:r>
            <a:endParaRPr lang="tr-TR" sz="2800" dirty="0">
              <a:solidFill>
                <a:srgbClr val="FF0000"/>
              </a:solidFill>
              <a:latin typeface="Arial" pitchFamily="34" charset="0"/>
              <a:cs typeface="Arial" pitchFamily="34" charset="0"/>
            </a:endParaRPr>
          </a:p>
        </p:txBody>
      </p:sp>
      <p:sp>
        <p:nvSpPr>
          <p:cNvPr id="6" name="Dikdörtgen 5"/>
          <p:cNvSpPr/>
          <p:nvPr/>
        </p:nvSpPr>
        <p:spPr>
          <a:xfrm>
            <a:off x="5148064" y="5832653"/>
            <a:ext cx="3616951" cy="707886"/>
          </a:xfrm>
          <a:prstGeom prst="rect">
            <a:avLst/>
          </a:prstGeom>
        </p:spPr>
        <p:txBody>
          <a:bodyPr wrap="none">
            <a:spAutoFit/>
          </a:bodyPr>
          <a:lstStyle/>
          <a:p>
            <a:pPr algn="ctr"/>
            <a:r>
              <a:rPr lang="tr-TR" sz="2000" b="1" dirty="0" smtClean="0">
                <a:latin typeface="Arial" pitchFamily="34" charset="0"/>
                <a:cs typeface="Arial" pitchFamily="34" charset="0"/>
              </a:rPr>
              <a:t>Hazırlayan: Ayhan CANKUT</a:t>
            </a:r>
            <a:r>
              <a:rPr lang="tr-TR" sz="2000" dirty="0">
                <a:latin typeface="Arial" pitchFamily="34" charset="0"/>
                <a:cs typeface="Arial" pitchFamily="34" charset="0"/>
              </a:rPr>
              <a:t> </a:t>
            </a:r>
            <a:endParaRPr lang="tr-TR" sz="2000" dirty="0" smtClean="0">
              <a:latin typeface="Arial" pitchFamily="34" charset="0"/>
              <a:cs typeface="Arial" pitchFamily="34" charset="0"/>
            </a:endParaRPr>
          </a:p>
          <a:p>
            <a:pPr algn="just">
              <a:tabLst>
                <a:tab pos="1431925" algn="l"/>
              </a:tabLst>
            </a:pPr>
            <a:r>
              <a:rPr lang="tr-TR" sz="2000" b="1" dirty="0">
                <a:latin typeface="Arial" pitchFamily="34" charset="0"/>
                <a:cs typeface="Arial" pitchFamily="34" charset="0"/>
              </a:rPr>
              <a:t>	</a:t>
            </a:r>
            <a:r>
              <a:rPr lang="tr-TR" sz="2000" b="1" dirty="0" smtClean="0">
                <a:latin typeface="Arial" pitchFamily="34" charset="0"/>
                <a:cs typeface="Arial" pitchFamily="34" charset="0"/>
              </a:rPr>
              <a:t>Yrd. Doç. Dr.</a:t>
            </a:r>
          </a:p>
        </p:txBody>
      </p:sp>
    </p:spTree>
    <p:extLst>
      <p:ext uri="{BB962C8B-B14F-4D97-AF65-F5344CB8AC3E}">
        <p14:creationId xmlns:p14="http://schemas.microsoft.com/office/powerpoint/2010/main" val="1688373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Yunanlıların İzmir ve Batı Anadolu’yu İşgal Etmesi: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764704"/>
            <a:ext cx="8642349" cy="5760640"/>
          </a:xfrm>
        </p:spPr>
        <p:txBody>
          <a:bodyPr>
            <a:noAutofit/>
          </a:bodyPr>
          <a:lstStyle/>
          <a:p>
            <a:pPr marL="0" indent="0" algn="just">
              <a:buNone/>
              <a:tabLst>
                <a:tab pos="365125" algn="l"/>
              </a:tabLst>
            </a:pPr>
            <a:r>
              <a:rPr lang="tr-TR" sz="2400" b="1" dirty="0" smtClean="0"/>
              <a:t>	</a:t>
            </a:r>
            <a:r>
              <a:rPr lang="tr-TR" sz="2400" dirty="0" smtClean="0">
                <a:latin typeface="Arial" panose="020B0604020202020204" pitchFamily="34" charset="0"/>
                <a:cs typeface="Arial" pitchFamily="34" charset="0"/>
              </a:rPr>
              <a:t>Yunan Ordusu, </a:t>
            </a:r>
            <a:r>
              <a:rPr lang="tr-TR" sz="2400" dirty="0" smtClean="0">
                <a:solidFill>
                  <a:srgbClr val="FF0000"/>
                </a:solidFill>
                <a:latin typeface="Arial" pitchFamily="34" charset="0"/>
                <a:cs typeface="Arial" pitchFamily="34" charset="0"/>
              </a:rPr>
              <a:t>15 </a:t>
            </a:r>
            <a:r>
              <a:rPr lang="tr-TR" sz="2400" dirty="0">
                <a:solidFill>
                  <a:srgbClr val="FF0000"/>
                </a:solidFill>
                <a:latin typeface="Arial" pitchFamily="34" charset="0"/>
                <a:cs typeface="Arial" pitchFamily="34" charset="0"/>
              </a:rPr>
              <a:t>Mayıs 1919</a:t>
            </a:r>
            <a:r>
              <a:rPr lang="tr-TR" sz="2400" dirty="0" smtClean="0">
                <a:latin typeface="Arial" panose="020B0604020202020204" pitchFamily="34" charset="0"/>
                <a:cs typeface="Arial" panose="020B0604020202020204" pitchFamily="34" charset="0"/>
              </a:rPr>
              <a:t>'da </a:t>
            </a:r>
            <a:r>
              <a:rPr lang="tr-TR" sz="2400" dirty="0">
                <a:latin typeface="Arial" panose="020B0604020202020204" pitchFamily="34" charset="0"/>
                <a:cs typeface="Arial" panose="020B0604020202020204" pitchFamily="34" charset="0"/>
              </a:rPr>
              <a:t>İngiliz, Amerikan ve Fransız savaş </a:t>
            </a:r>
            <a:r>
              <a:rPr lang="tr-TR" sz="2400" dirty="0" smtClean="0">
                <a:latin typeface="Arial" panose="020B0604020202020204" pitchFamily="34" charset="0"/>
                <a:cs typeface="Arial" panose="020B0604020202020204" pitchFamily="34" charset="0"/>
              </a:rPr>
              <a:t>gemilerinin koru­ması altında İzmir’e </a:t>
            </a:r>
            <a:r>
              <a:rPr lang="tr-TR" sz="2400" dirty="0">
                <a:latin typeface="Arial" panose="020B0604020202020204" pitchFamily="34" charset="0"/>
                <a:cs typeface="Arial" panose="020B0604020202020204" pitchFamily="34" charset="0"/>
              </a:rPr>
              <a:t>çıktı ve şehri işgale başladı</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Yunan askerlerine ateş açan</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gazeteci Hasan Tahsin (Osman Nevreste) Yunan askerleri tarafından anında öldürüldü. Bir başka gencin Yunan bayrağını taşıyan askeri vurması üzerine Yunan askerleri savunmasız halka ve karşı koymama emri almış olan memur ve askerlere karşı bir katliama giriştiler. </a:t>
            </a:r>
            <a:r>
              <a:rPr lang="tr-TR" sz="2400" dirty="0" smtClean="0">
                <a:latin typeface="Arial" panose="020B0604020202020204" pitchFamily="34" charset="0"/>
                <a:cs typeface="Arial" panose="020B0604020202020204" pitchFamily="34" charset="0"/>
              </a:rPr>
              <a:t>İki gün </a:t>
            </a:r>
            <a:r>
              <a:rPr lang="tr-TR" sz="2400" dirty="0">
                <a:latin typeface="Arial" panose="020B0604020202020204" pitchFamily="34" charset="0"/>
                <a:cs typeface="Arial" panose="020B0604020202020204" pitchFamily="34" charset="0"/>
              </a:rPr>
              <a:t>içinde </a:t>
            </a:r>
            <a:r>
              <a:rPr lang="tr-TR" sz="2400" dirty="0">
                <a:solidFill>
                  <a:srgbClr val="0070C0"/>
                </a:solidFill>
                <a:latin typeface="Arial" panose="020B0604020202020204" pitchFamily="34" charset="0"/>
                <a:cs typeface="Arial" panose="020B0604020202020204" pitchFamily="34" charset="0"/>
              </a:rPr>
              <a:t>5 bine </a:t>
            </a:r>
            <a:r>
              <a:rPr lang="tr-TR" sz="2400" dirty="0">
                <a:latin typeface="Arial" panose="020B0604020202020204" pitchFamily="34" charset="0"/>
                <a:cs typeface="Arial" panose="020B0604020202020204" pitchFamily="34" charset="0"/>
              </a:rPr>
              <a:t>yakın Türk öldü­rüldü</a:t>
            </a:r>
            <a:r>
              <a:rPr lang="tr-TR" sz="2400" dirty="0" smtClean="0">
                <a:latin typeface="Arial" panose="020B0604020202020204" pitchFamily="34" charset="0"/>
                <a:cs typeface="Arial" panose="020B0604020202020204" pitchFamily="34" charset="0"/>
              </a:rPr>
              <a:t>.</a:t>
            </a:r>
          </a:p>
          <a:p>
            <a:pPr marL="0" indent="0" algn="just">
              <a:buNone/>
              <a:tabLst>
                <a:tab pos="365125" algn="l"/>
              </a:tabLst>
            </a:pPr>
            <a:r>
              <a:rPr lang="tr-TR" sz="2400" dirty="0">
                <a:latin typeface="Arial" pitchFamily="34" charset="0"/>
                <a:cs typeface="Arial" pitchFamily="34" charset="0"/>
              </a:rPr>
              <a:t>	 Yunan </a:t>
            </a:r>
            <a:r>
              <a:rPr lang="tr-TR" sz="2400" dirty="0" smtClean="0">
                <a:latin typeface="Arial" pitchFamily="34" charset="0"/>
                <a:cs typeface="Arial" pitchFamily="34" charset="0"/>
              </a:rPr>
              <a:t>Ordusu, </a:t>
            </a:r>
            <a:r>
              <a:rPr lang="tr-TR" sz="2400" dirty="0">
                <a:latin typeface="Arial" pitchFamily="34" charset="0"/>
                <a:cs typeface="Arial" pitchFamily="34" charset="0"/>
              </a:rPr>
              <a:t>kısa sürede Gediz ve Menderes vadilerini işgal </a:t>
            </a:r>
            <a:r>
              <a:rPr lang="tr-TR" sz="2400" dirty="0" smtClean="0">
                <a:latin typeface="Arial" pitchFamily="34" charset="0"/>
                <a:cs typeface="Arial" pitchFamily="34" charset="0"/>
              </a:rPr>
              <a:t>etmiş, </a:t>
            </a:r>
            <a:r>
              <a:rPr lang="tr-TR" sz="2400" dirty="0">
                <a:latin typeface="Arial" pitchFamily="34" charset="0"/>
                <a:cs typeface="Arial" pitchFamily="34" charset="0"/>
              </a:rPr>
              <a:t>Manisa ve Aydın’a kadar </a:t>
            </a:r>
            <a:r>
              <a:rPr lang="tr-TR" sz="2400" dirty="0" smtClean="0">
                <a:latin typeface="Arial" pitchFamily="34" charset="0"/>
                <a:cs typeface="Arial" pitchFamily="34" charset="0"/>
              </a:rPr>
              <a:t>ilerlemiştir.</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Halk</a:t>
            </a:r>
            <a:r>
              <a:rPr lang="tr-TR" sz="2400" dirty="0">
                <a:latin typeface="Arial" pitchFamily="34" charset="0"/>
                <a:cs typeface="Arial" pitchFamily="34" charset="0"/>
              </a:rPr>
              <a:t>, asker, efeler ve eskiden eşkıyalık yapan bazı kişiler tarafından direniş cemiyetleri kurulmuş ve </a:t>
            </a:r>
            <a:r>
              <a:rPr lang="tr-TR" sz="2400" dirty="0" smtClean="0">
                <a:latin typeface="Arial" pitchFamily="34" charset="0"/>
                <a:cs typeface="Arial" pitchFamily="34" charset="0"/>
              </a:rPr>
              <a:t>Kuvayı </a:t>
            </a:r>
            <a:r>
              <a:rPr lang="tr-TR" sz="2400" dirty="0">
                <a:latin typeface="Arial" pitchFamily="34" charset="0"/>
                <a:cs typeface="Arial" pitchFamily="34" charset="0"/>
              </a:rPr>
              <a:t>Milliye birlikleri oluşturulmuştur. </a:t>
            </a:r>
            <a:r>
              <a:rPr lang="tr-TR" sz="2400" dirty="0" smtClean="0">
                <a:solidFill>
                  <a:schemeClr val="accent6">
                    <a:lumMod val="75000"/>
                  </a:schemeClr>
                </a:solidFill>
                <a:latin typeface="Arial" pitchFamily="34" charset="0"/>
                <a:cs typeface="Arial" pitchFamily="34" charset="0"/>
              </a:rPr>
              <a:t>Bergama, Ödemiş, Ayvalık ve Aydın’da</a:t>
            </a:r>
            <a:r>
              <a:rPr lang="tr-TR" sz="2400" dirty="0" smtClean="0">
                <a:latin typeface="Arial" pitchFamily="34" charset="0"/>
                <a:cs typeface="Arial" pitchFamily="34" charset="0"/>
              </a:rPr>
              <a:t>  Yunan ordusuyla kanlı çarpışmalar yaşanmıştır.</a:t>
            </a:r>
          </a:p>
        </p:txBody>
      </p:sp>
    </p:spTree>
    <p:extLst>
      <p:ext uri="{BB962C8B-B14F-4D97-AF65-F5344CB8AC3E}">
        <p14:creationId xmlns:p14="http://schemas.microsoft.com/office/powerpoint/2010/main" val="221831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a:solidFill>
                  <a:srgbClr val="FF0000"/>
                </a:solidFill>
                <a:latin typeface="Arial" pitchFamily="34" charset="0"/>
                <a:cs typeface="Arial" pitchFamily="34" charset="0"/>
              </a:rPr>
              <a:t>Mondros Ateşkes </a:t>
            </a:r>
            <a:r>
              <a:rPr lang="tr-TR" sz="2300" b="1" dirty="0" smtClean="0">
                <a:solidFill>
                  <a:srgbClr val="FF0000"/>
                </a:solidFill>
                <a:latin typeface="Arial" pitchFamily="34" charset="0"/>
                <a:cs typeface="Arial" pitchFamily="34" charset="0"/>
              </a:rPr>
              <a:t>Antlaşması’nın Değerlendirilmesi: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764704"/>
            <a:ext cx="8642349" cy="5760640"/>
          </a:xfrm>
        </p:spPr>
        <p:txBody>
          <a:bodyPr>
            <a:noAutofit/>
          </a:bodyPr>
          <a:lstStyle/>
          <a:p>
            <a:pPr marL="0" indent="0" algn="just">
              <a:buNone/>
              <a:tabLst>
                <a:tab pos="365125" algn="l"/>
              </a:tabLst>
            </a:pPr>
            <a:r>
              <a:rPr lang="tr-TR" sz="2400" b="1" dirty="0" smtClean="0"/>
              <a:t>	</a:t>
            </a:r>
            <a:r>
              <a:rPr lang="tr-TR" sz="2400" dirty="0" smtClean="0">
                <a:latin typeface="Arial" panose="020B0604020202020204" pitchFamily="34" charset="0"/>
                <a:cs typeface="Arial" panose="020B0604020202020204" pitchFamily="34" charset="0"/>
              </a:rPr>
              <a:t>Mondros </a:t>
            </a:r>
            <a:r>
              <a:rPr lang="tr-TR" sz="2400" dirty="0">
                <a:latin typeface="Arial" panose="020B0604020202020204" pitchFamily="34" charset="0"/>
                <a:cs typeface="Arial" panose="020B0604020202020204" pitchFamily="34" charset="0"/>
              </a:rPr>
              <a:t>Ateşkes Antlaşması’nın </a:t>
            </a:r>
            <a:r>
              <a:rPr lang="tr-TR" sz="2400" dirty="0">
                <a:solidFill>
                  <a:srgbClr val="FF0000"/>
                </a:solidFill>
                <a:latin typeface="Arial" pitchFamily="34" charset="0"/>
                <a:cs typeface="Arial" pitchFamily="34" charset="0"/>
              </a:rPr>
              <a:t>7. </a:t>
            </a:r>
            <a:r>
              <a:rPr lang="tr-TR" sz="2400" dirty="0" smtClean="0">
                <a:solidFill>
                  <a:srgbClr val="FF0000"/>
                </a:solidFill>
                <a:latin typeface="Arial" pitchFamily="34" charset="0"/>
                <a:cs typeface="Arial" pitchFamily="34" charset="0"/>
              </a:rPr>
              <a:t>maddesi</a:t>
            </a:r>
            <a:r>
              <a:rPr lang="tr-TR" sz="2400" dirty="0" smtClean="0">
                <a:latin typeface="Arial" panose="020B0604020202020204" pitchFamily="34" charset="0"/>
                <a:cs typeface="Arial" panose="020B0604020202020204" pitchFamily="34" charset="0"/>
              </a:rPr>
              <a:t>, aralarında 1915-1917 </a:t>
            </a:r>
            <a:r>
              <a:rPr lang="tr-TR" sz="2400" dirty="0">
                <a:latin typeface="Arial" panose="020B0604020202020204" pitchFamily="34" charset="0"/>
                <a:cs typeface="Arial" panose="020B0604020202020204" pitchFamily="34" charset="0"/>
              </a:rPr>
              <a:t>yıllarında yaptıkları gizli antlaşmalarla Osmanlı </a:t>
            </a:r>
            <a:r>
              <a:rPr lang="tr-TR" sz="2400" dirty="0" smtClean="0">
                <a:latin typeface="Arial" panose="020B0604020202020204" pitchFamily="34" charset="0"/>
                <a:cs typeface="Arial" panose="020B0604020202020204" pitchFamily="34" charset="0"/>
              </a:rPr>
              <a:t>topraklarını paylaşan </a:t>
            </a:r>
            <a:r>
              <a:rPr lang="tr-TR" sz="2400" dirty="0">
                <a:latin typeface="Arial" panose="020B0604020202020204" pitchFamily="34" charset="0"/>
                <a:cs typeface="Arial" panose="020B0604020202020204" pitchFamily="34" charset="0"/>
              </a:rPr>
              <a:t>İtilaf Devletlerinin emellerini gerçekleştirmeleri için hukuki dayanağı </a:t>
            </a:r>
            <a:r>
              <a:rPr lang="tr-TR" sz="2400" dirty="0" smtClean="0">
                <a:latin typeface="Arial" panose="020B0604020202020204" pitchFamily="34" charset="0"/>
                <a:cs typeface="Arial" panose="020B0604020202020204" pitchFamily="34" charset="0"/>
              </a:rPr>
              <a:t>yaratmıştı.</a:t>
            </a:r>
          </a:p>
          <a:p>
            <a:pPr marL="0" indent="0" algn="just">
              <a:buNone/>
              <a:tabLst>
                <a:tab pos="365125" algn="l"/>
              </a:tabLst>
            </a:pPr>
            <a:r>
              <a:rPr lang="tr-TR" sz="2400" dirty="0">
                <a:latin typeface="Arial" panose="020B0604020202020204" pitchFamily="34" charset="0"/>
                <a:cs typeface="Arial" panose="020B0604020202020204" pitchFamily="34" charset="0"/>
              </a:rPr>
              <a:t>	</a:t>
            </a:r>
            <a:r>
              <a:rPr lang="tr-TR" sz="2400" dirty="0" smtClean="0">
                <a:latin typeface="Arial" pitchFamily="34" charset="0"/>
                <a:cs typeface="Arial" pitchFamily="34" charset="0"/>
              </a:rPr>
              <a:t>Boğazlar ortak denetim altına alınmıştı. Doğu Anadolu’da </a:t>
            </a:r>
            <a:r>
              <a:rPr lang="tr-TR" sz="2400" dirty="0">
                <a:latin typeface="Arial" pitchFamily="34" charset="0"/>
                <a:cs typeface="Arial" pitchFamily="34" charset="0"/>
              </a:rPr>
              <a:t>da </a:t>
            </a:r>
            <a:r>
              <a:rPr lang="tr-TR" sz="2400" dirty="0" smtClean="0">
                <a:latin typeface="Arial" pitchFamily="34" charset="0"/>
                <a:cs typeface="Arial" pitchFamily="34" charset="0"/>
              </a:rPr>
              <a:t>Ermeniler, Wilson Prensipleri’nden faydalanarak bağımsız Ermenistan devletini kurmak için çalışıyorlardı. Rumlar ise Karadeniz Bölgesi’nde Rum Pontus devletini gerçekleştirmeye hazırlanıyordu. </a:t>
            </a:r>
          </a:p>
          <a:p>
            <a:pPr marL="0" indent="0" algn="just">
              <a:buNone/>
              <a:tabLst>
                <a:tab pos="365125" algn="l"/>
              </a:tabLst>
            </a:pPr>
            <a:r>
              <a:rPr lang="tr-TR" sz="2400" dirty="0">
                <a:latin typeface="Arial" pitchFamily="34" charset="0"/>
                <a:cs typeface="Arial" pitchFamily="34" charset="0"/>
              </a:rPr>
              <a:t>	I</a:t>
            </a:r>
            <a:r>
              <a:rPr lang="tr-TR" sz="2400" dirty="0" smtClean="0">
                <a:latin typeface="Arial" pitchFamily="34" charset="0"/>
                <a:cs typeface="Arial" pitchFamily="34" charset="0"/>
              </a:rPr>
              <a:t>. Dünya Savaşı ile fiilen yok olan Osmanlı Devleti, artık hukuken de ortadan kaldırılacak, bir daha bu bölgede güçlü bir devletin kurulmasına müsaade edilmeyecekti.</a:t>
            </a:r>
          </a:p>
          <a:p>
            <a:pPr marL="0" indent="0" algn="just">
              <a:buNone/>
              <a:tabLst>
                <a:tab pos="365125" algn="l"/>
              </a:tabLst>
            </a:pPr>
            <a:r>
              <a:rPr lang="tr-TR" sz="2400" dirty="0" smtClean="0"/>
              <a:t>	</a:t>
            </a:r>
            <a:r>
              <a:rPr lang="tr-TR" sz="2400" dirty="0" smtClean="0">
                <a:latin typeface="Arial" panose="020B0604020202020204" pitchFamily="34" charset="0"/>
                <a:cs typeface="Arial" panose="020B0604020202020204" pitchFamily="34" charset="0"/>
              </a:rPr>
              <a:t>Ancak </a:t>
            </a:r>
            <a:r>
              <a:rPr lang="tr-TR" sz="2400" dirty="0">
                <a:latin typeface="Arial" panose="020B0604020202020204" pitchFamily="34" charset="0"/>
                <a:cs typeface="Arial" panose="020B0604020202020204" pitchFamily="34" charset="0"/>
              </a:rPr>
              <a:t>İzmir’in Yunanlılar tarafından işgali, Türk milletinin Milli Mücadele’ye girişmesine ve bu mücadeleye destek vermesine zemin oluşturmuştur. </a:t>
            </a:r>
          </a:p>
        </p:txBody>
      </p:sp>
    </p:spTree>
    <p:extLst>
      <p:ext uri="{BB962C8B-B14F-4D97-AF65-F5344CB8AC3E}">
        <p14:creationId xmlns:p14="http://schemas.microsoft.com/office/powerpoint/2010/main" val="1903246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5040560"/>
          </a:xfrm>
        </p:spPr>
        <p:txBody>
          <a:bodyPr>
            <a:noAutofit/>
          </a:bodyPr>
          <a:lstStyle/>
          <a:p>
            <a:pPr marL="0" indent="0" algn="just">
              <a:buNone/>
              <a:tabLst>
                <a:tab pos="365125" algn="l"/>
              </a:tabLst>
            </a:pPr>
            <a:r>
              <a:rPr lang="tr-TR" sz="2400" b="1" dirty="0" smtClean="0"/>
              <a:t>	</a:t>
            </a:r>
            <a:r>
              <a:rPr lang="tr-TR" sz="2300" dirty="0" smtClean="0">
                <a:latin typeface="Arial" pitchFamily="34" charset="0"/>
                <a:cs typeface="Arial" pitchFamily="34" charset="0"/>
              </a:rPr>
              <a:t>İzmir’in işgali tüm ülkede büyük bir heyecan ve tepkiye yol açtı. </a:t>
            </a:r>
            <a:r>
              <a:rPr lang="tr-TR" sz="2300" dirty="0">
                <a:latin typeface="Arial" pitchFamily="34" charset="0"/>
                <a:cs typeface="Arial" pitchFamily="34" charset="0"/>
              </a:rPr>
              <a:t>Mondros Ateşkes </a:t>
            </a:r>
            <a:r>
              <a:rPr lang="tr-TR" sz="2300" dirty="0" smtClean="0">
                <a:latin typeface="Arial" pitchFamily="34" charset="0"/>
                <a:cs typeface="Arial" pitchFamily="34" charset="0"/>
              </a:rPr>
              <a:t>Antlaşması’ndan sonra çeşitli yerleşim merkezlerinde kurulmuş olan ‘‘Reddi İlhak’’ cemiyetleri, protesto telgrafları gönderdiler.</a:t>
            </a:r>
          </a:p>
          <a:p>
            <a:pPr marL="0" indent="0" algn="just">
              <a:buNone/>
              <a:tabLst>
                <a:tab pos="365125" algn="l"/>
              </a:tabLst>
            </a:pPr>
            <a:r>
              <a:rPr lang="tr-TR" sz="2300" dirty="0">
                <a:latin typeface="Arial" pitchFamily="34" charset="0"/>
                <a:cs typeface="Arial" pitchFamily="34" charset="0"/>
              </a:rPr>
              <a:t>	</a:t>
            </a:r>
            <a:r>
              <a:rPr lang="tr-TR" sz="2300" dirty="0" smtClean="0">
                <a:solidFill>
                  <a:srgbClr val="0070C0"/>
                </a:solidFill>
                <a:latin typeface="Arial" pitchFamily="34" charset="0"/>
                <a:cs typeface="Arial" pitchFamily="34" charset="0"/>
              </a:rPr>
              <a:t>Erzurum Müdafaa-i Hukuk-u Milliye Cemiyeti</a:t>
            </a:r>
            <a:r>
              <a:rPr lang="tr-TR" sz="2300" dirty="0" smtClean="0">
                <a:latin typeface="Arial" pitchFamily="34" charset="0"/>
                <a:cs typeface="Arial" pitchFamily="34" charset="0"/>
              </a:rPr>
              <a:t>, 22 Mayıs’ta İstanbul’daki İtilaf Devletleri temsilcilerine bir telgraf göndererek, İzmir’in işgalini kınadı, işgalin sonlandırılmasını ve işlenen cinayetlerin soruşturulmasını istedi.</a:t>
            </a:r>
          </a:p>
          <a:p>
            <a:pPr marL="0" indent="0" algn="just">
              <a:buNone/>
              <a:tabLst>
                <a:tab pos="365125" algn="l"/>
              </a:tabLst>
            </a:pPr>
            <a:r>
              <a:rPr lang="tr-TR" sz="2300" dirty="0">
                <a:latin typeface="Arial" pitchFamily="34" charset="0"/>
                <a:cs typeface="Arial" pitchFamily="34" charset="0"/>
              </a:rPr>
              <a:t>	</a:t>
            </a:r>
            <a:r>
              <a:rPr lang="tr-TR" sz="2300" dirty="0" smtClean="0">
                <a:solidFill>
                  <a:srgbClr val="0070C0"/>
                </a:solidFill>
                <a:latin typeface="Arial" pitchFamily="34" charset="0"/>
                <a:cs typeface="Arial" pitchFamily="34" charset="0"/>
              </a:rPr>
              <a:t>İzmir </a:t>
            </a:r>
            <a:r>
              <a:rPr lang="tr-TR" sz="2300" dirty="0">
                <a:solidFill>
                  <a:srgbClr val="0070C0"/>
                </a:solidFill>
                <a:latin typeface="Arial" pitchFamily="34" charset="0"/>
                <a:cs typeface="Arial" pitchFamily="34" charset="0"/>
              </a:rPr>
              <a:t>Müdafaa-i Hukuk-u </a:t>
            </a:r>
            <a:r>
              <a:rPr lang="tr-TR" sz="2300" dirty="0" smtClean="0">
                <a:solidFill>
                  <a:srgbClr val="0070C0"/>
                </a:solidFill>
                <a:latin typeface="Arial" pitchFamily="34" charset="0"/>
                <a:cs typeface="Arial" pitchFamily="34" charset="0"/>
              </a:rPr>
              <a:t>Osmaniye Cemiyeti</a:t>
            </a:r>
            <a:r>
              <a:rPr lang="tr-TR" sz="2300" dirty="0" smtClean="0">
                <a:latin typeface="Arial" pitchFamily="34" charset="0"/>
                <a:cs typeface="Arial" pitchFamily="34" charset="0"/>
              </a:rPr>
              <a:t>, çektiği telgrafta; </a:t>
            </a:r>
            <a:r>
              <a:rPr lang="tr-TR" sz="2300" i="1" dirty="0" smtClean="0">
                <a:latin typeface="Arial" pitchFamily="34" charset="0"/>
                <a:cs typeface="Arial" pitchFamily="34" charset="0"/>
              </a:rPr>
              <a:t>‘‘Avrupa on milyon Müslüman ve Türk imhasına karar vermişse milletimiz buna uymayacak ve vatan uğruna çarpışarak ölmeye hazır bulunacaktır. Tarih, bütün bir milletin, varlığını savunmak için nasıl öldüğünü gösterecektir.’’ </a:t>
            </a:r>
            <a:r>
              <a:rPr lang="tr-TR" sz="2300" dirty="0" smtClean="0">
                <a:latin typeface="Arial" pitchFamily="34" charset="0"/>
                <a:cs typeface="Arial" pitchFamily="34" charset="0"/>
              </a:rPr>
              <a:t>deniliyordu.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latin typeface="+mj-lt"/>
              </a:rPr>
              <a:t>Türk Milletinin Tepkisi ve Milli Kuruluşlar:</a:t>
            </a:r>
            <a:endParaRPr lang="tr-TR" sz="2400" b="1" dirty="0">
              <a:solidFill>
                <a:srgbClr val="FF0000"/>
              </a:solidFill>
              <a:latin typeface="+mj-lt"/>
            </a:endParaRPr>
          </a:p>
        </p:txBody>
      </p:sp>
    </p:spTree>
    <p:extLst>
      <p:ext uri="{BB962C8B-B14F-4D97-AF65-F5344CB8AC3E}">
        <p14:creationId xmlns:p14="http://schemas.microsoft.com/office/powerpoint/2010/main" val="1809166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13</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İstanbul’da; 19 Mayıs’ta </a:t>
            </a:r>
            <a:r>
              <a:rPr lang="tr-TR" sz="2400" dirty="0" smtClean="0">
                <a:solidFill>
                  <a:srgbClr val="0070C0"/>
                </a:solidFill>
                <a:latin typeface="Arial" pitchFamily="34" charset="0"/>
                <a:cs typeface="Arial" pitchFamily="34" charset="0"/>
              </a:rPr>
              <a:t>Fatih</a:t>
            </a:r>
            <a:r>
              <a:rPr lang="tr-TR" sz="2400" dirty="0" smtClean="0">
                <a:latin typeface="Arial" pitchFamily="34" charset="0"/>
                <a:cs typeface="Arial" pitchFamily="34" charset="0"/>
              </a:rPr>
              <a:t>, </a:t>
            </a:r>
            <a:r>
              <a:rPr lang="tr-TR" sz="2400" dirty="0">
                <a:latin typeface="Arial" pitchFamily="34" charset="0"/>
                <a:cs typeface="Arial" pitchFamily="34" charset="0"/>
              </a:rPr>
              <a:t>20 </a:t>
            </a:r>
            <a:r>
              <a:rPr lang="tr-TR" sz="2400" dirty="0" smtClean="0">
                <a:latin typeface="Arial" pitchFamily="34" charset="0"/>
                <a:cs typeface="Arial" pitchFamily="34" charset="0"/>
              </a:rPr>
              <a:t>Mayıs’ta </a:t>
            </a:r>
            <a:r>
              <a:rPr lang="tr-TR" sz="2400" dirty="0" smtClean="0">
                <a:solidFill>
                  <a:srgbClr val="0070C0"/>
                </a:solidFill>
                <a:latin typeface="Arial" pitchFamily="34" charset="0"/>
                <a:cs typeface="Arial" pitchFamily="34" charset="0"/>
              </a:rPr>
              <a:t>Üsküdar</a:t>
            </a:r>
            <a:r>
              <a:rPr lang="tr-TR" sz="2400" dirty="0" smtClean="0">
                <a:latin typeface="Arial" pitchFamily="34" charset="0"/>
                <a:cs typeface="Arial" pitchFamily="34" charset="0"/>
              </a:rPr>
              <a:t>,           22 Mayıs’ta </a:t>
            </a:r>
            <a:r>
              <a:rPr lang="tr-TR" sz="2400" dirty="0" smtClean="0">
                <a:solidFill>
                  <a:srgbClr val="0070C0"/>
                </a:solidFill>
                <a:latin typeface="Arial" pitchFamily="34" charset="0"/>
                <a:cs typeface="Arial" pitchFamily="34" charset="0"/>
              </a:rPr>
              <a:t>Kadıköy </a:t>
            </a:r>
            <a:r>
              <a:rPr lang="tr-TR" sz="2400" dirty="0" smtClean="0">
                <a:latin typeface="Arial" pitchFamily="34" charset="0"/>
                <a:cs typeface="Arial" pitchFamily="34" charset="0"/>
              </a:rPr>
              <a:t>ve 23 Mayıs’ta </a:t>
            </a:r>
            <a:r>
              <a:rPr lang="tr-TR" sz="2400" dirty="0" smtClean="0">
                <a:solidFill>
                  <a:srgbClr val="0070C0"/>
                </a:solidFill>
                <a:latin typeface="Arial" pitchFamily="34" charset="0"/>
                <a:cs typeface="Arial" pitchFamily="34" charset="0"/>
              </a:rPr>
              <a:t>Sultan Ahmet</a:t>
            </a:r>
            <a:r>
              <a:rPr lang="tr-TR" sz="2400" dirty="0" smtClean="0">
                <a:latin typeface="Arial" pitchFamily="34" charset="0"/>
                <a:cs typeface="Arial" pitchFamily="34" charset="0"/>
              </a:rPr>
              <a:t> mitingleri yapıldı.</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95" y="2636912"/>
            <a:ext cx="352866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780928"/>
            <a:ext cx="5106812" cy="320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47749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14</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Sadece İstanbul’da değil </a:t>
            </a:r>
            <a:r>
              <a:rPr lang="tr-TR" sz="2400" dirty="0" smtClean="0">
                <a:solidFill>
                  <a:srgbClr val="0070C0"/>
                </a:solidFill>
                <a:latin typeface="Arial" pitchFamily="34" charset="0"/>
                <a:cs typeface="Arial" pitchFamily="34" charset="0"/>
              </a:rPr>
              <a:t>Erzurum, Kütahya </a:t>
            </a:r>
            <a:r>
              <a:rPr lang="tr-TR" sz="2400" dirty="0" smtClean="0">
                <a:latin typeface="Arial" pitchFamily="34" charset="0"/>
                <a:cs typeface="Arial" pitchFamily="34" charset="0"/>
              </a:rPr>
              <a:t>gibi yurdun çeşitli bölgelerinde de mitingler yapıldı.</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İzmir'in işgali milli bilinci uyandı, bunun sonucu olarak da bazı askeri birlikler ile halk bir araya gelerek </a:t>
            </a:r>
            <a:r>
              <a:rPr lang="tr-TR" sz="2400" dirty="0" smtClean="0">
                <a:solidFill>
                  <a:srgbClr val="0070C0"/>
                </a:solidFill>
                <a:latin typeface="Arial" pitchFamily="34" charset="0"/>
                <a:cs typeface="Arial" pitchFamily="34" charset="0"/>
              </a:rPr>
              <a:t>Kuvayı Milliye </a:t>
            </a:r>
            <a:r>
              <a:rPr lang="tr-TR" sz="2400" dirty="0" smtClean="0">
                <a:latin typeface="Arial" pitchFamily="34" charset="0"/>
                <a:cs typeface="Arial" pitchFamily="34" charset="0"/>
              </a:rPr>
              <a:t>birlikleri oluşturdu.</a:t>
            </a:r>
          </a:p>
          <a:p>
            <a:pPr marL="0" indent="0" algn="just">
              <a:buNone/>
              <a:tabLst>
                <a:tab pos="365125" algn="l"/>
              </a:tabLst>
            </a:pPr>
            <a:r>
              <a:rPr lang="tr-TR" sz="2400" b="1" dirty="0">
                <a:latin typeface="Arial" pitchFamily="34" charset="0"/>
                <a:cs typeface="Arial" pitchFamily="34" charset="0"/>
              </a:rPr>
              <a:t>	</a:t>
            </a:r>
            <a:r>
              <a:rPr lang="tr-TR" sz="2400" dirty="0" smtClean="0">
                <a:latin typeface="Arial" pitchFamily="34" charset="0"/>
                <a:cs typeface="Arial" pitchFamily="34" charset="0"/>
              </a:rPr>
              <a:t>Batı </a:t>
            </a:r>
            <a:r>
              <a:rPr lang="tr-TR" sz="2400" dirty="0">
                <a:latin typeface="Arial" pitchFamily="34" charset="0"/>
                <a:cs typeface="Arial" pitchFamily="34" charset="0"/>
              </a:rPr>
              <a:t>Cephesi'nde </a:t>
            </a:r>
            <a:r>
              <a:rPr lang="tr-TR" sz="2400" dirty="0" smtClean="0">
                <a:latin typeface="Arial" pitchFamily="34" charset="0"/>
                <a:cs typeface="Arial" pitchFamily="34" charset="0"/>
              </a:rPr>
              <a:t>İzmir’in ardından ilk </a:t>
            </a:r>
            <a:r>
              <a:rPr lang="tr-TR" sz="2400" dirty="0">
                <a:latin typeface="Arial" pitchFamily="34" charset="0"/>
                <a:cs typeface="Arial" pitchFamily="34" charset="0"/>
              </a:rPr>
              <a:t>direniş </a:t>
            </a:r>
            <a:r>
              <a:rPr lang="tr-TR" sz="2400" dirty="0">
                <a:solidFill>
                  <a:srgbClr val="0070C0"/>
                </a:solidFill>
                <a:latin typeface="Arial" pitchFamily="34" charset="0"/>
                <a:cs typeface="Arial" pitchFamily="34" charset="0"/>
              </a:rPr>
              <a:t>Ayvalık'ta</a:t>
            </a:r>
            <a:r>
              <a:rPr lang="tr-TR" sz="2400" dirty="0">
                <a:latin typeface="Arial" pitchFamily="34" charset="0"/>
                <a:cs typeface="Arial" pitchFamily="34" charset="0"/>
              </a:rPr>
              <a:t> başladı. </a:t>
            </a:r>
            <a:r>
              <a:rPr lang="tr-TR" sz="2400" dirty="0">
                <a:solidFill>
                  <a:srgbClr val="0070C0"/>
                </a:solidFill>
                <a:latin typeface="Arial" pitchFamily="34" charset="0"/>
                <a:cs typeface="Arial" pitchFamily="34" charset="0"/>
              </a:rPr>
              <a:t>Bergama'da, Soma'da, Aydın ve </a:t>
            </a:r>
            <a:r>
              <a:rPr lang="tr-TR" sz="2400" dirty="0" smtClean="0">
                <a:solidFill>
                  <a:srgbClr val="0070C0"/>
                </a:solidFill>
                <a:latin typeface="Arial" pitchFamily="34" charset="0"/>
                <a:cs typeface="Arial" pitchFamily="34" charset="0"/>
              </a:rPr>
              <a:t>Nazilli’de </a:t>
            </a:r>
            <a:r>
              <a:rPr lang="tr-TR" sz="2400" dirty="0">
                <a:latin typeface="Arial" pitchFamily="34" charset="0"/>
                <a:cs typeface="Arial" pitchFamily="34" charset="0"/>
              </a:rPr>
              <a:t>halk Yunanlılara karşı koymaya başladı. </a:t>
            </a:r>
            <a:r>
              <a:rPr lang="tr-TR" sz="2400" dirty="0" smtClean="0">
                <a:solidFill>
                  <a:srgbClr val="0070C0"/>
                </a:solidFill>
                <a:latin typeface="Arial" pitchFamily="34" charset="0"/>
                <a:cs typeface="Arial" pitchFamily="34" charset="0"/>
              </a:rPr>
              <a:t>Ödemiş’in</a:t>
            </a:r>
            <a:r>
              <a:rPr lang="tr-TR" sz="2400" dirty="0" smtClean="0">
                <a:latin typeface="Arial" pitchFamily="34" charset="0"/>
                <a:cs typeface="Arial" pitchFamily="34" charset="0"/>
              </a:rPr>
              <a:t> </a:t>
            </a:r>
            <a:r>
              <a:rPr lang="tr-TR" sz="2400" dirty="0">
                <a:latin typeface="Arial" pitchFamily="34" charset="0"/>
                <a:cs typeface="Arial" pitchFamily="34" charset="0"/>
              </a:rPr>
              <a:t>işgali sırasında </a:t>
            </a:r>
            <a:r>
              <a:rPr lang="tr-TR" sz="2400" dirty="0" smtClean="0">
                <a:latin typeface="Arial" pitchFamily="34" charset="0"/>
                <a:cs typeface="Arial" pitchFamily="34" charset="0"/>
              </a:rPr>
              <a:t>Yunanlılarla </a:t>
            </a:r>
            <a:r>
              <a:rPr lang="tr-TR" sz="2400" dirty="0">
                <a:solidFill>
                  <a:srgbClr val="FF0000"/>
                </a:solidFill>
                <a:latin typeface="Arial" pitchFamily="34" charset="0"/>
                <a:cs typeface="Arial" pitchFamily="34" charset="0"/>
              </a:rPr>
              <a:t>“İlk Kurşun Savaşı”</a:t>
            </a:r>
            <a:r>
              <a:rPr lang="tr-TR" sz="2400" dirty="0">
                <a:solidFill>
                  <a:srgbClr val="0070C0"/>
                </a:solidFill>
                <a:latin typeface="Arial" pitchFamily="34" charset="0"/>
                <a:cs typeface="Arial" pitchFamily="34" charset="0"/>
              </a:rPr>
              <a:t> </a:t>
            </a:r>
            <a:r>
              <a:rPr lang="tr-TR" sz="2400" dirty="0">
                <a:latin typeface="Arial" pitchFamily="34" charset="0"/>
                <a:cs typeface="Arial" pitchFamily="34" charset="0"/>
              </a:rPr>
              <a:t>adı verilen savaş </a:t>
            </a:r>
            <a:r>
              <a:rPr lang="tr-TR" sz="2400" dirty="0" smtClean="0">
                <a:latin typeface="Arial" pitchFamily="34" charset="0"/>
                <a:cs typeface="Arial" pitchFamily="34" charset="0"/>
              </a:rPr>
              <a:t>yapıldı.</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Güney </a:t>
            </a:r>
            <a:r>
              <a:rPr lang="tr-TR" sz="2400" dirty="0">
                <a:latin typeface="Arial" pitchFamily="34" charset="0"/>
                <a:cs typeface="Arial" pitchFamily="34" charset="0"/>
              </a:rPr>
              <a:t>Cephesinde </a:t>
            </a:r>
            <a:r>
              <a:rPr lang="tr-TR" sz="2400" dirty="0" smtClean="0">
                <a:latin typeface="Arial" pitchFamily="34" charset="0"/>
                <a:cs typeface="Arial" pitchFamily="34" charset="0"/>
              </a:rPr>
              <a:t>ise ilk direniş, Fransızlara karşı </a:t>
            </a:r>
            <a:r>
              <a:rPr lang="tr-TR" sz="2400" dirty="0" smtClean="0">
                <a:solidFill>
                  <a:srgbClr val="0070C0"/>
                </a:solidFill>
                <a:latin typeface="Arial" pitchFamily="34" charset="0"/>
                <a:cs typeface="Arial" pitchFamily="34" charset="0"/>
              </a:rPr>
              <a:t>Hatay- Dörtyol'da </a:t>
            </a:r>
            <a:r>
              <a:rPr lang="tr-TR" sz="2400" dirty="0">
                <a:solidFill>
                  <a:srgbClr val="0070C0"/>
                </a:solidFill>
                <a:latin typeface="Arial" pitchFamily="34" charset="0"/>
                <a:cs typeface="Arial" pitchFamily="34" charset="0"/>
              </a:rPr>
              <a:t>(19 Aralık 1918) </a:t>
            </a:r>
            <a:r>
              <a:rPr lang="tr-TR" sz="2400" dirty="0">
                <a:latin typeface="Arial" pitchFamily="34" charset="0"/>
                <a:cs typeface="Arial" pitchFamily="34" charset="0"/>
              </a:rPr>
              <a:t>başladı.</a:t>
            </a:r>
            <a:endParaRPr lang="tr-TR" sz="2400"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9"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97980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15</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124744"/>
            <a:ext cx="8642349" cy="5544616"/>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Kuvayı Milliye birliklerini General Ali Fuat (Cebesoy), Albay Bekir Sami (Anday), Albay Kazım (Özalp) ve Albay Mehmet Şefik (Aker) güçlendirdiler. </a:t>
            </a:r>
            <a:endParaRPr lang="tr-TR" sz="1200" dirty="0" smtClean="0">
              <a:latin typeface="Arial" pitchFamily="34" charset="0"/>
              <a:cs typeface="Arial" pitchFamily="34" charset="0"/>
            </a:endParaRPr>
          </a:p>
          <a:p>
            <a:pPr marL="0" indent="0" algn="just">
              <a:buNone/>
              <a:tabLst>
                <a:tab pos="365125" algn="l"/>
              </a:tabLst>
            </a:pPr>
            <a:r>
              <a:rPr lang="tr-TR" sz="2400" dirty="0" smtClean="0">
                <a:latin typeface="Arial" pitchFamily="34" charset="0"/>
                <a:cs typeface="Arial" pitchFamily="34" charset="0"/>
              </a:rPr>
              <a:t>	İşgale karşı yurt sathında Müdafa-i Hukuk cemiyetleri kuruldu:</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 </a:t>
            </a:r>
            <a:r>
              <a:rPr lang="tr-TR" sz="2400" dirty="0" smtClean="0">
                <a:latin typeface="Arial" pitchFamily="34" charset="0"/>
                <a:cs typeface="Arial" pitchFamily="34" charset="0"/>
              </a:rPr>
              <a:t>Trakya-Paşaeli </a:t>
            </a:r>
            <a:r>
              <a:rPr lang="tr-TR" sz="2400" dirty="0">
                <a:latin typeface="Arial" pitchFamily="34" charset="0"/>
                <a:cs typeface="Arial" pitchFamily="34" charset="0"/>
              </a:rPr>
              <a:t>Müdafaa-i Heyeti </a:t>
            </a:r>
            <a:r>
              <a:rPr lang="tr-TR" sz="2400" dirty="0" smtClean="0">
                <a:latin typeface="Arial" pitchFamily="34" charset="0"/>
                <a:cs typeface="Arial" pitchFamily="34" charset="0"/>
              </a:rPr>
              <a:t>Osmaniye'si.</a:t>
            </a:r>
            <a:endParaRPr lang="tr-TR" sz="2400" dirty="0">
              <a:latin typeface="Arial" pitchFamily="34" charset="0"/>
              <a:cs typeface="Arial" pitchFamily="34" charset="0"/>
            </a:endParaRPr>
          </a:p>
          <a:p>
            <a:pPr marL="0" indent="0" algn="just">
              <a:buNone/>
              <a:tabLst>
                <a:tab pos="365125" algn="l"/>
              </a:tabLst>
            </a:pPr>
            <a:r>
              <a:rPr lang="tr-TR" sz="2400" dirty="0" smtClean="0">
                <a:solidFill>
                  <a:srgbClr val="FF0000"/>
                </a:solidFill>
                <a:latin typeface="Arial" pitchFamily="34" charset="0"/>
                <a:cs typeface="Arial" pitchFamily="34" charset="0"/>
              </a:rPr>
              <a:t>	2- </a:t>
            </a:r>
            <a:r>
              <a:rPr lang="tr-TR" sz="2400" dirty="0" smtClean="0">
                <a:latin typeface="Arial" pitchFamily="34" charset="0"/>
                <a:cs typeface="Arial" pitchFamily="34" charset="0"/>
              </a:rPr>
              <a:t>İzmir Müdafaa-i Hukuk-u</a:t>
            </a:r>
            <a:r>
              <a:rPr lang="tr-TR" sz="2400" dirty="0">
                <a:solidFill>
                  <a:srgbClr val="0070C0"/>
                </a:solidFill>
                <a:latin typeface="Arial" pitchFamily="34" charset="0"/>
                <a:cs typeface="Arial" pitchFamily="34" charset="0"/>
              </a:rPr>
              <a:t> </a:t>
            </a:r>
            <a:r>
              <a:rPr lang="tr-TR" sz="2400" dirty="0" smtClean="0">
                <a:latin typeface="Arial" pitchFamily="34" charset="0"/>
                <a:cs typeface="Arial" pitchFamily="34" charset="0"/>
              </a:rPr>
              <a:t>Osmaniye Cemiyeti.</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3-</a:t>
            </a:r>
            <a:r>
              <a:rPr lang="tr-TR" sz="2400" dirty="0" smtClean="0"/>
              <a:t> </a:t>
            </a:r>
            <a:r>
              <a:rPr lang="tr-TR" sz="2400" dirty="0" smtClean="0">
                <a:latin typeface="Arial" pitchFamily="34" charset="0"/>
                <a:cs typeface="Arial" pitchFamily="34" charset="0"/>
              </a:rPr>
              <a:t>İzmir Red-i İlhak Heyet-i Milliyesi.</a:t>
            </a:r>
          </a:p>
          <a:p>
            <a:pPr marL="0" indent="0" algn="just">
              <a:buNone/>
              <a:tabLst>
                <a:tab pos="365125" algn="l"/>
              </a:tabLst>
            </a:pPr>
            <a:r>
              <a:rPr lang="tr-TR" sz="2400" dirty="0">
                <a:latin typeface="Arial" pitchFamily="34" charset="0"/>
                <a:cs typeface="Arial" pitchFamily="34" charset="0"/>
              </a:rPr>
              <a:t>	</a:t>
            </a:r>
            <a:r>
              <a:rPr lang="tr-TR" sz="2400" dirty="0" smtClean="0">
                <a:solidFill>
                  <a:srgbClr val="FF0000"/>
                </a:solidFill>
                <a:latin typeface="Arial" pitchFamily="34" charset="0"/>
                <a:cs typeface="Arial" pitchFamily="34" charset="0"/>
              </a:rPr>
              <a:t>4-</a:t>
            </a:r>
            <a:r>
              <a:rPr lang="tr-TR" sz="2400" dirty="0" smtClean="0">
                <a:latin typeface="Arial" pitchFamily="34" charset="0"/>
                <a:cs typeface="Arial" pitchFamily="34" charset="0"/>
              </a:rPr>
              <a:t> İstihlas-ı Vatan Cemiyeti (Manisa’da)</a:t>
            </a:r>
          </a:p>
          <a:p>
            <a:pPr marL="0" indent="0" algn="just">
              <a:buNone/>
              <a:tabLst>
                <a:tab pos="365125" algn="l"/>
              </a:tabLst>
            </a:pPr>
            <a:r>
              <a:rPr lang="tr-TR" sz="2400" dirty="0">
                <a:latin typeface="Arial" pitchFamily="34" charset="0"/>
                <a:cs typeface="Arial" pitchFamily="34" charset="0"/>
              </a:rPr>
              <a:t>	</a:t>
            </a:r>
            <a:r>
              <a:rPr lang="tr-TR" sz="2400" dirty="0">
                <a:solidFill>
                  <a:srgbClr val="FF0000"/>
                </a:solidFill>
                <a:latin typeface="Arial" pitchFamily="34" charset="0"/>
                <a:cs typeface="Arial" pitchFamily="34" charset="0"/>
              </a:rPr>
              <a:t>5-</a:t>
            </a:r>
            <a:r>
              <a:rPr lang="tr-TR" sz="2400" dirty="0">
                <a:latin typeface="Arial" pitchFamily="34" charset="0"/>
                <a:cs typeface="Arial" pitchFamily="34" charset="0"/>
              </a:rPr>
              <a:t> Denizli Red-i </a:t>
            </a:r>
            <a:r>
              <a:rPr lang="tr-TR" sz="2400" dirty="0" smtClean="0">
                <a:latin typeface="Arial" pitchFamily="34" charset="0"/>
                <a:cs typeface="Arial" pitchFamily="34" charset="0"/>
              </a:rPr>
              <a:t>İlhak Cemiyeti. </a:t>
            </a:r>
          </a:p>
          <a:p>
            <a:pPr marL="0" indent="0" algn="just">
              <a:buNone/>
              <a:tabLst>
                <a:tab pos="365125" algn="l"/>
              </a:tabLst>
            </a:pPr>
            <a:r>
              <a:rPr lang="tr-TR" sz="2400" dirty="0">
                <a:latin typeface="Arial" pitchFamily="34" charset="0"/>
                <a:cs typeface="Arial" pitchFamily="34" charset="0"/>
              </a:rPr>
              <a:t>	</a:t>
            </a:r>
            <a:r>
              <a:rPr lang="tr-TR" sz="2400" dirty="0" smtClean="0">
                <a:solidFill>
                  <a:srgbClr val="FF0000"/>
                </a:solidFill>
                <a:latin typeface="Arial" pitchFamily="34" charset="0"/>
                <a:cs typeface="Arial" pitchFamily="34" charset="0"/>
              </a:rPr>
              <a:t>6- </a:t>
            </a:r>
            <a:r>
              <a:rPr lang="tr-TR" sz="2400" dirty="0" smtClean="0">
                <a:latin typeface="Arial" pitchFamily="34" charset="0"/>
                <a:cs typeface="Arial" pitchFamily="34" charset="0"/>
              </a:rPr>
              <a:t>Biga Müdafaa-i Hukuk Teşkilatı.</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7-</a:t>
            </a:r>
            <a:r>
              <a:rPr lang="tr-TR" sz="2400" dirty="0" smtClean="0">
                <a:latin typeface="Arial" pitchFamily="34" charset="0"/>
                <a:cs typeface="Arial" pitchFamily="34" charset="0"/>
              </a:rPr>
              <a:t> </a:t>
            </a:r>
            <a:r>
              <a:rPr lang="tr-TR" sz="2400" dirty="0">
                <a:latin typeface="Arial" pitchFamily="34" charset="0"/>
                <a:cs typeface="Arial" pitchFamily="34" charset="0"/>
              </a:rPr>
              <a:t>Harekat-ı Milliye ve Red-i İlhak Cemiyeti. </a:t>
            </a:r>
            <a:endParaRPr lang="tr-TR" sz="2400" dirty="0" smtClean="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p:txBody>
      </p:sp>
      <p:sp>
        <p:nvSpPr>
          <p:cNvPr id="6" name="Dikdörtgen 5"/>
          <p:cNvSpPr/>
          <p:nvPr/>
        </p:nvSpPr>
        <p:spPr>
          <a:xfrm>
            <a:off x="280095" y="764704"/>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7" name="AutoShape 2"/>
          <p:cNvSpPr>
            <a:spLocks noChangeArrowheads="1"/>
          </p:cNvSpPr>
          <p:nvPr/>
        </p:nvSpPr>
        <p:spPr bwMode="auto">
          <a:xfrm>
            <a:off x="250825" y="116633"/>
            <a:ext cx="8642350" cy="57606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57380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16</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908720"/>
            <a:ext cx="8642349" cy="3438164"/>
          </a:xfrm>
        </p:spPr>
        <p:txBody>
          <a:bodyPr>
            <a:noAutofit/>
          </a:bodyPr>
          <a:lstStyle/>
          <a:p>
            <a:pPr marL="0" indent="0" algn="just">
              <a:buNone/>
              <a:tabLst>
                <a:tab pos="365125" algn="l"/>
              </a:tabLst>
            </a:pPr>
            <a:r>
              <a:rPr lang="tr-TR" sz="2400" b="1" dirty="0" smtClean="0"/>
              <a:t>	</a:t>
            </a:r>
            <a:r>
              <a:rPr lang="tr-TR" sz="2400" dirty="0" smtClean="0">
                <a:solidFill>
                  <a:srgbClr val="FF0000"/>
                </a:solidFill>
                <a:latin typeface="Arial" pitchFamily="34" charset="0"/>
                <a:cs typeface="Arial" pitchFamily="34" charset="0"/>
              </a:rPr>
              <a:t>8- </a:t>
            </a:r>
            <a:r>
              <a:rPr lang="tr-TR" sz="2400" dirty="0" smtClean="0">
                <a:latin typeface="Arial" pitchFamily="34" charset="0"/>
                <a:cs typeface="Arial" pitchFamily="34" charset="0"/>
              </a:rPr>
              <a:t>Kilikyalılar Cemiyeti.</a:t>
            </a:r>
          </a:p>
          <a:p>
            <a:pPr marL="0" indent="0" algn="just">
              <a:buNone/>
              <a:tabLst>
                <a:tab pos="365125" algn="l"/>
              </a:tabLst>
            </a:pPr>
            <a:r>
              <a:rPr lang="tr-TR" sz="2400" dirty="0">
                <a:latin typeface="Arial" pitchFamily="34" charset="0"/>
                <a:cs typeface="Arial" pitchFamily="34" charset="0"/>
              </a:rPr>
              <a:t>	</a:t>
            </a:r>
            <a:r>
              <a:rPr lang="tr-TR" sz="2400" dirty="0">
                <a:solidFill>
                  <a:srgbClr val="FF0000"/>
                </a:solidFill>
                <a:latin typeface="Arial" pitchFamily="34" charset="0"/>
                <a:cs typeface="Arial" pitchFamily="34" charset="0"/>
              </a:rPr>
              <a:t>9</a:t>
            </a:r>
            <a:r>
              <a:rPr lang="tr-TR" sz="2400" dirty="0" smtClean="0">
                <a:solidFill>
                  <a:srgbClr val="FF0000"/>
                </a:solidFill>
                <a:latin typeface="Arial" pitchFamily="34" charset="0"/>
                <a:cs typeface="Arial" pitchFamily="34" charset="0"/>
              </a:rPr>
              <a:t>-</a:t>
            </a:r>
            <a:r>
              <a:rPr lang="tr-TR" sz="2400" dirty="0" smtClean="0">
                <a:latin typeface="Arial" pitchFamily="34" charset="0"/>
                <a:cs typeface="Arial" pitchFamily="34" charset="0"/>
              </a:rPr>
              <a:t> Hatay </a:t>
            </a:r>
            <a:r>
              <a:rPr lang="tr-TR" sz="2400" dirty="0">
                <a:latin typeface="Arial" pitchFamily="34" charset="0"/>
                <a:cs typeface="Arial" pitchFamily="34" charset="0"/>
              </a:rPr>
              <a:t>Hukuk Cemiyeti</a:t>
            </a:r>
            <a:r>
              <a:rPr lang="tr-TR" sz="2400" dirty="0" smtClean="0">
                <a:latin typeface="Arial" pitchFamily="34" charset="0"/>
                <a:cs typeface="Arial" pitchFamily="34" charset="0"/>
              </a:rPr>
              <a:t>.</a:t>
            </a:r>
            <a:endParaRPr lang="tr-TR" sz="2400" dirty="0">
              <a:latin typeface="Arial" pitchFamily="34" charset="0"/>
              <a:cs typeface="Arial" pitchFamily="34" charset="0"/>
            </a:endParaRP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10- </a:t>
            </a:r>
            <a:r>
              <a:rPr lang="tr-TR" sz="2400" dirty="0" smtClean="0">
                <a:latin typeface="Arial" pitchFamily="34" charset="0"/>
                <a:cs typeface="Arial" pitchFamily="34" charset="0"/>
              </a:rPr>
              <a:t>Vilayet-i Şarkiye </a:t>
            </a:r>
            <a:r>
              <a:rPr lang="tr-TR" sz="2400" dirty="0">
                <a:latin typeface="Arial" pitchFamily="34" charset="0"/>
                <a:cs typeface="Arial" pitchFamily="34" charset="0"/>
              </a:rPr>
              <a:t>Müdafaa-i Hukuk </a:t>
            </a:r>
            <a:r>
              <a:rPr lang="tr-TR" sz="2400" dirty="0" smtClean="0">
                <a:latin typeface="Arial" pitchFamily="34" charset="0"/>
                <a:cs typeface="Arial" pitchFamily="34" charset="0"/>
              </a:rPr>
              <a:t>Cemiyeti.</a:t>
            </a:r>
            <a:endParaRPr lang="tr-TR" sz="2400" dirty="0">
              <a:latin typeface="Arial" pitchFamily="34" charset="0"/>
              <a:cs typeface="Arial" pitchFamily="34" charset="0"/>
            </a:endParaRP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11- </a:t>
            </a:r>
            <a:r>
              <a:rPr lang="tr-TR" sz="2400" dirty="0" smtClean="0">
                <a:latin typeface="Arial" pitchFamily="34" charset="0"/>
                <a:cs typeface="Arial" pitchFamily="34" charset="0"/>
              </a:rPr>
              <a:t>Trabzon </a:t>
            </a:r>
            <a:r>
              <a:rPr lang="tr-TR" sz="2400" dirty="0">
                <a:latin typeface="Arial" pitchFamily="34" charset="0"/>
                <a:cs typeface="Arial" pitchFamily="34" charset="0"/>
              </a:rPr>
              <a:t>Muhafaza-i Hukuku Milliye </a:t>
            </a:r>
            <a:r>
              <a:rPr lang="tr-TR" sz="2400" dirty="0" smtClean="0">
                <a:latin typeface="Arial" pitchFamily="34" charset="0"/>
                <a:cs typeface="Arial" pitchFamily="34" charset="0"/>
              </a:rPr>
              <a:t>Cemiyeti.</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12- </a:t>
            </a:r>
            <a:r>
              <a:rPr lang="tr-TR" sz="2400" dirty="0" smtClean="0">
                <a:latin typeface="Arial" pitchFamily="34" charset="0"/>
                <a:cs typeface="Arial" pitchFamily="34" charset="0"/>
              </a:rPr>
              <a:t>Karadeniz Türkleri  Müdafaa-i </a:t>
            </a:r>
            <a:r>
              <a:rPr lang="tr-TR" sz="2400" dirty="0">
                <a:latin typeface="Arial" pitchFamily="34" charset="0"/>
                <a:cs typeface="Arial" pitchFamily="34" charset="0"/>
              </a:rPr>
              <a:t>Hukuk </a:t>
            </a:r>
            <a:r>
              <a:rPr lang="tr-TR" sz="2400" dirty="0" smtClean="0">
                <a:latin typeface="Arial" pitchFamily="34" charset="0"/>
                <a:cs typeface="Arial" pitchFamily="34" charset="0"/>
              </a:rPr>
              <a:t>Cemiyeti (samsun’da.</a:t>
            </a:r>
          </a:p>
          <a:p>
            <a:pPr marL="0" indent="0" algn="just">
              <a:buNone/>
              <a:tabLst>
                <a:tab pos="365125" algn="l"/>
              </a:tabLst>
            </a:pPr>
            <a:r>
              <a:rPr lang="tr-TR" sz="2400" dirty="0">
                <a:latin typeface="Arial" pitchFamily="34" charset="0"/>
                <a:cs typeface="Arial" pitchFamily="34" charset="0"/>
              </a:rPr>
              <a:t>	</a:t>
            </a:r>
            <a:r>
              <a:rPr lang="tr-TR" sz="2400" dirty="0" smtClean="0">
                <a:solidFill>
                  <a:srgbClr val="FF0000"/>
                </a:solidFill>
                <a:latin typeface="Arial" pitchFamily="34" charset="0"/>
                <a:cs typeface="Arial" pitchFamily="34" charset="0"/>
              </a:rPr>
              <a:t>13-</a:t>
            </a:r>
            <a:r>
              <a:rPr lang="tr-TR" sz="2400" dirty="0" smtClean="0">
                <a:latin typeface="Arial" pitchFamily="34" charset="0"/>
                <a:cs typeface="Arial" pitchFamily="34" charset="0"/>
              </a:rPr>
              <a:t> Garbi Trakya Cemiyeti.</a:t>
            </a: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p:txBody>
      </p:sp>
      <p:sp>
        <p:nvSpPr>
          <p:cNvPr id="6" name="Dikdörtgen 5"/>
          <p:cNvSpPr/>
          <p:nvPr/>
        </p:nvSpPr>
        <p:spPr>
          <a:xfrm>
            <a:off x="280095" y="548680"/>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7" name="AutoShape 2"/>
          <p:cNvSpPr>
            <a:spLocks noChangeArrowheads="1"/>
          </p:cNvSpPr>
          <p:nvPr/>
        </p:nvSpPr>
        <p:spPr bwMode="auto">
          <a:xfrm>
            <a:off x="250825" y="116633"/>
            <a:ext cx="8642350" cy="432047"/>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21088"/>
            <a:ext cx="4379615" cy="222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221088"/>
            <a:ext cx="28384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717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17</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a:latin typeface="Arial" pitchFamily="34" charset="0"/>
                <a:cs typeface="Arial" pitchFamily="34" charset="0"/>
              </a:rPr>
              <a:t>Doktor Esat Paşa (Işık) tarafından 29 Kasım </a:t>
            </a:r>
            <a:r>
              <a:rPr lang="tr-TR" sz="2400" dirty="0" smtClean="0">
                <a:latin typeface="Arial" pitchFamily="34" charset="0"/>
                <a:cs typeface="Arial" pitchFamily="34" charset="0"/>
              </a:rPr>
              <a:t>1918’de </a:t>
            </a:r>
            <a:r>
              <a:rPr lang="tr-TR" sz="2400" dirty="0">
                <a:latin typeface="Arial" pitchFamily="34" charset="0"/>
                <a:cs typeface="Arial" pitchFamily="34" charset="0"/>
              </a:rPr>
              <a:t>İstanbul’da kurulan </a:t>
            </a:r>
            <a:r>
              <a:rPr lang="tr-TR" sz="2400" dirty="0">
                <a:solidFill>
                  <a:srgbClr val="0070C0"/>
                </a:solidFill>
                <a:latin typeface="Arial" pitchFamily="34" charset="0"/>
                <a:cs typeface="Arial" pitchFamily="34" charset="0"/>
              </a:rPr>
              <a:t>‘‘Milli Kongre</a:t>
            </a:r>
            <a:r>
              <a:rPr lang="tr-TR" sz="2400" dirty="0" smtClean="0">
                <a:solidFill>
                  <a:srgbClr val="0070C0"/>
                </a:solidFill>
                <a:latin typeface="Arial" pitchFamily="34" charset="0"/>
                <a:cs typeface="Arial" pitchFamily="34" charset="0"/>
              </a:rPr>
              <a:t>’’, </a:t>
            </a:r>
            <a:r>
              <a:rPr lang="tr-TR" sz="2400" dirty="0" smtClean="0">
                <a:latin typeface="Arial" pitchFamily="34" charset="0"/>
                <a:cs typeface="Arial" pitchFamily="34" charset="0"/>
              </a:rPr>
              <a:t>Kuvayı Milliye kararını resmi olarak kullanan </a:t>
            </a:r>
            <a:r>
              <a:rPr lang="tr-TR" sz="2400" dirty="0">
                <a:latin typeface="Arial" pitchFamily="34" charset="0"/>
                <a:cs typeface="Arial" pitchFamily="34" charset="0"/>
              </a:rPr>
              <a:t>ilk kuruluştur. </a:t>
            </a:r>
            <a:endParaRPr lang="tr-TR" sz="2400" dirty="0" smtClean="0">
              <a:latin typeface="Arial" pitchFamily="34" charset="0"/>
              <a:cs typeface="Arial" pitchFamily="34" charset="0"/>
            </a:endParaRPr>
          </a:p>
          <a:p>
            <a:pPr marL="0" indent="0" algn="just">
              <a:buNone/>
              <a:tabLst>
                <a:tab pos="365125" algn="l"/>
              </a:tabLst>
            </a:pPr>
            <a:endParaRPr lang="tr-TR" sz="10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Kars’ta da 17 Ocak 1919’da Cenubi Garbı Kafkas Hükümeti Muvakkat-i </a:t>
            </a:r>
            <a:r>
              <a:rPr lang="tr-TR" sz="2400" dirty="0" err="1" smtClean="0">
                <a:latin typeface="Arial" pitchFamily="34" charset="0"/>
                <a:cs typeface="Arial" pitchFamily="34" charset="0"/>
              </a:rPr>
              <a:t>Milliyesi</a:t>
            </a:r>
            <a:r>
              <a:rPr lang="tr-TR" sz="2400" dirty="0" smtClean="0">
                <a:latin typeface="Arial" pitchFamily="34" charset="0"/>
                <a:cs typeface="Arial" pitchFamily="34" charset="0"/>
              </a:rPr>
              <a:t> (Güney Batı Kafkasya Geçici Milli Cemiyeti) adıyla kurulan örgüt ise, 12 Nisan 1919’da İngilizler tarafından dağıtıldı.</a:t>
            </a:r>
          </a:p>
          <a:p>
            <a:pPr marL="0" indent="0" algn="just">
              <a:buNone/>
              <a:tabLst>
                <a:tab pos="365125" algn="l"/>
              </a:tabLst>
            </a:pPr>
            <a:endParaRPr lang="tr-TR" sz="10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Bu dağınık milli örgütleri </a:t>
            </a:r>
            <a:r>
              <a:rPr lang="tr-TR" sz="2400" dirty="0" smtClean="0">
                <a:solidFill>
                  <a:srgbClr val="FF0000"/>
                </a:solidFill>
                <a:latin typeface="Arial" pitchFamily="34" charset="0"/>
                <a:cs typeface="Arial" pitchFamily="34" charset="0"/>
              </a:rPr>
              <a:t>Mustafa Kemal </a:t>
            </a:r>
            <a:r>
              <a:rPr lang="tr-TR" sz="2400" dirty="0" smtClean="0">
                <a:latin typeface="Arial" pitchFamily="34" charset="0"/>
                <a:cs typeface="Arial" pitchFamily="34" charset="0"/>
              </a:rPr>
              <a:t>bir araya getirerek örgütledi ve silahlı bağımsızlık mücadelesine yöneltti.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09653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18</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Milliyetçilik akımının etkisinde kalan azınlıklar, işgalleri bağımsızlık amaçlarına ulaşmak için fırsat olarak gördüler. Amaçlarına ulaşabilmek için de işgalci devletlerle birlikte hereket ettiler.</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Rum patrikhanesi Rumların faaliyetlerinin merkezi oldu. Rumlar, </a:t>
            </a:r>
            <a:r>
              <a:rPr lang="tr-TR" sz="2400" dirty="0" smtClean="0">
                <a:solidFill>
                  <a:srgbClr val="0070C0"/>
                </a:solidFill>
                <a:latin typeface="Arial" pitchFamily="34" charset="0"/>
                <a:cs typeface="Arial" pitchFamily="34" charset="0"/>
              </a:rPr>
              <a:t>Yunan Komitesi, Trakya Komitesi ve Göçmenler Komisyonu </a:t>
            </a:r>
            <a:r>
              <a:rPr lang="tr-TR" sz="2400" dirty="0" smtClean="0">
                <a:latin typeface="Arial" pitchFamily="34" charset="0"/>
                <a:cs typeface="Arial" pitchFamily="34" charset="0"/>
              </a:rPr>
              <a:t>adı altında kurdukları örgütlerle faaliyetlerini yürütüyordu. </a:t>
            </a:r>
            <a:r>
              <a:rPr lang="tr-TR" sz="2400" dirty="0">
                <a:solidFill>
                  <a:srgbClr val="FF0000"/>
                </a:solidFill>
                <a:latin typeface="Arial" pitchFamily="34" charset="0"/>
                <a:cs typeface="Arial" pitchFamily="34" charset="0"/>
              </a:rPr>
              <a:t>‘‘Mavri Mira</a:t>
            </a:r>
            <a:r>
              <a:rPr lang="tr-TR" sz="2400" dirty="0" smtClean="0">
                <a:solidFill>
                  <a:srgbClr val="FF0000"/>
                </a:solidFill>
                <a:latin typeface="Arial" panose="020B0604020202020204" pitchFamily="34" charset="0"/>
                <a:cs typeface="Arial" pitchFamily="34" charset="0"/>
              </a:rPr>
              <a:t>’’ </a:t>
            </a:r>
            <a:r>
              <a:rPr lang="tr-TR" sz="2400" dirty="0">
                <a:latin typeface="Arial" panose="020B0604020202020204" pitchFamily="34" charset="0"/>
                <a:cs typeface="Arial" panose="020B0604020202020204" pitchFamily="34" charset="0"/>
              </a:rPr>
              <a:t>(Kara Gün) </a:t>
            </a:r>
            <a:r>
              <a:rPr lang="tr-TR" sz="2400" dirty="0" smtClean="0">
                <a:solidFill>
                  <a:srgbClr val="FF0000"/>
                </a:solidFill>
                <a:latin typeface="Arial" pitchFamily="34" charset="0"/>
                <a:cs typeface="Arial" pitchFamily="34" charset="0"/>
              </a:rPr>
              <a:t> </a:t>
            </a:r>
            <a:r>
              <a:rPr lang="tr-TR" sz="2400" dirty="0" smtClean="0">
                <a:latin typeface="Arial" pitchFamily="34" charset="0"/>
                <a:cs typeface="Arial" pitchFamily="34" charset="0"/>
              </a:rPr>
              <a:t>derneği de yine Rumları silahlandırarak tedhiş olayları yaratıyordu.</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Yine 1814’te kurulan </a:t>
            </a:r>
            <a:r>
              <a:rPr lang="tr-TR" sz="2400" dirty="0" smtClean="0">
                <a:solidFill>
                  <a:srgbClr val="FF0000"/>
                </a:solidFill>
                <a:latin typeface="Arial" pitchFamily="34" charset="0"/>
                <a:cs typeface="Arial" pitchFamily="34" charset="0"/>
              </a:rPr>
              <a:t>‘‘</a:t>
            </a:r>
            <a:r>
              <a:rPr lang="tr-TR" sz="2400" dirty="0" err="1" smtClean="0">
                <a:solidFill>
                  <a:srgbClr val="FF0000"/>
                </a:solidFill>
                <a:latin typeface="Arial" pitchFamily="34" charset="0"/>
                <a:cs typeface="Arial" pitchFamily="34" charset="0"/>
              </a:rPr>
              <a:t>Etniki</a:t>
            </a:r>
            <a:r>
              <a:rPr lang="tr-TR" sz="2400" dirty="0" smtClean="0">
                <a:solidFill>
                  <a:srgbClr val="FF0000"/>
                </a:solidFill>
                <a:latin typeface="Arial" pitchFamily="34" charset="0"/>
                <a:cs typeface="Arial" pitchFamily="34" charset="0"/>
              </a:rPr>
              <a:t> </a:t>
            </a:r>
            <a:r>
              <a:rPr lang="tr-TR" sz="2400" dirty="0" err="1" smtClean="0">
                <a:solidFill>
                  <a:srgbClr val="FF0000"/>
                </a:solidFill>
                <a:latin typeface="Arial" pitchFamily="34" charset="0"/>
                <a:cs typeface="Arial" pitchFamily="34" charset="0"/>
              </a:rPr>
              <a:t>Eterya</a:t>
            </a:r>
            <a:r>
              <a:rPr lang="tr-TR" sz="2400" dirty="0" smtClean="0">
                <a:solidFill>
                  <a:srgbClr val="FF0000"/>
                </a:solidFill>
                <a:latin typeface="Arial" pitchFamily="34" charset="0"/>
                <a:cs typeface="Arial" pitchFamily="34" charset="0"/>
              </a:rPr>
              <a:t>’’ </a:t>
            </a:r>
            <a:r>
              <a:rPr lang="tr-TR" sz="2400" dirty="0" smtClean="0">
                <a:latin typeface="Arial" pitchFamily="34" charset="0"/>
                <a:cs typeface="Arial" pitchFamily="34" charset="0"/>
              </a:rPr>
              <a:t>adlı dernek ise Samsun-Trabzon merkezli bir </a:t>
            </a:r>
            <a:r>
              <a:rPr lang="tr-TR" sz="2400" dirty="0" smtClean="0">
                <a:solidFill>
                  <a:srgbClr val="FF0000"/>
                </a:solidFill>
                <a:latin typeface="Arial" pitchFamily="34" charset="0"/>
                <a:cs typeface="Arial" pitchFamily="34" charset="0"/>
              </a:rPr>
              <a:t>Pontus </a:t>
            </a:r>
            <a:r>
              <a:rPr lang="tr-TR" sz="2400" dirty="0" smtClean="0">
                <a:latin typeface="Arial" pitchFamily="34" charset="0"/>
                <a:cs typeface="Arial" pitchFamily="34" charset="0"/>
              </a:rPr>
              <a:t>devleti kurmaya çalışıyordu.</a:t>
            </a:r>
            <a:r>
              <a:rPr lang="tr-TR" sz="2400" dirty="0" smtClean="0">
                <a:solidFill>
                  <a:srgbClr val="FF0000"/>
                </a:solidFill>
                <a:latin typeface="Arial" pitchFamily="34" charset="0"/>
                <a:cs typeface="Arial" pitchFamily="34" charset="0"/>
              </a:rPr>
              <a:t>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rPr>
              <a:t>Milli Mücadeleye </a:t>
            </a:r>
            <a:r>
              <a:rPr lang="tr-TR" sz="2400" b="1" dirty="0">
                <a:solidFill>
                  <a:srgbClr val="FF0000"/>
                </a:solidFill>
              </a:rPr>
              <a:t>Karşı </a:t>
            </a:r>
            <a:r>
              <a:rPr lang="tr-TR" sz="2400" b="1" dirty="0" smtClean="0">
                <a:solidFill>
                  <a:srgbClr val="FF0000"/>
                </a:solidFill>
              </a:rPr>
              <a:t>Olan</a:t>
            </a:r>
            <a:r>
              <a:rPr lang="tr-TR" sz="2400" b="1" dirty="0" smtClean="0">
                <a:solidFill>
                  <a:srgbClr val="FF0000"/>
                </a:solidFill>
                <a:latin typeface="+mj-lt"/>
              </a:rPr>
              <a:t> Kuruluşlar:</a:t>
            </a:r>
            <a:endParaRPr lang="tr-TR" sz="2400" b="1" dirty="0">
              <a:solidFill>
                <a:srgbClr val="FF0000"/>
              </a:solidFill>
              <a:latin typeface="+mj-lt"/>
            </a:endParaRP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73446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19</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Ermeniler 1870’lerden itibaren örgütlenmeye başlamış, Doğu Anadolu’da bağımsız bir Ermeni devletini kurmak için faaliyet göstermişlerdir. Ermeniler tarafından kurulan örgütlerin önde gelenleri 1887’de Cenevre’de, Ermeni öğrenciler arasında kurulan Hınçak Komitesi ve 1890’da Tiflis’te kurulan Taşnaksütyun’dur.</a:t>
            </a:r>
          </a:p>
          <a:p>
            <a:pPr marL="0" indent="0" algn="just">
              <a:buNone/>
              <a:tabLst>
                <a:tab pos="365125" algn="l"/>
              </a:tabLst>
            </a:pPr>
            <a:r>
              <a:rPr lang="tr-TR" sz="2400" dirty="0" smtClean="0">
                <a:latin typeface="Arial" pitchFamily="34" charset="0"/>
                <a:cs typeface="Arial" pitchFamily="34" charset="0"/>
              </a:rPr>
              <a:t>	Ermeniler Doğu Anadolu’da çoğunlukta olduklarını öne sürerek İtilaf Devletlerinden destek istediler. Ancak</a:t>
            </a:r>
            <a:r>
              <a:rPr lang="tr-TR" sz="2400" i="1" dirty="0" smtClean="0">
                <a:latin typeface="Arial" pitchFamily="34" charset="0"/>
                <a:cs typeface="Arial" pitchFamily="34" charset="0"/>
              </a:rPr>
              <a:t> </a:t>
            </a:r>
            <a:r>
              <a:rPr lang="tr-TR" sz="2400" dirty="0" smtClean="0">
                <a:latin typeface="Arial" pitchFamily="34" charset="0"/>
                <a:cs typeface="Arial" pitchFamily="34" charset="0"/>
              </a:rPr>
              <a:t>Doğu Anadolu’da araştırma yaparak bir rapor hazırlayan Amerikalı General Harbord, Doğu Anadolu’nun hiçbir kesiminde Ermenilerin çoğunlukta olmadıklarını bildirdi. Ancak Osmanlı Devleti’nin içinde bulunduğu zor durumdan faydalanmak isteyen Ermeniler, bağımsızlık isteklerini sürdürdüler.</a:t>
            </a:r>
            <a:endParaRPr lang="tr-TR" sz="24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5080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7" name="Dikdörtgen 6"/>
          <p:cNvSpPr/>
          <p:nvPr/>
        </p:nvSpPr>
        <p:spPr>
          <a:xfrm>
            <a:off x="161836" y="3374445"/>
            <a:ext cx="8775758" cy="3046988"/>
          </a:xfrm>
          <a:prstGeom prst="rect">
            <a:avLst/>
          </a:prstGeom>
        </p:spPr>
        <p:txBody>
          <a:bodyPr wrap="square">
            <a:spAutoFit/>
          </a:bodyPr>
          <a:lstStyle/>
          <a:p>
            <a:pPr algn="just">
              <a:tabLst>
                <a:tab pos="365125" algn="l"/>
              </a:tabLst>
            </a:pPr>
            <a:r>
              <a:rPr lang="tr-TR" sz="2400" dirty="0" smtClean="0">
                <a:latin typeface="Arial" pitchFamily="34" charset="0"/>
                <a:cs typeface="Arial" pitchFamily="34" charset="0"/>
              </a:rPr>
              <a:t>	Birinci Dünya Harbi Osmanlı Devleti’nin de dahil olduğu İttifak devletlerinin yenilgisi ile sonuçlandı. </a:t>
            </a:r>
            <a:r>
              <a:rPr lang="tr-TR" sz="2400" dirty="0">
                <a:latin typeface="Arial" panose="020B0604020202020204" pitchFamily="34" charset="0"/>
                <a:cs typeface="Arial" panose="020B0604020202020204" pitchFamily="34" charset="0"/>
              </a:rPr>
              <a:t>Osmanlı Devleti müttefiği Almaya gibi </a:t>
            </a:r>
            <a:r>
              <a:rPr lang="tr-TR" sz="2400" dirty="0" smtClean="0">
                <a:latin typeface="Arial" panose="020B0604020202020204" pitchFamily="34" charset="0"/>
                <a:cs typeface="Arial" panose="020B0604020202020204" pitchFamily="34" charset="0"/>
              </a:rPr>
              <a:t>ABD </a:t>
            </a:r>
            <a:r>
              <a:rPr lang="tr-TR" sz="2400" dirty="0">
                <a:latin typeface="Arial" panose="020B0604020202020204" pitchFamily="34" charset="0"/>
                <a:cs typeface="Arial" panose="020B0604020202020204" pitchFamily="34" charset="0"/>
              </a:rPr>
              <a:t>Başkanı Wilson aracılığıyla 4 Ekim 1918’de ateşkes istedi. Bu esnada, Talat Paşa’nın başında bulunduğu son İttihat ve Terakki kabinesi 8 Ekim 1918’de istifa etti. Yerine 14 Ekim’de Ahmet İzzet Paşa başkanlığında yeni hükümet kuruldu. Yeni hükümetin beklentisi Wilson</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prensipleri kapsamında bir ateşkes anlaşması yapmaktı. </a:t>
            </a:r>
          </a:p>
        </p:txBody>
      </p:sp>
      <p:grpSp>
        <p:nvGrpSpPr>
          <p:cNvPr id="12" name="Grup 11"/>
          <p:cNvGrpSpPr/>
          <p:nvPr/>
        </p:nvGrpSpPr>
        <p:grpSpPr>
          <a:xfrm>
            <a:off x="2411760" y="756030"/>
            <a:ext cx="4140183" cy="2736304"/>
            <a:chOff x="564947" y="487710"/>
            <a:chExt cx="2869882" cy="2052153"/>
          </a:xfrm>
        </p:grpSpPr>
        <p:pic>
          <p:nvPicPr>
            <p:cNvPr id="13" name="Picture 4" descr="Mondros ate&amp;scedil;kes antla&amp;scedil;masının imzalandı&amp;gbreve;ı agamemnon zırhlı gem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29" y="487710"/>
              <a:ext cx="2857500" cy="1562100"/>
            </a:xfrm>
            <a:prstGeom prst="rect">
              <a:avLst/>
            </a:prstGeom>
            <a:noFill/>
            <a:extLst>
              <a:ext uri="{909E8E84-426E-40DD-AFC4-6F175D3DCCD1}">
                <a14:hiddenFill xmlns:a14="http://schemas.microsoft.com/office/drawing/2010/main">
                  <a:solidFill>
                    <a:srgbClr val="FFFFFF"/>
                  </a:solidFill>
                </a14:hiddenFill>
              </a:ext>
            </a:extLst>
          </p:spPr>
        </p:pic>
        <p:sp>
          <p:nvSpPr>
            <p:cNvPr id="14" name="Dikdörtgen 13"/>
            <p:cNvSpPr/>
            <p:nvPr/>
          </p:nvSpPr>
          <p:spPr>
            <a:xfrm>
              <a:off x="564947" y="2053298"/>
              <a:ext cx="2857500" cy="486565"/>
            </a:xfrm>
            <a:prstGeom prst="rect">
              <a:avLst/>
            </a:prstGeom>
          </p:spPr>
          <p:txBody>
            <a:bodyPr wrap="square">
              <a:spAutoFit/>
            </a:bodyPr>
            <a:lstStyle/>
            <a:p>
              <a:r>
                <a:rPr lang="tr-TR" sz="1600" dirty="0">
                  <a:solidFill>
                    <a:srgbClr val="002060"/>
                  </a:solidFill>
                  <a:latin typeface="Arial" pitchFamily="34" charset="0"/>
                  <a:cs typeface="Arial" pitchFamily="34" charset="0"/>
                </a:rPr>
                <a:t>Mondros </a:t>
              </a:r>
              <a:r>
                <a:rPr lang="tr-TR" sz="1600" dirty="0" smtClean="0">
                  <a:solidFill>
                    <a:srgbClr val="002060"/>
                  </a:solidFill>
                  <a:latin typeface="Arial" pitchFamily="34" charset="0"/>
                  <a:cs typeface="Arial" pitchFamily="34" charset="0"/>
                </a:rPr>
                <a:t>Ateşkes Antlaşması’nın imzalandığı Agamemnon zırhlı gemisi.</a:t>
              </a:r>
              <a:endParaRPr lang="tr-TR" sz="1600" dirty="0">
                <a:solidFill>
                  <a:srgbClr val="002060"/>
                </a:solidFill>
                <a:latin typeface="Arial" pitchFamily="34" charset="0"/>
                <a:cs typeface="Arial" pitchFamily="34" charset="0"/>
              </a:endParaRPr>
            </a:p>
          </p:txBody>
        </p:sp>
      </p:grpSp>
    </p:spTree>
    <p:extLst>
      <p:ext uri="{BB962C8B-B14F-4D97-AF65-F5344CB8AC3E}">
        <p14:creationId xmlns:p14="http://schemas.microsoft.com/office/powerpoint/2010/main" val="1609791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20</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Fransızlar</a:t>
            </a:r>
            <a:r>
              <a:rPr lang="tr-TR" sz="2400" dirty="0">
                <a:latin typeface="Arial" pitchFamily="34" charset="0"/>
                <a:cs typeface="Arial" pitchFamily="34" charset="0"/>
              </a:rPr>
              <a:t>, işgal ettikleri yerlerde, Ermenilerle işbirliği yaparak onları Türklere karşı silahlandırdı. </a:t>
            </a:r>
            <a:r>
              <a:rPr lang="tr-TR" sz="2400" dirty="0" smtClean="0">
                <a:latin typeface="Arial" pitchFamily="34" charset="0"/>
                <a:cs typeface="Arial" pitchFamily="34" charset="0"/>
              </a:rPr>
              <a:t>Fransızlarla işbirliği yapan Ermeniler, intikam </a:t>
            </a:r>
            <a:r>
              <a:rPr lang="tr-TR" sz="2400" dirty="0">
                <a:latin typeface="Arial" pitchFamily="34" charset="0"/>
                <a:cs typeface="Arial" pitchFamily="34" charset="0"/>
              </a:rPr>
              <a:t>alayları </a:t>
            </a:r>
            <a:r>
              <a:rPr lang="tr-TR" sz="2400" dirty="0" smtClean="0">
                <a:latin typeface="Arial" pitchFamily="34" charset="0"/>
                <a:cs typeface="Arial" pitchFamily="34" charset="0"/>
              </a:rPr>
              <a:t>oluşturarak Fransızlarla </a:t>
            </a:r>
            <a:r>
              <a:rPr lang="tr-TR" sz="2400" dirty="0">
                <a:latin typeface="Arial" pitchFamily="34" charset="0"/>
                <a:cs typeface="Arial" pitchFamily="34" charset="0"/>
              </a:rPr>
              <a:t>birlikte bölge halkına karşı katliamlar başlattılar. </a:t>
            </a:r>
            <a:endParaRPr lang="tr-TR" sz="2400" dirty="0" smtClean="0">
              <a:latin typeface="Arial" pitchFamily="34" charset="0"/>
              <a:cs typeface="Arial" pitchFamily="34" charset="0"/>
            </a:endParaRPr>
          </a:p>
          <a:p>
            <a:pPr marL="0" indent="0" algn="just">
              <a:buNone/>
              <a:tabLst>
                <a:tab pos="365125" algn="l"/>
              </a:tabLst>
            </a:pPr>
            <a:endParaRPr lang="tr-TR" sz="10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Fransızların ve Ermenilerin bu davranışları üzerine </a:t>
            </a:r>
            <a:r>
              <a:rPr lang="tr-TR" sz="2400" dirty="0">
                <a:latin typeface="Arial" pitchFamily="34" charset="0"/>
                <a:cs typeface="Arial" pitchFamily="34" charset="0"/>
              </a:rPr>
              <a:t>Güney Anadolu’daki bölge </a:t>
            </a:r>
            <a:r>
              <a:rPr lang="tr-TR" sz="2400" dirty="0" smtClean="0">
                <a:latin typeface="Arial" pitchFamily="34" charset="0"/>
                <a:cs typeface="Arial" pitchFamily="34" charset="0"/>
              </a:rPr>
              <a:t>halkı saldırılara </a:t>
            </a:r>
            <a:r>
              <a:rPr lang="tr-TR" sz="2400" dirty="0">
                <a:latin typeface="Arial" pitchFamily="34" charset="0"/>
                <a:cs typeface="Arial" pitchFamily="34" charset="0"/>
              </a:rPr>
              <a:t>karşı teşkilatlanarak </a:t>
            </a:r>
            <a:r>
              <a:rPr lang="tr-TR" sz="2400" dirty="0" smtClean="0">
                <a:latin typeface="Arial" pitchFamily="34" charset="0"/>
                <a:cs typeface="Arial" pitchFamily="34" charset="0"/>
              </a:rPr>
              <a:t>Kuvayı </a:t>
            </a:r>
            <a:r>
              <a:rPr lang="tr-TR" sz="2400" dirty="0">
                <a:latin typeface="Arial" pitchFamily="34" charset="0"/>
                <a:cs typeface="Arial" pitchFamily="34" charset="0"/>
              </a:rPr>
              <a:t>Milliye birlikleri </a:t>
            </a:r>
            <a:r>
              <a:rPr lang="tr-TR" sz="2400" dirty="0" smtClean="0">
                <a:latin typeface="Arial" pitchFamily="34" charset="0"/>
                <a:cs typeface="Arial" pitchFamily="34" charset="0"/>
              </a:rPr>
              <a:t>kurdu. </a:t>
            </a:r>
            <a:r>
              <a:rPr lang="tr-TR" sz="2400" dirty="0">
                <a:latin typeface="Arial" pitchFamily="34" charset="0"/>
                <a:cs typeface="Arial" pitchFamily="34" charset="0"/>
              </a:rPr>
              <a:t>Böylece </a:t>
            </a:r>
            <a:r>
              <a:rPr lang="tr-TR" sz="2400" dirty="0" smtClean="0">
                <a:latin typeface="Arial" pitchFamily="34" charset="0"/>
                <a:cs typeface="Arial" pitchFamily="34" charset="0"/>
              </a:rPr>
              <a:t>Milli </a:t>
            </a:r>
            <a:r>
              <a:rPr lang="tr-TR" sz="2400" dirty="0">
                <a:latin typeface="Arial" pitchFamily="34" charset="0"/>
                <a:cs typeface="Arial" pitchFamily="34" charset="0"/>
              </a:rPr>
              <a:t>Kuvvetlerin Fransız ve Ermeni işgaline karşı koymak için bölgede meydana getirdiği bu cepheye Güney Cephesi adı verildi. Sivas Kongresi’nde alınan karar gereğince bölgedeki Milli Kuvvetlere her türlü yardım yapılmıştır. Bölgedeki Milli Mücadele’yi </a:t>
            </a:r>
            <a:r>
              <a:rPr lang="tr-TR" sz="2400" dirty="0" smtClean="0">
                <a:latin typeface="Arial" pitchFamily="34" charset="0"/>
                <a:cs typeface="Arial" pitchFamily="34" charset="0"/>
              </a:rPr>
              <a:t>Kuvayı </a:t>
            </a:r>
            <a:r>
              <a:rPr lang="tr-TR" sz="2400" dirty="0">
                <a:latin typeface="Arial" pitchFamily="34" charset="0"/>
                <a:cs typeface="Arial" pitchFamily="34" charset="0"/>
              </a:rPr>
              <a:t>Milliye birlikleri yürütmüştür. </a:t>
            </a:r>
            <a:endParaRPr lang="tr-TR" sz="24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50802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21</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5040560"/>
          </a:xfrm>
        </p:spPr>
        <p:txBody>
          <a:bodyPr>
            <a:noAutofit/>
          </a:bodyPr>
          <a:lstStyle/>
          <a:p>
            <a:pPr marL="0" indent="0">
              <a:lnSpc>
                <a:spcPct val="150000"/>
              </a:lnSpc>
              <a:spcBef>
                <a:spcPts val="0"/>
              </a:spcBef>
              <a:buNone/>
              <a:tabLst>
                <a:tab pos="174625" algn="l"/>
              </a:tabLst>
            </a:pPr>
            <a:r>
              <a:rPr lang="tr-TR" sz="2400" b="1" dirty="0"/>
              <a:t>	</a:t>
            </a:r>
            <a:r>
              <a:rPr lang="tr-TR" sz="2200" b="1" dirty="0" smtClean="0">
                <a:solidFill>
                  <a:srgbClr val="C00000"/>
                </a:solidFill>
                <a:latin typeface="Arial" pitchFamily="34" charset="0"/>
                <a:cs typeface="Arial" pitchFamily="34" charset="0"/>
              </a:rPr>
              <a:t>İngiliz Muhipleri (Sevenleri) Cemiyeti:</a:t>
            </a:r>
            <a:r>
              <a:rPr lang="tr-TR" sz="2200" dirty="0" smtClean="0">
                <a:solidFill>
                  <a:srgbClr val="C00000"/>
                </a:solidFill>
                <a:latin typeface="Arial" pitchFamily="34" charset="0"/>
                <a:cs typeface="Arial" pitchFamily="34" charset="0"/>
              </a:rPr>
              <a:t> </a:t>
            </a:r>
            <a:br>
              <a:rPr lang="tr-TR" sz="2200" dirty="0" smtClean="0">
                <a:solidFill>
                  <a:srgbClr val="C00000"/>
                </a:solidFill>
                <a:latin typeface="Arial" pitchFamily="34" charset="0"/>
                <a:cs typeface="Arial" pitchFamily="34" charset="0"/>
              </a:rPr>
            </a:br>
            <a:r>
              <a:rPr lang="tr-TR" sz="2200" dirty="0" smtClean="0">
                <a:latin typeface="Arial" pitchFamily="34" charset="0"/>
                <a:cs typeface="Arial" pitchFamily="34" charset="0"/>
              </a:rPr>
              <a:t>• İngilizler tarafından Sait Molla isminde birine İstanbul’da kurdurulmuştur.</a:t>
            </a:r>
            <a:br>
              <a:rPr lang="tr-TR" sz="2200" dirty="0" smtClean="0">
                <a:latin typeface="Arial" pitchFamily="34" charset="0"/>
                <a:cs typeface="Arial" pitchFamily="34" charset="0"/>
              </a:rPr>
            </a:br>
            <a:r>
              <a:rPr lang="tr-TR" sz="2200" dirty="0" smtClean="0">
                <a:latin typeface="Arial" pitchFamily="34" charset="0"/>
                <a:cs typeface="Arial" pitchFamily="34" charset="0"/>
              </a:rPr>
              <a:t>• İngiliz mandasını savunmuşlardır.</a:t>
            </a:r>
            <a:br>
              <a:rPr lang="tr-TR" sz="2200" dirty="0" smtClean="0">
                <a:latin typeface="Arial" pitchFamily="34" charset="0"/>
                <a:cs typeface="Arial" pitchFamily="34" charset="0"/>
              </a:rPr>
            </a:br>
            <a:r>
              <a:rPr lang="tr-TR" sz="2200" dirty="0" smtClean="0">
                <a:latin typeface="Arial" pitchFamily="34" charset="0"/>
                <a:cs typeface="Arial" pitchFamily="34" charset="0"/>
              </a:rPr>
              <a:t>• Osmanlı Devleti (Vahdettin, Damat Ferit ve İçişleri Bakanı Ali Kemal) tarafından desteklenmiştir</a:t>
            </a:r>
            <a:br>
              <a:rPr lang="tr-TR" sz="2200" dirty="0" smtClean="0">
                <a:latin typeface="Arial" pitchFamily="34" charset="0"/>
                <a:cs typeface="Arial" pitchFamily="34" charset="0"/>
              </a:rPr>
            </a:br>
            <a:r>
              <a:rPr lang="tr-TR" sz="2200" dirty="0" smtClean="0">
                <a:latin typeface="Arial" pitchFamily="34" charset="0"/>
                <a:cs typeface="Arial" pitchFamily="34" charset="0"/>
              </a:rPr>
              <a:t>• Derneğin başkanı </a:t>
            </a:r>
            <a:r>
              <a:rPr lang="tr-TR" sz="2200" dirty="0" err="1" smtClean="0">
                <a:latin typeface="Arial" pitchFamily="34" charset="0"/>
                <a:cs typeface="Arial" pitchFamily="34" charset="0"/>
              </a:rPr>
              <a:t>Fru</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Frew</a:t>
            </a:r>
            <a:r>
              <a:rPr lang="tr-TR" sz="2200" dirty="0" smtClean="0">
                <a:latin typeface="Arial" pitchFamily="34" charset="0"/>
                <a:cs typeface="Arial" pitchFamily="34" charset="0"/>
              </a:rPr>
              <a:t>) idi. </a:t>
            </a:r>
            <a:br>
              <a:rPr lang="tr-TR" sz="2200" dirty="0" smtClean="0">
                <a:latin typeface="Arial" pitchFamily="34" charset="0"/>
                <a:cs typeface="Arial" pitchFamily="34" charset="0"/>
              </a:rPr>
            </a:br>
            <a:r>
              <a:rPr lang="tr-TR" sz="2200" dirty="0" smtClean="0">
                <a:latin typeface="Arial" pitchFamily="34" charset="0"/>
                <a:cs typeface="Arial" pitchFamily="34" charset="0"/>
              </a:rPr>
              <a:t>• Cemiyetin gizli amacı memleket içinde örgüt kurarak isyan ve ihtilaf çıkarmak, ulusal bilinci yok etmek ve yabancı müdahalesini kolaylaştırmaktır.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98003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22</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200" b="1" dirty="0" smtClean="0">
                <a:solidFill>
                  <a:srgbClr val="C00000"/>
                </a:solidFill>
                <a:latin typeface="Arial" pitchFamily="34" charset="0"/>
                <a:cs typeface="Arial" pitchFamily="34" charset="0"/>
              </a:rPr>
              <a:t>Kürt </a:t>
            </a:r>
            <a:r>
              <a:rPr lang="tr-TR" sz="2200" b="1" dirty="0">
                <a:solidFill>
                  <a:srgbClr val="C00000"/>
                </a:solidFill>
                <a:latin typeface="Arial" pitchFamily="34" charset="0"/>
                <a:cs typeface="Arial" pitchFamily="34" charset="0"/>
              </a:rPr>
              <a:t>Teali </a:t>
            </a:r>
            <a:r>
              <a:rPr lang="tr-TR" sz="2200" b="1" dirty="0" smtClean="0">
                <a:solidFill>
                  <a:srgbClr val="C00000"/>
                </a:solidFill>
                <a:latin typeface="Arial" pitchFamily="34" charset="0"/>
                <a:cs typeface="Arial" pitchFamily="34" charset="0"/>
              </a:rPr>
              <a:t>Cemiyeti:</a:t>
            </a:r>
            <a:r>
              <a:rPr lang="tr-TR" sz="2200" dirty="0" smtClean="0">
                <a:solidFill>
                  <a:srgbClr val="C00000"/>
                </a:solidFill>
                <a:latin typeface="Arial" pitchFamily="34" charset="0"/>
                <a:cs typeface="Arial" pitchFamily="34" charset="0"/>
              </a:rPr>
              <a:t> </a:t>
            </a:r>
            <a:r>
              <a:rPr lang="tr-TR" sz="2200" dirty="0">
                <a:solidFill>
                  <a:srgbClr val="C00000"/>
                </a:solidFill>
                <a:latin typeface="Arial" pitchFamily="34" charset="0"/>
                <a:cs typeface="Arial" pitchFamily="34" charset="0"/>
              </a:rPr>
              <a:t/>
            </a:r>
            <a:br>
              <a:rPr lang="tr-TR" sz="2200" dirty="0">
                <a:solidFill>
                  <a:srgbClr val="C00000"/>
                </a:solidFill>
                <a:latin typeface="Arial" pitchFamily="34" charset="0"/>
                <a:cs typeface="Arial" pitchFamily="34" charset="0"/>
              </a:rPr>
            </a:br>
            <a:r>
              <a:rPr lang="tr-TR" sz="2200" dirty="0">
                <a:latin typeface="Arial" pitchFamily="34" charset="0"/>
                <a:cs typeface="Arial" pitchFamily="34" charset="0"/>
              </a:rPr>
              <a:t>• İngilizlerin yardımıyla Seyit Abdülkadir tarafından İstanbul’da kurulmuştur. Cemiyet, İngilizlerden destek ve yardım alıyordu.</a:t>
            </a:r>
            <a:br>
              <a:rPr lang="tr-TR" sz="2200" dirty="0">
                <a:latin typeface="Arial" pitchFamily="34" charset="0"/>
                <a:cs typeface="Arial" pitchFamily="34" charset="0"/>
              </a:rPr>
            </a:br>
            <a:r>
              <a:rPr lang="tr-TR" sz="2200" dirty="0">
                <a:latin typeface="Arial" pitchFamily="34" charset="0"/>
                <a:cs typeface="Arial" pitchFamily="34" charset="0"/>
              </a:rPr>
              <a:t>• Wilson İlkeleri’nden yararlanarak Doğu Anadolu Bölgesinde bir Kürt Devleti kurmak amaçlanmıştır. </a:t>
            </a:r>
            <a:br>
              <a:rPr lang="tr-TR" sz="2200" dirty="0">
                <a:latin typeface="Arial" pitchFamily="34" charset="0"/>
                <a:cs typeface="Arial" pitchFamily="34" charset="0"/>
              </a:rPr>
            </a:br>
            <a:r>
              <a:rPr lang="tr-TR" sz="2200" dirty="0">
                <a:latin typeface="Arial" pitchFamily="34" charset="0"/>
                <a:cs typeface="Arial" pitchFamily="34" charset="0"/>
              </a:rPr>
              <a:t>• Doğu Anadolu Müdafaa-i Hukuk Cemiyeti ile birleşmeyi reddetmiştir.</a:t>
            </a: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77219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23</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400" b="1" dirty="0" smtClean="0">
                <a:solidFill>
                  <a:srgbClr val="C00000"/>
                </a:solidFill>
                <a:latin typeface="Arial" pitchFamily="34" charset="0"/>
                <a:cs typeface="Arial" pitchFamily="34" charset="0"/>
              </a:rPr>
              <a:t>İslam </a:t>
            </a:r>
            <a:r>
              <a:rPr lang="tr-TR" sz="2400" b="1" dirty="0">
                <a:solidFill>
                  <a:srgbClr val="C00000"/>
                </a:solidFill>
                <a:latin typeface="Arial" pitchFamily="34" charset="0"/>
                <a:cs typeface="Arial" pitchFamily="34" charset="0"/>
              </a:rPr>
              <a:t>Teali </a:t>
            </a:r>
            <a:r>
              <a:rPr lang="tr-TR" sz="2400" b="1" dirty="0" smtClean="0">
                <a:solidFill>
                  <a:srgbClr val="C00000"/>
                </a:solidFill>
                <a:latin typeface="Arial" pitchFamily="34" charset="0"/>
                <a:cs typeface="Arial" pitchFamily="34" charset="0"/>
              </a:rPr>
              <a:t>Cemiyeti</a:t>
            </a:r>
            <a:r>
              <a:rPr lang="tr-TR" sz="2400" dirty="0" smtClean="0">
                <a:solidFill>
                  <a:srgbClr val="C00000"/>
                </a:solidFill>
                <a:latin typeface="Arial" pitchFamily="34" charset="0"/>
                <a:cs typeface="Arial" pitchFamily="34" charset="0"/>
              </a:rPr>
              <a:t>:</a:t>
            </a:r>
            <a:r>
              <a:rPr lang="tr-TR" sz="2400" dirty="0">
                <a:solidFill>
                  <a:srgbClr val="C00000"/>
                </a:solidFill>
                <a:latin typeface="Arial" pitchFamily="34" charset="0"/>
                <a:cs typeface="Arial" pitchFamily="34" charset="0"/>
              </a:rPr>
              <a:t/>
            </a:r>
            <a:br>
              <a:rPr lang="tr-TR" sz="2400" dirty="0">
                <a:solidFill>
                  <a:srgbClr val="C00000"/>
                </a:solidFill>
                <a:latin typeface="Arial" pitchFamily="34" charset="0"/>
                <a:cs typeface="Arial" pitchFamily="34" charset="0"/>
              </a:rPr>
            </a:br>
            <a:r>
              <a:rPr lang="tr-TR" sz="2400" dirty="0" smtClean="0">
                <a:latin typeface="Arial" pitchFamily="34" charset="0"/>
                <a:cs typeface="Arial" pitchFamily="34" charset="0"/>
              </a:rPr>
              <a:t>• </a:t>
            </a:r>
            <a:r>
              <a:rPr lang="tr-TR" sz="2400" dirty="0">
                <a:latin typeface="Arial" pitchFamily="34" charset="0"/>
                <a:cs typeface="Arial" pitchFamily="34" charset="0"/>
              </a:rPr>
              <a:t>Merkezleri İstanbul’dur. Konya ve çevresinde de yoğun faaliyetlerde bulunmuşlardır.</a:t>
            </a:r>
            <a:br>
              <a:rPr lang="tr-TR" sz="2400" dirty="0">
                <a:latin typeface="Arial" pitchFamily="34" charset="0"/>
                <a:cs typeface="Arial" pitchFamily="34" charset="0"/>
              </a:rPr>
            </a:br>
            <a:r>
              <a:rPr lang="tr-TR" sz="2400" dirty="0">
                <a:latin typeface="Arial" pitchFamily="34" charset="0"/>
                <a:cs typeface="Arial" pitchFamily="34" charset="0"/>
              </a:rPr>
              <a:t>• Ülkenin kurtuluşunu hilafet ve saltanatta görmüşlerdir. </a:t>
            </a:r>
            <a:br>
              <a:rPr lang="tr-TR" sz="2400" dirty="0">
                <a:latin typeface="Arial" pitchFamily="34" charset="0"/>
                <a:cs typeface="Arial" pitchFamily="34" charset="0"/>
              </a:rPr>
            </a:br>
            <a:r>
              <a:rPr lang="tr-TR" sz="2400" dirty="0">
                <a:latin typeface="Arial" pitchFamily="34" charset="0"/>
                <a:cs typeface="Arial" pitchFamily="34" charset="0"/>
              </a:rPr>
              <a:t>• Ümmetçilik düşüncesini savunmuşlardır.</a:t>
            </a:r>
            <a:br>
              <a:rPr lang="tr-TR" sz="2400" dirty="0">
                <a:latin typeface="Arial" pitchFamily="34" charset="0"/>
                <a:cs typeface="Arial" pitchFamily="34" charset="0"/>
              </a:rPr>
            </a:br>
            <a:r>
              <a:rPr lang="tr-TR" sz="2400" dirty="0">
                <a:latin typeface="Arial" pitchFamily="34" charset="0"/>
                <a:cs typeface="Arial" pitchFamily="34" charset="0"/>
              </a:rPr>
              <a:t>• Anadolu’daki Milli Mücadele’yi engellemek için İstanbul’daki bazı müderrisler tarafından kurulmuştur</a:t>
            </a:r>
            <a:r>
              <a:rPr lang="tr-TR" sz="2400" dirty="0" smtClean="0">
                <a:latin typeface="Arial" pitchFamily="34" charset="0"/>
                <a:cs typeface="Arial" pitchFamily="34" charset="0"/>
              </a:rPr>
              <a:t>.</a:t>
            </a: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98034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24</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200" b="1" dirty="0" smtClean="0">
                <a:solidFill>
                  <a:srgbClr val="C00000"/>
                </a:solidFill>
                <a:latin typeface="Arial" pitchFamily="34" charset="0"/>
                <a:cs typeface="Arial" pitchFamily="34" charset="0"/>
              </a:rPr>
              <a:t>Sulh </a:t>
            </a:r>
            <a:r>
              <a:rPr lang="tr-TR" sz="2200" b="1" dirty="0">
                <a:solidFill>
                  <a:srgbClr val="C00000"/>
                </a:solidFill>
                <a:latin typeface="Arial" pitchFamily="34" charset="0"/>
                <a:cs typeface="Arial" pitchFamily="34" charset="0"/>
              </a:rPr>
              <a:t>ve Selamet-i Osmaniye </a:t>
            </a:r>
            <a:r>
              <a:rPr lang="tr-TR" sz="2200" b="1" dirty="0" smtClean="0">
                <a:solidFill>
                  <a:srgbClr val="C00000"/>
                </a:solidFill>
                <a:latin typeface="Arial" pitchFamily="34" charset="0"/>
                <a:cs typeface="Arial" pitchFamily="34" charset="0"/>
              </a:rPr>
              <a:t>Fırkası:</a:t>
            </a:r>
            <a:r>
              <a:rPr lang="tr-TR" sz="2200" dirty="0" smtClean="0">
                <a:solidFill>
                  <a:srgbClr val="C00000"/>
                </a:solidFill>
                <a:latin typeface="Arial" pitchFamily="34" charset="0"/>
                <a:cs typeface="Arial" pitchFamily="34" charset="0"/>
              </a:rPr>
              <a:t> </a:t>
            </a:r>
            <a:r>
              <a:rPr lang="tr-TR" sz="2200" dirty="0">
                <a:latin typeface="Arial" pitchFamily="34" charset="0"/>
                <a:cs typeface="Arial" pitchFamily="34" charset="0"/>
              </a:rPr>
              <a:t/>
            </a:r>
            <a:br>
              <a:rPr lang="tr-TR" sz="2200" dirty="0">
                <a:latin typeface="Arial" pitchFamily="34" charset="0"/>
                <a:cs typeface="Arial" pitchFamily="34" charset="0"/>
              </a:rPr>
            </a:br>
            <a:r>
              <a:rPr lang="tr-TR" sz="2200" dirty="0">
                <a:latin typeface="Arial" pitchFamily="34" charset="0"/>
                <a:cs typeface="Arial" pitchFamily="34" charset="0"/>
              </a:rPr>
              <a:t>• Merkezleri İstanbul’dur.</a:t>
            </a:r>
            <a:br>
              <a:rPr lang="tr-TR" sz="2200" dirty="0">
                <a:latin typeface="Arial" pitchFamily="34" charset="0"/>
                <a:cs typeface="Arial" pitchFamily="34" charset="0"/>
              </a:rPr>
            </a:br>
            <a:r>
              <a:rPr lang="tr-TR" sz="2200" dirty="0">
                <a:latin typeface="Arial" pitchFamily="34" charset="0"/>
                <a:cs typeface="Arial" pitchFamily="34" charset="0"/>
              </a:rPr>
              <a:t>• İttihat ve Terakki karşıtlarından oluşmuştur.</a:t>
            </a:r>
            <a:br>
              <a:rPr lang="tr-TR" sz="2200" dirty="0">
                <a:latin typeface="Arial" pitchFamily="34" charset="0"/>
                <a:cs typeface="Arial" pitchFamily="34" charset="0"/>
              </a:rPr>
            </a:br>
            <a:r>
              <a:rPr lang="tr-TR" sz="2200" dirty="0">
                <a:latin typeface="Arial" pitchFamily="34" charset="0"/>
                <a:cs typeface="Arial" pitchFamily="34" charset="0"/>
              </a:rPr>
              <a:t>• Padişaha bağlılığı savunmuşlardır</a:t>
            </a:r>
            <a:r>
              <a:rPr lang="tr-TR" sz="2200" dirty="0" smtClean="0">
                <a:latin typeface="Arial" pitchFamily="34" charset="0"/>
                <a:cs typeface="Arial" pitchFamily="34" charset="0"/>
              </a:rPr>
              <a:t>. Vatanın </a:t>
            </a:r>
            <a:r>
              <a:rPr lang="tr-TR" sz="2200" dirty="0">
                <a:latin typeface="Arial" pitchFamily="34" charset="0"/>
                <a:cs typeface="Arial" pitchFamily="34" charset="0"/>
              </a:rPr>
              <a:t>kurtuluşunun, padişahın ve halifenin buyruklarına sıkı sıkıya uymakla mümkün olacağına inanan bir cemiyettir. </a:t>
            </a:r>
            <a:br>
              <a:rPr lang="tr-TR" sz="2200" dirty="0">
                <a:latin typeface="Arial" pitchFamily="34" charset="0"/>
                <a:cs typeface="Arial" pitchFamily="34" charset="0"/>
              </a:rPr>
            </a:br>
            <a:r>
              <a:rPr lang="tr-TR" sz="2200" dirty="0">
                <a:latin typeface="Arial" pitchFamily="34" charset="0"/>
                <a:cs typeface="Arial" pitchFamily="34" charset="0"/>
              </a:rPr>
              <a:t>• Meşrutiyet ve demokrasi ilkelerine bağlı siyaset takip etmişlerdir.</a:t>
            </a:r>
            <a:br>
              <a:rPr lang="tr-TR" sz="2200" dirty="0">
                <a:latin typeface="Arial" pitchFamily="34" charset="0"/>
                <a:cs typeface="Arial" pitchFamily="34" charset="0"/>
              </a:rPr>
            </a:br>
            <a:r>
              <a:rPr lang="tr-TR" sz="2200" dirty="0">
                <a:latin typeface="Arial" pitchFamily="34" charset="0"/>
                <a:cs typeface="Arial" pitchFamily="34" charset="0"/>
              </a:rPr>
              <a:t>• Hürriyet ve İtilaf Fırkası ile işbirliği yapmıştır.</a:t>
            </a:r>
            <a:br>
              <a:rPr lang="tr-TR" sz="2200" dirty="0">
                <a:latin typeface="Arial" pitchFamily="34" charset="0"/>
                <a:cs typeface="Arial" pitchFamily="34" charset="0"/>
              </a:rPr>
            </a:br>
            <a:r>
              <a:rPr lang="tr-TR" sz="2200" dirty="0">
                <a:latin typeface="Arial" pitchFamily="34" charset="0"/>
                <a:cs typeface="Arial" pitchFamily="34" charset="0"/>
              </a:rPr>
              <a:t>• İngilizlerden maddi destek görmüştür.</a:t>
            </a:r>
            <a:br>
              <a:rPr lang="tr-TR" sz="2200" dirty="0">
                <a:latin typeface="Arial" pitchFamily="34" charset="0"/>
                <a:cs typeface="Arial" pitchFamily="34" charset="0"/>
              </a:rPr>
            </a:br>
            <a:r>
              <a:rPr lang="tr-TR" sz="2200" dirty="0">
                <a:latin typeface="Arial" pitchFamily="34" charset="0"/>
                <a:cs typeface="Arial" pitchFamily="34" charset="0"/>
              </a:rPr>
              <a:t/>
            </a:r>
            <a:br>
              <a:rPr lang="tr-TR" sz="2200" dirty="0">
                <a:latin typeface="Arial" pitchFamily="34" charset="0"/>
                <a:cs typeface="Arial" pitchFamily="34" charset="0"/>
              </a:rPr>
            </a:b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62869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25</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400" b="1" dirty="0" smtClean="0">
                <a:solidFill>
                  <a:srgbClr val="C00000"/>
                </a:solidFill>
                <a:latin typeface="Arial" pitchFamily="34" charset="0"/>
                <a:cs typeface="Arial" pitchFamily="34" charset="0"/>
              </a:rPr>
              <a:t>Hürriyet </a:t>
            </a:r>
            <a:r>
              <a:rPr lang="tr-TR" sz="2400" b="1" dirty="0">
                <a:solidFill>
                  <a:srgbClr val="C00000"/>
                </a:solidFill>
                <a:latin typeface="Arial" pitchFamily="34" charset="0"/>
                <a:cs typeface="Arial" pitchFamily="34" charset="0"/>
              </a:rPr>
              <a:t>ve İtilaf </a:t>
            </a:r>
            <a:r>
              <a:rPr lang="tr-TR" sz="2400" b="1" dirty="0" smtClean="0">
                <a:solidFill>
                  <a:srgbClr val="C00000"/>
                </a:solidFill>
                <a:latin typeface="Arial" pitchFamily="34" charset="0"/>
                <a:cs typeface="Arial" pitchFamily="34" charset="0"/>
              </a:rPr>
              <a:t>Fırkası:</a:t>
            </a:r>
            <a:r>
              <a:rPr lang="tr-TR" sz="2400" dirty="0" smtClean="0">
                <a:solidFill>
                  <a:srgbClr val="C00000"/>
                </a:solidFill>
                <a:latin typeface="Arial" pitchFamily="34" charset="0"/>
                <a:cs typeface="Arial" pitchFamily="34" charset="0"/>
              </a:rPr>
              <a:t> </a:t>
            </a:r>
            <a:r>
              <a:rPr lang="tr-TR" sz="2400" dirty="0">
                <a:solidFill>
                  <a:srgbClr val="C00000"/>
                </a:solidFill>
                <a:latin typeface="Arial" pitchFamily="34" charset="0"/>
                <a:cs typeface="Arial" pitchFamily="34" charset="0"/>
              </a:rPr>
              <a:t/>
            </a:r>
            <a:br>
              <a:rPr lang="tr-TR" sz="2400" dirty="0">
                <a:solidFill>
                  <a:srgbClr val="C00000"/>
                </a:solidFill>
                <a:latin typeface="Arial" pitchFamily="34" charset="0"/>
                <a:cs typeface="Arial" pitchFamily="34" charset="0"/>
              </a:rPr>
            </a:br>
            <a:r>
              <a:rPr lang="tr-TR" sz="2400" dirty="0">
                <a:latin typeface="Arial" pitchFamily="34" charset="0"/>
                <a:cs typeface="Arial" pitchFamily="34" charset="0"/>
              </a:rPr>
              <a:t>• Merkezi İstanbul’dur.</a:t>
            </a:r>
            <a:br>
              <a:rPr lang="tr-TR" sz="2400" dirty="0">
                <a:latin typeface="Arial" pitchFamily="34" charset="0"/>
                <a:cs typeface="Arial" pitchFamily="34" charset="0"/>
              </a:rPr>
            </a:br>
            <a:r>
              <a:rPr lang="tr-TR" sz="2400" dirty="0">
                <a:latin typeface="Arial" pitchFamily="34" charset="0"/>
                <a:cs typeface="Arial" pitchFamily="34" charset="0"/>
              </a:rPr>
              <a:t>• 1911’de İttihat ve Terakki Partisi’ne karşı olanlar tarafından kurulmuştur. </a:t>
            </a:r>
            <a:br>
              <a:rPr lang="tr-TR" sz="2400" dirty="0">
                <a:latin typeface="Arial" pitchFamily="34" charset="0"/>
                <a:cs typeface="Arial" pitchFamily="34" charset="0"/>
              </a:rPr>
            </a:br>
            <a:r>
              <a:rPr lang="tr-TR" sz="2400" dirty="0">
                <a:latin typeface="Arial" pitchFamily="34" charset="0"/>
                <a:cs typeface="Arial" pitchFamily="34" charset="0"/>
              </a:rPr>
              <a:t>• Anadolu’daki Kurtuluş Hareketini İttihatçılar ile işbirliği yapan maceracı bir hareket olarak değerlendirmişlerdir.</a:t>
            </a:r>
            <a:br>
              <a:rPr lang="tr-TR" sz="2400" dirty="0">
                <a:latin typeface="Arial" pitchFamily="34" charset="0"/>
                <a:cs typeface="Arial" pitchFamily="34" charset="0"/>
              </a:rPr>
            </a:br>
            <a:r>
              <a:rPr lang="tr-TR" sz="2400" dirty="0">
                <a:latin typeface="Arial" pitchFamily="34" charset="0"/>
                <a:cs typeface="Arial" pitchFamily="34" charset="0"/>
              </a:rPr>
              <a:t>• Mondros’tan sonra Milli Mücadele’ye karşı iç ayaklanmalarda öncü olmuşlardır.</a:t>
            </a:r>
            <a:br>
              <a:rPr lang="tr-TR" sz="2400" dirty="0">
                <a:latin typeface="Arial" pitchFamily="34" charset="0"/>
                <a:cs typeface="Arial" pitchFamily="34" charset="0"/>
              </a:rPr>
            </a:br>
            <a:r>
              <a:rPr lang="tr-TR" sz="2400" dirty="0">
                <a:latin typeface="Arial" pitchFamily="34" charset="0"/>
                <a:cs typeface="Arial" pitchFamily="34" charset="0"/>
              </a:rPr>
              <a:t>• İngilizlerle beraber hareket etmiştir.</a:t>
            </a: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171930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26</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124744"/>
            <a:ext cx="8642349" cy="5400600"/>
          </a:xfrm>
        </p:spPr>
        <p:txBody>
          <a:bodyPr>
            <a:noAutofit/>
          </a:bodyPr>
          <a:lstStyle/>
          <a:p>
            <a:pPr marL="0" indent="0">
              <a:lnSpc>
                <a:spcPct val="150000"/>
              </a:lnSpc>
              <a:spcBef>
                <a:spcPts val="0"/>
              </a:spcBef>
              <a:buNone/>
              <a:tabLst>
                <a:tab pos="174625" algn="l"/>
              </a:tabLst>
            </a:pPr>
            <a:r>
              <a:rPr lang="tr-TR" sz="2400" b="1" dirty="0" smtClean="0"/>
              <a:t>	</a:t>
            </a:r>
            <a:r>
              <a:rPr lang="tr-TR" sz="2100" b="1" dirty="0" smtClean="0">
                <a:solidFill>
                  <a:srgbClr val="C00000"/>
                </a:solidFill>
                <a:latin typeface="Arial" pitchFamily="34" charset="0"/>
                <a:cs typeface="Arial" pitchFamily="34" charset="0"/>
              </a:rPr>
              <a:t>Wilson </a:t>
            </a:r>
            <a:r>
              <a:rPr lang="tr-TR" sz="2100" b="1" dirty="0">
                <a:solidFill>
                  <a:srgbClr val="C00000"/>
                </a:solidFill>
                <a:latin typeface="Arial" pitchFamily="34" charset="0"/>
                <a:cs typeface="Arial" pitchFamily="34" charset="0"/>
              </a:rPr>
              <a:t>Prensipleri </a:t>
            </a:r>
            <a:r>
              <a:rPr lang="tr-TR" sz="2100" b="1" dirty="0" smtClean="0">
                <a:solidFill>
                  <a:srgbClr val="C00000"/>
                </a:solidFill>
                <a:latin typeface="Arial" pitchFamily="34" charset="0"/>
                <a:cs typeface="Arial" pitchFamily="34" charset="0"/>
              </a:rPr>
              <a:t>Cemiyeti:</a:t>
            </a:r>
            <a:r>
              <a:rPr lang="tr-TR" sz="2100" dirty="0">
                <a:solidFill>
                  <a:srgbClr val="C00000"/>
                </a:solidFill>
                <a:latin typeface="Arial" pitchFamily="34" charset="0"/>
                <a:cs typeface="Arial" pitchFamily="34" charset="0"/>
              </a:rPr>
              <a:t/>
            </a:r>
            <a:br>
              <a:rPr lang="tr-TR" sz="2100" dirty="0">
                <a:solidFill>
                  <a:srgbClr val="C00000"/>
                </a:solidFill>
                <a:latin typeface="Arial" pitchFamily="34" charset="0"/>
                <a:cs typeface="Arial" pitchFamily="34" charset="0"/>
              </a:rPr>
            </a:br>
            <a:r>
              <a:rPr lang="tr-TR" sz="2100" dirty="0">
                <a:latin typeface="Arial" pitchFamily="34" charset="0"/>
                <a:cs typeface="Arial" pitchFamily="34" charset="0"/>
              </a:rPr>
              <a:t>• Merkezi İstanbul’dur. </a:t>
            </a:r>
            <a:br>
              <a:rPr lang="tr-TR" sz="2100" dirty="0">
                <a:latin typeface="Arial" pitchFamily="34" charset="0"/>
                <a:cs typeface="Arial" pitchFamily="34" charset="0"/>
              </a:rPr>
            </a:br>
            <a:r>
              <a:rPr lang="tr-TR" sz="2100" dirty="0">
                <a:latin typeface="Arial" pitchFamily="34" charset="0"/>
                <a:cs typeface="Arial" pitchFamily="34" charset="0"/>
              </a:rPr>
              <a:t>• Osmanlı Devleti’nin kurtuluşunun ancak İngilizlerin yardımı yerine ABD’nin mandası ile mümkün olabileceği savunulmuştur. Amerika'nın mandasına girerek kurtulmayı ve hızla uygarlaşmayı </a:t>
            </a:r>
            <a:r>
              <a:rPr lang="tr-TR" sz="2100" dirty="0" smtClean="0">
                <a:latin typeface="Arial" pitchFamily="34" charset="0"/>
                <a:cs typeface="Arial" pitchFamily="34" charset="0"/>
              </a:rPr>
              <a:t>hedeflemekteydiler.</a:t>
            </a:r>
            <a:r>
              <a:rPr lang="tr-TR" sz="2100" dirty="0">
                <a:latin typeface="Arial" pitchFamily="34" charset="0"/>
                <a:cs typeface="Arial" pitchFamily="34" charset="0"/>
              </a:rPr>
              <a:t/>
            </a:r>
            <a:br>
              <a:rPr lang="tr-TR" sz="2100" dirty="0">
                <a:latin typeface="Arial" pitchFamily="34" charset="0"/>
                <a:cs typeface="Arial" pitchFamily="34" charset="0"/>
              </a:rPr>
            </a:br>
            <a:r>
              <a:rPr lang="tr-TR" sz="2100" dirty="0">
                <a:latin typeface="Arial" pitchFamily="34" charset="0"/>
                <a:cs typeface="Arial" pitchFamily="34" charset="0"/>
              </a:rPr>
              <a:t>• Halide Edip (Adıvar), Ahmet Emin (Yalman) ve Refik </a:t>
            </a:r>
            <a:r>
              <a:rPr lang="tr-TR" sz="2100" dirty="0" err="1">
                <a:latin typeface="Arial" pitchFamily="34" charset="0"/>
                <a:cs typeface="Arial" pitchFamily="34" charset="0"/>
              </a:rPr>
              <a:t>Halid</a:t>
            </a:r>
            <a:r>
              <a:rPr lang="tr-TR" sz="2100" dirty="0">
                <a:latin typeface="Arial" pitchFamily="34" charset="0"/>
                <a:cs typeface="Arial" pitchFamily="34" charset="0"/>
              </a:rPr>
              <a:t> gibi şahsiyetler bu cemiyetin önemli isimleri arasındaydı.</a:t>
            </a:r>
            <a:br>
              <a:rPr lang="tr-TR" sz="2100" dirty="0">
                <a:latin typeface="Arial" pitchFamily="34" charset="0"/>
                <a:cs typeface="Arial" pitchFamily="34" charset="0"/>
              </a:rPr>
            </a:br>
            <a:r>
              <a:rPr lang="tr-TR" sz="2100" dirty="0">
                <a:latin typeface="Arial" pitchFamily="34" charset="0"/>
                <a:cs typeface="Arial" pitchFamily="34" charset="0"/>
              </a:rPr>
              <a:t>• Sivas Kongresi'nde etkili olmuş, fakat susturulmuşlardır. </a:t>
            </a:r>
            <a:br>
              <a:rPr lang="tr-TR" sz="2100" dirty="0">
                <a:latin typeface="Arial" pitchFamily="34" charset="0"/>
                <a:cs typeface="Arial" pitchFamily="34" charset="0"/>
              </a:rPr>
            </a:br>
            <a:r>
              <a:rPr lang="tr-TR" sz="2100" dirty="0">
                <a:latin typeface="Arial" pitchFamily="34" charset="0"/>
                <a:cs typeface="Arial" pitchFamily="34" charset="0"/>
              </a:rPr>
              <a:t>• Cemiyetin kurucularından bir kısmı Kurtuluş Savaşı’nda </a:t>
            </a:r>
            <a:r>
              <a:rPr lang="tr-TR" sz="2100" dirty="0" smtClean="0">
                <a:latin typeface="Arial" pitchFamily="34" charset="0"/>
                <a:cs typeface="Arial" pitchFamily="34" charset="0"/>
              </a:rPr>
              <a:t>Milli Mücadeleyi yürütenlere katılmıştır</a:t>
            </a:r>
            <a:r>
              <a:rPr lang="tr-TR" sz="2100" dirty="0">
                <a:latin typeface="Arial" pitchFamily="34" charset="0"/>
                <a:cs typeface="Arial" pitchFamily="34" charset="0"/>
              </a:rPr>
              <a:t>.</a:t>
            </a:r>
            <a:endParaRPr lang="tr-TR" sz="21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78613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27</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5400600"/>
          </a:xfrm>
        </p:spPr>
        <p:txBody>
          <a:bodyPr>
            <a:noAutofit/>
          </a:bodyPr>
          <a:lstStyle/>
          <a:p>
            <a:pPr marL="0" indent="0" algn="just">
              <a:spcBef>
                <a:spcPts val="0"/>
              </a:spcBef>
              <a:buNone/>
              <a:tabLst>
                <a:tab pos="174625" algn="l"/>
              </a:tabLst>
            </a:pPr>
            <a:r>
              <a:rPr lang="tr-TR" sz="2400" b="1" dirty="0" smtClean="0"/>
              <a:t>	</a:t>
            </a:r>
            <a:r>
              <a:rPr lang="tr-TR" sz="2400" dirty="0">
                <a:latin typeface="Arial" pitchFamily="34" charset="0"/>
                <a:cs typeface="Arial" pitchFamily="34" charset="0"/>
              </a:rPr>
              <a:t> Mondros ateşkes </a:t>
            </a:r>
            <a:r>
              <a:rPr lang="tr-TR" sz="2400" dirty="0" smtClean="0">
                <a:latin typeface="Arial" pitchFamily="34" charset="0"/>
                <a:cs typeface="Arial" pitchFamily="34" charset="0"/>
              </a:rPr>
              <a:t>antlaşmasının uygulanışına karşı Padişah’ın ve İstanbul Hükümetinin </a:t>
            </a:r>
            <a:r>
              <a:rPr lang="tr-TR" sz="2400" dirty="0">
                <a:latin typeface="Arial" pitchFamily="34" charset="0"/>
                <a:cs typeface="Arial" pitchFamily="34" charset="0"/>
              </a:rPr>
              <a:t>aciz kalması, düşman emellerinin gerçekleşmesine imkan sağlamıştır</a:t>
            </a:r>
            <a:r>
              <a:rPr lang="tr-TR" sz="2400" dirty="0" smtClean="0">
                <a:latin typeface="Arial" pitchFamily="34" charset="0"/>
                <a:cs typeface="Arial" pitchFamily="34" charset="0"/>
              </a:rPr>
              <a:t>.</a:t>
            </a:r>
            <a:r>
              <a:rPr lang="tr-TR" sz="2400" dirty="0"/>
              <a:t> </a:t>
            </a:r>
            <a:r>
              <a:rPr lang="tr-TR" sz="2400" dirty="0">
                <a:latin typeface="Arial" pitchFamily="34" charset="0"/>
                <a:cs typeface="Arial" pitchFamily="34" charset="0"/>
              </a:rPr>
              <a:t>Burada dikkati çeken, en önemli nokta bir Ateşkes antlaşması ile ilgili konuda </a:t>
            </a:r>
            <a:r>
              <a:rPr lang="tr-TR" sz="2400" dirty="0" smtClean="0">
                <a:latin typeface="Arial" pitchFamily="34" charset="0"/>
                <a:cs typeface="Arial" pitchFamily="34" charset="0"/>
              </a:rPr>
              <a:t>Padişah’ın </a:t>
            </a:r>
            <a:r>
              <a:rPr lang="tr-TR" sz="2400" dirty="0">
                <a:latin typeface="Arial" pitchFamily="34" charset="0"/>
                <a:cs typeface="Arial" pitchFamily="34" charset="0"/>
              </a:rPr>
              <a:t>kendi çıkarını, </a:t>
            </a:r>
            <a:r>
              <a:rPr lang="tr-TR" sz="2400" dirty="0" smtClean="0">
                <a:latin typeface="Arial" pitchFamily="34" charset="0"/>
                <a:cs typeface="Arial" pitchFamily="34" charset="0"/>
              </a:rPr>
              <a:t>Sultan–Halife </a:t>
            </a:r>
            <a:r>
              <a:rPr lang="tr-TR" sz="2400" dirty="0">
                <a:latin typeface="Arial" pitchFamily="34" charset="0"/>
                <a:cs typeface="Arial" pitchFamily="34" charset="0"/>
              </a:rPr>
              <a:t>olarak öncelikle haklarının bütünü ile sağlamasını temine çalışmasıdır.</a:t>
            </a:r>
            <a:r>
              <a:rPr lang="tr-TR" sz="2400" dirty="0" smtClean="0">
                <a:latin typeface="Arial" pitchFamily="34" charset="0"/>
                <a:cs typeface="Arial" pitchFamily="34" charset="0"/>
              </a:rPr>
              <a:t> </a:t>
            </a:r>
            <a:endParaRPr lang="tr-TR" sz="2400" dirty="0">
              <a:latin typeface="Arial" pitchFamily="34" charset="0"/>
              <a:cs typeface="Arial" pitchFamily="34" charset="0"/>
            </a:endParaRPr>
          </a:p>
          <a:p>
            <a:pPr marL="0" indent="0" algn="just">
              <a:spcBef>
                <a:spcPts val="0"/>
              </a:spcBef>
              <a:buNone/>
              <a:tabLst>
                <a:tab pos="268288" algn="l"/>
              </a:tabLst>
            </a:pPr>
            <a:r>
              <a:rPr lang="tr-TR" sz="2400" dirty="0" smtClean="0">
                <a:latin typeface="Arial" pitchFamily="34" charset="0"/>
                <a:cs typeface="Arial" pitchFamily="34" charset="0"/>
              </a:rPr>
              <a:t>	İstanbul’un </a:t>
            </a:r>
            <a:r>
              <a:rPr lang="tr-TR" sz="2400" dirty="0">
                <a:latin typeface="Arial" pitchFamily="34" charset="0"/>
                <a:cs typeface="Arial" pitchFamily="34" charset="0"/>
              </a:rPr>
              <a:t>ve yurdun işgali olayları, İstanbul’daki siyasi gücü, </a:t>
            </a:r>
            <a:r>
              <a:rPr lang="tr-TR" sz="2400" dirty="0" smtClean="0">
                <a:latin typeface="Arial" pitchFamily="34" charset="0"/>
                <a:cs typeface="Arial" pitchFamily="34" charset="0"/>
              </a:rPr>
              <a:t>Padişah’ı </a:t>
            </a:r>
            <a:r>
              <a:rPr lang="tr-TR" sz="2400" dirty="0">
                <a:latin typeface="Arial" pitchFamily="34" charset="0"/>
                <a:cs typeface="Arial" pitchFamily="34" charset="0"/>
              </a:rPr>
              <a:t>ve onun kurduğu hükümetleri harekete geçirmemiş, zaman ilerledikçe Anadolu’daki Milli Harekete karşı </a:t>
            </a:r>
            <a:r>
              <a:rPr lang="tr-TR" sz="2400" dirty="0" smtClean="0">
                <a:latin typeface="Arial" pitchFamily="34" charset="0"/>
                <a:cs typeface="Arial" pitchFamily="34" charset="0"/>
              </a:rPr>
              <a:t>olmuşlardır. </a:t>
            </a:r>
            <a:r>
              <a:rPr lang="tr-TR" sz="2400" dirty="0">
                <a:latin typeface="Arial" pitchFamily="34" charset="0"/>
                <a:cs typeface="Arial" pitchFamily="34" charset="0"/>
              </a:rPr>
              <a:t>Padişah ve onun hükümetleri, milletin ıstırabına kulak vermemişler, </a:t>
            </a:r>
            <a:r>
              <a:rPr lang="tr-TR" sz="2400" dirty="0" smtClean="0">
                <a:latin typeface="Arial" pitchFamily="34" charset="0"/>
                <a:cs typeface="Arial" pitchFamily="34" charset="0"/>
              </a:rPr>
              <a:t>çekingen ve korkak davranmışlar, milletin </a:t>
            </a:r>
            <a:r>
              <a:rPr lang="tr-TR" sz="2400" dirty="0">
                <a:latin typeface="Arial" pitchFamily="34" charset="0"/>
                <a:cs typeface="Arial" pitchFamily="34" charset="0"/>
              </a:rPr>
              <a:t>haklarını </a:t>
            </a:r>
            <a:r>
              <a:rPr lang="tr-TR" sz="2400" dirty="0" smtClean="0">
                <a:latin typeface="Arial" pitchFamily="34" charset="0"/>
                <a:cs typeface="Arial" pitchFamily="34" charset="0"/>
              </a:rPr>
              <a:t>savunmamışlardır. </a:t>
            </a:r>
            <a:r>
              <a:rPr lang="tr-TR" sz="2400" dirty="0">
                <a:latin typeface="Arial" pitchFamily="34" charset="0"/>
                <a:cs typeface="Arial" pitchFamily="34" charset="0"/>
              </a:rPr>
              <a:t>İşgalci kuvvetlerin isteklerine boyun eğmek, politikalarının esasını teşkil </a:t>
            </a:r>
            <a:r>
              <a:rPr lang="tr-TR" sz="2400" dirty="0" smtClean="0">
                <a:latin typeface="Arial" pitchFamily="34" charset="0"/>
                <a:cs typeface="Arial" pitchFamily="34" charset="0"/>
              </a:rPr>
              <a:t>etmiştir.</a:t>
            </a:r>
            <a:endParaRPr lang="tr-TR" sz="2100"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latin typeface="+mj-lt"/>
              </a:rPr>
              <a:t>Osmanlı Hükümeti’nin </a:t>
            </a:r>
            <a:r>
              <a:rPr lang="tr-TR" sz="2400" b="1" dirty="0" smtClean="0">
                <a:solidFill>
                  <a:srgbClr val="FF0000"/>
                </a:solidFill>
              </a:rPr>
              <a:t>Sergilediği Davranışlar:</a:t>
            </a:r>
            <a:r>
              <a:rPr lang="tr-TR" sz="2400" b="1" dirty="0" smtClean="0"/>
              <a:t> </a:t>
            </a:r>
            <a:endParaRPr lang="tr-TR" sz="2400" b="1" dirty="0">
              <a:solidFill>
                <a:srgbClr val="FF0000"/>
              </a:solidFill>
              <a:latin typeface="+mj-lt"/>
            </a:endParaRPr>
          </a:p>
        </p:txBody>
      </p:sp>
      <p:sp>
        <p:nvSpPr>
          <p:cNvPr id="9"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11938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28</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4230802"/>
          </a:xfrm>
        </p:spPr>
        <p:txBody>
          <a:bodyPr>
            <a:noAutofit/>
          </a:bodyPr>
          <a:lstStyle/>
          <a:p>
            <a:pPr marL="0" indent="0" algn="just">
              <a:spcBef>
                <a:spcPts val="0"/>
              </a:spcBef>
              <a:buNone/>
              <a:tabLst>
                <a:tab pos="174625" algn="l"/>
              </a:tabLst>
            </a:pPr>
            <a:r>
              <a:rPr lang="tr-TR" sz="2400" b="1" dirty="0" smtClean="0"/>
              <a:t>	</a:t>
            </a:r>
            <a:r>
              <a:rPr lang="tr-TR" sz="2400" dirty="0">
                <a:latin typeface="Arial" pitchFamily="34" charset="0"/>
                <a:cs typeface="Arial" pitchFamily="34" charset="0"/>
              </a:rPr>
              <a:t> </a:t>
            </a:r>
            <a:r>
              <a:rPr lang="tr-TR" sz="2400" dirty="0" smtClean="0">
                <a:latin typeface="Arial" pitchFamily="34" charset="0"/>
                <a:cs typeface="Arial" pitchFamily="34" charset="0"/>
              </a:rPr>
              <a:t>İzmir’in işgalinden iki gün sonra Dahiliye Nazırı Vekili Mehmet Ali Bey verdiği bir demeçte, Hükümetin İzmir’de meydana geldiği rivayet edilen olaylardan haberi olmadığını belirtmiştir.</a:t>
            </a:r>
          </a:p>
          <a:p>
            <a:pPr marL="0" indent="0" algn="just">
              <a:spcBef>
                <a:spcPts val="0"/>
              </a:spcBef>
              <a:buNone/>
              <a:tabLst>
                <a:tab pos="174625" algn="l"/>
              </a:tabLst>
            </a:pPr>
            <a:endParaRPr lang="tr-TR" sz="1000" dirty="0" smtClean="0">
              <a:latin typeface="Arial" pitchFamily="34" charset="0"/>
              <a:cs typeface="Arial" pitchFamily="34" charset="0"/>
            </a:endParaRPr>
          </a:p>
          <a:p>
            <a:pPr marL="0" indent="0" algn="just">
              <a:spcBef>
                <a:spcPts val="0"/>
              </a:spcBef>
              <a:buNone/>
              <a:tabLst>
                <a:tab pos="1746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Mustafa Kemal bu durumu şöyle açıklamaktadır: </a:t>
            </a:r>
            <a:r>
              <a:rPr lang="tr-TR" sz="2400" i="1" dirty="0" smtClean="0">
                <a:latin typeface="Arial" pitchFamily="34" charset="0"/>
                <a:cs typeface="Arial" pitchFamily="34" charset="0"/>
              </a:rPr>
              <a:t>‘‘Vahdettin mütereddi, şahsını ve yalnız tahtını temin edebileceğini tahayyül ettiği </a:t>
            </a:r>
            <a:r>
              <a:rPr lang="tr-TR" sz="2400" i="1" dirty="0" err="1" smtClean="0">
                <a:latin typeface="Arial" pitchFamily="34" charset="0"/>
                <a:cs typeface="Arial" pitchFamily="34" charset="0"/>
              </a:rPr>
              <a:t>denî</a:t>
            </a:r>
            <a:r>
              <a:rPr lang="tr-TR" sz="2400" i="1" dirty="0" smtClean="0">
                <a:latin typeface="Arial" pitchFamily="34" charset="0"/>
                <a:cs typeface="Arial" pitchFamily="34" charset="0"/>
              </a:rPr>
              <a:t> (</a:t>
            </a:r>
            <a:r>
              <a:rPr lang="tr-TR" sz="2400" i="1" dirty="0">
                <a:latin typeface="Arial" pitchFamily="34" charset="0"/>
                <a:cs typeface="Arial" pitchFamily="34" charset="0"/>
              </a:rPr>
              <a:t>Alçak, </a:t>
            </a:r>
            <a:r>
              <a:rPr lang="tr-TR" sz="2400" i="1" dirty="0" smtClean="0">
                <a:latin typeface="Arial" pitchFamily="34" charset="0"/>
                <a:cs typeface="Arial" pitchFamily="34" charset="0"/>
              </a:rPr>
              <a:t>kötü) tedbirler araştırmakta…</a:t>
            </a:r>
          </a:p>
          <a:p>
            <a:pPr marL="0" indent="0" algn="just">
              <a:spcBef>
                <a:spcPts val="0"/>
              </a:spcBef>
              <a:buNone/>
              <a:tabLst>
                <a:tab pos="174625" algn="l"/>
              </a:tabLst>
            </a:pPr>
            <a:endParaRPr lang="tr-TR" sz="1000" i="1" dirty="0" smtClean="0">
              <a:latin typeface="Arial" pitchFamily="34" charset="0"/>
              <a:cs typeface="Arial" pitchFamily="34" charset="0"/>
            </a:endParaRPr>
          </a:p>
          <a:p>
            <a:pPr marL="0" indent="0" algn="just">
              <a:spcBef>
                <a:spcPts val="0"/>
              </a:spcBef>
              <a:buNone/>
              <a:tabLst>
                <a:tab pos="174625" algn="l"/>
              </a:tabLst>
            </a:pPr>
            <a:r>
              <a:rPr lang="tr-TR" sz="2400" dirty="0" smtClean="0">
                <a:latin typeface="Arial" pitchFamily="34" charset="0"/>
                <a:cs typeface="Arial" pitchFamily="34" charset="0"/>
              </a:rPr>
              <a:t>	</a:t>
            </a:r>
            <a:r>
              <a:rPr lang="tr-TR" sz="2400" i="1" dirty="0" smtClean="0">
                <a:latin typeface="Arial" pitchFamily="34" charset="0"/>
                <a:cs typeface="Arial" pitchFamily="34" charset="0"/>
              </a:rPr>
              <a:t>Damat Paşa’nın başkanlığındaki Kabine aciz, haysiyetsiz, cebin (korkak), yalnız Padişahın iradesine tabi ve onunla beraber şahıslarını koruyacak herhangi bir vaziyete razı...”</a:t>
            </a:r>
            <a:endParaRPr lang="tr-TR" sz="21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rPr>
              <a:t>Osmanlı Hükümeti’nin Sergilediği Davranışlar:</a:t>
            </a:r>
            <a:r>
              <a:rPr lang="tr-TR" sz="2400" b="1" dirty="0" smtClean="0"/>
              <a:t> </a:t>
            </a:r>
            <a:endParaRPr lang="tr-TR" sz="2400" b="1" dirty="0">
              <a:solidFill>
                <a:srgbClr val="FF0000"/>
              </a:solidFill>
            </a:endParaRP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97589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29</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80095" y="1357298"/>
            <a:ext cx="8642349" cy="5400600"/>
          </a:xfrm>
        </p:spPr>
        <p:txBody>
          <a:bodyPr>
            <a:noAutofit/>
          </a:bodyPr>
          <a:lstStyle/>
          <a:p>
            <a:pPr marL="0" indent="0" algn="just">
              <a:spcBef>
                <a:spcPts val="0"/>
              </a:spcBef>
              <a:buNone/>
              <a:tabLst>
                <a:tab pos="174625" algn="l"/>
              </a:tabLst>
            </a:pPr>
            <a:r>
              <a:rPr lang="tr-TR" sz="2400" b="1" dirty="0" smtClean="0"/>
              <a:t>	</a:t>
            </a:r>
            <a:r>
              <a:rPr lang="tr-TR" sz="2200" dirty="0">
                <a:latin typeface="Arial" pitchFamily="34" charset="0"/>
                <a:cs typeface="Arial" pitchFamily="34" charset="0"/>
              </a:rPr>
              <a:t> </a:t>
            </a:r>
            <a:r>
              <a:rPr lang="tr-TR" sz="2400" dirty="0" smtClean="0"/>
              <a:t>Kurtuluş çaresi arayan aydınların düşünce ve faaliyetlerini Atatürk şu şekilde açıklamaktadır:</a:t>
            </a:r>
            <a:r>
              <a:rPr lang="tr-TR" sz="2400" i="1" dirty="0" smtClean="0"/>
              <a:t> </a:t>
            </a:r>
            <a:r>
              <a:rPr lang="tr-TR" sz="2200" i="1" dirty="0" smtClean="0">
                <a:latin typeface="Arial" pitchFamily="34" charset="0"/>
                <a:cs typeface="Arial" pitchFamily="34" charset="0"/>
              </a:rPr>
              <a:t>‘‘…Açıkladığım </a:t>
            </a:r>
            <a:r>
              <a:rPr lang="tr-TR" sz="2200" i="1" dirty="0">
                <a:latin typeface="Arial" pitchFamily="34" charset="0"/>
                <a:cs typeface="Arial" pitchFamily="34" charset="0"/>
              </a:rPr>
              <a:t>hususlara ve yaptığım gözlemlere göre üç türlü karar ortaya </a:t>
            </a:r>
            <a:r>
              <a:rPr lang="tr-TR" sz="2200" i="1" dirty="0" smtClean="0">
                <a:latin typeface="Arial" pitchFamily="34" charset="0"/>
                <a:cs typeface="Arial" pitchFamily="34" charset="0"/>
              </a:rPr>
              <a:t>atılmıştır.</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Birincisi</a:t>
            </a:r>
            <a:r>
              <a:rPr lang="tr-TR" sz="2200" i="1" dirty="0">
                <a:latin typeface="Arial" pitchFamily="34" charset="0"/>
                <a:cs typeface="Arial" pitchFamily="34" charset="0"/>
              </a:rPr>
              <a:t>, İngiliz himâyesini </a:t>
            </a:r>
            <a:r>
              <a:rPr lang="tr-TR" sz="2200" i="1" dirty="0" smtClean="0">
                <a:latin typeface="Arial" pitchFamily="34" charset="0"/>
                <a:cs typeface="Arial" pitchFamily="34" charset="0"/>
              </a:rPr>
              <a:t>istemek,</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İkincisi</a:t>
            </a:r>
            <a:r>
              <a:rPr lang="tr-TR" sz="2200" i="1" dirty="0">
                <a:latin typeface="Arial" pitchFamily="34" charset="0"/>
                <a:cs typeface="Arial" pitchFamily="34" charset="0"/>
              </a:rPr>
              <a:t>, Amerikan mandasını </a:t>
            </a:r>
            <a:r>
              <a:rPr lang="tr-TR" sz="2200" i="1" dirty="0" smtClean="0">
                <a:latin typeface="Arial" pitchFamily="34" charset="0"/>
                <a:cs typeface="Arial" pitchFamily="34" charset="0"/>
              </a:rPr>
              <a:t>istemek,</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Bu </a:t>
            </a:r>
            <a:r>
              <a:rPr lang="tr-TR" sz="2200" i="1" dirty="0">
                <a:latin typeface="Arial" pitchFamily="34" charset="0"/>
                <a:cs typeface="Arial" pitchFamily="34" charset="0"/>
              </a:rPr>
              <a:t>iki türlü karar sahipleri, Osmanlı Devleti’nin bir bütün halinde korunmasını düşünenlerdir. Osmanlı topraklarının çeşitli devletler arasında taksimi yerine, imparatorluğu tek bir devletin koruyuculuğu altında bulundurmayı tercih </a:t>
            </a:r>
            <a:r>
              <a:rPr lang="tr-TR" sz="2200" i="1" dirty="0" smtClean="0">
                <a:latin typeface="Arial" pitchFamily="34" charset="0"/>
                <a:cs typeface="Arial" pitchFamily="34" charset="0"/>
              </a:rPr>
              <a:t>edenlerdir.</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Üçüncü </a:t>
            </a:r>
            <a:r>
              <a:rPr lang="tr-TR" sz="2200" i="1" dirty="0">
                <a:latin typeface="Arial" pitchFamily="34" charset="0"/>
                <a:cs typeface="Arial" pitchFamily="34" charset="0"/>
              </a:rPr>
              <a:t>karar, bölgesel kurtuluş çarelerine başvurmaktır. Söz gelişi, bazı bölgeler kendilerinin Osmanlı Devleti’nden koparılacağı görüşüne karşı ondan ayrılmama tedbirlerine </a:t>
            </a:r>
            <a:r>
              <a:rPr lang="tr-TR" sz="2200" i="1" dirty="0" smtClean="0">
                <a:latin typeface="Arial" pitchFamily="34" charset="0"/>
                <a:cs typeface="Arial" pitchFamily="34" charset="0"/>
              </a:rPr>
              <a:t>başvuruyordu.</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Bazı </a:t>
            </a:r>
            <a:r>
              <a:rPr lang="tr-TR" sz="2200" i="1" dirty="0">
                <a:latin typeface="Arial" pitchFamily="34" charset="0"/>
                <a:cs typeface="Arial" pitchFamily="34" charset="0"/>
              </a:rPr>
              <a:t>bölgeler de Osmanlı Devleti’nin ortadan kaldırılacağını ve Osmanlı ülkesinin taksim edileceğini oldubitti kabul ederek kendi başlarını kurtarmaya </a:t>
            </a:r>
            <a:r>
              <a:rPr lang="tr-TR" sz="2200" i="1" dirty="0" smtClean="0">
                <a:latin typeface="Arial" pitchFamily="34" charset="0"/>
                <a:cs typeface="Arial" pitchFamily="34" charset="0"/>
              </a:rPr>
              <a:t>çalışıyordu…’’</a:t>
            </a:r>
            <a:endParaRPr lang="tr-TR" sz="2200" i="1" dirty="0">
              <a:latin typeface="Arial" pitchFamily="34" charset="0"/>
              <a:cs typeface="Arial" pitchFamily="34" charset="0"/>
            </a:endParaRPr>
          </a:p>
          <a:p>
            <a:pPr marL="0" indent="0" algn="just">
              <a:spcBef>
                <a:spcPts val="0"/>
              </a:spcBef>
              <a:buNone/>
              <a:tabLst>
                <a:tab pos="174625" algn="l"/>
              </a:tabLst>
            </a:pP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a:solidFill>
                  <a:srgbClr val="FF0000"/>
                </a:solidFill>
              </a:rPr>
              <a:t>Düşünülen </a:t>
            </a:r>
            <a:r>
              <a:rPr lang="tr-TR" sz="2400" b="1" dirty="0" smtClean="0">
                <a:solidFill>
                  <a:srgbClr val="FF0000"/>
                </a:solidFill>
              </a:rPr>
              <a:t>Kurtuluş Çareleri</a:t>
            </a:r>
            <a:r>
              <a:rPr lang="tr-TR" sz="2400" b="1" dirty="0" smtClean="0">
                <a:solidFill>
                  <a:srgbClr val="FF0000"/>
                </a:solidFill>
                <a:latin typeface="+mj-lt"/>
              </a:rPr>
              <a:t>:</a:t>
            </a:r>
            <a:endParaRPr lang="tr-TR" sz="2400" b="1" dirty="0">
              <a:solidFill>
                <a:srgbClr val="FF0000"/>
              </a:solidFill>
              <a:latin typeface="+mj-lt"/>
            </a:endParaRP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00825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7" name="Dikdörtgen 6"/>
          <p:cNvSpPr/>
          <p:nvPr/>
        </p:nvSpPr>
        <p:spPr>
          <a:xfrm>
            <a:off x="250826" y="3253040"/>
            <a:ext cx="8642349" cy="3416320"/>
          </a:xfrm>
          <a:prstGeom prst="rect">
            <a:avLst/>
          </a:prstGeom>
        </p:spPr>
        <p:txBody>
          <a:bodyPr wrap="square">
            <a:spAutoFit/>
          </a:bodyPr>
          <a:lstStyle/>
          <a:p>
            <a:pPr algn="just">
              <a:spcBef>
                <a:spcPts val="600"/>
              </a:spcBef>
              <a:tabLst>
                <a:tab pos="365125" algn="l"/>
              </a:tabLst>
            </a:pPr>
            <a:r>
              <a:rPr lang="tr-TR" sz="2400" dirty="0" smtClean="0">
                <a:latin typeface="Arial" pitchFamily="34" charset="0"/>
                <a:cs typeface="Arial" pitchFamily="34" charset="0"/>
              </a:rPr>
              <a:t>	Anlaşma </a:t>
            </a:r>
            <a:r>
              <a:rPr lang="tr-TR" sz="2400" dirty="0">
                <a:latin typeface="Arial" panose="020B0604020202020204" pitchFamily="34" charset="0"/>
                <a:cs typeface="Arial" panose="020B0604020202020204" pitchFamily="34" charset="0"/>
              </a:rPr>
              <a:t>yapmak üzere Bahriye Nazırı Hüseyin Rauf Orbay’ın </a:t>
            </a:r>
            <a:r>
              <a:rPr lang="tr-TR" sz="2400" dirty="0" smtClean="0">
                <a:latin typeface="Arial" panose="020B0604020202020204" pitchFamily="34" charset="0"/>
                <a:cs typeface="Arial" panose="020B0604020202020204" pitchFamily="34" charset="0"/>
              </a:rPr>
              <a:t>başkanlığını </a:t>
            </a:r>
            <a:r>
              <a:rPr lang="tr-TR" sz="2400" dirty="0">
                <a:latin typeface="Arial" panose="020B0604020202020204" pitchFamily="34" charset="0"/>
                <a:cs typeface="Arial" panose="020B0604020202020204" pitchFamily="34" charset="0"/>
              </a:rPr>
              <a:t>yaptığı bir heyet görevlendirildi. Heyete hareketinden önce bir talimat verilmiş; </a:t>
            </a:r>
            <a:r>
              <a:rPr lang="tr-TR" sz="2400" dirty="0">
                <a:solidFill>
                  <a:srgbClr val="0070C0"/>
                </a:solidFill>
                <a:latin typeface="Arial" panose="020B0604020202020204" pitchFamily="34" charset="0"/>
                <a:cs typeface="Arial" panose="020B0604020202020204" pitchFamily="34" charset="0"/>
              </a:rPr>
              <a:t>“Halifeliğin, Saltanatın ve Osmanlı Hanedanı’nın haklarının bütünlüğünün ve dokunulmazlığının korunması istenmiş ve bazı eyaletlere idari muhtariyet verilmesinin kabul edebileceği bildirmişti. Ayrıca ordu terhis edilecek, Yunan gemileri hariç gemilerin boğazlardan geçişine izin verilecekti. Buna karşılık ülke işgal edilmeyecekti.”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4" y="692696"/>
            <a:ext cx="3461613" cy="256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316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Paşanın 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6" y="1412776"/>
            <a:ext cx="5948088" cy="2304256"/>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Birinci Dünya Savaşı Sırasındaki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7" name="İçerik Yer Tutucusu 2"/>
          <p:cNvSpPr txBox="1">
            <a:spLocks/>
          </p:cNvSpPr>
          <p:nvPr/>
        </p:nvSpPr>
        <p:spPr>
          <a:xfrm>
            <a:off x="395536" y="1286696"/>
            <a:ext cx="8352928" cy="4691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tabLst>
                <a:tab pos="174625" algn="l"/>
              </a:tabLst>
            </a:pPr>
            <a:r>
              <a:rPr lang="tr-TR" sz="2400" b="1" dirty="0" smtClean="0"/>
              <a:t>	</a:t>
            </a:r>
            <a:r>
              <a:rPr lang="tr-TR" sz="2400" dirty="0" smtClean="0">
                <a:latin typeface="Arial" pitchFamily="34" charset="0"/>
                <a:cs typeface="Arial" pitchFamily="34" charset="0"/>
              </a:rPr>
              <a:t> Mustafa Kemal, 1913’de Sofya’ya Ateşe olarak atanmış ve I. Dünya Savaşı’na kadar orada kalmıştı. I. Dünya </a:t>
            </a:r>
            <a:r>
              <a:rPr lang="tr-TR" sz="2400" dirty="0">
                <a:latin typeface="Arial" pitchFamily="34" charset="0"/>
                <a:cs typeface="Arial" pitchFamily="34" charset="0"/>
              </a:rPr>
              <a:t>Savaşı’na </a:t>
            </a:r>
            <a:r>
              <a:rPr lang="tr-TR" sz="2400" dirty="0" smtClean="0">
                <a:latin typeface="Arial" pitchFamily="34" charset="0"/>
                <a:cs typeface="Arial" pitchFamily="34" charset="0"/>
              </a:rPr>
              <a:t>Almanya’nın kazanacağı savıyla girilmemesini, ordunun hazırlıklı olmadığını bildiren </a:t>
            </a:r>
            <a:r>
              <a:rPr lang="tr-TR" sz="2400" dirty="0">
                <a:latin typeface="Arial" pitchFamily="34" charset="0"/>
                <a:cs typeface="Arial" pitchFamily="34" charset="0"/>
              </a:rPr>
              <a:t>Mustafa </a:t>
            </a:r>
            <a:r>
              <a:rPr lang="tr-TR" sz="2400" dirty="0" smtClean="0">
                <a:latin typeface="Arial" pitchFamily="34" charset="0"/>
                <a:cs typeface="Arial" pitchFamily="34" charset="0"/>
              </a:rPr>
              <a:t>Kemal’in bu görüşü ilgililerce kabul edilmedi. </a:t>
            </a:r>
          </a:p>
          <a:p>
            <a:pPr marL="0" indent="0" algn="just">
              <a:spcBef>
                <a:spcPts val="0"/>
              </a:spcBef>
              <a:buNone/>
              <a:tabLst>
                <a:tab pos="174625" algn="l"/>
              </a:tabLst>
            </a:pPr>
            <a:r>
              <a:rPr lang="tr-TR" sz="2400" i="1" dirty="0">
                <a:latin typeface="Arial" pitchFamily="34" charset="0"/>
                <a:cs typeface="Arial" pitchFamily="34" charset="0"/>
              </a:rPr>
              <a:t>	</a:t>
            </a:r>
            <a:r>
              <a:rPr lang="tr-TR" sz="2400" dirty="0">
                <a:latin typeface="Arial" pitchFamily="34" charset="0"/>
                <a:cs typeface="Arial" pitchFamily="34" charset="0"/>
              </a:rPr>
              <a:t> Mustafa Kemal, </a:t>
            </a:r>
            <a:r>
              <a:rPr lang="tr-TR" sz="2400" dirty="0" smtClean="0">
                <a:latin typeface="Arial" pitchFamily="34" charset="0"/>
                <a:cs typeface="Arial" pitchFamily="34" charset="0"/>
              </a:rPr>
              <a:t>savaş başladıktan sonra Tekirdağ’daki  19. Tümen </a:t>
            </a:r>
            <a:r>
              <a:rPr lang="tr-TR" sz="2400" dirty="0" err="1" smtClean="0">
                <a:latin typeface="Arial" pitchFamily="34" charset="0"/>
                <a:cs typeface="Arial" pitchFamily="34" charset="0"/>
              </a:rPr>
              <a:t>K.lığına</a:t>
            </a:r>
            <a:r>
              <a:rPr lang="tr-TR" sz="2400" dirty="0" smtClean="0">
                <a:latin typeface="Arial" pitchFamily="34" charset="0"/>
                <a:cs typeface="Arial" pitchFamily="34" charset="0"/>
              </a:rPr>
              <a:t> atandı. </a:t>
            </a:r>
            <a:r>
              <a:rPr lang="tr-TR" sz="2400" dirty="0">
                <a:latin typeface="Arial" pitchFamily="34" charset="0"/>
                <a:cs typeface="Arial" pitchFamily="34" charset="0"/>
              </a:rPr>
              <a:t>Mustafa Kemal Çanakkale </a:t>
            </a:r>
            <a:r>
              <a:rPr lang="tr-TR" sz="2400" dirty="0" smtClean="0">
                <a:latin typeface="Arial" pitchFamily="34" charset="0"/>
                <a:cs typeface="Arial" pitchFamily="34" charset="0"/>
              </a:rPr>
              <a:t>Savaşlarından </a:t>
            </a:r>
            <a:r>
              <a:rPr lang="tr-TR" sz="2400" dirty="0">
                <a:latin typeface="Arial" pitchFamily="34" charset="0"/>
                <a:cs typeface="Arial" pitchFamily="34" charset="0"/>
              </a:rPr>
              <a:t>sonra 1916'da Edirne ve Diyarbakır'da görev </a:t>
            </a:r>
            <a:r>
              <a:rPr lang="tr-TR" sz="2400" dirty="0" smtClean="0">
                <a:latin typeface="Arial" pitchFamily="34" charset="0"/>
                <a:cs typeface="Arial" pitchFamily="34" charset="0"/>
              </a:rPr>
              <a:t>aldı. 1 Nisan </a:t>
            </a:r>
            <a:r>
              <a:rPr lang="tr-TR" sz="2400" dirty="0">
                <a:latin typeface="Arial" pitchFamily="34" charset="0"/>
                <a:cs typeface="Arial" pitchFamily="34" charset="0"/>
              </a:rPr>
              <a:t>1916'da </a:t>
            </a:r>
            <a:r>
              <a:rPr lang="tr-TR" sz="2400" dirty="0" smtClean="0">
                <a:latin typeface="Arial" pitchFamily="34" charset="0"/>
                <a:cs typeface="Arial" pitchFamily="34" charset="0"/>
              </a:rPr>
              <a:t>Tuğgeneralliğe </a:t>
            </a:r>
            <a:r>
              <a:rPr lang="tr-TR" sz="2400" dirty="0" smtClean="0">
                <a:solidFill>
                  <a:srgbClr val="0070C0"/>
                </a:solidFill>
                <a:latin typeface="Arial" pitchFamily="34" charset="0"/>
                <a:cs typeface="Arial" pitchFamily="34" charset="0"/>
              </a:rPr>
              <a:t>(Mirliva) </a:t>
            </a:r>
            <a:r>
              <a:rPr lang="tr-TR" sz="2400" dirty="0" smtClean="0">
                <a:latin typeface="Arial" pitchFamily="34" charset="0"/>
                <a:cs typeface="Arial" pitchFamily="34" charset="0"/>
              </a:rPr>
              <a:t>yükseldi</a:t>
            </a:r>
            <a:r>
              <a:rPr lang="tr-TR" sz="2400" dirty="0">
                <a:latin typeface="Arial" pitchFamily="34" charset="0"/>
                <a:cs typeface="Arial" pitchFamily="34" charset="0"/>
              </a:rPr>
              <a:t>. Rus kuvvetleriyle savaşarak Muş ve Bitlis'in geri alınmasını sağladı. Şam ve Halep'teki kısa süreli görevlerinden sonra 1917'de </a:t>
            </a:r>
            <a:r>
              <a:rPr lang="tr-TR" sz="2400" dirty="0" smtClean="0">
                <a:latin typeface="Arial" pitchFamily="34" charset="0"/>
                <a:cs typeface="Arial" pitchFamily="34" charset="0"/>
              </a:rPr>
              <a:t>İstanbul’a </a:t>
            </a:r>
            <a:r>
              <a:rPr lang="tr-TR" sz="2400" dirty="0">
                <a:latin typeface="Arial" pitchFamily="34" charset="0"/>
                <a:cs typeface="Arial" pitchFamily="34" charset="0"/>
              </a:rPr>
              <a:t>geldi. </a:t>
            </a:r>
            <a:endParaRPr lang="tr-TR" sz="2400" i="1" dirty="0" smtClean="0">
              <a:latin typeface="Arial" pitchFamily="34" charset="0"/>
              <a:cs typeface="Arial" pitchFamily="34" charset="0"/>
            </a:endParaRPr>
          </a:p>
        </p:txBody>
      </p:sp>
    </p:spTree>
    <p:extLst>
      <p:ext uri="{BB962C8B-B14F-4D97-AF65-F5344CB8AC3E}">
        <p14:creationId xmlns:p14="http://schemas.microsoft.com/office/powerpoint/2010/main" val="2422096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Paşanın 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6" y="1412776"/>
            <a:ext cx="5948088" cy="2304256"/>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Birinci Dünya Savaşı Sırasındaki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7" name="İçerik Yer Tutucusu 2"/>
          <p:cNvSpPr txBox="1">
            <a:spLocks/>
          </p:cNvSpPr>
          <p:nvPr/>
        </p:nvSpPr>
        <p:spPr>
          <a:xfrm>
            <a:off x="395536" y="1330032"/>
            <a:ext cx="8352928" cy="4331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tabLst>
                <a:tab pos="174625" algn="l"/>
              </a:tabLst>
            </a:pPr>
            <a:r>
              <a:rPr lang="tr-TR" sz="2400" b="1" dirty="0" smtClean="0"/>
              <a:t>	</a:t>
            </a:r>
            <a:r>
              <a:rPr lang="tr-TR" sz="2400" dirty="0" smtClean="0">
                <a:latin typeface="Arial" pitchFamily="34" charset="0"/>
                <a:cs typeface="Arial" pitchFamily="34" charset="0"/>
              </a:rPr>
              <a:t> Veliaht Vahdettin </a:t>
            </a:r>
            <a:r>
              <a:rPr lang="tr-TR" sz="2400" dirty="0">
                <a:latin typeface="Arial" pitchFamily="34" charset="0"/>
                <a:cs typeface="Arial" pitchFamily="34" charset="0"/>
              </a:rPr>
              <a:t>Efendi'yle Almanya'ya giderek cephede incelemelerde bulundu. Bu </a:t>
            </a:r>
            <a:r>
              <a:rPr lang="tr-TR" sz="2400" dirty="0" smtClean="0">
                <a:latin typeface="Arial" pitchFamily="34" charset="0"/>
                <a:cs typeface="Arial" pitchFamily="34" charset="0"/>
              </a:rPr>
              <a:t>seyahatte Almanya’nın içinde bulunduğu güçlükleri gördü.</a:t>
            </a:r>
          </a:p>
          <a:p>
            <a:pPr marL="0" indent="0" algn="just">
              <a:spcBef>
                <a:spcPts val="0"/>
              </a:spcBef>
              <a:buFont typeface="Arial" pitchFamily="34" charset="0"/>
              <a:buNone/>
              <a:tabLst>
                <a:tab pos="174625" algn="l"/>
                <a:tab pos="26828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	15 </a:t>
            </a:r>
            <a:r>
              <a:rPr lang="tr-TR" sz="2400" dirty="0">
                <a:latin typeface="Arial" pitchFamily="34" charset="0"/>
                <a:cs typeface="Arial" pitchFamily="34" charset="0"/>
              </a:rPr>
              <a:t>Ağustos 1918'de Halep'e </a:t>
            </a:r>
            <a:r>
              <a:rPr lang="tr-TR" sz="2400" dirty="0" smtClean="0">
                <a:latin typeface="Arial" pitchFamily="34" charset="0"/>
                <a:cs typeface="Arial" pitchFamily="34" charset="0"/>
              </a:rPr>
              <a:t>7’nci Ordu </a:t>
            </a:r>
            <a:r>
              <a:rPr lang="tr-TR" sz="2400" dirty="0">
                <a:latin typeface="Arial" pitchFamily="34" charset="0"/>
                <a:cs typeface="Arial" pitchFamily="34" charset="0"/>
              </a:rPr>
              <a:t>Komutanı olarak döndü. Bu cephede İngiliz kuvvetlerine karşı başarılı savunma savaşları yaptı. </a:t>
            </a:r>
            <a:r>
              <a:rPr lang="tr-TR" sz="2400" dirty="0" smtClean="0">
                <a:latin typeface="Arial" pitchFamily="34" charset="0"/>
                <a:cs typeface="Arial" pitchFamily="34" charset="0"/>
              </a:rPr>
              <a:t>14 Ekim’de Başkomutanlığa yolladığı bir yazı ile orduların savaş gücünü kaybettiklerini, hemen barışa gidilmezse tüm yurdun kaybedilmesi ihtimalinin bulunduğunu bildirdi. Bu öneriler reddedilirken yakın arkadaşlarına, </a:t>
            </a:r>
            <a:r>
              <a:rPr lang="tr-TR" sz="2400" i="1" dirty="0" smtClean="0">
                <a:solidFill>
                  <a:srgbClr val="0070C0"/>
                </a:solidFill>
                <a:latin typeface="Arial" pitchFamily="34" charset="0"/>
                <a:cs typeface="Arial" pitchFamily="34" charset="0"/>
              </a:rPr>
              <a:t>‘‘Bu iş artık ulusun kendisine kaldı’’ </a:t>
            </a:r>
            <a:r>
              <a:rPr lang="tr-TR" sz="2400" dirty="0" smtClean="0">
                <a:latin typeface="Arial" pitchFamily="34" charset="0"/>
                <a:cs typeface="Arial" pitchFamily="34" charset="0"/>
              </a:rPr>
              <a:t>diyordu. </a:t>
            </a:r>
          </a:p>
          <a:p>
            <a:pPr marL="0" indent="0" algn="just">
              <a:spcBef>
                <a:spcPts val="0"/>
              </a:spcBef>
              <a:buFont typeface="Arial" pitchFamily="34" charset="0"/>
              <a:buNone/>
              <a:tabLst>
                <a:tab pos="268288" algn="l"/>
              </a:tabLst>
            </a:pPr>
            <a:endParaRPr lang="tr-TR" sz="2400" i="1" dirty="0" smtClean="0">
              <a:latin typeface="Arial" pitchFamily="34" charset="0"/>
              <a:cs typeface="Arial" pitchFamily="34" charset="0"/>
            </a:endParaRPr>
          </a:p>
        </p:txBody>
      </p:sp>
    </p:spTree>
    <p:extLst>
      <p:ext uri="{BB962C8B-B14F-4D97-AF65-F5344CB8AC3E}">
        <p14:creationId xmlns:p14="http://schemas.microsoft.com/office/powerpoint/2010/main" val="4247330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Paşanın 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6" y="1412776"/>
            <a:ext cx="5948088" cy="2304256"/>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Birinci Dünya Savaşı Sırasındaki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7" name="İçerik Yer Tutucusu 2"/>
          <p:cNvSpPr txBox="1">
            <a:spLocks/>
          </p:cNvSpPr>
          <p:nvPr/>
        </p:nvSpPr>
        <p:spPr>
          <a:xfrm>
            <a:off x="395536" y="1330032"/>
            <a:ext cx="8352928" cy="5123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174625" algn="l"/>
              </a:tabLst>
            </a:pPr>
            <a:r>
              <a:rPr lang="tr-TR" sz="2400" b="1" dirty="0" smtClean="0"/>
              <a:t>	</a:t>
            </a:r>
            <a:r>
              <a:rPr lang="tr-TR" sz="2400" dirty="0" smtClean="0">
                <a:latin typeface="Arial" pitchFamily="34" charset="0"/>
                <a:cs typeface="Arial" pitchFamily="34" charset="0"/>
              </a:rPr>
              <a:t> </a:t>
            </a:r>
            <a:r>
              <a:rPr lang="tr-TR" sz="2400" dirty="0">
                <a:latin typeface="Arial" pitchFamily="34" charset="0"/>
                <a:cs typeface="Arial" pitchFamily="34" charset="0"/>
              </a:rPr>
              <a:t>Mondros Mütarekesi'nin imzalanmasından bir gün sonra, 31 Ekim 1918'de Yıldırım Orduları Grubu Komutanlığına </a:t>
            </a:r>
            <a:r>
              <a:rPr lang="tr-TR" sz="2400" dirty="0" smtClean="0">
                <a:latin typeface="Arial" pitchFamily="34" charset="0"/>
                <a:cs typeface="Arial" pitchFamily="34" charset="0"/>
              </a:rPr>
              <a:t>getirildi. Mustafa Kemal, ateşkes hükümlerinin harfiyen uygulanması halinde vatanın tamamen işgal edileceğini anlamıştı.</a:t>
            </a:r>
          </a:p>
          <a:p>
            <a:pPr marL="0" indent="0" algn="just">
              <a:spcBef>
                <a:spcPts val="0"/>
              </a:spcBef>
              <a:buNone/>
              <a:tabLst>
                <a:tab pos="26828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Hükümet </a:t>
            </a:r>
            <a:r>
              <a:rPr lang="tr-TR" sz="2400" dirty="0">
                <a:latin typeface="Arial" pitchFamily="34" charset="0"/>
                <a:cs typeface="Arial" pitchFamily="34" charset="0"/>
              </a:rPr>
              <a:t>Mustafa </a:t>
            </a:r>
            <a:r>
              <a:rPr lang="tr-TR" sz="2400" dirty="0" smtClean="0">
                <a:latin typeface="Arial" pitchFamily="34" charset="0"/>
                <a:cs typeface="Arial" pitchFamily="34" charset="0"/>
              </a:rPr>
              <a:t>Kemal’den yayılmaya devam eden işgal ordularına nezaket göstermesini, ateş açılsa dahi karşı konmamasını istedi. 6 Kasım’da verdiği cevapta bu emri uygulamaya yaradılışının elverişli olmadığını, her ne sebep ve bahane ile olursa olsun İskenderun’a çıkacak düşman askerlerine ateş açılacağını bildirirken, verilen emirleri uygulayacak yeni bir komutan atanmasını istiyordu. </a:t>
            </a:r>
            <a:endParaRPr lang="tr-TR" sz="2400" i="1" dirty="0" smtClean="0">
              <a:latin typeface="Arial" pitchFamily="34" charset="0"/>
              <a:cs typeface="Arial" pitchFamily="34" charset="0"/>
            </a:endParaRPr>
          </a:p>
        </p:txBody>
      </p:sp>
    </p:spTree>
    <p:extLst>
      <p:ext uri="{BB962C8B-B14F-4D97-AF65-F5344CB8AC3E}">
        <p14:creationId xmlns:p14="http://schemas.microsoft.com/office/powerpoint/2010/main" val="4254424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309" y="3945631"/>
            <a:ext cx="8445624" cy="2304256"/>
          </a:xfrm>
        </p:spPr>
        <p:txBody>
          <a:bodyPr>
            <a:normAutofit/>
          </a:bodyPr>
          <a:lstStyle/>
          <a:p>
            <a:pPr marL="0" indent="0" algn="just">
              <a:buNone/>
              <a:tabLst>
                <a:tab pos="363538" algn="l"/>
              </a:tabLst>
            </a:pPr>
            <a:r>
              <a:rPr lang="tr-TR" dirty="0" smtClean="0"/>
              <a:t>	</a:t>
            </a:r>
            <a:r>
              <a:rPr lang="tr-TR" sz="2600" dirty="0" smtClean="0">
                <a:latin typeface="Arial" panose="020B0604020202020204" pitchFamily="34" charset="0"/>
                <a:cs typeface="Arial" panose="020B0604020202020204" pitchFamily="34" charset="0"/>
              </a:rPr>
              <a:t>Atatürk </a:t>
            </a:r>
            <a:r>
              <a:rPr lang="tr-TR" sz="2600" dirty="0">
                <a:latin typeface="Arial" panose="020B0604020202020204" pitchFamily="34" charset="0"/>
                <a:cs typeface="Arial" panose="020B0604020202020204" pitchFamily="34" charset="0"/>
              </a:rPr>
              <a:t>Parkı....Atatürk Anıtının Kaide </a:t>
            </a:r>
            <a:r>
              <a:rPr lang="tr-TR" sz="2600" dirty="0" smtClean="0">
                <a:latin typeface="Arial" panose="020B0604020202020204" pitchFamily="34" charset="0"/>
                <a:cs typeface="Arial" panose="020B0604020202020204" pitchFamily="34" charset="0"/>
              </a:rPr>
              <a:t>Yazısı:</a:t>
            </a:r>
          </a:p>
          <a:p>
            <a:pPr marL="0" indent="0" algn="just">
              <a:buNone/>
              <a:tabLst>
                <a:tab pos="363538" algn="l"/>
              </a:tabLst>
            </a:pPr>
            <a:r>
              <a:rPr lang="tr-TR" sz="2600" dirty="0">
                <a:latin typeface="Arial" panose="020B0604020202020204" pitchFamily="34" charset="0"/>
                <a:cs typeface="Arial" panose="020B0604020202020204" pitchFamily="34" charset="0"/>
              </a:rPr>
              <a:t>	</a:t>
            </a:r>
            <a:r>
              <a:rPr lang="tr-TR" sz="2600" i="1" dirty="0" smtClean="0">
                <a:solidFill>
                  <a:srgbClr val="FF0000"/>
                </a:solidFill>
                <a:latin typeface="Arial" panose="020B0604020202020204" pitchFamily="34" charset="0"/>
                <a:cs typeface="Arial" panose="020B0604020202020204" pitchFamily="34" charset="0"/>
              </a:rPr>
              <a:t>‘‘Bende </a:t>
            </a:r>
            <a:r>
              <a:rPr lang="tr-TR" sz="2600" i="1" dirty="0">
                <a:solidFill>
                  <a:srgbClr val="FF0000"/>
                </a:solidFill>
                <a:latin typeface="Arial" panose="020B0604020202020204" pitchFamily="34" charset="0"/>
                <a:cs typeface="Arial" panose="020B0604020202020204" pitchFamily="34" charset="0"/>
              </a:rPr>
              <a:t>bu vekayiin </a:t>
            </a:r>
            <a:r>
              <a:rPr lang="tr-TR" sz="2600" i="1" dirty="0" smtClean="0">
                <a:solidFill>
                  <a:srgbClr val="FF0000"/>
                </a:solidFill>
                <a:latin typeface="Arial" panose="020B0604020202020204" pitchFamily="34" charset="0"/>
                <a:cs typeface="Arial" panose="020B0604020202020204" pitchFamily="34" charset="0"/>
              </a:rPr>
              <a:t>(Kurtuluş </a:t>
            </a:r>
            <a:r>
              <a:rPr lang="tr-TR" sz="2600" i="1" dirty="0">
                <a:solidFill>
                  <a:srgbClr val="FF0000"/>
                </a:solidFill>
                <a:latin typeface="Arial" panose="020B0604020202020204" pitchFamily="34" charset="0"/>
                <a:cs typeface="Arial" panose="020B0604020202020204" pitchFamily="34" charset="0"/>
              </a:rPr>
              <a:t>Savaşına başlama girişim </a:t>
            </a:r>
            <a:r>
              <a:rPr lang="tr-TR" sz="2600" i="1" dirty="0" smtClean="0">
                <a:solidFill>
                  <a:srgbClr val="FF0000"/>
                </a:solidFill>
                <a:latin typeface="Arial" panose="020B0604020202020204" pitchFamily="34" charset="0"/>
                <a:cs typeface="Arial" panose="020B0604020202020204" pitchFamily="34" charset="0"/>
              </a:rPr>
              <a:t>duygusu) ilk </a:t>
            </a:r>
            <a:r>
              <a:rPr lang="tr-TR" sz="2600" i="1" dirty="0">
                <a:solidFill>
                  <a:srgbClr val="FF0000"/>
                </a:solidFill>
                <a:latin typeface="Arial" panose="020B0604020202020204" pitchFamily="34" charset="0"/>
                <a:cs typeface="Arial" panose="020B0604020202020204" pitchFamily="34" charset="0"/>
              </a:rPr>
              <a:t>hissi teşebbüsü bu memlekette bu güzel Adana'da vücut </a:t>
            </a:r>
            <a:r>
              <a:rPr lang="tr-TR" sz="2600" i="1" dirty="0" smtClean="0">
                <a:solidFill>
                  <a:srgbClr val="FF0000"/>
                </a:solidFill>
                <a:latin typeface="Arial" panose="020B0604020202020204" pitchFamily="34" charset="0"/>
                <a:cs typeface="Arial" panose="020B0604020202020204" pitchFamily="34" charset="0"/>
              </a:rPr>
              <a:t>bulmuştur’’ </a:t>
            </a:r>
            <a:r>
              <a:rPr lang="tr-TR" sz="2600" dirty="0" smtClean="0">
                <a:latin typeface="Arial" panose="020B0604020202020204" pitchFamily="34" charset="0"/>
                <a:cs typeface="Arial" panose="020B0604020202020204" pitchFamily="34" charset="0"/>
              </a:rPr>
              <a:t>Adana </a:t>
            </a:r>
            <a:r>
              <a:rPr lang="tr-TR" sz="2600" dirty="0">
                <a:latin typeface="Arial" panose="020B0604020202020204" pitchFamily="34" charset="0"/>
                <a:cs typeface="Arial" panose="020B0604020202020204" pitchFamily="34" charset="0"/>
              </a:rPr>
              <a:t>15 Mart </a:t>
            </a:r>
            <a:r>
              <a:rPr lang="tr-TR" sz="2600" dirty="0" smtClean="0">
                <a:latin typeface="Arial" panose="020B0604020202020204" pitchFamily="34" charset="0"/>
                <a:cs typeface="Arial" panose="020B0604020202020204" pitchFamily="34" charset="0"/>
              </a:rPr>
              <a:t>1923. </a:t>
            </a:r>
            <a:endParaRPr lang="tr-TR"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pPr/>
              <a:t>33</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032" y="404664"/>
            <a:ext cx="5210629"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206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34</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Paşanın 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3087052"/>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Atatürk’ün İstanbul’da Bulunduğu Sıradaki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3" name="Dikdörtgen 2"/>
          <p:cNvSpPr/>
          <p:nvPr/>
        </p:nvSpPr>
        <p:spPr>
          <a:xfrm>
            <a:off x="280095" y="1452840"/>
            <a:ext cx="8728521" cy="4524315"/>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a:latin typeface="Arial" panose="020B0604020202020204" pitchFamily="34" charset="0"/>
                <a:cs typeface="Arial" panose="020B0604020202020204" pitchFamily="34" charset="0"/>
              </a:rPr>
              <a:t>Mondros Ateşkesi imzalanmasını müteakip Yıldırım Orduları Grup Komutanlığına atanan Mustafa Kemal Paşa, bu komutanlığın lağv edilmesi (kaldırılması) üzerine, 10 Kasım’da Adana’dan ayrılarak 13 Kasım 1918’de İstanbul’a döndü.</a:t>
            </a:r>
            <a:r>
              <a:rPr lang="tr-TR" sz="2400" i="1" dirty="0">
                <a:latin typeface="Arial" panose="020B0604020202020204" pitchFamily="34" charset="0"/>
                <a:cs typeface="Arial" panose="020B0604020202020204" pitchFamily="34" charset="0"/>
              </a:rPr>
              <a:t> </a:t>
            </a:r>
            <a:endParaRPr lang="tr-TR" sz="2400" i="1" dirty="0" smtClean="0">
              <a:latin typeface="Arial" panose="020B0604020202020204" pitchFamily="34" charset="0"/>
              <a:cs typeface="Arial" panose="020B0604020202020204" pitchFamily="34" charset="0"/>
            </a:endParaRPr>
          </a:p>
          <a:p>
            <a:pPr algn="just">
              <a:tabLst>
                <a:tab pos="363538" algn="l"/>
              </a:tabLst>
            </a:pPr>
            <a:endParaRPr lang="tr-TR" sz="2400" i="1" dirty="0" smtClean="0">
              <a:latin typeface="Arial" pitchFamily="34" charset="0"/>
              <a:cs typeface="Arial" pitchFamily="34" charset="0"/>
            </a:endParaRPr>
          </a:p>
          <a:p>
            <a:pPr algn="just">
              <a:tabLst>
                <a:tab pos="363538" algn="l"/>
              </a:tabLst>
            </a:pPr>
            <a:r>
              <a:rPr lang="tr-TR" sz="2400" i="1" dirty="0">
                <a:latin typeface="Arial" pitchFamily="34" charset="0"/>
                <a:cs typeface="Arial" pitchFamily="34" charset="0"/>
              </a:rPr>
              <a:t>	</a:t>
            </a:r>
            <a:r>
              <a:rPr lang="tr-TR" sz="2400" dirty="0" smtClean="0">
                <a:latin typeface="Arial" pitchFamily="34" charset="0"/>
                <a:cs typeface="Arial" pitchFamily="34" charset="0"/>
              </a:rPr>
              <a:t>Aynı </a:t>
            </a:r>
            <a:r>
              <a:rPr lang="tr-TR" sz="2400" dirty="0">
                <a:latin typeface="Arial" pitchFamily="34" charset="0"/>
                <a:cs typeface="Arial" pitchFamily="34" charset="0"/>
              </a:rPr>
              <a:t>gün İstanbul'a gelmiş olan İtilaf Devletleri donanmasını gören Mustafa Kemal </a:t>
            </a:r>
            <a:r>
              <a:rPr lang="tr-TR" sz="2400" i="1" dirty="0">
                <a:solidFill>
                  <a:srgbClr val="FF0000"/>
                </a:solidFill>
                <a:latin typeface="Arial" pitchFamily="34" charset="0"/>
                <a:cs typeface="Arial" pitchFamily="34" charset="0"/>
              </a:rPr>
              <a:t>“Geldikleri gibi </a:t>
            </a:r>
            <a:r>
              <a:rPr lang="tr-TR" sz="2400" i="1" dirty="0" smtClean="0">
                <a:solidFill>
                  <a:srgbClr val="FF0000"/>
                </a:solidFill>
                <a:latin typeface="Arial" pitchFamily="34" charset="0"/>
                <a:cs typeface="Arial" pitchFamily="34" charset="0"/>
              </a:rPr>
              <a:t>giderler”</a:t>
            </a:r>
            <a:r>
              <a:rPr lang="tr-TR" sz="2400" dirty="0" smtClean="0">
                <a:solidFill>
                  <a:srgbClr val="FF0000"/>
                </a:solidFill>
                <a:latin typeface="Arial" pitchFamily="34" charset="0"/>
                <a:cs typeface="Arial" pitchFamily="34" charset="0"/>
              </a:rPr>
              <a:t> </a:t>
            </a:r>
            <a:r>
              <a:rPr lang="tr-TR" sz="2400" dirty="0">
                <a:latin typeface="Arial" pitchFamily="34" charset="0"/>
                <a:cs typeface="Arial" pitchFamily="34" charset="0"/>
              </a:rPr>
              <a:t>diyerek mücadele edeceğini ifade etmiştir. </a:t>
            </a:r>
            <a:endParaRPr lang="tr-TR" sz="2400" dirty="0" smtClean="0">
              <a:latin typeface="Arial" pitchFamily="34" charset="0"/>
              <a:cs typeface="Arial" pitchFamily="34" charset="0"/>
            </a:endParaRPr>
          </a:p>
          <a:p>
            <a:pPr algn="just">
              <a:tabLst>
                <a:tab pos="363538" algn="l"/>
              </a:tabLst>
            </a:pPr>
            <a:endParaRPr lang="tr-TR" sz="2400" dirty="0" smtClean="0">
              <a:latin typeface="Arial" pitchFamily="34" charset="0"/>
              <a:cs typeface="Arial" pitchFamily="34" charset="0"/>
            </a:endParaRP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Mustafa </a:t>
            </a:r>
            <a:r>
              <a:rPr lang="tr-TR" sz="2400" dirty="0">
                <a:latin typeface="Arial" pitchFamily="34" charset="0"/>
                <a:cs typeface="Arial" pitchFamily="34" charset="0"/>
              </a:rPr>
              <a:t>Kemal Paşa </a:t>
            </a:r>
            <a:r>
              <a:rPr lang="tr-TR" sz="2400" dirty="0" smtClean="0">
                <a:latin typeface="Arial" pitchFamily="34" charset="0"/>
                <a:cs typeface="Arial" pitchFamily="34" charset="0"/>
              </a:rPr>
              <a:t>İstanbul’da </a:t>
            </a:r>
            <a:r>
              <a:rPr lang="tr-TR" sz="2400" dirty="0">
                <a:latin typeface="Arial" pitchFamily="34" charset="0"/>
                <a:cs typeface="Arial" pitchFamily="34" charset="0"/>
              </a:rPr>
              <a:t>bulunduğu sürece yurdun kurtuluşu için çalışmalar yapmış, </a:t>
            </a:r>
            <a:r>
              <a:rPr lang="tr-TR" sz="2400" dirty="0" smtClean="0">
                <a:latin typeface="Arial" pitchFamily="34" charset="0"/>
                <a:cs typeface="Arial" pitchFamily="34" charset="0"/>
              </a:rPr>
              <a:t>ancak </a:t>
            </a:r>
            <a:r>
              <a:rPr lang="tr-TR" sz="2400" dirty="0">
                <a:latin typeface="Arial" pitchFamily="34" charset="0"/>
                <a:cs typeface="Arial" pitchFamily="34" charset="0"/>
              </a:rPr>
              <a:t>burada bir şey yapılamayacağını </a:t>
            </a:r>
            <a:r>
              <a:rPr lang="tr-TR" sz="2400" dirty="0" smtClean="0">
                <a:latin typeface="Arial" pitchFamily="34" charset="0"/>
                <a:cs typeface="Arial" pitchFamily="34" charset="0"/>
              </a:rPr>
              <a:t>görmüştür.</a:t>
            </a:r>
            <a:endParaRPr lang="tr-TR" sz="2400" dirty="0">
              <a:effectLst/>
              <a:latin typeface="Arial" pitchFamily="34" charset="0"/>
              <a:cs typeface="Arial" pitchFamily="34" charset="0"/>
            </a:endParaRPr>
          </a:p>
        </p:txBody>
      </p:sp>
    </p:spTree>
    <p:extLst>
      <p:ext uri="{BB962C8B-B14F-4D97-AF65-F5344CB8AC3E}">
        <p14:creationId xmlns:p14="http://schemas.microsoft.com/office/powerpoint/2010/main" val="1888194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35</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Paşanın Samsun’a Çıkışı:</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4308291"/>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3" name="Dikdörtgen 2"/>
          <p:cNvSpPr/>
          <p:nvPr/>
        </p:nvSpPr>
        <p:spPr>
          <a:xfrm>
            <a:off x="280095" y="1196752"/>
            <a:ext cx="8728521" cy="4832092"/>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latin typeface="Arial" pitchFamily="34" charset="0"/>
                <a:cs typeface="Arial" pitchFamily="34" charset="0"/>
              </a:rPr>
              <a:t>Mustafa Kemal, Anadolu'daki milli cemiyetlerin birleştirilmesi ve Türk halkının yeterince bilinçlendirilmesi halinde kurtuluşun mümkün olduğuna inanıyordu. Bunun için de Anadolu'ya geçmek istiyordu. </a:t>
            </a:r>
          </a:p>
          <a:p>
            <a:pPr algn="just">
              <a:tabLst>
                <a:tab pos="363538" algn="l"/>
              </a:tabLst>
            </a:pPr>
            <a:endParaRPr lang="tr-TR" sz="1000" dirty="0" smtClean="0">
              <a:latin typeface="Arial" pitchFamily="34" charset="0"/>
              <a:cs typeface="Arial" pitchFamily="34" charset="0"/>
            </a:endParaRP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Bu sırada </a:t>
            </a:r>
            <a:r>
              <a:rPr lang="tr-TR" sz="2400" dirty="0" smtClean="0">
                <a:solidFill>
                  <a:srgbClr val="0070C0"/>
                </a:solidFill>
                <a:latin typeface="Arial" pitchFamily="34" charset="0"/>
                <a:cs typeface="Arial" pitchFamily="34" charset="0"/>
              </a:rPr>
              <a:t>3. Ordu Müfettişi </a:t>
            </a:r>
            <a:r>
              <a:rPr lang="tr-TR" sz="2400" dirty="0" smtClean="0">
                <a:latin typeface="Arial" pitchFamily="34" charset="0"/>
                <a:cs typeface="Arial" pitchFamily="34" charset="0"/>
              </a:rPr>
              <a:t>olarak Samsun'a gitmesi, orada </a:t>
            </a:r>
            <a:r>
              <a:rPr lang="tr-TR" sz="2400" dirty="0" smtClean="0">
                <a:solidFill>
                  <a:srgbClr val="FF0000"/>
                </a:solidFill>
                <a:latin typeface="Arial" pitchFamily="34" charset="0"/>
                <a:cs typeface="Arial" pitchFamily="34" charset="0"/>
              </a:rPr>
              <a:t>hem ordunun terhis işlemlerini yapması, hem de bölgedeki Türklerle Rumlar arasındaki çatışmaları önlemesi </a:t>
            </a:r>
            <a:r>
              <a:rPr lang="tr-TR" sz="2400" dirty="0" smtClean="0">
                <a:latin typeface="Arial" pitchFamily="34" charset="0"/>
                <a:cs typeface="Arial" pitchFamily="34" charset="0"/>
              </a:rPr>
              <a:t>istendi. Mustafa Kemal bu kararı Milli Mücadele hareketi için bir fırsat olarak değerlendirip kabul etti. </a:t>
            </a:r>
          </a:p>
          <a:p>
            <a:pPr algn="just">
              <a:tabLst>
                <a:tab pos="363538" algn="l"/>
              </a:tabLst>
            </a:pPr>
            <a:endParaRPr lang="tr-TR" sz="1000" dirty="0" smtClean="0">
              <a:latin typeface="Arial" pitchFamily="34" charset="0"/>
              <a:cs typeface="Arial" pitchFamily="34" charset="0"/>
            </a:endParaRPr>
          </a:p>
          <a:p>
            <a:pPr algn="just">
              <a:tabLst>
                <a:tab pos="363538" algn="l"/>
              </a:tabLst>
            </a:pPr>
            <a:r>
              <a:rPr lang="tr-TR" sz="2400" dirty="0" smtClean="0">
                <a:latin typeface="Arial" pitchFamily="34" charset="0"/>
                <a:cs typeface="Arial" pitchFamily="34" charset="0"/>
              </a:rPr>
              <a:t>	Mustafa </a:t>
            </a:r>
            <a:r>
              <a:rPr lang="tr-TR" sz="2400" dirty="0">
                <a:latin typeface="Arial" pitchFamily="34" charset="0"/>
                <a:cs typeface="Arial" pitchFamily="34" charset="0"/>
              </a:rPr>
              <a:t>Kemal, </a:t>
            </a:r>
            <a:r>
              <a:rPr lang="tr-TR" sz="2400" dirty="0" smtClean="0">
                <a:latin typeface="Arial" pitchFamily="34" charset="0"/>
                <a:cs typeface="Arial" pitchFamily="34" charset="0"/>
              </a:rPr>
              <a:t>19. Mayıs 1919'da </a:t>
            </a:r>
            <a:r>
              <a:rPr lang="tr-TR" sz="2400" dirty="0" smtClean="0">
                <a:solidFill>
                  <a:srgbClr val="0070C0"/>
                </a:solidFill>
                <a:latin typeface="Arial" pitchFamily="34" charset="0"/>
                <a:cs typeface="Arial" pitchFamily="34" charset="0"/>
              </a:rPr>
              <a:t>Refet Bey (Bele), Kâzım Bey (Dirik), ‘Ayıcı’ Mehmet Arif Bey ve </a:t>
            </a:r>
            <a:r>
              <a:rPr lang="tr-TR" sz="2400" dirty="0" err="1" smtClean="0">
                <a:solidFill>
                  <a:srgbClr val="0070C0"/>
                </a:solidFill>
                <a:latin typeface="Arial" pitchFamily="34" charset="0"/>
                <a:cs typeface="Arial" pitchFamily="34" charset="0"/>
              </a:rPr>
              <a:t>Hüsrev</a:t>
            </a:r>
            <a:r>
              <a:rPr lang="tr-TR" sz="2400" dirty="0" smtClean="0">
                <a:solidFill>
                  <a:srgbClr val="0070C0"/>
                </a:solidFill>
                <a:latin typeface="Arial" pitchFamily="34" charset="0"/>
                <a:cs typeface="Arial" pitchFamily="34" charset="0"/>
              </a:rPr>
              <a:t> Bey (Gerede) </a:t>
            </a:r>
            <a:r>
              <a:rPr lang="tr-TR" sz="2400" dirty="0" smtClean="0">
                <a:latin typeface="Arial" pitchFamily="34" charset="0"/>
                <a:cs typeface="Arial" pitchFamily="34" charset="0"/>
              </a:rPr>
              <a:t>ile</a:t>
            </a:r>
            <a:r>
              <a:rPr lang="tr-TR" sz="2400" dirty="0" smtClean="0">
                <a:solidFill>
                  <a:srgbClr val="0070C0"/>
                </a:solidFill>
                <a:latin typeface="Arial" pitchFamily="34" charset="0"/>
                <a:cs typeface="Arial" pitchFamily="34" charset="0"/>
              </a:rPr>
              <a:t>  </a:t>
            </a:r>
            <a:r>
              <a:rPr lang="tr-TR" sz="2400" dirty="0" smtClean="0">
                <a:latin typeface="Arial" pitchFamily="34" charset="0"/>
                <a:cs typeface="Arial" pitchFamily="34" charset="0"/>
              </a:rPr>
              <a:t>beraber Samsun'a çıkarak Milli Mücadele hareketini başlattı.</a:t>
            </a:r>
            <a:endParaRPr lang="tr-TR" sz="2400" dirty="0">
              <a:effectLst/>
              <a:latin typeface="Arial" pitchFamily="34" charset="0"/>
              <a:cs typeface="Arial" pitchFamily="34" charset="0"/>
            </a:endParaRPr>
          </a:p>
        </p:txBody>
      </p:sp>
    </p:spTree>
    <p:extLst>
      <p:ext uri="{BB962C8B-B14F-4D97-AF65-F5344CB8AC3E}">
        <p14:creationId xmlns:p14="http://schemas.microsoft.com/office/powerpoint/2010/main" val="2664432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36</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Paşanın Samsun’a Çıkışı:</a:t>
            </a:r>
            <a:endParaRPr lang="tr-TR" sz="2300" b="1" dirty="0">
              <a:solidFill>
                <a:srgbClr val="FF0000"/>
              </a:solidFill>
              <a:latin typeface="Arial" pitchFamily="34" charset="0"/>
              <a:cs typeface="Arial" pitchFamily="34" charset="0"/>
            </a:endParaRPr>
          </a:p>
        </p:txBody>
      </p:sp>
      <p:sp>
        <p:nvSpPr>
          <p:cNvPr id="3" name="Dikdörtgen 2"/>
          <p:cNvSpPr/>
          <p:nvPr/>
        </p:nvSpPr>
        <p:spPr>
          <a:xfrm>
            <a:off x="3131840" y="1052736"/>
            <a:ext cx="5876776" cy="3785652"/>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latin typeface="Arial" pitchFamily="34" charset="0"/>
                <a:cs typeface="Arial" pitchFamily="34" charset="0"/>
              </a:rPr>
              <a:t>Mustafa Kemal, Samsun’a giderken yanında bulunan Refet Bey’e, </a:t>
            </a:r>
            <a:r>
              <a:rPr lang="tr-TR" sz="2400" i="1" dirty="0" smtClean="0">
                <a:latin typeface="Arial" pitchFamily="34" charset="0"/>
                <a:cs typeface="Arial" pitchFamily="34" charset="0"/>
              </a:rPr>
              <a:t>“İhtilâli yapmak yetmez… İhtilâller devletleri değiştirir. Daha Türk devleti yoktur. Önce onu kurmak lazımdır.” </a:t>
            </a:r>
            <a:r>
              <a:rPr lang="tr-TR" sz="2400" dirty="0" smtClean="0">
                <a:latin typeface="Arial" pitchFamily="34" charset="0"/>
                <a:cs typeface="Arial" pitchFamily="34" charset="0"/>
              </a:rPr>
              <a:t>demiştir. </a:t>
            </a:r>
          </a:p>
          <a:p>
            <a:pPr algn="just">
              <a:tabLst>
                <a:tab pos="363538" algn="l"/>
              </a:tabLst>
            </a:pPr>
            <a:r>
              <a:rPr lang="tr-TR" sz="2400" dirty="0">
                <a:effectLst/>
                <a:latin typeface="Arial" pitchFamily="34" charset="0"/>
                <a:cs typeface="Arial" pitchFamily="34" charset="0"/>
              </a:rPr>
              <a:t>	</a:t>
            </a:r>
            <a:r>
              <a:rPr lang="tr-TR" sz="2400" dirty="0" smtClean="0">
                <a:effectLst/>
                <a:latin typeface="Arial" pitchFamily="34" charset="0"/>
                <a:cs typeface="Arial" pitchFamily="34" charset="0"/>
              </a:rPr>
              <a:t>20 Mayıs’ta Hükümet’e çektiği telgrafta, İzmir’in işgalinin ordu ve milleti çok içten yaraladığını belirterek, bu haksız tecavüzü sindiremeyeceklerini ve kabul etmeyeceklerini açıklıyordu.</a:t>
            </a:r>
            <a:endParaRPr lang="tr-TR" sz="2400" dirty="0">
              <a:effectLst/>
              <a:latin typeface="Arial" pitchFamily="34" charset="0"/>
              <a:cs typeface="Arial"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37" y="1268760"/>
            <a:ext cx="269631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268137" y="4883676"/>
            <a:ext cx="8625037" cy="1200329"/>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effectLst/>
                <a:latin typeface="Arial" pitchFamily="34" charset="0"/>
                <a:cs typeface="Arial" pitchFamily="34" charset="0"/>
              </a:rPr>
              <a:t>22 Mayıs’ta Hükümet’e çektiği bir başka telgrafta, ise İngilizlerin haksız olarak bu bölgeye asker çıkarmış olduğunu belirtiyor, Hükümet’in önlem almasını istiyordu.</a:t>
            </a:r>
            <a:endParaRPr lang="tr-TR" sz="2400" dirty="0">
              <a:effectLst/>
              <a:latin typeface="Arial" pitchFamily="34" charset="0"/>
              <a:cs typeface="Arial" pitchFamily="34" charset="0"/>
            </a:endParaRPr>
          </a:p>
        </p:txBody>
      </p:sp>
    </p:spTree>
    <p:extLst>
      <p:ext uri="{BB962C8B-B14F-4D97-AF65-F5344CB8AC3E}">
        <p14:creationId xmlns:p14="http://schemas.microsoft.com/office/powerpoint/2010/main" val="816281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37</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Paşanın Samsun’a Çıkışı:</a:t>
            </a:r>
            <a:endParaRPr lang="tr-TR" sz="2300" b="1" dirty="0">
              <a:solidFill>
                <a:srgbClr val="FF0000"/>
              </a:solidFill>
              <a:latin typeface="Arial" pitchFamily="34" charset="0"/>
              <a:cs typeface="Arial" pitchFamily="34" charset="0"/>
            </a:endParaRPr>
          </a:p>
        </p:txBody>
      </p:sp>
      <p:sp>
        <p:nvSpPr>
          <p:cNvPr id="3" name="Dikdörtgen 2"/>
          <p:cNvSpPr/>
          <p:nvPr/>
        </p:nvSpPr>
        <p:spPr>
          <a:xfrm>
            <a:off x="357292" y="1412776"/>
            <a:ext cx="8541073" cy="5262979"/>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latin typeface="Arial" pitchFamily="34" charset="0"/>
                <a:cs typeface="Arial" pitchFamily="34" charset="0"/>
              </a:rPr>
              <a:t>Mustafa Kemal, bölgede sükûnetin ancak Rumların Samsun üzerindeki emellerinden vazgeçmeleriyle sağlanabileceğini belirtiyordu. </a:t>
            </a: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Onu asıl ilgilendiren tüm ülkenin geleceğiydi. Halkı ve orduyu teşkilatlandırmak için harekete geçmesi gerekiyordu. </a:t>
            </a:r>
            <a:r>
              <a:rPr lang="tr-TR" sz="2400" dirty="0" smtClean="0">
                <a:solidFill>
                  <a:srgbClr val="FF0000"/>
                </a:solidFill>
                <a:latin typeface="Arial" pitchFamily="34" charset="0"/>
                <a:cs typeface="Arial" pitchFamily="34" charset="0"/>
              </a:rPr>
              <a:t>25 Mayıs’ta </a:t>
            </a:r>
            <a:r>
              <a:rPr lang="tr-TR" sz="2400" dirty="0" smtClean="0">
                <a:latin typeface="Arial" pitchFamily="34" charset="0"/>
                <a:cs typeface="Arial" pitchFamily="34" charset="0"/>
              </a:rPr>
              <a:t>Havza’ya geldi.</a:t>
            </a: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Mustafa Kemal, mülki </a:t>
            </a:r>
            <a:r>
              <a:rPr lang="tr-TR" sz="2400" dirty="0">
                <a:latin typeface="Arial" pitchFamily="34" charset="0"/>
                <a:cs typeface="Arial" pitchFamily="34" charset="0"/>
              </a:rPr>
              <a:t>ve askeri makamlarla olan ilişkilerini devam ettirmişti. </a:t>
            </a:r>
            <a:r>
              <a:rPr lang="tr-TR" sz="2400" dirty="0">
                <a:solidFill>
                  <a:srgbClr val="FF0000"/>
                </a:solidFill>
                <a:latin typeface="Arial" pitchFamily="34" charset="0"/>
                <a:cs typeface="Arial" pitchFamily="34" charset="0"/>
              </a:rPr>
              <a:t>28 Mayıs’ta </a:t>
            </a:r>
            <a:r>
              <a:rPr lang="tr-TR" sz="2400" dirty="0">
                <a:latin typeface="Arial" pitchFamily="34" charset="0"/>
                <a:cs typeface="Arial" pitchFamily="34" charset="0"/>
              </a:rPr>
              <a:t>mülki ve askeri amirlere gönderdiği </a:t>
            </a:r>
            <a:r>
              <a:rPr lang="tr-TR" sz="2400" dirty="0">
                <a:solidFill>
                  <a:srgbClr val="FF0000"/>
                </a:solidFill>
                <a:latin typeface="Arial" pitchFamily="34" charset="0"/>
                <a:cs typeface="Arial" pitchFamily="34" charset="0"/>
              </a:rPr>
              <a:t>bir </a:t>
            </a:r>
            <a:r>
              <a:rPr lang="tr-TR" sz="2400" dirty="0" smtClean="0">
                <a:solidFill>
                  <a:srgbClr val="FF0000"/>
                </a:solidFill>
                <a:latin typeface="Arial" pitchFamily="34" charset="0"/>
                <a:cs typeface="Arial" pitchFamily="34" charset="0"/>
              </a:rPr>
              <a:t>genelgeyle,</a:t>
            </a:r>
            <a:r>
              <a:rPr lang="tr-TR" sz="2400" dirty="0" smtClean="0">
                <a:latin typeface="Arial" pitchFamily="34" charset="0"/>
                <a:cs typeface="Arial" pitchFamily="34" charset="0"/>
              </a:rPr>
              <a:t> </a:t>
            </a:r>
            <a:r>
              <a:rPr lang="tr-TR" sz="2400" dirty="0">
                <a:latin typeface="Arial" pitchFamily="34" charset="0"/>
                <a:cs typeface="Arial" pitchFamily="34" charset="0"/>
              </a:rPr>
              <a:t>büyük ve heyecanlı mitingler yapılarak milli gösterilerde </a:t>
            </a:r>
            <a:r>
              <a:rPr lang="tr-TR" sz="2400" dirty="0" smtClean="0">
                <a:latin typeface="Arial" pitchFamily="34" charset="0"/>
                <a:cs typeface="Arial" pitchFamily="34" charset="0"/>
              </a:rPr>
              <a:t>bulunulması, </a:t>
            </a:r>
            <a:r>
              <a:rPr lang="tr-TR" sz="2400" dirty="0">
                <a:latin typeface="Arial" pitchFamily="34" charset="0"/>
                <a:cs typeface="Arial" pitchFamily="34" charset="0"/>
              </a:rPr>
              <a:t>bunun bütün kasaba ve köylere kadar </a:t>
            </a:r>
            <a:r>
              <a:rPr lang="tr-TR" sz="2400" dirty="0" smtClean="0">
                <a:latin typeface="Arial" pitchFamily="34" charset="0"/>
                <a:cs typeface="Arial" pitchFamily="34" charset="0"/>
              </a:rPr>
              <a:t>genişletilmesi, </a:t>
            </a:r>
            <a:r>
              <a:rPr lang="tr-TR" sz="2400" dirty="0">
                <a:latin typeface="Arial" pitchFamily="34" charset="0"/>
                <a:cs typeface="Arial" pitchFamily="34" charset="0"/>
              </a:rPr>
              <a:t>büyük devletlerin temsilcilerine ve hükümete uyarı telgraflarının </a:t>
            </a:r>
            <a:r>
              <a:rPr lang="tr-TR" sz="2400" dirty="0" smtClean="0">
                <a:latin typeface="Arial" pitchFamily="34" charset="0"/>
                <a:cs typeface="Arial" pitchFamily="34" charset="0"/>
              </a:rPr>
              <a:t>çekilmesi talimatını vermiştir. Ayrıca düzenlenen mitinglerde Hıristiyan halka zarar vermemek için gerekli tedbirler alınacaktı. </a:t>
            </a:r>
            <a:endParaRPr lang="tr-TR" sz="2400" dirty="0">
              <a:effectLst/>
              <a:latin typeface="Arial" pitchFamily="34" charset="0"/>
              <a:cs typeface="Arial" pitchFamily="34" charset="0"/>
            </a:endParaRPr>
          </a:p>
        </p:txBody>
      </p:sp>
      <p:sp>
        <p:nvSpPr>
          <p:cNvPr id="2" name="Dikdörtgen 1"/>
          <p:cNvSpPr/>
          <p:nvPr/>
        </p:nvSpPr>
        <p:spPr>
          <a:xfrm>
            <a:off x="755576" y="980728"/>
            <a:ext cx="8137599" cy="446276"/>
          </a:xfrm>
          <a:prstGeom prst="rect">
            <a:avLst/>
          </a:prstGeom>
        </p:spPr>
        <p:txBody>
          <a:bodyPr wrap="square">
            <a:spAutoFit/>
          </a:bodyPr>
          <a:lstStyle/>
          <a:p>
            <a:r>
              <a:rPr lang="tr-TR" dirty="0"/>
              <a:t> </a:t>
            </a:r>
            <a:r>
              <a:rPr lang="tr-TR" sz="2300" dirty="0" smtClean="0">
                <a:solidFill>
                  <a:srgbClr val="FF0000"/>
                </a:solidFill>
                <a:latin typeface="Arial" pitchFamily="34" charset="0"/>
                <a:cs typeface="Arial" pitchFamily="34" charset="0"/>
              </a:rPr>
              <a:t>Havza </a:t>
            </a:r>
            <a:r>
              <a:rPr lang="tr-TR" sz="2300" dirty="0">
                <a:solidFill>
                  <a:srgbClr val="FF0000"/>
                </a:solidFill>
                <a:latin typeface="Arial" pitchFamily="34" charset="0"/>
                <a:cs typeface="Arial" pitchFamily="34" charset="0"/>
              </a:rPr>
              <a:t>Genelgesi – Atatürk’ün Havza’daki </a:t>
            </a:r>
            <a:r>
              <a:rPr lang="tr-TR" sz="2300" dirty="0" smtClean="0">
                <a:solidFill>
                  <a:srgbClr val="FF0000"/>
                </a:solidFill>
                <a:latin typeface="Arial" pitchFamily="34" charset="0"/>
                <a:cs typeface="Arial" pitchFamily="34" charset="0"/>
              </a:rPr>
              <a:t>Faaliyetleri:</a:t>
            </a:r>
            <a:endParaRPr lang="tr-TR" sz="23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43100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38</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Paşanın Samsun’a Çıkışı:</a:t>
            </a:r>
            <a:endParaRPr lang="tr-TR" sz="2300" b="1" dirty="0">
              <a:solidFill>
                <a:srgbClr val="FF0000"/>
              </a:solidFill>
              <a:latin typeface="Arial" pitchFamily="34" charset="0"/>
              <a:cs typeface="Arial" pitchFamily="34" charset="0"/>
            </a:endParaRPr>
          </a:p>
        </p:txBody>
      </p:sp>
      <p:sp>
        <p:nvSpPr>
          <p:cNvPr id="3" name="Dikdörtgen 2"/>
          <p:cNvSpPr/>
          <p:nvPr/>
        </p:nvSpPr>
        <p:spPr>
          <a:xfrm>
            <a:off x="352102" y="1506264"/>
            <a:ext cx="8541073" cy="3785652"/>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solidFill>
                  <a:srgbClr val="FF0000"/>
                </a:solidFill>
                <a:latin typeface="Arial" pitchFamily="34" charset="0"/>
                <a:cs typeface="Arial" pitchFamily="34" charset="0"/>
              </a:rPr>
              <a:t>30 </a:t>
            </a:r>
            <a:r>
              <a:rPr lang="tr-TR" sz="2400" dirty="0">
                <a:solidFill>
                  <a:srgbClr val="FF0000"/>
                </a:solidFill>
                <a:latin typeface="Arial" pitchFamily="34" charset="0"/>
                <a:cs typeface="Arial" pitchFamily="34" charset="0"/>
              </a:rPr>
              <a:t>Mayıs’ta </a:t>
            </a:r>
            <a:r>
              <a:rPr lang="tr-TR" sz="2400" dirty="0">
                <a:latin typeface="Arial" pitchFamily="34" charset="0"/>
                <a:cs typeface="Arial" pitchFamily="34" charset="0"/>
              </a:rPr>
              <a:t>Havza’da </a:t>
            </a:r>
            <a:r>
              <a:rPr lang="tr-TR" sz="2400" dirty="0">
                <a:solidFill>
                  <a:schemeClr val="accent6">
                    <a:lumMod val="75000"/>
                  </a:schemeClr>
                </a:solidFill>
                <a:latin typeface="Arial" pitchFamily="34" charset="0"/>
                <a:cs typeface="Arial" pitchFamily="34" charset="0"/>
              </a:rPr>
              <a:t>bir protesto mitingi </a:t>
            </a:r>
            <a:r>
              <a:rPr lang="tr-TR" sz="2400" dirty="0">
                <a:latin typeface="Arial" pitchFamily="34" charset="0"/>
                <a:cs typeface="Arial" pitchFamily="34" charset="0"/>
              </a:rPr>
              <a:t>yapılmış ve miting sonrasında her türlü saldırının silahla önlenmesine ant </a:t>
            </a:r>
            <a:r>
              <a:rPr lang="tr-TR" sz="2400" dirty="0" smtClean="0">
                <a:latin typeface="Arial" pitchFamily="34" charset="0"/>
                <a:cs typeface="Arial" pitchFamily="34" charset="0"/>
              </a:rPr>
              <a:t>içilmişti. İstanbul hükümeti 8 Haziran 1919’da kendisini </a:t>
            </a:r>
            <a:r>
              <a:rPr lang="tr-TR" sz="2400" dirty="0">
                <a:latin typeface="Arial" pitchFamily="34" charset="0"/>
                <a:cs typeface="Arial" pitchFamily="34" charset="0"/>
              </a:rPr>
              <a:t>İstanbul’a geri </a:t>
            </a:r>
            <a:r>
              <a:rPr lang="tr-TR" sz="2400" dirty="0" smtClean="0">
                <a:latin typeface="Arial" pitchFamily="34" charset="0"/>
                <a:cs typeface="Arial" pitchFamily="34" charset="0"/>
              </a:rPr>
              <a:t>çağırdı.</a:t>
            </a:r>
          </a:p>
          <a:p>
            <a:pPr algn="just">
              <a:tabLst>
                <a:tab pos="363538" algn="l"/>
              </a:tabLst>
            </a:pPr>
            <a:endParaRPr lang="tr-TR" sz="2400" dirty="0">
              <a:latin typeface="Arial" pitchFamily="34" charset="0"/>
              <a:cs typeface="Arial" pitchFamily="34" charset="0"/>
            </a:endParaRPr>
          </a:p>
          <a:p>
            <a:pPr algn="just">
              <a:tabLst>
                <a:tab pos="363538" algn="l"/>
              </a:tabLst>
            </a:pPr>
            <a:r>
              <a:rPr lang="tr-TR" sz="2400" dirty="0" smtClean="0">
                <a:latin typeface="Arial" pitchFamily="34" charset="0"/>
                <a:cs typeface="Arial" pitchFamily="34" charset="0"/>
              </a:rPr>
              <a:t>	Havza’dayken </a:t>
            </a:r>
            <a:r>
              <a:rPr lang="tr-TR" sz="2400" dirty="0">
                <a:latin typeface="Arial" pitchFamily="34" charset="0"/>
                <a:cs typeface="Arial" pitchFamily="34" charset="0"/>
              </a:rPr>
              <a:t>Diyarbakır bölgesindeki birliklerden alınarak Samsun’a götürülmekte olan </a:t>
            </a:r>
            <a:r>
              <a:rPr lang="tr-TR" sz="2400" dirty="0" smtClean="0">
                <a:latin typeface="Arial" pitchFamily="34" charset="0"/>
                <a:cs typeface="Arial" pitchFamily="34" charset="0"/>
              </a:rPr>
              <a:t>silahlara el koydurdu. Askeri depolardaki </a:t>
            </a:r>
            <a:r>
              <a:rPr lang="tr-TR" sz="2400" dirty="0">
                <a:latin typeface="Arial" pitchFamily="34" charset="0"/>
                <a:cs typeface="Arial" pitchFamily="34" charset="0"/>
              </a:rPr>
              <a:t>silahları da evlere </a:t>
            </a:r>
            <a:r>
              <a:rPr lang="tr-TR" sz="2400" dirty="0" smtClean="0">
                <a:latin typeface="Arial" pitchFamily="34" charset="0"/>
                <a:cs typeface="Arial" pitchFamily="34" charset="0"/>
              </a:rPr>
              <a:t>taşıttı</a:t>
            </a:r>
            <a:r>
              <a:rPr lang="tr-TR" sz="2400" dirty="0">
                <a:latin typeface="Arial" pitchFamily="34" charset="0"/>
                <a:cs typeface="Arial" pitchFamily="34" charset="0"/>
              </a:rPr>
              <a:t>. Yine burada yayınladığı genelgelerle tüm milli güçleri </a:t>
            </a:r>
            <a:r>
              <a:rPr lang="tr-TR" sz="2400" dirty="0" smtClean="0">
                <a:latin typeface="Arial" pitchFamily="34" charset="0"/>
                <a:cs typeface="Arial" pitchFamily="34" charset="0"/>
              </a:rPr>
              <a:t>uyarıp, yönlendirerek harekete </a:t>
            </a:r>
            <a:r>
              <a:rPr lang="tr-TR" sz="2400" dirty="0">
                <a:latin typeface="Arial" pitchFamily="34" charset="0"/>
                <a:cs typeface="Arial" pitchFamily="34" charset="0"/>
              </a:rPr>
              <a:t>geçirdikten sonra </a:t>
            </a:r>
            <a:r>
              <a:rPr lang="tr-TR" sz="2400" dirty="0">
                <a:solidFill>
                  <a:srgbClr val="FF0000"/>
                </a:solidFill>
                <a:latin typeface="Arial" pitchFamily="34" charset="0"/>
                <a:cs typeface="Arial" pitchFamily="34" charset="0"/>
              </a:rPr>
              <a:t>12 Haziran’da </a:t>
            </a:r>
            <a:r>
              <a:rPr lang="tr-TR" sz="2400" dirty="0">
                <a:latin typeface="Arial" pitchFamily="34" charset="0"/>
                <a:cs typeface="Arial" pitchFamily="34" charset="0"/>
              </a:rPr>
              <a:t>Amasya’ya </a:t>
            </a:r>
            <a:r>
              <a:rPr lang="tr-TR" sz="2400" dirty="0" smtClean="0">
                <a:latin typeface="Arial" pitchFamily="34" charset="0"/>
                <a:cs typeface="Arial" pitchFamily="34" charset="0"/>
              </a:rPr>
              <a:t>geçti</a:t>
            </a:r>
            <a:r>
              <a:rPr lang="tr-TR" sz="2400" dirty="0">
                <a:latin typeface="Arial" pitchFamily="34" charset="0"/>
                <a:cs typeface="Arial" pitchFamily="34" charset="0"/>
              </a:rPr>
              <a:t>. </a:t>
            </a:r>
            <a:endParaRPr lang="tr-TR" sz="2400" dirty="0">
              <a:effectLst/>
              <a:latin typeface="Arial" pitchFamily="34" charset="0"/>
              <a:cs typeface="Arial" pitchFamily="34" charset="0"/>
            </a:endParaRPr>
          </a:p>
        </p:txBody>
      </p:sp>
      <p:sp>
        <p:nvSpPr>
          <p:cNvPr id="6" name="Dikdörtgen 5"/>
          <p:cNvSpPr/>
          <p:nvPr/>
        </p:nvSpPr>
        <p:spPr>
          <a:xfrm>
            <a:off x="611560" y="966500"/>
            <a:ext cx="8137599" cy="446276"/>
          </a:xfrm>
          <a:prstGeom prst="rect">
            <a:avLst/>
          </a:prstGeom>
        </p:spPr>
        <p:txBody>
          <a:bodyPr wrap="square">
            <a:spAutoFit/>
          </a:bodyPr>
          <a:lstStyle/>
          <a:p>
            <a:r>
              <a:rPr lang="tr-TR" dirty="0"/>
              <a:t> </a:t>
            </a:r>
            <a:r>
              <a:rPr lang="tr-TR" sz="2300" dirty="0" smtClean="0">
                <a:solidFill>
                  <a:srgbClr val="FF0000"/>
                </a:solidFill>
                <a:latin typeface="Arial" pitchFamily="34" charset="0"/>
                <a:cs typeface="Arial" pitchFamily="34" charset="0"/>
              </a:rPr>
              <a:t>Havza </a:t>
            </a:r>
            <a:r>
              <a:rPr lang="tr-TR" sz="2300" dirty="0">
                <a:solidFill>
                  <a:srgbClr val="FF0000"/>
                </a:solidFill>
                <a:latin typeface="Arial" pitchFamily="34" charset="0"/>
                <a:cs typeface="Arial" pitchFamily="34" charset="0"/>
              </a:rPr>
              <a:t>Genelgesi – Atatürk’ün Havza’daki </a:t>
            </a:r>
            <a:r>
              <a:rPr lang="tr-TR" sz="2300" dirty="0" smtClean="0">
                <a:solidFill>
                  <a:srgbClr val="FF0000"/>
                </a:solidFill>
                <a:latin typeface="Arial" pitchFamily="34" charset="0"/>
                <a:cs typeface="Arial" pitchFamily="34" charset="0"/>
              </a:rPr>
              <a:t>Faaliyetleri:</a:t>
            </a:r>
            <a:endParaRPr lang="tr-TR" sz="23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96905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a:t>
            </a:fld>
            <a:endParaRPr lang="tr-TR" b="1" dirty="0">
              <a:solidFill>
                <a:schemeClr val="tx1"/>
              </a:solidFill>
              <a:latin typeface="Arial" pitchFamily="34" charset="0"/>
              <a:cs typeface="Arial" pitchFamily="34" charset="0"/>
            </a:endParaRPr>
          </a:p>
        </p:txBody>
      </p:sp>
      <p:pic>
        <p:nvPicPr>
          <p:cNvPr id="1026" name="Picture 2" descr="Bahriye Nazırı Hüseyin Rauf Orbay'ın Ba&amp;scedil;kanlı&amp;gbreve;ı'nı yaptı&amp;gbreve;ı Osmanlı Heyeti ile &amp;Idot;ngiliz Amiral Calthorp'un Ba&amp;scedil;kanı oldu&amp;gbreve;u &amp;Idot;tilaf Devletleri Heyeti arasında imzalanan Mondros antla&amp;scedil;mas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65" y="836712"/>
            <a:ext cx="8113283"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91165" y="4293096"/>
            <a:ext cx="8113283" cy="1785104"/>
          </a:xfrm>
          <a:prstGeom prst="rect">
            <a:avLst/>
          </a:prstGeom>
        </p:spPr>
        <p:txBody>
          <a:bodyPr wrap="square">
            <a:spAutoFit/>
          </a:bodyPr>
          <a:lstStyle/>
          <a:p>
            <a:pPr algn="just">
              <a:tabLst>
                <a:tab pos="365125" algn="l"/>
              </a:tabLst>
            </a:pPr>
            <a:r>
              <a:rPr lang="tr-TR" dirty="0">
                <a:solidFill>
                  <a:srgbClr val="002060"/>
                </a:solidFill>
                <a:latin typeface="Arial" pitchFamily="34" charset="0"/>
                <a:cs typeface="Arial" pitchFamily="34" charset="0"/>
              </a:rPr>
              <a:t>	</a:t>
            </a:r>
            <a:r>
              <a:rPr lang="tr-TR" sz="2200" dirty="0" smtClean="0">
                <a:latin typeface="Arial" pitchFamily="34" charset="0"/>
                <a:cs typeface="Arial" pitchFamily="34" charset="0"/>
              </a:rPr>
              <a:t>Mondros Ateşkes Antlaşması, Bahriye </a:t>
            </a:r>
            <a:r>
              <a:rPr lang="tr-TR" sz="2200" dirty="0">
                <a:latin typeface="Arial" pitchFamily="34" charset="0"/>
                <a:cs typeface="Arial" pitchFamily="34" charset="0"/>
              </a:rPr>
              <a:t>Nazırı Hüseyin Rauf Orbay’ın </a:t>
            </a:r>
            <a:r>
              <a:rPr lang="tr-TR" sz="2200" dirty="0" smtClean="0">
                <a:latin typeface="Arial" pitchFamily="34" charset="0"/>
                <a:cs typeface="Arial" pitchFamily="34" charset="0"/>
              </a:rPr>
              <a:t>başkanlığını </a:t>
            </a:r>
            <a:r>
              <a:rPr lang="tr-TR" sz="2200" dirty="0">
                <a:latin typeface="Arial" pitchFamily="34" charset="0"/>
                <a:cs typeface="Arial" pitchFamily="34" charset="0"/>
              </a:rPr>
              <a:t>yaptığı Osmanlı Heyeti ile İngiliz Amiral </a:t>
            </a:r>
            <a:r>
              <a:rPr lang="tr-TR" sz="2200" dirty="0" smtClean="0">
                <a:latin typeface="Arial" pitchFamily="34" charset="0"/>
                <a:cs typeface="Arial" pitchFamily="34" charset="0"/>
              </a:rPr>
              <a:t>Calthorpe’un </a:t>
            </a:r>
            <a:r>
              <a:rPr lang="tr-TR" sz="2200" dirty="0">
                <a:latin typeface="Arial" pitchFamily="34" charset="0"/>
                <a:cs typeface="Arial" pitchFamily="34" charset="0"/>
              </a:rPr>
              <a:t>Başkanı olduğu İtilaf Devletleri Heyeti </a:t>
            </a:r>
            <a:r>
              <a:rPr lang="tr-TR" sz="2200" dirty="0" smtClean="0">
                <a:latin typeface="Arial" pitchFamily="34" charset="0"/>
                <a:cs typeface="Arial" pitchFamily="34" charset="0"/>
              </a:rPr>
              <a:t>arasında,    </a:t>
            </a:r>
            <a:r>
              <a:rPr lang="tr-TR" sz="2200" b="1" dirty="0" smtClean="0">
                <a:latin typeface="Arial" pitchFamily="34" charset="0"/>
                <a:cs typeface="Arial" pitchFamily="34" charset="0"/>
              </a:rPr>
              <a:t>30 </a:t>
            </a:r>
            <a:r>
              <a:rPr lang="tr-TR" sz="2200" b="1" dirty="0">
                <a:latin typeface="Arial" pitchFamily="34" charset="0"/>
                <a:cs typeface="Arial" pitchFamily="34" charset="0"/>
              </a:rPr>
              <a:t>Ekim 1918’de</a:t>
            </a:r>
            <a:r>
              <a:rPr lang="tr-TR" sz="2200" dirty="0">
                <a:latin typeface="Arial" pitchFamily="34" charset="0"/>
                <a:cs typeface="Arial" pitchFamily="34" charset="0"/>
              </a:rPr>
              <a:t> Yunanistan’ın </a:t>
            </a:r>
            <a:r>
              <a:rPr lang="tr-TR" sz="2200" dirty="0" smtClean="0">
                <a:latin typeface="Arial" pitchFamily="34" charset="0"/>
                <a:cs typeface="Arial" pitchFamily="34" charset="0"/>
              </a:rPr>
              <a:t>Limni Adası’ndaki Mondros Limanı’nda  Agamemnon adlı İngiliz zırhlısında imzalandı.</a:t>
            </a:r>
            <a:endParaRPr lang="tr-TR" sz="2200" dirty="0">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Tree>
    <p:extLst>
      <p:ext uri="{BB962C8B-B14F-4D97-AF65-F5344CB8AC3E}">
        <p14:creationId xmlns:p14="http://schemas.microsoft.com/office/powerpoint/2010/main" val="323256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5</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6" name="İçerik Yer Tutucusu 2"/>
          <p:cNvSpPr>
            <a:spLocks noGrp="1"/>
          </p:cNvSpPr>
          <p:nvPr>
            <p:ph idx="1"/>
          </p:nvPr>
        </p:nvSpPr>
        <p:spPr>
          <a:xfrm>
            <a:off x="500628" y="1268760"/>
            <a:ext cx="8099186" cy="4752528"/>
          </a:xfrm>
        </p:spPr>
        <p:txBody>
          <a:bodyPr>
            <a:noAutofit/>
          </a:bodyPr>
          <a:lstStyle/>
          <a:p>
            <a:pPr marL="0" indent="0" algn="just">
              <a:buNone/>
              <a:tabLst>
                <a:tab pos="354013" algn="l"/>
                <a:tab pos="719138" algn="l"/>
              </a:tabLst>
            </a:pPr>
            <a:r>
              <a:rPr lang="tr-TR" altLang="tr-TR" sz="2400" dirty="0" smtClean="0"/>
              <a:t>	</a:t>
            </a:r>
            <a:r>
              <a:rPr lang="tr-TR" altLang="tr-TR" sz="2400" dirty="0" smtClean="0">
                <a:latin typeface="Arial" pitchFamily="34" charset="0"/>
                <a:cs typeface="Arial" pitchFamily="34" charset="0"/>
              </a:rPr>
              <a:t>1.	</a:t>
            </a:r>
            <a:r>
              <a:rPr lang="tr-TR" sz="2400" i="1" dirty="0" smtClean="0">
                <a:latin typeface="Arial" pitchFamily="34" charset="0"/>
                <a:cs typeface="Arial" pitchFamily="34" charset="0"/>
              </a:rPr>
              <a:t>Boğazlar </a:t>
            </a:r>
            <a:r>
              <a:rPr lang="tr-TR" sz="2400" i="1" dirty="0">
                <a:latin typeface="Arial" pitchFamily="34" charset="0"/>
                <a:cs typeface="Arial" pitchFamily="34" charset="0"/>
              </a:rPr>
              <a:t>açılacak ve Müttefikler tarafından işgal </a:t>
            </a:r>
            <a:r>
              <a:rPr lang="tr-TR" sz="2400" i="1" dirty="0" smtClean="0">
                <a:latin typeface="Arial" pitchFamily="34" charset="0"/>
                <a:cs typeface="Arial" pitchFamily="34" charset="0"/>
              </a:rPr>
              <a:t>edilecekti.</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2. Sınırların </a:t>
            </a:r>
            <a:r>
              <a:rPr lang="tr-TR" sz="2400" i="1" dirty="0">
                <a:latin typeface="Arial" pitchFamily="34" charset="0"/>
                <a:cs typeface="Arial" pitchFamily="34" charset="0"/>
              </a:rPr>
              <a:t>denetlenmesi ve iç düzenin korunması için gerekli olan birliklerin dışındaki Türk ordusu, derhal terhis edilecek, bütün savaş gemileri Müttefiklere teslim olunacaktı (Madde 5-6</a:t>
            </a:r>
            <a:r>
              <a:rPr lang="tr-TR" sz="2400" i="1" dirty="0" smtClean="0">
                <a:latin typeface="Arial" pitchFamily="34" charset="0"/>
                <a:cs typeface="Arial" pitchFamily="34" charset="0"/>
              </a:rPr>
              <a:t>).</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3.	Müttefikler</a:t>
            </a:r>
            <a:r>
              <a:rPr lang="tr-TR" sz="2400" i="1" dirty="0">
                <a:latin typeface="Arial" pitchFamily="34" charset="0"/>
                <a:cs typeface="Arial" pitchFamily="34" charset="0"/>
              </a:rPr>
              <a:t>; kendi güvenliklerini tehdit edecek herhangi bir durum ortaya çıkarsa, herhangi bir stratejik noktayı işgal etme hakkına sa­hip olacaktı (Madde 7</a:t>
            </a:r>
            <a:r>
              <a:rPr lang="tr-TR" sz="2400" i="1" dirty="0" smtClean="0">
                <a:latin typeface="Arial" pitchFamily="34" charset="0"/>
                <a:cs typeface="Arial" pitchFamily="34" charset="0"/>
              </a:rPr>
              <a:t>).</a:t>
            </a:r>
          </a:p>
          <a:p>
            <a:pPr marL="0" indent="0" algn="just">
              <a:buNone/>
              <a:tabLst>
                <a:tab pos="354013" algn="l"/>
                <a:tab pos="719138" algn="l"/>
              </a:tabLst>
            </a:pPr>
            <a:r>
              <a:rPr lang="tr-TR" sz="2400" b="1" i="1" dirty="0">
                <a:latin typeface="Arial" pitchFamily="34" charset="0"/>
                <a:cs typeface="Arial" pitchFamily="34" charset="0"/>
              </a:rPr>
              <a:t>	</a:t>
            </a:r>
            <a:r>
              <a:rPr lang="tr-TR" sz="2400" i="1" dirty="0" smtClean="0">
                <a:latin typeface="Arial" pitchFamily="34" charset="0"/>
                <a:cs typeface="Arial" pitchFamily="34" charset="0"/>
              </a:rPr>
              <a:t>4.</a:t>
            </a:r>
            <a:r>
              <a:rPr lang="tr-TR" sz="2400" i="1" dirty="0">
                <a:latin typeface="Arial" pitchFamily="34" charset="0"/>
                <a:cs typeface="Arial" pitchFamily="34" charset="0"/>
              </a:rPr>
              <a:t>	Müttefikler; Toros </a:t>
            </a:r>
            <a:r>
              <a:rPr lang="tr-TR" sz="2400" i="1" dirty="0" smtClean="0">
                <a:latin typeface="Arial" pitchFamily="34" charset="0"/>
                <a:cs typeface="Arial" pitchFamily="34" charset="0"/>
              </a:rPr>
              <a:t>tünellerini işgal edecek, bütün </a:t>
            </a:r>
            <a:r>
              <a:rPr lang="tr-TR" sz="2400" i="1" dirty="0">
                <a:latin typeface="Arial" pitchFamily="34" charset="0"/>
                <a:cs typeface="Arial" pitchFamily="34" charset="0"/>
              </a:rPr>
              <a:t>Türk limanlarını, tersanelerini, </a:t>
            </a:r>
            <a:r>
              <a:rPr lang="tr-TR" sz="2400" i="1" dirty="0" smtClean="0">
                <a:latin typeface="Arial" pitchFamily="34" charset="0"/>
                <a:cs typeface="Arial" pitchFamily="34" charset="0"/>
              </a:rPr>
              <a:t>telg­raf </a:t>
            </a:r>
            <a:r>
              <a:rPr lang="tr-TR" sz="2400" i="1" dirty="0">
                <a:latin typeface="Arial" pitchFamily="34" charset="0"/>
                <a:cs typeface="Arial" pitchFamily="34" charset="0"/>
              </a:rPr>
              <a:t>ve posta merkezleri ile demiryollarını denetim altına alacaktı.</a:t>
            </a:r>
          </a:p>
          <a:p>
            <a:pPr marL="0" indent="0" algn="just">
              <a:buNone/>
              <a:tabLst>
                <a:tab pos="354013" algn="l"/>
                <a:tab pos="719138" algn="l"/>
              </a:tabLst>
            </a:pPr>
            <a:endParaRPr lang="tr-TR" sz="2400" i="1" dirty="0">
              <a:latin typeface="Arial" pitchFamily="34" charset="0"/>
              <a:cs typeface="Arial" pitchFamily="34" charset="0"/>
            </a:endParaRPr>
          </a:p>
          <a:p>
            <a:pPr marL="0" indent="0" algn="just">
              <a:buNone/>
              <a:tabLst>
                <a:tab pos="354013" algn="l"/>
              </a:tabLst>
            </a:pPr>
            <a:endParaRPr lang="tr-TR" sz="2400" b="1" dirty="0">
              <a:latin typeface="Arial" pitchFamily="34" charset="0"/>
              <a:cs typeface="Arial" pitchFamily="34" charset="0"/>
            </a:endParaRPr>
          </a:p>
        </p:txBody>
      </p:sp>
      <p:sp>
        <p:nvSpPr>
          <p:cNvPr id="7" name="Dikdörtgen 6"/>
          <p:cNvSpPr/>
          <p:nvPr/>
        </p:nvSpPr>
        <p:spPr>
          <a:xfrm>
            <a:off x="1186776" y="692696"/>
            <a:ext cx="6817700" cy="461665"/>
          </a:xfrm>
          <a:prstGeom prst="rect">
            <a:avLst/>
          </a:prstGeom>
        </p:spPr>
        <p:txBody>
          <a:bodyPr wrap="none">
            <a:spAutoFit/>
          </a:bodyPr>
          <a:lstStyle/>
          <a:p>
            <a:pPr lvl="0" algn="ctr"/>
            <a:r>
              <a:rPr lang="tr-TR" sz="2400" b="1" dirty="0">
                <a:solidFill>
                  <a:srgbClr val="FF0000"/>
                </a:solidFill>
                <a:latin typeface="+mj-lt"/>
              </a:rPr>
              <a:t>Mondros </a:t>
            </a:r>
            <a:r>
              <a:rPr lang="tr-TR" sz="2400" b="1" dirty="0">
                <a:solidFill>
                  <a:srgbClr val="FF0000"/>
                </a:solidFill>
              </a:rPr>
              <a:t>Ateşkes </a:t>
            </a:r>
            <a:r>
              <a:rPr lang="tr-TR" sz="2400" b="1" dirty="0" smtClean="0">
                <a:solidFill>
                  <a:srgbClr val="FF0000"/>
                </a:solidFill>
              </a:rPr>
              <a:t>Antlaşması’nın Önemli Maddeleri</a:t>
            </a:r>
            <a:r>
              <a:rPr lang="tr-TR" sz="2400" b="1" dirty="0" smtClean="0">
                <a:solidFill>
                  <a:srgbClr val="FF0000"/>
                </a:solidFill>
                <a:latin typeface="+mj-lt"/>
              </a:rPr>
              <a:t>:</a:t>
            </a:r>
            <a:endParaRPr lang="tr-TR" sz="2400" b="1" dirty="0">
              <a:solidFill>
                <a:srgbClr val="FF0000"/>
              </a:solidFill>
              <a:latin typeface="+mj-lt"/>
            </a:endParaRPr>
          </a:p>
        </p:txBody>
      </p:sp>
    </p:spTree>
    <p:extLst>
      <p:ext uri="{BB962C8B-B14F-4D97-AF65-F5344CB8AC3E}">
        <p14:creationId xmlns:p14="http://schemas.microsoft.com/office/powerpoint/2010/main" val="3489470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6</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7" name="Dikdörtgen 6"/>
          <p:cNvSpPr/>
          <p:nvPr/>
        </p:nvSpPr>
        <p:spPr>
          <a:xfrm>
            <a:off x="1185042" y="692696"/>
            <a:ext cx="6821163" cy="461665"/>
          </a:xfrm>
          <a:prstGeom prst="rect">
            <a:avLst/>
          </a:prstGeom>
        </p:spPr>
        <p:txBody>
          <a:bodyPr wrap="none">
            <a:spAutoFit/>
          </a:bodyPr>
          <a:lstStyle/>
          <a:p>
            <a:pPr lvl="0" algn="ctr"/>
            <a:r>
              <a:rPr lang="tr-TR" sz="2400" b="1" dirty="0">
                <a:solidFill>
                  <a:srgbClr val="FF0000"/>
                </a:solidFill>
              </a:rPr>
              <a:t>Mondros Ateşkes Antlaşması’nın Önemli Maddeleri:</a:t>
            </a:r>
          </a:p>
        </p:txBody>
      </p:sp>
      <p:sp>
        <p:nvSpPr>
          <p:cNvPr id="8" name="İçerik Yer Tutucusu 2"/>
          <p:cNvSpPr>
            <a:spLocks noGrp="1"/>
          </p:cNvSpPr>
          <p:nvPr>
            <p:ph idx="1"/>
          </p:nvPr>
        </p:nvSpPr>
        <p:spPr>
          <a:xfrm>
            <a:off x="500628" y="1124744"/>
            <a:ext cx="8099186" cy="4968552"/>
          </a:xfrm>
        </p:spPr>
        <p:txBody>
          <a:bodyPr>
            <a:noAutofit/>
          </a:bodyPr>
          <a:lstStyle/>
          <a:p>
            <a:pPr marL="0" indent="0" algn="just">
              <a:buNone/>
              <a:tabLst>
                <a:tab pos="354013" algn="l"/>
                <a:tab pos="719138" algn="l"/>
              </a:tabLst>
            </a:pPr>
            <a:r>
              <a:rPr lang="tr-TR" altLang="tr-TR" sz="2400" dirty="0" smtClean="0"/>
              <a:t>	</a:t>
            </a:r>
            <a:r>
              <a:rPr lang="tr-TR" altLang="tr-TR" sz="2400" dirty="0" smtClean="0">
                <a:latin typeface="Arial" pitchFamily="34" charset="0"/>
                <a:cs typeface="Arial" pitchFamily="34" charset="0"/>
              </a:rPr>
              <a:t>5.	</a:t>
            </a:r>
            <a:r>
              <a:rPr lang="tr-TR" sz="2400" i="1" dirty="0" smtClean="0">
                <a:latin typeface="Arial" pitchFamily="34" charset="0"/>
                <a:cs typeface="Arial" pitchFamily="34" charset="0"/>
              </a:rPr>
              <a:t>Türkiye</a:t>
            </a:r>
            <a:r>
              <a:rPr lang="tr-TR" sz="2400" i="1" dirty="0">
                <a:latin typeface="Arial" pitchFamily="34" charset="0"/>
                <a:cs typeface="Arial" pitchFamily="34" charset="0"/>
              </a:rPr>
              <a:t>, Kuzeybatı İran’da ve Kafkasya-Ötesi (Mavera-</a:t>
            </a:r>
            <a:r>
              <a:rPr lang="tr-TR" sz="2400" i="1" dirty="0" err="1">
                <a:latin typeface="Arial" pitchFamily="34" charset="0"/>
                <a:cs typeface="Arial" pitchFamily="34" charset="0"/>
              </a:rPr>
              <a:t>yı</a:t>
            </a:r>
            <a:r>
              <a:rPr lang="tr-TR" sz="2400" i="1" dirty="0">
                <a:latin typeface="Arial" pitchFamily="34" charset="0"/>
                <a:cs typeface="Arial" pitchFamily="34" charset="0"/>
              </a:rPr>
              <a:t> Kafkas)'</a:t>
            </a:r>
            <a:r>
              <a:rPr lang="tr-TR" sz="2400" i="1" dirty="0" err="1">
                <a:latin typeface="Arial" pitchFamily="34" charset="0"/>
                <a:cs typeface="Arial" pitchFamily="34" charset="0"/>
              </a:rPr>
              <a:t>nde</a:t>
            </a:r>
            <a:r>
              <a:rPr lang="tr-TR" sz="2400" i="1" dirty="0">
                <a:latin typeface="Arial" pitchFamily="34" charset="0"/>
                <a:cs typeface="Arial" pitchFamily="34" charset="0"/>
              </a:rPr>
              <a:t> bulunan Türk Birliklerini geri çekecek (Madde 11), Batum ile Bakü’nün Müttefiklerce işgaline karşı çıkmayacaktı (Madde 15</a:t>
            </a:r>
            <a:r>
              <a:rPr lang="tr-TR" sz="2400" i="1" dirty="0" smtClean="0">
                <a:latin typeface="Arial" pitchFamily="34" charset="0"/>
                <a:cs typeface="Arial" pitchFamily="34" charset="0"/>
              </a:rPr>
              <a:t>).</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6.	Türk </a:t>
            </a:r>
            <a:r>
              <a:rPr lang="tr-TR" sz="2400" i="1" dirty="0">
                <a:latin typeface="Arial" pitchFamily="34" charset="0"/>
                <a:cs typeface="Arial" pitchFamily="34" charset="0"/>
              </a:rPr>
              <a:t>Hükümeti, ülkede bulunan bütün Alman ve Avusturyalıları bir ay içinde sınır </a:t>
            </a:r>
            <a:r>
              <a:rPr lang="tr-TR" sz="2400" i="1" dirty="0" smtClean="0">
                <a:latin typeface="Arial" pitchFamily="34" charset="0"/>
                <a:cs typeface="Arial" pitchFamily="34" charset="0"/>
              </a:rPr>
              <a:t>dışı edecekti </a:t>
            </a:r>
            <a:r>
              <a:rPr lang="tr-TR" sz="2400" i="1" dirty="0">
                <a:latin typeface="Arial" pitchFamily="34" charset="0"/>
                <a:cs typeface="Arial" pitchFamily="34" charset="0"/>
              </a:rPr>
              <a:t>(Madde 19</a:t>
            </a:r>
            <a:r>
              <a:rPr lang="tr-TR" sz="2400" i="1" dirty="0" smtClean="0">
                <a:latin typeface="Arial" pitchFamily="34" charset="0"/>
                <a:cs typeface="Arial" pitchFamily="34" charset="0"/>
              </a:rPr>
              <a:t>).</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7.	Altı ilde </a:t>
            </a:r>
            <a:r>
              <a:rPr lang="tr-TR" sz="2400" i="1" dirty="0" smtClean="0">
                <a:solidFill>
                  <a:srgbClr val="FF0000"/>
                </a:solidFill>
                <a:latin typeface="Arial" pitchFamily="34" charset="0"/>
                <a:cs typeface="Arial" pitchFamily="34" charset="0"/>
              </a:rPr>
              <a:t>(</a:t>
            </a:r>
            <a:r>
              <a:rPr lang="tr-TR" altLang="tr-TR" sz="2400" dirty="0" smtClean="0">
                <a:solidFill>
                  <a:srgbClr val="C00000"/>
                </a:solidFill>
                <a:latin typeface="Arial" pitchFamily="34" charset="0"/>
                <a:cs typeface="Arial" pitchFamily="34" charset="0"/>
              </a:rPr>
              <a:t>Erzurum</a:t>
            </a:r>
            <a:r>
              <a:rPr lang="tr-TR" altLang="tr-TR" sz="2400" dirty="0">
                <a:solidFill>
                  <a:srgbClr val="C00000"/>
                </a:solidFill>
                <a:latin typeface="Arial" pitchFamily="34" charset="0"/>
                <a:cs typeface="Arial" pitchFamily="34" charset="0"/>
              </a:rPr>
              <a:t>, Van, Bitlis, </a:t>
            </a:r>
            <a:r>
              <a:rPr lang="tr-TR" sz="2400" dirty="0">
                <a:solidFill>
                  <a:srgbClr val="C00000"/>
                </a:solidFill>
                <a:latin typeface="Arial" pitchFamily="34" charset="0"/>
                <a:cs typeface="Arial" pitchFamily="34" charset="0"/>
              </a:rPr>
              <a:t>Mamüretül Aziz </a:t>
            </a:r>
            <a:r>
              <a:rPr lang="tr-TR" sz="2400" dirty="0" smtClean="0">
                <a:solidFill>
                  <a:srgbClr val="C00000"/>
                </a:solidFill>
                <a:latin typeface="Arial" pitchFamily="34" charset="0"/>
                <a:cs typeface="Arial" pitchFamily="34" charset="0"/>
              </a:rPr>
              <a:t>(Elazığ)</a:t>
            </a:r>
            <a:r>
              <a:rPr lang="tr-TR" altLang="tr-TR" sz="2400" dirty="0" smtClean="0">
                <a:solidFill>
                  <a:srgbClr val="C00000"/>
                </a:solidFill>
                <a:latin typeface="Arial" pitchFamily="34" charset="0"/>
                <a:cs typeface="Arial" pitchFamily="34" charset="0"/>
              </a:rPr>
              <a:t>, </a:t>
            </a:r>
            <a:r>
              <a:rPr lang="tr-TR" altLang="tr-TR" sz="2400" dirty="0">
                <a:solidFill>
                  <a:srgbClr val="C00000"/>
                </a:solidFill>
                <a:latin typeface="Arial" pitchFamily="34" charset="0"/>
                <a:cs typeface="Arial" pitchFamily="34" charset="0"/>
              </a:rPr>
              <a:t>Sivas ve </a:t>
            </a:r>
            <a:r>
              <a:rPr lang="tr-TR" altLang="tr-TR" sz="2400" dirty="0" err="1" smtClean="0">
                <a:solidFill>
                  <a:srgbClr val="C00000"/>
                </a:solidFill>
                <a:latin typeface="Arial" pitchFamily="34" charset="0"/>
                <a:cs typeface="Arial" pitchFamily="34" charset="0"/>
              </a:rPr>
              <a:t>Diyarbekir</a:t>
            </a:r>
            <a:r>
              <a:rPr lang="tr-TR" altLang="tr-TR" sz="2400" dirty="0" smtClean="0">
                <a:solidFill>
                  <a:srgbClr val="C00000"/>
                </a:solidFill>
                <a:latin typeface="Arial" pitchFamily="34" charset="0"/>
                <a:cs typeface="Arial" pitchFamily="34" charset="0"/>
              </a:rPr>
              <a:t>) </a:t>
            </a:r>
            <a:r>
              <a:rPr lang="tr-TR" sz="2400" i="1" dirty="0" smtClean="0">
                <a:latin typeface="Arial" pitchFamily="34" charset="0"/>
                <a:cs typeface="Arial" pitchFamily="34" charset="0"/>
              </a:rPr>
              <a:t>karışıklık </a:t>
            </a:r>
            <a:r>
              <a:rPr lang="tr-TR" sz="2400" i="1" dirty="0">
                <a:latin typeface="Arial" pitchFamily="34" charset="0"/>
                <a:cs typeface="Arial" pitchFamily="34" charset="0"/>
              </a:rPr>
              <a:t>çıkarsa, Müttefikler bu illerin herhangi bir bölü­münü işgal edebileceklerdi (Madde </a:t>
            </a:r>
            <a:r>
              <a:rPr lang="tr-TR" sz="2400" i="1" dirty="0" smtClean="0">
                <a:latin typeface="Arial" pitchFamily="34" charset="0"/>
                <a:cs typeface="Arial" pitchFamily="34" charset="0"/>
              </a:rPr>
              <a:t>24</a:t>
            </a:r>
            <a:r>
              <a:rPr lang="tr-TR" altLang="tr-TR" sz="2400" dirty="0">
                <a:latin typeface="Arial" pitchFamily="34" charset="0"/>
                <a:cs typeface="Arial" pitchFamily="34" charset="0"/>
              </a:rPr>
              <a:t> Anlaşmanın Türkçe çevirisinde bu iller için "6 Vilayet/</a:t>
            </a:r>
            <a:r>
              <a:rPr lang="tr-TR" altLang="tr-TR" sz="2400" dirty="0" err="1">
                <a:latin typeface="Arial" pitchFamily="34" charset="0"/>
                <a:cs typeface="Arial" pitchFamily="34" charset="0"/>
              </a:rPr>
              <a:t>Vilayat</a:t>
            </a:r>
            <a:r>
              <a:rPr lang="tr-TR" altLang="tr-TR" sz="2400" dirty="0">
                <a:latin typeface="Arial" pitchFamily="34" charset="0"/>
                <a:cs typeface="Arial" pitchFamily="34" charset="0"/>
              </a:rPr>
              <a:t>-ı Sitte" deyimi kullanılmış ise de imzalanan metinde Ermeni Vilayetleri denilmiştir</a:t>
            </a:r>
            <a:r>
              <a:rPr lang="tr-TR" sz="2400" i="1" dirty="0" smtClean="0">
                <a:latin typeface="Arial" pitchFamily="34" charset="0"/>
                <a:cs typeface="Arial" pitchFamily="34" charset="0"/>
              </a:rPr>
              <a:t>).</a:t>
            </a:r>
            <a:endParaRPr lang="tr-TR" sz="2400" i="1" dirty="0">
              <a:latin typeface="Arial" pitchFamily="34" charset="0"/>
              <a:cs typeface="Arial" pitchFamily="34" charset="0"/>
            </a:endParaRPr>
          </a:p>
          <a:p>
            <a:pPr marL="0" indent="0" algn="just">
              <a:buNone/>
              <a:tabLst>
                <a:tab pos="354013" algn="l"/>
                <a:tab pos="719138" algn="l"/>
              </a:tabLst>
            </a:pP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555914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7</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tabLst>
                <a:tab pos="354013" algn="l"/>
                <a:tab pos="719138" algn="l"/>
              </a:tabLst>
            </a:pPr>
            <a:r>
              <a:rPr lang="tr-TR" sz="2300" b="1" dirty="0">
                <a:solidFill>
                  <a:srgbClr val="FF0000"/>
                </a:solidFill>
                <a:latin typeface="Arial" pitchFamily="34" charset="0"/>
                <a:cs typeface="Arial" pitchFamily="34" charset="0"/>
              </a:rPr>
              <a:t>Mondros Ateşkes Antlaşması’ndan Sonra İşgal Edilen </a:t>
            </a:r>
            <a:r>
              <a:rPr lang="tr-TR" sz="2300" b="1" dirty="0" smtClean="0">
                <a:solidFill>
                  <a:srgbClr val="FF0000"/>
                </a:solidFill>
                <a:latin typeface="Arial" pitchFamily="34" charset="0"/>
                <a:cs typeface="Arial" pitchFamily="34" charset="0"/>
              </a:rPr>
              <a:t>Yerler:</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692696"/>
            <a:ext cx="8642349" cy="5832648"/>
          </a:xfrm>
        </p:spPr>
        <p:txBody>
          <a:bodyPr>
            <a:noAutofit/>
          </a:bodyPr>
          <a:lstStyle/>
          <a:p>
            <a:pPr marL="0" indent="0" algn="just">
              <a:buNone/>
              <a:tabLst>
                <a:tab pos="354013" algn="l"/>
                <a:tab pos="719138" algn="l"/>
              </a:tabLst>
            </a:pPr>
            <a:r>
              <a:rPr lang="tr-TR" sz="2200" b="1" u="sng" dirty="0" smtClean="0">
                <a:latin typeface="Arial" pitchFamily="34" charset="0"/>
                <a:cs typeface="Arial" pitchFamily="34" charset="0"/>
              </a:rPr>
              <a:t>İngiltere</a:t>
            </a:r>
            <a:r>
              <a:rPr lang="tr-TR" sz="2200" b="1" u="sng" dirty="0">
                <a:latin typeface="Arial" pitchFamily="34" charset="0"/>
                <a:cs typeface="Arial" pitchFamily="34" charset="0"/>
              </a:rPr>
              <a:t>          </a:t>
            </a:r>
            <a:r>
              <a:rPr lang="tr-TR" sz="2200" b="1" u="sng" dirty="0" smtClean="0">
                <a:latin typeface="Arial" pitchFamily="34" charset="0"/>
                <a:cs typeface="Arial" pitchFamily="34" charset="0"/>
              </a:rPr>
              <a:t>     Fransa</a:t>
            </a:r>
            <a:r>
              <a:rPr lang="tr-TR" sz="2200" b="1" u="sng" dirty="0">
                <a:latin typeface="Arial" pitchFamily="34" charset="0"/>
                <a:cs typeface="Arial" pitchFamily="34" charset="0"/>
              </a:rPr>
              <a:t>            İtalya           </a:t>
            </a:r>
            <a:r>
              <a:rPr lang="tr-TR" sz="2200" b="1" u="sng" dirty="0" smtClean="0">
                <a:latin typeface="Arial" pitchFamily="34" charset="0"/>
                <a:cs typeface="Arial" pitchFamily="34" charset="0"/>
              </a:rPr>
              <a:t>Yunanistan</a:t>
            </a:r>
          </a:p>
          <a:p>
            <a:r>
              <a:rPr lang="tr-TR" sz="2200" b="1" dirty="0">
                <a:latin typeface="Arial" pitchFamily="34" charset="0"/>
                <a:cs typeface="Arial" pitchFamily="34" charset="0"/>
              </a:rPr>
              <a:t>Musul              Adana           </a:t>
            </a:r>
            <a:r>
              <a:rPr lang="tr-TR" sz="2200" b="1" dirty="0" smtClean="0">
                <a:latin typeface="Arial" pitchFamily="34" charset="0"/>
                <a:cs typeface="Arial" pitchFamily="34" charset="0"/>
              </a:rPr>
              <a:t> Antalya</a:t>
            </a:r>
            <a:r>
              <a:rPr lang="tr-TR" sz="2200" b="1" dirty="0">
                <a:latin typeface="Arial" pitchFamily="34" charset="0"/>
                <a:cs typeface="Arial" pitchFamily="34" charset="0"/>
              </a:rPr>
              <a:t>             İzmir</a:t>
            </a:r>
          </a:p>
          <a:p>
            <a:r>
              <a:rPr lang="tr-TR" sz="2200" b="1" dirty="0" smtClean="0">
                <a:solidFill>
                  <a:schemeClr val="accent6">
                    <a:lumMod val="75000"/>
                  </a:schemeClr>
                </a:solidFill>
                <a:latin typeface="Arial" pitchFamily="34" charset="0"/>
                <a:cs typeface="Arial" pitchFamily="34" charset="0"/>
              </a:rPr>
              <a:t>Urfa</a:t>
            </a:r>
            <a:r>
              <a:rPr lang="tr-TR" sz="2200" b="1" dirty="0">
                <a:solidFill>
                  <a:schemeClr val="accent6">
                    <a:lumMod val="75000"/>
                  </a:schemeClr>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solidFill>
                  <a:srgbClr val="0070C0"/>
                </a:solidFill>
                <a:latin typeface="Arial" pitchFamily="34" charset="0"/>
                <a:cs typeface="Arial" pitchFamily="34" charset="0"/>
              </a:rPr>
              <a:t>Urfa</a:t>
            </a:r>
            <a:r>
              <a:rPr lang="tr-TR" sz="2200" b="1" dirty="0">
                <a:solidFill>
                  <a:srgbClr val="0070C0"/>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latin typeface="Arial" pitchFamily="34" charset="0"/>
                <a:cs typeface="Arial" pitchFamily="34" charset="0"/>
              </a:rPr>
              <a:t>   Kuşadası</a:t>
            </a:r>
            <a:r>
              <a:rPr lang="tr-TR" sz="2200" b="1" dirty="0">
                <a:latin typeface="Arial" pitchFamily="34" charset="0"/>
                <a:cs typeface="Arial" pitchFamily="34" charset="0"/>
              </a:rPr>
              <a:t>        </a:t>
            </a:r>
          </a:p>
          <a:p>
            <a:r>
              <a:rPr lang="tr-TR" sz="2200" b="1" dirty="0" smtClean="0">
                <a:solidFill>
                  <a:schemeClr val="accent6">
                    <a:lumMod val="75000"/>
                  </a:schemeClr>
                </a:solidFill>
                <a:latin typeface="Arial" pitchFamily="34" charset="0"/>
                <a:cs typeface="Arial" pitchFamily="34" charset="0"/>
              </a:rPr>
              <a:t>Antep</a:t>
            </a:r>
            <a:r>
              <a:rPr lang="tr-TR" sz="2200" b="1" dirty="0">
                <a:solidFill>
                  <a:schemeClr val="accent6">
                    <a:lumMod val="75000"/>
                  </a:schemeClr>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solidFill>
                  <a:srgbClr val="0070C0"/>
                </a:solidFill>
                <a:latin typeface="Arial" pitchFamily="34" charset="0"/>
                <a:cs typeface="Arial" pitchFamily="34" charset="0"/>
              </a:rPr>
              <a:t>Antep</a:t>
            </a:r>
            <a:r>
              <a:rPr lang="tr-TR" sz="2200" b="1" dirty="0">
                <a:solidFill>
                  <a:srgbClr val="0070C0"/>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latin typeface="Arial" pitchFamily="34" charset="0"/>
                <a:cs typeface="Arial" pitchFamily="34" charset="0"/>
              </a:rPr>
              <a:t>  Fethiye</a:t>
            </a:r>
            <a:endParaRPr lang="tr-TR" sz="2200" b="1" dirty="0">
              <a:latin typeface="Arial" pitchFamily="34" charset="0"/>
              <a:cs typeface="Arial" pitchFamily="34" charset="0"/>
            </a:endParaRPr>
          </a:p>
          <a:p>
            <a:r>
              <a:rPr lang="tr-TR" sz="2200" b="1" dirty="0" smtClean="0">
                <a:solidFill>
                  <a:schemeClr val="accent6">
                    <a:lumMod val="75000"/>
                  </a:schemeClr>
                </a:solidFill>
                <a:latin typeface="Arial" pitchFamily="34" charset="0"/>
                <a:cs typeface="Arial" pitchFamily="34" charset="0"/>
              </a:rPr>
              <a:t>Maraş</a:t>
            </a:r>
            <a:r>
              <a:rPr lang="tr-TR" sz="2200" b="1" dirty="0">
                <a:solidFill>
                  <a:schemeClr val="accent6">
                    <a:lumMod val="75000"/>
                  </a:schemeClr>
                </a:solidFill>
                <a:latin typeface="Arial" pitchFamily="34" charset="0"/>
                <a:cs typeface="Arial" pitchFamily="34" charset="0"/>
              </a:rPr>
              <a:t> </a:t>
            </a:r>
            <a:r>
              <a:rPr lang="tr-TR" sz="2200" b="1" dirty="0">
                <a:latin typeface="Arial" pitchFamily="34" charset="0"/>
                <a:cs typeface="Arial" pitchFamily="34" charset="0"/>
              </a:rPr>
              <a:t>            </a:t>
            </a:r>
            <a:r>
              <a:rPr lang="tr-TR" sz="2200" b="1" dirty="0">
                <a:solidFill>
                  <a:srgbClr val="0070C0"/>
                </a:solidFill>
                <a:latin typeface="Arial" pitchFamily="34" charset="0"/>
                <a:cs typeface="Arial" pitchFamily="34" charset="0"/>
              </a:rPr>
              <a:t> </a:t>
            </a:r>
            <a:r>
              <a:rPr lang="tr-TR" sz="2200" b="1" dirty="0" smtClean="0">
                <a:solidFill>
                  <a:srgbClr val="0070C0"/>
                </a:solidFill>
                <a:latin typeface="Arial" pitchFamily="34" charset="0"/>
                <a:cs typeface="Arial" pitchFamily="34" charset="0"/>
              </a:rPr>
              <a:t>Maraş</a:t>
            </a:r>
            <a:r>
              <a:rPr lang="tr-TR" sz="2200" b="1" dirty="0">
                <a:latin typeface="Arial" pitchFamily="34" charset="0"/>
                <a:cs typeface="Arial" pitchFamily="34" charset="0"/>
              </a:rPr>
              <a:t>            </a:t>
            </a:r>
            <a:r>
              <a:rPr lang="tr-TR" sz="2200" b="1" dirty="0" smtClean="0">
                <a:latin typeface="Arial" pitchFamily="34" charset="0"/>
                <a:cs typeface="Arial" pitchFamily="34" charset="0"/>
              </a:rPr>
              <a:t> Bodrum</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Batum</a:t>
            </a:r>
            <a:r>
              <a:rPr lang="tr-TR" sz="2200" b="1" dirty="0">
                <a:latin typeface="Arial" pitchFamily="34" charset="0"/>
                <a:cs typeface="Arial" pitchFamily="34" charset="0"/>
              </a:rPr>
              <a:t>            </a:t>
            </a:r>
            <a:r>
              <a:rPr lang="tr-TR" sz="2200" b="1" dirty="0" smtClean="0">
                <a:latin typeface="Arial" pitchFamily="34" charset="0"/>
                <a:cs typeface="Arial" pitchFamily="34" charset="0"/>
              </a:rPr>
              <a:t> Mersin</a:t>
            </a:r>
            <a:r>
              <a:rPr lang="tr-TR" sz="2200" b="1" dirty="0">
                <a:latin typeface="Arial" pitchFamily="34" charset="0"/>
                <a:cs typeface="Arial" pitchFamily="34" charset="0"/>
              </a:rPr>
              <a:t>           </a:t>
            </a:r>
            <a:r>
              <a:rPr lang="tr-TR" sz="2200" b="1" dirty="0" smtClean="0">
                <a:latin typeface="Arial" pitchFamily="34" charset="0"/>
                <a:cs typeface="Arial" pitchFamily="34" charset="0"/>
              </a:rPr>
              <a:t> Marmaris</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Kars</a:t>
            </a:r>
            <a:r>
              <a:rPr lang="tr-TR" sz="2200" b="1" dirty="0">
                <a:latin typeface="Arial" pitchFamily="34" charset="0"/>
                <a:cs typeface="Arial" pitchFamily="34" charset="0"/>
              </a:rPr>
              <a:t>                </a:t>
            </a:r>
            <a:r>
              <a:rPr lang="tr-TR" sz="2200" b="1" dirty="0" smtClean="0">
                <a:latin typeface="Arial" pitchFamily="34" charset="0"/>
                <a:cs typeface="Arial" pitchFamily="34" charset="0"/>
              </a:rPr>
              <a:t>Dörtyol</a:t>
            </a:r>
            <a:r>
              <a:rPr lang="tr-TR" sz="2200" b="1" dirty="0">
                <a:latin typeface="Arial" pitchFamily="34" charset="0"/>
                <a:cs typeface="Arial" pitchFamily="34" charset="0"/>
              </a:rPr>
              <a:t>          </a:t>
            </a:r>
            <a:r>
              <a:rPr lang="tr-TR" sz="2200" b="1" dirty="0" smtClean="0">
                <a:latin typeface="Arial" pitchFamily="34" charset="0"/>
                <a:cs typeface="Arial" pitchFamily="34" charset="0"/>
              </a:rPr>
              <a:t>    Konya</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Samsun</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Merzifon</a:t>
            </a:r>
          </a:p>
          <a:p>
            <a:pPr marL="0" indent="0" algn="just">
              <a:buNone/>
              <a:tabLst>
                <a:tab pos="365125" algn="l"/>
              </a:tabLst>
            </a:pPr>
            <a:r>
              <a:rPr lang="tr-TR" sz="2200" b="1" i="1" dirty="0" smtClean="0">
                <a:latin typeface="Arial" pitchFamily="34" charset="0"/>
                <a:cs typeface="Arial" pitchFamily="34" charset="0"/>
              </a:rPr>
              <a:t>	</a:t>
            </a:r>
            <a:r>
              <a:rPr lang="tr-TR" sz="2200" i="1" dirty="0" smtClean="0">
                <a:latin typeface="Arial" pitchFamily="34" charset="0"/>
                <a:cs typeface="Arial" pitchFamily="34" charset="0"/>
              </a:rPr>
              <a:t>İngiltere</a:t>
            </a:r>
            <a:r>
              <a:rPr lang="tr-TR" sz="2200" i="1" dirty="0">
                <a:latin typeface="Arial" pitchFamily="34" charset="0"/>
                <a:cs typeface="Arial" pitchFamily="34" charset="0"/>
              </a:rPr>
              <a:t>, Mondros'tan sonra işgal ettiği </a:t>
            </a:r>
            <a:r>
              <a:rPr lang="tr-TR" sz="2200" i="1" dirty="0">
                <a:solidFill>
                  <a:srgbClr val="C00000"/>
                </a:solidFill>
                <a:latin typeface="Arial" pitchFamily="34" charset="0"/>
                <a:cs typeface="Arial" pitchFamily="34" charset="0"/>
              </a:rPr>
              <a:t>Urfa, Antep ve Maraş'ı </a:t>
            </a:r>
            <a:r>
              <a:rPr lang="tr-TR" sz="2200" i="1" dirty="0">
                <a:latin typeface="Arial" pitchFamily="34" charset="0"/>
                <a:cs typeface="Arial" pitchFamily="34" charset="0"/>
              </a:rPr>
              <a:t>Paris Barış </a:t>
            </a:r>
            <a:r>
              <a:rPr lang="tr-TR" sz="2200" i="1" dirty="0" smtClean="0">
                <a:latin typeface="Arial" pitchFamily="34" charset="0"/>
                <a:cs typeface="Arial" pitchFamily="34" charset="0"/>
              </a:rPr>
              <a:t>Konferansı'nda Fransa’ya </a:t>
            </a:r>
            <a:r>
              <a:rPr lang="tr-TR" sz="2200" i="1" dirty="0">
                <a:latin typeface="Arial" pitchFamily="34" charset="0"/>
                <a:cs typeface="Arial" pitchFamily="34" charset="0"/>
              </a:rPr>
              <a:t>bırakmıştır</a:t>
            </a:r>
            <a:r>
              <a:rPr lang="tr-TR" sz="2200" i="1" dirty="0" smtClean="0">
                <a:latin typeface="Arial" pitchFamily="34" charset="0"/>
                <a:cs typeface="Arial" pitchFamily="34" charset="0"/>
              </a:rPr>
              <a:t>.</a:t>
            </a:r>
          </a:p>
          <a:p>
            <a:pPr marL="0" indent="0" algn="just">
              <a:buNone/>
              <a:tabLst>
                <a:tab pos="365125"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Ermeniler ise, kurdukları alaylarla Doğu Anadolu’da yayılmaya ve Müslümanlara zulüm ve baskı yapmaya başlamışlardır. Fransızlarla birlikte </a:t>
            </a:r>
            <a:r>
              <a:rPr lang="tr-TR" sz="2200" i="1" dirty="0" smtClean="0">
                <a:solidFill>
                  <a:schemeClr val="accent6">
                    <a:lumMod val="75000"/>
                  </a:schemeClr>
                </a:solidFill>
                <a:latin typeface="Arial" pitchFamily="34" charset="0"/>
                <a:cs typeface="Arial" pitchFamily="34" charset="0"/>
              </a:rPr>
              <a:t>Adana,</a:t>
            </a:r>
            <a:r>
              <a:rPr lang="tr-TR" sz="2200" i="1" dirty="0" smtClean="0">
                <a:latin typeface="Arial" pitchFamily="34" charset="0"/>
                <a:cs typeface="Arial" pitchFamily="34" charset="0"/>
              </a:rPr>
              <a:t> </a:t>
            </a:r>
            <a:r>
              <a:rPr lang="tr-TR" sz="2200" i="1" dirty="0" smtClean="0">
                <a:solidFill>
                  <a:schemeClr val="accent6">
                    <a:lumMod val="75000"/>
                  </a:schemeClr>
                </a:solidFill>
                <a:latin typeface="Arial" pitchFamily="34" charset="0"/>
                <a:cs typeface="Arial" pitchFamily="34" charset="0"/>
              </a:rPr>
              <a:t>Kozan, Osmaniye ve Mersin’e  </a:t>
            </a:r>
            <a:r>
              <a:rPr lang="tr-TR" sz="2200" i="1" dirty="0" smtClean="0">
                <a:latin typeface="Arial" pitchFamily="34" charset="0"/>
                <a:cs typeface="Arial" pitchFamily="34" charset="0"/>
              </a:rPr>
              <a:t>Ermeni askerleri de gelmiştir.</a:t>
            </a:r>
            <a:endParaRPr lang="tr-TR" sz="2200" dirty="0">
              <a:latin typeface="Arial" pitchFamily="34" charset="0"/>
              <a:cs typeface="Arial" pitchFamily="34" charset="0"/>
            </a:endParaRPr>
          </a:p>
          <a:p>
            <a:pPr marL="0" indent="0" algn="just">
              <a:buNone/>
              <a:tabLst>
                <a:tab pos="354013" algn="l"/>
                <a:tab pos="719138" algn="l"/>
              </a:tabLst>
            </a:pPr>
            <a:endParaRPr lang="tr-TR" altLang="tr-TR" sz="2400" dirty="0" smtClean="0"/>
          </a:p>
        </p:txBody>
      </p:sp>
    </p:spTree>
    <p:extLst>
      <p:ext uri="{BB962C8B-B14F-4D97-AF65-F5344CB8AC3E}">
        <p14:creationId xmlns:p14="http://schemas.microsoft.com/office/powerpoint/2010/main" val="834676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8</a:t>
            </a:fld>
            <a:endParaRPr lang="tr-TR" b="1" dirty="0">
              <a:solidFill>
                <a:schemeClr val="tx1"/>
              </a:solidFill>
              <a:latin typeface="Arial" pitchFamily="34" charset="0"/>
              <a:cs typeface="Arial" pitchFamily="34" charset="0"/>
            </a:endParaRPr>
          </a:p>
        </p:txBody>
      </p:sp>
      <p:pic>
        <p:nvPicPr>
          <p:cNvPr id="1026" name="Picture 2" descr="http://www.forumalew.org/attachments/29553d1418732217/mondros-ateskes-antlasmasindan-sonra-isgal-edilen-yer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92696"/>
            <a:ext cx="8867775"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64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9</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Yunanlıların İzmir ve Batı Anadolu’yu İşgal Etmesi: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764704"/>
            <a:ext cx="8642349" cy="5976664"/>
          </a:xfrm>
        </p:spPr>
        <p:txBody>
          <a:bodyPr>
            <a:noAutofit/>
          </a:bodyPr>
          <a:lstStyle/>
          <a:p>
            <a:pPr marL="0" indent="0" algn="just">
              <a:buNone/>
              <a:tabLst>
                <a:tab pos="365125" algn="l"/>
              </a:tabLst>
            </a:pPr>
            <a:r>
              <a:rPr lang="tr-TR" sz="2400" b="1" dirty="0"/>
              <a:t>	</a:t>
            </a:r>
            <a:r>
              <a:rPr lang="tr-TR" sz="2400" dirty="0" smtClean="0">
                <a:latin typeface="Arial" panose="020B0604020202020204" pitchFamily="34" charset="0"/>
                <a:cs typeface="Arial" panose="020B0604020202020204" pitchFamily="34" charset="0"/>
              </a:rPr>
              <a:t>1919 </a:t>
            </a:r>
            <a:r>
              <a:rPr lang="tr-TR" sz="2400" dirty="0">
                <a:latin typeface="Arial" panose="020B0604020202020204" pitchFamily="34" charset="0"/>
                <a:cs typeface="Arial" panose="020B0604020202020204" pitchFamily="34" charset="0"/>
              </a:rPr>
              <a:t>yılının Ocak ayında toplanan Paris Konferansı’nda Yunanistan, Türk toprakları üzerindeki taleplerini bildirdi. İngiltere İtalya gibi güçlü bir ülkenin Anadolu’da yayılmasını menfaatlerine uygun bulmuyordu. İngiltere Başbakanı Lloyd George, Rumları korumak bahanesiyle Yunanlıların İzmire asker çıkarmalarına izin verilmesini önerdi. Bu teklifi Fransa ve ABD kabul etti­ler. Konferansta tüm Ege bölgesi­nin işgali için </a:t>
            </a:r>
            <a:r>
              <a:rPr lang="tr-TR" sz="2400" dirty="0" smtClean="0">
                <a:latin typeface="Arial" panose="020B0604020202020204" pitchFamily="34" charset="0"/>
                <a:cs typeface="Arial" panose="020B0604020202020204" pitchFamily="34" charset="0"/>
              </a:rPr>
              <a:t>Yunanistan’ın </a:t>
            </a:r>
            <a:r>
              <a:rPr lang="tr-TR" sz="2400" dirty="0">
                <a:latin typeface="Arial" panose="020B0604020202020204" pitchFamily="34" charset="0"/>
                <a:cs typeface="Arial" panose="020B0604020202020204" pitchFamily="34" charset="0"/>
              </a:rPr>
              <a:t>görevlendirilmesine karar verildi. Bu durumu hazmedemeyen İtalya kararı Osmanlı Hükümeti’ne sızdırdı. </a:t>
            </a:r>
            <a:r>
              <a:rPr lang="tr-TR" sz="2400" dirty="0" smtClean="0">
                <a:latin typeface="Arial" panose="020B0604020202020204" pitchFamily="34" charset="0"/>
                <a:cs typeface="Arial" panose="020B0604020202020204" pitchFamily="34" charset="0"/>
              </a:rPr>
              <a:t>Ancak Osmanlı Hükümeti İzmir’deki </a:t>
            </a:r>
            <a:r>
              <a:rPr lang="tr-TR" sz="2400" dirty="0">
                <a:latin typeface="Arial" panose="020B0604020202020204" pitchFamily="34" charset="0"/>
                <a:cs typeface="Arial" panose="020B0604020202020204" pitchFamily="34" charset="0"/>
              </a:rPr>
              <a:t>askeri ve mülki idarecilerden işgale karşı konulmamasını </a:t>
            </a:r>
            <a:r>
              <a:rPr lang="tr-TR" sz="2400" dirty="0" smtClean="0">
                <a:latin typeface="Arial" panose="020B0604020202020204" pitchFamily="34" charset="0"/>
                <a:cs typeface="Arial" panose="020B0604020202020204" pitchFamily="34" charset="0"/>
              </a:rPr>
              <a:t>istedi.</a:t>
            </a:r>
          </a:p>
          <a:p>
            <a:pPr marL="0" indent="0" algn="just">
              <a:buNone/>
              <a:tabLst>
                <a:tab pos="365125" algn="l"/>
              </a:tabLst>
            </a:pP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İzmir’in </a:t>
            </a:r>
            <a:r>
              <a:rPr lang="tr-TR" sz="2400" dirty="0">
                <a:latin typeface="Arial" panose="020B0604020202020204" pitchFamily="34" charset="0"/>
                <a:cs typeface="Arial" panose="020B0604020202020204" pitchFamily="34" charset="0"/>
              </a:rPr>
              <a:t>işgal edileceği haberinin duyulması üzerine bazı vatanseverler, 14 Mayıs gecesi gösteriler düzenlediler.</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İzmir Valisi İzzet Bey ve XII. Kolordu Komu­tanı</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Ali Nadir Paşa işgal haberlerini yalanladı.</a:t>
            </a:r>
          </a:p>
          <a:p>
            <a:pPr marL="0" indent="0" algn="just">
              <a:buNone/>
              <a:tabLst>
                <a:tab pos="365125" algn="l"/>
              </a:tabLst>
            </a:pPr>
            <a:endParaRPr lang="tr-TR" sz="2400" dirty="0" smtClean="0">
              <a:latin typeface="Arial" pitchFamily="34" charset="0"/>
              <a:cs typeface="Arial" pitchFamily="34" charset="0"/>
            </a:endParaRPr>
          </a:p>
        </p:txBody>
      </p:sp>
    </p:spTree>
    <p:extLst>
      <p:ext uri="{BB962C8B-B14F-4D97-AF65-F5344CB8AC3E}">
        <p14:creationId xmlns:p14="http://schemas.microsoft.com/office/powerpoint/2010/main" val="235021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3112</TotalTime>
  <Words>483</Words>
  <Application>Microsoft Office PowerPoint</Application>
  <PresentationFormat>On-screen Show (4:3)</PresentationFormat>
  <Paragraphs>303</Paragraphs>
  <Slides>38</Slides>
  <Notes>36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 CANKUT</dc:creator>
  <cp:lastModifiedBy>Ayhan CANKUT</cp:lastModifiedBy>
  <cp:revision>335</cp:revision>
  <dcterms:created xsi:type="dcterms:W3CDTF">2016-09-22T07:37:23Z</dcterms:created>
  <dcterms:modified xsi:type="dcterms:W3CDTF">2018-11-06T12:32:32Z</dcterms:modified>
</cp:coreProperties>
</file>