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4660"/>
  </p:normalViewPr>
  <p:slideViewPr>
    <p:cSldViewPr snapToGrid="0">
      <p:cViewPr varScale="1">
        <p:scale>
          <a:sx n="114" d="100"/>
          <a:sy n="114" d="100"/>
        </p:scale>
        <p:origin x="44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43E507BC-FD8B-44F4-99E9-7D50164BD102}" type="datetimeFigureOut">
              <a:rPr lang="tr-TR" smtClean="0"/>
              <a:t>31.10.2023</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F7ABE4F3-D43A-4DFB-BCD1-4A8B62BE63FF}"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82317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31.10.2023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244400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31.10.2023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1631956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43E507BC-FD8B-44F4-99E9-7D50164BD102}" type="datetimeFigureOut">
              <a:rPr lang="tr-TR" smtClean="0"/>
              <a:t>31.10.2023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7ABE4F3-D43A-4DFB-BCD1-4A8B62BE63FF}" type="slidenum">
              <a:rPr lang="tr-TR" smtClean="0"/>
              <a:t>‹#›</a:t>
            </a:fld>
            <a:endParaRPr lang="tr-TR"/>
          </a:p>
        </p:txBody>
      </p:sp>
      <p:pic>
        <p:nvPicPr>
          <p:cNvPr id="7" name="Resim 6">
            <a:extLst>
              <a:ext uri="{FF2B5EF4-FFF2-40B4-BE49-F238E27FC236}">
                <a16:creationId xmlns:a16="http://schemas.microsoft.com/office/drawing/2014/main" id="{ADBBB1BF-C003-438B-5EB6-2A10AA8DE12D}"/>
              </a:ext>
            </a:extLst>
          </p:cNvPr>
          <p:cNvPicPr>
            <a:picLocks noChangeAspect="1"/>
          </p:cNvPicPr>
          <p:nvPr userDrawn="1"/>
        </p:nvPicPr>
        <p:blipFill>
          <a:blip r:embed="rId2"/>
          <a:stretch>
            <a:fillRect/>
          </a:stretch>
        </p:blipFill>
        <p:spPr>
          <a:xfrm>
            <a:off x="11230517" y="5904029"/>
            <a:ext cx="961483" cy="953971"/>
          </a:xfrm>
          <a:prstGeom prst="rect">
            <a:avLst/>
          </a:prstGeom>
        </p:spPr>
      </p:pic>
    </p:spTree>
    <p:extLst>
      <p:ext uri="{BB962C8B-B14F-4D97-AF65-F5344CB8AC3E}">
        <p14:creationId xmlns:p14="http://schemas.microsoft.com/office/powerpoint/2010/main" val="23217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43E507BC-FD8B-44F4-99E9-7D50164BD102}" type="datetimeFigureOut">
              <a:rPr lang="tr-TR" smtClean="0"/>
              <a:t>31.10.2023</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F7ABE4F3-D43A-4DFB-BCD1-4A8B62BE63FF}"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39359062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3E507BC-FD8B-44F4-99E9-7D50164BD102}" type="datetimeFigureOut">
              <a:rPr lang="tr-TR" smtClean="0"/>
              <a:t>31.10.2023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81128739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3E507BC-FD8B-44F4-99E9-7D50164BD102}" type="datetimeFigureOut">
              <a:rPr lang="tr-TR" smtClean="0"/>
              <a:t>31.10.2023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12092924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3E507BC-FD8B-44F4-99E9-7D50164BD102}" type="datetimeFigureOut">
              <a:rPr lang="tr-TR" smtClean="0"/>
              <a:t>31.10.2023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380789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E507BC-FD8B-44F4-99E9-7D50164BD102}" type="datetimeFigureOut">
              <a:rPr lang="tr-TR" smtClean="0"/>
              <a:t>31.10.2023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2183952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051" y="6375679"/>
            <a:ext cx="1233355" cy="348462"/>
          </a:xfrm>
        </p:spPr>
        <p:txBody>
          <a:bodyPr/>
          <a:lstStyle/>
          <a:p>
            <a:fld id="{43E507BC-FD8B-44F4-99E9-7D50164BD102}" type="datetimeFigureOut">
              <a:rPr lang="tr-TR" smtClean="0"/>
              <a:t>31.10.2023</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F7ABE4F3-D43A-4DFB-BCD1-4A8B62BE63FF}"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828870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65950" y="6375679"/>
            <a:ext cx="1232456" cy="348462"/>
          </a:xfrm>
        </p:spPr>
        <p:txBody>
          <a:bodyPr/>
          <a:lstStyle/>
          <a:p>
            <a:fld id="{43E507BC-FD8B-44F4-99E9-7D50164BD102}" type="datetimeFigureOut">
              <a:rPr lang="tr-TR" smtClean="0"/>
              <a:t>31.10.2023</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F7ABE4F3-D43A-4DFB-BCD1-4A8B62BE63FF}" type="slidenum">
              <a:rPr lang="tr-TR" smtClean="0"/>
              <a:t>‹#›</a:t>
            </a:fld>
            <a:endParaRPr lang="tr-TR"/>
          </a:p>
        </p:txBody>
      </p:sp>
    </p:spTree>
    <p:extLst>
      <p:ext uri="{BB962C8B-B14F-4D97-AF65-F5344CB8AC3E}">
        <p14:creationId xmlns:p14="http://schemas.microsoft.com/office/powerpoint/2010/main" val="739597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43E507BC-FD8B-44F4-99E9-7D50164BD102}" type="datetimeFigureOut">
              <a:rPr lang="tr-TR" smtClean="0"/>
              <a:t>31.10.2023</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F7ABE4F3-D43A-4DFB-BCD1-4A8B62BE63FF}"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3914355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psikolojiagi.com/cocuklar-dayakla-terbiye-edilmez/"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psikolojiagi.com/cocugun-egitiminde-anne-baba-tutumu-ve-etkiler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Psikolojiye giriş</a:t>
            </a:r>
          </a:p>
        </p:txBody>
      </p:sp>
      <p:sp>
        <p:nvSpPr>
          <p:cNvPr id="3" name="Alt Başlık 2"/>
          <p:cNvSpPr>
            <a:spLocks noGrp="1"/>
          </p:cNvSpPr>
          <p:nvPr>
            <p:ph type="subTitle" idx="1"/>
          </p:nvPr>
        </p:nvSpPr>
        <p:spPr>
          <a:xfrm>
            <a:off x="2215045" y="5910146"/>
            <a:ext cx="8045373" cy="811329"/>
          </a:xfrm>
        </p:spPr>
        <p:txBody>
          <a:bodyPr>
            <a:normAutofit/>
          </a:bodyPr>
          <a:lstStyle/>
          <a:p>
            <a:r>
              <a:rPr lang="tr-TR" sz="2800" dirty="0"/>
              <a:t>DAVRANIŞIN GELİŞİMİ</a:t>
            </a:r>
          </a:p>
        </p:txBody>
      </p:sp>
    </p:spTree>
    <p:extLst>
      <p:ext uri="{BB962C8B-B14F-4D97-AF65-F5344CB8AC3E}">
        <p14:creationId xmlns:p14="http://schemas.microsoft.com/office/powerpoint/2010/main" val="2924296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35A60C-D899-348E-BD9F-42EA4754E257}"/>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ED4B4212-A4A8-C6B9-9B1A-DE735216B6D1}"/>
              </a:ext>
            </a:extLst>
          </p:cNvPr>
          <p:cNvSpPr>
            <a:spLocks noGrp="1"/>
          </p:cNvSpPr>
          <p:nvPr>
            <p:ph idx="1"/>
          </p:nvPr>
        </p:nvSpPr>
        <p:spPr>
          <a:xfrm>
            <a:off x="1251678" y="713678"/>
            <a:ext cx="10178322" cy="5165915"/>
          </a:xfrm>
        </p:spPr>
        <p:txBody>
          <a:bodyPr/>
          <a:lstStyle/>
          <a:p>
            <a:r>
              <a:rPr lang="tr-TR" b="1" i="1" dirty="0"/>
              <a:t>Biçim algısı</a:t>
            </a:r>
            <a:r>
              <a:rPr lang="tr-TR" dirty="0"/>
              <a:t>, şekilleri ayırt etme ve tanıma yeteneği doğuştan mevcuttur.</a:t>
            </a:r>
          </a:p>
          <a:p>
            <a:r>
              <a:rPr lang="tr-TR" dirty="0"/>
              <a:t>2-3 aylık bebekler diğer şekillere oranla özellikle insan yüzüne bakmayı tercih ederler. Bu da doğuştan biçim algısının oldukça iyi geliştiğini gösterir.</a:t>
            </a:r>
          </a:p>
          <a:p>
            <a:r>
              <a:rPr lang="tr-TR" b="1" i="1" dirty="0"/>
              <a:t>Derinlik algısı </a:t>
            </a:r>
            <a:r>
              <a:rPr lang="tr-TR" dirty="0"/>
              <a:t>da doğuştan itibaren gelişmiş durumdadır.</a:t>
            </a:r>
          </a:p>
          <a:p>
            <a:r>
              <a:rPr lang="tr-TR" dirty="0"/>
              <a:t>Algının içerdiği bir başka konu da çevreyi dikkatle izleme sürecidir.</a:t>
            </a:r>
          </a:p>
          <a:p>
            <a:r>
              <a:rPr lang="tr-TR" dirty="0"/>
              <a:t>Başlangıçta basit ışıklar ve uyaranlar bebeğin dikkatini çekerken 8. haftadan sonra çevre hakkında bilgi edinen bebeklerin yeni olaylar dikkatini çekmeye başlar.</a:t>
            </a:r>
          </a:p>
          <a:p>
            <a:r>
              <a:rPr lang="tr-TR" dirty="0"/>
              <a:t>Nesne ya da olayların zihinde temsil edilebilmesine </a:t>
            </a:r>
            <a:r>
              <a:rPr lang="tr-TR" b="1" i="1" u="sng" dirty="0"/>
              <a:t>şema</a:t>
            </a:r>
            <a:r>
              <a:rPr lang="tr-TR" dirty="0"/>
              <a:t> denir.</a:t>
            </a:r>
          </a:p>
          <a:p>
            <a:r>
              <a:rPr lang="tr-TR" dirty="0"/>
              <a:t>Bebeklikte gelişmiş şemaya uymayan, ona ters düşen durum ortaya çıktığında çocuk dikkatle izler.</a:t>
            </a:r>
          </a:p>
          <a:p>
            <a:r>
              <a:rPr lang="tr-TR" dirty="0"/>
              <a:t>Yaş ilerledikçe şemalar gelişecek, arasındaki uyuşmazlık azalarak benzer durumlarla karşılaşıldığında daha az dikkat sarf edilecektir.</a:t>
            </a:r>
          </a:p>
          <a:p>
            <a:r>
              <a:rPr lang="tr-TR" dirty="0"/>
              <a:t>9-12 ay hipotez dönemi, yeni durumları dikkatle izleme</a:t>
            </a:r>
          </a:p>
        </p:txBody>
      </p:sp>
    </p:spTree>
    <p:extLst>
      <p:ext uri="{BB962C8B-B14F-4D97-AF65-F5344CB8AC3E}">
        <p14:creationId xmlns:p14="http://schemas.microsoft.com/office/powerpoint/2010/main" val="41448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892203-07CE-6672-AD9C-68357EA8750E}"/>
              </a:ext>
            </a:extLst>
          </p:cNvPr>
          <p:cNvSpPr>
            <a:spLocks noGrp="1"/>
          </p:cNvSpPr>
          <p:nvPr>
            <p:ph type="title"/>
          </p:nvPr>
        </p:nvSpPr>
        <p:spPr/>
        <p:txBody>
          <a:bodyPr>
            <a:normAutofit/>
          </a:bodyPr>
          <a:lstStyle/>
          <a:p>
            <a:r>
              <a:rPr lang="tr-TR" sz="4000" dirty="0"/>
              <a:t>Bilişsel gelişim</a:t>
            </a:r>
          </a:p>
        </p:txBody>
      </p:sp>
      <p:sp>
        <p:nvSpPr>
          <p:cNvPr id="3" name="İçerik Yer Tutucusu 2">
            <a:extLst>
              <a:ext uri="{FF2B5EF4-FFF2-40B4-BE49-F238E27FC236}">
                <a16:creationId xmlns:a16="http://schemas.microsoft.com/office/drawing/2014/main" id="{B30C54C5-A608-2EFA-907C-A06BB23895F2}"/>
              </a:ext>
            </a:extLst>
          </p:cNvPr>
          <p:cNvSpPr>
            <a:spLocks noGrp="1"/>
          </p:cNvSpPr>
          <p:nvPr>
            <p:ph idx="1"/>
          </p:nvPr>
        </p:nvSpPr>
        <p:spPr>
          <a:xfrm>
            <a:off x="1251678" y="1271239"/>
            <a:ext cx="10178322" cy="4608353"/>
          </a:xfrm>
        </p:spPr>
        <p:txBody>
          <a:bodyPr/>
          <a:lstStyle/>
          <a:p>
            <a:r>
              <a:rPr lang="tr-TR" dirty="0"/>
              <a:t>Biliş, dünyayı öğrenmeyi ve anlamayı içeren zihinsel faaliyetler</a:t>
            </a:r>
          </a:p>
          <a:p>
            <a:r>
              <a:rPr lang="tr-TR" dirty="0"/>
              <a:t>Yaklaşık olarak ‘düşünme’</a:t>
            </a:r>
          </a:p>
          <a:p>
            <a:r>
              <a:rPr lang="tr-TR" dirty="0"/>
              <a:t>Çocuklar yetişkinler gibi düşünmezler. Kendilerine özgü dünya görüşleri vardır.</a:t>
            </a:r>
          </a:p>
          <a:p>
            <a:r>
              <a:rPr lang="tr-TR" dirty="0"/>
              <a:t>Bir olayı birden fazla yaklaşımla ele alabilirler.</a:t>
            </a:r>
          </a:p>
          <a:p>
            <a:r>
              <a:rPr lang="tr-TR" dirty="0"/>
              <a:t>1920 </a:t>
            </a:r>
            <a:r>
              <a:rPr lang="tr-TR" dirty="0" err="1"/>
              <a:t>lerden</a:t>
            </a:r>
            <a:r>
              <a:rPr lang="tr-TR" dirty="0"/>
              <a:t> bu yana </a:t>
            </a:r>
            <a:r>
              <a:rPr lang="tr-TR" dirty="0" err="1"/>
              <a:t>Piaget</a:t>
            </a:r>
            <a:r>
              <a:rPr lang="tr-TR" dirty="0"/>
              <a:t> çalışmalarında çocuğun zekasını incelemiştir.</a:t>
            </a:r>
          </a:p>
          <a:p>
            <a:r>
              <a:rPr lang="tr-TR" dirty="0"/>
              <a:t>Çocukların dünyayı anlamaları için gerekli bilgilerin örgütlenmesi ve gelişimsel olarak bu örgütlenme sürecinde görülen değişiklikler </a:t>
            </a:r>
            <a:r>
              <a:rPr lang="tr-TR" dirty="0" err="1"/>
              <a:t>Piaget’nin</a:t>
            </a:r>
            <a:r>
              <a:rPr lang="tr-TR" dirty="0"/>
              <a:t> ilgi alanıdır.</a:t>
            </a:r>
          </a:p>
          <a:p>
            <a:r>
              <a:rPr lang="tr-TR" dirty="0"/>
              <a:t>Kuramının temeli bireyin dünyayı anlamasını sağlayan bilişsel süreçlerdir.</a:t>
            </a:r>
          </a:p>
          <a:p>
            <a:endParaRPr lang="tr-TR" dirty="0"/>
          </a:p>
        </p:txBody>
      </p:sp>
    </p:spTree>
    <p:extLst>
      <p:ext uri="{BB962C8B-B14F-4D97-AF65-F5344CB8AC3E}">
        <p14:creationId xmlns:p14="http://schemas.microsoft.com/office/powerpoint/2010/main" val="410984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773C2A-6EC8-FB13-AA4F-C3ED6D28D531}"/>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E890A919-828D-CEF3-E0D9-29ACD3BBED54}"/>
              </a:ext>
            </a:extLst>
          </p:cNvPr>
          <p:cNvSpPr>
            <a:spLocks noGrp="1"/>
          </p:cNvSpPr>
          <p:nvPr>
            <p:ph idx="1"/>
          </p:nvPr>
        </p:nvSpPr>
        <p:spPr/>
        <p:txBody>
          <a:bodyPr/>
          <a:lstStyle/>
          <a:p>
            <a:r>
              <a:rPr lang="tr-TR" dirty="0" err="1"/>
              <a:t>Piaget</a:t>
            </a:r>
            <a:r>
              <a:rPr lang="tr-TR" dirty="0"/>
              <a:t> ve arkadaşları değişik yaş gruplarından oluşan çocukların düşünme süreçleri üzerinde çok sayıda gözlem ve deneyden sonra çocukların kavramsal yeteneklerinde görülen değişikliklerin sırasını saptamıştır.</a:t>
            </a:r>
          </a:p>
          <a:p>
            <a:r>
              <a:rPr lang="tr-TR" dirty="0"/>
              <a:t>Değişik yaş gruplarındaki çocukların, olgunlaşma hızına ve özel yaşantılarına bağlı olarak zihinsel yeteneklerinde değişme ve yenilik görülür.</a:t>
            </a:r>
          </a:p>
          <a:p>
            <a:r>
              <a:rPr lang="tr-TR" dirty="0" err="1"/>
              <a:t>Piaget’ye</a:t>
            </a:r>
            <a:r>
              <a:rPr lang="tr-TR" dirty="0"/>
              <a:t> göre çocuklar belli gelişim döneminde belli özellikler gösterir.</a:t>
            </a:r>
          </a:p>
        </p:txBody>
      </p:sp>
    </p:spTree>
    <p:extLst>
      <p:ext uri="{BB962C8B-B14F-4D97-AF65-F5344CB8AC3E}">
        <p14:creationId xmlns:p14="http://schemas.microsoft.com/office/powerpoint/2010/main" val="2395189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3100C0-0E22-8959-EA16-56DED403DA6A}"/>
              </a:ext>
            </a:extLst>
          </p:cNvPr>
          <p:cNvSpPr>
            <a:spLocks noGrp="1"/>
          </p:cNvSpPr>
          <p:nvPr>
            <p:ph type="title"/>
          </p:nvPr>
        </p:nvSpPr>
        <p:spPr/>
        <p:txBody>
          <a:bodyPr>
            <a:normAutofit/>
          </a:bodyPr>
          <a:lstStyle/>
          <a:p>
            <a:r>
              <a:rPr lang="tr-TR" sz="4000" dirty="0"/>
              <a:t>Duyusal-motor dönem</a:t>
            </a:r>
          </a:p>
        </p:txBody>
      </p:sp>
      <p:sp>
        <p:nvSpPr>
          <p:cNvPr id="3" name="İçerik Yer Tutucusu 2">
            <a:extLst>
              <a:ext uri="{FF2B5EF4-FFF2-40B4-BE49-F238E27FC236}">
                <a16:creationId xmlns:a16="http://schemas.microsoft.com/office/drawing/2014/main" id="{8184C535-8862-735B-9E8A-CD4661F17BFE}"/>
              </a:ext>
            </a:extLst>
          </p:cNvPr>
          <p:cNvSpPr>
            <a:spLocks noGrp="1"/>
          </p:cNvSpPr>
          <p:nvPr>
            <p:ph idx="1"/>
          </p:nvPr>
        </p:nvSpPr>
        <p:spPr>
          <a:xfrm>
            <a:off x="1251678" y="1282391"/>
            <a:ext cx="10178322" cy="4597202"/>
          </a:xfrm>
        </p:spPr>
        <p:txBody>
          <a:bodyPr/>
          <a:lstStyle/>
          <a:p>
            <a:r>
              <a:rPr lang="tr-TR" dirty="0"/>
              <a:t>Yeni doğmuş bebeğin ilk 2 yılı</a:t>
            </a:r>
          </a:p>
          <a:p>
            <a:r>
              <a:rPr lang="tr-TR" dirty="0"/>
              <a:t>Başlangıçta bebek kendisini diğer nesnelerden ayırt edemez</a:t>
            </a:r>
          </a:p>
          <a:p>
            <a:r>
              <a:rPr lang="tr-TR" dirty="0"/>
              <a:t>Davranışları refleksle kısıtlıdır</a:t>
            </a:r>
          </a:p>
          <a:p>
            <a:r>
              <a:rPr lang="tr-TR" dirty="0"/>
              <a:t>Büyüyüp geliştikçe istemli hareketlerde bulunmaya başlar.</a:t>
            </a:r>
          </a:p>
          <a:p>
            <a:r>
              <a:rPr lang="tr-TR" dirty="0"/>
              <a:t>İlk olarak duyuların kullanılması, ilk yılın ikinci yarısında motor yetenekler, ikinci yılda iste duyu-motor koordinasyonu</a:t>
            </a:r>
          </a:p>
          <a:p>
            <a:r>
              <a:rPr lang="tr-TR" dirty="0"/>
              <a:t>Bebek bu dönemin sonunda duyusal-motor yolla karmaşık olmayan zihinsel faaliyette bulunabilir.</a:t>
            </a:r>
          </a:p>
        </p:txBody>
      </p:sp>
    </p:spTree>
    <p:extLst>
      <p:ext uri="{BB962C8B-B14F-4D97-AF65-F5344CB8AC3E}">
        <p14:creationId xmlns:p14="http://schemas.microsoft.com/office/powerpoint/2010/main" val="3301677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28923E-8393-B9BC-9114-677489209C38}"/>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2E746877-19D3-B4EE-BE8A-32C5E75BE5BB}"/>
              </a:ext>
            </a:extLst>
          </p:cNvPr>
          <p:cNvSpPr>
            <a:spLocks noGrp="1"/>
          </p:cNvSpPr>
          <p:nvPr>
            <p:ph idx="1"/>
          </p:nvPr>
        </p:nvSpPr>
        <p:spPr/>
        <p:txBody>
          <a:bodyPr/>
          <a:lstStyle/>
          <a:p>
            <a:r>
              <a:rPr lang="tr-TR" b="0" i="0" u="none" strike="noStrike" dirty="0">
                <a:solidFill>
                  <a:srgbClr val="77838F"/>
                </a:solidFill>
                <a:effectLst/>
                <a:latin typeface="Poppins" panose="020B0604020202020204" pitchFamily="34" charset="0"/>
              </a:rPr>
              <a:t>Duyusal-motor dönemin sonunda bebekler nesne sürekliliği kazanırlar. </a:t>
            </a:r>
          </a:p>
          <a:p>
            <a:r>
              <a:rPr lang="tr-TR" b="0" i="0" u="none" strike="noStrike" dirty="0">
                <a:solidFill>
                  <a:srgbClr val="77838F"/>
                </a:solidFill>
                <a:effectLst/>
                <a:latin typeface="Poppins" panose="020B0604020202020204" pitchFamily="34" charset="0"/>
              </a:rPr>
              <a:t>Nesne sürekliliği; nesnelerin görülmediği, duyulmadığı, dokunulmadığı zaman bile var olmaya devam ettiklerini anlayabilme becerisidir.  </a:t>
            </a:r>
          </a:p>
          <a:p>
            <a:r>
              <a:rPr lang="tr-TR" b="0" i="0" u="none" strike="noStrike" dirty="0">
                <a:solidFill>
                  <a:srgbClr val="77838F"/>
                </a:solidFill>
                <a:effectLst/>
                <a:latin typeface="Poppins" panose="020B0604020202020204" pitchFamily="34" charset="0"/>
              </a:rPr>
              <a:t>Nesne sürekliliği ile yapılan araştırmalarda bebeğin ilgisini çeken bir nesne gözden kaybolduğunda, bebeğin o nesneyi arayıp aramaması gözlemlenmektedir. </a:t>
            </a:r>
          </a:p>
          <a:p>
            <a:r>
              <a:rPr lang="tr-TR" b="0" i="0" u="none" strike="noStrike" dirty="0">
                <a:solidFill>
                  <a:srgbClr val="77838F"/>
                </a:solidFill>
                <a:effectLst/>
                <a:latin typeface="Poppins" panose="020B0604020202020204" pitchFamily="34" charset="0"/>
              </a:rPr>
              <a:t>Eğer nesne ortadan kaybolduğunda ilgisi kayboluyor ve nesneyi aramıyorsa nesne sürekliliği kazanılmamış demektir (Yüksel, 2015).</a:t>
            </a:r>
            <a:endParaRPr lang="tr-TR" dirty="0"/>
          </a:p>
        </p:txBody>
      </p:sp>
    </p:spTree>
    <p:extLst>
      <p:ext uri="{BB962C8B-B14F-4D97-AF65-F5344CB8AC3E}">
        <p14:creationId xmlns:p14="http://schemas.microsoft.com/office/powerpoint/2010/main" val="3366624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A7CC8D-C3A5-A503-08D0-3CF24BBA21DE}"/>
              </a:ext>
            </a:extLst>
          </p:cNvPr>
          <p:cNvSpPr>
            <a:spLocks noGrp="1"/>
          </p:cNvSpPr>
          <p:nvPr>
            <p:ph type="title"/>
          </p:nvPr>
        </p:nvSpPr>
        <p:spPr/>
        <p:txBody>
          <a:bodyPr>
            <a:normAutofit/>
          </a:bodyPr>
          <a:lstStyle/>
          <a:p>
            <a:r>
              <a:rPr lang="tr-TR" sz="4000" dirty="0"/>
              <a:t>İşlem öncesi dönem</a:t>
            </a:r>
          </a:p>
        </p:txBody>
      </p:sp>
      <p:sp>
        <p:nvSpPr>
          <p:cNvPr id="3" name="İçerik Yer Tutucusu 2">
            <a:extLst>
              <a:ext uri="{FF2B5EF4-FFF2-40B4-BE49-F238E27FC236}">
                <a16:creationId xmlns:a16="http://schemas.microsoft.com/office/drawing/2014/main" id="{EEE4D487-D7B8-1FBF-E970-7F3FB614DF8D}"/>
              </a:ext>
            </a:extLst>
          </p:cNvPr>
          <p:cNvSpPr>
            <a:spLocks noGrp="1"/>
          </p:cNvSpPr>
          <p:nvPr>
            <p:ph idx="1"/>
          </p:nvPr>
        </p:nvSpPr>
        <p:spPr>
          <a:xfrm>
            <a:off x="1251678" y="1338147"/>
            <a:ext cx="10178322" cy="5330282"/>
          </a:xfrm>
        </p:spPr>
        <p:txBody>
          <a:bodyPr>
            <a:normAutofit/>
          </a:bodyPr>
          <a:lstStyle/>
          <a:p>
            <a:pPr algn="l"/>
            <a:r>
              <a:rPr lang="tr-TR" b="0" i="0" u="none" strike="noStrike" dirty="0">
                <a:solidFill>
                  <a:srgbClr val="77838F"/>
                </a:solidFill>
                <a:effectLst/>
                <a:latin typeface="Poppins" pitchFamily="2" charset="0"/>
              </a:rPr>
              <a:t>Bu dönemde çocuklar, bebeklik dönemindeki dünyayı duyular ve sınırlı eylemlerle algılamanın ötesine geçerek dünyayı; kelimeler, imgeler ve çizimlerle temsil ederler. </a:t>
            </a:r>
          </a:p>
          <a:p>
            <a:pPr algn="l"/>
            <a:r>
              <a:rPr lang="tr-TR" b="1" i="0" u="none" strike="noStrike" dirty="0">
                <a:solidFill>
                  <a:srgbClr val="77838F"/>
                </a:solidFill>
                <a:effectLst/>
                <a:latin typeface="Poppins" pitchFamily="2" charset="0"/>
              </a:rPr>
              <a:t>Ancak </a:t>
            </a:r>
            <a:r>
              <a:rPr lang="tr-TR" b="1" i="0" u="none" strike="noStrike" dirty="0" err="1">
                <a:solidFill>
                  <a:srgbClr val="77838F"/>
                </a:solidFill>
                <a:effectLst/>
                <a:latin typeface="Poppins" pitchFamily="2" charset="0"/>
              </a:rPr>
              <a:t>Piaget’e</a:t>
            </a:r>
            <a:r>
              <a:rPr lang="tr-TR" b="1" i="0" u="none" strike="noStrike" dirty="0">
                <a:solidFill>
                  <a:srgbClr val="77838F"/>
                </a:solidFill>
                <a:effectLst/>
                <a:latin typeface="Poppins" pitchFamily="2" charset="0"/>
              </a:rPr>
              <a:t> göre işlem denilen beceriden yoksundurlar; işlemler daha önce fiziksel olarak yapılanları zihinsel olarak da yapmaya imkan veren içselleştirilmiş eylemlerdir</a:t>
            </a:r>
            <a:r>
              <a:rPr lang="tr-TR" b="0" i="0" u="none" strike="noStrike" dirty="0">
                <a:solidFill>
                  <a:srgbClr val="77838F"/>
                </a:solidFill>
                <a:effectLst/>
                <a:latin typeface="Poppins" pitchFamily="2" charset="0"/>
              </a:rPr>
              <a:t>. </a:t>
            </a:r>
          </a:p>
          <a:p>
            <a:pPr algn="l"/>
            <a:r>
              <a:rPr lang="tr-TR" b="0" i="0" u="none" strike="noStrike" dirty="0">
                <a:solidFill>
                  <a:srgbClr val="77838F"/>
                </a:solidFill>
                <a:effectLst/>
                <a:latin typeface="Poppins" pitchFamily="2" charset="0"/>
              </a:rPr>
              <a:t>Basit düzeyde sınıflandırma ve düzenleme yapabilirler. </a:t>
            </a:r>
            <a:r>
              <a:rPr lang="tr-TR" b="0" i="1" u="none" strike="noStrike" dirty="0">
                <a:solidFill>
                  <a:srgbClr val="77838F"/>
                </a:solidFill>
                <a:effectLst/>
                <a:latin typeface="Poppins" pitchFamily="2" charset="0"/>
              </a:rPr>
              <a:t>Örneğin,</a:t>
            </a:r>
            <a:r>
              <a:rPr lang="tr-TR" b="0" i="0" u="none" strike="noStrike" dirty="0">
                <a:solidFill>
                  <a:srgbClr val="77838F"/>
                </a:solidFill>
                <a:effectLst/>
                <a:latin typeface="Poppins" pitchFamily="2" charset="0"/>
              </a:rPr>
              <a:t> nesneleri biçimlerine ya da renklerine göre ayırabilirler ancak bunlar arasındaki ilişkileri kavrayamazlar. </a:t>
            </a:r>
          </a:p>
          <a:p>
            <a:pPr algn="l"/>
            <a:r>
              <a:rPr lang="tr-TR" b="0" i="0" u="none" strike="noStrike" dirty="0">
                <a:solidFill>
                  <a:srgbClr val="77838F"/>
                </a:solidFill>
                <a:effectLst/>
                <a:latin typeface="Poppins" pitchFamily="2" charset="0"/>
              </a:rPr>
              <a:t>Problem çözerken tek bir noktaya odaklanarak diğer yönleri ihmal edebilirler (Özdemir ve diğerleri, 2012). </a:t>
            </a:r>
            <a:r>
              <a:rPr lang="tr-TR" b="0" i="0" u="none" strike="noStrike" dirty="0" err="1">
                <a:solidFill>
                  <a:srgbClr val="77838F"/>
                </a:solidFill>
                <a:effectLst/>
                <a:latin typeface="Poppins" pitchFamily="2" charset="0"/>
              </a:rPr>
              <a:t>Piaget</a:t>
            </a:r>
            <a:r>
              <a:rPr lang="tr-TR" b="0" i="0" u="none" strike="noStrike" dirty="0">
                <a:solidFill>
                  <a:srgbClr val="77838F"/>
                </a:solidFill>
                <a:effectLst/>
                <a:latin typeface="Poppins" pitchFamily="2" charset="0"/>
              </a:rPr>
              <a:t> bu dönemi de iki alt evrede ele almıştır:</a:t>
            </a:r>
          </a:p>
          <a:p>
            <a:pPr algn="l"/>
            <a:endParaRPr lang="tr-TR" b="0" i="0" u="none" strike="noStrike" dirty="0">
              <a:solidFill>
                <a:srgbClr val="008080"/>
              </a:solidFill>
              <a:effectLst/>
              <a:latin typeface="Poppins" pitchFamily="2" charset="0"/>
            </a:endParaRPr>
          </a:p>
          <a:p>
            <a:endParaRPr lang="tr-TR" dirty="0"/>
          </a:p>
        </p:txBody>
      </p:sp>
    </p:spTree>
    <p:extLst>
      <p:ext uri="{BB962C8B-B14F-4D97-AF65-F5344CB8AC3E}">
        <p14:creationId xmlns:p14="http://schemas.microsoft.com/office/powerpoint/2010/main" val="4229779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BC1F60-4257-1DE4-EAAF-6851EFCD1E85}"/>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D2F09CE9-5EAF-2C7A-8D89-CC8AD86BF761}"/>
              </a:ext>
            </a:extLst>
          </p:cNvPr>
          <p:cNvSpPr>
            <a:spLocks noGrp="1"/>
          </p:cNvSpPr>
          <p:nvPr>
            <p:ph idx="1"/>
          </p:nvPr>
        </p:nvSpPr>
        <p:spPr>
          <a:xfrm>
            <a:off x="1251678" y="1204332"/>
            <a:ext cx="10178322" cy="5408341"/>
          </a:xfrm>
        </p:spPr>
        <p:txBody>
          <a:bodyPr>
            <a:normAutofit/>
          </a:bodyPr>
          <a:lstStyle/>
          <a:p>
            <a:pPr marL="0" indent="0" algn="l">
              <a:buNone/>
            </a:pPr>
            <a:r>
              <a:rPr lang="tr-TR" b="0" i="0" u="none" strike="noStrike" dirty="0">
                <a:solidFill>
                  <a:srgbClr val="008080"/>
                </a:solidFill>
                <a:effectLst/>
                <a:latin typeface="Poppins" pitchFamily="2" charset="0"/>
              </a:rPr>
              <a:t>Sembolik İşlev Alt Evresi</a:t>
            </a:r>
            <a:r>
              <a:rPr lang="tr-TR" b="1" i="0" u="none" strike="noStrike" dirty="0">
                <a:solidFill>
                  <a:srgbClr val="008080"/>
                </a:solidFill>
                <a:effectLst/>
                <a:latin typeface="Poppins" pitchFamily="2" charset="0"/>
              </a:rPr>
              <a:t>:</a:t>
            </a:r>
            <a:r>
              <a:rPr lang="tr-TR" b="0" i="0" u="none" strike="noStrike" dirty="0">
                <a:solidFill>
                  <a:srgbClr val="77838F"/>
                </a:solidFill>
                <a:effectLst/>
                <a:latin typeface="Poppins" pitchFamily="2" charset="0"/>
              </a:rPr>
              <a:t> 2-4 arasındaki dönemi kapsar. </a:t>
            </a:r>
          </a:p>
          <a:p>
            <a:pPr algn="l"/>
            <a:r>
              <a:rPr lang="tr-TR" b="0" i="0" u="none" strike="noStrike" dirty="0">
                <a:solidFill>
                  <a:srgbClr val="77838F"/>
                </a:solidFill>
                <a:effectLst/>
                <a:latin typeface="Poppins" pitchFamily="2" charset="0"/>
              </a:rPr>
              <a:t>İşlem öncesi dönem konuşmanın kazanılması, dil ve kavram gelişiminin artmasıyla başlar. Bu dönemde çocuklar çevrelerinde olup bitenleri ifade etmek için bebekliğin son döneminde başlayan semboller kullanma becerisini daha fazla geliştirirler. Dil aracılığıyla semboller üretir, sembollerle onların temsil ettikleri nesneler arasında ilişki kurmaya başlarlar (Yüksel, 2015).</a:t>
            </a:r>
          </a:p>
          <a:p>
            <a:pPr marL="0" indent="0">
              <a:buNone/>
            </a:pPr>
            <a:r>
              <a:rPr lang="tr-TR" b="0" i="0" u="none" strike="noStrike" dirty="0">
                <a:solidFill>
                  <a:srgbClr val="008080"/>
                </a:solidFill>
                <a:effectLst/>
                <a:latin typeface="Poppins" pitchFamily="2" charset="0"/>
              </a:rPr>
              <a:t>Sezgisel Düşünce Alt Evresi:</a:t>
            </a:r>
            <a:r>
              <a:rPr lang="tr-TR" b="0" i="0" u="none" strike="noStrike" dirty="0">
                <a:solidFill>
                  <a:srgbClr val="77838F"/>
                </a:solidFill>
                <a:effectLst/>
                <a:latin typeface="Poppins" pitchFamily="2" charset="0"/>
              </a:rPr>
              <a:t> 4-7 yaşlar arasındaki bu dönemde çocukların akıl yürütme yöntemleri ve mantıksal çıkarımları daha ilkeldir (Yüksel, 2015). </a:t>
            </a:r>
          </a:p>
          <a:p>
            <a:r>
              <a:rPr lang="tr-TR" b="0" i="0" u="none" strike="noStrike" dirty="0">
                <a:solidFill>
                  <a:srgbClr val="77838F"/>
                </a:solidFill>
                <a:effectLst/>
                <a:latin typeface="Poppins" pitchFamily="2" charset="0"/>
              </a:rPr>
              <a:t>Örneğin, bu yaşlardaki bir çocuk babaannesinin babasının nesi olduğu sorusuna, babaanne diye cevap verebilir. Bu evrede çocukların soru sorma merakları artmıştır. </a:t>
            </a:r>
            <a:r>
              <a:rPr lang="tr-TR" b="0" i="1" u="none" strike="noStrike" dirty="0">
                <a:solidFill>
                  <a:srgbClr val="77838F"/>
                </a:solidFill>
                <a:effectLst/>
                <a:latin typeface="Poppins" pitchFamily="2" charset="0"/>
              </a:rPr>
              <a:t>“Neden?, Ya şöyle olsaydı? Bu nedir?”</a:t>
            </a:r>
            <a:r>
              <a:rPr lang="tr-TR" b="0" i="0" u="none" strike="noStrike" dirty="0">
                <a:solidFill>
                  <a:srgbClr val="77838F"/>
                </a:solidFill>
                <a:effectLst/>
                <a:latin typeface="Poppins" pitchFamily="2" charset="0"/>
              </a:rPr>
              <a:t> gibi soruları sıklıkla sorarlar. Bu özelliklerden dolayı çocukluğun bu dönemi </a:t>
            </a:r>
            <a:r>
              <a:rPr lang="tr-TR" b="0" i="1" u="none" strike="noStrike" dirty="0">
                <a:solidFill>
                  <a:srgbClr val="77838F"/>
                </a:solidFill>
                <a:effectLst/>
                <a:latin typeface="Poppins" pitchFamily="2" charset="0"/>
              </a:rPr>
              <a:t>sorma-bilme tutkusu dönemi</a:t>
            </a:r>
            <a:r>
              <a:rPr lang="tr-TR" b="0" i="0" u="none" strike="noStrike" dirty="0">
                <a:solidFill>
                  <a:srgbClr val="77838F"/>
                </a:solidFill>
                <a:effectLst/>
                <a:latin typeface="Poppins" pitchFamily="2" charset="0"/>
              </a:rPr>
              <a:t> olarak da adlandırılmaktadır (Özdemir ve diğerleri, 2012).</a:t>
            </a:r>
            <a:endParaRPr lang="tr-TR" dirty="0"/>
          </a:p>
        </p:txBody>
      </p:sp>
    </p:spTree>
    <p:extLst>
      <p:ext uri="{BB962C8B-B14F-4D97-AF65-F5344CB8AC3E}">
        <p14:creationId xmlns:p14="http://schemas.microsoft.com/office/powerpoint/2010/main" val="1397188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08755F-F916-7719-8348-D2893AF6732B}"/>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4BB8EEE1-9263-3722-D5FC-6CEFCF79730E}"/>
              </a:ext>
            </a:extLst>
          </p:cNvPr>
          <p:cNvSpPr>
            <a:spLocks noGrp="1"/>
          </p:cNvSpPr>
          <p:nvPr>
            <p:ph idx="1"/>
          </p:nvPr>
        </p:nvSpPr>
        <p:spPr>
          <a:xfrm>
            <a:off x="1251678" y="1014761"/>
            <a:ext cx="10178322" cy="4864831"/>
          </a:xfrm>
        </p:spPr>
        <p:txBody>
          <a:bodyPr>
            <a:normAutofit/>
          </a:bodyPr>
          <a:lstStyle/>
          <a:p>
            <a:r>
              <a:rPr lang="tr-TR" b="0" i="0" u="none" strike="noStrike" dirty="0">
                <a:solidFill>
                  <a:srgbClr val="77838F"/>
                </a:solidFill>
                <a:effectLst/>
                <a:latin typeface="Poppins" pitchFamily="2" charset="0"/>
              </a:rPr>
              <a:t>İşlem öncesi dönemde </a:t>
            </a:r>
            <a:r>
              <a:rPr lang="tr-TR" b="0" i="0" u="none" strike="noStrike" dirty="0">
                <a:solidFill>
                  <a:srgbClr val="008C8C"/>
                </a:solidFill>
                <a:effectLst/>
                <a:latin typeface="Poppins" pitchFamily="2" charset="0"/>
                <a:hlinkClick r:id="rId2"/>
              </a:rPr>
              <a:t>çocuklar</a:t>
            </a:r>
            <a:r>
              <a:rPr lang="tr-TR" b="0" i="0" u="none" strike="noStrike" dirty="0">
                <a:solidFill>
                  <a:srgbClr val="77838F"/>
                </a:solidFill>
                <a:effectLst/>
                <a:latin typeface="Poppins" pitchFamily="2" charset="0"/>
              </a:rPr>
              <a:t> henüz dikkati tek bir noktaya odaklamada yeterince başarılı değillerdir. Odaklanamama durumu korunum kavramının da henüz gelişmediğine işaret eder. </a:t>
            </a:r>
          </a:p>
          <a:p>
            <a:r>
              <a:rPr lang="tr-TR" b="1" i="0" u="none" strike="noStrike" dirty="0">
                <a:solidFill>
                  <a:srgbClr val="77838F"/>
                </a:solidFill>
                <a:effectLst/>
                <a:latin typeface="Poppins" pitchFamily="2" charset="0"/>
              </a:rPr>
              <a:t>Korunum, bir şeyin hacim ve biçimsel olarak değişse de bazı niteliklerinin aynı kaldığını kavrayabilmektedir.</a:t>
            </a:r>
            <a:r>
              <a:rPr lang="tr-TR" b="0" i="0" u="none" strike="noStrike" dirty="0">
                <a:solidFill>
                  <a:srgbClr val="77838F"/>
                </a:solidFill>
                <a:effectLst/>
                <a:latin typeface="Poppins" pitchFamily="2" charset="0"/>
              </a:rPr>
              <a:t> </a:t>
            </a:r>
          </a:p>
          <a:p>
            <a:r>
              <a:rPr lang="tr-TR" b="0" i="0" u="none" strike="noStrike" dirty="0">
                <a:solidFill>
                  <a:srgbClr val="77838F"/>
                </a:solidFill>
                <a:effectLst/>
                <a:latin typeface="Poppins" pitchFamily="2" charset="0"/>
              </a:rPr>
              <a:t>Korunum kavramını çalışırken </a:t>
            </a:r>
            <a:r>
              <a:rPr lang="tr-TR" b="0" i="0" u="none" strike="noStrike" dirty="0" err="1">
                <a:solidFill>
                  <a:srgbClr val="77838F"/>
                </a:solidFill>
                <a:effectLst/>
                <a:latin typeface="Poppins" pitchFamily="2" charset="0"/>
              </a:rPr>
              <a:t>Piaget’in</a:t>
            </a:r>
            <a:r>
              <a:rPr lang="tr-TR" b="0" i="0" u="none" strike="noStrike" dirty="0">
                <a:solidFill>
                  <a:srgbClr val="77838F"/>
                </a:solidFill>
                <a:effectLst/>
                <a:latin typeface="Poppins" pitchFamily="2" charset="0"/>
              </a:rPr>
              <a:t> kullandığı deney düzeneğinde, çocuklara içlerinde eşit miktarda sıvı bulunan iki eşit kap gösterilmiş, sıvı miktarlarının aynı olduğu teyit ettirilmiştir. </a:t>
            </a:r>
          </a:p>
          <a:p>
            <a:r>
              <a:rPr lang="tr-TR" b="0" i="0" u="none" strike="noStrike" dirty="0">
                <a:solidFill>
                  <a:srgbClr val="77838F"/>
                </a:solidFill>
                <a:effectLst/>
                <a:latin typeface="Poppins" pitchFamily="2" charset="0"/>
              </a:rPr>
              <a:t>Daha sonra bardaklardan birindeki sıvı daha ince ve uzun bir kaba boşaltılmış, tekrar sorulduğunda çocuklar bu yeni kaptaki sıvının daha fazla olduğunu belirtmişlerdir. Bu deneyler sonucunda çocukların başarılı bir odaklanma ve korunum geliştiremedikleri, aynı zamanda da yapılan işlemi tersine çeviremedikleri gösterilmiştir (Yüksel, 2015).</a:t>
            </a:r>
            <a:endParaRPr lang="tr-TR" dirty="0"/>
          </a:p>
        </p:txBody>
      </p:sp>
    </p:spTree>
    <p:extLst>
      <p:ext uri="{BB962C8B-B14F-4D97-AF65-F5344CB8AC3E}">
        <p14:creationId xmlns:p14="http://schemas.microsoft.com/office/powerpoint/2010/main" val="2807068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D01BB7-5065-0D9F-12D9-F68E057AA45A}"/>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9367302A-F8A6-346A-4B10-C8AE2C96E390}"/>
              </a:ext>
            </a:extLst>
          </p:cNvPr>
          <p:cNvSpPr>
            <a:spLocks noGrp="1"/>
          </p:cNvSpPr>
          <p:nvPr>
            <p:ph idx="1"/>
          </p:nvPr>
        </p:nvSpPr>
        <p:spPr>
          <a:xfrm>
            <a:off x="1251678" y="1293541"/>
            <a:ext cx="10178322" cy="4586051"/>
          </a:xfrm>
        </p:spPr>
        <p:txBody>
          <a:bodyPr/>
          <a:lstStyle/>
          <a:p>
            <a:r>
              <a:rPr lang="tr-TR" b="0" i="0" u="none" strike="noStrike" dirty="0">
                <a:solidFill>
                  <a:srgbClr val="77838F"/>
                </a:solidFill>
                <a:effectLst/>
                <a:latin typeface="Poppins" pitchFamily="2" charset="0"/>
              </a:rPr>
              <a:t>Bilişsel gelişime katkıda bulunan, sınırsız hayal gücünün ortaya çıktığı oyunlar bu yaştaki çocuklar için oldukça önemlidir. </a:t>
            </a:r>
          </a:p>
          <a:p>
            <a:r>
              <a:rPr lang="tr-TR" b="0" i="0" u="none" strike="noStrike" dirty="0">
                <a:solidFill>
                  <a:srgbClr val="77838F"/>
                </a:solidFill>
                <a:effectLst/>
                <a:latin typeface="Poppins" pitchFamily="2" charset="0"/>
              </a:rPr>
              <a:t>Çocuklar günün çok büyük bir kısmını oyun oynayarak geçirirler.</a:t>
            </a:r>
          </a:p>
          <a:p>
            <a:r>
              <a:rPr lang="tr-TR" b="0" i="0" u="none" strike="noStrike" dirty="0" err="1">
                <a:solidFill>
                  <a:srgbClr val="77838F"/>
                </a:solidFill>
                <a:effectLst/>
                <a:latin typeface="Poppins" pitchFamily="2" charset="0"/>
              </a:rPr>
              <a:t>Piaget</a:t>
            </a:r>
            <a:r>
              <a:rPr lang="tr-TR" b="0" i="0" u="none" strike="noStrike" dirty="0">
                <a:solidFill>
                  <a:srgbClr val="77838F"/>
                </a:solidFill>
                <a:effectLst/>
                <a:latin typeface="Poppins" pitchFamily="2" charset="0"/>
              </a:rPr>
              <a:t> özellikle bu dönemde iki oyun türünün baskın olduğunu ifade etmiştir. 9-30. aylarda sıklıkla gözlenen sembolik oyun bunlardan ilkidir. </a:t>
            </a:r>
          </a:p>
          <a:p>
            <a:r>
              <a:rPr lang="tr-TR" b="0" i="0" u="none" strike="noStrike" dirty="0">
                <a:solidFill>
                  <a:srgbClr val="77838F"/>
                </a:solidFill>
                <a:effectLst/>
                <a:latin typeface="Poppins" pitchFamily="2" charset="0"/>
              </a:rPr>
              <a:t>Bu oyunlarda fiziksel çevre bir sembole dönüştürülür. </a:t>
            </a:r>
            <a:r>
              <a:rPr lang="tr-TR" b="0" i="1" u="none" strike="noStrike" dirty="0">
                <a:solidFill>
                  <a:srgbClr val="77838F"/>
                </a:solidFill>
                <a:effectLst/>
                <a:latin typeface="Poppins" pitchFamily="2" charset="0"/>
              </a:rPr>
              <a:t>Örneğin</a:t>
            </a:r>
            <a:r>
              <a:rPr lang="tr-TR" b="0" i="0" u="none" strike="noStrike" dirty="0">
                <a:solidFill>
                  <a:srgbClr val="77838F"/>
                </a:solidFill>
                <a:effectLst/>
                <a:latin typeface="Poppins" pitchFamily="2" charset="0"/>
              </a:rPr>
              <a:t>, yemek masası bir uzay aracına dönüştürülür. </a:t>
            </a:r>
          </a:p>
          <a:p>
            <a:r>
              <a:rPr lang="tr-TR" b="0" i="0" u="none" strike="noStrike" dirty="0">
                <a:solidFill>
                  <a:srgbClr val="77838F"/>
                </a:solidFill>
                <a:effectLst/>
                <a:latin typeface="Poppins" pitchFamily="2" charset="0"/>
              </a:rPr>
              <a:t>Diğer oyun türü ise “</a:t>
            </a:r>
            <a:r>
              <a:rPr lang="tr-TR" b="0" i="1" u="none" strike="noStrike" dirty="0" err="1">
                <a:solidFill>
                  <a:srgbClr val="77838F"/>
                </a:solidFill>
                <a:effectLst/>
                <a:latin typeface="Poppins" pitchFamily="2" charset="0"/>
              </a:rPr>
              <a:t>mış</a:t>
            </a:r>
            <a:r>
              <a:rPr lang="tr-TR" b="0" i="1" u="none" strike="noStrike" dirty="0">
                <a:solidFill>
                  <a:srgbClr val="77838F"/>
                </a:solidFill>
                <a:effectLst/>
                <a:latin typeface="Poppins" pitchFamily="2" charset="0"/>
              </a:rPr>
              <a:t> gibi</a:t>
            </a:r>
            <a:r>
              <a:rPr lang="tr-TR" b="0" i="0" u="none" strike="noStrike" dirty="0">
                <a:solidFill>
                  <a:srgbClr val="77838F"/>
                </a:solidFill>
                <a:effectLst/>
                <a:latin typeface="Poppins" pitchFamily="2" charset="0"/>
              </a:rPr>
              <a:t>” oyun olup 18 ay civarında başlayıp 4-5 yaşlarda zirveye ulaşmasını takiben azalarak devam eder (Yüksel, 2015).</a:t>
            </a:r>
            <a:endParaRPr lang="tr-TR" dirty="0"/>
          </a:p>
        </p:txBody>
      </p:sp>
    </p:spTree>
    <p:extLst>
      <p:ext uri="{BB962C8B-B14F-4D97-AF65-F5344CB8AC3E}">
        <p14:creationId xmlns:p14="http://schemas.microsoft.com/office/powerpoint/2010/main" val="396314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31B77C-DBAB-BD4A-2577-D39EE0B0E214}"/>
              </a:ext>
            </a:extLst>
          </p:cNvPr>
          <p:cNvSpPr>
            <a:spLocks noGrp="1"/>
          </p:cNvSpPr>
          <p:nvPr>
            <p:ph type="title"/>
          </p:nvPr>
        </p:nvSpPr>
        <p:spPr/>
        <p:txBody>
          <a:bodyPr>
            <a:normAutofit/>
          </a:bodyPr>
          <a:lstStyle/>
          <a:p>
            <a:r>
              <a:rPr lang="tr-TR" sz="4000" dirty="0">
                <a:solidFill>
                  <a:schemeClr val="tx2">
                    <a:lumMod val="75000"/>
                    <a:lumOff val="25000"/>
                  </a:schemeClr>
                </a:solidFill>
              </a:rPr>
              <a:t>Somut işlemler dönemi (7-11 yaş)</a:t>
            </a:r>
          </a:p>
        </p:txBody>
      </p:sp>
      <p:sp>
        <p:nvSpPr>
          <p:cNvPr id="3" name="İçerik Yer Tutucusu 2">
            <a:extLst>
              <a:ext uri="{FF2B5EF4-FFF2-40B4-BE49-F238E27FC236}">
                <a16:creationId xmlns:a16="http://schemas.microsoft.com/office/drawing/2014/main" id="{23E4289C-377C-0234-F5D4-5DE71E4103D4}"/>
              </a:ext>
            </a:extLst>
          </p:cNvPr>
          <p:cNvSpPr>
            <a:spLocks noGrp="1"/>
          </p:cNvSpPr>
          <p:nvPr>
            <p:ph idx="1"/>
          </p:nvPr>
        </p:nvSpPr>
        <p:spPr>
          <a:xfrm>
            <a:off x="1251678" y="1148577"/>
            <a:ext cx="10178322" cy="4731016"/>
          </a:xfrm>
        </p:spPr>
        <p:txBody>
          <a:bodyPr/>
          <a:lstStyle/>
          <a:p>
            <a:r>
              <a:rPr lang="tr-TR" b="1" i="0" u="none" strike="noStrike" dirty="0">
                <a:solidFill>
                  <a:srgbClr val="77838F"/>
                </a:solidFill>
                <a:effectLst/>
                <a:latin typeface="Poppins" pitchFamily="2" charset="0"/>
              </a:rPr>
              <a:t>Bu döneme somut işlemler dönemi denmesinin nedeni, çocuğun mantık yeteneklerini somut nesne ve yaşantılar üzerinde uygulayabilmeleridir</a:t>
            </a:r>
            <a:r>
              <a:rPr lang="tr-TR" b="0" i="0" u="none" strike="noStrike" dirty="0">
                <a:solidFill>
                  <a:srgbClr val="77838F"/>
                </a:solidFill>
                <a:effectLst/>
                <a:latin typeface="Poppins" pitchFamily="2" charset="0"/>
              </a:rPr>
              <a:t>. </a:t>
            </a:r>
          </a:p>
          <a:p>
            <a:r>
              <a:rPr lang="tr-TR" b="0" i="0" u="none" strike="noStrike" dirty="0">
                <a:solidFill>
                  <a:srgbClr val="008C8C"/>
                </a:solidFill>
                <a:effectLst/>
                <a:latin typeface="Poppins" pitchFamily="2" charset="0"/>
                <a:hlinkClick r:id="rId2"/>
              </a:rPr>
              <a:t>Çocuklar</a:t>
            </a:r>
            <a:r>
              <a:rPr lang="tr-TR" b="0" i="0" u="none" strike="noStrike" dirty="0">
                <a:solidFill>
                  <a:srgbClr val="008C8C"/>
                </a:solidFill>
                <a:effectLst/>
                <a:latin typeface="Poppins" pitchFamily="2" charset="0"/>
              </a:rPr>
              <a:t> </a:t>
            </a:r>
            <a:r>
              <a:rPr lang="tr-TR" b="0" i="0" u="none" strike="noStrike" dirty="0">
                <a:solidFill>
                  <a:srgbClr val="77838F"/>
                </a:solidFill>
                <a:effectLst/>
                <a:latin typeface="Poppins" pitchFamily="2" charset="0"/>
              </a:rPr>
              <a:t>belirli ve somut örnekler içeriyorsa mantıksal akıl yürütebilirler.</a:t>
            </a:r>
          </a:p>
          <a:p>
            <a:r>
              <a:rPr lang="tr-TR" b="0" i="0" u="none" strike="noStrike" dirty="0">
                <a:solidFill>
                  <a:srgbClr val="77838F"/>
                </a:solidFill>
                <a:effectLst/>
                <a:latin typeface="Poppins" pitchFamily="2" charset="0"/>
              </a:rPr>
              <a:t>Gerçek dünyada karşılığı olan ögelerle anlatılan şeyleri kavrayabilir ve artık işlemleri tersine çevirebilirler. </a:t>
            </a:r>
          </a:p>
          <a:p>
            <a:r>
              <a:rPr lang="tr-TR" b="0" i="0" u="none" strike="noStrike" dirty="0">
                <a:solidFill>
                  <a:srgbClr val="77838F"/>
                </a:solidFill>
                <a:effectLst/>
                <a:latin typeface="Poppins" pitchFamily="2" charset="0"/>
              </a:rPr>
              <a:t>Deyimler ve mecazlar soyut içerikler oldukları için bu yaş çocukları bunları anlamakta güçlük çekerler. </a:t>
            </a:r>
            <a:r>
              <a:rPr lang="tr-TR" b="0" i="1" u="none" strike="noStrike" dirty="0">
                <a:solidFill>
                  <a:srgbClr val="77838F"/>
                </a:solidFill>
                <a:effectLst/>
                <a:latin typeface="Poppins" pitchFamily="2" charset="0"/>
              </a:rPr>
              <a:t>“Burnu havada, küçük </a:t>
            </a:r>
            <a:r>
              <a:rPr lang="tr-TR" b="0" i="1" u="none" strike="noStrike" dirty="0" err="1">
                <a:solidFill>
                  <a:srgbClr val="77838F"/>
                </a:solidFill>
                <a:effectLst/>
                <a:latin typeface="Poppins" pitchFamily="2" charset="0"/>
              </a:rPr>
              <a:t>görmek”</a:t>
            </a:r>
            <a:r>
              <a:rPr lang="tr-TR" b="0" i="0" u="none" strike="noStrike" dirty="0" err="1">
                <a:solidFill>
                  <a:srgbClr val="77838F"/>
                </a:solidFill>
                <a:effectLst/>
                <a:latin typeface="Poppins" pitchFamily="2" charset="0"/>
              </a:rPr>
              <a:t>gibi</a:t>
            </a:r>
            <a:r>
              <a:rPr lang="tr-TR" b="0" i="0" u="none" strike="noStrike" dirty="0">
                <a:solidFill>
                  <a:srgbClr val="77838F"/>
                </a:solidFill>
                <a:effectLst/>
                <a:latin typeface="Poppins" pitchFamily="2" charset="0"/>
              </a:rPr>
              <a:t> deyimleri kelime anlamlarıyla algılarlar. </a:t>
            </a:r>
          </a:p>
          <a:p>
            <a:r>
              <a:rPr lang="tr-TR" b="0" i="0" u="none" strike="noStrike" dirty="0">
                <a:solidFill>
                  <a:srgbClr val="77838F"/>
                </a:solidFill>
                <a:effectLst/>
                <a:latin typeface="Poppins" pitchFamily="2" charset="0"/>
              </a:rPr>
              <a:t>7 yaşından itibaren korunum kavramı kazanılır. Nesneler farklı gruplara ayrılırken nesnelerin arasındaki bağlantılarını da göz önünde bulundurmaya başlarlar (Yüksel, 2015).</a:t>
            </a:r>
            <a:endParaRPr lang="tr-TR" dirty="0"/>
          </a:p>
        </p:txBody>
      </p:sp>
    </p:spTree>
    <p:extLst>
      <p:ext uri="{BB962C8B-B14F-4D97-AF65-F5344CB8AC3E}">
        <p14:creationId xmlns:p14="http://schemas.microsoft.com/office/powerpoint/2010/main" val="2012285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6F5491-B90D-28E2-F4FA-44D4ABF1B9BF}"/>
              </a:ext>
            </a:extLst>
          </p:cNvPr>
          <p:cNvSpPr>
            <a:spLocks noGrp="1"/>
          </p:cNvSpPr>
          <p:nvPr>
            <p:ph type="title"/>
          </p:nvPr>
        </p:nvSpPr>
        <p:spPr/>
        <p:txBody>
          <a:bodyPr>
            <a:normAutofit/>
          </a:bodyPr>
          <a:lstStyle/>
          <a:p>
            <a:r>
              <a:rPr lang="tr-TR" sz="4000" dirty="0"/>
              <a:t>İLK YILLARDA GELİŞİM</a:t>
            </a:r>
          </a:p>
        </p:txBody>
      </p:sp>
      <p:sp>
        <p:nvSpPr>
          <p:cNvPr id="3" name="İçerik Yer Tutucusu 2">
            <a:extLst>
              <a:ext uri="{FF2B5EF4-FFF2-40B4-BE49-F238E27FC236}">
                <a16:creationId xmlns:a16="http://schemas.microsoft.com/office/drawing/2014/main" id="{8C39E1ED-09A1-012C-C612-2B7FC3A7CBB3}"/>
              </a:ext>
            </a:extLst>
          </p:cNvPr>
          <p:cNvSpPr>
            <a:spLocks noGrp="1"/>
          </p:cNvSpPr>
          <p:nvPr>
            <p:ph idx="1"/>
          </p:nvPr>
        </p:nvSpPr>
        <p:spPr/>
        <p:txBody>
          <a:bodyPr/>
          <a:lstStyle/>
          <a:p>
            <a:r>
              <a:rPr lang="tr-TR" dirty="0"/>
              <a:t>Çocukluğun ilk yıllarında meydana gelen düzenli değişiklikler, beynin ve vücudun fiziksel gelişimi ile ilişkilidir.</a:t>
            </a:r>
          </a:p>
          <a:p>
            <a:r>
              <a:rPr lang="tr-TR" dirty="0"/>
              <a:t>Bu büyümeye olgunlaşma denir.</a:t>
            </a:r>
          </a:p>
          <a:p>
            <a:r>
              <a:rPr lang="tr-TR" dirty="0"/>
              <a:t>Sinir sisteminin olgunlaşmasıyla refleksler ve bazı kalıplaşmış hareketler oluşur.</a:t>
            </a:r>
          </a:p>
          <a:p>
            <a:r>
              <a:rPr lang="tr-TR" dirty="0"/>
              <a:t>Dünya hakkındaki kavramlar, görüşler hepsi olgunlaşma ile ilgilidir.</a:t>
            </a:r>
          </a:p>
        </p:txBody>
      </p:sp>
    </p:spTree>
    <p:extLst>
      <p:ext uri="{BB962C8B-B14F-4D97-AF65-F5344CB8AC3E}">
        <p14:creationId xmlns:p14="http://schemas.microsoft.com/office/powerpoint/2010/main" val="1392012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129491-FF60-D06C-5B18-49D76DE9393D}"/>
              </a:ext>
            </a:extLst>
          </p:cNvPr>
          <p:cNvSpPr>
            <a:spLocks noGrp="1"/>
          </p:cNvSpPr>
          <p:nvPr>
            <p:ph type="title"/>
          </p:nvPr>
        </p:nvSpPr>
        <p:spPr/>
        <p:txBody>
          <a:bodyPr>
            <a:normAutofit/>
          </a:bodyPr>
          <a:lstStyle/>
          <a:p>
            <a:r>
              <a:rPr lang="tr-TR" sz="4000" dirty="0"/>
              <a:t>Formel </a:t>
            </a:r>
            <a:r>
              <a:rPr lang="tr-TR" sz="4000" dirty="0" err="1"/>
              <a:t>işlemsel</a:t>
            </a:r>
            <a:r>
              <a:rPr lang="tr-TR" sz="4000" dirty="0"/>
              <a:t> dönem (11-15)</a:t>
            </a:r>
          </a:p>
        </p:txBody>
      </p:sp>
      <p:sp>
        <p:nvSpPr>
          <p:cNvPr id="3" name="İçerik Yer Tutucusu 2">
            <a:extLst>
              <a:ext uri="{FF2B5EF4-FFF2-40B4-BE49-F238E27FC236}">
                <a16:creationId xmlns:a16="http://schemas.microsoft.com/office/drawing/2014/main" id="{F189B708-EFE9-0E68-F330-E5593C25168B}"/>
              </a:ext>
            </a:extLst>
          </p:cNvPr>
          <p:cNvSpPr>
            <a:spLocks noGrp="1"/>
          </p:cNvSpPr>
          <p:nvPr>
            <p:ph idx="1"/>
          </p:nvPr>
        </p:nvSpPr>
        <p:spPr>
          <a:xfrm>
            <a:off x="1251678" y="1594625"/>
            <a:ext cx="10178322" cy="4284968"/>
          </a:xfrm>
        </p:spPr>
        <p:txBody>
          <a:bodyPr/>
          <a:lstStyle/>
          <a:p>
            <a:r>
              <a:rPr lang="tr-TR" b="0" i="0" u="none" strike="noStrike" dirty="0">
                <a:solidFill>
                  <a:srgbClr val="77838F"/>
                </a:solidFill>
                <a:effectLst/>
                <a:latin typeface="Poppins" pitchFamily="2" charset="0"/>
              </a:rPr>
              <a:t>11 yaşlarında başlayan bu dönem tüm yetişkinlik süresince devam eder. </a:t>
            </a:r>
          </a:p>
          <a:p>
            <a:r>
              <a:rPr lang="tr-TR" b="0" i="0" u="none" strike="noStrike" dirty="0">
                <a:solidFill>
                  <a:srgbClr val="77838F"/>
                </a:solidFill>
                <a:effectLst/>
                <a:latin typeface="Poppins" pitchFamily="2" charset="0"/>
              </a:rPr>
              <a:t>Soyut düşünebilme, varsayımlarla düşünme ve düşünceleri hakkında düşünebilme becerileri kazanılır. </a:t>
            </a:r>
          </a:p>
          <a:p>
            <a:r>
              <a:rPr lang="tr-TR" b="0" i="0" u="none" strike="noStrike" dirty="0">
                <a:solidFill>
                  <a:srgbClr val="77838F"/>
                </a:solidFill>
                <a:effectLst/>
                <a:latin typeface="Poppins" pitchFamily="2" charset="0"/>
              </a:rPr>
              <a:t>İdealler belirlenir, kendini diğerleriyle idealize ederek kıyaslayabilirler. </a:t>
            </a:r>
          </a:p>
          <a:p>
            <a:r>
              <a:rPr lang="tr-TR" b="0" i="0" u="none" strike="noStrike" dirty="0">
                <a:solidFill>
                  <a:srgbClr val="77838F"/>
                </a:solidFill>
                <a:effectLst/>
                <a:latin typeface="Poppins" pitchFamily="2" charset="0"/>
              </a:rPr>
              <a:t>Gelecekteki fırsatlar düşünülmeye başlanır. </a:t>
            </a:r>
          </a:p>
          <a:p>
            <a:r>
              <a:rPr lang="tr-TR" b="0" i="0" u="none" strike="noStrike" dirty="0">
                <a:solidFill>
                  <a:srgbClr val="77838F"/>
                </a:solidFill>
                <a:effectLst/>
                <a:latin typeface="Poppins" pitchFamily="2" charset="0"/>
              </a:rPr>
              <a:t>Karşılaşılan problemlere gerçekçi ve sistematik çözümler getirilir </a:t>
            </a:r>
            <a:endParaRPr lang="tr-TR" dirty="0"/>
          </a:p>
        </p:txBody>
      </p:sp>
    </p:spTree>
    <p:extLst>
      <p:ext uri="{BB962C8B-B14F-4D97-AF65-F5344CB8AC3E}">
        <p14:creationId xmlns:p14="http://schemas.microsoft.com/office/powerpoint/2010/main" val="2462219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A04E36-7EAF-159B-5EEC-5C13696B6E25}"/>
              </a:ext>
            </a:extLst>
          </p:cNvPr>
          <p:cNvSpPr>
            <a:spLocks noGrp="1"/>
          </p:cNvSpPr>
          <p:nvPr>
            <p:ph type="title"/>
          </p:nvPr>
        </p:nvSpPr>
        <p:spPr/>
        <p:txBody>
          <a:bodyPr>
            <a:normAutofit/>
          </a:bodyPr>
          <a:lstStyle/>
          <a:p>
            <a:r>
              <a:rPr lang="tr-TR" sz="4000" dirty="0"/>
              <a:t>Sosyal gelişim</a:t>
            </a:r>
          </a:p>
        </p:txBody>
      </p:sp>
      <p:sp>
        <p:nvSpPr>
          <p:cNvPr id="3" name="İçerik Yer Tutucusu 2">
            <a:extLst>
              <a:ext uri="{FF2B5EF4-FFF2-40B4-BE49-F238E27FC236}">
                <a16:creationId xmlns:a16="http://schemas.microsoft.com/office/drawing/2014/main" id="{F2BE32D0-D739-CA35-5C8C-AF2990076C3F}"/>
              </a:ext>
            </a:extLst>
          </p:cNvPr>
          <p:cNvSpPr>
            <a:spLocks noGrp="1"/>
          </p:cNvSpPr>
          <p:nvPr>
            <p:ph idx="1"/>
          </p:nvPr>
        </p:nvSpPr>
        <p:spPr>
          <a:xfrm>
            <a:off x="1251678" y="1304693"/>
            <a:ext cx="10178322" cy="4574899"/>
          </a:xfrm>
        </p:spPr>
        <p:txBody>
          <a:bodyPr/>
          <a:lstStyle/>
          <a:p>
            <a:r>
              <a:rPr lang="tr-TR" dirty="0"/>
              <a:t>Diğer insanlarla olumlu ilişkiler kurmak, karmaşık sosyal dünyamızdaki en önemli uğraşlarımızdandır.</a:t>
            </a:r>
          </a:p>
          <a:p>
            <a:r>
              <a:rPr lang="tr-TR" dirty="0"/>
              <a:t>Sosyal davranışın kaynağı bebekliğin ilk günlerine kadar uzanır.</a:t>
            </a:r>
          </a:p>
          <a:p>
            <a:r>
              <a:rPr lang="tr-TR" dirty="0"/>
              <a:t>Yaşamın başlangıcında görülen ilk sosyal davranış, bebeklerin annelerine olan bağlılığıdır.</a:t>
            </a:r>
          </a:p>
          <a:p>
            <a:r>
              <a:rPr lang="tr-TR" dirty="0"/>
              <a:t>Bağlılığın uyum sağlama yönünden değeri çok büyüktür. Bebeğin anneye yakın olmasını sağlar, böylece bebek hem beslenir hem de çevreden gelecek olumsuz etkilerden korunur.</a:t>
            </a:r>
          </a:p>
          <a:p>
            <a:r>
              <a:rPr lang="tr-TR" dirty="0"/>
              <a:t>Ancak bebekler büyüdükçe anneye bu şekilde bağlı kalamaz ve çevrelerini araştırmak için ondan koparlar.</a:t>
            </a:r>
          </a:p>
          <a:p>
            <a:r>
              <a:rPr lang="tr-TR" dirty="0"/>
              <a:t>İlk sosyal davranışın öyküsü anneye bağlılık ve ondan kopma ile başlamaktadır.</a:t>
            </a:r>
          </a:p>
        </p:txBody>
      </p:sp>
    </p:spTree>
    <p:extLst>
      <p:ext uri="{BB962C8B-B14F-4D97-AF65-F5344CB8AC3E}">
        <p14:creationId xmlns:p14="http://schemas.microsoft.com/office/powerpoint/2010/main" val="3488516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FB27DF-AE09-D92D-024D-E462B563EA8F}"/>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387006C2-6002-BB8F-B62E-2E7953A281A9}"/>
              </a:ext>
            </a:extLst>
          </p:cNvPr>
          <p:cNvSpPr>
            <a:spLocks noGrp="1"/>
          </p:cNvSpPr>
          <p:nvPr>
            <p:ph idx="1"/>
          </p:nvPr>
        </p:nvSpPr>
        <p:spPr>
          <a:xfrm>
            <a:off x="1251678" y="858643"/>
            <a:ext cx="10178322" cy="5020949"/>
          </a:xfrm>
        </p:spPr>
        <p:txBody>
          <a:bodyPr/>
          <a:lstStyle/>
          <a:p>
            <a:r>
              <a:rPr lang="tr-TR" dirty="0"/>
              <a:t>Çocuklar büyüdükçe diğer insanlarla karşılaşır ve onlarla olumlu ilişkiler kurarlar.</a:t>
            </a:r>
          </a:p>
          <a:p>
            <a:r>
              <a:rPr lang="tr-TR" dirty="0"/>
              <a:t>Bu, sosyal gelişimin kaçınılmaz ve devamlı bir kuralıdır.</a:t>
            </a:r>
          </a:p>
          <a:p>
            <a:r>
              <a:rPr lang="tr-TR" dirty="0"/>
              <a:t>Başkalarıyla ilişkiler kurmanın olumlu ve olumsuz yönleri büyük önem taşır.</a:t>
            </a:r>
          </a:p>
          <a:p>
            <a:r>
              <a:rPr lang="tr-TR" dirty="0"/>
              <a:t>Sosyal gelişimin diğer önemli yönü neyin doğru neyin yanlış olduğunu inceleyen ahlaki gelişimdir.</a:t>
            </a:r>
          </a:p>
          <a:p>
            <a:r>
              <a:rPr lang="tr-TR" dirty="0"/>
              <a:t>Ahlaki düşüncelerin gelişimi başkalarına nasıl davranacağımızı tayin etmede önemlidir.</a:t>
            </a:r>
          </a:p>
          <a:p>
            <a:r>
              <a:rPr lang="tr-TR" dirty="0"/>
              <a:t>Ahlaki gelişim, bilişsel gelişimle paralel ilerler hatta bazen bir parçasıdır.</a:t>
            </a:r>
          </a:p>
          <a:p>
            <a:endParaRPr lang="tr-TR" dirty="0"/>
          </a:p>
        </p:txBody>
      </p:sp>
    </p:spTree>
    <p:extLst>
      <p:ext uri="{BB962C8B-B14F-4D97-AF65-F5344CB8AC3E}">
        <p14:creationId xmlns:p14="http://schemas.microsoft.com/office/powerpoint/2010/main" val="3895424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852B79-408E-6E1C-C5E2-594CE07FD4CE}"/>
              </a:ext>
            </a:extLst>
          </p:cNvPr>
          <p:cNvSpPr>
            <a:spLocks noGrp="1"/>
          </p:cNvSpPr>
          <p:nvPr>
            <p:ph type="title"/>
          </p:nvPr>
        </p:nvSpPr>
        <p:spPr/>
        <p:txBody>
          <a:bodyPr>
            <a:normAutofit/>
          </a:bodyPr>
          <a:lstStyle/>
          <a:p>
            <a:r>
              <a:rPr lang="tr-TR" sz="4000" dirty="0"/>
              <a:t>İlk sosyal davranışlar: bağlılık ve kopma</a:t>
            </a:r>
          </a:p>
        </p:txBody>
      </p:sp>
      <p:sp>
        <p:nvSpPr>
          <p:cNvPr id="3" name="İçerik Yer Tutucusu 2">
            <a:extLst>
              <a:ext uri="{FF2B5EF4-FFF2-40B4-BE49-F238E27FC236}">
                <a16:creationId xmlns:a16="http://schemas.microsoft.com/office/drawing/2014/main" id="{5965DFAF-777A-FA10-0E0C-EBC6459F9C63}"/>
              </a:ext>
            </a:extLst>
          </p:cNvPr>
          <p:cNvSpPr>
            <a:spLocks noGrp="1"/>
          </p:cNvSpPr>
          <p:nvPr>
            <p:ph idx="1"/>
          </p:nvPr>
        </p:nvSpPr>
        <p:spPr>
          <a:xfrm>
            <a:off x="1251678" y="1773043"/>
            <a:ext cx="10178322" cy="4106549"/>
          </a:xfrm>
        </p:spPr>
        <p:txBody>
          <a:bodyPr/>
          <a:lstStyle/>
          <a:p>
            <a:r>
              <a:rPr lang="tr-TR" dirty="0"/>
              <a:t>Yeni doğmuş bebekler anneye bağlıdır, sarılır, devamlı gözler.</a:t>
            </a:r>
          </a:p>
          <a:p>
            <a:r>
              <a:rPr lang="tr-TR" dirty="0"/>
              <a:t>Anneye bağlılık uyum sağlama için de geçerlidir.</a:t>
            </a:r>
          </a:p>
          <a:p>
            <a:r>
              <a:rPr lang="tr-TR" dirty="0"/>
              <a:t>Yavru maymunlarla yapılan çalışmalar onların yumuşak bir nesne ile temas etme gereksinimleri olduğunu göstermektedir.</a:t>
            </a:r>
          </a:p>
          <a:p>
            <a:r>
              <a:rPr lang="tr-TR" b="1" i="1" dirty="0"/>
              <a:t>Dokunmanın verdiği rahatlık gereksinimi </a:t>
            </a:r>
            <a:r>
              <a:rPr lang="tr-TR" dirty="0"/>
              <a:t>yeni doğmuş bebeklerde de gözlemlenir.</a:t>
            </a:r>
          </a:p>
          <a:p>
            <a:r>
              <a:rPr lang="tr-TR" dirty="0"/>
              <a:t>Yapılan çalışmalarda bebeklerin açlık ve susuzluk güdüleri olduğu kadar anneye dokunmanın da ihtiyaçları olduğunu ortaya koymaktadır.</a:t>
            </a:r>
          </a:p>
        </p:txBody>
      </p:sp>
    </p:spTree>
    <p:extLst>
      <p:ext uri="{BB962C8B-B14F-4D97-AF65-F5344CB8AC3E}">
        <p14:creationId xmlns:p14="http://schemas.microsoft.com/office/powerpoint/2010/main" val="3218386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090CD3-4784-C5F6-5747-9A1FC5D9123C}"/>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BF97ADC6-A27B-2803-829F-A96F4B5AB7CA}"/>
              </a:ext>
            </a:extLst>
          </p:cNvPr>
          <p:cNvSpPr>
            <a:spLocks noGrp="1"/>
          </p:cNvSpPr>
          <p:nvPr>
            <p:ph idx="1"/>
          </p:nvPr>
        </p:nvSpPr>
        <p:spPr>
          <a:xfrm>
            <a:off x="1251678" y="479502"/>
            <a:ext cx="10178322" cy="5898995"/>
          </a:xfrm>
        </p:spPr>
        <p:txBody>
          <a:bodyPr>
            <a:normAutofit/>
          </a:bodyPr>
          <a:lstStyle/>
          <a:p>
            <a:pPr marL="0" indent="0">
              <a:buNone/>
            </a:pPr>
            <a:r>
              <a:rPr lang="tr-TR" b="1" i="1" dirty="0"/>
              <a:t>Bağlılığın Gelişimi</a:t>
            </a:r>
            <a:r>
              <a:rPr lang="tr-TR" dirty="0"/>
              <a:t>, bebekler yavaş olgunlaştıkları için 25-40 hafta aralığında anneye bağlılık davranışı göstermektedir.</a:t>
            </a:r>
          </a:p>
          <a:p>
            <a:r>
              <a:rPr lang="tr-TR" dirty="0"/>
              <a:t>Bebeklerin büyük kısmında bağlılık, yabancılardan korkma duygusundan önce gelişir.</a:t>
            </a:r>
          </a:p>
          <a:p>
            <a:r>
              <a:rPr lang="tr-TR" dirty="0"/>
              <a:t>Bu nedenle günümüzde bebeklerin anneye bağlılığı yabancılardan korkmaya tepki olarak yorumlanmamalıdır.</a:t>
            </a:r>
          </a:p>
          <a:p>
            <a:endParaRPr lang="tr-TR" dirty="0"/>
          </a:p>
          <a:p>
            <a:pPr marL="0" indent="0">
              <a:buNone/>
            </a:pPr>
            <a:r>
              <a:rPr lang="tr-TR" b="1" i="1" dirty="0"/>
              <a:t>Kopma</a:t>
            </a:r>
            <a:r>
              <a:rPr lang="tr-TR" dirty="0"/>
              <a:t>, çocukların çevreyi araştırmak, tanımak için anneden kopup ayrılmaları gerekmektedir.</a:t>
            </a:r>
          </a:p>
          <a:p>
            <a:r>
              <a:rPr lang="tr-TR" dirty="0"/>
              <a:t>Bebekler bu dönemde bağlılık ve kopma arası çelişki yaşar.</a:t>
            </a:r>
          </a:p>
          <a:p>
            <a:r>
              <a:rPr lang="tr-TR" dirty="0"/>
              <a:t>Anneye bağlılık gösterirler çünkü çevreyi araştırıp döndüklerinde güvenli bir yere ihtiyaçları vardır.</a:t>
            </a:r>
          </a:p>
          <a:p>
            <a:r>
              <a:rPr lang="tr-TR" dirty="0"/>
              <a:t>Eğer anne çocuğun yanında değilse kopma ve araştırma davranışında azalma görülür.</a:t>
            </a:r>
          </a:p>
          <a:p>
            <a:r>
              <a:rPr lang="tr-TR" dirty="0"/>
              <a:t>Eğer anne çocuğun yanındaysa çocuk ilginç çevreyi araştırmak için onu terk eder.</a:t>
            </a:r>
          </a:p>
          <a:p>
            <a:r>
              <a:rPr lang="tr-TR" dirty="0"/>
              <a:t>Yabancıların ve korku uyarıcılarının olmadığı çevrede, çocuk uzun süre anneye fiziksel olarak yakın olma gereksinimi duymadan onu uzaktan görmekle yetinebilir.</a:t>
            </a:r>
          </a:p>
        </p:txBody>
      </p:sp>
    </p:spTree>
    <p:extLst>
      <p:ext uri="{BB962C8B-B14F-4D97-AF65-F5344CB8AC3E}">
        <p14:creationId xmlns:p14="http://schemas.microsoft.com/office/powerpoint/2010/main" val="4186186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A8C7EB-2112-49FB-E06E-D11616CC617F}"/>
              </a:ext>
            </a:extLst>
          </p:cNvPr>
          <p:cNvSpPr>
            <a:spLocks noGrp="1"/>
          </p:cNvSpPr>
          <p:nvPr>
            <p:ph type="title"/>
          </p:nvPr>
        </p:nvSpPr>
        <p:spPr/>
        <p:txBody>
          <a:bodyPr>
            <a:normAutofit/>
          </a:bodyPr>
          <a:lstStyle/>
          <a:p>
            <a:r>
              <a:rPr lang="tr-TR" sz="3600" dirty="0"/>
              <a:t>Başkalarıyla olumlu ilişkiler: İşbirliği ve yardımseverlik</a:t>
            </a:r>
          </a:p>
        </p:txBody>
      </p:sp>
      <p:sp>
        <p:nvSpPr>
          <p:cNvPr id="3" name="İçerik Yer Tutucusu 2">
            <a:extLst>
              <a:ext uri="{FF2B5EF4-FFF2-40B4-BE49-F238E27FC236}">
                <a16:creationId xmlns:a16="http://schemas.microsoft.com/office/drawing/2014/main" id="{81F1B13C-AB90-D027-3371-4B51B54A2343}"/>
              </a:ext>
            </a:extLst>
          </p:cNvPr>
          <p:cNvSpPr>
            <a:spLocks noGrp="1"/>
          </p:cNvSpPr>
          <p:nvPr>
            <p:ph idx="1"/>
          </p:nvPr>
        </p:nvSpPr>
        <p:spPr>
          <a:xfrm>
            <a:off x="1115121" y="1616927"/>
            <a:ext cx="10437541" cy="4262665"/>
          </a:xfrm>
        </p:spPr>
        <p:txBody>
          <a:bodyPr>
            <a:normAutofit lnSpcReduction="10000"/>
          </a:bodyPr>
          <a:lstStyle/>
          <a:p>
            <a:r>
              <a:rPr lang="tr-TR" dirty="0"/>
              <a:t>Çocuklar büyüdükçe davranışlarının şekillenmesinde anne-babalarının ve diğer çocukların etkisi artar.</a:t>
            </a:r>
          </a:p>
          <a:p>
            <a:r>
              <a:rPr lang="tr-TR" dirty="0"/>
              <a:t>Bireysel yaşantısı sırasında çocuk hem yardımseverlik ve işbirliği gibi olumlu sosyal davranışlar hem de saldırganlık davranışları kazanır.</a:t>
            </a:r>
          </a:p>
          <a:p>
            <a:r>
              <a:rPr lang="tr-TR" dirty="0"/>
              <a:t>Olumlu sosyal davranışların büyük kısmı aile içindeki öğrenmeye ve aile bireyleri tarafından sağlanan modellerin örnek alınmasına dayanmaktadır.</a:t>
            </a:r>
          </a:p>
          <a:p>
            <a:r>
              <a:rPr lang="tr-TR" dirty="0"/>
              <a:t>Modelin yetişkin olması şart değildir, başka bir çocuk da model alınabilir.</a:t>
            </a:r>
          </a:p>
          <a:p>
            <a:r>
              <a:rPr lang="tr-TR" dirty="0"/>
              <a:t>Ödül alma sonucu da çocuklar olumlu sosyal davranışı öğrenebilirler. </a:t>
            </a:r>
          </a:p>
          <a:p>
            <a:r>
              <a:rPr lang="tr-TR" dirty="0"/>
              <a:t>Yetişkin tutumları çocukların paylaşma ve yardım etme davranışlarını çok kuvvetli etkiler.</a:t>
            </a:r>
          </a:p>
          <a:p>
            <a:r>
              <a:rPr lang="tr-TR" dirty="0"/>
              <a:t>Yetişkinler, çocukların olumlu sosyal davranışını gülümseyerek onaylarsa çocuklar ödüllendirildiğini düşünür.</a:t>
            </a:r>
          </a:p>
          <a:p>
            <a:endParaRPr lang="tr-TR" dirty="0"/>
          </a:p>
        </p:txBody>
      </p:sp>
    </p:spTree>
    <p:extLst>
      <p:ext uri="{BB962C8B-B14F-4D97-AF65-F5344CB8AC3E}">
        <p14:creationId xmlns:p14="http://schemas.microsoft.com/office/powerpoint/2010/main" val="33886157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C944B2-D0FB-5E2C-D9D0-68792F431EF9}"/>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83253AED-761E-3E87-67E4-8BF46EC76184}"/>
              </a:ext>
            </a:extLst>
          </p:cNvPr>
          <p:cNvSpPr>
            <a:spLocks noGrp="1"/>
          </p:cNvSpPr>
          <p:nvPr>
            <p:ph idx="1"/>
          </p:nvPr>
        </p:nvSpPr>
        <p:spPr>
          <a:xfrm>
            <a:off x="1251678" y="1193181"/>
            <a:ext cx="10178322" cy="4686412"/>
          </a:xfrm>
        </p:spPr>
        <p:txBody>
          <a:bodyPr/>
          <a:lstStyle/>
          <a:p>
            <a:r>
              <a:rPr lang="tr-TR" dirty="0"/>
              <a:t>Ailenin sağladığı öğrenme yaşantıları ve sunulan sosyal modellerin, çocuktaki olumlu sosyal davranış ve değerlerin gelişmesinde önemli bir yeri vardır.</a:t>
            </a:r>
          </a:p>
          <a:p>
            <a:r>
              <a:rPr lang="tr-TR" dirty="0"/>
              <a:t>Çocuklarına olumlu sosyal davranış olanakları yaratarak bunları ödüllendiren ve olumlu sosyal davranışlarıyla çocuğuna model olan anne-babalar yardımsever ve işbirliğine duyarlı çocuklar yetiştirebilir.</a:t>
            </a:r>
          </a:p>
          <a:p>
            <a:r>
              <a:rPr lang="tr-TR" dirty="0"/>
              <a:t>Ancak bu durumun tam tersi olan saldırganlık da gelişebilir.</a:t>
            </a:r>
          </a:p>
        </p:txBody>
      </p:sp>
    </p:spTree>
    <p:extLst>
      <p:ext uri="{BB962C8B-B14F-4D97-AF65-F5344CB8AC3E}">
        <p14:creationId xmlns:p14="http://schemas.microsoft.com/office/powerpoint/2010/main" val="3039538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24FF1D-6096-1727-E3BA-28E99198B37F}"/>
              </a:ext>
            </a:extLst>
          </p:cNvPr>
          <p:cNvSpPr>
            <a:spLocks noGrp="1"/>
          </p:cNvSpPr>
          <p:nvPr>
            <p:ph type="title"/>
          </p:nvPr>
        </p:nvSpPr>
        <p:spPr/>
        <p:txBody>
          <a:bodyPr>
            <a:normAutofit/>
          </a:bodyPr>
          <a:lstStyle/>
          <a:p>
            <a:r>
              <a:rPr lang="tr-TR" sz="3600" dirty="0"/>
              <a:t>Başkalarıyla olumsuz ilişkiler: saldırganlık</a:t>
            </a:r>
          </a:p>
        </p:txBody>
      </p:sp>
      <p:sp>
        <p:nvSpPr>
          <p:cNvPr id="3" name="İçerik Yer Tutucusu 2">
            <a:extLst>
              <a:ext uri="{FF2B5EF4-FFF2-40B4-BE49-F238E27FC236}">
                <a16:creationId xmlns:a16="http://schemas.microsoft.com/office/drawing/2014/main" id="{9FEA8A02-C856-9A17-1802-E92D1B23637A}"/>
              </a:ext>
            </a:extLst>
          </p:cNvPr>
          <p:cNvSpPr>
            <a:spLocks noGrp="1"/>
          </p:cNvSpPr>
          <p:nvPr>
            <p:ph idx="1"/>
          </p:nvPr>
        </p:nvSpPr>
        <p:spPr>
          <a:xfrm>
            <a:off x="1251678" y="1650381"/>
            <a:ext cx="10178322" cy="4229212"/>
          </a:xfrm>
        </p:spPr>
        <p:txBody>
          <a:bodyPr/>
          <a:lstStyle/>
          <a:p>
            <a:r>
              <a:rPr lang="tr-TR" dirty="0"/>
              <a:t>Çocukların başkalarıyla olumlu ilişkiler kurabilmesi için saldırganlık eğilimini engellemesi ve uygun zamanda ifade etmeyi öğrenmesi gerekir.</a:t>
            </a:r>
          </a:p>
          <a:p>
            <a:r>
              <a:rPr lang="tr-TR" dirty="0"/>
              <a:t>Anne-baba gösterdiği davranışları ile çocuktaki saldırganlığın artmasına ya da azalmasına neden olmaktadır.</a:t>
            </a:r>
          </a:p>
          <a:p>
            <a:r>
              <a:rPr lang="tr-TR" dirty="0"/>
              <a:t>Bir güdünün engellenmesi saldırganlık davranışına yol açabilir.</a:t>
            </a:r>
          </a:p>
          <a:p>
            <a:r>
              <a:rPr lang="tr-TR" dirty="0"/>
              <a:t>Eğer çocuk bir şey ister ve bazı nedenlerden onu elde edemezse saldırganlık görülebilir.</a:t>
            </a:r>
          </a:p>
          <a:p>
            <a:r>
              <a:rPr lang="tr-TR" dirty="0"/>
              <a:t>Sosyal öğrenme ve modeli örnek almanın saldırganlık üzerinde de etkisi vardır.</a:t>
            </a:r>
          </a:p>
          <a:p>
            <a:r>
              <a:rPr lang="tr-TR" dirty="0"/>
              <a:t>TV’de saldırgan içerikler izleyen çocukların saldırganlığı</a:t>
            </a:r>
          </a:p>
        </p:txBody>
      </p:sp>
    </p:spTree>
    <p:extLst>
      <p:ext uri="{BB962C8B-B14F-4D97-AF65-F5344CB8AC3E}">
        <p14:creationId xmlns:p14="http://schemas.microsoft.com/office/powerpoint/2010/main" val="2103216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CA12CF-5485-1180-4D63-F87335D6EF76}"/>
              </a:ext>
            </a:extLst>
          </p:cNvPr>
          <p:cNvSpPr>
            <a:spLocks noGrp="1"/>
          </p:cNvSpPr>
          <p:nvPr>
            <p:ph type="title"/>
          </p:nvPr>
        </p:nvSpPr>
        <p:spPr>
          <a:xfrm>
            <a:off x="1251678" y="382385"/>
            <a:ext cx="10178322" cy="766191"/>
          </a:xfrm>
        </p:spPr>
        <p:txBody>
          <a:bodyPr>
            <a:normAutofit/>
          </a:bodyPr>
          <a:lstStyle/>
          <a:p>
            <a:r>
              <a:rPr lang="tr-TR" sz="4000" dirty="0"/>
              <a:t>Vicdan gelişimi: doğru ve yanlış</a:t>
            </a:r>
          </a:p>
        </p:txBody>
      </p:sp>
      <p:sp>
        <p:nvSpPr>
          <p:cNvPr id="3" name="İçerik Yer Tutucusu 2">
            <a:extLst>
              <a:ext uri="{FF2B5EF4-FFF2-40B4-BE49-F238E27FC236}">
                <a16:creationId xmlns:a16="http://schemas.microsoft.com/office/drawing/2014/main" id="{E0D03110-985D-DE1D-B497-2FBC9A1C5545}"/>
              </a:ext>
            </a:extLst>
          </p:cNvPr>
          <p:cNvSpPr>
            <a:spLocks noGrp="1"/>
          </p:cNvSpPr>
          <p:nvPr>
            <p:ph idx="1"/>
          </p:nvPr>
        </p:nvSpPr>
        <p:spPr>
          <a:xfrm>
            <a:off x="1103971" y="1148577"/>
            <a:ext cx="10326029" cy="4731016"/>
          </a:xfrm>
        </p:spPr>
        <p:txBody>
          <a:bodyPr/>
          <a:lstStyle/>
          <a:p>
            <a:r>
              <a:rPr lang="tr-TR" dirty="0"/>
              <a:t>İnsanların sosyal davranışları büyük ölçüde neyin doğru neyin yanlış olduğuna ilişkin ahlaki değerler tarafından tayin edilir.</a:t>
            </a:r>
          </a:p>
          <a:p>
            <a:r>
              <a:rPr lang="tr-TR" dirty="0"/>
              <a:t>Ahlaki gelişim belirli eğitim ve kurallardan bağımsızdır.</a:t>
            </a:r>
          </a:p>
          <a:p>
            <a:r>
              <a:rPr lang="tr-TR" dirty="0"/>
              <a:t>Çocuklar bilişsel yönden geliştikçe, ahlaki gelişim aşamaları belli bir sıra izler.</a:t>
            </a:r>
          </a:p>
          <a:p>
            <a:r>
              <a:rPr lang="tr-TR" dirty="0"/>
              <a:t>Ahlaki gelişime bilişsel gelişimin özelliği olarak da bakılabilir.</a:t>
            </a:r>
          </a:p>
          <a:p>
            <a:r>
              <a:rPr lang="tr-TR" dirty="0"/>
              <a:t>Ahlaki gelişime bazı çocuklar erken bazıları geç ulaşabilir.</a:t>
            </a:r>
          </a:p>
          <a:p>
            <a:r>
              <a:rPr lang="tr-TR" dirty="0" err="1"/>
              <a:t>Kohlberg</a:t>
            </a:r>
            <a:r>
              <a:rPr lang="tr-TR" dirty="0"/>
              <a:t>, çocukların ahlaki gelişimlerini incelemiş ve 3 düzey öne sürmüştür.</a:t>
            </a:r>
          </a:p>
        </p:txBody>
      </p:sp>
    </p:spTree>
    <p:extLst>
      <p:ext uri="{BB962C8B-B14F-4D97-AF65-F5344CB8AC3E}">
        <p14:creationId xmlns:p14="http://schemas.microsoft.com/office/powerpoint/2010/main" val="5203026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CE0BAA-E4FF-F23C-F779-327E6A716B6E}"/>
              </a:ext>
            </a:extLst>
          </p:cNvPr>
          <p:cNvSpPr>
            <a:spLocks noGrp="1"/>
          </p:cNvSpPr>
          <p:nvPr>
            <p:ph type="title"/>
          </p:nvPr>
        </p:nvSpPr>
        <p:spPr>
          <a:xfrm>
            <a:off x="1251678" y="382385"/>
            <a:ext cx="10178322" cy="431654"/>
          </a:xfrm>
        </p:spPr>
        <p:txBody>
          <a:bodyPr>
            <a:normAutofit/>
          </a:bodyPr>
          <a:lstStyle/>
          <a:p>
            <a:r>
              <a:rPr lang="tr-TR" sz="2000" dirty="0"/>
              <a:t>Ahlaki gelişimin 3 düzeyi</a:t>
            </a:r>
          </a:p>
        </p:txBody>
      </p:sp>
      <p:sp>
        <p:nvSpPr>
          <p:cNvPr id="3" name="İçerik Yer Tutucusu 2">
            <a:extLst>
              <a:ext uri="{FF2B5EF4-FFF2-40B4-BE49-F238E27FC236}">
                <a16:creationId xmlns:a16="http://schemas.microsoft.com/office/drawing/2014/main" id="{B8ABE84D-E34E-16D7-B725-DE1700A731D7}"/>
              </a:ext>
            </a:extLst>
          </p:cNvPr>
          <p:cNvSpPr>
            <a:spLocks noGrp="1"/>
          </p:cNvSpPr>
          <p:nvPr>
            <p:ph idx="1"/>
          </p:nvPr>
        </p:nvSpPr>
        <p:spPr>
          <a:xfrm>
            <a:off x="1251678" y="1126273"/>
            <a:ext cx="10178322" cy="4753319"/>
          </a:xfrm>
        </p:spPr>
        <p:txBody>
          <a:bodyPr/>
          <a:lstStyle/>
          <a:p>
            <a:r>
              <a:rPr lang="tr-TR" dirty="0"/>
              <a:t>Birinci düzeyde gerçek anlamda ahlak anlayışı yoktur. Çocuk bencil güdülerine doyum sağlayacak davranışlarda bulunmak ister. Otoriteye saygı gösterir ve insanları nesne olarak görür.</a:t>
            </a:r>
          </a:p>
          <a:p>
            <a:r>
              <a:rPr lang="tr-TR" dirty="0"/>
              <a:t>İkinci düzeyde (yasa-düzen) ahlaki ikilemler, toplumsal beklentiler ve geleneksel kurallar dikkate alınarak çözümlenir. Bu dönemde iyi çocuk olmak önemle vurgulanır.</a:t>
            </a:r>
          </a:p>
          <a:p>
            <a:r>
              <a:rPr lang="tr-TR" dirty="0"/>
              <a:t>Üçüncü düzeyde ise birey yargılarını sadece belirli yasal kurallarla değil soyut evrensel ahlak ilkelerine dayandırma eğilimi gösterir.</a:t>
            </a:r>
          </a:p>
        </p:txBody>
      </p:sp>
    </p:spTree>
    <p:extLst>
      <p:ext uri="{BB962C8B-B14F-4D97-AF65-F5344CB8AC3E}">
        <p14:creationId xmlns:p14="http://schemas.microsoft.com/office/powerpoint/2010/main" val="3198727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7E80D-D538-B0BA-C660-06DE77BE56D8}"/>
              </a:ext>
            </a:extLst>
          </p:cNvPr>
          <p:cNvSpPr>
            <a:spLocks noGrp="1"/>
          </p:cNvSpPr>
          <p:nvPr>
            <p:ph type="title"/>
          </p:nvPr>
        </p:nvSpPr>
        <p:spPr/>
        <p:txBody>
          <a:bodyPr>
            <a:normAutofit/>
          </a:bodyPr>
          <a:lstStyle/>
          <a:p>
            <a:r>
              <a:rPr lang="tr-TR" sz="3600" dirty="0"/>
              <a:t>FİZİKSEL GELİŞİM</a:t>
            </a:r>
          </a:p>
        </p:txBody>
      </p:sp>
      <p:sp>
        <p:nvSpPr>
          <p:cNvPr id="3" name="İçerik Yer Tutucusu 2">
            <a:extLst>
              <a:ext uri="{FF2B5EF4-FFF2-40B4-BE49-F238E27FC236}">
                <a16:creationId xmlns:a16="http://schemas.microsoft.com/office/drawing/2014/main" id="{5E683288-DF09-9EA0-41B4-FDE964870BA2}"/>
              </a:ext>
            </a:extLst>
          </p:cNvPr>
          <p:cNvSpPr>
            <a:spLocks noGrp="1"/>
          </p:cNvSpPr>
          <p:nvPr>
            <p:ph idx="1"/>
          </p:nvPr>
        </p:nvSpPr>
        <p:spPr>
          <a:xfrm>
            <a:off x="1251678" y="1304693"/>
            <a:ext cx="10178322" cy="4574899"/>
          </a:xfrm>
        </p:spPr>
        <p:txBody>
          <a:bodyPr/>
          <a:lstStyle/>
          <a:p>
            <a:r>
              <a:rPr lang="tr-TR" dirty="0"/>
              <a:t>Bebeklerin gövdelerine oranla bacakları kısa, kafaları büyüktür.</a:t>
            </a:r>
          </a:p>
          <a:p>
            <a:r>
              <a:rPr lang="tr-TR" dirty="0"/>
              <a:t>Kas lifleri doğuşta oluşur yetişkinliğe kadar gelişme gösterir.</a:t>
            </a:r>
          </a:p>
          <a:p>
            <a:r>
              <a:rPr lang="tr-TR" dirty="0"/>
              <a:t>Bebeklikte vücut uzunluğunun 4 te 1 i kadar olan kafa, yetişkinlikte bu uzunluğun sadece 8 de 1 i kadar olacaktır.</a:t>
            </a:r>
          </a:p>
          <a:p>
            <a:r>
              <a:rPr lang="tr-TR" dirty="0"/>
              <a:t>Doğuşta vücudun 3 te 1 i olan bacaklar yetişkinlikte vücudun 2 de 1 i kadar gelişecektir.</a:t>
            </a:r>
          </a:p>
          <a:p>
            <a:r>
              <a:rPr lang="tr-TR" dirty="0"/>
              <a:t>Böyle bir fiziksel gelişim bebeğin sonradan kazanacağı beceriler için çok önemlidir.</a:t>
            </a:r>
          </a:p>
        </p:txBody>
      </p:sp>
      <p:pic>
        <p:nvPicPr>
          <p:cNvPr id="4" name="Resim 3">
            <a:extLst>
              <a:ext uri="{FF2B5EF4-FFF2-40B4-BE49-F238E27FC236}">
                <a16:creationId xmlns:a16="http://schemas.microsoft.com/office/drawing/2014/main" id="{929E8953-519D-7708-843D-F7085EA28AFB}"/>
              </a:ext>
            </a:extLst>
          </p:cNvPr>
          <p:cNvPicPr>
            <a:picLocks noChangeAspect="1"/>
          </p:cNvPicPr>
          <p:nvPr/>
        </p:nvPicPr>
        <p:blipFill>
          <a:blip r:embed="rId2"/>
          <a:stretch>
            <a:fillRect/>
          </a:stretch>
        </p:blipFill>
        <p:spPr>
          <a:xfrm>
            <a:off x="3200400" y="4170556"/>
            <a:ext cx="5486400" cy="2687444"/>
          </a:xfrm>
          <a:prstGeom prst="rect">
            <a:avLst/>
          </a:prstGeom>
        </p:spPr>
      </p:pic>
    </p:spTree>
    <p:extLst>
      <p:ext uri="{BB962C8B-B14F-4D97-AF65-F5344CB8AC3E}">
        <p14:creationId xmlns:p14="http://schemas.microsoft.com/office/powerpoint/2010/main" val="11369326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A58F66-EEDA-536C-BB37-449D52F2A01E}"/>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CBB4261B-AC5C-283E-03CE-7A0A14870690}"/>
              </a:ext>
            </a:extLst>
          </p:cNvPr>
          <p:cNvSpPr>
            <a:spLocks noGrp="1"/>
          </p:cNvSpPr>
          <p:nvPr>
            <p:ph idx="1"/>
          </p:nvPr>
        </p:nvSpPr>
        <p:spPr>
          <a:xfrm>
            <a:off x="1251678" y="1405055"/>
            <a:ext cx="10178322" cy="4474538"/>
          </a:xfrm>
        </p:spPr>
        <p:txBody>
          <a:bodyPr/>
          <a:lstStyle/>
          <a:p>
            <a:r>
              <a:rPr lang="tr-TR" dirty="0"/>
              <a:t>Belli bir döneme özgü ahlaki ilkeler tüm ahlaki sorunlara uygulanamaz.</a:t>
            </a:r>
          </a:p>
          <a:p>
            <a:r>
              <a:rPr lang="tr-TR" dirty="0"/>
              <a:t>Çocuk geliştikçe her dönemde daha önceki dönemde erişilen ahlaki gelişimin sentezi yapılarak ileri düzeye geçilir.</a:t>
            </a:r>
          </a:p>
          <a:p>
            <a:r>
              <a:rPr lang="tr-TR" dirty="0"/>
              <a:t>Ahlak yargıları yeni bilişsel örgütleme düzeyinin sağladığı olanak çerçevesinde yapılır.</a:t>
            </a:r>
          </a:p>
          <a:p>
            <a:r>
              <a:rPr lang="tr-TR" dirty="0"/>
              <a:t>Çocuk ilk dönemde kullandığı yargılama stratejilerini de giderek terk eder.</a:t>
            </a:r>
          </a:p>
        </p:txBody>
      </p:sp>
    </p:spTree>
    <p:extLst>
      <p:ext uri="{BB962C8B-B14F-4D97-AF65-F5344CB8AC3E}">
        <p14:creationId xmlns:p14="http://schemas.microsoft.com/office/powerpoint/2010/main" val="1255092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43BA2C-35A2-EEF2-8737-417D35FAC9E8}"/>
              </a:ext>
            </a:extLst>
          </p:cNvPr>
          <p:cNvSpPr>
            <a:spLocks noGrp="1"/>
          </p:cNvSpPr>
          <p:nvPr>
            <p:ph type="title"/>
          </p:nvPr>
        </p:nvSpPr>
        <p:spPr/>
        <p:txBody>
          <a:bodyPr>
            <a:normAutofit/>
          </a:bodyPr>
          <a:lstStyle/>
          <a:p>
            <a:r>
              <a:rPr lang="tr-TR" sz="4000" dirty="0"/>
              <a:t>Sinir sisteminin gelişimi</a:t>
            </a:r>
          </a:p>
        </p:txBody>
      </p:sp>
      <p:sp>
        <p:nvSpPr>
          <p:cNvPr id="3" name="İçerik Yer Tutucusu 2">
            <a:extLst>
              <a:ext uri="{FF2B5EF4-FFF2-40B4-BE49-F238E27FC236}">
                <a16:creationId xmlns:a16="http://schemas.microsoft.com/office/drawing/2014/main" id="{C71325BE-10B6-DD1D-2E74-60A18EB534B6}"/>
              </a:ext>
            </a:extLst>
          </p:cNvPr>
          <p:cNvSpPr>
            <a:spLocks noGrp="1"/>
          </p:cNvSpPr>
          <p:nvPr>
            <p:ph idx="1"/>
          </p:nvPr>
        </p:nvSpPr>
        <p:spPr>
          <a:xfrm>
            <a:off x="1251678" y="1304693"/>
            <a:ext cx="10178322" cy="4574899"/>
          </a:xfrm>
        </p:spPr>
        <p:txBody>
          <a:bodyPr/>
          <a:lstStyle/>
          <a:p>
            <a:r>
              <a:rPr lang="tr-TR" dirty="0"/>
              <a:t>Bebek dünyaya geldiğinde kas lifleri ve aynı zamanda sinir sisteminin tüm sinir hücreleri ya da nöronlar tam olarak oluşmuştur.</a:t>
            </a:r>
          </a:p>
          <a:p>
            <a:r>
              <a:rPr lang="tr-TR" dirty="0"/>
              <a:t>Zamanla nöronlar büyüyecek ve bazı lifler </a:t>
            </a:r>
            <a:r>
              <a:rPr lang="tr-TR" dirty="0" err="1"/>
              <a:t>dendrite</a:t>
            </a:r>
            <a:r>
              <a:rPr lang="tr-TR" dirty="0"/>
              <a:t> çoğalacak.</a:t>
            </a:r>
          </a:p>
          <a:p>
            <a:r>
              <a:rPr lang="tr-TR" dirty="0"/>
              <a:t>Yeni doğmuş bebeğin liflerinden bazıları birkaç yıl içinde tamamlanır.</a:t>
            </a:r>
          </a:p>
          <a:p>
            <a:r>
              <a:rPr lang="tr-TR" dirty="0"/>
              <a:t>Daha sonra nöronları tutan ve onlara destek olan diğer hücreler de gelişir.</a:t>
            </a:r>
          </a:p>
          <a:p>
            <a:r>
              <a:rPr lang="tr-TR" dirty="0"/>
              <a:t>Başlangıçta görülen bu hızlı büyümeyi beynin yetişkinliğe kadar devam edecek olan daha yavaş gelişmesi izleyecektir.</a:t>
            </a:r>
          </a:p>
        </p:txBody>
      </p:sp>
    </p:spTree>
    <p:extLst>
      <p:ext uri="{BB962C8B-B14F-4D97-AF65-F5344CB8AC3E}">
        <p14:creationId xmlns:p14="http://schemas.microsoft.com/office/powerpoint/2010/main" val="47749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7F7946-31D4-C6AE-EAB8-AA467DF52AA0}"/>
              </a:ext>
            </a:extLst>
          </p:cNvPr>
          <p:cNvSpPr>
            <a:spLocks noGrp="1"/>
          </p:cNvSpPr>
          <p:nvPr>
            <p:ph type="title"/>
          </p:nvPr>
        </p:nvSpPr>
        <p:spPr/>
        <p:txBody>
          <a:bodyPr/>
          <a:lstStyle/>
          <a:p>
            <a:r>
              <a:rPr lang="tr-TR" dirty="0"/>
              <a:t> </a:t>
            </a:r>
          </a:p>
        </p:txBody>
      </p:sp>
      <p:pic>
        <p:nvPicPr>
          <p:cNvPr id="4" name="İçerik Yer Tutucusu 3">
            <a:extLst>
              <a:ext uri="{FF2B5EF4-FFF2-40B4-BE49-F238E27FC236}">
                <a16:creationId xmlns:a16="http://schemas.microsoft.com/office/drawing/2014/main" id="{868335A6-06FD-9D24-FDCF-247B31EFB953}"/>
              </a:ext>
            </a:extLst>
          </p:cNvPr>
          <p:cNvPicPr>
            <a:picLocks noGrp="1" noChangeAspect="1"/>
          </p:cNvPicPr>
          <p:nvPr>
            <p:ph idx="1"/>
          </p:nvPr>
        </p:nvPicPr>
        <p:blipFill>
          <a:blip r:embed="rId2"/>
          <a:stretch>
            <a:fillRect/>
          </a:stretch>
        </p:blipFill>
        <p:spPr>
          <a:xfrm>
            <a:off x="2107579" y="1874516"/>
            <a:ext cx="7883914" cy="4414771"/>
          </a:xfrm>
        </p:spPr>
      </p:pic>
    </p:spTree>
    <p:extLst>
      <p:ext uri="{BB962C8B-B14F-4D97-AF65-F5344CB8AC3E}">
        <p14:creationId xmlns:p14="http://schemas.microsoft.com/office/powerpoint/2010/main" val="587962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933394-7A2F-30CB-FC1E-5371419AAF83}"/>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C6279760-24E9-1C25-09F8-04AC47DBC623}"/>
              </a:ext>
            </a:extLst>
          </p:cNvPr>
          <p:cNvSpPr>
            <a:spLocks noGrp="1"/>
          </p:cNvSpPr>
          <p:nvPr>
            <p:ph idx="1"/>
          </p:nvPr>
        </p:nvSpPr>
        <p:spPr>
          <a:xfrm>
            <a:off x="1251678" y="167268"/>
            <a:ext cx="10178322" cy="5712325"/>
          </a:xfrm>
        </p:spPr>
        <p:txBody>
          <a:bodyPr/>
          <a:lstStyle/>
          <a:p>
            <a:r>
              <a:rPr lang="tr-TR" dirty="0"/>
              <a:t>Beyin yüzeyi oluk, yarık, girinti ve çıkıntılardan meydana gelen buruşuk bir kumaş görünümündedir.</a:t>
            </a:r>
          </a:p>
          <a:p>
            <a:r>
              <a:rPr lang="tr-TR" dirty="0"/>
              <a:t>Her kısma verilen adlar anıldığında beynin çeşitli bölümlerinin belirlenebilmesini sağlar.</a:t>
            </a:r>
          </a:p>
          <a:p>
            <a:r>
              <a:rPr lang="tr-TR" dirty="0"/>
              <a:t>En önemli yarıklardan birisi </a:t>
            </a:r>
            <a:r>
              <a:rPr lang="tr-TR" i="1" dirty="0"/>
              <a:t>merkezi oluk</a:t>
            </a:r>
            <a:r>
              <a:rPr lang="tr-TR" dirty="0"/>
              <a:t>tur.</a:t>
            </a:r>
          </a:p>
          <a:p>
            <a:r>
              <a:rPr lang="tr-TR" dirty="0"/>
              <a:t>Bu oluk beynin 3 te 1 ini arkada bırakacak bir noktadan başlar ve beyni ikiye bölecek şekilde yanlara ilerler.</a:t>
            </a:r>
          </a:p>
          <a:p>
            <a:r>
              <a:rPr lang="tr-TR" dirty="0"/>
              <a:t>Anılan oluğun meydana getirdiği her iki kısmın kendine özgü işlevi vardır.</a:t>
            </a:r>
          </a:p>
          <a:p>
            <a:r>
              <a:rPr lang="tr-TR" dirty="0"/>
              <a:t>Merkezi oluğun ön tarafındaki kısım motor, gerideki kısım ise duyusal işlevi üstlenmiştir.</a:t>
            </a:r>
          </a:p>
        </p:txBody>
      </p:sp>
      <p:pic>
        <p:nvPicPr>
          <p:cNvPr id="4" name="Resim 3">
            <a:extLst>
              <a:ext uri="{FF2B5EF4-FFF2-40B4-BE49-F238E27FC236}">
                <a16:creationId xmlns:a16="http://schemas.microsoft.com/office/drawing/2014/main" id="{5A8FCDF3-E266-7D18-D4B0-C4CB6AFD10D7}"/>
              </a:ext>
            </a:extLst>
          </p:cNvPr>
          <p:cNvPicPr>
            <a:picLocks noChangeAspect="1"/>
          </p:cNvPicPr>
          <p:nvPr/>
        </p:nvPicPr>
        <p:blipFill>
          <a:blip r:embed="rId2"/>
          <a:stretch>
            <a:fillRect/>
          </a:stretch>
        </p:blipFill>
        <p:spPr>
          <a:xfrm>
            <a:off x="0" y="3724507"/>
            <a:ext cx="3200400" cy="3133493"/>
          </a:xfrm>
          <a:prstGeom prst="rect">
            <a:avLst/>
          </a:prstGeom>
        </p:spPr>
      </p:pic>
    </p:spTree>
    <p:extLst>
      <p:ext uri="{BB962C8B-B14F-4D97-AF65-F5344CB8AC3E}">
        <p14:creationId xmlns:p14="http://schemas.microsoft.com/office/powerpoint/2010/main" val="73408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600B92-C82E-4D14-0391-EB173DED4738}"/>
              </a:ext>
            </a:extLst>
          </p:cNvPr>
          <p:cNvSpPr>
            <a:spLocks noGrp="1"/>
          </p:cNvSpPr>
          <p:nvPr>
            <p:ph type="title"/>
          </p:nvPr>
        </p:nvSpPr>
        <p:spPr/>
        <p:txBody>
          <a:bodyPr>
            <a:normAutofit/>
          </a:bodyPr>
          <a:lstStyle/>
          <a:p>
            <a:r>
              <a:rPr lang="tr-TR" sz="4000" dirty="0"/>
              <a:t>MOTOR GELİŞİM</a:t>
            </a:r>
          </a:p>
        </p:txBody>
      </p:sp>
      <p:sp>
        <p:nvSpPr>
          <p:cNvPr id="3" name="İçerik Yer Tutucusu 2">
            <a:extLst>
              <a:ext uri="{FF2B5EF4-FFF2-40B4-BE49-F238E27FC236}">
                <a16:creationId xmlns:a16="http://schemas.microsoft.com/office/drawing/2014/main" id="{6983A0C2-58A6-68A8-202C-D82EC7E7EE27}"/>
              </a:ext>
            </a:extLst>
          </p:cNvPr>
          <p:cNvSpPr>
            <a:spLocks noGrp="1"/>
          </p:cNvSpPr>
          <p:nvPr>
            <p:ph idx="1"/>
          </p:nvPr>
        </p:nvSpPr>
        <p:spPr>
          <a:xfrm>
            <a:off x="1048215" y="1360449"/>
            <a:ext cx="10381785" cy="4519143"/>
          </a:xfrm>
        </p:spPr>
        <p:txBody>
          <a:bodyPr/>
          <a:lstStyle/>
          <a:p>
            <a:r>
              <a:rPr lang="tr-TR" dirty="0"/>
              <a:t>Motor ‘hareket’ anlamına gelir.</a:t>
            </a:r>
          </a:p>
          <a:p>
            <a:r>
              <a:rPr lang="tr-TR" dirty="0"/>
              <a:t>İki hareket yeteneğinden biri yürüme, diğeri elle tutma</a:t>
            </a:r>
          </a:p>
          <a:p>
            <a:r>
              <a:rPr lang="tr-TR" dirty="0"/>
              <a:t>Birçok araştırma yürümenin kısıtlanmasının gelişim sırasını etkilemediğini göstermektedir.</a:t>
            </a:r>
          </a:p>
          <a:p>
            <a:r>
              <a:rPr lang="tr-TR" dirty="0"/>
              <a:t>Çevre tarafından sağlanan imkanlar, motor gelişimi hızlandırabilir.</a:t>
            </a:r>
          </a:p>
          <a:p>
            <a:r>
              <a:rPr lang="tr-TR" dirty="0"/>
              <a:t>Elle tutmada da yönelme-avuçlama-yakalama-tutma sırası gözlemlenir.</a:t>
            </a:r>
          </a:p>
        </p:txBody>
      </p:sp>
      <p:pic>
        <p:nvPicPr>
          <p:cNvPr id="4" name="Resim 3">
            <a:extLst>
              <a:ext uri="{FF2B5EF4-FFF2-40B4-BE49-F238E27FC236}">
                <a16:creationId xmlns:a16="http://schemas.microsoft.com/office/drawing/2014/main" id="{48773326-24E8-40B2-2C4A-35254DA96BB5}"/>
              </a:ext>
            </a:extLst>
          </p:cNvPr>
          <p:cNvPicPr>
            <a:picLocks noChangeAspect="1"/>
          </p:cNvPicPr>
          <p:nvPr/>
        </p:nvPicPr>
        <p:blipFill>
          <a:blip r:embed="rId2"/>
          <a:stretch>
            <a:fillRect/>
          </a:stretch>
        </p:blipFill>
        <p:spPr>
          <a:xfrm>
            <a:off x="2910469" y="3958683"/>
            <a:ext cx="4293219" cy="2898973"/>
          </a:xfrm>
          <a:prstGeom prst="rect">
            <a:avLst/>
          </a:prstGeom>
        </p:spPr>
      </p:pic>
    </p:spTree>
    <p:extLst>
      <p:ext uri="{BB962C8B-B14F-4D97-AF65-F5344CB8AC3E}">
        <p14:creationId xmlns:p14="http://schemas.microsoft.com/office/powerpoint/2010/main" val="1624998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1D2206-AC77-D068-E216-E603E6BF34A1}"/>
              </a:ext>
            </a:extLst>
          </p:cNvPr>
          <p:cNvSpPr>
            <a:spLocks noGrp="1"/>
          </p:cNvSpPr>
          <p:nvPr>
            <p:ph type="title"/>
          </p:nvPr>
        </p:nvSpPr>
        <p:spPr/>
        <p:txBody>
          <a:bodyPr>
            <a:normAutofit/>
          </a:bodyPr>
          <a:lstStyle/>
          <a:p>
            <a:r>
              <a:rPr lang="tr-TR" sz="4000" dirty="0"/>
              <a:t>Duyusal gelişim</a:t>
            </a:r>
          </a:p>
        </p:txBody>
      </p:sp>
      <p:sp>
        <p:nvSpPr>
          <p:cNvPr id="3" name="İçerik Yer Tutucusu 2">
            <a:extLst>
              <a:ext uri="{FF2B5EF4-FFF2-40B4-BE49-F238E27FC236}">
                <a16:creationId xmlns:a16="http://schemas.microsoft.com/office/drawing/2014/main" id="{1045DD14-6DDA-EB22-DD7F-B8A406E8A481}"/>
              </a:ext>
            </a:extLst>
          </p:cNvPr>
          <p:cNvSpPr>
            <a:spLocks noGrp="1"/>
          </p:cNvSpPr>
          <p:nvPr>
            <p:ph idx="1"/>
          </p:nvPr>
        </p:nvSpPr>
        <p:spPr>
          <a:xfrm>
            <a:off x="1048215" y="1126273"/>
            <a:ext cx="10381785" cy="4753320"/>
          </a:xfrm>
        </p:spPr>
        <p:txBody>
          <a:bodyPr/>
          <a:lstStyle/>
          <a:p>
            <a:r>
              <a:rPr lang="tr-TR" dirty="0"/>
              <a:t>Görme, işitme, dokunma, sıcaklık, acı-ağrı, koku, tat alma gibi duyular doğuştan itibaren işlevseldir fakat yetişkinlikle kıyaslandığında zamanla geliştiğini söyleyebiliriz.</a:t>
            </a:r>
          </a:p>
          <a:p>
            <a:r>
              <a:rPr lang="tr-TR" dirty="0"/>
              <a:t>Dokunma ve sıcaklık duyuları doğuşta diğerlerine oranla oldukça iyi </a:t>
            </a:r>
            <a:r>
              <a:rPr lang="tr-TR" dirty="0" err="1"/>
              <a:t>gelişmiştir.Süt</a:t>
            </a:r>
            <a:r>
              <a:rPr lang="tr-TR" dirty="0"/>
              <a:t> çok sıcaksa bebekler süt içmeyi reddeder.</a:t>
            </a:r>
          </a:p>
          <a:p>
            <a:r>
              <a:rPr lang="tr-TR" dirty="0"/>
              <a:t>Aynı zamanda çevre sıcaklığına da duyarlıdır.</a:t>
            </a:r>
          </a:p>
          <a:p>
            <a:r>
              <a:rPr lang="tr-TR" dirty="0"/>
              <a:t>Acı-ağrı duyusu ilk haftalarda o kadar gelişmemiştir.</a:t>
            </a:r>
          </a:p>
          <a:p>
            <a:r>
              <a:rPr lang="tr-TR" dirty="0"/>
              <a:t>Koku ve tat duyuları da işlevsel ama fazla duyarlı değildir.</a:t>
            </a:r>
          </a:p>
          <a:p>
            <a:r>
              <a:rPr lang="tr-TR" dirty="0"/>
              <a:t>Doğuşta oluşan ve oldukça iyi gelişen duyumuz işitmedir. Yeni doğmuş bebeklerin en yakın ses tonları arasındaki farkı bile ayırt edebildikleri gözlemlenmiştir.</a:t>
            </a:r>
          </a:p>
          <a:p>
            <a:r>
              <a:rPr lang="tr-TR" dirty="0"/>
              <a:t>Görme duyusu ise doğuşta tam anlamıyla gelişmemiştir.</a:t>
            </a:r>
          </a:p>
          <a:p>
            <a:r>
              <a:rPr lang="tr-TR" dirty="0"/>
              <a:t>Bebekler normal yetişkin kadar görmeye ancak 7-8 yaş civarında ulaşabilirler.</a:t>
            </a:r>
          </a:p>
        </p:txBody>
      </p:sp>
    </p:spTree>
    <p:extLst>
      <p:ext uri="{BB962C8B-B14F-4D97-AF65-F5344CB8AC3E}">
        <p14:creationId xmlns:p14="http://schemas.microsoft.com/office/powerpoint/2010/main" val="1068408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0D8038-A36F-D346-AD7E-46C873E6D0CD}"/>
              </a:ext>
            </a:extLst>
          </p:cNvPr>
          <p:cNvSpPr>
            <a:spLocks noGrp="1"/>
          </p:cNvSpPr>
          <p:nvPr>
            <p:ph type="title"/>
          </p:nvPr>
        </p:nvSpPr>
        <p:spPr/>
        <p:txBody>
          <a:bodyPr>
            <a:normAutofit/>
          </a:bodyPr>
          <a:lstStyle/>
          <a:p>
            <a:r>
              <a:rPr lang="tr-TR" sz="4000" dirty="0"/>
              <a:t>Algısal gelişim</a:t>
            </a:r>
          </a:p>
        </p:txBody>
      </p:sp>
      <p:sp>
        <p:nvSpPr>
          <p:cNvPr id="3" name="İçerik Yer Tutucusu 2">
            <a:extLst>
              <a:ext uri="{FF2B5EF4-FFF2-40B4-BE49-F238E27FC236}">
                <a16:creationId xmlns:a16="http://schemas.microsoft.com/office/drawing/2014/main" id="{3534A41E-ADFB-7187-9ACF-2175C313FBB2}"/>
              </a:ext>
            </a:extLst>
          </p:cNvPr>
          <p:cNvSpPr>
            <a:spLocks noGrp="1"/>
          </p:cNvSpPr>
          <p:nvPr>
            <p:ph idx="1"/>
          </p:nvPr>
        </p:nvSpPr>
        <p:spPr>
          <a:xfrm>
            <a:off x="1251678" y="1282391"/>
            <a:ext cx="10178322" cy="4597202"/>
          </a:xfrm>
        </p:spPr>
        <p:txBody>
          <a:bodyPr/>
          <a:lstStyle/>
          <a:p>
            <a:r>
              <a:rPr lang="tr-TR" dirty="0"/>
              <a:t>Algı, organizmanın o andaki yaşantısı hakkında edinilen duyusal bilginin beyin tarafından örgütlenip yorumlanması anlamına gelir.</a:t>
            </a:r>
          </a:p>
          <a:p>
            <a:r>
              <a:rPr lang="tr-TR" dirty="0"/>
              <a:t>Eğer gördüğümüz bir derinliği doğru olarak algılayamazsak bir nesnenin ne kadar uzakta olduğunu bilemeyiz.</a:t>
            </a:r>
          </a:p>
          <a:p>
            <a:r>
              <a:rPr lang="tr-TR" dirty="0"/>
              <a:t>Bunun gibi duyu organlarımız yoluyla gelen bilgiler eğer algısal süreçlerle örgütlenip yorumlanmasaydı biçim ve şekilleri göremezdik.</a:t>
            </a:r>
          </a:p>
          <a:p>
            <a:r>
              <a:rPr lang="tr-TR" dirty="0"/>
              <a:t>Yeni doğmuş bebekler gerekli algısal süreçlerden bir kısmına sahiptir. Birkaç yıl içinde çok hızlı bir gelişme gözlenir.</a:t>
            </a:r>
          </a:p>
        </p:txBody>
      </p:sp>
    </p:spTree>
    <p:extLst>
      <p:ext uri="{BB962C8B-B14F-4D97-AF65-F5344CB8AC3E}">
        <p14:creationId xmlns:p14="http://schemas.microsoft.com/office/powerpoint/2010/main" val="246269704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Rozet</Template>
  <TotalTime>1706</TotalTime>
  <Words>2259</Words>
  <Application>Microsoft Macintosh PowerPoint</Application>
  <PresentationFormat>Geniş ekran</PresentationFormat>
  <Paragraphs>180</Paragraphs>
  <Slides>30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Gill Sans MT</vt:lpstr>
      <vt:lpstr>Poppins</vt:lpstr>
      <vt:lpstr>Times New Roman</vt:lpstr>
      <vt:lpstr>Badge</vt:lpstr>
      <vt:lpstr>Psikolojiye giriş</vt:lpstr>
      <vt:lpstr>İLK YILLARDA GELİŞİM</vt:lpstr>
      <vt:lpstr>FİZİKSEL GELİŞİM</vt:lpstr>
      <vt:lpstr>Sinir sisteminin gelişimi</vt:lpstr>
      <vt:lpstr> </vt:lpstr>
      <vt:lpstr> </vt:lpstr>
      <vt:lpstr>MOTOR GELİŞİM</vt:lpstr>
      <vt:lpstr>Duyusal gelişim</vt:lpstr>
      <vt:lpstr>Algısal gelişim</vt:lpstr>
      <vt:lpstr> </vt:lpstr>
      <vt:lpstr>Bilişsel gelişim</vt:lpstr>
      <vt:lpstr> </vt:lpstr>
      <vt:lpstr>Duyusal-motor dönem</vt:lpstr>
      <vt:lpstr> </vt:lpstr>
      <vt:lpstr>İşlem öncesi dönem</vt:lpstr>
      <vt:lpstr> </vt:lpstr>
      <vt:lpstr> </vt:lpstr>
      <vt:lpstr> </vt:lpstr>
      <vt:lpstr>Somut işlemler dönemi (7-11 yaş)</vt:lpstr>
      <vt:lpstr>Formel işlemsel dönem (11-15)</vt:lpstr>
      <vt:lpstr>Sosyal gelişim</vt:lpstr>
      <vt:lpstr> </vt:lpstr>
      <vt:lpstr>İlk sosyal davranışlar: bağlılık ve kopma</vt:lpstr>
      <vt:lpstr> </vt:lpstr>
      <vt:lpstr>Başkalarıyla olumlu ilişkiler: İşbirliği ve yardımseverlik</vt:lpstr>
      <vt:lpstr> </vt:lpstr>
      <vt:lpstr>Başkalarıyla olumsuz ilişkiler: saldırganlık</vt:lpstr>
      <vt:lpstr>Vicdan gelişimi: doğru ve yanlış</vt:lpstr>
      <vt:lpstr>Ahlaki gelişimin 3 düzeyi</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dc:creator>
  <cp:lastModifiedBy>Emine Saraç</cp:lastModifiedBy>
  <cp:revision>14</cp:revision>
  <dcterms:created xsi:type="dcterms:W3CDTF">2020-01-29T07:10:30Z</dcterms:created>
  <dcterms:modified xsi:type="dcterms:W3CDTF">2023-10-31T10:34:04Z</dcterms:modified>
</cp:coreProperties>
</file>