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70" r:id="rId10"/>
    <p:sldId id="272" r:id="rId11"/>
    <p:sldId id="264" r:id="rId12"/>
    <p:sldId id="276" r:id="rId13"/>
    <p:sldId id="269" r:id="rId14"/>
    <p:sldId id="275" r:id="rId15"/>
    <p:sldId id="274" r:id="rId16"/>
    <p:sldId id="266" r:id="rId17"/>
    <p:sldId id="267" r:id="rId18"/>
    <p:sldId id="268" r:id="rId1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935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107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189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579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88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839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552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0478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5796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380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317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23720DD-5B6D-40BF-8493-A6B52D484E6B}" type="datetimeFigureOut">
              <a:rPr lang="tr-TR" smtClean="0">
                <a:solidFill>
                  <a:srgbClr val="073E87"/>
                </a:solidFill>
              </a:rPr>
              <a:pPr/>
              <a:t>20.09.2023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r-TR">
              <a:solidFill>
                <a:srgbClr val="073E87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>
                <a:solidFill>
                  <a:srgbClr val="073E87"/>
                </a:solidFill>
              </a:rPr>
              <a:pPr/>
              <a:t>‹#›</a:t>
            </a:fld>
            <a:endParaRPr lang="tr-TR">
              <a:solidFill>
                <a:srgbClr val="073E8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949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196753"/>
            <a:ext cx="9144000" cy="648072"/>
          </a:xfrm>
          <a:noFill/>
        </p:spPr>
        <p:txBody>
          <a:bodyPr>
            <a:normAutofit fontScale="90000"/>
          </a:bodyPr>
          <a:lstStyle/>
          <a:p>
            <a:pPr algn="ctr" eaLnBrk="1" hangingPunct="1"/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/>
            </a:r>
            <a:b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</a:br>
            <a:r>
              <a:rPr lang="tr-TR" altLang="tr-TR" b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VÜCUDA YABANCI CİSİM KAÇMASI</a:t>
            </a:r>
            <a:endParaRPr lang="tr-TR" altLang="tr-TR" dirty="0" smtClean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13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268760"/>
            <a:ext cx="8280919" cy="5184576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Boğulmakta olan </a:t>
            </a:r>
            <a:r>
              <a:rPr lang="tr-TR" b="1" dirty="0" smtClean="0">
                <a:solidFill>
                  <a:schemeClr val="tx1"/>
                </a:solidFill>
              </a:rPr>
              <a:t>kişi</a:t>
            </a:r>
            <a:r>
              <a:rPr lang="tr-TR" b="1" dirty="0">
                <a:solidFill>
                  <a:schemeClr val="tx1"/>
                </a:solidFill>
              </a:rPr>
              <a:t>;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Panik </a:t>
            </a:r>
            <a:r>
              <a:rPr lang="tr-TR" dirty="0">
                <a:solidFill>
                  <a:schemeClr val="tx1"/>
                </a:solidFill>
              </a:rPr>
              <a:t>içinde çırpınarak yüzeye </a:t>
            </a:r>
            <a:r>
              <a:rPr lang="tr-TR" dirty="0" smtClean="0">
                <a:solidFill>
                  <a:schemeClr val="tx1"/>
                </a:solidFill>
              </a:rPr>
              <a:t>ulaşmak </a:t>
            </a:r>
            <a:r>
              <a:rPr lang="tr-TR" dirty="0">
                <a:solidFill>
                  <a:schemeClr val="tx1"/>
                </a:solidFill>
              </a:rPr>
              <a:t>için çabalar,</a:t>
            </a:r>
          </a:p>
          <a:p>
            <a:r>
              <a:rPr lang="tr-TR" dirty="0" err="1" smtClean="0">
                <a:solidFill>
                  <a:schemeClr val="tx1"/>
                </a:solidFill>
              </a:rPr>
              <a:t>Apne</a:t>
            </a:r>
            <a:r>
              <a:rPr lang="tr-TR" dirty="0" smtClean="0">
                <a:solidFill>
                  <a:schemeClr val="tx1"/>
                </a:solidFill>
              </a:rPr>
              <a:t> </a:t>
            </a:r>
            <a:r>
              <a:rPr lang="tr-TR" dirty="0">
                <a:solidFill>
                  <a:schemeClr val="tx1"/>
                </a:solidFill>
              </a:rPr>
              <a:t>nedeniyle akciğerlerinde yeterli havayı tutamadığından batar,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Başı</a:t>
            </a:r>
            <a:r>
              <a:rPr lang="tr-TR" dirty="0">
                <a:solidFill>
                  <a:schemeClr val="tx1"/>
                </a:solidFill>
              </a:rPr>
              <a:t>, su altında iken nefes almaya </a:t>
            </a:r>
            <a:r>
              <a:rPr lang="tr-TR" dirty="0" smtClean="0">
                <a:solidFill>
                  <a:schemeClr val="tx1"/>
                </a:solidFill>
              </a:rPr>
              <a:t>çalıştığından </a:t>
            </a:r>
            <a:r>
              <a:rPr lang="tr-TR" dirty="0">
                <a:solidFill>
                  <a:schemeClr val="tx1"/>
                </a:solidFill>
              </a:rPr>
              <a:t>akciğerlerine su dolar,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Kusma </a:t>
            </a:r>
            <a:r>
              <a:rPr lang="tr-TR" dirty="0">
                <a:solidFill>
                  <a:schemeClr val="tx1"/>
                </a:solidFill>
              </a:rPr>
              <a:t>ve </a:t>
            </a:r>
            <a:r>
              <a:rPr lang="tr-TR" dirty="0" err="1">
                <a:solidFill>
                  <a:schemeClr val="tx1"/>
                </a:solidFill>
              </a:rPr>
              <a:t>aspirasyon</a:t>
            </a:r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oluşur</a:t>
            </a:r>
            <a:r>
              <a:rPr lang="tr-TR" dirty="0">
                <a:solidFill>
                  <a:schemeClr val="tx1"/>
                </a:solidFill>
              </a:rPr>
              <a:t>,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Beyine </a:t>
            </a:r>
            <a:r>
              <a:rPr lang="tr-TR" dirty="0">
                <a:solidFill>
                  <a:schemeClr val="tx1"/>
                </a:solidFill>
              </a:rPr>
              <a:t>yeterli oksijen gitmediğinden </a:t>
            </a:r>
            <a:r>
              <a:rPr lang="tr-TR" dirty="0" smtClean="0">
                <a:solidFill>
                  <a:schemeClr val="tx1"/>
                </a:solidFill>
              </a:rPr>
              <a:t>şoka </a:t>
            </a:r>
            <a:r>
              <a:rPr lang="tr-TR" dirty="0">
                <a:solidFill>
                  <a:schemeClr val="tx1"/>
                </a:solidFill>
              </a:rPr>
              <a:t>girer ve kardiyak </a:t>
            </a:r>
            <a:r>
              <a:rPr lang="tr-TR" dirty="0" err="1" smtClean="0">
                <a:solidFill>
                  <a:schemeClr val="tx1"/>
                </a:solidFill>
              </a:rPr>
              <a:t>arrest</a:t>
            </a:r>
            <a:r>
              <a:rPr lang="tr-TR" dirty="0" smtClean="0">
                <a:solidFill>
                  <a:schemeClr val="tx1"/>
                </a:solidFill>
              </a:rPr>
              <a:t> gerçekleşir</a:t>
            </a:r>
            <a:r>
              <a:rPr lang="tr-TR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30100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14313" y="642938"/>
            <a:ext cx="8929687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BOĞULMALARDA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GENEL  BELİRTİLER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5750" y="1857375"/>
            <a:ext cx="8858250" cy="48069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Nefes almada güçlük, hızlı ve derin soluma,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Ağızda balgam toplanması, köpüklenme,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Yüzde, dudaklarda ve tırnaklarda morluk,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Sıkıntı basması,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Cevaplarda isabetsizlik, kararsızlık, 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Bayılma,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Soluktan kesilme</a:t>
            </a:r>
            <a:r>
              <a:rPr lang="tr-TR" altLang="tr-TR" b="1" dirty="0" smtClean="0">
                <a:solidFill>
                  <a:srgbClr val="000000"/>
                </a:solidFill>
              </a:rPr>
              <a:t>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7815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1268760"/>
            <a:ext cx="8280919" cy="5184576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Su </a:t>
            </a:r>
            <a:r>
              <a:rPr lang="tr-TR" b="1" dirty="0" smtClean="0">
                <a:solidFill>
                  <a:schemeClr val="tx1"/>
                </a:solidFill>
              </a:rPr>
              <a:t>İçinde </a:t>
            </a:r>
            <a:r>
              <a:rPr lang="tr-TR" b="1" dirty="0">
                <a:solidFill>
                  <a:schemeClr val="tx1"/>
                </a:solidFill>
              </a:rPr>
              <a:t>Kurtarma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Kurtarıcı</a:t>
            </a:r>
            <a:r>
              <a:rPr lang="tr-TR" dirty="0">
                <a:solidFill>
                  <a:schemeClr val="tx1"/>
                </a:solidFill>
              </a:rPr>
              <a:t>, boğulmakta olan </a:t>
            </a:r>
            <a:r>
              <a:rPr lang="tr-TR" dirty="0" smtClean="0">
                <a:solidFill>
                  <a:schemeClr val="tx1"/>
                </a:solidFill>
              </a:rPr>
              <a:t>kişiyle </a:t>
            </a:r>
            <a:r>
              <a:rPr lang="tr-TR" dirty="0">
                <a:solidFill>
                  <a:schemeClr val="tx1"/>
                </a:solidFill>
              </a:rPr>
              <a:t>mümkün olduğunca doğrudan temasa geçmemelidir.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Çünkü </a:t>
            </a:r>
            <a:r>
              <a:rPr lang="tr-TR" dirty="0">
                <a:solidFill>
                  <a:schemeClr val="tx1"/>
                </a:solidFill>
              </a:rPr>
              <a:t>boğulmakta olan </a:t>
            </a:r>
            <a:r>
              <a:rPr lang="tr-TR" dirty="0" smtClean="0">
                <a:solidFill>
                  <a:schemeClr val="tx1"/>
                </a:solidFill>
              </a:rPr>
              <a:t>kişi </a:t>
            </a:r>
            <a:r>
              <a:rPr lang="tr-TR" dirty="0">
                <a:solidFill>
                  <a:schemeClr val="tx1"/>
                </a:solidFill>
              </a:rPr>
              <a:t>ölüm korkusu içindedir, kontrolsüz ve anlamsız hareketlerde bulunur. Bu durum kurtarıcının da batmasına ve boğulmasına neden olur. Bu nedenle öncelikle kurtarma araç gereçlerini kullanmak gerekir.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Kurtarıcı </a:t>
            </a:r>
            <a:r>
              <a:rPr lang="tr-TR" dirty="0">
                <a:solidFill>
                  <a:schemeClr val="tx1"/>
                </a:solidFill>
              </a:rPr>
              <a:t>karada elini, ceketini, pantolonunu uzatmak ya da suya kurtarma araç gereçlerini atmak suretiyle yaralıya </a:t>
            </a:r>
            <a:r>
              <a:rPr lang="tr-TR" dirty="0" smtClean="0">
                <a:solidFill>
                  <a:schemeClr val="tx1"/>
                </a:solidFill>
              </a:rPr>
              <a:t>ulaşır</a:t>
            </a:r>
            <a:r>
              <a:rPr lang="tr-TR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318879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260648"/>
            <a:ext cx="8280919" cy="5976664"/>
          </a:xfrm>
        </p:spPr>
        <p:txBody>
          <a:bodyPr/>
          <a:lstStyle/>
          <a:p>
            <a:r>
              <a:rPr lang="tr-TR" b="1" dirty="0">
                <a:solidFill>
                  <a:schemeClr val="tx1"/>
                </a:solidFill>
              </a:rPr>
              <a:t>KURTARMA:</a:t>
            </a:r>
          </a:p>
          <a:p>
            <a:r>
              <a:rPr lang="tr-TR" dirty="0">
                <a:solidFill>
                  <a:schemeClr val="tx1"/>
                </a:solidFill>
              </a:rPr>
              <a:t>Kurtarmada önerilen “at ve çek” yöntemidir.</a:t>
            </a:r>
          </a:p>
          <a:p>
            <a:r>
              <a:rPr lang="tr-TR" dirty="0">
                <a:solidFill>
                  <a:schemeClr val="tx1"/>
                </a:solidFill>
              </a:rPr>
              <a:t>Olayın bir şey atabileceğimiz mesafede olması ve kazazedenin kendisine uzatılan malzemeyi tutabilecek durumda olması gerekir.</a:t>
            </a:r>
          </a:p>
          <a:p>
            <a:r>
              <a:rPr lang="tr-TR" dirty="0">
                <a:solidFill>
                  <a:schemeClr val="tx1"/>
                </a:solidFill>
              </a:rPr>
              <a:t>Bir küreği veya sopayı uzatarak yahut bir ipe bağlı </a:t>
            </a:r>
            <a:r>
              <a:rPr lang="tr-TR" dirty="0" smtClean="0">
                <a:solidFill>
                  <a:schemeClr val="tx1"/>
                </a:solidFill>
              </a:rPr>
              <a:t>simidi atarak </a:t>
            </a:r>
            <a:r>
              <a:rPr lang="tr-TR" dirty="0">
                <a:solidFill>
                  <a:schemeClr val="tx1"/>
                </a:solidFill>
              </a:rPr>
              <a:t>kazazedeyi kıyıya çekebiliriz. Olay uzaklardaysa sandalla yardıma gitmek en iyisidir. Sandal; kazazedeye </a:t>
            </a:r>
            <a:r>
              <a:rPr lang="tr-TR" dirty="0" smtClean="0">
                <a:solidFill>
                  <a:schemeClr val="tx1"/>
                </a:solidFill>
              </a:rPr>
              <a:t>ulaşmak, kurtarmak </a:t>
            </a:r>
            <a:r>
              <a:rPr lang="tr-TR" dirty="0">
                <a:solidFill>
                  <a:schemeClr val="tx1"/>
                </a:solidFill>
              </a:rPr>
              <a:t>ve ilkyardım için çok büyük avantajlar sağlar..</a:t>
            </a:r>
          </a:p>
        </p:txBody>
      </p:sp>
      <p:pic>
        <p:nvPicPr>
          <p:cNvPr id="1026" name="Picture 2" descr="C:\Users\50395175500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149080"/>
            <a:ext cx="6480720" cy="2708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33665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476672"/>
            <a:ext cx="8280919" cy="5976664"/>
          </a:xfrm>
        </p:spPr>
        <p:txBody>
          <a:bodyPr/>
          <a:lstStyle/>
          <a:p>
            <a:r>
              <a:rPr lang="tr-TR" dirty="0">
                <a:solidFill>
                  <a:schemeClr val="tx1"/>
                </a:solidFill>
              </a:rPr>
              <a:t>Araç gereç yoksa ve </a:t>
            </a:r>
            <a:r>
              <a:rPr lang="tr-TR" dirty="0" smtClean="0">
                <a:solidFill>
                  <a:schemeClr val="tx1"/>
                </a:solidFill>
              </a:rPr>
              <a:t>başka </a:t>
            </a:r>
            <a:r>
              <a:rPr lang="tr-TR" dirty="0">
                <a:solidFill>
                  <a:schemeClr val="tx1"/>
                </a:solidFill>
              </a:rPr>
              <a:t>bir çözüm bulamazsa en son çare olarak kurtarıcı; yüzme biliyorsa ve can kurtarma tecrübe ve yeteneğine sahipse suya atlayıp kurtarmaya </a:t>
            </a:r>
            <a:r>
              <a:rPr lang="tr-TR" dirty="0" smtClean="0">
                <a:solidFill>
                  <a:schemeClr val="tx1"/>
                </a:solidFill>
              </a:rPr>
              <a:t>çalışmalıdır</a:t>
            </a:r>
            <a:r>
              <a:rPr lang="tr-TR" dirty="0">
                <a:solidFill>
                  <a:schemeClr val="tx1"/>
                </a:solidFill>
              </a:rPr>
              <a:t>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Yüzme </a:t>
            </a:r>
            <a:r>
              <a:rPr lang="tr-TR" dirty="0">
                <a:solidFill>
                  <a:schemeClr val="tx1"/>
                </a:solidFill>
              </a:rPr>
              <a:t>bilen bir </a:t>
            </a:r>
            <a:r>
              <a:rPr lang="tr-TR" dirty="0" smtClean="0">
                <a:solidFill>
                  <a:schemeClr val="tx1"/>
                </a:solidFill>
              </a:rPr>
              <a:t>kişinin </a:t>
            </a:r>
            <a:r>
              <a:rPr lang="tr-TR" dirty="0">
                <a:solidFill>
                  <a:schemeClr val="tx1"/>
                </a:solidFill>
              </a:rPr>
              <a:t>denize atladıktan veya </a:t>
            </a:r>
            <a:r>
              <a:rPr lang="tr-TR" dirty="0" smtClean="0">
                <a:solidFill>
                  <a:schemeClr val="tx1"/>
                </a:solidFill>
              </a:rPr>
              <a:t>düştükten </a:t>
            </a:r>
            <a:r>
              <a:rPr lang="tr-TR" dirty="0">
                <a:solidFill>
                  <a:schemeClr val="tx1"/>
                </a:solidFill>
              </a:rPr>
              <a:t>sonra aynı </a:t>
            </a:r>
            <a:r>
              <a:rPr lang="tr-TR" dirty="0" smtClean="0">
                <a:solidFill>
                  <a:schemeClr val="tx1"/>
                </a:solidFill>
              </a:rPr>
              <a:t>şartlardaki </a:t>
            </a:r>
            <a:r>
              <a:rPr lang="tr-TR" dirty="0">
                <a:solidFill>
                  <a:schemeClr val="tx1"/>
                </a:solidFill>
              </a:rPr>
              <a:t>yüzme bilmeyen bir </a:t>
            </a:r>
            <a:r>
              <a:rPr lang="tr-TR" dirty="0" smtClean="0">
                <a:solidFill>
                  <a:schemeClr val="tx1"/>
                </a:solidFill>
              </a:rPr>
              <a:t>kişiye </a:t>
            </a:r>
            <a:r>
              <a:rPr lang="tr-TR" dirty="0">
                <a:solidFill>
                  <a:schemeClr val="tx1"/>
                </a:solidFill>
              </a:rPr>
              <a:t>göre sağ kalma ihtimali çok daha yüksektir.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Ancak </a:t>
            </a:r>
            <a:r>
              <a:rPr lang="tr-TR" dirty="0">
                <a:solidFill>
                  <a:schemeClr val="tx1"/>
                </a:solidFill>
              </a:rPr>
              <a:t>suya atlarken veya </a:t>
            </a:r>
            <a:r>
              <a:rPr lang="tr-TR" dirty="0" smtClean="0">
                <a:solidFill>
                  <a:schemeClr val="tx1"/>
                </a:solidFill>
              </a:rPr>
              <a:t>düşerken </a:t>
            </a:r>
            <a:r>
              <a:rPr lang="tr-TR" dirty="0">
                <a:solidFill>
                  <a:schemeClr val="tx1"/>
                </a:solidFill>
              </a:rPr>
              <a:t>kıyafetimiz, can yeleğimiz, o andaki gücümüz ve denizin durumu gibi diğer birçok unsuru da göz önüne alırsak yüzme bilmenin denizde sağ kalma konusunda çok da yeterli olmadığını görülür.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Bu </a:t>
            </a:r>
            <a:r>
              <a:rPr lang="tr-TR" dirty="0">
                <a:solidFill>
                  <a:schemeClr val="tx1"/>
                </a:solidFill>
              </a:rPr>
              <a:t>yüzden kurtarıcı yüzme bilse de kendine çok güvenmemeli, kuralların belirttiği tüm emniyet tedbirlerini almalıdır.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İ</a:t>
            </a:r>
            <a:r>
              <a:rPr lang="tr-TR" dirty="0" smtClean="0">
                <a:solidFill>
                  <a:schemeClr val="tx1"/>
                </a:solidFill>
              </a:rPr>
              <a:t>lk </a:t>
            </a:r>
            <a:r>
              <a:rPr lang="tr-TR" dirty="0">
                <a:solidFill>
                  <a:schemeClr val="tx1"/>
                </a:solidFill>
              </a:rPr>
              <a:t>tedbir de can yeleğinin giyilmesidir.</a:t>
            </a:r>
          </a:p>
        </p:txBody>
      </p:sp>
    </p:spTree>
    <p:extLst>
      <p:ext uri="{BB962C8B-B14F-4D97-AF65-F5344CB8AC3E}">
        <p14:creationId xmlns:p14="http://schemas.microsoft.com/office/powerpoint/2010/main" val="4318879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980728"/>
            <a:ext cx="8280919" cy="5472608"/>
          </a:xfrm>
        </p:spPr>
        <p:txBody>
          <a:bodyPr/>
          <a:lstStyle/>
          <a:p>
            <a:r>
              <a:rPr lang="tr-TR" u="sng" dirty="0">
                <a:solidFill>
                  <a:schemeClr val="tx1"/>
                </a:solidFill>
              </a:rPr>
              <a:t>Su içinde kurtarma yapılırken;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Yaralı</a:t>
            </a:r>
            <a:r>
              <a:rPr lang="tr-TR" dirty="0">
                <a:solidFill>
                  <a:schemeClr val="tx1"/>
                </a:solidFill>
              </a:rPr>
              <a:t>, suda </a:t>
            </a:r>
            <a:r>
              <a:rPr lang="tr-TR" dirty="0" smtClean="0">
                <a:solidFill>
                  <a:schemeClr val="tx1"/>
                </a:solidFill>
              </a:rPr>
              <a:t>taşınırken </a:t>
            </a:r>
            <a:r>
              <a:rPr lang="tr-TR" dirty="0">
                <a:solidFill>
                  <a:schemeClr val="tx1"/>
                </a:solidFill>
              </a:rPr>
              <a:t>havayolunu açmak amacıyla her ne pozisyonda olursa olsun, sırt üstü yatar pozisyona getirilir. </a:t>
            </a:r>
            <a:r>
              <a:rPr lang="tr-TR" dirty="0" smtClean="0">
                <a:solidFill>
                  <a:schemeClr val="tx1"/>
                </a:solidFill>
              </a:rPr>
              <a:t>Baş, </a:t>
            </a:r>
            <a:r>
              <a:rPr lang="tr-TR" dirty="0">
                <a:solidFill>
                  <a:schemeClr val="tx1"/>
                </a:solidFill>
              </a:rPr>
              <a:t>ağız ve burun su üstünde kalmalıdır.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Bilinci </a:t>
            </a:r>
            <a:r>
              <a:rPr lang="tr-TR" dirty="0">
                <a:solidFill>
                  <a:schemeClr val="tx1"/>
                </a:solidFill>
              </a:rPr>
              <a:t>kapalı olan yaralıyı kurtarırken; yaralının fazla hareket etmemesine dikkat edilmelidir. (Kırık ve yaralanmalardan doğan hassasiyet ve kan kaybından dolayı.)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Özellikle </a:t>
            </a:r>
            <a:r>
              <a:rPr lang="tr-TR" dirty="0">
                <a:solidFill>
                  <a:schemeClr val="tx1"/>
                </a:solidFill>
              </a:rPr>
              <a:t>sığ suya dalma, </a:t>
            </a:r>
            <a:r>
              <a:rPr lang="tr-TR" dirty="0" err="1">
                <a:solidFill>
                  <a:schemeClr val="tx1"/>
                </a:solidFill>
              </a:rPr>
              <a:t>servikal</a:t>
            </a:r>
            <a:r>
              <a:rPr lang="tr-TR" dirty="0">
                <a:solidFill>
                  <a:schemeClr val="tx1"/>
                </a:solidFill>
              </a:rPr>
              <a:t> omurga yaralanmasının sıkça </a:t>
            </a:r>
            <a:r>
              <a:rPr lang="tr-TR" dirty="0" smtClean="0">
                <a:solidFill>
                  <a:schemeClr val="tx1"/>
                </a:solidFill>
              </a:rPr>
              <a:t>karşılaşılan </a:t>
            </a:r>
            <a:r>
              <a:rPr lang="tr-TR" dirty="0">
                <a:solidFill>
                  <a:schemeClr val="tx1"/>
                </a:solidFill>
              </a:rPr>
              <a:t>sebebi olduğundan yaralı, suda deniz omurga tahtası üzerine alınıp boyun </a:t>
            </a:r>
            <a:r>
              <a:rPr lang="tr-TR" dirty="0" err="1">
                <a:solidFill>
                  <a:schemeClr val="tx1"/>
                </a:solidFill>
              </a:rPr>
              <a:t>ateli</a:t>
            </a:r>
            <a:r>
              <a:rPr lang="tr-TR" dirty="0">
                <a:solidFill>
                  <a:schemeClr val="tx1"/>
                </a:solidFill>
              </a:rPr>
              <a:t> takılmalıdır.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Yaralı </a:t>
            </a:r>
            <a:r>
              <a:rPr lang="tr-TR" dirty="0">
                <a:solidFill>
                  <a:schemeClr val="tx1"/>
                </a:solidFill>
              </a:rPr>
              <a:t>suda iken mümkünse suni solunuma </a:t>
            </a:r>
            <a:r>
              <a:rPr lang="tr-TR" dirty="0" smtClean="0">
                <a:solidFill>
                  <a:schemeClr val="tx1"/>
                </a:solidFill>
              </a:rPr>
              <a:t>başlanmalıdır</a:t>
            </a:r>
            <a:r>
              <a:rPr lang="tr-TR" dirty="0">
                <a:solidFill>
                  <a:schemeClr val="tx1"/>
                </a:solidFill>
              </a:rPr>
              <a:t>. </a:t>
            </a:r>
          </a:p>
          <a:p>
            <a:r>
              <a:rPr lang="tr-TR" dirty="0" smtClean="0">
                <a:solidFill>
                  <a:schemeClr val="tx1"/>
                </a:solidFill>
              </a:rPr>
              <a:t>Yaralı</a:t>
            </a:r>
            <a:r>
              <a:rPr lang="tr-TR" dirty="0">
                <a:solidFill>
                  <a:schemeClr val="tx1"/>
                </a:solidFill>
              </a:rPr>
              <a:t>, suya paralel pozisyonda çıkarılmalıdır.</a:t>
            </a:r>
          </a:p>
        </p:txBody>
      </p:sp>
    </p:spTree>
    <p:extLst>
      <p:ext uri="{BB962C8B-B14F-4D97-AF65-F5344CB8AC3E}">
        <p14:creationId xmlns:p14="http://schemas.microsoft.com/office/powerpoint/2010/main" val="431887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1 Dikdörtgen"/>
          <p:cNvSpPr>
            <a:spLocks noChangeArrowheads="1"/>
          </p:cNvSpPr>
          <p:nvPr/>
        </p:nvSpPr>
        <p:spPr bwMode="auto">
          <a:xfrm>
            <a:off x="539750" y="1052513"/>
            <a:ext cx="8064500" cy="21605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 smtClean="0">
                <a:solidFill>
                  <a:prstClr val="black"/>
                </a:solidFill>
                <a:latin typeface="Arial" charset="0"/>
              </a:rPr>
              <a:t>Suda </a:t>
            </a:r>
            <a:r>
              <a:rPr lang="tr-TR" altLang="tr-TR" sz="2400" dirty="0">
                <a:solidFill>
                  <a:prstClr val="black"/>
                </a:solidFill>
                <a:latin typeface="Arial" charset="0"/>
              </a:rPr>
              <a:t>boğulanlarda özellikle soğuk havalarda 20-30 dakika geçse bile yapay solunum ve kalp mesajına başlanmalıdır.</a:t>
            </a:r>
          </a:p>
          <a:p>
            <a:pPr algn="just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>
                <a:solidFill>
                  <a:prstClr val="black"/>
                </a:solidFill>
                <a:latin typeface="Arial" charset="0"/>
              </a:rPr>
              <a:t>Suya atlama sonucu, boğulma riskinin yanı sıra genel vücut travması ya da omurga kırıkları da akla gelmelidir. Bu nedenle suda, başın çok fazla arkaya itilmemesi gereklidir.</a:t>
            </a:r>
          </a:p>
        </p:txBody>
      </p:sp>
      <p:pic>
        <p:nvPicPr>
          <p:cNvPr id="89091" name="Picture 3" descr="C:\Users\TEKNO\Desktop\İLKYARDIM FOTOLARI\BOĞUL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4572000"/>
            <a:ext cx="30003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9092" name="Picture 4" descr="C:\Users\TEKNO\Desktop\İLKYARDIM FOTOLARI\ilk15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6188" y="4572000"/>
            <a:ext cx="4076700" cy="2105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603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1 Dikdörtgen"/>
          <p:cNvSpPr>
            <a:spLocks noChangeArrowheads="1"/>
          </p:cNvSpPr>
          <p:nvPr/>
        </p:nvSpPr>
        <p:spPr bwMode="auto">
          <a:xfrm>
            <a:off x="642938" y="1143000"/>
            <a:ext cx="828675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>
                <a:solidFill>
                  <a:schemeClr val="tx1"/>
                </a:solidFill>
                <a:latin typeface="Constantia" pitchFamily="18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>
                <a:solidFill>
                  <a:schemeClr val="tx1"/>
                </a:solidFill>
                <a:latin typeface="Constantia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>
                <a:solidFill>
                  <a:schemeClr val="tx1"/>
                </a:solidFill>
                <a:latin typeface="Constantia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>
                <a:solidFill>
                  <a:schemeClr val="tx1"/>
                </a:solidFill>
                <a:latin typeface="Constantia" pitchFamily="18" charset="0"/>
              </a:defRPr>
            </a:lvl9pPr>
          </a:lstStyle>
          <a:p>
            <a:pPr algn="just" eaLnBrk="1" hangingPunct="1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>
                <a:solidFill>
                  <a:prstClr val="black"/>
                </a:solidFill>
                <a:latin typeface="Arial" charset="0"/>
              </a:rPr>
              <a:t>Suda boğulmalarda, ağızdan ağza ya da ağızdan buruna solunumun suda yaptırılması mümkündür ve bu uygulamaya su içerisinde iken başlanmalıdır. Bu uygulama derin sularda mümkün olmayabilir, bu nedenle hasta/yaralının hızla sığ suya doğru çekilmesi gerekir.</a:t>
            </a:r>
          </a:p>
        </p:txBody>
      </p:sp>
      <p:pic>
        <p:nvPicPr>
          <p:cNvPr id="90115" name="Picture 2" descr="C:\Users\TEKNO\Desktop\İLKYARDIM FOTOLARI\bogul1_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3714750"/>
            <a:ext cx="7215188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084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2656"/>
            <a:ext cx="9144000" cy="807169"/>
          </a:xfrm>
        </p:spPr>
        <p:txBody>
          <a:bodyPr>
            <a:normAutofit/>
          </a:bodyPr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 BOĞULMALARDA GENEL İLK YARDIM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357313"/>
            <a:ext cx="9144000" cy="503078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Boğulma nedeni ortadan kaldırılır,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Tx/>
              <a:buNone/>
            </a:pPr>
            <a:endParaRPr lang="tr-TR" altLang="tr-TR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Bilinç kontrolü yapılır,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Tx/>
              <a:buNone/>
            </a:pPr>
            <a:endParaRPr lang="tr-TR" altLang="tr-TR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A B değerlendirilir,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Tx/>
              <a:buNone/>
            </a:pPr>
            <a:endParaRPr lang="tr-TR" altLang="tr-TR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CC0000"/>
                </a:solidFill>
              </a:rPr>
              <a:t>TEMEL YAŞAM DESTEĞİ</a:t>
            </a:r>
            <a:r>
              <a:rPr lang="tr-TR" altLang="tr-TR" dirty="0" smtClean="0">
                <a:solidFill>
                  <a:srgbClr val="000000"/>
                </a:solidFill>
              </a:rPr>
              <a:t> sağlanır,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Tx/>
              <a:buNone/>
            </a:pPr>
            <a:endParaRPr lang="tr-TR" altLang="tr-TR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Derhal tıbbi yardım sağlanır,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Tx/>
              <a:buNone/>
            </a:pPr>
            <a:endParaRPr lang="tr-TR" altLang="tr-TR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SzPct val="80000"/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Yaşam bulguları izlenir.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</a:pPr>
            <a:endParaRPr lang="tr-TR" altLang="tr-TR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5236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0"/>
            <a:ext cx="9144000" cy="1214438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GÖZE YABANCI CİSİM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KAÇMASINDA İLK YARDIM</a:t>
            </a:r>
            <a:r>
              <a:rPr lang="tr-TR" altLang="tr-TR" sz="2800" b="1" smtClean="0">
                <a:solidFill>
                  <a:srgbClr val="808000"/>
                </a:solidFill>
              </a:rPr>
              <a:t> </a:t>
            </a:r>
          </a:p>
        </p:txBody>
      </p:sp>
      <p:sp>
        <p:nvSpPr>
          <p:cNvPr id="173059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1285875"/>
            <a:ext cx="9144000" cy="5286375"/>
          </a:xfrm>
        </p:spPr>
        <p:txBody>
          <a:bodyPr/>
          <a:lstStyle/>
          <a:p>
            <a:pPr eaLnBrk="1" hangingPunct="1">
              <a:lnSpc>
                <a:spcPct val="12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Toz, kirpik gibi madde ise;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Gözü ışığa çevrilir, alt göz kapağı içine bakılır.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Gerekiyorsa üst göz kapağı açık tutulur.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Nemli, temiz bir bezle çıkarılmaya çalışılır.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Hastaya gözünü kırpıştırması söylenir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Göz ovulmamalıdır.</a:t>
            </a:r>
          </a:p>
          <a:p>
            <a:pPr eaLnBrk="1" hangingPunct="1">
              <a:lnSpc>
                <a:spcPct val="12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Çıkmıyorsa bir sağlık kuruluşuna gitmesini sağlayın. </a:t>
            </a:r>
          </a:p>
          <a:p>
            <a:pPr eaLnBrk="1" hangingPunct="1">
              <a:lnSpc>
                <a:spcPct val="120000"/>
              </a:lnSpc>
              <a:buFontTx/>
              <a:buNone/>
            </a:pPr>
            <a:endParaRPr lang="tr-TR" altLang="tr-TR" b="1" smtClean="0"/>
          </a:p>
        </p:txBody>
      </p:sp>
    </p:spTree>
    <p:extLst>
      <p:ext uri="{BB962C8B-B14F-4D97-AF65-F5344CB8AC3E}">
        <p14:creationId xmlns:p14="http://schemas.microsoft.com/office/powerpoint/2010/main" val="265201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71500" y="1857375"/>
            <a:ext cx="8572500" cy="4733925"/>
          </a:xfrm>
        </p:spPr>
        <p:txBody>
          <a:bodyPr/>
          <a:lstStyle/>
          <a:p>
            <a:pPr eaLnBrk="1" hangingPunct="1">
              <a:lnSpc>
                <a:spcPct val="160000"/>
              </a:lnSpc>
              <a:buFontTx/>
              <a:buNone/>
            </a:pPr>
            <a:r>
              <a:rPr lang="tr-TR" altLang="tr-TR" b="1" smtClean="0">
                <a:solidFill>
                  <a:srgbClr val="CC0000"/>
                </a:solidFill>
              </a:rPr>
              <a:t>Metal veya batan bir cisimse;</a:t>
            </a:r>
          </a:p>
          <a:p>
            <a:pPr eaLnBrk="1" hangingPunct="1">
              <a:lnSpc>
                <a:spcPct val="16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Gerekmedikçe hastayı kımıldatılmaz.</a:t>
            </a:r>
          </a:p>
          <a:p>
            <a:pPr eaLnBrk="1" hangingPunct="1">
              <a:lnSpc>
                <a:spcPct val="16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Göze hiçbir şekilde dokunulmaz</a:t>
            </a:r>
          </a:p>
          <a:p>
            <a:pPr eaLnBrk="1" hangingPunct="1">
              <a:lnSpc>
                <a:spcPct val="16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1-1-2 aranarak Tıbbi yardım istenir.</a:t>
            </a:r>
          </a:p>
          <a:p>
            <a:pPr eaLnBrk="1" hangingPunct="1">
              <a:lnSpc>
                <a:spcPct val="160000"/>
              </a:lnSpc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Hastanın göz uzmanlık dalı olan bir sağlık kuruluşuna gitmesi sağlanır.</a:t>
            </a:r>
          </a:p>
          <a:p>
            <a:pPr eaLnBrk="1" hangingPunct="1">
              <a:lnSpc>
                <a:spcPct val="160000"/>
              </a:lnSpc>
              <a:buFont typeface="Wingdings" pitchFamily="2" charset="2"/>
              <a:buChar char="Ø"/>
            </a:pPr>
            <a:endParaRPr lang="tr-TR" altLang="tr-TR" b="1" smtClean="0"/>
          </a:p>
        </p:txBody>
      </p:sp>
      <p:sp>
        <p:nvSpPr>
          <p:cNvPr id="174083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92150"/>
            <a:ext cx="9144000" cy="1022350"/>
          </a:xfrm>
          <a:noFill/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GÖZE YABANCI CİSİM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BATMASINDA İLK YARDIM</a:t>
            </a:r>
            <a:r>
              <a:rPr lang="tr-TR" altLang="tr-TR" sz="280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9636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106" name="4 İçerik Yer Tutucusu" descr="eyeE.jpg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46863" y="500063"/>
            <a:ext cx="2497137" cy="2798762"/>
          </a:xfrm>
        </p:spPr>
      </p:pic>
      <p:pic>
        <p:nvPicPr>
          <p:cNvPr id="175107" name="5 Resim" descr="eyeF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000125"/>
            <a:ext cx="1838325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5108" name="Picture 5" descr="C:\Users\TEKNO\Desktop\İLKYARDIM FOTOLARI\goze-yabanci-cisim-kacmissa-ilk-yardim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563" y="3000375"/>
            <a:ext cx="7215187" cy="3357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426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KULAĞA YABANCI CİSİM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KAÇMASINDA İLK YARDIM</a:t>
            </a:r>
          </a:p>
        </p:txBody>
      </p:sp>
      <p:sp>
        <p:nvSpPr>
          <p:cNvPr id="176131" name="Rectangle 6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068388" y="1928813"/>
            <a:ext cx="8075612" cy="4530725"/>
          </a:xfrm>
          <a:noFill/>
        </p:spPr>
        <p:txBody>
          <a:bodyPr/>
          <a:lstStyle/>
          <a:p>
            <a:pPr marL="457200" indent="-457200" eaLnBrk="1" hangingPunct="1">
              <a:buFont typeface="Wingdings" pitchFamily="2" charset="2"/>
              <a:buChar char="Ø"/>
            </a:pPr>
            <a:endParaRPr lang="tr-TR" altLang="tr-TR" b="1" smtClean="0">
              <a:solidFill>
                <a:srgbClr val="CC0000"/>
              </a:solidFill>
            </a:endParaRPr>
          </a:p>
          <a:p>
            <a:pPr marL="457200" indent="-4572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Kesinlikle sivri ve delici bir cisimle müdahale edilmemelidir.</a:t>
            </a:r>
          </a:p>
          <a:p>
            <a:pPr marL="457200" indent="-4572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Su değdirilmemelidir.</a:t>
            </a:r>
          </a:p>
          <a:p>
            <a:pPr marL="457200" indent="-457200"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smtClean="0"/>
              <a:t>Tıbbi yardım istenmelidir.</a:t>
            </a:r>
          </a:p>
          <a:p>
            <a:pPr marL="457200" indent="-457200" eaLnBrk="1" hangingPunct="1">
              <a:spcBef>
                <a:spcPct val="0"/>
              </a:spcBef>
              <a:buFontTx/>
              <a:buNone/>
            </a:pPr>
            <a:r>
              <a:rPr lang="tr-TR" altLang="tr-TR" b="1" smtClean="0"/>
              <a:t>  </a:t>
            </a:r>
          </a:p>
        </p:txBody>
      </p:sp>
      <p:pic>
        <p:nvPicPr>
          <p:cNvPr id="176132" name="Picture 4" descr="C:\Users\TEKNO\Desktop\İLKYARDIM FOTOLARI\kula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3063" y="4500563"/>
            <a:ext cx="5357812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38211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620713"/>
            <a:ext cx="9144000" cy="1139825"/>
          </a:xfrm>
        </p:spPr>
        <p:txBody>
          <a:bodyPr/>
          <a:lstStyle/>
          <a:p>
            <a:pPr algn="ctr" eaLnBrk="1" hangingPunct="1"/>
            <a:r>
              <a:rPr lang="tr-TR" altLang="tr-TR" sz="2800" b="1" smtClean="0">
                <a:solidFill>
                  <a:srgbClr val="CC0000"/>
                </a:solidFill>
              </a:rPr>
              <a:t>BURUNA YABANCI CİSİM </a:t>
            </a:r>
            <a:br>
              <a:rPr lang="tr-TR" altLang="tr-TR" sz="2800" b="1" smtClean="0">
                <a:solidFill>
                  <a:srgbClr val="CC0000"/>
                </a:solidFill>
              </a:rPr>
            </a:br>
            <a:r>
              <a:rPr lang="tr-TR" altLang="tr-TR" sz="2800" b="1" smtClean="0">
                <a:solidFill>
                  <a:srgbClr val="CC0000"/>
                </a:solidFill>
              </a:rPr>
              <a:t>KAÇMASINDA İLK YARDIM</a:t>
            </a:r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00063" y="2000250"/>
            <a:ext cx="8643937" cy="4530725"/>
          </a:xfrm>
        </p:spPr>
        <p:txBody>
          <a:bodyPr/>
          <a:lstStyle/>
          <a:p>
            <a:pPr eaLnBrk="1" hangingPunct="1">
              <a:buClr>
                <a:srgbClr val="0000FF"/>
              </a:buClr>
              <a:buFont typeface="Wingdings" pitchFamily="2" charset="2"/>
              <a:buChar char="Ø"/>
            </a:pPr>
            <a:endParaRPr lang="tr-TR" altLang="tr-TR" b="1" dirty="0" smtClean="0">
              <a:solidFill>
                <a:srgbClr val="CC0000"/>
              </a:solidFill>
            </a:endParaRP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Burun duvarına bastırarak kuvvetli bir nefes verme ile cismin atılması sağlanır.</a:t>
            </a:r>
          </a:p>
          <a:p>
            <a:pPr eaLnBrk="1" hangingPunct="1">
              <a:buClr>
                <a:srgbClr val="CC0000"/>
              </a:buClr>
              <a:buFont typeface="Wingdings" pitchFamily="2" charset="2"/>
              <a:buChar char="Ø"/>
            </a:pPr>
            <a:r>
              <a:rPr lang="tr-TR" altLang="tr-TR" b="1" dirty="0" smtClean="0"/>
              <a:t>Çıkmazsa tıbbi yardım sağlanır.</a:t>
            </a:r>
          </a:p>
          <a:p>
            <a:pPr eaLnBrk="1" hangingPunct="1">
              <a:buFont typeface="Wingdings" pitchFamily="2" charset="2"/>
              <a:buChar char="Ø"/>
            </a:pPr>
            <a:endParaRPr lang="tr-TR" altLang="tr-TR" b="1" dirty="0" smtClean="0"/>
          </a:p>
        </p:txBody>
      </p:sp>
      <p:pic>
        <p:nvPicPr>
          <p:cNvPr id="177156" name="Picture 4" descr="C:\Users\TEKNO\Desktop\İLKYARDIM FOTOLARI\kula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4357688"/>
            <a:ext cx="600075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89496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03648" y="1844824"/>
            <a:ext cx="698477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altLang="tr-TR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          </a:t>
            </a:r>
          </a:p>
          <a:p>
            <a:r>
              <a:rPr lang="tr-TR" altLang="tr-TR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    BOĞULMALARDA </a:t>
            </a:r>
          </a:p>
          <a:p>
            <a:r>
              <a:rPr lang="tr-TR" altLang="tr-TR" sz="4000" b="1" dirty="0">
                <a:solidFill>
                  <a:srgbClr val="FF0000"/>
                </a:solidFill>
                <a:latin typeface="Arial Black" panose="020B0A04020102020204" pitchFamily="34" charset="0"/>
              </a:rPr>
              <a:t>       İLK YARDIM</a:t>
            </a:r>
            <a:endParaRPr lang="tr-TR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5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7013"/>
            <a:ext cx="7477125" cy="1143000"/>
          </a:xfrm>
        </p:spPr>
        <p:txBody>
          <a:bodyPr/>
          <a:lstStyle/>
          <a:p>
            <a:pPr algn="ctr" eaLnBrk="1" hangingPunct="1"/>
            <a:r>
              <a:rPr lang="tr-TR" altLang="tr-TR" sz="2800" b="1" dirty="0" smtClean="0">
                <a:solidFill>
                  <a:srgbClr val="CC0000"/>
                </a:solidFill>
              </a:rPr>
              <a:t>         BOĞULMA NEDENLERİ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571625"/>
            <a:ext cx="8929687" cy="50196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Bayılma ve bilinç kaybı sonucu dil kökünün  geriye kayması,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Nefes borusuna sıvı dolması,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Asılma,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Akciğerlerin zedelenmesi,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Gazla zehirlenme,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r>
              <a:rPr lang="tr-TR" altLang="tr-TR" dirty="0" smtClean="0">
                <a:solidFill>
                  <a:srgbClr val="000000"/>
                </a:solidFill>
              </a:rPr>
              <a:t>Suda boğulma</a:t>
            </a: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b="1" dirty="0" smtClean="0"/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b="1" dirty="0" smtClean="0"/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b="1" dirty="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80000"/>
              </a:lnSpc>
              <a:buClr>
                <a:srgbClr val="C00000"/>
              </a:buClr>
              <a:buFont typeface="Wingdings" pitchFamily="2" charset="2"/>
              <a:buChar char="Ø"/>
            </a:pPr>
            <a:endParaRPr lang="tr-TR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124464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idx="1"/>
          </p:nvPr>
        </p:nvSpPr>
        <p:spPr>
          <a:xfrm>
            <a:off x="395536" y="332656"/>
            <a:ext cx="8280919" cy="6120679"/>
          </a:xfrm>
        </p:spPr>
        <p:txBody>
          <a:bodyPr/>
          <a:lstStyle/>
          <a:p>
            <a:endParaRPr lang="tr-TR" dirty="0" smtClean="0"/>
          </a:p>
          <a:p>
            <a:r>
              <a:rPr lang="tr-TR" dirty="0" smtClean="0">
                <a:solidFill>
                  <a:schemeClr val="tx1"/>
                </a:solidFill>
              </a:rPr>
              <a:t>İnsanoğlunun yaşamakta </a:t>
            </a:r>
            <a:r>
              <a:rPr lang="tr-TR" dirty="0">
                <a:solidFill>
                  <a:schemeClr val="tx1"/>
                </a:solidFill>
              </a:rPr>
              <a:t>en çok zorluk çektiği ve en zayıf olduğu ortamlardan </a:t>
            </a:r>
            <a:r>
              <a:rPr lang="tr-TR" dirty="0" smtClean="0">
                <a:solidFill>
                  <a:schemeClr val="tx1"/>
                </a:solidFill>
              </a:rPr>
              <a:t>biriside sudur</a:t>
            </a:r>
            <a:r>
              <a:rPr lang="tr-TR" dirty="0">
                <a:solidFill>
                  <a:schemeClr val="tx1"/>
                </a:solidFill>
              </a:rPr>
              <a:t>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Kişinin </a:t>
            </a:r>
            <a:r>
              <a:rPr lang="tr-TR" dirty="0">
                <a:solidFill>
                  <a:schemeClr val="tx1"/>
                </a:solidFill>
              </a:rPr>
              <a:t>çok az su yutması, </a:t>
            </a:r>
            <a:r>
              <a:rPr lang="tr-TR" dirty="0" err="1">
                <a:solidFill>
                  <a:schemeClr val="tx1"/>
                </a:solidFill>
              </a:rPr>
              <a:t>laringospazma</a:t>
            </a:r>
            <a:r>
              <a:rPr lang="tr-TR" dirty="0">
                <a:solidFill>
                  <a:schemeClr val="tx1"/>
                </a:solidFill>
              </a:rPr>
              <a:t> neden olur. </a:t>
            </a:r>
            <a:r>
              <a:rPr lang="tr-TR" dirty="0" err="1">
                <a:solidFill>
                  <a:schemeClr val="tx1"/>
                </a:solidFill>
              </a:rPr>
              <a:t>Laringospazm</a:t>
            </a:r>
            <a:r>
              <a:rPr lang="tr-TR" dirty="0">
                <a:solidFill>
                  <a:schemeClr val="tx1"/>
                </a:solidFill>
              </a:rPr>
              <a:t>, yutulan suyun akciğerlere girmesini önler ve aynı zamanda hava </a:t>
            </a:r>
            <a:r>
              <a:rPr lang="tr-TR" dirty="0" smtClean="0">
                <a:solidFill>
                  <a:schemeClr val="tx1"/>
                </a:solidFill>
              </a:rPr>
              <a:t>giriş çıkışını </a:t>
            </a:r>
            <a:r>
              <a:rPr lang="tr-TR" dirty="0">
                <a:solidFill>
                  <a:schemeClr val="tx1"/>
                </a:solidFill>
              </a:rPr>
              <a:t>da engelleyerek </a:t>
            </a:r>
            <a:r>
              <a:rPr lang="tr-TR" dirty="0" err="1">
                <a:solidFill>
                  <a:schemeClr val="tx1"/>
                </a:solidFill>
              </a:rPr>
              <a:t>hipoksiye</a:t>
            </a:r>
            <a:r>
              <a:rPr lang="tr-TR" dirty="0">
                <a:solidFill>
                  <a:schemeClr val="tx1"/>
                </a:solidFill>
              </a:rPr>
              <a:t> neden olur.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 smtClean="0">
                <a:solidFill>
                  <a:schemeClr val="tx1"/>
                </a:solidFill>
              </a:rPr>
              <a:t>İlerleyen </a:t>
            </a:r>
            <a:r>
              <a:rPr lang="tr-TR" dirty="0" err="1">
                <a:solidFill>
                  <a:schemeClr val="tx1"/>
                </a:solidFill>
              </a:rPr>
              <a:t>hipoksi</a:t>
            </a:r>
            <a:r>
              <a:rPr lang="tr-TR" dirty="0">
                <a:solidFill>
                  <a:schemeClr val="tx1"/>
                </a:solidFill>
              </a:rPr>
              <a:t>, bilinç kaybına </a:t>
            </a:r>
            <a:r>
              <a:rPr lang="tr-TR" dirty="0" smtClean="0">
                <a:solidFill>
                  <a:schemeClr val="tx1"/>
                </a:solidFill>
              </a:rPr>
              <a:t>neden olur</a:t>
            </a:r>
            <a:endParaRPr lang="tr-TR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03964"/>
            <a:ext cx="7200800" cy="25213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301009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lga Biçimi">
  <a:themeElements>
    <a:clrScheme name="Dalga Biçimi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Dalga Biçimi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alga Biçimi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744</Words>
  <Application>Microsoft Office PowerPoint</Application>
  <PresentationFormat>Ekran Gösterisi (4:3)</PresentationFormat>
  <Paragraphs>90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18</vt:i4>
      </vt:variant>
    </vt:vector>
  </HeadingPairs>
  <TitlesOfParts>
    <vt:vector size="19" baseType="lpstr">
      <vt:lpstr>Dalga Biçimi</vt:lpstr>
      <vt:lpstr>     VÜCUDA YABANCI CİSİM KAÇMASI</vt:lpstr>
      <vt:lpstr>GÖZE YABANCI CİSİM  KAÇMASINDA İLK YARDIM </vt:lpstr>
      <vt:lpstr>GÖZE YABANCI CİSİM  BATMASINDA İLK YARDIM </vt:lpstr>
      <vt:lpstr>PowerPoint Sunusu</vt:lpstr>
      <vt:lpstr>KULAĞA YABANCI CİSİM  KAÇMASINDA İLK YARDIM</vt:lpstr>
      <vt:lpstr>BURUNA YABANCI CİSİM  KAÇMASINDA İLK YARDIM</vt:lpstr>
      <vt:lpstr>PowerPoint Sunusu</vt:lpstr>
      <vt:lpstr>         BOĞULMA NEDENLERİ</vt:lpstr>
      <vt:lpstr>PowerPoint Sunusu</vt:lpstr>
      <vt:lpstr>PowerPoint Sunusu</vt:lpstr>
      <vt:lpstr>BOĞULMALARDA  GENEL  BELİRTİLER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 BOĞULMALARDA GENEL İLK YARDIM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VÜCUDA YABANCI CİSİM KAÇMASI</dc:title>
  <dc:creator>Ayse ERCAN</dc:creator>
  <cp:lastModifiedBy>Ayse ERCAN</cp:lastModifiedBy>
  <cp:revision>8</cp:revision>
  <dcterms:created xsi:type="dcterms:W3CDTF">2021-04-27T17:57:33Z</dcterms:created>
  <dcterms:modified xsi:type="dcterms:W3CDTF">2023-09-20T11:53:00Z</dcterms:modified>
</cp:coreProperties>
</file>