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4"/>
  </p:notesMasterIdLst>
  <p:sldIdLst>
    <p:sldId id="256" r:id="rId2"/>
    <p:sldId id="257" r:id="rId3"/>
    <p:sldId id="258" r:id="rId4"/>
    <p:sldId id="328" r:id="rId5"/>
    <p:sldId id="365" r:id="rId6"/>
    <p:sldId id="323" r:id="rId7"/>
    <p:sldId id="329" r:id="rId8"/>
    <p:sldId id="274" r:id="rId9"/>
    <p:sldId id="273" r:id="rId10"/>
    <p:sldId id="277" r:id="rId11"/>
    <p:sldId id="345" r:id="rId12"/>
    <p:sldId id="272" r:id="rId13"/>
    <p:sldId id="346" r:id="rId14"/>
    <p:sldId id="271" r:id="rId15"/>
    <p:sldId id="278" r:id="rId16"/>
    <p:sldId id="330" r:id="rId17"/>
    <p:sldId id="270" r:id="rId18"/>
    <p:sldId id="347" r:id="rId19"/>
    <p:sldId id="269" r:id="rId20"/>
    <p:sldId id="268" r:id="rId21"/>
    <p:sldId id="348" r:id="rId22"/>
    <p:sldId id="279" r:id="rId23"/>
    <p:sldId id="266" r:id="rId24"/>
    <p:sldId id="332" r:id="rId25"/>
    <p:sldId id="265" r:id="rId26"/>
    <p:sldId id="280" r:id="rId27"/>
    <p:sldId id="264" r:id="rId28"/>
    <p:sldId id="333" r:id="rId29"/>
    <p:sldId id="281" r:id="rId30"/>
    <p:sldId id="263" r:id="rId31"/>
    <p:sldId id="349" r:id="rId32"/>
    <p:sldId id="326" r:id="rId33"/>
    <p:sldId id="262" r:id="rId34"/>
    <p:sldId id="261" r:id="rId35"/>
    <p:sldId id="260" r:id="rId36"/>
    <p:sldId id="334" r:id="rId37"/>
    <p:sldId id="259" r:id="rId38"/>
    <p:sldId id="282" r:id="rId39"/>
    <p:sldId id="295" r:id="rId40"/>
    <p:sldId id="294" r:id="rId41"/>
    <p:sldId id="350" r:id="rId42"/>
    <p:sldId id="293" r:id="rId43"/>
    <p:sldId id="292" r:id="rId44"/>
    <p:sldId id="352" r:id="rId45"/>
    <p:sldId id="288" r:id="rId46"/>
    <p:sldId id="290" r:id="rId47"/>
    <p:sldId id="289" r:id="rId48"/>
    <p:sldId id="353" r:id="rId49"/>
    <p:sldId id="287" r:id="rId50"/>
    <p:sldId id="286" r:id="rId51"/>
    <p:sldId id="335" r:id="rId52"/>
    <p:sldId id="297" r:id="rId53"/>
    <p:sldId id="341" r:id="rId54"/>
    <p:sldId id="285" r:id="rId55"/>
    <p:sldId id="298" r:id="rId56"/>
    <p:sldId id="283" r:id="rId57"/>
    <p:sldId id="354" r:id="rId58"/>
    <p:sldId id="299" r:id="rId59"/>
    <p:sldId id="300" r:id="rId60"/>
    <p:sldId id="368" r:id="rId61"/>
    <p:sldId id="314" r:id="rId62"/>
    <p:sldId id="336" r:id="rId63"/>
    <p:sldId id="337" r:id="rId64"/>
    <p:sldId id="312" r:id="rId65"/>
    <p:sldId id="371" r:id="rId66"/>
    <p:sldId id="370" r:id="rId67"/>
    <p:sldId id="318" r:id="rId68"/>
    <p:sldId id="355" r:id="rId69"/>
    <p:sldId id="311" r:id="rId70"/>
    <p:sldId id="359" r:id="rId71"/>
    <p:sldId id="338" r:id="rId72"/>
    <p:sldId id="309" r:id="rId73"/>
    <p:sldId id="308" r:id="rId74"/>
    <p:sldId id="307" r:id="rId75"/>
    <p:sldId id="320" r:id="rId76"/>
    <p:sldId id="339" r:id="rId77"/>
    <p:sldId id="342" r:id="rId78"/>
    <p:sldId id="305" r:id="rId79"/>
    <p:sldId id="304" r:id="rId80"/>
    <p:sldId id="321" r:id="rId81"/>
    <p:sldId id="343" r:id="rId82"/>
    <p:sldId id="303" r:id="rId83"/>
    <p:sldId id="358" r:id="rId84"/>
    <p:sldId id="301" r:id="rId85"/>
    <p:sldId id="322" r:id="rId86"/>
    <p:sldId id="360" r:id="rId87"/>
    <p:sldId id="362" r:id="rId88"/>
    <p:sldId id="363" r:id="rId89"/>
    <p:sldId id="364" r:id="rId90"/>
    <p:sldId id="367" r:id="rId91"/>
    <p:sldId id="366" r:id="rId92"/>
    <p:sldId id="369" r:id="rId9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" initials="d" lastIdx="2" clrIdx="0">
    <p:extLst>
      <p:ext uri="{19B8F6BF-5375-455C-9EA6-DF929625EA0E}">
        <p15:presenceInfo xmlns:p15="http://schemas.microsoft.com/office/powerpoint/2012/main" userId="d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929F9F4-4A8F-4326-A1B4-22849713DDAB}" styleName="Koyu Stil 1 - Vurgu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Koyu Stil 1 - Vurgu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43" autoAdjust="0"/>
  </p:normalViewPr>
  <p:slideViewPr>
    <p:cSldViewPr>
      <p:cViewPr varScale="1">
        <p:scale>
          <a:sx n="60" d="100"/>
          <a:sy n="60" d="100"/>
        </p:scale>
        <p:origin x="58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commentAuthors" Target="commentAuthor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notesMaster" Target="notesMasters/notesMaster1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Sayfa2!$A$11</c:f>
              <c:strCache>
                <c:ptCount val="1"/>
                <c:pt idx="0">
                  <c:v>Target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Sayfa2!$B$9:$F$10</c:f>
              <c:multiLvlStrCache>
                <c:ptCount val="5"/>
                <c:lvl>
                  <c:pt idx="0">
                    <c:v>1963-67</c:v>
                  </c:pt>
                  <c:pt idx="1">
                    <c:v>1968-72</c:v>
                  </c:pt>
                  <c:pt idx="2">
                    <c:v>1973-77</c:v>
                  </c:pt>
                  <c:pt idx="4">
                    <c:v>1979-83</c:v>
                  </c:pt>
                </c:lvl>
                <c:lvl>
                  <c:pt idx="0">
                    <c:v>I.Plan</c:v>
                  </c:pt>
                  <c:pt idx="1">
                    <c:v>II.Plan</c:v>
                  </c:pt>
                  <c:pt idx="2">
                    <c:v>III.Plan</c:v>
                  </c:pt>
                  <c:pt idx="3">
                    <c:v>1978</c:v>
                  </c:pt>
                  <c:pt idx="4">
                    <c:v>IV.Plan</c:v>
                  </c:pt>
                </c:lvl>
              </c:multiLvlStrCache>
            </c:multiLvlStrRef>
          </c:cat>
          <c:val>
            <c:numRef>
              <c:f>Sayfa2!$B$11:$F$11</c:f>
              <c:numCache>
                <c:formatCode>General</c:formatCode>
                <c:ptCount val="5"/>
                <c:pt idx="0">
                  <c:v>7</c:v>
                </c:pt>
                <c:pt idx="1">
                  <c:v>7</c:v>
                </c:pt>
                <c:pt idx="2">
                  <c:v>7.9</c:v>
                </c:pt>
                <c:pt idx="3">
                  <c:v>6.1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8C-47D6-B89C-A7182E293D24}"/>
            </c:ext>
          </c:extLst>
        </c:ser>
        <c:ser>
          <c:idx val="1"/>
          <c:order val="1"/>
          <c:tx>
            <c:strRef>
              <c:f>Sayfa2!$A$12</c:f>
              <c:strCache>
                <c:ptCount val="1"/>
                <c:pt idx="0">
                  <c:v>Result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prstDash val="dash"/>
            </a:ln>
            <a:scene3d>
              <a:camera prst="orthographicFront"/>
              <a:lightRig rig="threePt" dir="t"/>
            </a:scene3d>
            <a:sp3d>
              <a:bevelT w="139700" prst="cross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Sayfa2!$B$9:$F$10</c:f>
              <c:multiLvlStrCache>
                <c:ptCount val="5"/>
                <c:lvl>
                  <c:pt idx="0">
                    <c:v>1963-67</c:v>
                  </c:pt>
                  <c:pt idx="1">
                    <c:v>1968-72</c:v>
                  </c:pt>
                  <c:pt idx="2">
                    <c:v>1973-77</c:v>
                  </c:pt>
                  <c:pt idx="4">
                    <c:v>1979-83</c:v>
                  </c:pt>
                </c:lvl>
                <c:lvl>
                  <c:pt idx="0">
                    <c:v>I.Plan</c:v>
                  </c:pt>
                  <c:pt idx="1">
                    <c:v>II.Plan</c:v>
                  </c:pt>
                  <c:pt idx="2">
                    <c:v>III.Plan</c:v>
                  </c:pt>
                  <c:pt idx="3">
                    <c:v>1978</c:v>
                  </c:pt>
                  <c:pt idx="4">
                    <c:v>IV.Plan</c:v>
                  </c:pt>
                </c:lvl>
              </c:multiLvlStrCache>
            </c:multiLvlStrRef>
          </c:cat>
          <c:val>
            <c:numRef>
              <c:f>Sayfa2!$B$12:$F$12</c:f>
              <c:numCache>
                <c:formatCode>General</c:formatCode>
                <c:ptCount val="5"/>
                <c:pt idx="0">
                  <c:v>6.6</c:v>
                </c:pt>
                <c:pt idx="1">
                  <c:v>6.3</c:v>
                </c:pt>
                <c:pt idx="2">
                  <c:v>5.2</c:v>
                </c:pt>
                <c:pt idx="3">
                  <c:v>1.2</c:v>
                </c:pt>
                <c:pt idx="4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8C-47D6-B89C-A7182E293D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34465536"/>
        <c:axId val="316407808"/>
      </c:barChart>
      <c:catAx>
        <c:axId val="334465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tr-TR"/>
          </a:p>
        </c:txPr>
        <c:crossAx val="316407808"/>
        <c:crosses val="autoZero"/>
        <c:auto val="1"/>
        <c:lblAlgn val="ctr"/>
        <c:lblOffset val="10"/>
        <c:tickLblSkip val="1"/>
        <c:noMultiLvlLbl val="0"/>
      </c:catAx>
      <c:valAx>
        <c:axId val="3164078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tr-TR"/>
          </a:p>
        </c:txPr>
        <c:crossAx val="334465536"/>
        <c:crosses val="autoZero"/>
        <c:crossBetween val="between"/>
      </c:valAx>
      <c:spPr>
        <a:solidFill>
          <a:schemeClr val="accent6">
            <a:lumMod val="20000"/>
            <a:lumOff val="80000"/>
          </a:schemeClr>
        </a:solidFill>
      </c:spPr>
    </c:plotArea>
    <c:legend>
      <c:legendPos val="b"/>
      <c:overlay val="0"/>
      <c:txPr>
        <a:bodyPr/>
        <a:lstStyle/>
        <a:p>
          <a:pPr>
            <a:defRPr sz="1800">
              <a:solidFill>
                <a:schemeClr val="tx1"/>
              </a:solidFill>
            </a:defRPr>
          </a:pPr>
          <a:endParaRPr lang="tr-TR"/>
        </a:p>
      </c:txPr>
    </c:legend>
    <c:plotVisOnly val="1"/>
    <c:dispBlanksAs val="gap"/>
    <c:showDLblsOverMax val="0"/>
  </c:chart>
  <c:spPr>
    <a:solidFill>
      <a:schemeClr val="accent5">
        <a:lumMod val="40000"/>
        <a:lumOff val="60000"/>
      </a:schemeClr>
    </a:solidFill>
    <a:ln w="9525">
      <a:solidFill>
        <a:schemeClr val="tx1"/>
      </a:solidFill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8A4B1-276D-4191-91D2-9E0A5452F1AD}" type="datetimeFigureOut">
              <a:rPr lang="tr-TR" smtClean="0"/>
              <a:pPr/>
              <a:t>8.10.2023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567CD-7064-49A6-B5BF-EBF20B4DFB4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86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12ABEB-97BE-4516-AEA4-2C16D631A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13B0076-6ECC-40DA-9325-A0970F1D4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207EE1-72DB-4BDD-AFAE-6E69ED70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9983-6502-41A3-A0AC-559D9239759C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96361C-F0C9-479C-ADCD-3C79CE532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2B1FEA-3FF7-495E-9E8A-073DC1669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23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B41405-33FE-4569-8D3B-FA8FF0D8E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AB3293-E184-48C0-8761-D85BBF8E8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0D97DD-5D62-437E-AE4A-6EAA8984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5355-B84B-488D-973C-287A480A7542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B1B788-6296-4F62-BA14-E8EFEB458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0F2493A-4C1E-4B2E-B141-72BED32C3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09590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1CE3807-63AC-4463-AC19-F1CC534B3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35E0A19-F429-46BC-A028-13B61EC0E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24A848-A770-4438-8BBA-55BDF2E9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55F1-7286-4CAF-AA36-081530B4AA49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718BE1-5733-4004-814D-77652EA06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5C4A0F-41A0-4D93-A128-5250CB70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594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E12A71-016B-425C-8C2E-6ABB3A4D2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4A9B65-3228-4701-A415-ED4EAC6E8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ABAF36-9CC5-432C-933A-AD5641CC7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9016-ADDA-4D4E-A4AD-E6C3D1B064C1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94FDEB-19C6-4717-AF3E-FEB5129D6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7E9A2A-CAF0-4696-BB13-1C1F95387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87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3063FB-7767-485C-8F7A-AFA15D33D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3DEE65E-ADC0-4150-A1BD-63C1DACE7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CDE062C-9F8B-4EDE-BA39-D77BB1DC3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5355-B84B-488D-973C-287A480A7542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CFCAAF-7BF7-4ACB-8E5C-553224DB1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8C0FE3-A3DB-4496-A957-8E5C31110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38003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26F4BD-1ECE-4827-B04E-615CB65D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CAE040-BEA8-4CC6-A375-6E785BBA0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20C4FEF-57C9-4B8F-8248-6E269DF26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35951AE-4804-4EA1-B429-72D9D1B35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3FB7-B18E-429B-8F0D-460FA9A89114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905FD4B-1711-4D62-86C3-5E1E44A3C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2650738-48A4-47FD-AB2E-473B6D81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37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D9A6FD-FB0F-43D9-B209-B0FDBB4FC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38B260F-1A25-4A22-9517-E616369C8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A1936E8-A89F-418A-9325-02D826642F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A0679A4-0B27-46FE-95CA-36473EDF2E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0FA003D-2DE7-4FF7-8CED-2E9F245CEB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D327145-3250-42C5-B9F7-4FBA0C5F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F962-CE62-40A6-B627-A4FAB1ABCC22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1D28B99-1873-4EEA-A968-0C4E5A3E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F5B3639-B1D9-4967-B974-05612074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556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6070B9-429F-44BD-A8FA-2FCFEA7E3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0C1F7B1-5115-4F44-884F-3543FE8CC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23134-76CA-4D78-A19F-6E584246EF23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7B7E820-9BAF-4070-81DE-4526B5B10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6DDDEFA-37A8-4771-8B7F-78F5A22FE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23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FE03294-3030-4CAD-AEBA-AB98BFA3A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BABCF-06CD-4709-865B-C348CA6AABDB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BE307E9-8EED-4678-ADAD-FDFBD790D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3BF47DB-68FB-4551-ACA3-694EA1D2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15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85DD09-4B92-4261-A61F-4615E4918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CE0F5B-B62A-407A-97E5-C0CD80F44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FE273DF-5190-4902-844D-90BA8EA4B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7F2F892-1853-45F8-8D7D-80FD8C7B6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415CC-5788-4481-A5AD-94648B5B3F76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4290A39-ED23-4DD8-B6F1-8A025850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D5EB845-511C-41FC-96CA-07DF9714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6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D2E396-37D8-4F11-B335-ABD1F8C46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BC9B4C7-29BF-45E4-B3A2-0B5DD9E801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FBC4780-7C08-47B9-81FD-B52511F4D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7154F3-52CC-45B5-9137-7B435738E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3F5-73CD-4569-9B03-2943F26144EC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8CF8827-D7F4-45A2-88D5-95736A19C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ADEC83-146A-481E-9976-8B6DCB1DC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15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7093199-32A9-4A3A-8DAE-422E58339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A5D30-9A3C-48B4-A42C-AC067A015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EFE7B4-12BD-4567-885A-1D07127652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E5355-B84B-488D-973C-287A480A7542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B518C6-E9EF-4285-8421-4A159AD45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0B68A43-8A0F-4DB6-83A4-47FC196D6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14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5429" y="0"/>
            <a:ext cx="9138571" cy="6858000"/>
          </a:xfr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br>
              <a:rPr lang="en-US" sz="4400" b="1" kern="1200" dirty="0">
                <a:latin typeface="+mj-lt"/>
                <a:ea typeface="+mj-ea"/>
                <a:cs typeface="+mj-cs"/>
              </a:rPr>
            </a:br>
            <a:r>
              <a:rPr lang="en-US" sz="4400" b="1" kern="1200" dirty="0">
                <a:latin typeface="+mn-lt"/>
                <a:ea typeface="+mj-ea"/>
                <a:cs typeface="+mj-cs"/>
              </a:rPr>
              <a:t>THE PLANNED ECONOMY </a:t>
            </a:r>
            <a:br>
              <a:rPr lang="en-US" sz="4400" b="1" kern="1200" dirty="0">
                <a:latin typeface="+mn-lt"/>
                <a:ea typeface="+mj-ea"/>
                <a:cs typeface="+mj-cs"/>
              </a:rPr>
            </a:br>
            <a:r>
              <a:rPr lang="en-US" sz="4400" b="1" kern="1200" dirty="0">
                <a:latin typeface="+mn-lt"/>
                <a:ea typeface="+mj-ea"/>
                <a:cs typeface="+mj-cs"/>
              </a:rPr>
              <a:t>(1960-1980)</a:t>
            </a:r>
            <a:br>
              <a:rPr lang="en-US" sz="4400" b="1" kern="1200" dirty="0">
                <a:latin typeface="+mn-lt"/>
                <a:ea typeface="+mj-ea"/>
                <a:cs typeface="+mj-cs"/>
              </a:rPr>
            </a:br>
            <a:endParaRPr lang="en-US" sz="4400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66764" y="6356350"/>
            <a:ext cx="9516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1DEFA8C-F947-479F-BE07-76B6B3F80BF1}" type="slidenum"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2704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dirty="0"/>
              <a:t>The economic policies of the 1960s and 1970s aimed, above all, </a:t>
            </a:r>
            <a:endParaRPr lang="tr-TR" sz="3200" dirty="0"/>
          </a:p>
          <a:p>
            <a:pPr marL="179388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3200" dirty="0"/>
              <a:t>at </a:t>
            </a:r>
            <a:r>
              <a:rPr lang="en-US" sz="3200" dirty="0">
                <a:solidFill>
                  <a:srgbClr val="0070C0"/>
                </a:solidFill>
              </a:rPr>
              <a:t>the protection of the domestic market </a:t>
            </a:r>
            <a:r>
              <a:rPr lang="tr-TR" sz="3200" dirty="0">
                <a:solidFill>
                  <a:srgbClr val="0070C0"/>
                </a:solidFill>
              </a:rPr>
              <a:t>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industrialization through import substitution (ISI).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71612"/>
            <a:ext cx="8058150" cy="52863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dirty="0"/>
              <a:t>Governments used the following as key tools for achieving ISI objectives</a:t>
            </a:r>
            <a:r>
              <a:rPr lang="tr-TR" sz="3200" dirty="0"/>
              <a:t>:</a:t>
            </a:r>
            <a:endParaRPr lang="en-US" sz="32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a restrictive trade regime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investments by the SEE 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subsidized credit</a:t>
            </a:r>
            <a:r>
              <a:rPr lang="tr-TR" sz="3200" dirty="0">
                <a:solidFill>
                  <a:srgbClr val="0070C0"/>
                </a:solidFill>
              </a:rPr>
              <a:t>s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Although total </a:t>
            </a:r>
            <a:r>
              <a:rPr lang="en-US" sz="3200" dirty="0">
                <a:solidFill>
                  <a:srgbClr val="0070C0"/>
                </a:solidFill>
              </a:rPr>
              <a:t>cultivated areas </a:t>
            </a:r>
            <a:r>
              <a:rPr lang="en-US" sz="3200" dirty="0"/>
              <a:t>in agriculture remained almost </a:t>
            </a:r>
            <a:r>
              <a:rPr lang="en-US" sz="3200" dirty="0">
                <a:solidFill>
                  <a:srgbClr val="0070C0"/>
                </a:solidFill>
              </a:rPr>
              <a:t>constant</a:t>
            </a:r>
            <a:r>
              <a:rPr lang="en-US" sz="3200" dirty="0"/>
              <a:t> in this period,</a:t>
            </a:r>
            <a:r>
              <a:rPr lang="en-US" sz="3200" b="1" dirty="0"/>
              <a:t> </a:t>
            </a:r>
            <a:r>
              <a:rPr lang="tr-TR" sz="3200" b="1" dirty="0"/>
              <a:t>                                                        </a:t>
            </a:r>
            <a:r>
              <a:rPr lang="en-US" sz="3200" dirty="0"/>
              <a:t>considerable rises in </a:t>
            </a:r>
            <a:r>
              <a:rPr lang="en-US" sz="3200" dirty="0">
                <a:solidFill>
                  <a:srgbClr val="0070C0"/>
                </a:solidFill>
              </a:rPr>
              <a:t>yields and production </a:t>
            </a:r>
            <a:r>
              <a:rPr lang="en-US" sz="3200" dirty="0"/>
              <a:t>were recorded,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/>
              <a:t>thanks to increases in </a:t>
            </a:r>
            <a:r>
              <a:rPr lang="en-US" sz="3200" dirty="0">
                <a:solidFill>
                  <a:srgbClr val="0070C0"/>
                </a:solidFill>
              </a:rPr>
              <a:t>agricultural inputs </a:t>
            </a:r>
            <a:r>
              <a:rPr lang="tr-TR" sz="3200" dirty="0">
                <a:solidFill>
                  <a:srgbClr val="0070C0"/>
                </a:solidFill>
              </a:rPr>
              <a:t>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technological development </a:t>
            </a:r>
            <a:r>
              <a:rPr lang="en-US" sz="3200" dirty="0"/>
              <a:t>in the sector.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Between 1960 and 1980 </a:t>
            </a:r>
            <a:r>
              <a:rPr lang="tr-TR" sz="3200" dirty="0"/>
              <a:t>                                                       </a:t>
            </a:r>
            <a:r>
              <a:rPr lang="en-US" sz="3200" dirty="0"/>
              <a:t>the </a:t>
            </a:r>
            <a:r>
              <a:rPr lang="en-US" sz="3200" dirty="0">
                <a:solidFill>
                  <a:srgbClr val="0070C0"/>
                </a:solidFill>
              </a:rPr>
              <a:t>number of tractors</a:t>
            </a:r>
            <a:r>
              <a:rPr lang="en-US" sz="3200" dirty="0"/>
              <a:t> increased by </a:t>
            </a:r>
            <a:r>
              <a:rPr lang="en-US" sz="3200" dirty="0">
                <a:solidFill>
                  <a:srgbClr val="0070C0"/>
                </a:solidFill>
              </a:rPr>
              <a:t>tenfold</a:t>
            </a:r>
            <a:r>
              <a:rPr lang="en-US" sz="3200" dirty="0"/>
              <a:t> </a:t>
            </a:r>
            <a:endParaRPr lang="tr-TR" sz="3200" dirty="0"/>
          </a:p>
          <a:p>
            <a:pPr marL="179388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3200" dirty="0"/>
              <a:t>and the quantity of artificial </a:t>
            </a:r>
            <a:r>
              <a:rPr lang="en-US" sz="3200" dirty="0">
                <a:solidFill>
                  <a:srgbClr val="0070C0"/>
                </a:solidFill>
              </a:rPr>
              <a:t>fertilizers</a:t>
            </a:r>
            <a:r>
              <a:rPr lang="en-US" sz="3200" dirty="0"/>
              <a:t> increased by </a:t>
            </a:r>
            <a:r>
              <a:rPr lang="en-US" sz="3200" dirty="0">
                <a:solidFill>
                  <a:srgbClr val="0070C0"/>
                </a:solidFill>
              </a:rPr>
              <a:t>twentyfold</a:t>
            </a:r>
            <a:r>
              <a:rPr lang="en-US" sz="3200" dirty="0"/>
              <a:t>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Reasonable rates of growth </a:t>
            </a:r>
            <a:r>
              <a:rPr lang="en-US" sz="3200" dirty="0"/>
              <a:t>were realized </a:t>
            </a:r>
            <a:r>
              <a:rPr lang="tr-TR" sz="3200" dirty="0"/>
              <a:t>                        </a:t>
            </a:r>
            <a:r>
              <a:rPr lang="en-US" sz="3200" dirty="0"/>
              <a:t>in relatively </a:t>
            </a:r>
            <a:r>
              <a:rPr lang="en-US" sz="3200" dirty="0">
                <a:solidFill>
                  <a:srgbClr val="0070C0"/>
                </a:solidFill>
              </a:rPr>
              <a:t>stable conditions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sz="3200" dirty="0"/>
              <a:t>with mild rate of inflation </a:t>
            </a:r>
            <a:r>
              <a:rPr lang="en-US" sz="3200" dirty="0">
                <a:solidFill>
                  <a:srgbClr val="0070C0"/>
                </a:solidFill>
              </a:rPr>
              <a:t>during the 1960s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3200" dirty="0"/>
              <a:t>But since the rate of </a:t>
            </a:r>
            <a:r>
              <a:rPr lang="en-US" sz="3200" dirty="0">
                <a:solidFill>
                  <a:srgbClr val="0070C0"/>
                </a:solidFill>
              </a:rPr>
              <a:t>inflation</a:t>
            </a:r>
            <a:r>
              <a:rPr lang="en-US" sz="3200" dirty="0"/>
              <a:t> was higher than the trade partners of Turkey,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the fixed exchange rates</a:t>
            </a:r>
            <a:r>
              <a:rPr lang="tr-TR" sz="3200" dirty="0"/>
              <a:t>*</a:t>
            </a:r>
            <a:r>
              <a:rPr lang="en-US" sz="3200" dirty="0"/>
              <a:t> started </a:t>
            </a:r>
            <a:r>
              <a:rPr lang="en-US" sz="3200" dirty="0">
                <a:solidFill>
                  <a:srgbClr val="0070C0"/>
                </a:solidFill>
              </a:rPr>
              <a:t>making the lira over-valued</a:t>
            </a:r>
            <a:r>
              <a:rPr lang="en-US" sz="3200" dirty="0"/>
              <a:t> in terms of other currencies. </a:t>
            </a:r>
            <a:endParaRPr lang="tr-TR" sz="3200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85926"/>
            <a:ext cx="8058150" cy="50720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over-valued </a:t>
            </a:r>
            <a:r>
              <a:rPr lang="tr-TR" sz="3200" dirty="0"/>
              <a:t>lira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enhanced imports,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</a:t>
            </a:r>
            <a:r>
              <a:rPr lang="en-US" sz="3200" dirty="0"/>
              <a:t>but </a:t>
            </a:r>
            <a:r>
              <a:rPr lang="en-US" sz="3200" dirty="0">
                <a:solidFill>
                  <a:srgbClr val="0070C0"/>
                </a:solidFill>
              </a:rPr>
              <a:t>discouraged exports,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sz="3200" dirty="0"/>
              <a:t>enlarging foreign trade deficits.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Moreover, </a:t>
            </a:r>
            <a:r>
              <a:rPr lang="tr-TR" sz="3200" dirty="0"/>
              <a:t>                                                                                 </a:t>
            </a:r>
            <a:r>
              <a:rPr lang="en-US" sz="3200" dirty="0"/>
              <a:t>the expansion of </a:t>
            </a:r>
            <a:r>
              <a:rPr lang="en-US" sz="3200" dirty="0">
                <a:solidFill>
                  <a:srgbClr val="0070C0"/>
                </a:solidFill>
              </a:rPr>
              <a:t>import-substitute industries</a:t>
            </a:r>
            <a:r>
              <a:rPr lang="en-US" sz="3200" dirty="0"/>
              <a:t>, also </a:t>
            </a:r>
            <a:r>
              <a:rPr lang="tr-TR" sz="3200" dirty="0"/>
              <a:t>                                                                             </a:t>
            </a:r>
            <a:r>
              <a:rPr lang="en-US" sz="3200" dirty="0"/>
              <a:t>contributed to foreign deficits.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While expanding import</a:t>
            </a:r>
            <a:r>
              <a:rPr lang="tr-TR" sz="3200" dirty="0"/>
              <a:t>-</a:t>
            </a:r>
            <a:r>
              <a:rPr lang="en-US" sz="3200" dirty="0"/>
              <a:t>substituting industries </a:t>
            </a:r>
            <a:r>
              <a:rPr lang="en-US" sz="3200" dirty="0">
                <a:solidFill>
                  <a:srgbClr val="0070C0"/>
                </a:solidFill>
              </a:rPr>
              <a:t>increased the imports </a:t>
            </a:r>
            <a:r>
              <a:rPr lang="en-US" sz="3200" dirty="0"/>
              <a:t>of inputs,</a:t>
            </a:r>
            <a:endParaRPr lang="tr-TR" sz="3200" dirty="0"/>
          </a:p>
          <a:p>
            <a:pPr marL="179388" indent="0">
              <a:lnSpc>
                <a:spcPct val="100000"/>
              </a:lnSpc>
              <a:buNone/>
            </a:pPr>
            <a:r>
              <a:rPr lang="en-US" sz="3200" dirty="0"/>
              <a:t>and thereby </a:t>
            </a:r>
            <a:r>
              <a:rPr lang="en-US" sz="3200" dirty="0">
                <a:solidFill>
                  <a:srgbClr val="0070C0"/>
                </a:solidFill>
              </a:rPr>
              <a:t>foreign exchange demand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buNone/>
            </a:pPr>
            <a:r>
              <a:rPr lang="en-US" sz="3200" dirty="0"/>
              <a:t>they </a:t>
            </a:r>
            <a:r>
              <a:rPr lang="en-US" sz="3200" dirty="0">
                <a:solidFill>
                  <a:srgbClr val="0070C0"/>
                </a:solidFill>
              </a:rPr>
              <a:t>did not earn foreign exchange</a:t>
            </a:r>
            <a:r>
              <a:rPr lang="en-US" sz="3200" dirty="0"/>
              <a:t>, contributing to the balance of payments crisis.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dirty="0"/>
              <a:t>The government tried to overcome the foreign exchange bottleneck </a:t>
            </a:r>
            <a:r>
              <a:rPr lang="tr-TR" sz="3200" dirty="0"/>
              <a:t>                                                                    </a:t>
            </a:r>
            <a:r>
              <a:rPr lang="en-US" sz="3200" dirty="0"/>
              <a:t>by </a:t>
            </a:r>
            <a:r>
              <a:rPr lang="en-US" sz="3200" dirty="0">
                <a:solidFill>
                  <a:srgbClr val="0070C0"/>
                </a:solidFill>
              </a:rPr>
              <a:t>devaluating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lira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against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solidFill>
                  <a:srgbClr val="0070C0"/>
                </a:solidFill>
              </a:rPr>
              <a:t>dollar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by 66.7% </a:t>
            </a:r>
            <a:r>
              <a:rPr lang="en-US" sz="3200" dirty="0"/>
              <a:t>in </a:t>
            </a:r>
            <a:r>
              <a:rPr lang="en-US" sz="3200" dirty="0">
                <a:solidFill>
                  <a:srgbClr val="0070C0"/>
                </a:solidFill>
              </a:rPr>
              <a:t>August 1970</a:t>
            </a:r>
            <a:r>
              <a:rPr lang="en-US" sz="3200" dirty="0"/>
              <a:t>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Although the devaluation was not enough to eliminate foreign trade deficits,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rgbClr val="0070C0"/>
                </a:solidFill>
              </a:rPr>
              <a:t>the foreign deficit problem was alleviated temporarily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thanks to </a:t>
            </a:r>
            <a:r>
              <a:rPr lang="en-US" sz="3200" dirty="0">
                <a:solidFill>
                  <a:srgbClr val="0070C0"/>
                </a:solidFill>
              </a:rPr>
              <a:t>increasing worker remittances.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Türkiye even had </a:t>
            </a:r>
            <a:r>
              <a:rPr lang="en-US" sz="3200" dirty="0">
                <a:solidFill>
                  <a:srgbClr val="0070C0"/>
                </a:solidFill>
              </a:rPr>
              <a:t>a current account surplus </a:t>
            </a:r>
            <a:r>
              <a:rPr lang="tr-TR" sz="3200" dirty="0">
                <a:solidFill>
                  <a:srgbClr val="0070C0"/>
                </a:solidFill>
              </a:rPr>
              <a:t>                    </a:t>
            </a:r>
            <a:r>
              <a:rPr lang="en-US" sz="3200" dirty="0"/>
              <a:t>in 1973.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9848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</a:t>
            </a:r>
            <a:r>
              <a:rPr lang="tr-TR" sz="3200" dirty="0"/>
              <a:t> </a:t>
            </a:r>
            <a:r>
              <a:rPr lang="en-US" sz="3200" dirty="0"/>
              <a:t>rise in foreign currency inflow</a:t>
            </a:r>
            <a:r>
              <a:rPr lang="tr-TR" sz="3200" dirty="0"/>
              <a:t>s</a:t>
            </a:r>
            <a:r>
              <a:rPr lang="en-US" sz="3200" dirty="0"/>
              <a:t> encouraged the government to embark on </a:t>
            </a:r>
            <a:r>
              <a:rPr lang="tr-TR" sz="3200" dirty="0"/>
              <a:t>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an ambitious five-year development plan (1973-1977)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 </a:t>
            </a:r>
            <a:r>
              <a:rPr lang="en-US" sz="3200" dirty="0"/>
              <a:t>with import substituting industrialization in </a:t>
            </a:r>
            <a:r>
              <a:rPr lang="en-US" sz="3200" dirty="0">
                <a:solidFill>
                  <a:srgbClr val="0070C0"/>
                </a:solidFill>
              </a:rPr>
              <a:t>capital-intensive sectors.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This plan was important for Turkey's target of integration with the </a:t>
            </a:r>
            <a:r>
              <a:rPr lang="en-US" sz="3200" dirty="0">
                <a:solidFill>
                  <a:srgbClr val="0070C0"/>
                </a:solidFill>
              </a:rPr>
              <a:t>European Economic Community (EEC).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OVERVIEW</a:t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However, </a:t>
            </a:r>
            <a:r>
              <a:rPr lang="tr-TR" sz="3200" dirty="0"/>
              <a:t>                                                                                   </a:t>
            </a:r>
            <a:r>
              <a:rPr lang="en-US" sz="3200" dirty="0"/>
              <a:t>the </a:t>
            </a:r>
            <a:r>
              <a:rPr lang="en-US" sz="3200" dirty="0">
                <a:solidFill>
                  <a:srgbClr val="0070C0"/>
                </a:solidFill>
              </a:rPr>
              <a:t>planned growth rate was not sustainable </a:t>
            </a:r>
            <a:r>
              <a:rPr lang="en-US" sz="3200" dirty="0"/>
              <a:t>because of </a:t>
            </a:r>
            <a:r>
              <a:rPr lang="tr-TR" sz="3200" dirty="0"/>
              <a:t>                                                                                 </a:t>
            </a:r>
            <a:r>
              <a:rPr lang="tr-TR" sz="3200" dirty="0">
                <a:solidFill>
                  <a:srgbClr val="0070C0"/>
                </a:solidFill>
              </a:rPr>
              <a:t>the </a:t>
            </a:r>
            <a:r>
              <a:rPr lang="en-US" sz="3200" dirty="0">
                <a:solidFill>
                  <a:srgbClr val="0070C0"/>
                </a:solidFill>
              </a:rPr>
              <a:t>rising inflation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enlarging current account deficits.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fourfold rise in </a:t>
            </a:r>
            <a:r>
              <a:rPr lang="en-US" sz="3200" dirty="0">
                <a:solidFill>
                  <a:srgbClr val="0070C0"/>
                </a:solidFill>
              </a:rPr>
              <a:t>oil prices </a:t>
            </a:r>
            <a:r>
              <a:rPr lang="en-US" sz="3200" dirty="0"/>
              <a:t>in 1973-1974 increased further </a:t>
            </a:r>
            <a:r>
              <a:rPr lang="en-US" sz="3200" dirty="0">
                <a:solidFill>
                  <a:srgbClr val="0070C0"/>
                </a:solidFill>
              </a:rPr>
              <a:t>the import bill</a:t>
            </a:r>
            <a:r>
              <a:rPr lang="en-US" sz="3200" dirty="0"/>
              <a:t>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dirty="0"/>
              <a:t>Rapidly increasing </a:t>
            </a:r>
            <a:r>
              <a:rPr lang="en-US" sz="3200" dirty="0">
                <a:solidFill>
                  <a:srgbClr val="0070C0"/>
                </a:solidFill>
              </a:rPr>
              <a:t>import values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70C0"/>
                </a:solidFill>
              </a:rPr>
              <a:t>slow increases in exports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falling worker remittances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/>
              <a:t>combined,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/>
              <a:t>did bring back the </a:t>
            </a:r>
            <a:r>
              <a:rPr lang="en-US" sz="3200" dirty="0">
                <a:solidFill>
                  <a:srgbClr val="0070C0"/>
                </a:solidFill>
              </a:rPr>
              <a:t>balance of payments problem </a:t>
            </a:r>
            <a:r>
              <a:rPr lang="en-US" sz="3200" dirty="0"/>
              <a:t>in 1974.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84784"/>
            <a:ext cx="8058150" cy="53732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In consequence of financing foreign deficits </a:t>
            </a:r>
            <a:r>
              <a:rPr lang="tr-TR" sz="3200" dirty="0"/>
              <a:t> </a:t>
            </a:r>
            <a:r>
              <a:rPr lang="en-US" sz="3200" dirty="0"/>
              <a:t>by </a:t>
            </a:r>
            <a:r>
              <a:rPr lang="en-US" sz="3200" dirty="0">
                <a:solidFill>
                  <a:srgbClr val="0070C0"/>
                </a:solidFill>
              </a:rPr>
              <a:t>short-term credits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70C0"/>
                </a:solidFill>
              </a:rPr>
              <a:t>total short-term debts </a:t>
            </a:r>
            <a:r>
              <a:rPr lang="en-US" sz="3200" dirty="0"/>
              <a:t>had risen rapidly </a:t>
            </a:r>
            <a:r>
              <a:rPr lang="tr-TR" sz="3200" dirty="0"/>
              <a:t>                   </a:t>
            </a:r>
            <a:r>
              <a:rPr lang="en-US" sz="3200" dirty="0"/>
              <a:t>and, in 1977,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Turkey </a:t>
            </a:r>
            <a:r>
              <a:rPr lang="en-US" sz="3200" dirty="0">
                <a:solidFill>
                  <a:srgbClr val="0070C0"/>
                </a:solidFill>
              </a:rPr>
              <a:t>could not find new credits</a:t>
            </a:r>
            <a:r>
              <a:rPr lang="en-US" sz="3200" dirty="0"/>
              <a:t> </a:t>
            </a:r>
            <a:r>
              <a:rPr lang="tr-TR" sz="3200" dirty="0"/>
              <a:t>                                  </a:t>
            </a:r>
            <a:r>
              <a:rPr lang="en-US" sz="3200" dirty="0"/>
              <a:t>to rotate </a:t>
            </a:r>
            <a:r>
              <a:rPr lang="en-US" sz="3200" dirty="0">
                <a:solidFill>
                  <a:srgbClr val="0070C0"/>
                </a:solidFill>
              </a:rPr>
              <a:t>old loans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finance current deficits</a:t>
            </a:r>
            <a:r>
              <a:rPr lang="en-US" sz="3200" dirty="0"/>
              <a:t>. 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9848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growth rate fell drastically after 1976</a:t>
            </a:r>
            <a:r>
              <a:rPr lang="tr-TR" sz="3200" dirty="0"/>
              <a:t>                             </a:t>
            </a:r>
            <a:r>
              <a:rPr lang="en-US" sz="3200" dirty="0"/>
              <a:t> and the economy experienced </a:t>
            </a:r>
            <a:r>
              <a:rPr lang="tr-TR" sz="3200" dirty="0"/>
              <a:t>                                                    </a:t>
            </a:r>
            <a:r>
              <a:rPr lang="en-US" sz="3200" dirty="0"/>
              <a:t>a </a:t>
            </a:r>
            <a:r>
              <a:rPr lang="en-US" sz="3200" dirty="0">
                <a:solidFill>
                  <a:srgbClr val="0070C0"/>
                </a:solidFill>
              </a:rPr>
              <a:t>recession </a:t>
            </a:r>
            <a:r>
              <a:rPr lang="en-US" sz="3200" dirty="0"/>
              <a:t>in </a:t>
            </a:r>
            <a:r>
              <a:rPr lang="en-US" sz="3200" dirty="0">
                <a:solidFill>
                  <a:srgbClr val="0070C0"/>
                </a:solidFill>
              </a:rPr>
              <a:t>1979 and 1980.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In April 1978 and July 1979, </a:t>
            </a:r>
            <a:r>
              <a:rPr lang="tr-TR" sz="3200" dirty="0"/>
              <a:t>                                  </a:t>
            </a:r>
            <a:r>
              <a:rPr lang="en-US" sz="3200" dirty="0"/>
              <a:t>Turkey launched </a:t>
            </a:r>
            <a:r>
              <a:rPr lang="en-US" sz="3200" dirty="0">
                <a:solidFill>
                  <a:srgbClr val="0070C0"/>
                </a:solidFill>
              </a:rPr>
              <a:t>two austerity programs </a:t>
            </a:r>
            <a:endParaRPr lang="tr-TR" sz="3200" dirty="0">
              <a:solidFill>
                <a:srgbClr val="0070C0"/>
              </a:solidFill>
            </a:endParaRPr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undertaken in conjunction with two separate </a:t>
            </a:r>
            <a:r>
              <a:rPr lang="en-US" sz="3200" dirty="0">
                <a:solidFill>
                  <a:srgbClr val="0070C0"/>
                </a:solidFill>
              </a:rPr>
              <a:t>stand-by arrangements with the IMF.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9848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These included measures such as </a:t>
            </a:r>
            <a:endParaRPr lang="tr-TR" sz="3200" dirty="0"/>
          </a:p>
          <a:p>
            <a:pPr lvl="1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</a:rPr>
              <a:t>devaluation of the Lira, 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</a:rPr>
              <a:t>promotion of exports, 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</a:rPr>
              <a:t>more effective controls of imports, 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raising interest rates to attract savings.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84784"/>
            <a:ext cx="8058150" cy="537321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dirty="0"/>
              <a:t>These measures had </a:t>
            </a:r>
            <a:r>
              <a:rPr lang="en-US" sz="3200" dirty="0">
                <a:solidFill>
                  <a:srgbClr val="0070C0"/>
                </a:solidFill>
              </a:rPr>
              <a:t>only a minor effect </a:t>
            </a:r>
            <a:r>
              <a:rPr lang="tr-TR" sz="3200" dirty="0">
                <a:solidFill>
                  <a:srgbClr val="0070C0"/>
                </a:solidFill>
              </a:rPr>
              <a:t>                    </a:t>
            </a:r>
            <a:r>
              <a:rPr lang="en-US" sz="3200" dirty="0"/>
              <a:t>on the economic situation </a:t>
            </a:r>
            <a:r>
              <a:rPr lang="tr-TR" sz="3200" dirty="0"/>
              <a:t>                                                           </a:t>
            </a:r>
            <a:r>
              <a:rPr lang="en-US" sz="3200" dirty="0"/>
              <a:t>due to </a:t>
            </a:r>
            <a:r>
              <a:rPr lang="en-US" sz="3200" dirty="0">
                <a:solidFill>
                  <a:srgbClr val="0070C0"/>
                </a:solidFill>
              </a:rPr>
              <a:t>political instability and violence at home </a:t>
            </a:r>
            <a:endParaRPr lang="tr-TR" sz="3200" dirty="0">
              <a:solidFill>
                <a:srgbClr val="0070C0"/>
              </a:solidFill>
            </a:endParaRPr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adverse conditions in the world economy</a:t>
            </a:r>
            <a:r>
              <a:rPr lang="en-US" sz="3200" dirty="0"/>
              <a:t>, such as the </a:t>
            </a:r>
            <a:r>
              <a:rPr lang="en-US" sz="3200" dirty="0">
                <a:solidFill>
                  <a:srgbClr val="0070C0"/>
                </a:solidFill>
              </a:rPr>
              <a:t>rise in oil prices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</a:t>
            </a:r>
            <a:r>
              <a:rPr lang="en-US" sz="3200" dirty="0"/>
              <a:t>and the </a:t>
            </a:r>
            <a:r>
              <a:rPr lang="en-US" sz="3200" dirty="0">
                <a:solidFill>
                  <a:srgbClr val="0070C0"/>
                </a:solidFill>
              </a:rPr>
              <a:t>increase in world interest rates</a:t>
            </a:r>
            <a:r>
              <a:rPr lang="en-US" sz="3200" dirty="0"/>
              <a:t> in 1979.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Turkey entered the 1980s in difficult economic circumstances.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56792"/>
            <a:ext cx="8058150" cy="53012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Inflation</a:t>
            </a:r>
            <a:r>
              <a:rPr lang="en-US" sz="3200" dirty="0"/>
              <a:t> was accelerating, </a:t>
            </a:r>
            <a:r>
              <a:rPr lang="tr-TR" sz="3200" dirty="0"/>
              <a:t>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unemployment</a:t>
            </a:r>
            <a:r>
              <a:rPr lang="en-US" sz="3200" dirty="0"/>
              <a:t> was rising, </a:t>
            </a:r>
            <a:r>
              <a:rPr lang="tr-TR" sz="3200" dirty="0"/>
              <a:t>  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shortages </a:t>
            </a:r>
            <a:r>
              <a:rPr lang="en-US" sz="3200" dirty="0"/>
              <a:t>were common, </a:t>
            </a:r>
            <a:r>
              <a:rPr lang="tr-TR" sz="3200" dirty="0"/>
              <a:t>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social unrest </a:t>
            </a:r>
            <a:r>
              <a:rPr lang="en-US" sz="3200" dirty="0"/>
              <a:t>was deteriorating.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  <a:r>
              <a:rPr lang="en-US" sz="3200" dirty="0"/>
              <a:t>foreign </a:t>
            </a:r>
            <a:r>
              <a:rPr lang="en-US" sz="3200" dirty="0">
                <a:solidFill>
                  <a:srgbClr val="0070C0"/>
                </a:solidFill>
              </a:rPr>
              <a:t>trade deficit </a:t>
            </a:r>
            <a:r>
              <a:rPr lang="en-US" sz="3200" dirty="0"/>
              <a:t>was increasing; </a:t>
            </a:r>
            <a:endParaRPr lang="tr-TR" sz="3200" dirty="0"/>
          </a:p>
          <a:p>
            <a:pPr marL="342900" lvl="1" indent="-1635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70C0"/>
                </a:solidFill>
              </a:rPr>
              <a:t>total exports were about 3 billion dollars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1635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/>
              <a:t>while </a:t>
            </a:r>
            <a:r>
              <a:rPr lang="en-US" sz="3200" dirty="0">
                <a:solidFill>
                  <a:srgbClr val="0070C0"/>
                </a:solidFill>
              </a:rPr>
              <a:t>imports reach</a:t>
            </a:r>
            <a:r>
              <a:rPr lang="tr-TR" sz="3200" dirty="0">
                <a:solidFill>
                  <a:srgbClr val="0070C0"/>
                </a:solidFill>
              </a:rPr>
              <a:t>ed</a:t>
            </a:r>
            <a:r>
              <a:rPr lang="en-US" sz="3200" dirty="0">
                <a:solidFill>
                  <a:srgbClr val="0070C0"/>
                </a:solidFill>
              </a:rPr>
              <a:t> 8 billion dollars</a:t>
            </a:r>
            <a:endParaRPr lang="tr-TR" sz="3200" dirty="0">
              <a:solidFill>
                <a:srgbClr val="0070C0"/>
              </a:solidFill>
            </a:endParaRPr>
          </a:p>
          <a:p>
            <a:pPr marL="18732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3200" dirty="0"/>
              <a:t> </a:t>
            </a:r>
            <a:r>
              <a:rPr lang="en-US" sz="3200" dirty="0"/>
              <a:t>in 1980.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The development model based on </a:t>
            </a:r>
            <a:r>
              <a:rPr lang="tr-TR" sz="3200" dirty="0"/>
              <a:t>                            </a:t>
            </a:r>
            <a:r>
              <a:rPr lang="en-US" sz="3200" dirty="0">
                <a:solidFill>
                  <a:srgbClr val="0070C0"/>
                </a:solidFill>
              </a:rPr>
              <a:t>import substitution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domestic demand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buNone/>
            </a:pPr>
            <a:r>
              <a:rPr lang="en-US" sz="3200" dirty="0"/>
              <a:t>but </a:t>
            </a:r>
            <a:r>
              <a:rPr lang="en-US" sz="3200" dirty="0">
                <a:solidFill>
                  <a:srgbClr val="0070C0"/>
                </a:solidFill>
              </a:rPr>
              <a:t>unsuccessful in the promotion of exports</a:t>
            </a:r>
            <a:r>
              <a:rPr lang="en-US" sz="3200" dirty="0"/>
              <a:t>, became unsustainable.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While the demand for foreign exchange was increasing continuously, </a:t>
            </a:r>
            <a:endParaRPr lang="tr-TR" sz="3200" dirty="0"/>
          </a:p>
          <a:p>
            <a:pPr>
              <a:lnSpc>
                <a:spcPct val="100000"/>
              </a:lnSpc>
              <a:buNone/>
            </a:pPr>
            <a:r>
              <a:rPr lang="tr-TR" sz="3200" dirty="0">
                <a:solidFill>
                  <a:srgbClr val="0070C0"/>
                </a:solidFill>
              </a:rPr>
              <a:t>	</a:t>
            </a:r>
            <a:r>
              <a:rPr lang="en-US" sz="3200" dirty="0">
                <a:solidFill>
                  <a:srgbClr val="0070C0"/>
                </a:solidFill>
              </a:rPr>
              <a:t>the foreign exchange earning capacity of the model was very limited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buNone/>
            </a:pPr>
            <a:r>
              <a:rPr lang="tr-TR" sz="3200" dirty="0">
                <a:solidFill>
                  <a:srgbClr val="0070C0"/>
                </a:solidFill>
              </a:rPr>
              <a:t>	</a:t>
            </a:r>
            <a:r>
              <a:rPr lang="en-US" sz="3200" dirty="0"/>
              <a:t>and the needed foreign exchange could not be provided.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56792"/>
            <a:ext cx="8058150" cy="53012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The system based on </a:t>
            </a:r>
            <a:endParaRPr lang="tr-TR" sz="3200" dirty="0"/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import substitution,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high protection walls,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negative real interest for bank loans,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an overvalued lira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low selling prices of products produced by the SEE </a:t>
            </a:r>
            <a:endParaRPr lang="tr-TR" sz="3200" dirty="0">
              <a:solidFill>
                <a:srgbClr val="0070C0"/>
              </a:solidFill>
            </a:endParaRPr>
          </a:p>
          <a:p>
            <a:pPr indent="158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/>
              <a:t>was in an impasse.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In Turkey, </a:t>
            </a:r>
            <a:r>
              <a:rPr lang="tr-TR" sz="3200" dirty="0"/>
              <a:t>                                                                               </a:t>
            </a:r>
            <a:r>
              <a:rPr lang="en-US" sz="3200" dirty="0"/>
              <a:t>the era between 1960 and 1980 is known as </a:t>
            </a:r>
            <a:r>
              <a:rPr lang="en-US" sz="3200" dirty="0">
                <a:solidFill>
                  <a:srgbClr val="0070C0"/>
                </a:solidFill>
              </a:rPr>
              <a:t>the planned period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At the beginning of the 1960s, </a:t>
            </a:r>
            <a:r>
              <a:rPr lang="tr-TR" sz="3200" dirty="0"/>
              <a:t>                                                       </a:t>
            </a:r>
            <a:r>
              <a:rPr lang="en-US" sz="3200" dirty="0"/>
              <a:t>it was thought that </a:t>
            </a:r>
            <a:r>
              <a:rPr lang="tr-TR" sz="3200" dirty="0"/>
              <a:t>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economic and social development </a:t>
            </a:r>
            <a:r>
              <a:rPr lang="tr-TR" sz="3200" dirty="0">
                <a:solidFill>
                  <a:srgbClr val="0070C0"/>
                </a:solidFill>
              </a:rPr>
              <a:t>                              </a:t>
            </a:r>
            <a:r>
              <a:rPr lang="en-US" sz="3200" dirty="0"/>
              <a:t>would be realized by planning.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2647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56792"/>
            <a:ext cx="8058150" cy="530120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Total </a:t>
            </a:r>
            <a:r>
              <a:rPr lang="en-US" sz="3200" dirty="0">
                <a:solidFill>
                  <a:srgbClr val="0070C0"/>
                </a:solidFill>
              </a:rPr>
              <a:t>foreign debts</a:t>
            </a:r>
            <a:r>
              <a:rPr lang="tr-TR" sz="3200" dirty="0">
                <a:solidFill>
                  <a:srgbClr val="0070C0"/>
                </a:solidFill>
              </a:rPr>
              <a:t>,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which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were </a:t>
            </a:r>
            <a:r>
              <a:rPr lang="en-US" sz="3200" dirty="0"/>
              <a:t>just over</a:t>
            </a:r>
            <a:r>
              <a:rPr lang="tr-TR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one billion dollars in 1960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were </a:t>
            </a:r>
            <a:r>
              <a:rPr lang="en-US" sz="3200" dirty="0">
                <a:solidFill>
                  <a:srgbClr val="0070C0"/>
                </a:solidFill>
              </a:rPr>
              <a:t>about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14 billion dollars at the end of 1979.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Moreover, </a:t>
            </a:r>
            <a:r>
              <a:rPr lang="tr-TR" sz="3200" dirty="0"/>
              <a:t>                                                                           </a:t>
            </a:r>
            <a:r>
              <a:rPr lang="en-US" sz="3200" dirty="0"/>
              <a:t>this happened despite unpredicted </a:t>
            </a:r>
            <a:r>
              <a:rPr lang="tr-TR" sz="3200" dirty="0"/>
              <a:t>                          </a:t>
            </a:r>
            <a:r>
              <a:rPr lang="en-US" sz="3200" dirty="0">
                <a:solidFill>
                  <a:srgbClr val="0070C0"/>
                </a:solidFill>
              </a:rPr>
              <a:t>worker remittances </a:t>
            </a:r>
            <a:r>
              <a:rPr lang="en-US" sz="3200" dirty="0"/>
              <a:t>of </a:t>
            </a:r>
            <a:r>
              <a:rPr lang="en-US" sz="3200" dirty="0">
                <a:solidFill>
                  <a:srgbClr val="0070C0"/>
                </a:solidFill>
              </a:rPr>
              <a:t>more than 10 billion dollars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                          </a:t>
            </a:r>
            <a:r>
              <a:rPr lang="en-US" sz="3200" dirty="0"/>
              <a:t>between 1965 and 1980. </a:t>
            </a:r>
            <a:endParaRPr lang="tr-TR" sz="3200" dirty="0"/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2704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Turkey </a:t>
            </a:r>
            <a:r>
              <a:rPr lang="en-US" sz="3200" dirty="0">
                <a:solidFill>
                  <a:srgbClr val="0070C0"/>
                </a:solidFill>
              </a:rPr>
              <a:t>could not get the expected support from the international economic organizations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Western governments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which wanted </a:t>
            </a:r>
            <a:r>
              <a:rPr lang="en-US" sz="3200" dirty="0">
                <a:solidFill>
                  <a:srgbClr val="0070C0"/>
                </a:solidFill>
              </a:rPr>
              <a:t>radical changes in</a:t>
            </a:r>
            <a:r>
              <a:rPr lang="tr-TR" sz="3200" dirty="0">
                <a:solidFill>
                  <a:srgbClr val="0070C0"/>
                </a:solidFill>
              </a:rPr>
              <a:t> its </a:t>
            </a:r>
            <a:r>
              <a:rPr lang="en-US" sz="3200" dirty="0">
                <a:solidFill>
                  <a:srgbClr val="0070C0"/>
                </a:solidFill>
              </a:rPr>
              <a:t>economic policies</a:t>
            </a:r>
            <a:r>
              <a:rPr lang="en-US" sz="3200" dirty="0"/>
              <a:t>.   </a:t>
            </a:r>
            <a:endParaRPr lang="tr-TR" sz="3200" dirty="0"/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Finally, </a:t>
            </a:r>
            <a:r>
              <a:rPr lang="tr-TR" sz="3200" dirty="0"/>
              <a:t>     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24 January 1980 Decisions packet </a:t>
            </a:r>
            <a:r>
              <a:rPr lang="tr-TR" sz="3200" dirty="0">
                <a:solidFill>
                  <a:srgbClr val="0070C0"/>
                </a:solidFill>
              </a:rPr>
              <a:t>                       </a:t>
            </a:r>
            <a:r>
              <a:rPr lang="en-US" sz="3200" dirty="0"/>
              <a:t>including fundamental changes in the economy and demanded by </a:t>
            </a:r>
            <a:r>
              <a:rPr lang="en-US" sz="3200" dirty="0">
                <a:solidFill>
                  <a:srgbClr val="0070C0"/>
                </a:solidFill>
              </a:rPr>
              <a:t>international economic organizations </a:t>
            </a:r>
            <a:r>
              <a:rPr lang="en-US" sz="3200" dirty="0"/>
              <a:t>was put into force </a:t>
            </a:r>
            <a:endParaRPr lang="tr-TR" sz="3200" dirty="0"/>
          </a:p>
          <a:p>
            <a:pPr marL="179388" indent="0">
              <a:lnSpc>
                <a:spcPct val="100000"/>
              </a:lnSpc>
              <a:buNone/>
            </a:pPr>
            <a:r>
              <a:rPr lang="en-US" sz="3200" dirty="0"/>
              <a:t>and the </a:t>
            </a:r>
            <a:r>
              <a:rPr lang="en-US" sz="3200" dirty="0">
                <a:solidFill>
                  <a:srgbClr val="0070C0"/>
                </a:solidFill>
              </a:rPr>
              <a:t>planned development experience</a:t>
            </a:r>
            <a:r>
              <a:rPr lang="en-US" sz="3200" dirty="0"/>
              <a:t>, started in 1963, </a:t>
            </a:r>
            <a:r>
              <a:rPr lang="en-US" sz="3200" dirty="0">
                <a:solidFill>
                  <a:srgbClr val="0070C0"/>
                </a:solidFill>
              </a:rPr>
              <a:t>was ended de facto</a:t>
            </a:r>
            <a:r>
              <a:rPr lang="en-US" sz="3200" dirty="0"/>
              <a:t>,</a:t>
            </a:r>
            <a:endParaRPr lang="tr-TR" sz="3200" dirty="0"/>
          </a:p>
          <a:p>
            <a:pPr marL="179388" indent="0">
              <a:lnSpc>
                <a:spcPct val="100000"/>
              </a:lnSpc>
              <a:buNone/>
            </a:pPr>
            <a:r>
              <a:rPr lang="en-US" sz="3200" dirty="0"/>
              <a:t>if not legally.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85926"/>
            <a:ext cx="8058150" cy="50720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At the end of the 1970s, </a:t>
            </a:r>
            <a:r>
              <a:rPr lang="tr-TR" sz="3200" dirty="0"/>
              <a:t>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agriculture</a:t>
            </a:r>
            <a:r>
              <a:rPr lang="en-US" sz="3200" dirty="0"/>
              <a:t> still had an important weight in the economy </a:t>
            </a:r>
            <a:endParaRPr lang="tr-TR" sz="3200" dirty="0"/>
          </a:p>
          <a:p>
            <a:pPr marL="179388" indent="-179388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About </a:t>
            </a:r>
            <a:r>
              <a:rPr lang="en-US" sz="3200" dirty="0">
                <a:solidFill>
                  <a:srgbClr val="0070C0"/>
                </a:solidFill>
              </a:rPr>
              <a:t>one quarter of the national income </a:t>
            </a:r>
            <a:r>
              <a:rPr lang="en-US" sz="3200" dirty="0"/>
              <a:t>was produced in this sector.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Two thirds of </a:t>
            </a:r>
            <a:r>
              <a:rPr lang="en-US" sz="3200" dirty="0">
                <a:solidFill>
                  <a:srgbClr val="0070C0"/>
                </a:solidFill>
              </a:rPr>
              <a:t>exports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items</a:t>
            </a:r>
            <a:r>
              <a:rPr lang="en-US" sz="3200" dirty="0"/>
              <a:t> were </a:t>
            </a:r>
            <a:r>
              <a:rPr lang="tr-TR" sz="3200" dirty="0"/>
              <a:t>                     </a:t>
            </a:r>
            <a:r>
              <a:rPr lang="en-US" sz="3200" dirty="0">
                <a:solidFill>
                  <a:srgbClr val="0070C0"/>
                </a:solidFill>
              </a:rPr>
              <a:t>food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raw materials.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28736"/>
            <a:ext cx="8058150" cy="542926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Despite undeniable achievements in the way of industrialization,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the established </a:t>
            </a:r>
            <a:r>
              <a:rPr lang="en-US" sz="3200" dirty="0">
                <a:solidFill>
                  <a:srgbClr val="0070C0"/>
                </a:solidFill>
              </a:rPr>
              <a:t>industrial capacities </a:t>
            </a:r>
            <a:r>
              <a:rPr lang="en-US" sz="3200" dirty="0"/>
              <a:t>had important problems of </a:t>
            </a:r>
            <a:r>
              <a:rPr lang="tr-TR" sz="3200" dirty="0"/>
              <a:t>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technology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scale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Industry was heavily </a:t>
            </a:r>
            <a:r>
              <a:rPr lang="en-US" sz="3200" dirty="0">
                <a:solidFill>
                  <a:srgbClr val="0070C0"/>
                </a:solidFill>
              </a:rPr>
              <a:t>dependent on imports </a:t>
            </a:r>
            <a:r>
              <a:rPr lang="tr-TR" sz="3200" dirty="0">
                <a:solidFill>
                  <a:srgbClr val="0070C0"/>
                </a:solidFill>
              </a:rPr>
              <a:t>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could not earn the needed foreign exchange.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One of the notable issues of the planned period was </a:t>
            </a:r>
            <a:r>
              <a:rPr lang="tr-TR" sz="3200" dirty="0"/>
              <a:t>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relations between Turkey and the</a:t>
            </a:r>
            <a:r>
              <a:rPr lang="tr-TR" sz="3200">
                <a:solidFill>
                  <a:srgbClr val="0070C0"/>
                </a:solidFill>
              </a:rPr>
              <a:t> </a:t>
            </a:r>
            <a:r>
              <a:rPr lang="en-US" sz="3200">
                <a:solidFill>
                  <a:srgbClr val="0070C0"/>
                </a:solidFill>
              </a:rPr>
              <a:t>European </a:t>
            </a:r>
            <a:r>
              <a:rPr lang="en-US" sz="3200" dirty="0">
                <a:solidFill>
                  <a:srgbClr val="0070C0"/>
                </a:solidFill>
              </a:rPr>
              <a:t>Economic Community (EEC).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 </a:t>
            </a:r>
            <a:r>
              <a:rPr lang="en-US" sz="3200" dirty="0">
                <a:solidFill>
                  <a:srgbClr val="0070C0"/>
                </a:solidFill>
              </a:rPr>
              <a:t>Partnership Agreement </a:t>
            </a:r>
            <a:r>
              <a:rPr lang="en-US" sz="3200" dirty="0"/>
              <a:t>(Ankara Treaty) </a:t>
            </a:r>
            <a:r>
              <a:rPr lang="tr-TR" sz="3200" dirty="0"/>
              <a:t>                     </a:t>
            </a:r>
            <a:r>
              <a:rPr lang="en-US" sz="3200" dirty="0"/>
              <a:t>was signed between the EEC and Turkey</a:t>
            </a:r>
            <a:r>
              <a:rPr lang="tr-TR" sz="3200" dirty="0"/>
              <a:t>                        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in 1963. 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71612"/>
            <a:ext cx="8058150" cy="52863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According to this agreement, </a:t>
            </a:r>
            <a:r>
              <a:rPr lang="tr-TR" sz="3200" dirty="0"/>
              <a:t>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Turkey would join the EEC after three stages</a:t>
            </a:r>
            <a:r>
              <a:rPr lang="tr-TR" sz="3200" dirty="0">
                <a:solidFill>
                  <a:srgbClr val="0070C0"/>
                </a:solidFill>
              </a:rPr>
              <a:t>: </a:t>
            </a:r>
            <a:r>
              <a:rPr lang="en-US" sz="3200" dirty="0">
                <a:solidFill>
                  <a:srgbClr val="0070C0"/>
                </a:solidFill>
              </a:rPr>
              <a:t>the preparation, transition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final periods.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The preparation period had expired in 1968 and </a:t>
            </a:r>
            <a:r>
              <a:rPr lang="tr-TR" sz="3200" dirty="0"/>
              <a:t>                                                                                              </a:t>
            </a:r>
            <a:r>
              <a:rPr lang="en-US" sz="3200" dirty="0"/>
              <a:t>the </a:t>
            </a:r>
            <a:r>
              <a:rPr lang="en-US" sz="3200" dirty="0">
                <a:solidFill>
                  <a:srgbClr val="0070C0"/>
                </a:solidFill>
              </a:rPr>
              <a:t>Annexed Protocol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</a:t>
            </a:r>
            <a:r>
              <a:rPr lang="en-US" sz="3200" dirty="0"/>
              <a:t>regulating the transition period of 22 years </a:t>
            </a:r>
            <a:endParaRPr lang="tr-TR" sz="3200" dirty="0"/>
          </a:p>
          <a:p>
            <a:pPr marL="187325" indent="-79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/>
              <a:t>was </a:t>
            </a:r>
            <a:r>
              <a:rPr lang="en-US" sz="3200" dirty="0">
                <a:solidFill>
                  <a:srgbClr val="0070C0"/>
                </a:solidFill>
              </a:rPr>
              <a:t>signed </a:t>
            </a:r>
            <a:r>
              <a:rPr lang="en-US" sz="3200" dirty="0"/>
              <a:t>between Turkey and EEC </a:t>
            </a:r>
            <a:r>
              <a:rPr lang="tr-TR" sz="3200" dirty="0"/>
              <a:t>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in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1970</a:t>
            </a:r>
            <a:r>
              <a:rPr lang="en-US" sz="3200" dirty="0"/>
              <a:t> and </a:t>
            </a:r>
            <a:r>
              <a:rPr lang="en-US" sz="3200" dirty="0">
                <a:solidFill>
                  <a:srgbClr val="0070C0"/>
                </a:solidFill>
              </a:rPr>
              <a:t>put into force in1973.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PLANNING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8650" y="332657"/>
            <a:ext cx="7886700" cy="113102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00200"/>
            <a:ext cx="8058150" cy="52578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In Turkey</a:t>
            </a:r>
            <a:r>
              <a:rPr lang="tr-TR" sz="3200" dirty="0"/>
              <a:t>,</a:t>
            </a:r>
            <a:r>
              <a:rPr lang="en-US" sz="3200"/>
              <a:t> the planned </a:t>
            </a:r>
            <a:r>
              <a:rPr lang="en-US" sz="3200" dirty="0"/>
              <a:t>period </a:t>
            </a:r>
            <a:r>
              <a:rPr lang="en-US" sz="3200" dirty="0">
                <a:solidFill>
                  <a:srgbClr val="0070C0"/>
                </a:solidFill>
              </a:rPr>
              <a:t>started in 196</a:t>
            </a:r>
            <a:r>
              <a:rPr lang="tr-TR" sz="3200" dirty="0">
                <a:solidFill>
                  <a:srgbClr val="0070C0"/>
                </a:solidFill>
              </a:rPr>
              <a:t>3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lasted </a:t>
            </a:r>
            <a:r>
              <a:rPr lang="en-US" sz="3200" dirty="0"/>
              <a:t>in its proper sense </a:t>
            </a:r>
            <a:r>
              <a:rPr lang="en-US" sz="3200" dirty="0">
                <a:solidFill>
                  <a:srgbClr val="0070C0"/>
                </a:solidFill>
              </a:rPr>
              <a:t>until 1980</a:t>
            </a:r>
            <a:r>
              <a:rPr lang="en-US" sz="3200" dirty="0"/>
              <a:t>. 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The planning practice continued after 1980, </a:t>
            </a:r>
            <a:r>
              <a:rPr lang="tr-TR" sz="3200" dirty="0"/>
              <a:t>    </a:t>
            </a:r>
            <a:r>
              <a:rPr lang="en-US" sz="3200" dirty="0"/>
              <a:t>but the resource allocation was</a:t>
            </a:r>
            <a:r>
              <a:rPr lang="tr-TR" sz="3200" dirty="0"/>
              <a:t> </a:t>
            </a:r>
            <a:r>
              <a:rPr lang="en-US" sz="3200" dirty="0"/>
              <a:t>left to the market forces</a:t>
            </a:r>
            <a:r>
              <a:rPr lang="tr-TR" sz="3200" dirty="0"/>
              <a:t>.</a:t>
            </a:r>
            <a:r>
              <a:rPr lang="en-US" sz="3200" dirty="0"/>
              <a:t> </a:t>
            </a:r>
            <a:endParaRPr lang="tr-TR" sz="3200" dirty="0"/>
          </a:p>
          <a:p>
            <a:pPr marL="179388" indent="-179388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So</a:t>
            </a:r>
            <a:r>
              <a:rPr lang="tr-TR" sz="3200" dirty="0"/>
              <a:t>,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planning lost its effectiveness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</a:t>
            </a:r>
            <a:r>
              <a:rPr lang="en-US" sz="3200" dirty="0"/>
              <a:t>in economic and social development.</a:t>
            </a:r>
          </a:p>
          <a:p>
            <a:pPr>
              <a:spcBef>
                <a:spcPts val="1200"/>
              </a:spcBef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dirty="0"/>
              <a:t>Although the planning was in fact implemented as </a:t>
            </a:r>
            <a:r>
              <a:rPr lang="en-US" sz="3200" dirty="0">
                <a:solidFill>
                  <a:srgbClr val="0070C0"/>
                </a:solidFill>
              </a:rPr>
              <a:t>an alternative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200" dirty="0">
                <a:solidFill>
                  <a:srgbClr val="0070C0"/>
                </a:solidFill>
              </a:rPr>
              <a:t>the market mechanism by socialist countries</a:t>
            </a:r>
            <a:r>
              <a:rPr lang="en-US" sz="3200" dirty="0"/>
              <a:t>, </a:t>
            </a:r>
            <a:r>
              <a:rPr lang="tr-TR" sz="3200" dirty="0"/>
              <a:t>                                                     </a:t>
            </a:r>
            <a:r>
              <a:rPr lang="en-US" sz="3200" dirty="0"/>
              <a:t>especially in the Soviet Union, </a:t>
            </a:r>
            <a:endParaRPr lang="tr-TR" sz="3200" dirty="0"/>
          </a:p>
          <a:p>
            <a:pPr marL="179388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/>
              <a:t>this economic policy instrument was also used </a:t>
            </a:r>
            <a:r>
              <a:rPr lang="en-US" sz="3200" dirty="0">
                <a:solidFill>
                  <a:srgbClr val="0070C0"/>
                </a:solidFill>
              </a:rPr>
              <a:t>in some market economies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sz="3200" dirty="0"/>
              <a:t>after the Second World War. 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628800"/>
            <a:ext cx="7859216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The DPG implemented </a:t>
            </a:r>
            <a:r>
              <a:rPr lang="tr-TR" sz="3200" dirty="0"/>
              <a:t>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short-sighted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uncoordinated economic policies</a:t>
            </a:r>
            <a:r>
              <a:rPr lang="tr-TR" sz="3200" dirty="0">
                <a:solidFill>
                  <a:srgbClr val="0070C0"/>
                </a:solidFill>
              </a:rPr>
              <a:t>                         </a:t>
            </a:r>
            <a:r>
              <a:rPr lang="en-US" sz="3200" dirty="0"/>
              <a:t>without</a:t>
            </a:r>
            <a:r>
              <a:rPr lang="en-US" sz="3200" dirty="0">
                <a:solidFill>
                  <a:srgbClr val="0070C0"/>
                </a:solidFill>
              </a:rPr>
              <a:t> a long-term perspective </a:t>
            </a:r>
            <a:endParaRPr lang="tr-TR" sz="3200" dirty="0">
              <a:solidFill>
                <a:srgbClr val="0070C0"/>
              </a:solidFill>
            </a:endParaRPr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during the 1950s </a:t>
            </a:r>
            <a:r>
              <a:rPr lang="tr-TR" sz="3200" dirty="0"/>
              <a:t>                                                            </a:t>
            </a:r>
            <a:r>
              <a:rPr lang="en-US" sz="3200" dirty="0"/>
              <a:t>and the result was </a:t>
            </a:r>
            <a:r>
              <a:rPr lang="tr-TR" sz="3200" dirty="0"/>
              <a:t>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imbalances and crisis</a:t>
            </a:r>
            <a:r>
              <a:rPr lang="en-US" sz="3200" dirty="0"/>
              <a:t>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56792"/>
            <a:ext cx="8058150" cy="5301208"/>
          </a:xfrm>
        </p:spPr>
        <p:txBody>
          <a:bodyPr>
            <a:normAutofit/>
          </a:bodyPr>
          <a:lstStyle/>
          <a:p>
            <a:pPr marL="179388" indent="-179388">
              <a:lnSpc>
                <a:spcPct val="100000"/>
              </a:lnSpc>
            </a:pPr>
            <a:r>
              <a:rPr lang="en-US" sz="3200" dirty="0"/>
              <a:t>Economic planning as implemented in market economies is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solidFill>
                  <a:srgbClr val="0070C0"/>
                </a:solidFill>
              </a:rPr>
              <a:t>not a substitute of </a:t>
            </a:r>
            <a:r>
              <a:rPr lang="en-US" sz="3200" dirty="0"/>
              <a:t>but</a:t>
            </a:r>
            <a:r>
              <a:rPr lang="en-US" sz="3200" dirty="0">
                <a:solidFill>
                  <a:srgbClr val="0070C0"/>
                </a:solidFill>
              </a:rPr>
              <a:t> a complement </a:t>
            </a:r>
            <a:r>
              <a:rPr lang="tr-TR" sz="3200" dirty="0">
                <a:solidFill>
                  <a:srgbClr val="0070C0"/>
                </a:solidFill>
              </a:rPr>
              <a:t>                                </a:t>
            </a:r>
            <a:r>
              <a:rPr lang="en-US" sz="3200" dirty="0"/>
              <a:t>to the price mechanism. </a:t>
            </a:r>
            <a:endParaRPr lang="tr-TR" sz="3200" dirty="0"/>
          </a:p>
          <a:p>
            <a:pPr marL="179388" indent="-179388"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Planning implemented in Turkey was of this second kind.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84784"/>
            <a:ext cx="8058150" cy="53732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The implementation of </a:t>
            </a: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First Five Year Development Plan</a:t>
            </a:r>
            <a:r>
              <a:rPr lang="en-US" sz="3200" dirty="0"/>
              <a:t> (FFYDP) was started in </a:t>
            </a:r>
            <a:r>
              <a:rPr lang="en-US" sz="3200" dirty="0">
                <a:solidFill>
                  <a:srgbClr val="0070C0"/>
                </a:solidFill>
              </a:rPr>
              <a:t>1963.</a:t>
            </a:r>
            <a:r>
              <a:rPr lang="en-US" sz="3200" dirty="0"/>
              <a:t> </a:t>
            </a:r>
            <a:endParaRPr lang="tr-TR" sz="3200" dirty="0"/>
          </a:p>
          <a:p>
            <a:pPr>
              <a:lnSpc>
                <a:spcPct val="100000"/>
              </a:lnSpc>
            </a:pPr>
            <a:r>
              <a:rPr lang="en-US" sz="3200" dirty="0"/>
              <a:t>Unlike the previous planning experiences in the 1930s, </a:t>
            </a:r>
            <a:r>
              <a:rPr lang="tr-TR" sz="3200" dirty="0"/>
              <a:t>                                                                          </a:t>
            </a:r>
            <a:r>
              <a:rPr lang="en-US" sz="3200" dirty="0"/>
              <a:t>the plans of the 1960s and 1970s were much more </a:t>
            </a:r>
            <a:r>
              <a:rPr lang="en-US" sz="3200" dirty="0">
                <a:solidFill>
                  <a:srgbClr val="0070C0"/>
                </a:solidFill>
              </a:rPr>
              <a:t>comprehensive</a:t>
            </a:r>
            <a:r>
              <a:rPr lang="tr-TR" sz="3200" dirty="0">
                <a:solidFill>
                  <a:srgbClr val="0070C0"/>
                </a:solidFill>
              </a:rPr>
              <a:t>,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</a:t>
            </a:r>
            <a:r>
              <a:rPr lang="en-US" sz="3200" dirty="0"/>
              <a:t>including </a:t>
            </a:r>
            <a:r>
              <a:rPr lang="en-US" sz="3200" dirty="0">
                <a:solidFill>
                  <a:srgbClr val="0070C0"/>
                </a:solidFill>
              </a:rPr>
              <a:t>all economic and social sectors.  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56792"/>
            <a:ext cx="8058150" cy="53012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Plans were </a:t>
            </a:r>
            <a:r>
              <a:rPr lang="en-US" sz="3200" dirty="0">
                <a:solidFill>
                  <a:srgbClr val="0070C0"/>
                </a:solidFill>
              </a:rPr>
              <a:t>compulsory </a:t>
            </a:r>
            <a:r>
              <a:rPr lang="en-US" sz="3200" dirty="0"/>
              <a:t>for </a:t>
            </a:r>
            <a:r>
              <a:rPr lang="en-US" sz="3200" dirty="0">
                <a:solidFill>
                  <a:srgbClr val="0070C0"/>
                </a:solidFill>
              </a:rPr>
              <a:t>the public sector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indicative </a:t>
            </a:r>
            <a:r>
              <a:rPr lang="en-US" sz="3200" dirty="0"/>
              <a:t>for </a:t>
            </a:r>
            <a:r>
              <a:rPr lang="en-US" sz="3200" dirty="0">
                <a:solidFill>
                  <a:srgbClr val="0070C0"/>
                </a:solidFill>
              </a:rPr>
              <a:t>the private businesses</a:t>
            </a:r>
            <a:r>
              <a:rPr lang="tr-TR" sz="3200" dirty="0">
                <a:solidFill>
                  <a:srgbClr val="0070C0"/>
                </a:solidFill>
              </a:rPr>
              <a:t>.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While the </a:t>
            </a:r>
            <a:r>
              <a:rPr lang="en-US" sz="3200" dirty="0">
                <a:solidFill>
                  <a:srgbClr val="0070C0"/>
                </a:solidFill>
              </a:rPr>
              <a:t>public economic sector </a:t>
            </a:r>
            <a:r>
              <a:rPr lang="en-US" sz="3200" dirty="0"/>
              <a:t>would operate with the direction of the Government,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tr-TR" sz="3200" dirty="0"/>
              <a:t>	</a:t>
            </a:r>
            <a:r>
              <a:rPr lang="en-US" sz="3200" dirty="0"/>
              <a:t>the </a:t>
            </a:r>
            <a:r>
              <a:rPr lang="en-US" sz="3200" dirty="0">
                <a:solidFill>
                  <a:srgbClr val="0070C0"/>
                </a:solidFill>
              </a:rPr>
              <a:t>private sector </a:t>
            </a:r>
            <a:r>
              <a:rPr lang="en-US" sz="3200" dirty="0"/>
              <a:t>would be induced to operate in conformity with the plan targets </a:t>
            </a:r>
            <a:r>
              <a:rPr lang="tr-TR" sz="3200" dirty="0"/>
              <a:t>                                    </a:t>
            </a:r>
            <a:r>
              <a:rPr lang="en-US" sz="3200" dirty="0"/>
              <a:t>by </a:t>
            </a:r>
            <a:r>
              <a:rPr lang="en-US" sz="3200" dirty="0">
                <a:solidFill>
                  <a:srgbClr val="0070C0"/>
                </a:solidFill>
              </a:rPr>
              <a:t>subsidies and incentives</a:t>
            </a:r>
            <a:r>
              <a:rPr lang="en-US" sz="3200" dirty="0"/>
              <a:t>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96144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Turkey implemented </a:t>
            </a:r>
            <a:r>
              <a:rPr lang="en-US" sz="3200" dirty="0">
                <a:solidFill>
                  <a:srgbClr val="0070C0"/>
                </a:solidFill>
              </a:rPr>
              <a:t>a three-stage planning model</a:t>
            </a:r>
            <a:r>
              <a:rPr lang="en-US" sz="3200" dirty="0"/>
              <a:t>: </a:t>
            </a:r>
          </a:p>
          <a:p>
            <a:pPr lvl="1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long-term perspective (strategic) plans,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five-year development plans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annual programs.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43</a:t>
            </a:fld>
            <a:endParaRPr lang="tr-T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implementation of the </a:t>
            </a:r>
            <a:r>
              <a:rPr lang="en-US" sz="3200" dirty="0">
                <a:solidFill>
                  <a:srgbClr val="0070C0"/>
                </a:solidFill>
              </a:rPr>
              <a:t>first long-term perspective plan was started in 1963</a:t>
            </a:r>
            <a:r>
              <a:rPr lang="tr-TR" sz="3200" dirty="0">
                <a:solidFill>
                  <a:srgbClr val="0070C0"/>
                </a:solidFill>
              </a:rPr>
              <a:t>                           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and covered </a:t>
            </a:r>
            <a:r>
              <a:rPr lang="en-US" sz="3200" dirty="0">
                <a:solidFill>
                  <a:srgbClr val="0070C0"/>
                </a:solidFill>
              </a:rPr>
              <a:t>15 years (1963-1977).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annual average growth target of the first  strategic plan was</a:t>
            </a:r>
            <a:r>
              <a:rPr lang="en-US" sz="3200" b="1" dirty="0"/>
              <a:t> </a:t>
            </a:r>
            <a:r>
              <a:rPr lang="en-US" sz="3200" dirty="0"/>
              <a:t>7%.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340768"/>
            <a:ext cx="8058150" cy="551723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It was estimated that </a:t>
            </a:r>
            <a:r>
              <a:rPr lang="tr-TR" sz="3200" dirty="0"/>
              <a:t>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investment rate </a:t>
            </a:r>
            <a:r>
              <a:rPr lang="en-US" sz="3200" dirty="0"/>
              <a:t>must</a:t>
            </a:r>
            <a:r>
              <a:rPr lang="en-US" dirty="0"/>
              <a:t> </a:t>
            </a:r>
            <a:r>
              <a:rPr lang="en-US" sz="3200" dirty="0"/>
              <a:t>be </a:t>
            </a:r>
            <a:r>
              <a:rPr lang="en-US" sz="3200" dirty="0">
                <a:solidFill>
                  <a:srgbClr val="0070C0"/>
                </a:solidFill>
              </a:rPr>
              <a:t>18.3</a:t>
            </a:r>
            <a:r>
              <a:rPr lang="tr-TR" sz="3200" dirty="0">
                <a:solidFill>
                  <a:srgbClr val="0070C0"/>
                </a:solidFill>
              </a:rPr>
              <a:t>%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of the national income to realize </a:t>
            </a:r>
            <a:r>
              <a:rPr lang="en-US" sz="3200" dirty="0">
                <a:solidFill>
                  <a:srgbClr val="0070C0"/>
                </a:solidFill>
              </a:rPr>
              <a:t>a </a:t>
            </a:r>
            <a:r>
              <a:rPr lang="tr-TR" sz="3200" dirty="0">
                <a:solidFill>
                  <a:srgbClr val="0070C0"/>
                </a:solidFill>
              </a:rPr>
              <a:t>7%</a:t>
            </a:r>
            <a:r>
              <a:rPr lang="en-US" sz="3200" dirty="0">
                <a:solidFill>
                  <a:srgbClr val="0070C0"/>
                </a:solidFill>
              </a:rPr>
              <a:t> growth rate</a:t>
            </a:r>
            <a:r>
              <a:rPr lang="en-US" sz="3200" dirty="0"/>
              <a:t>. 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In the early 1960s, </a:t>
            </a:r>
            <a:r>
              <a:rPr lang="tr-TR" sz="3200" dirty="0"/>
              <a:t>                                                                   </a:t>
            </a:r>
            <a:r>
              <a:rPr lang="en-US" sz="3200" dirty="0"/>
              <a:t>it was estimated again that only </a:t>
            </a:r>
            <a:r>
              <a:rPr lang="en-US" sz="3200" dirty="0">
                <a:solidFill>
                  <a:srgbClr val="0070C0"/>
                </a:solidFill>
              </a:rPr>
              <a:t>14.8</a:t>
            </a:r>
            <a:r>
              <a:rPr lang="tr-TR" sz="3200" dirty="0">
                <a:solidFill>
                  <a:srgbClr val="0070C0"/>
                </a:solidFill>
              </a:rPr>
              <a:t>% </a:t>
            </a:r>
            <a:r>
              <a:rPr lang="en-US" sz="3200" dirty="0"/>
              <a:t>could be provided by domestic savings.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remaining </a:t>
            </a:r>
            <a:r>
              <a:rPr lang="en-US" sz="3200" dirty="0">
                <a:solidFill>
                  <a:srgbClr val="0070C0"/>
                </a:solidFill>
              </a:rPr>
              <a:t>3.5</a:t>
            </a:r>
            <a:r>
              <a:rPr lang="tr-TR" sz="3200" dirty="0">
                <a:solidFill>
                  <a:srgbClr val="0070C0"/>
                </a:solidFill>
              </a:rPr>
              <a:t>%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was expected to come </a:t>
            </a:r>
            <a:r>
              <a:rPr lang="en-US" sz="3200" dirty="0">
                <a:solidFill>
                  <a:srgbClr val="0070C0"/>
                </a:solidFill>
              </a:rPr>
              <a:t>from foreign sources.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28736"/>
            <a:ext cx="8058150" cy="542926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After ten years of implementation </a:t>
            </a:r>
            <a:r>
              <a:rPr lang="tr-TR" sz="3200" dirty="0"/>
              <a:t>                                    </a:t>
            </a:r>
            <a:r>
              <a:rPr lang="en-US" sz="3200" dirty="0"/>
              <a:t>and before the expiration of the first one, </a:t>
            </a:r>
            <a:r>
              <a:rPr lang="tr-TR" sz="3200" dirty="0"/>
              <a:t>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 new long-term perspective was prepared in 1973 </a:t>
            </a:r>
            <a:r>
              <a:rPr lang="en-US" sz="3200" dirty="0"/>
              <a:t>for</a:t>
            </a:r>
            <a:r>
              <a:rPr lang="en-US" sz="3200" dirty="0">
                <a:solidFill>
                  <a:srgbClr val="0070C0"/>
                </a:solidFill>
              </a:rPr>
              <a:t> 22 years (1973-1995).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The main purpose of the new long-term perspective was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to prepare </a:t>
            </a:r>
            <a:r>
              <a:rPr lang="en-US" sz="3200" dirty="0">
                <a:solidFill>
                  <a:srgbClr val="0070C0"/>
                </a:solidFill>
              </a:rPr>
              <a:t>Turkey for the full membership of the European Economic Community </a:t>
            </a:r>
            <a:r>
              <a:rPr lang="en-US" sz="3200" dirty="0"/>
              <a:t>(EEC) </a:t>
            </a:r>
            <a:r>
              <a:rPr lang="tr-TR" sz="3200" dirty="0"/>
              <a:t>                      </a:t>
            </a:r>
            <a:r>
              <a:rPr lang="en-US" sz="3200" dirty="0"/>
              <a:t>at the end of 1995.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46</a:t>
            </a:fld>
            <a:endParaRPr lang="tr-T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00174"/>
            <a:ext cx="8058150" cy="53578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new perspective aimed at </a:t>
            </a:r>
            <a:r>
              <a:rPr lang="tr-TR" sz="3200" dirty="0"/>
              <a:t>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 radical transformation in the production structure </a:t>
            </a:r>
            <a:r>
              <a:rPr lang="en-US" sz="3200" dirty="0"/>
              <a:t>of the economy.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By this perspective </a:t>
            </a:r>
            <a:r>
              <a:rPr lang="tr-TR" sz="3200" dirty="0"/>
              <a:t>                                                              </a:t>
            </a:r>
            <a:r>
              <a:rPr lang="en-US" sz="3200" dirty="0"/>
              <a:t>Turkey would </a:t>
            </a:r>
            <a:r>
              <a:rPr lang="en-US" sz="3200" dirty="0">
                <a:solidFill>
                  <a:srgbClr val="0070C0"/>
                </a:solidFill>
              </a:rPr>
              <a:t>converge to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finally catch up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</a:t>
            </a:r>
            <a:r>
              <a:rPr lang="en-US" sz="3200" dirty="0"/>
              <a:t>the EEC countries. </a:t>
            </a:r>
            <a:endParaRPr lang="tr-TR" sz="3200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This would be possible by a much faster industrialization, </a:t>
            </a:r>
            <a:r>
              <a:rPr lang="tr-TR" sz="3200" dirty="0"/>
              <a:t>                                                    </a:t>
            </a:r>
            <a:r>
              <a:rPr lang="en-US" sz="3200" dirty="0"/>
              <a:t>completing </a:t>
            </a:r>
            <a:r>
              <a:rPr lang="en-US" sz="3200" dirty="0">
                <a:solidFill>
                  <a:srgbClr val="0070C0"/>
                </a:solidFill>
              </a:rPr>
              <a:t>the third stage of ISI</a:t>
            </a:r>
            <a:r>
              <a:rPr lang="tr-TR" sz="3200" dirty="0">
                <a:solidFill>
                  <a:srgbClr val="0070C0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That means,</a:t>
            </a:r>
            <a:r>
              <a:rPr lang="en-US" sz="3200" b="1" dirty="0"/>
              <a:t> </a:t>
            </a:r>
            <a:r>
              <a:rPr lang="tr-TR" sz="3200" b="1" dirty="0"/>
              <a:t>                                                        </a:t>
            </a:r>
            <a:r>
              <a:rPr lang="en-US" sz="3200" dirty="0"/>
              <a:t>producing </a:t>
            </a:r>
            <a:r>
              <a:rPr lang="en-US" sz="3200" dirty="0">
                <a:solidFill>
                  <a:srgbClr val="0070C0"/>
                </a:solidFill>
              </a:rPr>
              <a:t>investment goods, intermediate goods and equipments </a:t>
            </a:r>
            <a:r>
              <a:rPr lang="en-US" sz="3200" dirty="0"/>
              <a:t>domestically. </a:t>
            </a:r>
            <a:endParaRPr lang="tr-TR" sz="3200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85926"/>
            <a:ext cx="8058150" cy="50720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The public sector </a:t>
            </a:r>
            <a:r>
              <a:rPr lang="en-US" sz="3200" dirty="0"/>
              <a:t>would play a dominant role in the ISI process </a:t>
            </a:r>
            <a:r>
              <a:rPr lang="tr-TR" sz="3200" dirty="0"/>
              <a:t>                                                         </a:t>
            </a:r>
            <a:r>
              <a:rPr lang="en-US" sz="3200" dirty="0"/>
              <a:t>while </a:t>
            </a:r>
            <a:r>
              <a:rPr lang="en-US" sz="3200" dirty="0">
                <a:solidFill>
                  <a:srgbClr val="0070C0"/>
                </a:solidFill>
              </a:rPr>
              <a:t>incentives for the private sector </a:t>
            </a:r>
            <a:r>
              <a:rPr lang="en-US" sz="3200" dirty="0"/>
              <a:t>would be increased.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An </a:t>
            </a:r>
            <a:r>
              <a:rPr lang="en-US" sz="3200" dirty="0">
                <a:solidFill>
                  <a:srgbClr val="0070C0"/>
                </a:solidFill>
              </a:rPr>
              <a:t>impressive increase in investment </a:t>
            </a:r>
            <a:r>
              <a:rPr lang="en-US" sz="3200" dirty="0"/>
              <a:t>was necessary </a:t>
            </a:r>
            <a:r>
              <a:rPr lang="tr-TR" sz="3200" dirty="0"/>
              <a:t>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to reach the targeted growth rate of 7.9</a:t>
            </a:r>
            <a:r>
              <a:rPr lang="tr-TR" sz="3200" dirty="0">
                <a:solidFill>
                  <a:srgbClr val="0070C0"/>
                </a:solidFill>
              </a:rPr>
              <a:t>%</a:t>
            </a:r>
            <a:r>
              <a:rPr lang="en-US" sz="3200" dirty="0">
                <a:solidFill>
                  <a:srgbClr val="0070C0"/>
                </a:solidFill>
              </a:rPr>
              <a:t>.   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The State Planning Organization (SPO)</a:t>
            </a:r>
            <a:r>
              <a:rPr lang="en-US" sz="3200" b="1" dirty="0"/>
              <a:t> </a:t>
            </a:r>
            <a:r>
              <a:rPr lang="tr-TR" sz="3200" b="1" dirty="0"/>
              <a:t>                          </a:t>
            </a:r>
            <a:r>
              <a:rPr lang="en-US" sz="3200" dirty="0"/>
              <a:t>was established </a:t>
            </a:r>
            <a:r>
              <a:rPr lang="tr-TR" sz="3200" dirty="0"/>
              <a:t>in 1960                                                          </a:t>
            </a:r>
            <a:r>
              <a:rPr lang="en-US" sz="3200" dirty="0"/>
              <a:t>and planning was thought of as </a:t>
            </a:r>
            <a:r>
              <a:rPr lang="tr-TR" sz="3200" dirty="0"/>
              <a:t>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way of balanced development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avoiding similar results.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8049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56792"/>
            <a:ext cx="8058150" cy="53012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70C0"/>
                </a:solidFill>
              </a:rPr>
              <a:t>Developments both in Turkey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in the world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/>
              <a:t>starting just after the acceptance of the Second Perspective Plan,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solidFill>
                  <a:srgbClr val="0070C0"/>
                </a:solidFill>
              </a:rPr>
              <a:t>did not allow the implementation of the plan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Turkish economy could not be adapted to </a:t>
            </a:r>
            <a:r>
              <a:rPr lang="en-US" sz="3200" dirty="0">
                <a:solidFill>
                  <a:srgbClr val="0070C0"/>
                </a:solidFill>
              </a:rPr>
              <a:t>new conditions abroad.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implementation result of the Third Five Year Plan (1973-1977) was a </a:t>
            </a:r>
            <a:r>
              <a:rPr lang="en-US" sz="3200" dirty="0">
                <a:solidFill>
                  <a:srgbClr val="0070C0"/>
                </a:solidFill>
              </a:rPr>
              <a:t>failure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After a year of transition in 1978, </a:t>
            </a:r>
            <a:r>
              <a:rPr lang="tr-TR" sz="3200" dirty="0"/>
              <a:t>                              </a:t>
            </a:r>
            <a:r>
              <a:rPr lang="en-US" sz="3200" dirty="0"/>
              <a:t>the Government prepared the </a:t>
            </a:r>
            <a:r>
              <a:rPr lang="en-US" sz="3200" dirty="0">
                <a:solidFill>
                  <a:srgbClr val="0070C0"/>
                </a:solidFill>
              </a:rPr>
              <a:t>Fourth Five Year Development Plan (1979-1983).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51</a:t>
            </a:fld>
            <a:endParaRPr lang="tr-T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/>
              <a:t>The main purpose of the Plan was the establishment of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dirty="0">
                <a:solidFill>
                  <a:srgbClr val="0070C0"/>
                </a:solidFill>
              </a:rPr>
              <a:t>high technology </a:t>
            </a:r>
            <a:r>
              <a:rPr lang="en-US" sz="3200" dirty="0"/>
              <a:t>or</a:t>
            </a:r>
            <a:r>
              <a:rPr lang="en-US" sz="3200" dirty="0">
                <a:solidFill>
                  <a:srgbClr val="0070C0"/>
                </a:solidFill>
              </a:rPr>
              <a:t> investment goods industries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rgbClr val="0070C0"/>
                </a:solidFill>
              </a:rPr>
              <a:t>developing the mining and energy sectors, </a:t>
            </a:r>
            <a:endParaRPr lang="tr-TR" sz="3200" dirty="0">
              <a:solidFill>
                <a:srgbClr val="0070C0"/>
              </a:solidFill>
            </a:endParaRPr>
          </a:p>
          <a:p>
            <a:pPr marL="179388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increasing exports.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52</a:t>
            </a:fld>
            <a:endParaRPr lang="tr-T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56792"/>
            <a:ext cx="8058150" cy="53012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That plan </a:t>
            </a:r>
            <a:r>
              <a:rPr lang="en-US" sz="3200" dirty="0">
                <a:solidFill>
                  <a:srgbClr val="0070C0"/>
                </a:solidFill>
              </a:rPr>
              <a:t>could not be implemented </a:t>
            </a:r>
            <a:r>
              <a:rPr lang="tr-TR" sz="3200" dirty="0">
                <a:solidFill>
                  <a:srgbClr val="0070C0"/>
                </a:solidFill>
              </a:rPr>
              <a:t>                             </a:t>
            </a:r>
            <a:r>
              <a:rPr lang="en-US" sz="3200" dirty="0"/>
              <a:t>because of many economic and political difficulties</a:t>
            </a:r>
            <a:r>
              <a:rPr lang="tr-TR" sz="3200" dirty="0"/>
              <a:t>.</a:t>
            </a:r>
            <a:r>
              <a:rPr lang="en-US" sz="3200" dirty="0"/>
              <a:t>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53</a:t>
            </a:fld>
            <a:endParaRPr lang="tr-T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12776"/>
            <a:ext cx="8058150" cy="54452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The World Bank and IMF opposed </a:t>
            </a:r>
            <a:r>
              <a:rPr lang="tr-TR" sz="3200" dirty="0">
                <a:solidFill>
                  <a:srgbClr val="0070C0"/>
                </a:solidFill>
              </a:rPr>
              <a:t>                              </a:t>
            </a:r>
            <a:r>
              <a:rPr lang="en-US" sz="3200" dirty="0"/>
              <a:t>the implementation of the plan.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These two institutions, in fact, strongly objected to the continuation of the import substituting industrialization.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They argued that </a:t>
            </a:r>
            <a:r>
              <a:rPr lang="en-US" sz="3200" dirty="0">
                <a:solidFill>
                  <a:srgbClr val="0070C0"/>
                </a:solidFill>
              </a:rPr>
              <a:t>the Turkish economy would not be able to continue the ISI policy</a:t>
            </a:r>
            <a:r>
              <a:rPr lang="en-US" sz="3200" dirty="0"/>
              <a:t>; </a:t>
            </a:r>
            <a:r>
              <a:rPr lang="tr-TR" sz="3200" dirty="0"/>
              <a:t>                                 </a:t>
            </a:r>
            <a:r>
              <a:rPr lang="en-US" sz="3200" dirty="0">
                <a:solidFill>
                  <a:srgbClr val="0070C0"/>
                </a:solidFill>
              </a:rPr>
              <a:t>it should follow market-friendly economic policies.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54</a:t>
            </a:fld>
            <a:endParaRPr lang="tr-T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5561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For Turkey this was a </a:t>
            </a:r>
            <a:r>
              <a:rPr lang="en-US" sz="3200" dirty="0">
                <a:solidFill>
                  <a:srgbClr val="0070C0"/>
                </a:solidFill>
              </a:rPr>
              <a:t>dilemma</a:t>
            </a:r>
            <a:r>
              <a:rPr lang="en-US" sz="3200" dirty="0"/>
              <a:t>: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tr-TR" sz="3200" dirty="0"/>
              <a:t>	</a:t>
            </a:r>
            <a:r>
              <a:rPr lang="en-US" sz="3200" dirty="0"/>
              <a:t>it </a:t>
            </a:r>
            <a:r>
              <a:rPr lang="en-US" sz="3200" dirty="0">
                <a:solidFill>
                  <a:srgbClr val="0070C0"/>
                </a:solidFill>
              </a:rPr>
              <a:t>wanted to accelerate industrialization</a:t>
            </a:r>
            <a:r>
              <a:rPr lang="en-US" sz="3200" dirty="0"/>
              <a:t>,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tr-TR" sz="3200" dirty="0"/>
              <a:t>	</a:t>
            </a:r>
            <a:r>
              <a:rPr lang="en-US" sz="3200" dirty="0"/>
              <a:t>but </a:t>
            </a:r>
            <a:r>
              <a:rPr lang="tr-TR" sz="3200" dirty="0"/>
              <a:t>                                                                                  </a:t>
            </a:r>
            <a:r>
              <a:rPr lang="en-US" sz="3200" dirty="0"/>
              <a:t>there were </a:t>
            </a:r>
            <a:r>
              <a:rPr lang="en-US" sz="3200" dirty="0">
                <a:solidFill>
                  <a:srgbClr val="0070C0"/>
                </a:solidFill>
              </a:rPr>
              <a:t>economic and political crises at home</a:t>
            </a:r>
            <a:r>
              <a:rPr lang="en-US" sz="3200" dirty="0"/>
              <a:t>,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tr-TR" sz="3200" dirty="0"/>
              <a:t>	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the main foreign exchange suppliers were insisting on quite the contrary. 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55</a:t>
            </a:fld>
            <a:endParaRPr lang="tr-T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71612"/>
            <a:ext cx="8058150" cy="52863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Moreover, </a:t>
            </a:r>
            <a:r>
              <a:rPr lang="tr-TR" sz="3200" dirty="0"/>
              <a:t>                                                                                    </a:t>
            </a:r>
            <a:r>
              <a:rPr lang="en-US" sz="3200" dirty="0"/>
              <a:t>the </a:t>
            </a:r>
            <a:r>
              <a:rPr lang="en-US" sz="3200" dirty="0">
                <a:solidFill>
                  <a:srgbClr val="0070C0"/>
                </a:solidFill>
              </a:rPr>
              <a:t>Turkish business community </a:t>
            </a:r>
            <a:r>
              <a:rPr lang="en-US" sz="3200" dirty="0"/>
              <a:t>also opposed the new industrialization attempt of the state with structural and ideological arguments.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In fact, </a:t>
            </a:r>
            <a:r>
              <a:rPr lang="tr-TR" sz="3200" dirty="0"/>
              <a:t>                                                                                    </a:t>
            </a:r>
            <a:r>
              <a:rPr lang="en-US" sz="3200" dirty="0"/>
              <a:t>the new industrial investment projects were </a:t>
            </a:r>
            <a:r>
              <a:rPr lang="en-US" sz="3200" dirty="0">
                <a:solidFill>
                  <a:srgbClr val="0070C0"/>
                </a:solidFill>
              </a:rPr>
              <a:t>not feasible financially.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4655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b="1" dirty="0"/>
            </a:br>
            <a:r>
              <a:rPr lang="en-US" sz="4400" b="1" dirty="0">
                <a:latin typeface="+mn-lt"/>
              </a:rPr>
              <a:t>Planning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After some initial efforts for the establishment of heavy industry, </a:t>
            </a:r>
            <a:r>
              <a:rPr lang="tr-TR" sz="3200" dirty="0"/>
              <a:t>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economic policy took a very sharp turn on January 24, 1980. 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That was the end of </a:t>
            </a:r>
            <a:r>
              <a:rPr lang="en-US" sz="3200" dirty="0">
                <a:solidFill>
                  <a:srgbClr val="0070C0"/>
                </a:solidFill>
              </a:rPr>
              <a:t>the experience of planned development in Turkey</a:t>
            </a:r>
            <a:r>
              <a:rPr lang="en-US" sz="3200" dirty="0"/>
              <a:t>.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57</a:t>
            </a:fld>
            <a:endParaRPr lang="tr-T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ASSESSMENT </a:t>
            </a:r>
            <a:br>
              <a:rPr lang="tr-TR" sz="4400" b="1" dirty="0">
                <a:latin typeface="+mn-lt"/>
              </a:rPr>
            </a:br>
            <a:endParaRPr lang="tr-TR" sz="4400" b="1" dirty="0">
              <a:latin typeface="+mn-lt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58</a:t>
            </a:fld>
            <a:endParaRPr lang="tr-T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6757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b="1" dirty="0">
                <a:latin typeface="+mn-lt"/>
              </a:rPr>
            </a:br>
            <a:endParaRPr lang="tr-TR" sz="4400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28736"/>
            <a:ext cx="8058150" cy="542926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planned development experience in Turkey </a:t>
            </a:r>
            <a:r>
              <a:rPr lang="en-US" sz="3200" dirty="0">
                <a:solidFill>
                  <a:srgbClr val="0070C0"/>
                </a:solidFill>
              </a:rPr>
              <a:t>could not create the expected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srgbClr val="0070C0"/>
                </a:solidFill>
              </a:rPr>
              <a:t>outcomes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targets and results of the first four Five Year Development Plans are given in Table 3.1.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figure shows that </a:t>
            </a:r>
            <a:r>
              <a:rPr lang="tr-TR" sz="3200" dirty="0"/>
              <a:t>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gap between targets and results widened</a:t>
            </a:r>
            <a:r>
              <a:rPr lang="en-US" sz="3200" dirty="0"/>
              <a:t> in time.</a:t>
            </a:r>
            <a:endParaRPr lang="tr-TR" sz="3200" dirty="0"/>
          </a:p>
          <a:p>
            <a:pPr>
              <a:spcBef>
                <a:spcPts val="1200"/>
              </a:spcBef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59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In the early 1960s when economic planning was started, </a:t>
            </a:r>
            <a:endParaRPr lang="tr-TR" sz="3200" dirty="0"/>
          </a:p>
          <a:p>
            <a:pPr marL="179388" indent="0">
              <a:lnSpc>
                <a:spcPct val="100000"/>
              </a:lnSpc>
              <a:buNone/>
              <a:tabLst>
                <a:tab pos="90488" algn="l"/>
              </a:tabLst>
            </a:pPr>
            <a:r>
              <a:rPr lang="en-US" sz="3200" dirty="0"/>
              <a:t>despite some achievements in the production of consumer goods and some intermediate goods, </a:t>
            </a:r>
            <a:endParaRPr lang="tr-TR" sz="3200" dirty="0"/>
          </a:p>
          <a:p>
            <a:pPr marL="179388" indent="0">
              <a:lnSpc>
                <a:spcPct val="100000"/>
              </a:lnSpc>
              <a:buNone/>
              <a:tabLst>
                <a:tab pos="90488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the Turkish economy was still mainly an agricultural one</a:t>
            </a:r>
            <a:r>
              <a:rPr lang="en-US" sz="3200" dirty="0"/>
              <a:t>. </a:t>
            </a:r>
            <a:endParaRPr lang="tr-TR" sz="3200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>
            <a:extLst>
              <a:ext uri="{FF2B5EF4-FFF2-40B4-BE49-F238E27FC236}">
                <a16:creationId xmlns:a16="http://schemas.microsoft.com/office/drawing/2014/main" id="{CC224FFC-FF0D-4129-80F4-B652EF443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lang="en-US" sz="3600" b="1" dirty="0">
                <a:latin typeface="Arial" pitchFamily="34" charset="0"/>
                <a:cs typeface="Arial" pitchFamily="34" charset="0"/>
              </a:rPr>
              <a:t>Figure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3.1:  </a:t>
            </a:r>
            <a:br>
              <a:rPr kumimoji="0" lang="tr-T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Growth Targets and Realization </a:t>
            </a:r>
            <a:br>
              <a:rPr kumimoji="0" lang="tr-T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(increase in GNP, %)</a:t>
            </a:r>
            <a:endParaRPr lang="tr-TR" dirty="0"/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EB6BAC8E-282A-42C2-B930-F07429C8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60</a:t>
            </a:fld>
            <a:endParaRPr lang="tr-TR"/>
          </a:p>
        </p:txBody>
      </p:sp>
      <p:graphicFrame>
        <p:nvGraphicFramePr>
          <p:cNvPr id="9" name="İçerik Yer Tutucusu 8">
            <a:extLst>
              <a:ext uri="{FF2B5EF4-FFF2-40B4-BE49-F238E27FC236}">
                <a16:creationId xmlns:a16="http://schemas.microsoft.com/office/drawing/2014/main" id="{98D148BC-BD0F-43C4-B132-9B2D32D39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6620200"/>
              </p:ext>
            </p:extLst>
          </p:nvPr>
        </p:nvGraphicFramePr>
        <p:xfrm>
          <a:off x="0" y="1690690"/>
          <a:ext cx="9144000" cy="516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770549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12776"/>
            <a:ext cx="8058150" cy="54452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3200" dirty="0"/>
              <a:t>In the planned period </a:t>
            </a:r>
            <a:r>
              <a:rPr lang="tr-TR" sz="3200" dirty="0"/>
              <a:t>                                                               </a:t>
            </a:r>
            <a:r>
              <a:rPr lang="en-US" sz="3200" dirty="0"/>
              <a:t>not only the growth targets were missed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but </a:t>
            </a:r>
            <a:r>
              <a:rPr lang="en-US" sz="3200" dirty="0">
                <a:solidFill>
                  <a:srgbClr val="0070C0"/>
                </a:solidFill>
              </a:rPr>
              <a:t>the macroeconomic variables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</a:t>
            </a:r>
            <a:r>
              <a:rPr lang="en-US" sz="3200" dirty="0"/>
              <a:t>such as </a:t>
            </a:r>
            <a:r>
              <a:rPr lang="en-US" sz="3200" dirty="0">
                <a:solidFill>
                  <a:srgbClr val="0070C0"/>
                </a:solidFill>
              </a:rPr>
              <a:t>the balance of payments, unemployment and inflation deteriorated</a:t>
            </a:r>
            <a:r>
              <a:rPr lang="tr-TR" sz="3200" dirty="0">
                <a:solidFill>
                  <a:srgbClr val="0070C0"/>
                </a:solidFill>
              </a:rPr>
              <a:t>,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</a:t>
            </a:r>
            <a:r>
              <a:rPr lang="tr-TR" sz="3200" dirty="0"/>
              <a:t>e</a:t>
            </a:r>
            <a:r>
              <a:rPr lang="en-US" sz="3200" dirty="0"/>
              <a:t>specially in the second part of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/>
              <a:t>1970s.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This failure was, naturally, </a:t>
            </a:r>
            <a:r>
              <a:rPr lang="tr-TR" sz="3200" dirty="0"/>
              <a:t>                                                    </a:t>
            </a:r>
            <a:r>
              <a:rPr lang="en-US" sz="3200" dirty="0"/>
              <a:t>a consequence of many different </a:t>
            </a:r>
            <a:r>
              <a:rPr lang="tr-TR" sz="3200" dirty="0"/>
              <a:t>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internal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external factors</a:t>
            </a:r>
            <a:r>
              <a:rPr lang="en-US" sz="3200" dirty="0"/>
              <a:t>.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61</a:t>
            </a:fld>
            <a:endParaRPr lang="tr-TR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Internal factors </a:t>
            </a:r>
            <a:r>
              <a:rPr lang="en-US" sz="3200" dirty="0"/>
              <a:t>related to the failure in planning </a:t>
            </a:r>
            <a:r>
              <a:rPr lang="tr-TR" sz="3200" dirty="0"/>
              <a:t>                                                                                 </a:t>
            </a:r>
            <a:r>
              <a:rPr lang="en-US" sz="3200" dirty="0"/>
              <a:t>can be summarized as follows.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b="1" dirty="0"/>
              <a:t>Firstly</a:t>
            </a:r>
            <a:r>
              <a:rPr lang="en-US" sz="3200" dirty="0"/>
              <a:t>, </a:t>
            </a:r>
            <a:r>
              <a:rPr lang="tr-TR" sz="3200" dirty="0"/>
              <a:t>                                                                          </a:t>
            </a:r>
            <a:r>
              <a:rPr lang="en-US" sz="3200" dirty="0"/>
              <a:t>planning in market economies was implemented as </a:t>
            </a:r>
            <a:r>
              <a:rPr lang="en-US" sz="3200" dirty="0">
                <a:solidFill>
                  <a:srgbClr val="0070C0"/>
                </a:solidFill>
              </a:rPr>
              <a:t>an integral part of </a:t>
            </a:r>
            <a:r>
              <a:rPr lang="tr-TR" sz="3200" dirty="0">
                <a:solidFill>
                  <a:srgbClr val="0070C0"/>
                </a:solidFill>
              </a:rPr>
              <a:t>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market mechanism</a:t>
            </a:r>
            <a:r>
              <a:rPr lang="en-US" sz="3200" dirty="0"/>
              <a:t>, </a:t>
            </a:r>
            <a:r>
              <a:rPr lang="tr-TR" sz="3200" dirty="0"/>
              <a:t>                                                                        </a:t>
            </a:r>
            <a:r>
              <a:rPr lang="en-US" sz="3200" dirty="0"/>
              <a:t>not an alternative for it. 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62</a:t>
            </a:fld>
            <a:endParaRPr lang="tr-TR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0597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20268"/>
            <a:ext cx="8058150" cy="543773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Therefore, </a:t>
            </a:r>
            <a:r>
              <a:rPr lang="tr-TR" sz="3200" dirty="0"/>
              <a:t>                                                                           </a:t>
            </a:r>
            <a:r>
              <a:rPr lang="en-US" sz="3200" dirty="0"/>
              <a:t>there is a common problem for all countries implementing economic planning </a:t>
            </a:r>
            <a:r>
              <a:rPr lang="tr-TR" sz="3200" dirty="0"/>
              <a:t>                                       </a:t>
            </a:r>
            <a:r>
              <a:rPr lang="en-US" sz="3200" dirty="0"/>
              <a:t>in a market economy: 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reconciling</a:t>
            </a:r>
            <a:r>
              <a:rPr lang="en-US" sz="3200" b="1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the roles of market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planning.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ambiguity about their roles in resource allocation </a:t>
            </a:r>
            <a:r>
              <a:rPr lang="tr-TR" sz="3200" dirty="0"/>
              <a:t>                                                                        </a:t>
            </a:r>
            <a:r>
              <a:rPr lang="en-US" sz="3200" dirty="0"/>
              <a:t>favored the market mechanism; </a:t>
            </a:r>
            <a:r>
              <a:rPr lang="tr-TR" sz="3200" dirty="0"/>
              <a:t>                            </a:t>
            </a:r>
            <a:r>
              <a:rPr lang="en-US" sz="3200" dirty="0"/>
              <a:t>making planning </a:t>
            </a:r>
            <a:r>
              <a:rPr lang="en-US" sz="3200" dirty="0">
                <a:solidFill>
                  <a:srgbClr val="0070C0"/>
                </a:solidFill>
              </a:rPr>
              <a:t>dysfunctional and ineffective</a:t>
            </a:r>
            <a:r>
              <a:rPr lang="en-US" sz="3200" dirty="0"/>
              <a:t>.</a:t>
            </a:r>
            <a:endParaRPr lang="tr-TR" sz="3200" dirty="0"/>
          </a:p>
          <a:p>
            <a:pPr>
              <a:spcAft>
                <a:spcPts val="1200"/>
              </a:spcAft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63</a:t>
            </a:fld>
            <a:endParaRPr lang="tr-TR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b="1" dirty="0"/>
              <a:t>Secondly</a:t>
            </a:r>
            <a:r>
              <a:rPr lang="en-US" sz="3200" dirty="0"/>
              <a:t>, </a:t>
            </a:r>
            <a:r>
              <a:rPr lang="tr-TR" sz="3200" dirty="0"/>
              <a:t>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there was not a consensus on planning among political circles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</a:t>
            </a:r>
            <a:r>
              <a:rPr lang="en-US" sz="3200" dirty="0"/>
              <a:t>and the planned development policy was </a:t>
            </a:r>
            <a:r>
              <a:rPr lang="tr-TR" sz="3200" dirty="0"/>
              <a:t>                         </a:t>
            </a:r>
            <a:r>
              <a:rPr lang="en-US" sz="3200" dirty="0">
                <a:solidFill>
                  <a:srgbClr val="0070C0"/>
                </a:solidFill>
              </a:rPr>
              <a:t>not commonly accepted. </a:t>
            </a:r>
            <a:endParaRPr lang="tr-TR" sz="3200" dirty="0">
              <a:solidFill>
                <a:srgbClr val="0070C0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64</a:t>
            </a:fld>
            <a:endParaRPr lang="tr-TR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While some saw planning as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 way of coordination without disturbing</a:t>
            </a:r>
            <a:r>
              <a:rPr lang="tr-TR" sz="3200" dirty="0">
                <a:solidFill>
                  <a:srgbClr val="0070C0"/>
                </a:solidFill>
              </a:rPr>
              <a:t>                     </a:t>
            </a:r>
            <a:r>
              <a:rPr lang="en-US" sz="3200" dirty="0">
                <a:solidFill>
                  <a:srgbClr val="0070C0"/>
                </a:solidFill>
              </a:rPr>
              <a:t> the market mechanism,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</a:t>
            </a:r>
            <a:r>
              <a:rPr lang="en-US" sz="3200" dirty="0"/>
              <a:t>some other</a:t>
            </a:r>
            <a:r>
              <a:rPr lang="tr-TR" sz="3200" dirty="0"/>
              <a:t>s</a:t>
            </a:r>
            <a:r>
              <a:rPr lang="en-US" sz="3200" dirty="0"/>
              <a:t> considered it as </a:t>
            </a:r>
            <a:r>
              <a:rPr lang="tr-TR" sz="3200" dirty="0"/>
              <a:t>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mechanism of rapid industrialization, growth, and development.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7783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The lack of consensus </a:t>
            </a:r>
            <a:r>
              <a:rPr lang="en-US" sz="3200" dirty="0"/>
              <a:t>about </a:t>
            </a:r>
            <a:r>
              <a:rPr lang="en-US" sz="3200" dirty="0">
                <a:solidFill>
                  <a:srgbClr val="0070C0"/>
                </a:solidFill>
              </a:rPr>
              <a:t>the nature and scope of planning made coordination among state institutions difficult.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Bureaucrats of the SPO </a:t>
            </a:r>
            <a:r>
              <a:rPr lang="en-US" sz="3200" dirty="0"/>
              <a:t>and of </a:t>
            </a:r>
            <a:r>
              <a:rPr lang="en-US" sz="3200" dirty="0">
                <a:solidFill>
                  <a:srgbClr val="0070C0"/>
                </a:solidFill>
              </a:rPr>
              <a:t>other public bodies could not often agree </a:t>
            </a:r>
            <a:r>
              <a:rPr lang="en-US" sz="3200" dirty="0"/>
              <a:t>on</a:t>
            </a:r>
            <a:r>
              <a:rPr lang="en-US" sz="3200" dirty="0">
                <a:solidFill>
                  <a:srgbClr val="0070C0"/>
                </a:solidFill>
              </a:rPr>
              <a:t> the targets and instruments of planning.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1013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Additionally,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 part of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solidFill>
                  <a:srgbClr val="0070C0"/>
                </a:solidFill>
              </a:rPr>
              <a:t>business community </a:t>
            </a:r>
            <a:r>
              <a:rPr lang="en-US" sz="3200" dirty="0"/>
              <a:t>faced planning suspiciously.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For the targets to be achieved</a:t>
            </a:r>
            <a:r>
              <a:rPr lang="tr-TR" sz="3200" dirty="0"/>
              <a:t>,</a:t>
            </a:r>
            <a:r>
              <a:rPr lang="en-US" sz="3200" dirty="0"/>
              <a:t> </a:t>
            </a:r>
            <a:r>
              <a:rPr lang="tr-TR" sz="3200" dirty="0"/>
              <a:t>    </a:t>
            </a:r>
            <a:r>
              <a:rPr lang="en-US" sz="3200" dirty="0"/>
              <a:t> </a:t>
            </a:r>
            <a:r>
              <a:rPr lang="tr-TR" sz="3200" dirty="0"/>
              <a:t>                   </a:t>
            </a:r>
            <a:r>
              <a:rPr lang="en-US" sz="3200" dirty="0"/>
              <a:t>not only the public sector but also </a:t>
            </a:r>
            <a:r>
              <a:rPr lang="tr-TR" sz="3200" dirty="0"/>
              <a:t>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private businesses must decide their strategies </a:t>
            </a:r>
            <a:r>
              <a:rPr lang="en-US" sz="3200" dirty="0"/>
              <a:t>in conformity with </a:t>
            </a:r>
            <a:r>
              <a:rPr lang="en-US" sz="3200" dirty="0">
                <a:solidFill>
                  <a:srgbClr val="0070C0"/>
                </a:solidFill>
              </a:rPr>
              <a:t>plan targets.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67</a:t>
            </a:fld>
            <a:endParaRPr lang="tr-T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However, </a:t>
            </a:r>
            <a:r>
              <a:rPr lang="tr-TR" sz="3200" dirty="0"/>
              <a:t>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business</a:t>
            </a:r>
            <a:r>
              <a:rPr lang="tr-TR" sz="3200" dirty="0"/>
              <a:t>,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                        </a:t>
            </a:r>
            <a:r>
              <a:rPr lang="en-US" sz="3200" dirty="0"/>
              <a:t>while supporting planning in the appearance</a:t>
            </a:r>
            <a:r>
              <a:rPr lang="tr-TR" sz="3200" dirty="0"/>
              <a:t>,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did not accept measures of implementation.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On the other hand, </a:t>
            </a:r>
            <a:r>
              <a:rPr lang="tr-TR" sz="3200" dirty="0"/>
              <a:t>                                                                    </a:t>
            </a:r>
            <a:r>
              <a:rPr lang="en-US" sz="3200" dirty="0"/>
              <a:t>there was </a:t>
            </a:r>
            <a:r>
              <a:rPr lang="en-US" sz="3200" dirty="0">
                <a:solidFill>
                  <a:srgbClr val="0070C0"/>
                </a:solidFill>
              </a:rPr>
              <a:t>not a well-functioning communication and coordination </a:t>
            </a:r>
            <a:r>
              <a:rPr lang="tr-TR" sz="3200" dirty="0">
                <a:solidFill>
                  <a:srgbClr val="0070C0"/>
                </a:solidFill>
              </a:rPr>
              <a:t>                        </a:t>
            </a:r>
            <a:r>
              <a:rPr lang="en-US" sz="3200" dirty="0"/>
              <a:t>between planning authorities and business.</a:t>
            </a:r>
            <a:endParaRPr lang="tr-TR" sz="3200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68</a:t>
            </a:fld>
            <a:endParaRPr lang="tr-TR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71612"/>
            <a:ext cx="8058150" cy="52863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most effective instruments of directing private investments to the sectors of priority are </a:t>
            </a:r>
            <a:r>
              <a:rPr lang="tr-TR" sz="3200" dirty="0"/>
              <a:t>          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incentives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subsidies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Using these instruments</a:t>
            </a:r>
            <a:r>
              <a:rPr lang="tr-TR" sz="3200" dirty="0"/>
              <a:t>                                              </a:t>
            </a:r>
            <a:r>
              <a:rPr lang="en-US" sz="3200" dirty="0"/>
              <a:t> governments may </a:t>
            </a:r>
            <a:r>
              <a:rPr lang="tr-TR" sz="3200" dirty="0"/>
              <a:t>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lower the cost of production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increase profitability </a:t>
            </a:r>
            <a:r>
              <a:rPr lang="en-US" sz="3200" dirty="0"/>
              <a:t>of the aimed sectors. </a:t>
            </a:r>
            <a:endParaRPr lang="tr-TR" sz="32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69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844824"/>
            <a:ext cx="8058150" cy="501317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About 40% of national income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about 70% of employment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</a:t>
            </a:r>
            <a:r>
              <a:rPr lang="en-US" sz="3200" dirty="0"/>
              <a:t>were provided by the </a:t>
            </a:r>
            <a:r>
              <a:rPr lang="en-US" sz="3200" dirty="0">
                <a:solidFill>
                  <a:srgbClr val="0070C0"/>
                </a:solidFill>
              </a:rPr>
              <a:t>agricultural sector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Additionally, </a:t>
            </a:r>
            <a:r>
              <a:rPr lang="tr-TR" sz="3200" dirty="0"/>
              <a:t>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about 80% of export income</a:t>
            </a:r>
            <a:r>
              <a:rPr lang="en-US" sz="3200" dirty="0"/>
              <a:t> was</a:t>
            </a:r>
            <a:r>
              <a:rPr lang="tr-TR" dirty="0"/>
              <a:t> </a:t>
            </a:r>
            <a:r>
              <a:rPr lang="en-US" sz="3200" dirty="0"/>
              <a:t>obtained </a:t>
            </a:r>
            <a:r>
              <a:rPr lang="tr-TR" sz="3200" dirty="0"/>
              <a:t>     </a:t>
            </a:r>
            <a:r>
              <a:rPr lang="en-US" sz="3200" dirty="0"/>
              <a:t>from the export of </a:t>
            </a:r>
            <a:r>
              <a:rPr lang="en-US" sz="3200" dirty="0">
                <a:solidFill>
                  <a:srgbClr val="0070C0"/>
                </a:solidFill>
              </a:rPr>
              <a:t>agricultural items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71612"/>
            <a:ext cx="8058150" cy="52863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3200" dirty="0"/>
              <a:t>For incentives and subsidies to be effective they must be implemented </a:t>
            </a:r>
            <a:r>
              <a:rPr lang="en-US" sz="3200" dirty="0">
                <a:solidFill>
                  <a:srgbClr val="0070C0"/>
                </a:solidFill>
              </a:rPr>
              <a:t>selectively</a:t>
            </a:r>
            <a:r>
              <a:rPr lang="en-US" sz="3200" dirty="0"/>
              <a:t>: </a:t>
            </a:r>
            <a:endParaRPr lang="tr-TR" sz="3200" dirty="0"/>
          </a:p>
          <a:p>
            <a:pPr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3200" dirty="0"/>
              <a:t>	</a:t>
            </a:r>
            <a:r>
              <a:rPr lang="en-US" sz="3200" dirty="0"/>
              <a:t>sectors must be ranked </a:t>
            </a:r>
            <a:r>
              <a:rPr lang="tr-TR" sz="3200" dirty="0"/>
              <a:t>                                                   </a:t>
            </a:r>
            <a:r>
              <a:rPr lang="en-US" sz="3200" dirty="0"/>
              <a:t>according to their </a:t>
            </a:r>
            <a:r>
              <a:rPr lang="en-US" sz="3200" dirty="0">
                <a:solidFill>
                  <a:srgbClr val="0070C0"/>
                </a:solidFill>
              </a:rPr>
              <a:t>degree of priority.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  <a:buNone/>
            </a:pP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70</a:t>
            </a:fld>
            <a:endParaRPr lang="tr-TR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However, </a:t>
            </a:r>
            <a:r>
              <a:rPr lang="tr-TR" sz="3200" dirty="0"/>
              <a:t>                                                                      t</a:t>
            </a:r>
            <a:r>
              <a:rPr lang="en-US" sz="3200" dirty="0"/>
              <a:t>he Turkish Governments could not be selective enough </a:t>
            </a:r>
            <a:r>
              <a:rPr lang="tr-TR" sz="3200" dirty="0"/>
              <a:t>                                                       </a:t>
            </a:r>
            <a:r>
              <a:rPr lang="en-US" sz="3200" dirty="0"/>
              <a:t>regarding </a:t>
            </a:r>
            <a:r>
              <a:rPr lang="en-US" sz="3200" dirty="0">
                <a:solidFill>
                  <a:srgbClr val="0070C0"/>
                </a:solidFill>
              </a:rPr>
              <a:t>sectors, location</a:t>
            </a:r>
            <a:r>
              <a:rPr lang="en-US" sz="3200" dirty="0"/>
              <a:t>, </a:t>
            </a:r>
            <a:r>
              <a:rPr lang="en-US" sz="3200" dirty="0">
                <a:solidFill>
                  <a:srgbClr val="0070C0"/>
                </a:solidFill>
              </a:rPr>
              <a:t>size</a:t>
            </a:r>
            <a:r>
              <a:rPr lang="en-US" sz="3200" dirty="0"/>
              <a:t>, </a:t>
            </a:r>
            <a:r>
              <a:rPr lang="tr-TR" sz="3200" dirty="0"/>
              <a:t>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the production technology</a:t>
            </a:r>
            <a:r>
              <a:rPr lang="en-US" sz="3200" dirty="0"/>
              <a:t>,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and the </a:t>
            </a:r>
            <a:r>
              <a:rPr lang="en-US" sz="3200" dirty="0">
                <a:solidFill>
                  <a:srgbClr val="0070C0"/>
                </a:solidFill>
              </a:rPr>
              <a:t>incentive system was not implemented effectively.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71</a:t>
            </a:fld>
            <a:endParaRPr lang="tr-TR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4000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84784"/>
            <a:ext cx="8058150" cy="53732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b="1" dirty="0"/>
              <a:t>Thirdly,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                        </a:t>
            </a:r>
            <a:r>
              <a:rPr lang="en-US" sz="3200" dirty="0"/>
              <a:t>since the main purpose of industrialization was to meet domestic demand,</a:t>
            </a:r>
            <a:r>
              <a:rPr lang="tr-TR" sz="3200" dirty="0"/>
              <a:t>                                            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export and foreign competition policies </a:t>
            </a:r>
            <a:r>
              <a:rPr lang="tr-TR" sz="3200" dirty="0">
                <a:solidFill>
                  <a:srgbClr val="0070C0"/>
                </a:solidFill>
              </a:rPr>
              <a:t>                   </a:t>
            </a:r>
            <a:r>
              <a:rPr lang="en-US" sz="3200" dirty="0">
                <a:solidFill>
                  <a:srgbClr val="0070C0"/>
                </a:solidFill>
              </a:rPr>
              <a:t>were neglected.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The economy could not earn the foreign exchange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</a:t>
            </a:r>
            <a:r>
              <a:rPr lang="en-US" sz="3200" dirty="0"/>
              <a:t>needed for the finance of the required intermediate and capital goods.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72</a:t>
            </a:fld>
            <a:endParaRPr lang="tr-TR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b="1" dirty="0"/>
              <a:t>Fourthly,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                       </a:t>
            </a:r>
            <a:r>
              <a:rPr lang="en-US" sz="3200" dirty="0"/>
              <a:t>there was </a:t>
            </a:r>
            <a:r>
              <a:rPr lang="en-US" sz="3200" dirty="0">
                <a:solidFill>
                  <a:srgbClr val="0070C0"/>
                </a:solidFill>
              </a:rPr>
              <a:t>a consistency problem </a:t>
            </a:r>
            <a:r>
              <a:rPr lang="en-US" sz="3200" dirty="0"/>
              <a:t>between </a:t>
            </a:r>
            <a:r>
              <a:rPr lang="en-US" sz="3200" dirty="0">
                <a:solidFill>
                  <a:srgbClr val="0070C0"/>
                </a:solidFill>
              </a:rPr>
              <a:t>targets and instruments</a:t>
            </a:r>
            <a:r>
              <a:rPr lang="en-US" sz="3200" dirty="0"/>
              <a:t>. 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mentality of planners was based </a:t>
            </a:r>
            <a:r>
              <a:rPr lang="tr-TR" sz="3200" dirty="0"/>
              <a:t>                              </a:t>
            </a:r>
            <a:r>
              <a:rPr lang="en-US" sz="3200" dirty="0"/>
              <a:t>on a vision of </a:t>
            </a:r>
            <a:r>
              <a:rPr lang="tr-TR" sz="3200" dirty="0"/>
              <a:t>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radical changes in the social structure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</a:t>
            </a:r>
            <a:r>
              <a:rPr lang="en-US" sz="3200" dirty="0"/>
              <a:t>of Turkey.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73</a:t>
            </a:fld>
            <a:endParaRPr lang="tr-TR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25782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00174"/>
            <a:ext cx="8058150" cy="53578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main pillars of the reform packet were </a:t>
            </a:r>
            <a:r>
              <a:rPr lang="tr-TR" sz="3200" dirty="0"/>
              <a:t>                    </a:t>
            </a:r>
            <a:r>
              <a:rPr lang="en-US" sz="3200" dirty="0">
                <a:solidFill>
                  <a:srgbClr val="0070C0"/>
                </a:solidFill>
              </a:rPr>
              <a:t>a land reform,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 tax reform,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reorganization of the SEE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human power planning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However</a:t>
            </a:r>
            <a:r>
              <a:rPr lang="tr-TR" sz="3200" dirty="0"/>
              <a:t>,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                            </a:t>
            </a:r>
            <a:r>
              <a:rPr lang="en-US" sz="3200" dirty="0"/>
              <a:t>this vision in the background of planning </a:t>
            </a:r>
            <a:r>
              <a:rPr lang="tr-TR" sz="3200" dirty="0"/>
              <a:t> </a:t>
            </a:r>
            <a:r>
              <a:rPr lang="en-US" sz="3200" dirty="0"/>
              <a:t>could not be put into implementation </a:t>
            </a:r>
            <a:r>
              <a:rPr lang="tr-TR" sz="3200" dirty="0"/>
              <a:t>                                  </a:t>
            </a:r>
            <a:r>
              <a:rPr lang="en-US" sz="3200" dirty="0"/>
              <a:t>because of </a:t>
            </a: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lack of political will.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74</a:t>
            </a:fld>
            <a:endParaRPr lang="tr-TR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00808"/>
            <a:ext cx="8058150" cy="5157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first obstacle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200" dirty="0"/>
              <a:t>the accomplishment </a:t>
            </a:r>
            <a:r>
              <a:rPr lang="tr-TR" sz="3200" dirty="0"/>
              <a:t>                </a:t>
            </a:r>
            <a:r>
              <a:rPr lang="en-US" sz="3200" dirty="0"/>
              <a:t>of the plan targets was </a:t>
            </a:r>
            <a:r>
              <a:rPr lang="en-US" sz="3200" dirty="0">
                <a:solidFill>
                  <a:srgbClr val="0070C0"/>
                </a:solidFill>
              </a:rPr>
              <a:t>financing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>
                <a:solidFill>
                  <a:srgbClr val="0070C0"/>
                </a:solidFill>
              </a:rPr>
              <a:t>Domestic savings </a:t>
            </a:r>
            <a:r>
              <a:rPr lang="en-US" sz="3200" dirty="0"/>
              <a:t>were not enough </a:t>
            </a:r>
            <a:r>
              <a:rPr lang="tr-TR" sz="3200" dirty="0"/>
              <a:t>                           </a:t>
            </a:r>
            <a:r>
              <a:rPr lang="en-US" sz="3200" dirty="0"/>
              <a:t>for the realization of investments </a:t>
            </a:r>
            <a:r>
              <a:rPr lang="tr-TR" sz="3200" dirty="0"/>
              <a:t>                                          </a:t>
            </a:r>
            <a:r>
              <a:rPr lang="en-US" sz="3200" dirty="0"/>
              <a:t>necessary for the targeted growth rates: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tr-TR" sz="3200" dirty="0"/>
              <a:t>	</a:t>
            </a:r>
            <a:r>
              <a:rPr lang="en-US" sz="3200" dirty="0"/>
              <a:t>there was </a:t>
            </a:r>
            <a:r>
              <a:rPr lang="en-US" sz="3200" dirty="0">
                <a:solidFill>
                  <a:srgbClr val="0070C0"/>
                </a:solidFill>
              </a:rPr>
              <a:t>a saving-investment gap. 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75</a:t>
            </a:fld>
            <a:endParaRPr lang="tr-TR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28736"/>
            <a:ext cx="8058150" cy="542926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/>
              <a:t>This gap may be filled </a:t>
            </a:r>
            <a:r>
              <a:rPr lang="tr-TR" sz="3200" dirty="0"/>
              <a:t>                                                      </a:t>
            </a:r>
            <a:r>
              <a:rPr lang="en-US" sz="3200" dirty="0"/>
              <a:t>by increasing </a:t>
            </a:r>
            <a:r>
              <a:rPr lang="en-US" sz="3200" dirty="0">
                <a:solidFill>
                  <a:srgbClr val="0070C0"/>
                </a:solidFill>
              </a:rPr>
              <a:t>domestic savings compulsorily,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en-US" sz="3200" dirty="0"/>
              <a:t>that is by </a:t>
            </a:r>
            <a:r>
              <a:rPr lang="en-US" sz="3200" dirty="0">
                <a:solidFill>
                  <a:srgbClr val="0070C0"/>
                </a:solidFill>
              </a:rPr>
              <a:t>taxing more,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16351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and/or</a:t>
            </a:r>
            <a:r>
              <a:rPr lang="en-US" sz="3200" dirty="0">
                <a:solidFill>
                  <a:srgbClr val="0070C0"/>
                </a:solidFill>
              </a:rPr>
              <a:t> using foreign resources.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Planning experience had shown clearly that </a:t>
            </a:r>
            <a:r>
              <a:rPr lang="en-US" sz="3200" dirty="0">
                <a:solidFill>
                  <a:srgbClr val="0070C0"/>
                </a:solidFill>
              </a:rPr>
              <a:t>these two sources combined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were not enough </a:t>
            </a:r>
            <a:r>
              <a:rPr lang="en-US" sz="3200" dirty="0"/>
              <a:t>for the targeted rate </a:t>
            </a:r>
            <a:r>
              <a:rPr lang="tr-TR" sz="3200" dirty="0"/>
              <a:t>                            </a:t>
            </a:r>
            <a:r>
              <a:rPr lang="en-US" sz="3200" dirty="0"/>
              <a:t>of growth. </a:t>
            </a:r>
            <a:endParaRPr lang="tr-TR" sz="3200" dirty="0"/>
          </a:p>
          <a:p>
            <a:pPr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76</a:t>
            </a:fld>
            <a:endParaRPr lang="tr-TR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71612"/>
            <a:ext cx="8058150" cy="5286388"/>
          </a:xfrm>
        </p:spPr>
        <p:txBody>
          <a:bodyPr>
            <a:normAutofit/>
          </a:bodyPr>
          <a:lstStyle/>
          <a:p>
            <a:pPr marL="179388" indent="-179388"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The result was that </a:t>
            </a:r>
            <a:endParaRPr lang="tr-TR" sz="3200" dirty="0"/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solidFill>
                  <a:srgbClr val="0070C0"/>
                </a:solidFill>
              </a:rPr>
              <a:t>the total investment </a:t>
            </a:r>
            <a:r>
              <a:rPr lang="en-US" sz="3200" dirty="0"/>
              <a:t>that was necessary </a:t>
            </a:r>
            <a:r>
              <a:rPr lang="tr-TR" sz="3200" dirty="0"/>
              <a:t>                           </a:t>
            </a:r>
            <a:r>
              <a:rPr lang="en-US" sz="3200" dirty="0"/>
              <a:t>for the realization of the growth targets </a:t>
            </a:r>
            <a:r>
              <a:rPr lang="tr-TR" sz="3200" dirty="0"/>
              <a:t>                    </a:t>
            </a:r>
            <a:r>
              <a:rPr lang="en-US" sz="3200" dirty="0">
                <a:solidFill>
                  <a:srgbClr val="0070C0"/>
                </a:solidFill>
              </a:rPr>
              <a:t>could not be reached.  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77</a:t>
            </a:fld>
            <a:endParaRPr lang="tr-TR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84784"/>
            <a:ext cx="8058150" cy="537321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gap between the </a:t>
            </a:r>
            <a:r>
              <a:rPr lang="en-US" sz="3200" dirty="0">
                <a:solidFill>
                  <a:srgbClr val="0070C0"/>
                </a:solidFill>
              </a:rPr>
              <a:t>planned</a:t>
            </a:r>
            <a:r>
              <a:rPr lang="en-US" sz="3200" dirty="0"/>
              <a:t> and </a:t>
            </a:r>
            <a:r>
              <a:rPr lang="en-US" sz="3200" dirty="0">
                <a:solidFill>
                  <a:srgbClr val="0070C0"/>
                </a:solidFill>
              </a:rPr>
              <a:t>realized saving rates </a:t>
            </a:r>
            <a:r>
              <a:rPr lang="en-US" sz="3200" dirty="0"/>
              <a:t>enlarged in the second and third plan periods. 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Inflationist financing </a:t>
            </a:r>
            <a:r>
              <a:rPr lang="en-US" sz="3200" dirty="0"/>
              <a:t>was the way </a:t>
            </a:r>
            <a:r>
              <a:rPr lang="tr-TR" sz="3200" dirty="0"/>
              <a:t>                             </a:t>
            </a:r>
            <a:r>
              <a:rPr lang="en-US" sz="3200" dirty="0"/>
              <a:t>mostly used to raise resources.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78</a:t>
            </a:fld>
            <a:endParaRPr lang="tr-TR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28800"/>
            <a:ext cx="8058150" cy="52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That resulted in</a:t>
            </a:r>
            <a:r>
              <a:rPr lang="en-US" sz="3200" dirty="0">
                <a:solidFill>
                  <a:srgbClr val="0070C0"/>
                </a:solidFill>
              </a:rPr>
              <a:t> accelerated inflation</a:t>
            </a:r>
            <a:r>
              <a:rPr lang="tr-TR" sz="3200" dirty="0">
                <a:solidFill>
                  <a:srgbClr val="0070C0"/>
                </a:solidFill>
              </a:rPr>
              <a:t>,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 especially in the third plan period and thereafter. </a:t>
            </a:r>
            <a:endParaRPr lang="tr-TR" sz="3200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79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43050"/>
            <a:ext cx="8058150" cy="52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In the planning period</a:t>
            </a:r>
            <a:r>
              <a:rPr lang="tr-TR" sz="3200" dirty="0"/>
              <a:t>,</a:t>
            </a:r>
            <a:r>
              <a:rPr lang="en-US" sz="3200" dirty="0"/>
              <a:t> </a:t>
            </a:r>
            <a:r>
              <a:rPr lang="tr-TR" sz="3200" dirty="0"/>
              <a:t>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industrialization </a:t>
            </a:r>
            <a:r>
              <a:rPr lang="en-US" sz="3200" dirty="0"/>
              <a:t>was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seen </a:t>
            </a:r>
            <a:r>
              <a:rPr lang="en-US" sz="3200" dirty="0"/>
              <a:t>as </a:t>
            </a:r>
            <a:r>
              <a:rPr lang="tr-TR" sz="3200" dirty="0"/>
              <a:t>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driving force </a:t>
            </a:r>
            <a:r>
              <a:rPr lang="en-US" sz="3200" dirty="0"/>
              <a:t>of economic development.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implicit division of labor </a:t>
            </a:r>
            <a:r>
              <a:rPr lang="en-US" sz="3200" dirty="0"/>
              <a:t>in the industry between</a:t>
            </a:r>
            <a:r>
              <a:rPr lang="en-US" sz="3200" dirty="0">
                <a:solidFill>
                  <a:srgbClr val="0070C0"/>
                </a:solidFill>
              </a:rPr>
              <a:t> private and public enterprises </a:t>
            </a:r>
            <a:r>
              <a:rPr lang="en-US" sz="3200" dirty="0"/>
              <a:t>continued in that period also</a:t>
            </a:r>
            <a:r>
              <a:rPr lang="tr-TR" sz="3200" dirty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84784"/>
            <a:ext cx="8058150" cy="53732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Expected </a:t>
            </a:r>
            <a:r>
              <a:rPr lang="en-US" sz="3200" dirty="0">
                <a:solidFill>
                  <a:srgbClr val="0070C0"/>
                </a:solidFill>
              </a:rPr>
              <a:t>foreign resources </a:t>
            </a:r>
            <a:r>
              <a:rPr lang="en-US" sz="3200" dirty="0"/>
              <a:t>could not be provided in the first and second plan periods.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In the third plan period </a:t>
            </a:r>
            <a:r>
              <a:rPr lang="tr-TR" sz="3200" dirty="0"/>
              <a:t>                                                </a:t>
            </a:r>
            <a:r>
              <a:rPr lang="en-US" sz="3200" dirty="0"/>
              <a:t>foreign savings were more than planned </a:t>
            </a:r>
            <a:r>
              <a:rPr lang="tr-TR" sz="3200" dirty="0"/>
              <a:t>                  </a:t>
            </a:r>
            <a:r>
              <a:rPr lang="en-US" sz="3200" dirty="0"/>
              <a:t>but there was </a:t>
            </a:r>
            <a:r>
              <a:rPr lang="en-US" sz="3200" dirty="0">
                <a:solidFill>
                  <a:srgbClr val="0070C0"/>
                </a:solidFill>
              </a:rPr>
              <a:t>a quality problem</a:t>
            </a:r>
            <a:r>
              <a:rPr lang="tr-TR" sz="3200" dirty="0">
                <a:solidFill>
                  <a:srgbClr val="0070C0"/>
                </a:solidFill>
              </a:rPr>
              <a:t>.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Foreign resources used after 1974 were generally </a:t>
            </a:r>
            <a:r>
              <a:rPr lang="tr-TR" sz="3200" dirty="0"/>
              <a:t>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short term, high</a:t>
            </a:r>
            <a:r>
              <a:rPr lang="tr-TR" sz="3200" dirty="0">
                <a:solidFill>
                  <a:srgbClr val="0070C0"/>
                </a:solidFill>
              </a:rPr>
              <a:t>-</a:t>
            </a:r>
            <a:r>
              <a:rPr lang="en-US" sz="3200" dirty="0">
                <a:solidFill>
                  <a:srgbClr val="0070C0"/>
                </a:solidFill>
              </a:rPr>
              <a:t>interest credits</a:t>
            </a:r>
            <a:r>
              <a:rPr lang="en-US" sz="3200" dirty="0"/>
              <a:t>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80</a:t>
            </a:fld>
            <a:endParaRPr lang="tr-TR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412776"/>
            <a:ext cx="8058150" cy="54452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Turkey tried to finance </a:t>
            </a:r>
            <a:r>
              <a:rPr lang="en-US" sz="3200" dirty="0">
                <a:solidFill>
                  <a:srgbClr val="0070C0"/>
                </a:solidFill>
              </a:rPr>
              <a:t>long term projects </a:t>
            </a:r>
            <a:r>
              <a:rPr lang="tr-TR" sz="3200" dirty="0">
                <a:solidFill>
                  <a:srgbClr val="0070C0"/>
                </a:solidFill>
              </a:rPr>
              <a:t>                 </a:t>
            </a:r>
            <a:r>
              <a:rPr lang="en-US" sz="3200" dirty="0"/>
              <a:t>with costly </a:t>
            </a:r>
            <a:r>
              <a:rPr lang="en-US" sz="3200" dirty="0">
                <a:solidFill>
                  <a:srgbClr val="0070C0"/>
                </a:solidFill>
              </a:rPr>
              <a:t>short-term credits</a:t>
            </a:r>
            <a:r>
              <a:rPr lang="tr-TR" sz="3200" dirty="0">
                <a:solidFill>
                  <a:srgbClr val="0070C0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Short-term foreign debt </a:t>
            </a:r>
            <a:r>
              <a:rPr lang="en-US" sz="3200" dirty="0"/>
              <a:t>increased rapidly.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The share of short-term external debt in total  jumped </a:t>
            </a:r>
          </a:p>
          <a:p>
            <a:pPr marL="0" indent="35401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from </a:t>
            </a:r>
            <a:r>
              <a:rPr lang="en-US" sz="3200" dirty="0">
                <a:solidFill>
                  <a:srgbClr val="0070C0"/>
                </a:solidFill>
              </a:rPr>
              <a:t>less than 10</a:t>
            </a:r>
            <a:r>
              <a:rPr lang="tr-TR" sz="3200" dirty="0">
                <a:solidFill>
                  <a:srgbClr val="0070C0"/>
                </a:solidFill>
              </a:rPr>
              <a:t>%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in </a:t>
            </a:r>
            <a:r>
              <a:rPr lang="en-US" sz="3200" dirty="0">
                <a:solidFill>
                  <a:srgbClr val="0070C0"/>
                </a:solidFill>
              </a:rPr>
              <a:t>1973</a:t>
            </a:r>
            <a:r>
              <a:rPr lang="en-US" sz="3200" dirty="0"/>
              <a:t>, </a:t>
            </a:r>
          </a:p>
          <a:p>
            <a:pPr marL="0" indent="354013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tr-TR" sz="3200" dirty="0"/>
              <a:t>     </a:t>
            </a:r>
            <a:r>
              <a:rPr lang="en-US" sz="3200" dirty="0"/>
              <a:t>to </a:t>
            </a:r>
            <a:r>
              <a:rPr lang="en-US" sz="3200" dirty="0">
                <a:solidFill>
                  <a:srgbClr val="0070C0"/>
                </a:solidFill>
              </a:rPr>
              <a:t>more than 50% </a:t>
            </a:r>
            <a:r>
              <a:rPr lang="en-US" sz="3200" dirty="0"/>
              <a:t>in </a:t>
            </a:r>
            <a:r>
              <a:rPr lang="en-US" sz="3200" dirty="0">
                <a:solidFill>
                  <a:srgbClr val="0070C0"/>
                </a:solidFill>
              </a:rPr>
              <a:t>1977</a:t>
            </a:r>
            <a:r>
              <a:rPr lang="en-US" sz="3200" dirty="0"/>
              <a:t>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situation was </a:t>
            </a:r>
            <a:r>
              <a:rPr lang="en-US" sz="3200" dirty="0">
                <a:solidFill>
                  <a:srgbClr val="0070C0"/>
                </a:solidFill>
              </a:rPr>
              <a:t>unsustainable.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81</a:t>
            </a:fld>
            <a:endParaRPr lang="tr-TR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00174"/>
            <a:ext cx="8058150" cy="535782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70C0"/>
                </a:solidFill>
              </a:rPr>
              <a:t>Foreign direct investment </a:t>
            </a:r>
            <a:r>
              <a:rPr lang="en-US" sz="3200" dirty="0"/>
              <a:t>(FDI) flows </a:t>
            </a:r>
            <a:r>
              <a:rPr lang="tr-TR" sz="3200" dirty="0"/>
              <a:t>        </a:t>
            </a:r>
            <a:r>
              <a:rPr lang="en-US" sz="3200" dirty="0"/>
              <a:t>during the planned period </a:t>
            </a:r>
            <a:r>
              <a:rPr lang="tr-TR" sz="3200" dirty="0"/>
              <a:t>                                                   </a:t>
            </a:r>
            <a:r>
              <a:rPr lang="en-US" sz="3200" dirty="0"/>
              <a:t>was </a:t>
            </a:r>
            <a:r>
              <a:rPr lang="en-US" sz="3200" dirty="0">
                <a:solidFill>
                  <a:srgbClr val="0070C0"/>
                </a:solidFill>
              </a:rPr>
              <a:t>less than expected.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82</a:t>
            </a:fld>
            <a:endParaRPr lang="tr-TR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00174"/>
            <a:ext cx="8058150" cy="535782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Foreign enterprises operating in manufacturing were generally </a:t>
            </a:r>
            <a:r>
              <a:rPr lang="tr-TR" sz="3200" dirty="0"/>
              <a:t>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assembly line-style production units</a:t>
            </a:r>
            <a:r>
              <a:rPr lang="tr-TR" sz="3200" dirty="0">
                <a:solidFill>
                  <a:srgbClr val="0070C0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dirty="0"/>
              <a:t>They</a:t>
            </a:r>
            <a:r>
              <a:rPr lang="en-US" sz="3200" dirty="0">
                <a:solidFill>
                  <a:srgbClr val="0070C0"/>
                </a:solidFill>
              </a:rPr>
              <a:t> imported most of the inputs</a:t>
            </a:r>
            <a:r>
              <a:rPr lang="en-US" sz="3200" dirty="0"/>
              <a:t>, </a:t>
            </a:r>
            <a:r>
              <a:rPr lang="tr-TR" sz="3200" dirty="0"/>
              <a:t>                                         </a:t>
            </a:r>
            <a:r>
              <a:rPr lang="en-US" sz="3200" dirty="0"/>
              <a:t>and more importantly, </a:t>
            </a:r>
            <a:r>
              <a:rPr lang="tr-TR" sz="3200" dirty="0"/>
              <a:t>                                         </a:t>
            </a:r>
            <a:r>
              <a:rPr lang="en-US" sz="3200" dirty="0"/>
              <a:t>they were </a:t>
            </a:r>
            <a:r>
              <a:rPr lang="tr-TR" sz="3200" dirty="0"/>
              <a:t>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smaller than optimum size, </a:t>
            </a:r>
            <a:endParaRPr lang="tr-TR" sz="3200" dirty="0">
              <a:solidFill>
                <a:srgbClr val="0070C0"/>
              </a:solidFill>
            </a:endParaRPr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inefficient economically and technologically.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83</a:t>
            </a:fld>
            <a:endParaRPr lang="tr-TR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00200"/>
            <a:ext cx="8058150" cy="52578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3200" b="1" dirty="0"/>
              <a:t>Fifthly,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political instability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frequently changing governments </a:t>
            </a:r>
            <a:r>
              <a:rPr lang="tr-TR" sz="3200" dirty="0">
                <a:solidFill>
                  <a:srgbClr val="0070C0"/>
                </a:solidFill>
              </a:rPr>
              <a:t>                               </a:t>
            </a:r>
            <a:r>
              <a:rPr lang="en-US" sz="3200" dirty="0"/>
              <a:t>was another factor creating </a:t>
            </a:r>
            <a:r>
              <a:rPr lang="tr-TR" sz="3200" dirty="0"/>
              <a:t>                                   </a:t>
            </a:r>
            <a:r>
              <a:rPr lang="en-US" sz="3200" dirty="0"/>
              <a:t>unfavorable conditions both </a:t>
            </a:r>
            <a:r>
              <a:rPr lang="tr-TR" sz="3200" dirty="0"/>
              <a:t>                                    </a:t>
            </a:r>
            <a:r>
              <a:rPr lang="en-US" sz="3200" dirty="0"/>
              <a:t>for the preparation and implementation of plans.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84</a:t>
            </a:fld>
            <a:endParaRPr lang="tr-TR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00174"/>
            <a:ext cx="8058150" cy="53578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/>
              <a:t>In consequence </a:t>
            </a:r>
            <a:r>
              <a:rPr lang="en-US" sz="3200" dirty="0"/>
              <a:t>of the internal</a:t>
            </a:r>
            <a:r>
              <a:rPr lang="tr-TR" sz="3200" dirty="0"/>
              <a:t> </a:t>
            </a:r>
            <a:r>
              <a:rPr lang="en-US" sz="3200" dirty="0"/>
              <a:t>factors summarized above </a:t>
            </a:r>
            <a:r>
              <a:rPr lang="tr-TR" sz="3200" dirty="0"/>
              <a:t>        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planning in Turkey could not be a success story.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</a:t>
            </a:r>
            <a:r>
              <a:rPr lang="en-US" sz="3200" dirty="0">
                <a:solidFill>
                  <a:srgbClr val="0070C0"/>
                </a:solidFill>
              </a:rPr>
              <a:t>structure and working of the economy </a:t>
            </a:r>
            <a:r>
              <a:rPr lang="en-US" sz="3200" dirty="0"/>
              <a:t>were not changed by planning. </a:t>
            </a:r>
            <a:endParaRPr lang="tr-TR" sz="3200" dirty="0"/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The </a:t>
            </a:r>
            <a:r>
              <a:rPr lang="en-US" sz="3200" dirty="0">
                <a:solidFill>
                  <a:srgbClr val="0070C0"/>
                </a:solidFill>
              </a:rPr>
              <a:t>existing trends</a:t>
            </a:r>
            <a:r>
              <a:rPr lang="tr-TR" sz="3200" dirty="0">
                <a:solidFill>
                  <a:srgbClr val="0070C0"/>
                </a:solidFill>
              </a:rPr>
              <a:t>,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</a:t>
            </a:r>
            <a:r>
              <a:rPr lang="en-US" sz="3200" dirty="0"/>
              <a:t>especially in the industry </a:t>
            </a:r>
            <a:r>
              <a:rPr lang="tr-TR" sz="3200" dirty="0"/>
              <a:t>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continued</a:t>
            </a:r>
            <a:r>
              <a:rPr lang="en-US" sz="3200" dirty="0"/>
              <a:t>. 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85</a:t>
            </a:fld>
            <a:endParaRPr lang="tr-TR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00200"/>
            <a:ext cx="8058150" cy="5257800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sz="3200" dirty="0"/>
              <a:t>Some </a:t>
            </a:r>
            <a:r>
              <a:rPr lang="en-US" sz="3200" dirty="0">
                <a:solidFill>
                  <a:srgbClr val="0070C0"/>
                </a:solidFill>
              </a:rPr>
              <a:t>external factors </a:t>
            </a:r>
            <a:r>
              <a:rPr lang="en-US" sz="3200" dirty="0"/>
              <a:t>also played a significant role in the </a:t>
            </a:r>
            <a:r>
              <a:rPr lang="en-US" sz="3200" dirty="0">
                <a:solidFill>
                  <a:srgbClr val="0070C0"/>
                </a:solidFill>
              </a:rPr>
              <a:t>failure of the planning experience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emergence of economic crisis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sz="3200" dirty="0"/>
              <a:t>in the second half of the 1970s. 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These factors can be summarized as follows: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86</a:t>
            </a:fld>
            <a:endParaRPr lang="tr-TR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600200"/>
            <a:ext cx="8058150" cy="5257800"/>
          </a:xfrm>
        </p:spPr>
        <p:txBody>
          <a:bodyPr>
            <a:normAutofit/>
          </a:bodyPr>
          <a:lstStyle/>
          <a:p>
            <a:pPr marL="814388" lvl="1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arenR"/>
            </a:pPr>
            <a:r>
              <a:rPr lang="en-US" sz="3200" dirty="0">
                <a:solidFill>
                  <a:srgbClr val="0070C0"/>
                </a:solidFill>
              </a:rPr>
              <a:t>A ten-fold increase in the petroleum prices </a:t>
            </a:r>
            <a:r>
              <a:rPr lang="en-US" sz="3200" dirty="0"/>
              <a:t>in 1973-1974 and 1979 oil crises; </a:t>
            </a:r>
            <a:endParaRPr lang="tr-TR" sz="3200" dirty="0"/>
          </a:p>
          <a:p>
            <a:pPr marL="814388" lvl="1" indent="-457200">
              <a:lnSpc>
                <a:spcPct val="100000"/>
              </a:lnSpc>
              <a:buFont typeface="+mj-lt"/>
              <a:buAutoNum type="arabicParenR"/>
            </a:pPr>
            <a:r>
              <a:rPr lang="en-US" sz="3200" dirty="0"/>
              <a:t>Increasing </a:t>
            </a:r>
            <a:r>
              <a:rPr lang="en-US" sz="3200" dirty="0">
                <a:solidFill>
                  <a:srgbClr val="0070C0"/>
                </a:solidFill>
              </a:rPr>
              <a:t>military expenses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</a:t>
            </a:r>
            <a:r>
              <a:rPr lang="en-US" sz="3200" dirty="0"/>
              <a:t>because of the </a:t>
            </a:r>
            <a:r>
              <a:rPr lang="en-US" sz="3200" dirty="0">
                <a:solidFill>
                  <a:srgbClr val="0070C0"/>
                </a:solidFill>
              </a:rPr>
              <a:t>Cyprus War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the US arms embargo</a:t>
            </a:r>
            <a:r>
              <a:rPr lang="en-US" sz="3200" dirty="0"/>
              <a:t>; </a:t>
            </a:r>
            <a:endParaRPr lang="tr-TR" sz="3200" dirty="0"/>
          </a:p>
          <a:p>
            <a:endParaRPr lang="tr-TR" sz="28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87</a:t>
            </a:fld>
            <a:endParaRPr lang="tr-TR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340768"/>
            <a:ext cx="8058150" cy="5517232"/>
          </a:xfrm>
        </p:spPr>
        <p:txBody>
          <a:bodyPr>
            <a:normAutofit/>
          </a:bodyPr>
          <a:lstStyle/>
          <a:p>
            <a:pPr marL="814388" lvl="1" indent="-457200">
              <a:lnSpc>
                <a:spcPct val="100000"/>
              </a:lnSpc>
              <a:buNone/>
            </a:pPr>
            <a:r>
              <a:rPr lang="tr-TR" sz="3200" b="1" dirty="0"/>
              <a:t>3)</a:t>
            </a:r>
            <a:r>
              <a:rPr lang="tr-TR" b="1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Stagnation in the developed countries</a:t>
            </a:r>
            <a:r>
              <a:rPr lang="en-US" sz="3200" dirty="0"/>
              <a:t>, especially in Europe. </a:t>
            </a:r>
            <a:endParaRPr lang="tr-TR" sz="3200" dirty="0"/>
          </a:p>
          <a:p>
            <a:pPr marL="814388" lvl="1" indent="-357188">
              <a:lnSpc>
                <a:spcPct val="100000"/>
              </a:lnSpc>
              <a:buNone/>
            </a:pPr>
            <a:r>
              <a:rPr lang="tr-TR" sz="3200" dirty="0"/>
              <a:t>	</a:t>
            </a:r>
            <a:r>
              <a:rPr lang="en-US" sz="3200" dirty="0"/>
              <a:t>European stagnation had critical results on </a:t>
            </a:r>
            <a:r>
              <a:rPr lang="en-US" sz="3200" dirty="0">
                <a:solidFill>
                  <a:srgbClr val="0070C0"/>
                </a:solidFill>
              </a:rPr>
              <a:t>exports</a:t>
            </a:r>
            <a:r>
              <a:rPr lang="en-US" sz="3200" dirty="0"/>
              <a:t> and </a:t>
            </a:r>
            <a:r>
              <a:rPr lang="en-US" sz="3200" dirty="0">
                <a:solidFill>
                  <a:srgbClr val="0070C0"/>
                </a:solidFill>
              </a:rPr>
              <a:t>unemployment</a:t>
            </a:r>
            <a:r>
              <a:rPr lang="en-US" sz="3200" dirty="0"/>
              <a:t> in Turkey. </a:t>
            </a:r>
            <a:endParaRPr lang="tr-TR" sz="3200" dirty="0"/>
          </a:p>
          <a:p>
            <a:pPr marL="814388" lvl="1" indent="-357188">
              <a:lnSpc>
                <a:spcPct val="100000"/>
              </a:lnSpc>
              <a:buNone/>
            </a:pPr>
            <a:r>
              <a:rPr lang="tr-TR" sz="3200" dirty="0"/>
              <a:t>		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88</a:t>
            </a:fld>
            <a:endParaRPr lang="tr-TR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132237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268762"/>
            <a:ext cx="8058150" cy="5452714"/>
          </a:xfrm>
        </p:spPr>
        <p:txBody>
          <a:bodyPr>
            <a:normAutofit/>
          </a:bodyPr>
          <a:lstStyle/>
          <a:p>
            <a:pPr marL="357188" lvl="1" indent="3175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3200" dirty="0">
                <a:solidFill>
                  <a:srgbClr val="0070C0"/>
                </a:solidFill>
              </a:rPr>
              <a:t>About one half of the Turkish exports were directed to Europe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an important part of the Turkish labor surplus was demanded by European countries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    </a:t>
            </a:r>
            <a:r>
              <a:rPr lang="en-US" sz="3200" dirty="0"/>
              <a:t>during the second half of the 1960s and early 1970s. </a:t>
            </a:r>
            <a:endParaRPr lang="tr-TR" sz="3200" dirty="0"/>
          </a:p>
          <a:p>
            <a:pPr marL="357188" lvl="1" indent="-357188">
              <a:lnSpc>
                <a:spcPct val="100000"/>
              </a:lnSpc>
              <a:spcBef>
                <a:spcPts val="1200"/>
              </a:spcBef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796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Overview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556792"/>
            <a:ext cx="8058150" cy="53012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3200" dirty="0"/>
              <a:t>While </a:t>
            </a:r>
            <a:r>
              <a:rPr lang="en-US" sz="3200" dirty="0">
                <a:solidFill>
                  <a:srgbClr val="0070C0"/>
                </a:solidFill>
              </a:rPr>
              <a:t>private enterprises </a:t>
            </a:r>
            <a:r>
              <a:rPr lang="en-US" sz="3200" dirty="0"/>
              <a:t>were specialized mainly in the production of </a:t>
            </a:r>
            <a:r>
              <a:rPr lang="tr-TR" sz="3200" dirty="0"/>
              <a:t>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consumer goods, durables, automobile, </a:t>
            </a:r>
            <a:r>
              <a:rPr lang="tr-TR" sz="3200" dirty="0">
                <a:solidFill>
                  <a:srgbClr val="0070C0"/>
                </a:solidFill>
              </a:rPr>
              <a:t>                  </a:t>
            </a:r>
            <a:r>
              <a:rPr lang="en-US" sz="3200" dirty="0">
                <a:solidFill>
                  <a:srgbClr val="0070C0"/>
                </a:solidFill>
              </a:rPr>
              <a:t>office and construction materials</a:t>
            </a:r>
            <a:r>
              <a:rPr lang="en-US" sz="3200" dirty="0"/>
              <a:t>; 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200" dirty="0"/>
              <a:t>	</a:t>
            </a:r>
            <a:r>
              <a:rPr lang="en-US" sz="3200" dirty="0">
                <a:solidFill>
                  <a:srgbClr val="0070C0"/>
                </a:solidFill>
              </a:rPr>
              <a:t>public investments </a:t>
            </a:r>
            <a:r>
              <a:rPr lang="en-US" sz="3200" dirty="0"/>
              <a:t>intensified mainly in </a:t>
            </a:r>
            <a:r>
              <a:rPr lang="en-US" sz="3200" dirty="0">
                <a:solidFill>
                  <a:srgbClr val="0070C0"/>
                </a:solidFill>
              </a:rPr>
              <a:t>infrastructures and intermediate products </a:t>
            </a:r>
            <a:r>
              <a:rPr lang="tr-TR" sz="3200" dirty="0">
                <a:solidFill>
                  <a:srgbClr val="0070C0"/>
                </a:solidFill>
              </a:rPr>
              <a:t>                      </a:t>
            </a:r>
            <a:r>
              <a:rPr lang="en-US" sz="3200" dirty="0"/>
              <a:t>such as energy, iron and steel, copper, aluminum, chemicals and petrochemicals.</a:t>
            </a:r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132237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268762"/>
            <a:ext cx="8058150" cy="5452714"/>
          </a:xfrm>
        </p:spPr>
        <p:txBody>
          <a:bodyPr>
            <a:normAutofit/>
          </a:bodyPr>
          <a:lstStyle/>
          <a:p>
            <a:pPr marL="357188" lvl="1" indent="3175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3200" dirty="0"/>
              <a:t>The European stagnation affected adversely </a:t>
            </a:r>
            <a:r>
              <a:rPr lang="en-US" sz="3200" dirty="0">
                <a:solidFill>
                  <a:srgbClr val="0070C0"/>
                </a:solidFill>
              </a:rPr>
              <a:t>the demand both for Turkish exports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labor,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  </a:t>
            </a:r>
            <a:r>
              <a:rPr lang="en-US" sz="3200" dirty="0"/>
              <a:t>slowing down the increases in </a:t>
            </a:r>
            <a:r>
              <a:rPr lang="en-US" sz="3200" dirty="0">
                <a:solidFill>
                  <a:srgbClr val="0070C0"/>
                </a:solidFill>
              </a:rPr>
              <a:t>exports</a:t>
            </a:r>
            <a:r>
              <a:rPr lang="en-US" sz="3200" dirty="0"/>
              <a:t> and aggravating </a:t>
            </a:r>
            <a:r>
              <a:rPr lang="en-US" sz="3200" dirty="0">
                <a:solidFill>
                  <a:srgbClr val="0070C0"/>
                </a:solidFill>
              </a:rPr>
              <a:t>unemployment</a:t>
            </a:r>
            <a:r>
              <a:rPr lang="en-US" sz="3200" dirty="0"/>
              <a:t>. </a:t>
            </a:r>
            <a:endParaRPr lang="tr-TR" sz="3200" dirty="0"/>
          </a:p>
          <a:p>
            <a:pPr marL="357188" lvl="1" indent="-357188">
              <a:lnSpc>
                <a:spcPct val="100000"/>
              </a:lnSpc>
              <a:spcBef>
                <a:spcPts val="1200"/>
              </a:spcBef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212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132237"/>
          </a:xfrm>
        </p:spPr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sz="4400" b="1" dirty="0">
                <a:latin typeface="+mn-lt"/>
              </a:rPr>
              <a:t>Assessment </a:t>
            </a:r>
            <a:br>
              <a:rPr lang="tr-TR" sz="4400" dirty="0">
                <a:latin typeface="+mn-lt"/>
              </a:rPr>
            </a:br>
            <a:endParaRPr lang="tr-TR" sz="44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412776"/>
            <a:ext cx="8058150" cy="5308700"/>
          </a:xfrm>
        </p:spPr>
        <p:txBody>
          <a:bodyPr>
            <a:normAutofit/>
          </a:bodyPr>
          <a:lstStyle/>
          <a:p>
            <a:pPr marL="357188" lvl="1" indent="-357188">
              <a:lnSpc>
                <a:spcPct val="100000"/>
              </a:lnSpc>
              <a:spcBef>
                <a:spcPts val="1200"/>
              </a:spcBef>
              <a:buNone/>
            </a:pPr>
            <a:r>
              <a:rPr lang="tr-TR" sz="3200" b="1" dirty="0"/>
              <a:t>4) </a:t>
            </a:r>
            <a:r>
              <a:rPr lang="en-US" sz="3200" dirty="0">
                <a:solidFill>
                  <a:srgbClr val="0070C0"/>
                </a:solidFill>
              </a:rPr>
              <a:t>The collapse of the international monetary system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     </a:t>
            </a:r>
            <a:r>
              <a:rPr lang="en-US" sz="3200" dirty="0"/>
              <a:t>and the passage to </a:t>
            </a: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flexible exchange system</a:t>
            </a:r>
            <a:r>
              <a:rPr lang="en-US" sz="3200" dirty="0"/>
              <a:t>, </a:t>
            </a:r>
            <a:r>
              <a:rPr lang="tr-TR" sz="3200" dirty="0"/>
              <a:t>                                                         </a:t>
            </a:r>
            <a:r>
              <a:rPr lang="en-US" sz="3200" dirty="0"/>
              <a:t>putting the exchange value of TL into question.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1144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792B2C-7944-47D1-9493-4382EF79B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55679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TABLE 3.</a:t>
            </a:r>
            <a:r>
              <a:rPr kumimoji="0" lang="tr-TR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br>
              <a:rPr kumimoji="0" lang="tr-TR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Some socio-economic indicators</a:t>
            </a:r>
            <a:r>
              <a:rPr kumimoji="0" lang="tr-TR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in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19</a:t>
            </a:r>
            <a:r>
              <a:rPr kumimoji="0" lang="tr-TR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tr-TR" dirty="0"/>
          </a:p>
        </p:txBody>
      </p:sp>
      <p:graphicFrame>
        <p:nvGraphicFramePr>
          <p:cNvPr id="6" name="Tablo 6">
            <a:extLst>
              <a:ext uri="{FF2B5EF4-FFF2-40B4-BE49-F238E27FC236}">
                <a16:creationId xmlns:a16="http://schemas.microsoft.com/office/drawing/2014/main" id="{F52C9EA3-8F3A-4F72-9B41-52E2489806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686524"/>
              </p:ext>
            </p:extLst>
          </p:nvPr>
        </p:nvGraphicFramePr>
        <p:xfrm>
          <a:off x="0" y="1196752"/>
          <a:ext cx="9144000" cy="576064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876256">
                  <a:extLst>
                    <a:ext uri="{9D8B030D-6E8A-4147-A177-3AD203B41FA5}">
                      <a16:colId xmlns:a16="http://schemas.microsoft.com/office/drawing/2014/main" val="1194259376"/>
                    </a:ext>
                  </a:extLst>
                </a:gridCol>
                <a:gridCol w="2267744">
                  <a:extLst>
                    <a:ext uri="{9D8B030D-6E8A-4147-A177-3AD203B41FA5}">
                      <a16:colId xmlns:a16="http://schemas.microsoft.com/office/drawing/2014/main" val="3727433207"/>
                    </a:ext>
                  </a:extLst>
                </a:gridCol>
              </a:tblGrid>
              <a:tr h="724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Population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44,736,957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8143697"/>
                  </a:ext>
                </a:extLst>
              </a:tr>
              <a:tr h="8953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The shares of agriculture, industry and services in G</a:t>
                      </a:r>
                      <a:r>
                        <a:rPr lang="tr-TR" sz="2400" b="1" dirty="0"/>
                        <a:t>NP</a:t>
                      </a:r>
                      <a:r>
                        <a:rPr lang="en-US" sz="2400" b="1" dirty="0"/>
                        <a:t>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2</a:t>
                      </a:r>
                      <a:r>
                        <a:rPr lang="tr-TR" sz="2400" b="1" dirty="0"/>
                        <a:t>4</a:t>
                      </a:r>
                      <a:r>
                        <a:rPr lang="en-US" sz="2400" b="1" dirty="0"/>
                        <a:t>%, 2</a:t>
                      </a:r>
                      <a:r>
                        <a:rPr lang="tr-TR" sz="2400" b="1" dirty="0"/>
                        <a:t>1</a:t>
                      </a:r>
                      <a:r>
                        <a:rPr lang="en-US" sz="2400" b="1" dirty="0"/>
                        <a:t>%, 55%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17948339"/>
                  </a:ext>
                </a:extLst>
              </a:tr>
              <a:tr h="8953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Employment shares of agriculture, industry and services</a:t>
                      </a:r>
                      <a:r>
                        <a:rPr lang="tr-TR" sz="2400" b="1" baseline="0" dirty="0"/>
                        <a:t> (1980)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51%, 1</a:t>
                      </a:r>
                      <a:r>
                        <a:rPr lang="tr-TR" sz="2400" b="1" dirty="0"/>
                        <a:t>9</a:t>
                      </a:r>
                      <a:r>
                        <a:rPr lang="en-US" sz="2400" b="1" dirty="0"/>
                        <a:t>%, 3</a:t>
                      </a:r>
                      <a:r>
                        <a:rPr lang="tr-TR" sz="2400" b="1" dirty="0"/>
                        <a:t>0</a:t>
                      </a:r>
                      <a:r>
                        <a:rPr lang="en-US" sz="2400" b="1" dirty="0"/>
                        <a:t>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97052543"/>
                  </a:ext>
                </a:extLst>
              </a:tr>
              <a:tr h="8213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Electric power generation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23,275 million kWh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8588681"/>
                  </a:ext>
                </a:extLst>
              </a:tr>
              <a:tr h="7197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Rate of urbanization</a:t>
                      </a:r>
                      <a:r>
                        <a:rPr lang="tr-TR" sz="2400" b="1" baseline="30000" dirty="0"/>
                        <a:t>1</a:t>
                      </a:r>
                      <a:r>
                        <a:rPr lang="en-US" sz="2400" b="1" dirty="0"/>
                        <a:t> 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44%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3009890"/>
                  </a:ext>
                </a:extLst>
              </a:tr>
              <a:tr h="809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Adult literacy rate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66%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406212"/>
                  </a:ext>
                </a:extLst>
              </a:tr>
              <a:tr h="8953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Export structure: agricultural, mining  and industrial products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56%, 7%, 37%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2127263"/>
                  </a:ext>
                </a:extLst>
              </a:tr>
            </a:tbl>
          </a:graphicData>
        </a:graphic>
      </p:graphicFrame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190B99F-DB15-4CC8-8CF6-4F52D24E9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413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1585</TotalTime>
  <Words>3531</Words>
  <Application>Microsoft Office PowerPoint</Application>
  <PresentationFormat>On-screen Show (4:3)</PresentationFormat>
  <Paragraphs>420</Paragraphs>
  <Slides>92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92</vt:i4>
      </vt:variant>
    </vt:vector>
  </HeadingPairs>
  <TitlesOfParts>
    <vt:vector size="97" baseType="lpstr">
      <vt:lpstr>Arial</vt:lpstr>
      <vt:lpstr>Calibri</vt:lpstr>
      <vt:lpstr>Calibri Light</vt:lpstr>
      <vt:lpstr>Wingdings</vt:lpstr>
      <vt:lpstr>Office Teması</vt:lpstr>
      <vt:lpstr> THE PLANNED ECONOMY  (1960-1980) </vt:lpstr>
      <vt:lpstr>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 Overview </vt:lpstr>
      <vt:lpstr>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 Planning </vt:lpstr>
      <vt:lpstr>ASSESSMENT  </vt:lpstr>
      <vt:lpstr> Assessment  </vt:lpstr>
      <vt:lpstr>Figure 3.1:   Growth Targets and Realization  (increase in GNP, %)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 Assessment  </vt:lpstr>
      <vt:lpstr>TABLE 3.1 Some socio-economic indicators in 1980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THE PLANNED ECONOMY  (1960-1980) </dc:title>
  <dc:creator>del</dc:creator>
  <cp:lastModifiedBy>Cemil Günay</cp:lastModifiedBy>
  <cp:revision>69</cp:revision>
  <dcterms:created xsi:type="dcterms:W3CDTF">2020-10-16T12:56:04Z</dcterms:created>
  <dcterms:modified xsi:type="dcterms:W3CDTF">2023-10-08T18:21:49Z</dcterms:modified>
</cp:coreProperties>
</file>