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1" r:id="rId3"/>
  </p:sldMasterIdLst>
  <p:notesMasterIdLst>
    <p:notesMasterId r:id="rId198"/>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517" r:id="rId39"/>
    <p:sldId id="292" r:id="rId40"/>
    <p:sldId id="293" r:id="rId41"/>
    <p:sldId id="294" r:id="rId42"/>
    <p:sldId id="295" r:id="rId43"/>
    <p:sldId id="296" r:id="rId44"/>
    <p:sldId id="297" r:id="rId45"/>
    <p:sldId id="298" r:id="rId46"/>
    <p:sldId id="300" r:id="rId47"/>
    <p:sldId id="301" r:id="rId48"/>
    <p:sldId id="303" r:id="rId49"/>
    <p:sldId id="304" r:id="rId50"/>
    <p:sldId id="305" r:id="rId51"/>
    <p:sldId id="306" r:id="rId52"/>
    <p:sldId id="307" r:id="rId53"/>
    <p:sldId id="309" r:id="rId54"/>
    <p:sldId id="310" r:id="rId55"/>
    <p:sldId id="311" r:id="rId56"/>
    <p:sldId id="315" r:id="rId57"/>
    <p:sldId id="316"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2"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7" r:id="rId104"/>
    <p:sldId id="370" r:id="rId105"/>
    <p:sldId id="371" r:id="rId106"/>
    <p:sldId id="372"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7" r:id="rId120"/>
    <p:sldId id="388" r:id="rId121"/>
    <p:sldId id="389" r:id="rId122"/>
    <p:sldId id="390" r:id="rId123"/>
    <p:sldId id="391" r:id="rId124"/>
    <p:sldId id="392" r:id="rId125"/>
    <p:sldId id="393" r:id="rId126"/>
    <p:sldId id="394" r:id="rId127"/>
    <p:sldId id="395" r:id="rId128"/>
    <p:sldId id="396" r:id="rId129"/>
    <p:sldId id="407" r:id="rId130"/>
    <p:sldId id="409" r:id="rId131"/>
    <p:sldId id="410" r:id="rId132"/>
    <p:sldId id="411" r:id="rId133"/>
    <p:sldId id="412" r:id="rId134"/>
    <p:sldId id="413" r:id="rId135"/>
    <p:sldId id="414" r:id="rId136"/>
    <p:sldId id="416" r:id="rId137"/>
    <p:sldId id="418" r:id="rId138"/>
    <p:sldId id="419" r:id="rId139"/>
    <p:sldId id="420" r:id="rId140"/>
    <p:sldId id="423" r:id="rId141"/>
    <p:sldId id="424" r:id="rId142"/>
    <p:sldId id="429" r:id="rId143"/>
    <p:sldId id="430" r:id="rId144"/>
    <p:sldId id="431" r:id="rId145"/>
    <p:sldId id="433" r:id="rId146"/>
    <p:sldId id="434" r:id="rId147"/>
    <p:sldId id="435" r:id="rId148"/>
    <p:sldId id="436" r:id="rId149"/>
    <p:sldId id="443" r:id="rId150"/>
    <p:sldId id="444" r:id="rId151"/>
    <p:sldId id="445" r:id="rId152"/>
    <p:sldId id="446" r:id="rId153"/>
    <p:sldId id="447" r:id="rId154"/>
    <p:sldId id="448" r:id="rId155"/>
    <p:sldId id="453" r:id="rId156"/>
    <p:sldId id="454" r:id="rId157"/>
    <p:sldId id="455" r:id="rId158"/>
    <p:sldId id="456" r:id="rId159"/>
    <p:sldId id="457" r:id="rId160"/>
    <p:sldId id="458" r:id="rId161"/>
    <p:sldId id="459" r:id="rId162"/>
    <p:sldId id="462" r:id="rId163"/>
    <p:sldId id="465" r:id="rId164"/>
    <p:sldId id="468" r:id="rId165"/>
    <p:sldId id="471" r:id="rId166"/>
    <p:sldId id="472" r:id="rId167"/>
    <p:sldId id="519" r:id="rId168"/>
    <p:sldId id="473" r:id="rId169"/>
    <p:sldId id="479" r:id="rId170"/>
    <p:sldId id="488" r:id="rId171"/>
    <p:sldId id="489" r:id="rId172"/>
    <p:sldId id="490" r:id="rId173"/>
    <p:sldId id="491" r:id="rId174"/>
    <p:sldId id="493" r:id="rId175"/>
    <p:sldId id="494" r:id="rId176"/>
    <p:sldId id="495" r:id="rId177"/>
    <p:sldId id="504" r:id="rId178"/>
    <p:sldId id="520" r:id="rId179"/>
    <p:sldId id="524" r:id="rId180"/>
    <p:sldId id="525" r:id="rId181"/>
    <p:sldId id="522" r:id="rId182"/>
    <p:sldId id="523" r:id="rId183"/>
    <p:sldId id="521" r:id="rId184"/>
    <p:sldId id="505" r:id="rId185"/>
    <p:sldId id="518" r:id="rId186"/>
    <p:sldId id="506" r:id="rId187"/>
    <p:sldId id="507" r:id="rId188"/>
    <p:sldId id="508" r:id="rId189"/>
    <p:sldId id="509" r:id="rId190"/>
    <p:sldId id="510" r:id="rId191"/>
    <p:sldId id="511" r:id="rId192"/>
    <p:sldId id="512" r:id="rId193"/>
    <p:sldId id="513" r:id="rId194"/>
    <p:sldId id="514" r:id="rId195"/>
    <p:sldId id="515" r:id="rId196"/>
    <p:sldId id="516" r:id="rId19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viewProps" Target="viewProp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theme" Target="theme/theme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AD8D01-F461-478A-AF91-3F6CA7AD916E}" type="datetimeFigureOut">
              <a:rPr lang="tr-TR" smtClean="0"/>
              <a:t>20.10.2025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1E4C60-D9A2-41AA-9C88-55C97DDC272A}" type="slidenum">
              <a:rPr lang="tr-TR" smtClean="0"/>
              <a:t>‹#›</a:t>
            </a:fld>
            <a:endParaRPr lang="tr-TR"/>
          </a:p>
        </p:txBody>
      </p:sp>
    </p:spTree>
    <p:extLst>
      <p:ext uri="{BB962C8B-B14F-4D97-AF65-F5344CB8AC3E}">
        <p14:creationId xmlns:p14="http://schemas.microsoft.com/office/powerpoint/2010/main" val="165572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ayt Görüntüsü Yer Tutucusu 1"/>
          <p:cNvSpPr>
            <a:spLocks noGrp="1" noRot="1" noChangeAspect="1" noTextEdit="1"/>
          </p:cNvSpPr>
          <p:nvPr>
            <p:ph type="sldImg"/>
          </p:nvPr>
        </p:nvSpPr>
        <p:spPr bwMode="auto">
          <a:noFill/>
          <a:ln>
            <a:solidFill>
              <a:srgbClr val="000000"/>
            </a:solidFill>
            <a:miter lim="800000"/>
            <a:headEnd/>
            <a:tailEnd/>
          </a:ln>
        </p:spPr>
      </p:sp>
      <p:sp>
        <p:nvSpPr>
          <p:cNvPr id="289795" name="Not Yer Tutucusu 2"/>
          <p:cNvSpPr>
            <a:spLocks noGrp="1"/>
          </p:cNvSpPr>
          <p:nvPr>
            <p:ph type="body" idx="1"/>
          </p:nvPr>
        </p:nvSpPr>
        <p:spPr bwMode="auto">
          <a:noFill/>
        </p:spPr>
        <p:txBody>
          <a:bodyPr wrap="square" numCol="1" anchor="t" anchorCtr="0" compatLnSpc="1">
            <a:prstTxWarp prst="textNoShape">
              <a:avLst/>
            </a:prstTxWarp>
          </a:bodyPr>
          <a:lstStyle/>
          <a:p>
            <a:endParaRPr lang="tr-TR" altLang="tr-TR"/>
          </a:p>
        </p:txBody>
      </p:sp>
      <p:sp>
        <p:nvSpPr>
          <p:cNvPr id="289796"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997521-D875-4B30-9AE3-A91B9F9434CB}" type="slidenum">
              <a:rPr lang="tr-TR" altLang="tr-TR" smtClean="0">
                <a:solidFill>
                  <a:prstClr val="black"/>
                </a:solidFill>
              </a:rPr>
              <a:pPr/>
              <a:t>33</a:t>
            </a:fld>
            <a:endParaRPr lang="tr-TR" altLang="tr-TR">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64A2AC17-A4AB-47BB-B901-7F60B1EB375D}" type="slidenum">
              <a:rPr lang="tr-TR" smtClean="0">
                <a:solidFill>
                  <a:prstClr val="black"/>
                </a:solidFill>
              </a:rPr>
              <a:pPr>
                <a:defRPr/>
              </a:pPr>
              <a:t>163</a:t>
            </a:fld>
            <a:endParaRPr lang="tr-TR">
              <a:solidFill>
                <a:prstClr val="black"/>
              </a:solidFill>
            </a:endParaRPr>
          </a:p>
        </p:txBody>
      </p:sp>
    </p:spTree>
    <p:extLst>
      <p:ext uri="{BB962C8B-B14F-4D97-AF65-F5344CB8AC3E}">
        <p14:creationId xmlns:p14="http://schemas.microsoft.com/office/powerpoint/2010/main" val="219809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E18B6AE0-3B20-4135-A301-CD2EDC92B0C4}" type="slidenum">
              <a:rPr lang="tr-TR" smtClean="0">
                <a:solidFill>
                  <a:prstClr val="black"/>
                </a:solidFill>
              </a:rPr>
              <a:pPr>
                <a:defRPr/>
              </a:pPr>
              <a:t>172</a:t>
            </a:fld>
            <a:endParaRPr lang="tr-TR">
              <a:solidFill>
                <a:prstClr val="black"/>
              </a:solidFill>
            </a:endParaRPr>
          </a:p>
        </p:txBody>
      </p:sp>
    </p:spTree>
    <p:extLst>
      <p:ext uri="{BB962C8B-B14F-4D97-AF65-F5344CB8AC3E}">
        <p14:creationId xmlns:p14="http://schemas.microsoft.com/office/powerpoint/2010/main" val="92659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E18B6AE0-3B20-4135-A301-CD2EDC92B0C4}" type="slidenum">
              <a:rPr lang="tr-TR" smtClean="0">
                <a:solidFill>
                  <a:prstClr val="black"/>
                </a:solidFill>
              </a:rPr>
              <a:pPr>
                <a:defRPr/>
              </a:pPr>
              <a:t>173</a:t>
            </a:fld>
            <a:endParaRPr lang="tr-TR">
              <a:solidFill>
                <a:prstClr val="black"/>
              </a:solidFill>
            </a:endParaRPr>
          </a:p>
        </p:txBody>
      </p:sp>
    </p:spTree>
    <p:extLst>
      <p:ext uri="{BB962C8B-B14F-4D97-AF65-F5344CB8AC3E}">
        <p14:creationId xmlns:p14="http://schemas.microsoft.com/office/powerpoint/2010/main" val="270544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AF6310AF-6CDE-448A-9F9E-75CFDC9D2992}" type="slidenum">
              <a:rPr lang="tr-TR" smtClean="0">
                <a:solidFill>
                  <a:prstClr val="black"/>
                </a:solidFill>
              </a:rPr>
              <a:pPr>
                <a:defRPr/>
              </a:pPr>
              <a:t>182</a:t>
            </a:fld>
            <a:endParaRPr lang="tr-TR">
              <a:solidFill>
                <a:prstClr val="black"/>
              </a:solidFill>
            </a:endParaRPr>
          </a:p>
        </p:txBody>
      </p:sp>
    </p:spTree>
    <p:extLst>
      <p:ext uri="{BB962C8B-B14F-4D97-AF65-F5344CB8AC3E}">
        <p14:creationId xmlns:p14="http://schemas.microsoft.com/office/powerpoint/2010/main" val="236452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93B4A293-3866-480E-AE46-CBB25F273D27}" type="slidenum">
              <a:rPr lang="tr-TR" smtClean="0">
                <a:solidFill>
                  <a:prstClr val="black"/>
                </a:solidFill>
              </a:rPr>
              <a:pPr>
                <a:defRPr/>
              </a:pPr>
              <a:t>184</a:t>
            </a:fld>
            <a:endParaRPr lang="tr-TR">
              <a:solidFill>
                <a:prstClr val="black"/>
              </a:solidFill>
            </a:endParaRPr>
          </a:p>
        </p:txBody>
      </p:sp>
    </p:spTree>
    <p:extLst>
      <p:ext uri="{BB962C8B-B14F-4D97-AF65-F5344CB8AC3E}">
        <p14:creationId xmlns:p14="http://schemas.microsoft.com/office/powerpoint/2010/main" val="197293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379AF665-6F6B-4679-B864-12A125F7EFD0}" type="slidenum">
              <a:rPr lang="tr-TR" smtClean="0">
                <a:solidFill>
                  <a:prstClr val="black"/>
                </a:solidFill>
              </a:rPr>
              <a:pPr>
                <a:defRPr/>
              </a:pPr>
              <a:t>42</a:t>
            </a:fld>
            <a:endParaRPr lang="tr-TR">
              <a:solidFill>
                <a:prstClr val="black"/>
              </a:solidFill>
            </a:endParaRPr>
          </a:p>
        </p:txBody>
      </p:sp>
    </p:spTree>
    <p:extLst>
      <p:ext uri="{BB962C8B-B14F-4D97-AF65-F5344CB8AC3E}">
        <p14:creationId xmlns:p14="http://schemas.microsoft.com/office/powerpoint/2010/main" val="113812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4CD556D6-99D3-4E8B-B869-D450DC2EC741}" type="slidenum">
              <a:rPr lang="tr-TR" smtClean="0">
                <a:solidFill>
                  <a:prstClr val="black"/>
                </a:solidFill>
              </a:rPr>
              <a:pPr>
                <a:defRPr/>
              </a:pPr>
              <a:t>87</a:t>
            </a:fld>
            <a:endParaRPr lang="tr-TR">
              <a:solidFill>
                <a:prstClr val="black"/>
              </a:solidFill>
            </a:endParaRPr>
          </a:p>
        </p:txBody>
      </p:sp>
    </p:spTree>
    <p:extLst>
      <p:ext uri="{BB962C8B-B14F-4D97-AF65-F5344CB8AC3E}">
        <p14:creationId xmlns:p14="http://schemas.microsoft.com/office/powerpoint/2010/main" val="360150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1996F30A-D25A-4636-871E-5FBD61EDEF49}" type="slidenum">
              <a:rPr lang="tr-TR" smtClean="0">
                <a:solidFill>
                  <a:prstClr val="black"/>
                </a:solidFill>
              </a:rPr>
              <a:pPr>
                <a:defRPr/>
              </a:pPr>
              <a:t>120</a:t>
            </a:fld>
            <a:endParaRPr lang="tr-TR">
              <a:solidFill>
                <a:prstClr val="black"/>
              </a:solidFill>
            </a:endParaRPr>
          </a:p>
        </p:txBody>
      </p:sp>
    </p:spTree>
    <p:extLst>
      <p:ext uri="{BB962C8B-B14F-4D97-AF65-F5344CB8AC3E}">
        <p14:creationId xmlns:p14="http://schemas.microsoft.com/office/powerpoint/2010/main" val="85055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85936D41-DD16-4A97-A17C-C307CDD581A8}" type="slidenum">
              <a:rPr lang="tr-TR" smtClean="0">
                <a:solidFill>
                  <a:prstClr val="black"/>
                </a:solidFill>
              </a:rPr>
              <a:pPr>
                <a:defRPr/>
              </a:pPr>
              <a:t>140</a:t>
            </a:fld>
            <a:endParaRPr lang="tr-TR">
              <a:solidFill>
                <a:prstClr val="black"/>
              </a:solidFill>
            </a:endParaRPr>
          </a:p>
        </p:txBody>
      </p:sp>
    </p:spTree>
    <p:extLst>
      <p:ext uri="{BB962C8B-B14F-4D97-AF65-F5344CB8AC3E}">
        <p14:creationId xmlns:p14="http://schemas.microsoft.com/office/powerpoint/2010/main" val="2173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4C32E89F-C843-44DD-903E-EEF8D10DC10A}" type="slidenum">
              <a:rPr lang="tr-TR" smtClean="0">
                <a:solidFill>
                  <a:prstClr val="black"/>
                </a:solidFill>
              </a:rPr>
              <a:pPr>
                <a:defRPr/>
              </a:pPr>
              <a:t>143</a:t>
            </a:fld>
            <a:endParaRPr lang="tr-TR">
              <a:solidFill>
                <a:prstClr val="black"/>
              </a:solidFill>
            </a:endParaRPr>
          </a:p>
        </p:txBody>
      </p:sp>
    </p:spTree>
    <p:extLst>
      <p:ext uri="{BB962C8B-B14F-4D97-AF65-F5344CB8AC3E}">
        <p14:creationId xmlns:p14="http://schemas.microsoft.com/office/powerpoint/2010/main" val="411171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2B8EAA30-9038-4608-BB2C-60601A8501AF}" type="slidenum">
              <a:rPr lang="tr-TR" smtClean="0">
                <a:solidFill>
                  <a:prstClr val="black"/>
                </a:solidFill>
              </a:rPr>
              <a:pPr>
                <a:defRPr/>
              </a:pPr>
              <a:t>146</a:t>
            </a:fld>
            <a:endParaRPr lang="tr-TR">
              <a:solidFill>
                <a:prstClr val="black"/>
              </a:solidFill>
            </a:endParaRPr>
          </a:p>
        </p:txBody>
      </p:sp>
    </p:spTree>
    <p:extLst>
      <p:ext uri="{BB962C8B-B14F-4D97-AF65-F5344CB8AC3E}">
        <p14:creationId xmlns:p14="http://schemas.microsoft.com/office/powerpoint/2010/main" val="3536474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783E26D1-E277-4907-93CB-7E9733094778}" type="slidenum">
              <a:rPr lang="tr-TR" smtClean="0">
                <a:solidFill>
                  <a:prstClr val="black"/>
                </a:solidFill>
              </a:rPr>
              <a:pPr>
                <a:defRPr/>
              </a:pPr>
              <a:t>147</a:t>
            </a:fld>
            <a:endParaRPr lang="tr-TR">
              <a:solidFill>
                <a:prstClr val="black"/>
              </a:solidFill>
            </a:endParaRPr>
          </a:p>
        </p:txBody>
      </p:sp>
    </p:spTree>
    <p:extLst>
      <p:ext uri="{BB962C8B-B14F-4D97-AF65-F5344CB8AC3E}">
        <p14:creationId xmlns:p14="http://schemas.microsoft.com/office/powerpoint/2010/main" val="1745162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a:p>
        </p:txBody>
      </p:sp>
      <p:sp>
        <p:nvSpPr>
          <p:cNvPr id="4" name="3 Slayt Numarası Yer Tutucusu"/>
          <p:cNvSpPr>
            <a:spLocks noGrp="1"/>
          </p:cNvSpPr>
          <p:nvPr>
            <p:ph type="sldNum" sz="quarter" idx="5"/>
          </p:nvPr>
        </p:nvSpPr>
        <p:spPr/>
        <p:txBody>
          <a:bodyPr/>
          <a:lstStyle/>
          <a:p>
            <a:pPr>
              <a:defRPr/>
            </a:pPr>
            <a:fld id="{4E5743C0-9CDB-4A4D-B5E5-64EE70D30010}" type="slidenum">
              <a:rPr lang="tr-TR" smtClean="0">
                <a:solidFill>
                  <a:prstClr val="black"/>
                </a:solidFill>
              </a:rPr>
              <a:pPr>
                <a:defRPr/>
              </a:pPr>
              <a:t>156</a:t>
            </a:fld>
            <a:endParaRPr lang="tr-TR">
              <a:solidFill>
                <a:prstClr val="black"/>
              </a:solidFill>
            </a:endParaRPr>
          </a:p>
        </p:txBody>
      </p:sp>
    </p:spTree>
    <p:extLst>
      <p:ext uri="{BB962C8B-B14F-4D97-AF65-F5344CB8AC3E}">
        <p14:creationId xmlns:p14="http://schemas.microsoft.com/office/powerpoint/2010/main" val="333647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tr-TR"/>
              <a:t>Asıl başlık stili için tıklatın</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C7F5591-0D99-492A-9D9F-A30E8BF180C9}"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130516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tr-TR"/>
              <a:t>Asıl başlık stili için tıklatın</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dirty="0"/>
              <a:t>Resim eklemek için simgeyi tıklatın</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Slide Number Placeholder 5"/>
          <p:cNvSpPr>
            <a:spLocks noGrp="1"/>
          </p:cNvSpPr>
          <p:nvPr>
            <p:ph type="sldNum" sz="quarter" idx="10"/>
          </p:nvPr>
        </p:nvSpPr>
        <p:spPr>
          <a:ln/>
        </p:spPr>
        <p:txBody>
          <a:bodyPr/>
          <a:lstStyle>
            <a:lvl1pPr>
              <a:defRPr/>
            </a:lvl1pPr>
          </a:lstStyle>
          <a:p>
            <a:pPr>
              <a:defRPr/>
            </a:pPr>
            <a:fld id="{D18ABF54-81C8-42A3-9F30-0DC29C901ED6}" type="slidenum">
              <a:rPr lang="tr-TR"/>
              <a:pPr>
                <a:defRPr/>
              </a:pPr>
              <a:t>‹#›</a:t>
            </a:fld>
            <a:endParaRPr lang="tr-TR" dirty="0"/>
          </a:p>
        </p:txBody>
      </p:sp>
      <p:sp>
        <p:nvSpPr>
          <p:cNvPr id="6"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40644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92685D6E-45AF-4B75-A3E7-967DA0AF7C90}"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2043921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tr-TR"/>
              <a:t>Asıl başlık stili için tıklatın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17BA1B77-DA8D-43AA-80B5-FF55298BE6EB}"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2401104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a:t>Asıl başlık stili için tıklatın</a:t>
            </a:r>
          </a:p>
        </p:txBody>
      </p:sp>
      <p:sp>
        <p:nvSpPr>
          <p:cNvPr id="3" name="2 Tablo Yer Tutucusu"/>
          <p:cNvSpPr>
            <a:spLocks noGrp="1"/>
          </p:cNvSpPr>
          <p:nvPr>
            <p:ph type="tbl" idx="1"/>
          </p:nvPr>
        </p:nvSpPr>
        <p:spPr>
          <a:xfrm>
            <a:off x="457200" y="1600200"/>
            <a:ext cx="8229600" cy="4495800"/>
          </a:xfrm>
        </p:spPr>
        <p:txBody>
          <a:bodyPr rtlCol="0">
            <a:normAutofit/>
          </a:bodyPr>
          <a:lstStyle/>
          <a:p>
            <a:pPr lvl="0"/>
            <a:endParaRPr lang="tr-TR" noProof="0"/>
          </a:p>
        </p:txBody>
      </p:sp>
      <p:sp>
        <p:nvSpPr>
          <p:cNvPr id="4" name="3 Veri Yer Tutucusu"/>
          <p:cNvSpPr>
            <a:spLocks noGrp="1"/>
          </p:cNvSpPr>
          <p:nvPr>
            <p:ph type="dt" sz="half" idx="10"/>
          </p:nvPr>
        </p:nvSpPr>
        <p:spPr>
          <a:xfrm>
            <a:off x="457200" y="6248400"/>
            <a:ext cx="2133600" cy="457200"/>
          </a:xfrm>
        </p:spPr>
        <p:txBody>
          <a:bodyPr/>
          <a:lstStyle>
            <a:lvl1pPr>
              <a:defRPr/>
            </a:lvl1pPr>
          </a:lstStyle>
          <a:p>
            <a:pPr>
              <a:defRPr/>
            </a:pPr>
            <a:endParaRPr lang="tr-TR">
              <a:solidFill>
                <a:srgbClr val="DFDCB7"/>
              </a:solidFill>
            </a:endParaRPr>
          </a:p>
        </p:txBody>
      </p:sp>
      <p:sp>
        <p:nvSpPr>
          <p:cNvPr id="5" name="4 Altbilgi Yer Tutucusu"/>
          <p:cNvSpPr>
            <a:spLocks noGrp="1"/>
          </p:cNvSpPr>
          <p:nvPr>
            <p:ph type="ftr" sz="quarter" idx="11"/>
          </p:nvPr>
        </p:nvSpPr>
        <p:spPr>
          <a:xfrm>
            <a:off x="3124200" y="6248400"/>
            <a:ext cx="2895600" cy="457200"/>
          </a:xfrm>
        </p:spPr>
        <p:txBody>
          <a:bodyPr/>
          <a:lstStyle>
            <a:lvl1pPr>
              <a:defRPr/>
            </a:lvl1pPr>
          </a:lstStyle>
          <a:p>
            <a:pPr>
              <a:defRPr/>
            </a:pPr>
            <a:r>
              <a:rPr lang="tr-TR">
                <a:solidFill>
                  <a:srgbClr val="DFDCB7"/>
                </a:solidFill>
              </a:rPr>
              <a:t>43</a:t>
            </a:r>
          </a:p>
        </p:txBody>
      </p:sp>
      <p:sp>
        <p:nvSpPr>
          <p:cNvPr id="6" name="5 Slayt Numarası Yer Tutucusu"/>
          <p:cNvSpPr>
            <a:spLocks noGrp="1"/>
          </p:cNvSpPr>
          <p:nvPr>
            <p:ph type="sldNum" sz="quarter" idx="12"/>
          </p:nvPr>
        </p:nvSpPr>
        <p:spPr>
          <a:xfrm>
            <a:off x="6553200" y="6248400"/>
            <a:ext cx="2133600" cy="457200"/>
          </a:xfrm>
        </p:spPr>
        <p:txBody>
          <a:bodyPr/>
          <a:lstStyle>
            <a:lvl1pPr>
              <a:defRPr/>
            </a:lvl1pPr>
          </a:lstStyle>
          <a:p>
            <a:pPr>
              <a:defRPr/>
            </a:pPr>
            <a:fld id="{125C7612-1263-46AC-87FE-0E85C67A19A1}" type="slidenum">
              <a:rPr lang="tr-TR"/>
              <a:pPr>
                <a:defRPr/>
              </a:pPr>
              <a:t>‹#›</a:t>
            </a:fld>
            <a:endParaRPr lang="tr-TR"/>
          </a:p>
        </p:txBody>
      </p:sp>
    </p:spTree>
    <p:extLst>
      <p:ext uri="{BB962C8B-B14F-4D97-AF65-F5344CB8AC3E}">
        <p14:creationId xmlns:p14="http://schemas.microsoft.com/office/powerpoint/2010/main" val="22323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98A9BA0-1F81-4F83-A233-A04F83AF455E}"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5" name="Footer Placeholder 4"/>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6" name="Slide Number Placeholder 5"/>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dirty="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72209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34300D-6A32-4BB4-ACCE-27B720D23E7E}"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5" name="Footer Placeholder 4"/>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6" name="Slide Number Placeholder 5"/>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229263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949B5B-2EB8-446B-8A08-989C9CF6733F}"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6" name="Footer Placeholder 5"/>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7" name="Slide Number Placeholder 6"/>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4258189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rşılaştırm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3E27A38-95BD-4477-B3F0-BD5289919A4B}"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8" name="Footer Placeholder 7"/>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9" name="Slide Number Placeholder 8"/>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860975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D4AD07-E52D-4322-B03F-D031881B3722}"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4" name="Footer Placeholder 3"/>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5" name="Slide Number Placeholder 4"/>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405524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F610B-E4BA-4DF1-BA17-62A65C082D4E}"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3" name="Footer Placeholder 2"/>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4" name="Slide Number Placeholder 3"/>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31300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Slayt Numarası Yer Tutucusu 2"/>
          <p:cNvSpPr>
            <a:spLocks noGrp="1"/>
          </p:cNvSpPr>
          <p:nvPr>
            <p:ph type="sldNum" sz="quarter" idx="10"/>
          </p:nvPr>
        </p:nvSpPr>
        <p:spPr/>
        <p:txBody>
          <a:bodyPr/>
          <a:lstStyle>
            <a:lvl1pPr>
              <a:defRPr/>
            </a:lvl1pPr>
          </a:lstStyle>
          <a:p>
            <a:pPr>
              <a:defRPr/>
            </a:pPr>
            <a:fld id="{0A397A2C-42A9-4E39-A8DA-A2D9F756E6EE}" type="slidenum">
              <a:rPr lang="tr-TR"/>
              <a:pPr>
                <a:defRPr/>
              </a:pPr>
              <a:t>‹#›</a:t>
            </a:fld>
            <a:endParaRPr lang="tr-TR" dirty="0"/>
          </a:p>
        </p:txBody>
      </p:sp>
      <p:sp>
        <p:nvSpPr>
          <p:cNvPr id="4" name="Veri Yer Tutucusu 4"/>
          <p:cNvSpPr>
            <a:spLocks noGrp="1"/>
          </p:cNvSpPr>
          <p:nvPr>
            <p:ph type="dt" sz="half" idx="11"/>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3528553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şlıklı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F1F775A-7378-41F2-9457-D0F8248E12C8}"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6" name="Footer Placeholder 5"/>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7" name="Slide Number Placeholder 6"/>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40277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şlıklı Resi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F1A68B9-BF85-46D1-BDEE-D6986CC0DEB1}"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6" name="Footer Placeholder 5"/>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7" name="Slide Number Placeholder 6"/>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52167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şlık ve Dikey Meti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22BEC8E-D67A-4930-8FEE-E618B9258974}"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5" name="Footer Placeholder 4"/>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6" name="Slide Number Placeholder 5"/>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504447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key Başlık ve Meti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FA26B1-63AC-4C72-83D6-8674F5F58DCB}"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5" name="Footer Placeholder 4"/>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6" name="Slide Number Placeholder 5"/>
          <p:cNvSpPr>
            <a:spLocks noGrp="1"/>
          </p:cNvSpPr>
          <p:nvPr>
            <p:ph type="sldNum" sz="quarter" idx="12"/>
          </p:nvPr>
        </p:nvSpPr>
        <p:spPr/>
        <p:txBody>
          <a:bodyPr/>
          <a:lstStyle/>
          <a:p>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80924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a:xfrm>
            <a:off x="457200" y="404664"/>
            <a:ext cx="8229600" cy="5976664"/>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Altbilgi Yer Tutucusu 6"/>
          <p:cNvSpPr>
            <a:spLocks noGrp="1"/>
          </p:cNvSpPr>
          <p:nvPr>
            <p:ph type="ftr" sz="quarter" idx="10"/>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endParaRPr lang="tr-TR" dirty="0">
              <a:solidFill>
                <a:prstClr val="black"/>
              </a:solidFill>
              <a:effectLst>
                <a:outerShdw blurRad="38100" dist="19050" dir="2700000" algn="tl" rotWithShape="0">
                  <a:prstClr val="black">
                    <a:alpha val="40000"/>
                  </a:prstClr>
                </a:outerShdw>
              </a:effectLst>
            </a:endParaRPr>
          </a:p>
        </p:txBody>
      </p:sp>
      <p:sp>
        <p:nvSpPr>
          <p:cNvPr id="8" name="Slayt Numarası Yer Tutucusu 7"/>
          <p:cNvSpPr>
            <a:spLocks noGrp="1"/>
          </p:cNvSpPr>
          <p:nvPr>
            <p:ph type="sldNum" sz="quarter" idx="11"/>
          </p:nvPr>
        </p:nvSpPr>
        <p:spPr/>
        <p:txBody>
          <a:bodyPr/>
          <a:lstStyle/>
          <a:p>
            <a:fld id="{BB3491CC-2D14-42BC-9F7D-202D015EECDD}" type="slidenum">
              <a:rPr lang="tr-TR" smtClean="0">
                <a:solidFill>
                  <a:prstClr val="black"/>
                </a:solidFill>
                <a:effectLst>
                  <a:outerShdw blurRad="38100" dist="19050" dir="2700000" algn="tl" rotWithShape="0">
                    <a:prstClr val="black">
                      <a:alpha val="40000"/>
                    </a:prstClr>
                  </a:outerShdw>
                </a:effectLst>
              </a:rPr>
              <a:pPr/>
              <a:t>‹#›</a:t>
            </a:fld>
            <a:endParaRPr lang="tr-TR" dirty="0">
              <a:solidFill>
                <a:prstClr val="black"/>
              </a:solidFill>
              <a:effectLst>
                <a:outerShdw blurRad="38100" dist="19050" dir="2700000" algn="tl" rotWithShape="0">
                  <a:prstClr val="black">
                    <a:alpha val="40000"/>
                  </a:prstClr>
                </a:outerShdw>
              </a:effectLst>
            </a:endParaRPr>
          </a:p>
        </p:txBody>
      </p:sp>
      <p:sp>
        <p:nvSpPr>
          <p:cNvPr id="6" name="Date Placeholder 6"/>
          <p:cNvSpPr>
            <a:spLocks noGrp="1"/>
          </p:cNvSpPr>
          <p:nvPr>
            <p:ph type="dt" sz="half" idx="12"/>
          </p:nvPr>
        </p:nvSpPr>
        <p:spPr>
          <a:xfrm>
            <a:off x="628650" y="6605516"/>
            <a:ext cx="2057400" cy="184199"/>
          </a:xfrm>
        </p:spPr>
        <p:txBody>
          <a:bodyPr/>
          <a:lstStyle/>
          <a:p>
            <a:fld id="{9546120A-3A51-4FAA-8036-7E6222AA687B}"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475829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457200"/>
            <a:ext cx="6858000" cy="533400"/>
          </a:xfrm>
          <a:prstGeom prst="rect">
            <a:avLst/>
          </a:prstGeo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371600"/>
            <a:ext cx="4038600" cy="50260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
        <p:nvSpPr>
          <p:cNvPr id="4" name="Content Placeholder 3"/>
          <p:cNvSpPr>
            <a:spLocks noGrp="1"/>
          </p:cNvSpPr>
          <p:nvPr>
            <p:ph sz="half" idx="2"/>
          </p:nvPr>
        </p:nvSpPr>
        <p:spPr>
          <a:xfrm>
            <a:off x="4648200" y="1371600"/>
            <a:ext cx="4038600" cy="5026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xfrm>
            <a:off x="457200" y="6521450"/>
            <a:ext cx="2133600" cy="244475"/>
          </a:xfrm>
          <a:prstGeom prst="rect">
            <a:avLst/>
          </a:prstGeom>
        </p:spPr>
        <p:txBody>
          <a:bodyPr/>
          <a:lstStyle>
            <a:lvl1pPr fontAlgn="auto">
              <a:spcBef>
                <a:spcPts val="0"/>
              </a:spcBef>
              <a:spcAft>
                <a:spcPts val="0"/>
              </a:spcAft>
              <a:defRPr/>
            </a:lvl1pPr>
          </a:lstStyle>
          <a:p>
            <a:pPr>
              <a:defRPr/>
            </a:pPr>
            <a:fld id="{F233971C-B1F5-47C5-996E-50BE98350918}" type="datetime1">
              <a:rPr lang="tr-TR" smtClean="0">
                <a:solidFill>
                  <a:prstClr val="black"/>
                </a:solidFill>
                <a:effectLst>
                  <a:outerShdw blurRad="38100" dist="19050" dir="2700000" algn="tl" rotWithShape="0">
                    <a:prstClr val="black">
                      <a:alpha val="40000"/>
                    </a:prstClr>
                  </a:outerShdw>
                </a:effectLst>
              </a:rPr>
              <a:pPr>
                <a:defRPr/>
              </a:pPr>
              <a:t>20.10.2025</a:t>
            </a:fld>
            <a:endParaRPr lang="en-US">
              <a:solidFill>
                <a:prstClr val="black"/>
              </a:solidFill>
              <a:effectLst>
                <a:outerShdw blurRad="38100" dist="19050" dir="2700000" algn="tl" rotWithShape="0">
                  <a:prstClr val="black">
                    <a:alpha val="40000"/>
                  </a:prstClr>
                </a:outerShdw>
              </a:effectLst>
            </a:endParaRPr>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r>
              <a:rPr lang="en-US">
                <a:solidFill>
                  <a:prstClr val="black"/>
                </a:solidFill>
                <a:effectLst>
                  <a:outerShdw blurRad="38100" dist="19050" dir="2700000" algn="tl" rotWithShape="0">
                    <a:prstClr val="black">
                      <a:alpha val="40000"/>
                    </a:prstClr>
                  </a:outerShdw>
                </a:effectLst>
              </a:rPr>
              <a:t>omeryasar33@homil.com                     224</a:t>
            </a: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DF292C-9937-425B-A744-04B9E8B323D3}" type="slidenum">
              <a:rPr lang="en-US">
                <a:solidFill>
                  <a:prstClr val="black"/>
                </a:solidFill>
                <a:effectLst>
                  <a:outerShdw blurRad="38100" dist="19050" dir="2700000" algn="tl" rotWithShape="0">
                    <a:prstClr val="black">
                      <a:alpha val="40000"/>
                    </a:prstClr>
                  </a:outerShdw>
                </a:effectLst>
              </a:rPr>
              <a:pPr>
                <a:defRPr/>
              </a:pPr>
              <a:t>‹#›</a:t>
            </a:fld>
            <a:endParaRPr lang="en-US">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977917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457200" y="6356350"/>
            <a:ext cx="2133600" cy="365125"/>
          </a:xfrm>
          <a:prstGeom prst="rect">
            <a:avLst/>
          </a:prstGeom>
        </p:spPr>
        <p:txBody>
          <a:bodyPr/>
          <a:lstStyle/>
          <a:p>
            <a:fld id="{211418CF-E51A-4069-A686-688EF43F783E}"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6" name="Altbilgi Yer Tutucusu 5"/>
          <p:cNvSpPr>
            <a:spLocks noGrp="1"/>
          </p:cNvSpPr>
          <p:nvPr>
            <p:ph type="ftr" sz="quarter" idx="11"/>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7" name="Slayt Numarası Yer Tutucusu 6"/>
          <p:cNvSpPr>
            <a:spLocks noGrp="1"/>
          </p:cNvSpPr>
          <p:nvPr>
            <p:ph type="sldNum" sz="quarter" idx="12"/>
          </p:nvPr>
        </p:nvSpPr>
        <p:spPr/>
        <p:txBody>
          <a:bodyPr/>
          <a:lstStyle/>
          <a:p>
            <a:fld id="{BB3491CC-2D14-42BC-9F7D-202D015EECDD}" type="slidenum">
              <a:rPr lang="tr-TR" smtClean="0">
                <a:solidFill>
                  <a:prstClr val="black"/>
                </a:solidFill>
                <a:effectLst>
                  <a:outerShdw blurRad="38100" dist="19050" dir="2700000" algn="tl" rotWithShape="0">
                    <a:prstClr val="black">
                      <a:alpha val="40000"/>
                    </a:prstClr>
                  </a:outerShdw>
                </a:effectLst>
              </a:rPr>
              <a:pPr/>
              <a:t>‹#›</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327637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28600"/>
            <a:ext cx="8229600" cy="5867400"/>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10"/>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endParaRPr lang="tr-TR" dirty="0">
              <a:solidFill>
                <a:prstClr val="black"/>
              </a:solidFill>
              <a:effectLst>
                <a:outerShdw blurRad="38100" dist="19050" dir="2700000" algn="tl" rotWithShape="0">
                  <a:prstClr val="black">
                    <a:alpha val="40000"/>
                  </a:prstClr>
                </a:outerShdw>
              </a:effectLst>
            </a:endParaRPr>
          </a:p>
        </p:txBody>
      </p:sp>
      <p:sp>
        <p:nvSpPr>
          <p:cNvPr id="7" name="Slayt Numarası Yer Tutucusu 6"/>
          <p:cNvSpPr>
            <a:spLocks noGrp="1"/>
          </p:cNvSpPr>
          <p:nvPr>
            <p:ph type="sldNum" sz="quarter" idx="11"/>
          </p:nvPr>
        </p:nvSpPr>
        <p:spPr/>
        <p:txBody>
          <a:bodyPr/>
          <a:lstStyle/>
          <a:p>
            <a:fld id="{BB3491CC-2D14-42BC-9F7D-202D015EECDD}" type="slidenum">
              <a:rPr lang="tr-TR" smtClean="0">
                <a:solidFill>
                  <a:prstClr val="black"/>
                </a:solidFill>
                <a:effectLst>
                  <a:outerShdw blurRad="38100" dist="19050" dir="2700000" algn="tl" rotWithShape="0">
                    <a:prstClr val="black">
                      <a:alpha val="40000"/>
                    </a:prstClr>
                  </a:outerShdw>
                </a:effectLst>
              </a:rPr>
              <a:pPr/>
              <a:t>‹#›</a:t>
            </a:fld>
            <a:endParaRPr lang="tr-TR" dirty="0">
              <a:solidFill>
                <a:prstClr val="black"/>
              </a:solidFill>
              <a:effectLst>
                <a:outerShdw blurRad="38100" dist="19050" dir="2700000" algn="tl" rotWithShape="0">
                  <a:prstClr val="black">
                    <a:alpha val="40000"/>
                  </a:prstClr>
                </a:outerShdw>
              </a:effectLst>
            </a:endParaRPr>
          </a:p>
        </p:txBody>
      </p:sp>
      <p:sp>
        <p:nvSpPr>
          <p:cNvPr id="5" name="Date Placeholder 6"/>
          <p:cNvSpPr>
            <a:spLocks noGrp="1"/>
          </p:cNvSpPr>
          <p:nvPr>
            <p:ph type="dt" sz="half" idx="12"/>
          </p:nvPr>
        </p:nvSpPr>
        <p:spPr>
          <a:xfrm>
            <a:off x="628650" y="6605516"/>
            <a:ext cx="2057400" cy="184199"/>
          </a:xfrm>
        </p:spPr>
        <p:txBody>
          <a:bodyPr/>
          <a:lstStyle/>
          <a:p>
            <a:fld id="{66F78211-9C98-4B51-A205-68A41A905299}"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355590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457200"/>
            <a:ext cx="6858000" cy="533400"/>
          </a:xfrm>
          <a:prstGeom prst="rect">
            <a:avLst/>
          </a:prstGeo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371600"/>
            <a:ext cx="4038600" cy="5026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quarter" idx="2"/>
          </p:nvPr>
        </p:nvSpPr>
        <p:spPr>
          <a:xfrm>
            <a:off x="4648200" y="1371600"/>
            <a:ext cx="4038600" cy="24368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Content Placeholder 4"/>
          <p:cNvSpPr>
            <a:spLocks noGrp="1"/>
          </p:cNvSpPr>
          <p:nvPr>
            <p:ph sz="quarter" idx="3"/>
          </p:nvPr>
        </p:nvSpPr>
        <p:spPr>
          <a:xfrm>
            <a:off x="4648200" y="3960813"/>
            <a:ext cx="4038600" cy="2436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9" name="Altbilgi Yer Tutucusu 8"/>
          <p:cNvSpPr>
            <a:spLocks noGrp="1"/>
          </p:cNvSpPr>
          <p:nvPr>
            <p:ph type="ftr" sz="quarter" idx="10"/>
          </p:nvPr>
        </p:nvSpPr>
        <p:spPr/>
        <p:txBody>
          <a:bodyPr/>
          <a:lstStyle/>
          <a:p>
            <a:r>
              <a:rPr lang="tr-TR">
                <a:solidFill>
                  <a:prstClr val="black"/>
                </a:solidFill>
                <a:effectLst>
                  <a:outerShdw blurRad="38100" dist="19050" dir="2700000" algn="tl" rotWithShape="0">
                    <a:prstClr val="black">
                      <a:alpha val="40000"/>
                    </a:prstClr>
                  </a:outerShdw>
                </a:effectLst>
              </a:rPr>
              <a:t>omeryasar33@homil.com                     224</a:t>
            </a:r>
            <a:endParaRPr lang="tr-TR" dirty="0">
              <a:solidFill>
                <a:prstClr val="black"/>
              </a:solidFill>
              <a:effectLst>
                <a:outerShdw blurRad="38100" dist="19050" dir="2700000" algn="tl" rotWithShape="0">
                  <a:prstClr val="black">
                    <a:alpha val="40000"/>
                  </a:prstClr>
                </a:outerShdw>
              </a:effectLst>
            </a:endParaRPr>
          </a:p>
        </p:txBody>
      </p:sp>
      <p:sp>
        <p:nvSpPr>
          <p:cNvPr id="10" name="Slayt Numarası Yer Tutucusu 9"/>
          <p:cNvSpPr>
            <a:spLocks noGrp="1"/>
          </p:cNvSpPr>
          <p:nvPr>
            <p:ph type="sldNum" sz="quarter" idx="11"/>
          </p:nvPr>
        </p:nvSpPr>
        <p:spPr/>
        <p:txBody>
          <a:bodyPr/>
          <a:lstStyle/>
          <a:p>
            <a:fld id="{BB3491CC-2D14-42BC-9F7D-202D015EECDD}" type="slidenum">
              <a:rPr lang="tr-TR" smtClean="0">
                <a:solidFill>
                  <a:prstClr val="black"/>
                </a:solidFill>
                <a:effectLst>
                  <a:outerShdw blurRad="38100" dist="19050" dir="2700000" algn="tl" rotWithShape="0">
                    <a:prstClr val="black">
                      <a:alpha val="40000"/>
                    </a:prstClr>
                  </a:outerShdw>
                </a:effectLst>
              </a:rPr>
              <a:pPr/>
              <a:t>‹#›</a:t>
            </a:fld>
            <a:endParaRPr lang="tr-TR" dirty="0">
              <a:solidFill>
                <a:prstClr val="black"/>
              </a:solidFill>
              <a:effectLst>
                <a:outerShdw blurRad="38100" dist="19050" dir="2700000" algn="tl" rotWithShape="0">
                  <a:prstClr val="black">
                    <a:alpha val="40000"/>
                  </a:prstClr>
                </a:outerShdw>
              </a:effectLst>
            </a:endParaRPr>
          </a:p>
        </p:txBody>
      </p:sp>
      <p:sp>
        <p:nvSpPr>
          <p:cNvPr id="8" name="Date Placeholder 6"/>
          <p:cNvSpPr>
            <a:spLocks noGrp="1"/>
          </p:cNvSpPr>
          <p:nvPr>
            <p:ph type="dt" sz="half" idx="12"/>
          </p:nvPr>
        </p:nvSpPr>
        <p:spPr>
          <a:xfrm>
            <a:off x="628650" y="6605516"/>
            <a:ext cx="2057400" cy="184199"/>
          </a:xfrm>
        </p:spPr>
        <p:txBody>
          <a:bodyPr/>
          <a:lstStyle/>
          <a:p>
            <a:fld id="{BBFE2878-0004-4608-8770-C5AC78F2CA2D}"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875859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354324" y="231140"/>
            <a:ext cx="2435351" cy="574040"/>
          </a:xfrm>
          <a:prstGeom prst="rect">
            <a:avLst/>
          </a:prstGeom>
        </p:spPr>
        <p:txBody>
          <a:bodyPr lIns="0" tIns="0" rIns="0" bIns="0"/>
          <a:lstStyle>
            <a:lvl1pPr>
              <a:defRPr sz="3600" b="1" i="0">
                <a:solidFill>
                  <a:schemeClr val="tx1"/>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399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EFB9590D-F2DE-4497-A234-CD4D1F1FBD08}"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1328682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tr-TR"/>
              <a:t>Asıl başlık stili için tıklatın</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6197002A-9976-49CB-B9C2-0839CB45F205}"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2022169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3BF0A798-350B-43E4-99E2-4298FF64153D}"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2856333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Slide Number Placeholder 5"/>
          <p:cNvSpPr>
            <a:spLocks noGrp="1"/>
          </p:cNvSpPr>
          <p:nvPr>
            <p:ph type="sldNum" sz="quarter" idx="10"/>
          </p:nvPr>
        </p:nvSpPr>
        <p:spPr>
          <a:ln/>
        </p:spPr>
        <p:txBody>
          <a:bodyPr/>
          <a:lstStyle>
            <a:lvl1pPr>
              <a:defRPr/>
            </a:lvl1pPr>
          </a:lstStyle>
          <a:p>
            <a:pPr>
              <a:defRPr/>
            </a:pPr>
            <a:fld id="{FFA394C6-26D2-4DF7-92CA-FDAE1A4A3BB5}"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2673514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083D85E1-9D7C-4CDE-983B-90A54705CB15}" type="slidenum">
              <a:rPr lang="tr-TR"/>
              <a:pPr>
                <a:defRPr/>
              </a:pPr>
              <a:t>‹#›</a:t>
            </a:fld>
            <a:endParaRPr lang="tr-TR" dirty="0"/>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1535376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9C1D469B-377A-4E41-B0E9-C8A07B70D63A}" type="slidenum">
              <a:rPr lang="tr-TR"/>
              <a:pPr>
                <a:defRPr/>
              </a:pPr>
              <a:t>‹#›</a:t>
            </a:fld>
            <a:endParaRPr lang="tr-TR" dirty="0"/>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2277353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CA7C819A-8916-4EA3-8993-CCD9F30137EF}" type="slidenum">
              <a:rPr lang="tr-TR"/>
              <a:pPr>
                <a:defRPr/>
              </a:pPr>
              <a:t>‹#›</a:t>
            </a:fld>
            <a:endParaRPr lang="tr-TR" dirty="0"/>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3095478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0966958-EB27-4293-867B-012AB95FAE60}" type="slidenum">
              <a:rPr lang="tr-TR"/>
              <a:pPr>
                <a:defRPr/>
              </a:pPr>
              <a:t>‹#›</a:t>
            </a:fld>
            <a:endParaRPr lang="tr-TR" dirty="0"/>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2330066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tr-TR"/>
              <a:t>Asıl başlık stili için tıklatın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Content Placeholder 8"/>
          <p:cNvSpPr>
            <a:spLocks noGrp="1"/>
          </p:cNvSpPr>
          <p:nvPr>
            <p:ph sz="quarter" idx="13"/>
          </p:nvPr>
        </p:nvSpPr>
        <p:spPr>
          <a:xfrm>
            <a:off x="304800" y="381000"/>
            <a:ext cx="7772400" cy="494284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B4FC4711-BF7E-46AC-B6A5-793AA750CF4F}" type="slidenum">
              <a:rPr lang="tr-TR"/>
              <a:pPr>
                <a:defRPr/>
              </a:pPr>
              <a:t>‹#›</a:t>
            </a:fld>
            <a:endParaRPr lang="tr-TR" dirty="0"/>
          </a:p>
        </p:txBody>
      </p:sp>
      <p:sp>
        <p:nvSpPr>
          <p:cNvPr id="6" name="Footer Placeholder 4"/>
          <p:cNvSpPr>
            <a:spLocks noGrp="1"/>
          </p:cNvSpPr>
          <p:nvPr>
            <p:ph type="ftr" sz="quarter" idx="15"/>
          </p:nvPr>
        </p:nvSpPr>
        <p:spPr/>
        <p:txBody>
          <a:bodyPr/>
          <a:lstStyle>
            <a:lvl1pPr>
              <a:defRPr/>
            </a:lvl1pPr>
          </a:lstStyle>
          <a:p>
            <a:pPr>
              <a:defRPr/>
            </a:pPr>
            <a:endParaRPr lang="tr-TR"/>
          </a:p>
        </p:txBody>
      </p:sp>
      <p:sp>
        <p:nvSpPr>
          <p:cNvPr id="7" name="Date Placeholder 3"/>
          <p:cNvSpPr>
            <a:spLocks noGrp="1"/>
          </p:cNvSpPr>
          <p:nvPr>
            <p:ph type="dt" sz="half" idx="16"/>
          </p:nvPr>
        </p:nvSpPr>
        <p:spPr/>
        <p:txBody>
          <a:bodyPr/>
          <a:lstStyle>
            <a:lvl1pPr>
              <a:defRPr/>
            </a:lvl1pPr>
          </a:lstStyle>
          <a:p>
            <a:pPr>
              <a:defRPr/>
            </a:pPr>
            <a:endParaRPr lang="tr-TR"/>
          </a:p>
        </p:txBody>
      </p:sp>
    </p:spTree>
    <p:extLst>
      <p:ext uri="{BB962C8B-B14F-4D97-AF65-F5344CB8AC3E}">
        <p14:creationId xmlns:p14="http://schemas.microsoft.com/office/powerpoint/2010/main" val="2693829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tr-TR"/>
              <a:t>Asıl başlık stili için tıklatın</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dirty="0"/>
              <a:t>Resim eklemek için simgeyi tıklatın</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Slide Number Placeholder 5"/>
          <p:cNvSpPr>
            <a:spLocks noGrp="1"/>
          </p:cNvSpPr>
          <p:nvPr>
            <p:ph type="sldNum" sz="quarter" idx="10"/>
          </p:nvPr>
        </p:nvSpPr>
        <p:spPr>
          <a:ln/>
        </p:spPr>
        <p:txBody>
          <a:bodyPr/>
          <a:lstStyle>
            <a:lvl1pPr>
              <a:defRPr/>
            </a:lvl1pPr>
          </a:lstStyle>
          <a:p>
            <a:pPr>
              <a:defRPr/>
            </a:pPr>
            <a:fld id="{9D88335A-41D3-4DCE-AA2C-3FFD296058FC}" type="slidenum">
              <a:rPr lang="tr-TR"/>
              <a:pPr>
                <a:defRPr/>
              </a:pPr>
              <a:t>‹#›</a:t>
            </a:fld>
            <a:endParaRPr lang="tr-TR" dirty="0"/>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4242480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284D2524-FA10-4ED2-A904-5B3482AF841C}"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40656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Slide Number Placeholder 5"/>
          <p:cNvSpPr>
            <a:spLocks noGrp="1"/>
          </p:cNvSpPr>
          <p:nvPr>
            <p:ph type="sldNum" sz="quarter" idx="10"/>
          </p:nvPr>
        </p:nvSpPr>
        <p:spPr>
          <a:ln/>
        </p:spPr>
        <p:txBody>
          <a:bodyPr/>
          <a:lstStyle>
            <a:lvl1pPr>
              <a:defRPr/>
            </a:lvl1pPr>
          </a:lstStyle>
          <a:p>
            <a:pPr>
              <a:defRPr/>
            </a:pPr>
            <a:fld id="{6DAF9E23-E000-47B8-BBC4-1367B44A2583}"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6"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1076210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tr-TR"/>
              <a:t>Asıl başlık stili için tıklatın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A6BE68C2-F55A-4754-BCEE-87C625CF2075}" type="slidenum">
              <a:rPr lang="tr-TR"/>
              <a:pPr>
                <a:defRPr/>
              </a:pPr>
              <a:t>‹#›</a:t>
            </a:fld>
            <a:endParaRPr lang="tr-TR" dirty="0"/>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Date Placeholder 3"/>
          <p:cNvSpPr>
            <a:spLocks noGrp="1"/>
          </p:cNvSpPr>
          <p:nvPr>
            <p:ph type="dt" sz="half" idx="12"/>
          </p:nvPr>
        </p:nvSpPr>
        <p:spPr/>
        <p:txBody>
          <a:bodyPr/>
          <a:lstStyle>
            <a:lvl1pPr>
              <a:defRPr/>
            </a:lvl1pPr>
          </a:lstStyle>
          <a:p>
            <a:pPr>
              <a:defRPr/>
            </a:pPr>
            <a:endParaRPr lang="tr-TR"/>
          </a:p>
        </p:txBody>
      </p:sp>
    </p:spTree>
    <p:extLst>
      <p:ext uri="{BB962C8B-B14F-4D97-AF65-F5344CB8AC3E}">
        <p14:creationId xmlns:p14="http://schemas.microsoft.com/office/powerpoint/2010/main" val="4294111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B30C4168-5317-4978-89EF-2D7165AA385B}" type="slidenum">
              <a:rPr lang="tr-TR"/>
              <a:pPr>
                <a:defRPr/>
              </a:pPr>
              <a:t>‹#›</a:t>
            </a:fld>
            <a:endParaRPr lang="tr-TR" dirty="0"/>
          </a:p>
        </p:txBody>
      </p:sp>
      <p:sp>
        <p:nvSpPr>
          <p:cNvPr id="6"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7"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2330686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E706C91B-5970-4925-9162-7966C79A63C2}" type="slidenum">
              <a:rPr lang="tr-TR"/>
              <a:pPr>
                <a:defRPr/>
              </a:pPr>
              <a:t>‹#›</a:t>
            </a:fld>
            <a:endParaRPr lang="tr-TR" dirty="0"/>
          </a:p>
        </p:txBody>
      </p:sp>
      <p:sp>
        <p:nvSpPr>
          <p:cNvPr id="8"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9"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3884710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B4958FB9-3117-44A8-A230-27E50B9BCDBF}" type="slidenum">
              <a:rPr lang="tr-TR"/>
              <a:pPr>
                <a:defRPr/>
              </a:pPr>
              <a:t>‹#›</a:t>
            </a:fld>
            <a:endParaRPr lang="tr-TR" dirty="0"/>
          </a:p>
        </p:txBody>
      </p:sp>
      <p:sp>
        <p:nvSpPr>
          <p:cNvPr id="4"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5"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1162897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A4DA501-BC75-4F30-9B87-871CADF7F883}" type="slidenum">
              <a:rPr lang="tr-TR"/>
              <a:pPr>
                <a:defRPr/>
              </a:pPr>
              <a:t>‹#›</a:t>
            </a:fld>
            <a:endParaRPr lang="tr-TR" dirty="0"/>
          </a:p>
        </p:txBody>
      </p:sp>
      <p:sp>
        <p:nvSpPr>
          <p:cNvPr id="3" name="Footer Placeholder 4"/>
          <p:cNvSpPr>
            <a:spLocks noGrp="1"/>
          </p:cNvSpPr>
          <p:nvPr>
            <p:ph type="ftr" sz="quarter" idx="11"/>
          </p:nvPr>
        </p:nvSpPr>
        <p:spPr/>
        <p:txBody>
          <a:bodyPr/>
          <a:lstStyle>
            <a:lvl1pPr>
              <a:defRPr/>
            </a:lvl1pPr>
          </a:lstStyle>
          <a:p>
            <a:pPr>
              <a:defRPr/>
            </a:pPr>
            <a:endParaRPr lang="tr-TR">
              <a:solidFill>
                <a:srgbClr val="DFDCB7"/>
              </a:solidFill>
            </a:endParaRPr>
          </a:p>
        </p:txBody>
      </p:sp>
      <p:sp>
        <p:nvSpPr>
          <p:cNvPr id="4" name="Date Placeholder 3"/>
          <p:cNvSpPr>
            <a:spLocks noGrp="1"/>
          </p:cNvSpPr>
          <p:nvPr>
            <p:ph type="dt" sz="half" idx="12"/>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4280365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tr-TR"/>
              <a:t>Asıl başlık stili için tıklatın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Content Placeholder 8"/>
          <p:cNvSpPr>
            <a:spLocks noGrp="1"/>
          </p:cNvSpPr>
          <p:nvPr>
            <p:ph sz="quarter" idx="13"/>
          </p:nvPr>
        </p:nvSpPr>
        <p:spPr>
          <a:xfrm>
            <a:off x="304800" y="381000"/>
            <a:ext cx="7772400" cy="494284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B5D454D3-6195-4A6C-89D7-B6B3680E6131}" type="slidenum">
              <a:rPr lang="tr-TR"/>
              <a:pPr>
                <a:defRPr/>
              </a:pPr>
              <a:t>‹#›</a:t>
            </a:fld>
            <a:endParaRPr lang="tr-TR" dirty="0"/>
          </a:p>
        </p:txBody>
      </p:sp>
      <p:sp>
        <p:nvSpPr>
          <p:cNvPr id="6" name="Footer Placeholder 4"/>
          <p:cNvSpPr>
            <a:spLocks noGrp="1"/>
          </p:cNvSpPr>
          <p:nvPr>
            <p:ph type="ftr" sz="quarter" idx="15"/>
          </p:nvPr>
        </p:nvSpPr>
        <p:spPr/>
        <p:txBody>
          <a:bodyPr/>
          <a:lstStyle>
            <a:lvl1pPr>
              <a:defRPr/>
            </a:lvl1pPr>
          </a:lstStyle>
          <a:p>
            <a:pPr>
              <a:defRPr/>
            </a:pPr>
            <a:endParaRPr lang="tr-TR">
              <a:solidFill>
                <a:srgbClr val="DFDCB7"/>
              </a:solidFill>
            </a:endParaRPr>
          </a:p>
        </p:txBody>
      </p:sp>
      <p:sp>
        <p:nvSpPr>
          <p:cNvPr id="7" name="Date Placeholder 3"/>
          <p:cNvSpPr>
            <a:spLocks noGrp="1"/>
          </p:cNvSpPr>
          <p:nvPr>
            <p:ph type="dt" sz="half" idx="16"/>
          </p:nvPr>
        </p:nvSpPr>
        <p:spPr/>
        <p:txBody>
          <a:bodyPr/>
          <a:lstStyle>
            <a:lvl1pPr>
              <a:defRPr/>
            </a:lvl1pPr>
          </a:lstStyle>
          <a:p>
            <a:pPr>
              <a:defRPr/>
            </a:pPr>
            <a:endParaRPr lang="tr-TR">
              <a:solidFill>
                <a:srgbClr val="DFDCB7"/>
              </a:solidFill>
            </a:endParaRPr>
          </a:p>
        </p:txBody>
      </p:sp>
    </p:spTree>
    <p:extLst>
      <p:ext uri="{BB962C8B-B14F-4D97-AF65-F5344CB8AC3E}">
        <p14:creationId xmlns:p14="http://schemas.microsoft.com/office/powerpoint/2010/main" val="1599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7171"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Arial" charset="0"/>
                <a:cs typeface="Arial" charset="0"/>
              </a:defRPr>
            </a:lvl1pPr>
          </a:lstStyle>
          <a:p>
            <a:pPr fontAlgn="base">
              <a:spcBef>
                <a:spcPct val="0"/>
              </a:spcBef>
              <a:spcAft>
                <a:spcPct val="0"/>
              </a:spcAft>
              <a:defRPr/>
            </a:pPr>
            <a:fld id="{A9D33719-9344-4728-94DA-0E68B1A940E2}" type="slidenum">
              <a:rPr lang="tr-TR"/>
              <a:pPr fontAlgn="base">
                <a:spcBef>
                  <a:spcPct val="0"/>
                </a:spcBef>
                <a:spcAft>
                  <a:spcPct val="0"/>
                </a:spcAft>
                <a:defRPr/>
              </a:pPr>
              <a:t>‹#›</a:t>
            </a:fld>
            <a:endParaRPr lang="tr-TR"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a:defRPr sz="1200">
                <a:solidFill>
                  <a:schemeClr val="bg2"/>
                </a:solidFill>
                <a:latin typeface="Arial" charset="0"/>
                <a:cs typeface="Arial" charset="0"/>
              </a:defRPr>
            </a:lvl1pPr>
          </a:lstStyle>
          <a:p>
            <a:pPr fontAlgn="base">
              <a:spcBef>
                <a:spcPct val="0"/>
              </a:spcBef>
              <a:spcAft>
                <a:spcPct val="0"/>
              </a:spcAft>
              <a:defRPr/>
            </a:pPr>
            <a:endParaRPr lang="tr-TR">
              <a:solidFill>
                <a:srgbClr val="DFDCB7"/>
              </a:solidFill>
            </a:endParaRP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a:defRPr sz="1200">
                <a:solidFill>
                  <a:schemeClr val="bg2"/>
                </a:solidFill>
                <a:latin typeface="Arial" charset="0"/>
                <a:cs typeface="Arial" charset="0"/>
              </a:defRPr>
            </a:lvl1pPr>
          </a:lstStyle>
          <a:p>
            <a:pPr fontAlgn="base">
              <a:spcBef>
                <a:spcPct val="0"/>
              </a:spcBef>
              <a:spcAft>
                <a:spcPct val="0"/>
              </a:spcAft>
              <a:defRPr/>
            </a:pPr>
            <a:endParaRPr lang="tr-TR">
              <a:solidFill>
                <a:srgbClr val="DFDCB7"/>
              </a:solidFill>
            </a:endParaRPr>
          </a:p>
        </p:txBody>
      </p:sp>
    </p:spTree>
    <p:extLst>
      <p:ext uri="{BB962C8B-B14F-4D97-AF65-F5344CB8AC3E}">
        <p14:creationId xmlns:p14="http://schemas.microsoft.com/office/powerpoint/2010/main" val="352125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Tw Cen MT" pitchFamily="34" charset="0"/>
        </a:defRPr>
      </a:lvl2pPr>
      <a:lvl3pPr algn="l" rtl="0" eaLnBrk="0" fontAlgn="base" hangingPunct="0">
        <a:spcBef>
          <a:spcPct val="0"/>
        </a:spcBef>
        <a:spcAft>
          <a:spcPct val="0"/>
        </a:spcAft>
        <a:defRPr sz="4600">
          <a:solidFill>
            <a:schemeClr val="tx2"/>
          </a:solidFill>
          <a:latin typeface="Tw Cen MT" pitchFamily="34" charset="0"/>
        </a:defRPr>
      </a:lvl3pPr>
      <a:lvl4pPr algn="l" rtl="0" eaLnBrk="0" fontAlgn="base" hangingPunct="0">
        <a:spcBef>
          <a:spcPct val="0"/>
        </a:spcBef>
        <a:spcAft>
          <a:spcPct val="0"/>
        </a:spcAft>
        <a:defRPr sz="4600">
          <a:solidFill>
            <a:schemeClr val="tx2"/>
          </a:solidFill>
          <a:latin typeface="Tw Cen MT" pitchFamily="34" charset="0"/>
        </a:defRPr>
      </a:lvl4pPr>
      <a:lvl5pPr algn="l" rtl="0" eaLnBrk="0" fontAlgn="base" hangingPunct="0">
        <a:spcBef>
          <a:spcPct val="0"/>
        </a:spcBef>
        <a:spcAft>
          <a:spcPct val="0"/>
        </a:spcAft>
        <a:defRPr sz="4600">
          <a:solidFill>
            <a:schemeClr val="tx2"/>
          </a:solidFill>
          <a:latin typeface="Tw Cen MT" pitchFamily="34"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pitchFamily="34" charset="0"/>
        <a:buChar char="•"/>
        <a:defRPr sz="24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605516"/>
            <a:ext cx="2057400" cy="184199"/>
          </a:xfrm>
          <a:prstGeom prst="rect">
            <a:avLst/>
          </a:prstGeom>
          <a:solidFill>
            <a:schemeClr val="bg1"/>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none"/>
        </p:style>
        <p:txBody>
          <a:bodyPr vert="horz" lIns="91440" tIns="45720" rIns="91440" bIns="45720" rtlCol="0" anchor="ctr"/>
          <a:lstStyle>
            <a:lvl1pPr algn="ctr">
              <a:defRPr sz="825" b="0" cap="none" spc="0">
                <a:ln w="0"/>
                <a:solidFill>
                  <a:schemeClr val="tx1"/>
                </a:solidFill>
                <a:effectLst>
                  <a:outerShdw blurRad="38100" dist="19050" dir="2700000" algn="tl" rotWithShape="0">
                    <a:schemeClr val="dk1">
                      <a:alpha val="40000"/>
                    </a:schemeClr>
                  </a:outerShdw>
                </a:effectLst>
              </a:defRPr>
            </a:lvl1pPr>
          </a:lstStyle>
          <a:p>
            <a:fld id="{26BCA635-FF52-4F1B-81E4-C555258DC4D7}" type="datetime1">
              <a:rPr lang="tr-TR" smtClean="0">
                <a:solidFill>
                  <a:prstClr val="black"/>
                </a:solidFill>
                <a:effectLst>
                  <a:outerShdw blurRad="38100" dist="19050" dir="2700000" algn="tl" rotWithShape="0">
                    <a:prstClr val="black">
                      <a:alpha val="40000"/>
                    </a:prstClr>
                  </a:outerShdw>
                </a:effectLst>
              </a:rPr>
              <a:pPr/>
              <a:t>20.10.2025</a:t>
            </a:fld>
            <a:endParaRPr lang="tr-TR">
              <a:solidFill>
                <a:prstClr val="black"/>
              </a:solidFill>
              <a:effectLst>
                <a:outerShdw blurRad="38100" dist="19050" dir="2700000" algn="tl" rotWithShape="0">
                  <a:prstClr val="black">
                    <a:alpha val="40000"/>
                  </a:prstClr>
                </a:outerShdw>
              </a:effectLst>
            </a:endParaRPr>
          </a:p>
        </p:txBody>
      </p:sp>
      <p:sp>
        <p:nvSpPr>
          <p:cNvPr id="5" name="Footer Placeholder 4"/>
          <p:cNvSpPr>
            <a:spLocks noGrp="1"/>
          </p:cNvSpPr>
          <p:nvPr>
            <p:ph type="ftr" sz="quarter" idx="3"/>
          </p:nvPr>
        </p:nvSpPr>
        <p:spPr>
          <a:xfrm>
            <a:off x="3028950" y="6605516"/>
            <a:ext cx="3086100" cy="184199"/>
          </a:xfrm>
          <a:prstGeom prst="rect">
            <a:avLst/>
          </a:prstGeom>
          <a:solidFill>
            <a:schemeClr val="bg1"/>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none"/>
        </p:style>
        <p:txBody>
          <a:bodyPr vert="horz" lIns="91440" tIns="45720" rIns="91440" bIns="45720" rtlCol="0" anchor="ctr"/>
          <a:lstStyle>
            <a:lvl1pPr algn="ctr">
              <a:defRPr sz="825" b="0" cap="none" spc="0">
                <a:ln w="0"/>
                <a:solidFill>
                  <a:schemeClr val="tx1"/>
                </a:solidFill>
                <a:effectLst>
                  <a:outerShdw blurRad="38100" dist="19050" dir="2700000" algn="tl" rotWithShape="0">
                    <a:schemeClr val="dk1">
                      <a:alpha val="40000"/>
                    </a:schemeClr>
                  </a:outerShdw>
                </a:effectLst>
              </a:defRPr>
            </a:lvl1pPr>
          </a:lstStyle>
          <a:p>
            <a:r>
              <a:rPr lang="tr-TR">
                <a:solidFill>
                  <a:prstClr val="black"/>
                </a:solidFill>
                <a:effectLst>
                  <a:outerShdw blurRad="38100" dist="19050" dir="2700000" algn="tl" rotWithShape="0">
                    <a:prstClr val="black">
                      <a:alpha val="40000"/>
                    </a:prstClr>
                  </a:outerShdw>
                </a:effectLst>
              </a:rPr>
              <a:t>omeryasar33@homil.com                     224</a:t>
            </a:r>
          </a:p>
        </p:txBody>
      </p:sp>
      <p:sp>
        <p:nvSpPr>
          <p:cNvPr id="6" name="Slide Number Placeholder 5"/>
          <p:cNvSpPr>
            <a:spLocks noGrp="1"/>
          </p:cNvSpPr>
          <p:nvPr>
            <p:ph type="sldNum" sz="quarter" idx="4"/>
          </p:nvPr>
        </p:nvSpPr>
        <p:spPr>
          <a:xfrm>
            <a:off x="6463145" y="6605516"/>
            <a:ext cx="2057400" cy="184199"/>
          </a:xfrm>
          <a:prstGeom prst="rect">
            <a:avLst/>
          </a:prstGeom>
          <a:solidFill>
            <a:schemeClr val="bg1"/>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none"/>
        </p:style>
        <p:txBody>
          <a:bodyPr vert="horz" lIns="91440" tIns="45720" rIns="91440" bIns="45720" rtlCol="0" anchor="ctr"/>
          <a:lstStyle>
            <a:lvl1pPr algn="ctr">
              <a:defRPr sz="825" b="0" cap="none" spc="0">
                <a:ln w="0"/>
                <a:solidFill>
                  <a:schemeClr val="tx1"/>
                </a:solidFill>
                <a:effectLst>
                  <a:outerShdw blurRad="38100" dist="19050" dir="2700000" algn="tl" rotWithShape="0">
                    <a:schemeClr val="dk1">
                      <a:alpha val="40000"/>
                    </a:schemeClr>
                  </a:outerShdw>
                </a:effectLst>
              </a:defRPr>
            </a:lvl1pPr>
          </a:lstStyle>
          <a:p>
            <a:r>
              <a:rPr lang="tr-TR" dirty="0">
                <a:solidFill>
                  <a:prstClr val="black"/>
                </a:solidFill>
                <a:effectLst>
                  <a:outerShdw blurRad="38100" dist="19050" dir="2700000" algn="tl" rotWithShape="0">
                    <a:prstClr val="black">
                      <a:alpha val="40000"/>
                    </a:prstClr>
                  </a:outerShdw>
                </a:effectLst>
              </a:rPr>
              <a:t>…   /   </a:t>
            </a:r>
            <a:fld id="{E0646303-7AE3-4161-9673-097B6FDDE8A2}" type="slidenum">
              <a:rPr lang="tr-TR" smtClean="0">
                <a:solidFill>
                  <a:prstClr val="black"/>
                </a:solidFill>
                <a:effectLst>
                  <a:outerShdw blurRad="38100" dist="19050" dir="2700000" algn="tl" rotWithShape="0">
                    <a:prstClr val="black">
                      <a:alpha val="40000"/>
                    </a:prstClr>
                  </a:outerShdw>
                </a:effectLst>
              </a:rPr>
              <a:pPr/>
              <a:t>‹#›</a:t>
            </a:fld>
            <a:endParaRPr lang="tr-TR" dirty="0">
              <a:solidFill>
                <a:prstClr val="black"/>
              </a:solidFill>
              <a:effectLst>
                <a:outerShdw blurRad="38100" dist="19050" dir="2700000" algn="tl" rotWithShape="0">
                  <a:prstClr val="black">
                    <a:alpha val="40000"/>
                  </a:prstClr>
                </a:outerShdw>
              </a:effectLst>
            </a:endParaRPr>
          </a:p>
        </p:txBody>
      </p:sp>
      <p:sp>
        <p:nvSpPr>
          <p:cNvPr id="7" name="Yuvarlatılmış Dikdörtgen 6"/>
          <p:cNvSpPr/>
          <p:nvPr userDrawn="1"/>
        </p:nvSpPr>
        <p:spPr>
          <a:xfrm>
            <a:off x="171449" y="163773"/>
            <a:ext cx="8795130" cy="6305266"/>
          </a:xfrm>
          <a:prstGeom prst="roundRect">
            <a:avLst>
              <a:gd name="adj" fmla="val 2165"/>
            </a:avLst>
          </a:prstGeom>
          <a:solidFill>
            <a:schemeClr val="bg1"/>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15393692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703"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8195"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Arial" charset="0"/>
                <a:cs typeface="Arial" charset="0"/>
              </a:defRPr>
            </a:lvl1pPr>
          </a:lstStyle>
          <a:p>
            <a:pPr fontAlgn="base">
              <a:spcBef>
                <a:spcPct val="0"/>
              </a:spcBef>
              <a:spcAft>
                <a:spcPct val="0"/>
              </a:spcAft>
              <a:defRPr/>
            </a:pPr>
            <a:fld id="{83D415A1-419A-499A-BC30-33910ACF82E9}" type="slidenum">
              <a:rPr lang="tr-TR"/>
              <a:pPr fontAlgn="base">
                <a:spcBef>
                  <a:spcPct val="0"/>
                </a:spcBef>
                <a:spcAft>
                  <a:spcPct val="0"/>
                </a:spcAft>
                <a:defRPr/>
              </a:pPr>
              <a:t>‹#›</a:t>
            </a:fld>
            <a:endParaRPr lang="tr-TR"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a:defRPr sz="1200">
                <a:solidFill>
                  <a:srgbClr val="DFDCB7"/>
                </a:solidFill>
                <a:latin typeface="Arial" charset="0"/>
                <a:cs typeface="Arial" charset="0"/>
              </a:defRPr>
            </a:lvl1pPr>
          </a:lstStyle>
          <a:p>
            <a:pPr fontAlgn="base">
              <a:spcBef>
                <a:spcPct val="0"/>
              </a:spcBef>
              <a:spcAft>
                <a:spcPct val="0"/>
              </a:spcAft>
              <a:defRPr/>
            </a:pPr>
            <a:endParaRPr lang="tr-T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a:defRPr sz="1200">
                <a:solidFill>
                  <a:srgbClr val="DFDCB7"/>
                </a:solidFill>
                <a:latin typeface="Arial" charset="0"/>
                <a:cs typeface="Arial" charset="0"/>
              </a:defRPr>
            </a:lvl1pPr>
          </a:lstStyle>
          <a:p>
            <a:pPr fontAlgn="base">
              <a:spcBef>
                <a:spcPct val="0"/>
              </a:spcBef>
              <a:spcAft>
                <a:spcPct val="0"/>
              </a:spcAft>
              <a:defRPr/>
            </a:pPr>
            <a:endParaRPr lang="tr-TR"/>
          </a:p>
        </p:txBody>
      </p:sp>
    </p:spTree>
    <p:extLst>
      <p:ext uri="{BB962C8B-B14F-4D97-AF65-F5344CB8AC3E}">
        <p14:creationId xmlns:p14="http://schemas.microsoft.com/office/powerpoint/2010/main" val="384451561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pitchFamily="34" charset="0"/>
        <a:buChar char="•"/>
        <a:defRPr sz="24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images.google.com.tr/imgres?imgurl=http://foto.ekolay.net/images/galeri2/galeri_2096/%5b1%5d2912008115550_2096.jpg&amp;imgrefurl=http://www.rojamedya.org/kariyer-dunyasi-kisisel-gelisim/122490-saglikli-bir-ofise-sahip-misiniz.html&amp;usg=__QEjwzaBR6x9ltlY-GXqGFHHd-2w=&amp;h=292&amp;w=291&amp;sz=13&amp;hl=tr&amp;start=15&amp;um=1&amp;tbnid=blH3vf3Br2XKSM:&amp;tbnh=115&amp;tbnw=115&amp;prev=/images?q=i%C5%9Fyeri+ayd%C4%B1nlatma&amp;hl=tr&amp;rlz=1R2SUNA_enTR334&amp;um=1"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1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1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92.png"/></Relationships>
</file>

<file path=ppt/slides/_rels/slide1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png"/><Relationship Id="rId7" Type="http://schemas.openxmlformats.org/officeDocument/2006/relationships/image" Target="../media/image109.jpg"/><Relationship Id="rId2" Type="http://schemas.openxmlformats.org/officeDocument/2006/relationships/image" Target="../media/image104.png"/><Relationship Id="rId1" Type="http://schemas.openxmlformats.org/officeDocument/2006/relationships/slideLayout" Target="../slideLayouts/slideLayout24.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9.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18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4.xml"/><Relationship Id="rId5" Type="http://schemas.openxmlformats.org/officeDocument/2006/relationships/image" Target="../media/image119.jpg"/><Relationship Id="rId4" Type="http://schemas.openxmlformats.org/officeDocument/2006/relationships/image" Target="../media/image118.pn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xml"/><Relationship Id="rId4" Type="http://schemas.openxmlformats.org/officeDocument/2006/relationships/image" Target="../media/image127.gif"/></Relationships>
</file>

<file path=ppt/slides/_rels/slide1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11.jpeg"/><Relationship Id="rId4" Type="http://schemas.openxmlformats.org/officeDocument/2006/relationships/image" Target="../media/image10.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w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6.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0.wmf"/></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zxmeter.com/bookpic/200931112104254414.gif" TargetMode="Externa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images.google.com.tr/imgres?imgurl=http://www.eclipse-tr.com/images/ciglik.jpg&amp;imgrefurl=http://www.eclipse-tr.com/TR/SuccessStories/_NoiseControlTelemetry.aspx&amp;usg=__coMML3PcwFUbgPRvnJfwWe9mI1E=&amp;h=436&amp;w=328&amp;sz=108&amp;hl=tr&amp;start=2&amp;sig2=sQ_kjaXs96Gi9QZ3DSHRdQ&amp;um=1&amp;tbnid=Al4fLiTtgDS4qM:&amp;tbnh=126&amp;tbnw=95&amp;prev=/images?q=g%C3%BCr%C3%BClt%C3%BC&amp;hl=tr&amp;rlz=1T4SUNA_enTR289TR289&amp;um=1&amp;ei=aiUhS8jUOZqKngOr3MnPBw" TargetMode="Externa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5.xml"/><Relationship Id="rId1" Type="http://schemas.openxmlformats.org/officeDocument/2006/relationships/vmlDrawing" Target="../drawings/vmlDrawing4.v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mages.google.com.tr/imgres?imgurl=http://www.gomanweb.com/Haberler_ve_Yorumlar/Saglik_ve_teknoloji_haberleri/ilgili_resimler/bas_agrisi.jpg&amp;imgrefurl=http://www.gomanweb.com/Haberler_ve_Yorumlar/Saglik_ve_teknoloji_haberleri/saglik_teknoloji.htm&amp;usg=__5TeaQ0Eq_m46AtfRq4VQKmn43u8=&amp;h=298&amp;w=448&amp;sz=19&amp;hl=tr&amp;start=4&amp;sig2=s-R1Kd7E7HFuWytazgbyMA&amp;tbnid=jhqD2U_nmcva7M:&amp;tbnh=84&amp;tbnw=127&amp;prev=/images?q=ba%C5%9F+a%C4%9Fr%C4%B1s%C4%B1+resimleri&amp;gbv=2&amp;ndsp=20&amp;hl=tr&amp;sa=N&amp;ei=1HqpSqiXB87AsAbLk63tBw" TargetMode="Externa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images.google.com.tr/imgres?imgurl=http://4.bp.blogspot.com/_H0mH78bSMlQ/Sjf6Q7o3xeI/AAAAAAAAGLw/a0ldxOV-6dg/s400/yildirim.jpg&amp;imgrefurl=http://karateciyiz.blogspot.com/&amp;usg=__uocyYSE6MJW2uZ2-txSrA4C91rQ=&amp;h=340&amp;w=325&amp;sz=22&amp;hl=tr&amp;start=38&amp;sig2=DybF_UxLUTgHefLAaGhujA&amp;tbnid=123gIw8AvJiF1M:&amp;tbnh=119&amp;tbnw=114&amp;prev=/images?q=ani+bir+g%C3%BCr%C3%BClt%C3%BC&amp;gbv=2&amp;ndsp=20&amp;hl=tr&amp;sa=N&amp;start=20&amp;ei=1QKoSojWKoeCmwPLvrGsBA" TargetMode="Externa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images.google.com.tr/imgres?imgurl=http://img.sabah.com.tr/2008/08/05/gny/im/0BEBDB2949DE644184DDEF2Er.jpg&amp;imgrefurl=http://arsiv.sabah.com.tr/2008/08/05/gny/haber,C0BAA39C2031403183CD4FE843B67D31.html&amp;usg=__PegCCnOAg3Qy3hTvCzXg896hugw=&amp;h=294&amp;w=531&amp;sz=18&amp;hl=tr&amp;start=1&amp;sig2=NjqJ7epH8lAdiGRkc4FK4w&amp;tbnid=g6zaEuqvAyuxOM:&amp;tbnh=73&amp;tbnw=132&amp;prev=/images?q=g%C3%BCr%C3%BClt%C3%BClu+ortam&amp;gbv=2&amp;ndsp=20&amp;hl=tr&amp;sa=N&amp;ei=iHypSv6RKsSusAb9l4DtBw" TargetMode="Externa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mages.google.com.tr/imgres?imgurl=http://www.yararlibilgiler.net/wp-content/diskulak.jpg&amp;imgrefurl=http://www.yararlibilgiler.net/dis-kulak-iltihabi/&amp;usg=__qKyxrUfudEyUrjzWfD0VNIIkhPQ=&amp;h=571&amp;w=800&amp;sz=40&amp;hl=tr&amp;start=48&amp;sig2=fKahYpZxbRpjroby1xWyNA&amp;tbnid=3uPlpYVZV1boSM:&amp;tbnh=102&amp;tbnw=143&amp;prev=/images?q=kulak&amp;gbv=2&amp;ndsp=20&amp;hl=tr&amp;sa=N&amp;start=40&amp;ei=0gOoSo-nPIv0mQP5w5GsBA" TargetMode="Externa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images.google.com.tr/imgres?imgurl=http://www.sariyersentez.com/thumbnail.php?file=dinlemeisitmekulak_664700618.jpg&amp;size=article_medium&amp;imgrefurl=http://www.sariyersentez.com/saglik/3428.html&amp;usg=__lgKi5FhJzxYa4cphaLu-KmPXa9w=&amp;h=318&amp;w=318&amp;sz=14&amp;hl=tr&amp;start=24&amp;sig2=QiXxntaGx1ebNtAyIYVa3g&amp;tbnid=0unE5ikLxAX6AM:&amp;tbnh=118&amp;tbnw=118&amp;prev=/images?q=i%C5%9Fitme+kayb%C4%B1&amp;gbv=2&amp;ndsp=20&amp;hl=tr&amp;sa=N&amp;start=20&amp;ei=ZheqSv2qLIS1sgbBudH1Bw" TargetMode="Externa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m.tr/imgres?imgurl=http://www.tetrainc.com.tr/Image/sektor/2010.JPG&amp;imgrefurl=http://www.tetrainc.com.tr/productCatDetail.php?catType=olcum&amp;catId=6&amp;usg=__rpKub8VBgtOcAbY3Ex_o7G8IwkY=&amp;h=275&amp;w=277&amp;sz=22&amp;hl=tr&amp;start=2&amp;sig2=4-mYn-I5cxdIJCs_JfVNLg&amp;tbnid=vG1D18AGN-EJXM:&amp;tbnh=113&amp;tbnw=114&amp;prev=/images?q=g%C3%BCr%C3%BClt%C3%BC+%C3%B6l%C3%A7me+%C3%A7ihaz%C4%B1&amp;gbv=2&amp;hl=tr&amp;sa=G&amp;ei=yQSoSqyEKoTAmQPYnPCrBA" TargetMode="Externa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images.google.com.tr/imgres?imgurl=http://www.kardeslermakina.com.tr/images/P2200MCK.gif&amp;imgrefurl=http://www.kardeslermakina.com.tr/p-2200mck.html&amp;usg=__0UNZsBpQBa5U5RUePeeoZNrKwDg=&amp;h=300&amp;w=131&amp;sz=16&amp;hl=tr&amp;start=36&amp;sig2=b_05-UOdjT2lSflL4VBplg&amp;tbnid=CeCduPX1QOQgSM:&amp;tbnh=116&amp;tbnw=51&amp;prev=/images?q=percinleme&amp;gbv=2&amp;ndsp=20&amp;hl=tr&amp;sa=N&amp;start=20&amp;ei=DxuqSoLTJYbhsAbl5YHeBw" TargetMode="Externa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ctrTitle"/>
          </p:nvPr>
        </p:nvSpPr>
        <p:spPr>
          <a:xfrm>
            <a:off x="0" y="571480"/>
            <a:ext cx="8501090" cy="2279176"/>
          </a:xfrm>
          <a:solidFill>
            <a:schemeClr val="tx1"/>
          </a:solidFill>
        </p:spPr>
        <p:txBody>
          <a:bodyPr>
            <a:normAutofit fontScale="90000"/>
          </a:bodyPr>
          <a:lstStyle/>
          <a:p>
            <a:pPr algn="ctr" eaLnBrk="1" fontAlgn="auto" hangingPunct="1">
              <a:spcAft>
                <a:spcPts val="0"/>
              </a:spcAft>
              <a:defRPr/>
            </a:pPr>
            <a:r>
              <a:rPr lang="tr-TR" sz="5400" dirty="0">
                <a:solidFill>
                  <a:srgbClr val="D713D7"/>
                </a:solidFill>
              </a:rPr>
              <a:t>RİSK YÖNETİMİ </a:t>
            </a:r>
            <a:br>
              <a:rPr lang="tr-TR" sz="5400" dirty="0">
                <a:solidFill>
                  <a:srgbClr val="D713D7"/>
                </a:solidFill>
              </a:rPr>
            </a:br>
            <a:r>
              <a:rPr lang="tr-TR" sz="5400" dirty="0">
                <a:solidFill>
                  <a:srgbClr val="D713D7"/>
                </a:solidFill>
              </a:rPr>
              <a:t>VE </a:t>
            </a:r>
            <a:br>
              <a:rPr lang="tr-TR" sz="5400" dirty="0">
                <a:solidFill>
                  <a:srgbClr val="D713D7"/>
                </a:solidFill>
              </a:rPr>
            </a:br>
            <a:r>
              <a:rPr lang="tr-TR" sz="5400" dirty="0">
                <a:solidFill>
                  <a:srgbClr val="D713D7"/>
                </a:solidFill>
              </a:rPr>
              <a:t>DEĞERLENDİRMESİ</a:t>
            </a:r>
          </a:p>
        </p:txBody>
      </p:sp>
      <p:sp>
        <p:nvSpPr>
          <p:cNvPr id="4" name="3 Slayt Numarası Yer Tutucusu"/>
          <p:cNvSpPr>
            <a:spLocks noGrp="1"/>
          </p:cNvSpPr>
          <p:nvPr>
            <p:ph type="sldNum" sz="quarter" idx="12"/>
          </p:nvPr>
        </p:nvSpPr>
        <p:spPr/>
        <p:txBody>
          <a:bodyPr/>
          <a:lstStyle/>
          <a:p>
            <a:pPr>
              <a:defRPr/>
            </a:pPr>
            <a:fld id="{7E181662-BA8A-447A-A20F-635D663198D3}" type="slidenum">
              <a:rPr lang="tr-TR">
                <a:solidFill>
                  <a:srgbClr val="DFDCB7"/>
                </a:solidFill>
              </a:rPr>
              <a:pPr>
                <a:defRPr/>
              </a:pPr>
              <a:t>1</a:t>
            </a:fld>
            <a:endParaRPr lang="tr-TR">
              <a:solidFill>
                <a:srgbClr val="DFDCB7"/>
              </a:solidFill>
            </a:endParaRPr>
          </a:p>
        </p:txBody>
      </p:sp>
      <p:sp>
        <p:nvSpPr>
          <p:cNvPr id="6" name="5 Dikdörtgen"/>
          <p:cNvSpPr/>
          <p:nvPr/>
        </p:nvSpPr>
        <p:spPr>
          <a:xfrm>
            <a:off x="3286116" y="4643446"/>
            <a:ext cx="4357718" cy="523220"/>
          </a:xfrm>
          <a:prstGeom prst="rect">
            <a:avLst/>
          </a:prstGeom>
        </p:spPr>
        <p:txBody>
          <a:bodyPr wrap="square">
            <a:spAutoFit/>
          </a:bodyPr>
          <a:lstStyle/>
          <a:p>
            <a:pPr fontAlgn="base">
              <a:spcBef>
                <a:spcPct val="0"/>
              </a:spcBef>
              <a:spcAft>
                <a:spcPct val="0"/>
              </a:spcAft>
            </a:pPr>
            <a:r>
              <a:rPr lang="tr-TR" sz="2800" b="1" dirty="0" err="1">
                <a:solidFill>
                  <a:srgbClr val="0000CC"/>
                </a:solidFill>
                <a:latin typeface="Arial" pitchFamily="34" charset="0"/>
                <a:cs typeface="Arial" pitchFamily="34" charset="0"/>
              </a:rPr>
              <a:t>Öğr.Gör.AyşeTAZEGÜL</a:t>
            </a:r>
            <a:endParaRPr lang="tr-TR" dirty="0">
              <a:solidFill>
                <a:srgbClr val="2F2B20"/>
              </a:solidFill>
              <a:latin typeface="Arial" pitchFamily="34" charset="0"/>
              <a:cs typeface="Arial" pitchFamily="34" charset="0"/>
            </a:endParaRPr>
          </a:p>
        </p:txBody>
      </p:sp>
      <p:pic>
        <p:nvPicPr>
          <p:cNvPr id="45058" name="Picture 2" descr="http://www.lombardiasociale.it/wp-content/uploads/2014/03/risk-blocks-300x300.jpg"/>
          <p:cNvPicPr>
            <a:picLocks noChangeAspect="1" noChangeArrowheads="1"/>
          </p:cNvPicPr>
          <p:nvPr/>
        </p:nvPicPr>
        <p:blipFill>
          <a:blip r:embed="rId2" cstate="print"/>
          <a:srcRect/>
          <a:stretch>
            <a:fillRect/>
          </a:stretch>
        </p:blipFill>
        <p:spPr bwMode="auto">
          <a:xfrm>
            <a:off x="0" y="2857496"/>
            <a:ext cx="2285984" cy="4000504"/>
          </a:xfrm>
          <a:prstGeom prst="rect">
            <a:avLst/>
          </a:prstGeom>
          <a:noFill/>
        </p:spPr>
      </p:pic>
    </p:spTree>
    <p:extLst>
      <p:ext uri="{BB962C8B-B14F-4D97-AF65-F5344CB8AC3E}">
        <p14:creationId xmlns:p14="http://schemas.microsoft.com/office/powerpoint/2010/main" val="390054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2400" b="1" dirty="0">
                <a:solidFill>
                  <a:schemeClr val="tx1"/>
                </a:solidFill>
              </a:rPr>
              <a:t>İŞYERLERİNDE İŞİN DURDURULMASINA DAİR YÖNETMELİK</a:t>
            </a:r>
            <a:r>
              <a:rPr lang="tr-TR" dirty="0">
                <a:solidFill>
                  <a:schemeClr val="tx1"/>
                </a:solidFill>
              </a:rPr>
              <a:t/>
            </a:r>
            <a:br>
              <a:rPr lang="tr-TR" dirty="0">
                <a:solidFill>
                  <a:schemeClr val="tx1"/>
                </a:solidFill>
              </a:rPr>
            </a:br>
            <a:endParaRPr lang="tr-TR" dirty="0">
              <a:solidFill>
                <a:schemeClr val="tx1"/>
              </a:solidFill>
            </a:endParaRPr>
          </a:p>
        </p:txBody>
      </p:sp>
      <p:sp>
        <p:nvSpPr>
          <p:cNvPr id="3" name="2 İçerik Yer Tutucusu"/>
          <p:cNvSpPr>
            <a:spLocks noGrp="1"/>
          </p:cNvSpPr>
          <p:nvPr>
            <p:ph idx="1"/>
          </p:nvPr>
        </p:nvSpPr>
        <p:spPr>
          <a:xfrm>
            <a:off x="457200" y="980728"/>
            <a:ext cx="7859216" cy="5616624"/>
          </a:xfrm>
        </p:spPr>
        <p:txBody>
          <a:bodyPr/>
          <a:lstStyle/>
          <a:p>
            <a:r>
              <a:rPr lang="tr-TR" sz="2800" b="1" dirty="0">
                <a:solidFill>
                  <a:srgbClr val="FF5050"/>
                </a:solidFill>
              </a:rPr>
              <a:t>İşin Durdurulması ve Kararın Uygulanması</a:t>
            </a:r>
            <a:endParaRPr lang="tr-TR" sz="2800" dirty="0">
              <a:solidFill>
                <a:srgbClr val="FF5050"/>
              </a:solidFill>
            </a:endParaRPr>
          </a:p>
          <a:p>
            <a:r>
              <a:rPr lang="tr-TR" sz="2800" b="1" dirty="0">
                <a:solidFill>
                  <a:srgbClr val="FF5050"/>
                </a:solidFill>
              </a:rPr>
              <a:t>İşin durdurulması</a:t>
            </a:r>
            <a:endParaRPr lang="tr-TR" sz="2800" dirty="0">
              <a:solidFill>
                <a:srgbClr val="FF5050"/>
              </a:solidFill>
            </a:endParaRPr>
          </a:p>
          <a:p>
            <a:r>
              <a:rPr lang="tr-TR" sz="2800" dirty="0">
                <a:solidFill>
                  <a:srgbClr val="0000CC"/>
                </a:solidFill>
              </a:rPr>
              <a:t>(1) İşyerindeki bina ve eklentilerde, çalışma yöntem ve şekillerinde veya iş ekipmanlarında </a:t>
            </a:r>
            <a:r>
              <a:rPr lang="tr-TR" sz="2800" dirty="0">
                <a:solidFill>
                  <a:srgbClr val="D713D7"/>
                </a:solidFill>
              </a:rPr>
              <a:t>çalışanlar için hayati tehlike oluşturan bir husus tespit edildiğinde</a:t>
            </a:r>
            <a:r>
              <a:rPr lang="tr-TR" sz="2800" dirty="0">
                <a:solidFill>
                  <a:srgbClr val="0000CC"/>
                </a:solidFill>
              </a:rPr>
              <a:t>; bu tehlike giderilinceye kadar, hayati tehlikenin niteliği ve bu tehlikeden doğabilecek riskin etkileyebileceği alan ile çalışanlar dikkate alınarak, işyerinin bir bölümünde veya tamamında iş durdurulur.</a:t>
            </a:r>
          </a:p>
          <a:p>
            <a:pPr>
              <a:buNone/>
            </a:pPr>
            <a:endParaRPr lang="tr-TR" dirty="0"/>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10</a:t>
            </a:fld>
            <a:endParaRPr lang="tr-TR" dirty="0"/>
          </a:p>
        </p:txBody>
      </p:sp>
    </p:spTree>
    <p:extLst>
      <p:ext uri="{BB962C8B-B14F-4D97-AF65-F5344CB8AC3E}">
        <p14:creationId xmlns:p14="http://schemas.microsoft.com/office/powerpoint/2010/main" val="414651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Nokta Yıldız 1"/>
          <p:cNvSpPr/>
          <p:nvPr/>
        </p:nvSpPr>
        <p:spPr>
          <a:xfrm>
            <a:off x="1619672" y="1628800"/>
            <a:ext cx="5400600" cy="4248472"/>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6" name="Rectangle 3"/>
          <p:cNvSpPr txBox="1">
            <a:spLocks noChangeArrowheads="1"/>
          </p:cNvSpPr>
          <p:nvPr/>
        </p:nvSpPr>
        <p:spPr>
          <a:xfrm>
            <a:off x="665671" y="1412776"/>
            <a:ext cx="7740650" cy="3139321"/>
          </a:xfrm>
          <a:prstGeom prst="rect">
            <a:avLst/>
          </a:prstGeom>
        </p:spPr>
        <p:txBody>
          <a:bodyPr>
            <a:sp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Titreşimin etkisi en fazla düşük frekanslarda görülür.</a:t>
            </a:r>
            <a:br>
              <a:rPr lang="tr-TR" altLang="tr-TR" sz="2200" dirty="0">
                <a:solidFill>
                  <a:srgbClr val="000000"/>
                </a:solidFill>
                <a:latin typeface="Trebuchet MS" pitchFamily="34" charset="0"/>
                <a:cs typeface="Tahoma" pitchFamily="34" charset="0"/>
              </a:rPr>
            </a:br>
            <a:endParaRPr lang="tr-TR" altLang="tr-TR" sz="2200" dirty="0">
              <a:solidFill>
                <a:srgbClr val="000000"/>
              </a:solidFill>
              <a:latin typeface="Trebuchet MS" pitchFamily="34" charset="0"/>
              <a:cs typeface="Tahoma" pitchFamily="34" charset="0"/>
            </a:endParaRPr>
          </a:p>
          <a:p>
            <a:pPr marL="457200" indent="-457200">
              <a:lnSpc>
                <a:spcPct val="150000"/>
              </a:lnSpc>
              <a:spcBef>
                <a:spcPct val="0"/>
              </a:spcBef>
              <a:buClr>
                <a:srgbClr val="0033CC"/>
              </a:buClr>
            </a:pPr>
            <a:r>
              <a:rPr lang="tr-TR" altLang="tr-TR" sz="2200" dirty="0">
                <a:ln>
                  <a:solidFill>
                    <a:srgbClr val="ED7D31">
                      <a:lumMod val="75000"/>
                    </a:srgbClr>
                  </a:solidFill>
                </a:ln>
                <a:solidFill>
                  <a:srgbClr val="000000"/>
                </a:solidFill>
                <a:latin typeface="Trebuchet MS" pitchFamily="34" charset="0"/>
                <a:cs typeface="Tahoma" pitchFamily="34" charset="0"/>
              </a:rPr>
              <a:t>Titreşimin frekansı arttıkça, titreşimin ivmesinin şiddeti ve oluşan etki azalır.</a:t>
            </a:r>
          </a:p>
          <a:p>
            <a:pPr marL="457200" indent="-457200">
              <a:lnSpc>
                <a:spcPct val="150000"/>
              </a:lnSpc>
              <a:spcBef>
                <a:spcPct val="0"/>
              </a:spcBef>
              <a:buClr>
                <a:srgbClr val="0033CC"/>
              </a:buClr>
            </a:pPr>
            <a:endParaRPr lang="tr-TR" altLang="tr-TR" sz="2200" dirty="0">
              <a:solidFill>
                <a:srgbClr val="000000"/>
              </a:solidFill>
              <a:latin typeface="Trebuchet MS" pitchFamily="34" charset="0"/>
              <a:cs typeface="Tahoma"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Titreşim </a:t>
            </a:r>
            <a:r>
              <a:rPr lang="tr-TR" altLang="tr-TR" sz="2200" b="1" dirty="0">
                <a:ln w="11430">
                  <a:solidFill>
                    <a:srgbClr val="FF0000"/>
                  </a:solidFill>
                </a:ln>
                <a:solidFill>
                  <a:srgbClr val="FF0000"/>
                </a:solidFill>
                <a:effectLst>
                  <a:outerShdw blurRad="50800" dist="39000" dir="5460000" algn="tl">
                    <a:srgbClr val="000000">
                      <a:alpha val="38000"/>
                    </a:srgbClr>
                  </a:outerShdw>
                </a:effectLst>
                <a:latin typeface="Trebuchet MS" pitchFamily="34" charset="0"/>
                <a:cs typeface="Tahoma" pitchFamily="34" charset="0"/>
              </a:rPr>
              <a:t>vibrasyon </a:t>
            </a:r>
            <a:r>
              <a:rPr lang="tr-TR" altLang="tr-TR" sz="2200" b="1" dirty="0" err="1">
                <a:ln w="11430">
                  <a:solidFill>
                    <a:srgbClr val="FF0000"/>
                  </a:solidFill>
                </a:ln>
                <a:solidFill>
                  <a:srgbClr val="FF0000"/>
                </a:solidFill>
                <a:effectLst>
                  <a:outerShdw blurRad="50800" dist="39000" dir="5460000" algn="tl">
                    <a:srgbClr val="000000">
                      <a:alpha val="38000"/>
                    </a:srgbClr>
                  </a:outerShdw>
                </a:effectLst>
                <a:latin typeface="Trebuchet MS" pitchFamily="34" charset="0"/>
                <a:cs typeface="Tahoma" pitchFamily="34" charset="0"/>
              </a:rPr>
              <a:t>dedektörü</a:t>
            </a:r>
            <a:r>
              <a:rPr lang="tr-TR" altLang="tr-TR" sz="2200" b="1" dirty="0">
                <a:ln w="11430">
                  <a:solidFill>
                    <a:srgbClr val="FF0000"/>
                  </a:solidFill>
                </a:ln>
                <a:solidFill>
                  <a:srgbClr val="FF0000"/>
                </a:solidFill>
                <a:effectLst>
                  <a:outerShdw blurRad="50800" dist="39000" dir="5460000" algn="tl">
                    <a:srgbClr val="000000">
                      <a:alpha val="38000"/>
                    </a:srgbClr>
                  </a:outerShdw>
                </a:effectLst>
                <a:latin typeface="Trebuchet MS" pitchFamily="34" charset="0"/>
                <a:cs typeface="Tahoma" pitchFamily="34" charset="0"/>
              </a:rPr>
              <a:t> </a:t>
            </a:r>
            <a:r>
              <a:rPr lang="tr-TR" altLang="tr-TR" sz="2200" dirty="0">
                <a:ln>
                  <a:solidFill>
                    <a:srgbClr val="FF0000"/>
                  </a:solidFill>
                </a:ln>
                <a:solidFill>
                  <a:srgbClr val="FF0000"/>
                </a:solidFill>
                <a:latin typeface="Trebuchet MS" pitchFamily="34" charset="0"/>
                <a:cs typeface="Tahoma" pitchFamily="34" charset="0"/>
              </a:rPr>
              <a:t> </a:t>
            </a:r>
            <a:r>
              <a:rPr lang="tr-TR" altLang="tr-TR" sz="2200" dirty="0">
                <a:solidFill>
                  <a:srgbClr val="000000"/>
                </a:solidFill>
                <a:latin typeface="Trebuchet MS" pitchFamily="34" charset="0"/>
                <a:cs typeface="Tahoma" pitchFamily="34" charset="0"/>
              </a:rPr>
              <a:t>ile ölçülür.</a:t>
            </a:r>
          </a:p>
        </p:txBody>
      </p:sp>
      <p:sp>
        <p:nvSpPr>
          <p:cNvPr id="8"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11307322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idx="4294967295"/>
          </p:nvPr>
        </p:nvSpPr>
        <p:spPr>
          <a:xfrm>
            <a:off x="917550" y="1422034"/>
            <a:ext cx="5940450"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457200" indent="-457200">
              <a:lnSpc>
                <a:spcPct val="150000"/>
              </a:lnSpc>
              <a:spcBef>
                <a:spcPct val="0"/>
              </a:spcBef>
              <a:buClr>
                <a:srgbClr val="0033CC"/>
              </a:buClr>
              <a:buFont typeface="Wingdings" pitchFamily="2" charset="2"/>
              <a:buNone/>
            </a:pPr>
            <a:r>
              <a:rPr lang="tr-TR" altLang="tr-TR" dirty="0">
                <a:solidFill>
                  <a:srgbClr val="0033CC"/>
                </a:solidFill>
              </a:rPr>
              <a:t>Titreşim etkileri;</a:t>
            </a:r>
          </a:p>
          <a:p>
            <a:pPr marL="457200" indent="-457200">
              <a:lnSpc>
                <a:spcPct val="150000"/>
              </a:lnSpc>
              <a:spcBef>
                <a:spcPct val="0"/>
              </a:spcBef>
              <a:buClr>
                <a:srgbClr val="0033CC"/>
              </a:buClr>
              <a:buFont typeface="Wingdings" pitchFamily="2" charset="2"/>
              <a:buNone/>
            </a:pPr>
            <a:endParaRPr lang="tr-TR" altLang="tr-TR" dirty="0">
              <a:solidFill>
                <a:srgbClr val="000000"/>
              </a:solidFill>
            </a:endParaRPr>
          </a:p>
          <a:p>
            <a:pPr marL="457200" indent="-457200">
              <a:lnSpc>
                <a:spcPct val="150000"/>
              </a:lnSpc>
              <a:spcBef>
                <a:spcPct val="0"/>
              </a:spcBef>
              <a:buClr>
                <a:srgbClr val="0033CC"/>
              </a:buClr>
            </a:pPr>
            <a:r>
              <a:rPr lang="tr-TR" altLang="tr-TR" dirty="0">
                <a:solidFill>
                  <a:srgbClr val="000000"/>
                </a:solidFill>
              </a:rPr>
              <a:t>Fiziksel ve biyomekanik,</a:t>
            </a:r>
          </a:p>
          <a:p>
            <a:pPr marL="457200" indent="-457200">
              <a:lnSpc>
                <a:spcPct val="150000"/>
              </a:lnSpc>
              <a:spcBef>
                <a:spcPct val="0"/>
              </a:spcBef>
              <a:buClr>
                <a:srgbClr val="0033CC"/>
              </a:buClr>
            </a:pPr>
            <a:r>
              <a:rPr lang="tr-TR" altLang="tr-TR" dirty="0">
                <a:solidFill>
                  <a:srgbClr val="000000"/>
                </a:solidFill>
              </a:rPr>
              <a:t>Psikolojik </a:t>
            </a:r>
          </a:p>
          <a:p>
            <a:pPr marL="457200" indent="-457200">
              <a:lnSpc>
                <a:spcPct val="150000"/>
              </a:lnSpc>
              <a:spcBef>
                <a:spcPct val="0"/>
              </a:spcBef>
              <a:buClr>
                <a:srgbClr val="0033CC"/>
              </a:buClr>
            </a:pPr>
            <a:r>
              <a:rPr lang="tr-TR" altLang="tr-TR" dirty="0">
                <a:solidFill>
                  <a:srgbClr val="000000"/>
                </a:solidFill>
              </a:rPr>
              <a:t>Fizyolojik ve </a:t>
            </a:r>
          </a:p>
          <a:p>
            <a:pPr marL="457200" indent="-457200">
              <a:lnSpc>
                <a:spcPct val="150000"/>
              </a:lnSpc>
              <a:spcBef>
                <a:spcPct val="0"/>
              </a:spcBef>
              <a:buClr>
                <a:srgbClr val="0033CC"/>
              </a:buClr>
            </a:pPr>
            <a:r>
              <a:rPr lang="tr-TR" altLang="tr-TR" dirty="0">
                <a:solidFill>
                  <a:srgbClr val="000000"/>
                </a:solidFill>
              </a:rPr>
              <a:t>Patolojik etkiler şeklindedir.</a:t>
            </a:r>
          </a:p>
          <a:p>
            <a:pPr marL="457200" indent="-457200">
              <a:lnSpc>
                <a:spcPct val="150000"/>
              </a:lnSpc>
              <a:spcBef>
                <a:spcPct val="0"/>
              </a:spcBef>
              <a:buFont typeface="Wingdings" pitchFamily="2" charset="2"/>
              <a:buNone/>
            </a:pPr>
            <a:endParaRPr lang="tr-TR" altLang="tr-TR" dirty="0">
              <a:solidFill>
                <a:srgbClr val="000000"/>
              </a:solidFill>
            </a:endParaRPr>
          </a:p>
          <a:p>
            <a:pPr marL="457200" indent="-457200">
              <a:lnSpc>
                <a:spcPct val="150000"/>
              </a:lnSpc>
              <a:spcBef>
                <a:spcPct val="0"/>
              </a:spcBef>
              <a:buFontTx/>
              <a:buNone/>
            </a:pPr>
            <a:r>
              <a:rPr lang="tr-TR" altLang="tr-TR" dirty="0">
                <a:solidFill>
                  <a:srgbClr val="000000"/>
                </a:solidFill>
              </a:rPr>
              <a:t>Bu etkiler birbirleri ile sıkı ilişkilidirler. </a:t>
            </a:r>
          </a:p>
        </p:txBody>
      </p:sp>
      <p:pic>
        <p:nvPicPr>
          <p:cNvPr id="1802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714500"/>
            <a:ext cx="16494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214813"/>
            <a:ext cx="15875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7359734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5 Dikdörtgen"/>
          <p:cNvSpPr>
            <a:spLocks noChangeArrowheads="1"/>
          </p:cNvSpPr>
          <p:nvPr/>
        </p:nvSpPr>
        <p:spPr bwMode="auto">
          <a:xfrm>
            <a:off x="341312" y="1087892"/>
            <a:ext cx="774065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buClr>
                <a:srgbClr val="0033CC"/>
              </a:buClr>
              <a:buFont typeface="Wingdings" pitchFamily="2" charset="2"/>
              <a:buChar char="§"/>
            </a:pPr>
            <a:r>
              <a:rPr lang="tr-TR" altLang="tr-TR" sz="2200" dirty="0">
                <a:solidFill>
                  <a:srgbClr val="000000"/>
                </a:solidFill>
                <a:cs typeface="Times New Roman" pitchFamily="18" charset="0"/>
              </a:rPr>
              <a:t>Titreşim enerjisi avuç içinden</a:t>
            </a:r>
          </a:p>
          <a:p>
            <a:pPr eaLnBrk="1" hangingPunct="1">
              <a:lnSpc>
                <a:spcPct val="150000"/>
              </a:lnSpc>
              <a:buClr>
                <a:srgbClr val="0033CC"/>
              </a:buClr>
            </a:pPr>
            <a:r>
              <a:rPr lang="tr-TR" altLang="tr-TR" sz="2200" dirty="0">
                <a:solidFill>
                  <a:srgbClr val="000000"/>
                </a:solidFill>
                <a:cs typeface="Times New Roman" pitchFamily="18" charset="0"/>
              </a:rPr>
              <a:t>	el sırtına, elden kola ve koldan </a:t>
            </a:r>
          </a:p>
          <a:p>
            <a:pPr eaLnBrk="1" hangingPunct="1">
              <a:lnSpc>
                <a:spcPct val="150000"/>
              </a:lnSpc>
              <a:buClr>
                <a:srgbClr val="0033CC"/>
              </a:buClr>
            </a:pPr>
            <a:r>
              <a:rPr lang="tr-TR" altLang="tr-TR" sz="2200" dirty="0">
                <a:solidFill>
                  <a:srgbClr val="000000"/>
                </a:solidFill>
                <a:cs typeface="Times New Roman" pitchFamily="18" charset="0"/>
              </a:rPr>
              <a:t>	omuza geçerken önemli ölçüde </a:t>
            </a:r>
          </a:p>
          <a:p>
            <a:pPr eaLnBrk="1" hangingPunct="1">
              <a:lnSpc>
                <a:spcPct val="150000"/>
              </a:lnSpc>
              <a:buClr>
                <a:srgbClr val="0033CC"/>
              </a:buClr>
            </a:pPr>
            <a:r>
              <a:rPr lang="tr-TR" altLang="tr-TR" sz="2200" dirty="0">
                <a:solidFill>
                  <a:srgbClr val="000000"/>
                </a:solidFill>
                <a:cs typeface="Times New Roman" pitchFamily="18" charset="0"/>
              </a:rPr>
              <a:t>	</a:t>
            </a:r>
            <a:r>
              <a:rPr lang="tr-TR" altLang="tr-TR" sz="2200" dirty="0">
                <a:solidFill>
                  <a:srgbClr val="0033CC"/>
                </a:solidFill>
                <a:cs typeface="Times New Roman" pitchFamily="18" charset="0"/>
              </a:rPr>
              <a:t>güç kaybına </a:t>
            </a:r>
            <a:r>
              <a:rPr lang="tr-TR" altLang="tr-TR" sz="2200" dirty="0">
                <a:solidFill>
                  <a:srgbClr val="000000"/>
                </a:solidFill>
                <a:cs typeface="Times New Roman" pitchFamily="18" charset="0"/>
              </a:rPr>
              <a:t>uğrar. </a:t>
            </a:r>
          </a:p>
          <a:p>
            <a:pPr eaLnBrk="1" hangingPunct="1">
              <a:lnSpc>
                <a:spcPct val="150000"/>
              </a:lnSpc>
              <a:buClr>
                <a:srgbClr val="0033CC"/>
              </a:buClr>
            </a:pPr>
            <a:endParaRPr lang="tr-TR" altLang="tr-TR" sz="2200" dirty="0">
              <a:solidFill>
                <a:srgbClr val="000000"/>
              </a:solidFill>
              <a:cs typeface="Times New Roman" pitchFamily="18" charset="0"/>
            </a:endParaRPr>
          </a:p>
          <a:p>
            <a:pPr eaLnBrk="1" hangingPunct="1">
              <a:lnSpc>
                <a:spcPct val="150000"/>
              </a:lnSpc>
              <a:buClr>
                <a:srgbClr val="0033CC"/>
              </a:buClr>
              <a:buFont typeface="Wingdings" pitchFamily="2" charset="2"/>
              <a:buChar char="§"/>
            </a:pPr>
            <a:r>
              <a:rPr lang="tr-TR" altLang="tr-TR" sz="2200" dirty="0">
                <a:ln>
                  <a:solidFill>
                    <a:srgbClr val="ED7D31">
                      <a:lumMod val="75000"/>
                    </a:srgbClr>
                  </a:solidFill>
                </a:ln>
                <a:solidFill>
                  <a:srgbClr val="000000"/>
                </a:solidFill>
                <a:cs typeface="Times New Roman" pitchFamily="18" charset="0"/>
              </a:rPr>
              <a:t>Bu güç kaybı omuz eklemlerinde </a:t>
            </a:r>
          </a:p>
          <a:p>
            <a:pPr eaLnBrk="1" hangingPunct="1">
              <a:lnSpc>
                <a:spcPct val="150000"/>
              </a:lnSpc>
              <a:buClr>
                <a:srgbClr val="0033CC"/>
              </a:buClr>
            </a:pPr>
            <a:r>
              <a:rPr lang="tr-TR" altLang="tr-TR" sz="2200" dirty="0">
                <a:ln>
                  <a:solidFill>
                    <a:srgbClr val="ED7D31">
                      <a:lumMod val="75000"/>
                    </a:srgbClr>
                  </a:solidFill>
                </a:ln>
                <a:solidFill>
                  <a:srgbClr val="000000"/>
                </a:solidFill>
                <a:cs typeface="Times New Roman" pitchFamily="18" charset="0"/>
              </a:rPr>
              <a:t>	en fazla olur. </a:t>
            </a:r>
          </a:p>
          <a:p>
            <a:pPr eaLnBrk="1" hangingPunct="1">
              <a:lnSpc>
                <a:spcPct val="150000"/>
              </a:lnSpc>
              <a:buClr>
                <a:srgbClr val="0033CC"/>
              </a:buClr>
              <a:buFont typeface="Wingdings" pitchFamily="2" charset="2"/>
              <a:buChar char="§"/>
            </a:pPr>
            <a:endParaRPr lang="tr-TR" altLang="tr-TR" sz="2200" dirty="0">
              <a:solidFill>
                <a:srgbClr val="000000"/>
              </a:solidFill>
              <a:cs typeface="Times New Roman" pitchFamily="18" charset="0"/>
            </a:endParaRPr>
          </a:p>
          <a:p>
            <a:pPr eaLnBrk="1" hangingPunct="1">
              <a:lnSpc>
                <a:spcPct val="150000"/>
              </a:lnSpc>
              <a:buClr>
                <a:srgbClr val="0033CC"/>
              </a:buClr>
              <a:buFont typeface="Wingdings" pitchFamily="2" charset="2"/>
              <a:buChar char="§"/>
            </a:pPr>
            <a:r>
              <a:rPr lang="tr-TR" altLang="tr-TR" sz="2200" dirty="0">
                <a:solidFill>
                  <a:srgbClr val="000000"/>
                </a:solidFill>
                <a:cs typeface="Times New Roman" pitchFamily="18" charset="0"/>
              </a:rPr>
              <a:t>Bu gücün azalarak seyretmesi, </a:t>
            </a:r>
          </a:p>
          <a:p>
            <a:pPr eaLnBrk="1" hangingPunct="1">
              <a:lnSpc>
                <a:spcPct val="150000"/>
              </a:lnSpc>
              <a:buClr>
                <a:srgbClr val="0033CC"/>
              </a:buClr>
            </a:pPr>
            <a:r>
              <a:rPr lang="tr-TR" altLang="tr-TR" sz="2200" dirty="0">
                <a:solidFill>
                  <a:srgbClr val="000000"/>
                </a:solidFill>
                <a:cs typeface="Times New Roman" pitchFamily="18" charset="0"/>
              </a:rPr>
              <a:t>	memnuniyet verici bir husustur.</a:t>
            </a:r>
          </a:p>
        </p:txBody>
      </p:sp>
      <p:pic>
        <p:nvPicPr>
          <p:cNvPr id="18329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0813" y="3286125"/>
            <a:ext cx="19288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150" y="1714500"/>
            <a:ext cx="182403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813" y="4670425"/>
            <a:ext cx="31432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20005792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idx="4294967295"/>
          </p:nvPr>
        </p:nvSpPr>
        <p:spPr>
          <a:xfrm>
            <a:off x="341311" y="1412085"/>
            <a:ext cx="8012979" cy="4524315"/>
          </a:xfrm>
          <a:prstGeom prst="rect">
            <a:avLst/>
          </a:prstGeom>
        </p:spPr>
        <p:txBody>
          <a:bodyPr wrap="square">
            <a:spAutoFit/>
          </a:bodyPr>
          <a:lstStyle/>
          <a:p>
            <a:pPr marL="457200" indent="442913">
              <a:lnSpc>
                <a:spcPct val="150000"/>
              </a:lnSpc>
              <a:spcBef>
                <a:spcPct val="0"/>
              </a:spcBef>
              <a:buFontTx/>
              <a:buNone/>
            </a:pPr>
            <a:r>
              <a:rPr lang="tr-TR" altLang="tr-TR" sz="2400" dirty="0">
                <a:solidFill>
                  <a:srgbClr val="000000"/>
                </a:solidFill>
                <a:latin typeface="Trebuchet MS" pitchFamily="34" charset="0"/>
              </a:rPr>
              <a:t>Vücudun mekanik titreşime gösterdiği reaksiyon karışık bir olay olup çok iyi bilinmemektedir. </a:t>
            </a:r>
          </a:p>
          <a:p>
            <a:pPr marL="457200" indent="-457200">
              <a:lnSpc>
                <a:spcPct val="150000"/>
              </a:lnSpc>
              <a:spcBef>
                <a:spcPct val="0"/>
              </a:spcBef>
              <a:buFontTx/>
              <a:buNone/>
            </a:pPr>
            <a:r>
              <a:rPr lang="tr-TR" altLang="tr-TR" sz="2400" dirty="0">
                <a:solidFill>
                  <a:srgbClr val="000000"/>
                </a:solidFill>
                <a:latin typeface="Trebuchet MS" pitchFamily="34" charset="0"/>
              </a:rPr>
              <a:t>      </a:t>
            </a:r>
          </a:p>
          <a:p>
            <a:pPr marL="457200" indent="-457200">
              <a:lnSpc>
                <a:spcPct val="150000"/>
              </a:lnSpc>
              <a:spcBef>
                <a:spcPct val="0"/>
              </a:spcBef>
              <a:buFontTx/>
              <a:buNone/>
            </a:pPr>
            <a:r>
              <a:rPr lang="tr-TR" altLang="tr-TR" sz="2400" dirty="0">
                <a:solidFill>
                  <a:srgbClr val="000000"/>
                </a:solidFill>
                <a:latin typeface="Trebuchet MS" pitchFamily="34" charset="0"/>
              </a:rPr>
              <a:t>      Buna rağmen;</a:t>
            </a:r>
          </a:p>
          <a:p>
            <a:pPr marL="457200" indent="-457200">
              <a:lnSpc>
                <a:spcPct val="150000"/>
              </a:lnSpc>
              <a:spcBef>
                <a:spcPct val="0"/>
              </a:spcBef>
              <a:buClr>
                <a:srgbClr val="0033CC"/>
              </a:buClr>
            </a:pPr>
            <a:r>
              <a:rPr lang="tr-TR" altLang="tr-TR" sz="2400" dirty="0">
                <a:solidFill>
                  <a:srgbClr val="000000"/>
                </a:solidFill>
                <a:latin typeface="Trebuchet MS" pitchFamily="34" charset="0"/>
              </a:rPr>
              <a:t>vücutta bazı doku yapılarının deformasyonuna, </a:t>
            </a:r>
          </a:p>
          <a:p>
            <a:pPr marL="457200" indent="-457200">
              <a:lnSpc>
                <a:spcPct val="150000"/>
              </a:lnSpc>
              <a:spcBef>
                <a:spcPct val="0"/>
              </a:spcBef>
              <a:buClr>
                <a:srgbClr val="0033CC"/>
              </a:buClr>
            </a:pPr>
            <a:r>
              <a:rPr lang="tr-TR" altLang="tr-TR" sz="2400" dirty="0">
                <a:solidFill>
                  <a:srgbClr val="000000"/>
                </a:solidFill>
                <a:latin typeface="Trebuchet MS" pitchFamily="34" charset="0"/>
              </a:rPr>
              <a:t>solunum hızının artmasına, </a:t>
            </a:r>
          </a:p>
          <a:p>
            <a:pPr marL="457200" indent="-457200">
              <a:lnSpc>
                <a:spcPct val="150000"/>
              </a:lnSpc>
              <a:spcBef>
                <a:spcPct val="0"/>
              </a:spcBef>
              <a:buClr>
                <a:srgbClr val="0033CC"/>
              </a:buClr>
            </a:pPr>
            <a:r>
              <a:rPr lang="tr-TR" altLang="tr-TR" sz="2400" dirty="0">
                <a:solidFill>
                  <a:srgbClr val="000000"/>
                </a:solidFill>
                <a:latin typeface="Trebuchet MS" pitchFamily="34" charset="0"/>
              </a:rPr>
              <a:t>oksijen tüketiminin artmasına bağlı olarak enerji harcamasının artmasına, </a:t>
            </a:r>
          </a:p>
        </p:txBody>
      </p:sp>
      <p:sp>
        <p:nvSpPr>
          <p:cNvPr id="5"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2585599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idx="4294967295"/>
          </p:nvPr>
        </p:nvSpPr>
        <p:spPr>
          <a:xfrm>
            <a:off x="665671" y="1340768"/>
            <a:ext cx="7740650" cy="4524315"/>
          </a:xfrm>
          <a:prstGeom prst="rect">
            <a:avLst/>
          </a:prstGeom>
        </p:spPr>
        <p:txBody>
          <a:bodyPr>
            <a:spAutoFit/>
          </a:bodyPr>
          <a:lstStyle/>
          <a:p>
            <a:pPr marL="6350" indent="442913">
              <a:lnSpc>
                <a:spcPct val="150000"/>
              </a:lnSpc>
              <a:spcBef>
                <a:spcPct val="0"/>
              </a:spcBef>
              <a:buClr>
                <a:srgbClr val="0033CC"/>
              </a:buClr>
            </a:pPr>
            <a:r>
              <a:rPr lang="tr-TR" altLang="tr-TR" sz="2400" dirty="0">
                <a:solidFill>
                  <a:srgbClr val="000000"/>
                </a:solidFill>
                <a:latin typeface="Trebuchet MS" pitchFamily="34" charset="0"/>
              </a:rPr>
              <a:t>kalp atım sayısının artmasına bağlı olarak da kan basıncının artmasına (5 Hz frekanslı titreşime maruz kalan kişilerin % 50’sinden fazlasında kan basıncında artma görülmektedir), </a:t>
            </a:r>
          </a:p>
          <a:p>
            <a:pPr marL="6350" indent="442913">
              <a:lnSpc>
                <a:spcPct val="150000"/>
              </a:lnSpc>
              <a:spcBef>
                <a:spcPct val="0"/>
              </a:spcBef>
              <a:buClr>
                <a:srgbClr val="0033CC"/>
              </a:buClr>
            </a:pPr>
            <a:r>
              <a:rPr lang="tr-TR" altLang="tr-TR" sz="2400" dirty="0">
                <a:solidFill>
                  <a:srgbClr val="000000"/>
                </a:solidFill>
                <a:latin typeface="Trebuchet MS" pitchFamily="34" charset="0"/>
              </a:rPr>
              <a:t>performansta gerilemeye, </a:t>
            </a:r>
          </a:p>
          <a:p>
            <a:pPr marL="6350" indent="442913">
              <a:lnSpc>
                <a:spcPct val="150000"/>
              </a:lnSpc>
              <a:spcBef>
                <a:spcPct val="0"/>
              </a:spcBef>
              <a:buClr>
                <a:srgbClr val="0033CC"/>
              </a:buClr>
            </a:pPr>
            <a:r>
              <a:rPr lang="tr-TR" altLang="tr-TR" sz="2400" dirty="0">
                <a:solidFill>
                  <a:srgbClr val="000000"/>
                </a:solidFill>
                <a:latin typeface="Trebuchet MS" pitchFamily="34" charset="0"/>
              </a:rPr>
              <a:t>algılamada bozulmaya, </a:t>
            </a:r>
          </a:p>
          <a:p>
            <a:pPr marL="6350" indent="442913">
              <a:lnSpc>
                <a:spcPct val="150000"/>
              </a:lnSpc>
              <a:spcBef>
                <a:spcPct val="0"/>
              </a:spcBef>
              <a:buClr>
                <a:srgbClr val="0033CC"/>
              </a:buClr>
            </a:pPr>
            <a:r>
              <a:rPr lang="tr-TR" altLang="tr-TR" sz="2400" dirty="0">
                <a:solidFill>
                  <a:srgbClr val="000000"/>
                </a:solidFill>
                <a:latin typeface="Trebuchet MS" pitchFamily="34" charset="0"/>
              </a:rPr>
              <a:t>merkezi sinir sistemi hücrelerinin fonksiyonlarında aksamaya neden olduğu bilinmektedir.  </a:t>
            </a:r>
          </a:p>
        </p:txBody>
      </p:sp>
      <p:sp>
        <p:nvSpPr>
          <p:cNvPr id="5"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36509253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679469"/>
            <a:ext cx="7848872" cy="576440"/>
          </a:xfrm>
          <a:prstGeom prst="rect">
            <a:avLst/>
          </a:prstGeom>
        </p:spPr>
        <p:txBody>
          <a:bodyPr wrap="square">
            <a:spAutoFit/>
          </a:bodyPr>
          <a:lstStyle/>
          <a:p>
            <a:pPr marL="1588" indent="354013">
              <a:lnSpc>
                <a:spcPct val="150000"/>
              </a:lnSpc>
              <a:buClr>
                <a:srgbClr val="0033CC"/>
              </a:buClr>
            </a:pPr>
            <a:r>
              <a:rPr lang="tr-TR" sz="2400" dirty="0">
                <a:ln>
                  <a:solidFill>
                    <a:srgbClr val="0033CC"/>
                  </a:solidFill>
                </a:ln>
                <a:solidFill>
                  <a:prstClr val="black"/>
                </a:solidFill>
              </a:rPr>
              <a:t>Çalışanın El-kol Titreşimine Maruziyetinin Ölçümü, </a:t>
            </a:r>
          </a:p>
        </p:txBody>
      </p:sp>
      <p:sp>
        <p:nvSpPr>
          <p:cNvPr id="3" name="Dikdörtgen 2"/>
          <p:cNvSpPr/>
          <p:nvPr/>
        </p:nvSpPr>
        <p:spPr>
          <a:xfrm>
            <a:off x="3094099" y="293232"/>
            <a:ext cx="3171825" cy="36933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BELİRLENMESİ</a:t>
            </a:r>
          </a:p>
        </p:txBody>
      </p:sp>
      <p:sp>
        <p:nvSpPr>
          <p:cNvPr id="4" name="Dikdörtgen 3"/>
          <p:cNvSpPr/>
          <p:nvPr/>
        </p:nvSpPr>
        <p:spPr>
          <a:xfrm>
            <a:off x="554072" y="1277464"/>
            <a:ext cx="8064896" cy="5170646"/>
          </a:xfrm>
          <a:prstGeom prst="rect">
            <a:avLst/>
          </a:prstGeom>
        </p:spPr>
        <p:txBody>
          <a:bodyPr wrap="square">
            <a:spAutoFit/>
          </a:bodyPr>
          <a:lstStyle/>
          <a:p>
            <a:pPr indent="355600">
              <a:lnSpc>
                <a:spcPct val="150000"/>
              </a:lnSpc>
            </a:pPr>
            <a:r>
              <a:rPr lang="tr-TR" sz="2200" b="1" dirty="0">
                <a:solidFill>
                  <a:srgbClr val="FF0000"/>
                </a:solidFill>
              </a:rPr>
              <a:t>a) </a:t>
            </a:r>
            <a:r>
              <a:rPr lang="tr-TR" sz="2200" dirty="0">
                <a:solidFill>
                  <a:prstClr val="black"/>
                </a:solidFill>
              </a:rPr>
              <a:t>Kullanılan yöntemler mekanik titreşime maruz kalan çalışanların kişisel maruziyetini belirleyebilecek nitelikte olacaktır.</a:t>
            </a:r>
          </a:p>
          <a:p>
            <a:pPr indent="355600">
              <a:lnSpc>
                <a:spcPct val="150000"/>
              </a:lnSpc>
            </a:pPr>
            <a:r>
              <a:rPr lang="tr-TR" sz="2200" b="1" dirty="0">
                <a:solidFill>
                  <a:srgbClr val="FF0000"/>
                </a:solidFill>
              </a:rPr>
              <a:t>b) </a:t>
            </a:r>
            <a:r>
              <a:rPr lang="tr-TR" sz="2200" dirty="0">
                <a:solidFill>
                  <a:prstClr val="black"/>
                </a:solidFill>
              </a:rPr>
              <a:t>TS EN ISO 5349-1 ve 2 standartlarına ve bu standartların en güncel hallerine göre, kullanılan cihazlar ve yöntemler, ölçülecek mekanik titreşimin karakteristiğine, çevresel etkilere ve ölçüm aygıtlarının özelliklerine uyumlu olacaktır.</a:t>
            </a:r>
          </a:p>
          <a:p>
            <a:pPr indent="355600">
              <a:lnSpc>
                <a:spcPct val="150000"/>
              </a:lnSpc>
            </a:pPr>
            <a:r>
              <a:rPr lang="tr-TR" sz="2200" b="1" dirty="0">
                <a:solidFill>
                  <a:srgbClr val="FF0000"/>
                </a:solidFill>
              </a:rPr>
              <a:t>c)</a:t>
            </a:r>
            <a:r>
              <a:rPr lang="tr-TR" sz="2200" dirty="0">
                <a:solidFill>
                  <a:prstClr val="black"/>
                </a:solidFill>
              </a:rPr>
              <a:t> </a:t>
            </a:r>
            <a:r>
              <a:rPr lang="tr-TR" sz="2200" b="1" dirty="0">
                <a:solidFill>
                  <a:prstClr val="black"/>
                </a:solidFill>
              </a:rPr>
              <a:t>Çift elle kullanılan aygıtlarda, ölçümler her el için ayrı ayrı  yapılacaktır. </a:t>
            </a:r>
          </a:p>
          <a:p>
            <a:pPr indent="355600">
              <a:lnSpc>
                <a:spcPct val="150000"/>
              </a:lnSpc>
            </a:pPr>
            <a:r>
              <a:rPr lang="tr-TR" sz="2200" dirty="0">
                <a:solidFill>
                  <a:prstClr val="black"/>
                </a:solidFill>
              </a:rPr>
              <a:t>Maruziyet, her iki eldeki en yüksek değer esas alınarak belirlenecek ve diğer el ile ilgili bilgiler de verilecektir.</a:t>
            </a:r>
          </a:p>
        </p:txBody>
      </p:sp>
    </p:spTree>
    <p:extLst>
      <p:ext uri="{BB962C8B-B14F-4D97-AF65-F5344CB8AC3E}">
        <p14:creationId xmlns:p14="http://schemas.microsoft.com/office/powerpoint/2010/main" val="11508037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692696"/>
            <a:ext cx="7848872" cy="576440"/>
          </a:xfrm>
          <a:prstGeom prst="rect">
            <a:avLst/>
          </a:prstGeom>
        </p:spPr>
        <p:txBody>
          <a:bodyPr wrap="square">
            <a:spAutoFit/>
          </a:bodyPr>
          <a:lstStyle/>
          <a:p>
            <a:pPr marL="1588" indent="723900">
              <a:lnSpc>
                <a:spcPct val="150000"/>
              </a:lnSpc>
              <a:buClr>
                <a:srgbClr val="0033CC"/>
              </a:buClr>
            </a:pPr>
            <a:r>
              <a:rPr lang="tr-TR" sz="2400" dirty="0">
                <a:ln>
                  <a:solidFill>
                    <a:srgbClr val="0033CC"/>
                  </a:solidFill>
                </a:ln>
                <a:solidFill>
                  <a:prstClr val="black"/>
                </a:solidFill>
              </a:rPr>
              <a:t>Bütün Vücut Titreşimine Maruziyetinin Ölçümü </a:t>
            </a:r>
          </a:p>
        </p:txBody>
      </p:sp>
      <p:sp>
        <p:nvSpPr>
          <p:cNvPr id="3" name="Dikdörtgen 2"/>
          <p:cNvSpPr/>
          <p:nvPr/>
        </p:nvSpPr>
        <p:spPr>
          <a:xfrm>
            <a:off x="3094099" y="293232"/>
            <a:ext cx="3171825" cy="36933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BELİRLENMESİ</a:t>
            </a:r>
          </a:p>
        </p:txBody>
      </p:sp>
      <p:sp>
        <p:nvSpPr>
          <p:cNvPr id="4" name="Dikdörtgen 3"/>
          <p:cNvSpPr/>
          <p:nvPr/>
        </p:nvSpPr>
        <p:spPr>
          <a:xfrm>
            <a:off x="611560" y="1628800"/>
            <a:ext cx="7992888" cy="4524315"/>
          </a:xfrm>
          <a:prstGeom prst="rect">
            <a:avLst/>
          </a:prstGeom>
        </p:spPr>
        <p:txBody>
          <a:bodyPr wrap="square">
            <a:spAutoFit/>
          </a:bodyPr>
          <a:lstStyle/>
          <a:p>
            <a:pPr indent="536575">
              <a:lnSpc>
                <a:spcPct val="150000"/>
              </a:lnSpc>
            </a:pPr>
            <a:r>
              <a:rPr lang="tr-TR" sz="2400" b="1" dirty="0">
                <a:ln w="1905">
                  <a:solidFill>
                    <a:srgbClr val="FF0000"/>
                  </a:solidFill>
                </a:ln>
                <a:solidFill>
                  <a:srgbClr val="FF0000"/>
                </a:solidFill>
              </a:rPr>
              <a:t>Deniz taşımacılığında, 1 Hz`in üzerindeki titreşimler değerlendirmeye alınacaktır.</a:t>
            </a:r>
          </a:p>
          <a:p>
            <a:pPr indent="536575">
              <a:lnSpc>
                <a:spcPct val="150000"/>
              </a:lnSpc>
            </a:pPr>
            <a:r>
              <a:rPr lang="tr-TR" sz="2400" dirty="0">
                <a:solidFill>
                  <a:prstClr val="black"/>
                </a:solidFill>
              </a:rPr>
              <a:t>Yönetmeliğe göre yapılan ölçümde kullanılan yöntemler, söz konusu mekanik titreşime maruz kalan çalışanların kişisel maruziyetini belirleyebilecek nitelikte olacaktır. </a:t>
            </a:r>
          </a:p>
          <a:p>
            <a:pPr indent="536575">
              <a:lnSpc>
                <a:spcPct val="150000"/>
              </a:lnSpc>
            </a:pPr>
            <a:r>
              <a:rPr lang="tr-TR" sz="2400" dirty="0">
                <a:solidFill>
                  <a:prstClr val="black"/>
                </a:solidFill>
              </a:rPr>
              <a:t>Kullanılan yöntemler; ölçülecek mekanik titreşimin özelliklerine , çevresel etkilere ve ölçüm aygıtlarının özelliklerine uygun olacaktır.</a:t>
            </a:r>
          </a:p>
        </p:txBody>
      </p:sp>
    </p:spTree>
    <p:extLst>
      <p:ext uri="{BB962C8B-B14F-4D97-AF65-F5344CB8AC3E}">
        <p14:creationId xmlns:p14="http://schemas.microsoft.com/office/powerpoint/2010/main" val="11685422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19571" y="1124744"/>
            <a:ext cx="7920880" cy="3900427"/>
          </a:xfrm>
          <a:prstGeom prst="rect">
            <a:avLst/>
          </a:prstGeom>
        </p:spPr>
        <p:txBody>
          <a:bodyPr wrap="square">
            <a:spAutoFit/>
          </a:bodyPr>
          <a:lstStyle/>
          <a:p>
            <a:pPr indent="536575">
              <a:lnSpc>
                <a:spcPct val="150000"/>
              </a:lnSpc>
            </a:pPr>
            <a:r>
              <a:rPr lang="tr-TR" sz="2400" dirty="0">
                <a:ln>
                  <a:solidFill>
                    <a:srgbClr val="0033CC"/>
                  </a:solidFill>
                </a:ln>
                <a:solidFill>
                  <a:prstClr val="black"/>
                </a:solidFill>
              </a:rPr>
              <a:t>Mekanik Titreşime Maruziyet Düzeyi Değerlendirilirken Aşağıdakiler Dikkate Alınır:</a:t>
            </a:r>
          </a:p>
          <a:p>
            <a:pPr indent="536575">
              <a:lnSpc>
                <a:spcPct val="150000"/>
              </a:lnSpc>
            </a:pPr>
            <a:r>
              <a:rPr lang="tr-TR" sz="2400" b="1" dirty="0">
                <a:solidFill>
                  <a:srgbClr val="FF0000"/>
                </a:solidFill>
              </a:rPr>
              <a:t>a) </a:t>
            </a:r>
            <a:r>
              <a:rPr lang="tr-TR" sz="2400" dirty="0">
                <a:solidFill>
                  <a:prstClr val="black"/>
                </a:solidFill>
              </a:rPr>
              <a:t>Kullanılan ekipmanla yapılan çalışmalardan elde edilen gözlem sonuçları.</a:t>
            </a:r>
          </a:p>
          <a:p>
            <a:pPr indent="536575">
              <a:lnSpc>
                <a:spcPct val="150000"/>
              </a:lnSpc>
            </a:pPr>
            <a:r>
              <a:rPr lang="tr-TR" sz="2400" b="1" dirty="0">
                <a:solidFill>
                  <a:srgbClr val="FF0000"/>
                </a:solidFill>
              </a:rPr>
              <a:t>b) </a:t>
            </a:r>
            <a:r>
              <a:rPr lang="tr-TR" sz="2400" dirty="0">
                <a:solidFill>
                  <a:prstClr val="black"/>
                </a:solidFill>
              </a:rPr>
              <a:t>Ekipmanın üreticisinden elde edilecek bilgi de dahil olmak üzere, ekipmanda veya ekipmanın kullanıldığı özel koşullarda oluşabilecek titreşimin büyüklüğü hakkındaki bilgiler.</a:t>
            </a:r>
          </a:p>
        </p:txBody>
      </p:sp>
      <p:sp>
        <p:nvSpPr>
          <p:cNvPr id="5" name="Dikdörtgen 4"/>
          <p:cNvSpPr/>
          <p:nvPr/>
        </p:nvSpPr>
        <p:spPr>
          <a:xfrm>
            <a:off x="3094099" y="293232"/>
            <a:ext cx="3171825" cy="36933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BELİRLENMESİ</a:t>
            </a:r>
          </a:p>
        </p:txBody>
      </p:sp>
    </p:spTree>
    <p:extLst>
      <p:ext uri="{BB962C8B-B14F-4D97-AF65-F5344CB8AC3E}">
        <p14:creationId xmlns:p14="http://schemas.microsoft.com/office/powerpoint/2010/main" val="1609208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927685"/>
            <a:ext cx="7992888" cy="5078313"/>
          </a:xfrm>
          <a:prstGeom prst="rect">
            <a:avLst/>
          </a:prstGeom>
        </p:spPr>
        <p:txBody>
          <a:bodyPr wrap="square">
            <a:spAutoFit/>
          </a:bodyPr>
          <a:lstStyle/>
          <a:p>
            <a:pPr indent="536575">
              <a:lnSpc>
                <a:spcPct val="150000"/>
              </a:lnSpc>
            </a:pPr>
            <a:r>
              <a:rPr lang="tr-TR" sz="2400" dirty="0">
                <a:solidFill>
                  <a:prstClr val="black"/>
                </a:solidFill>
              </a:rPr>
              <a:t>İşveren;  İş Sağlığı ve Güvenliği Risk Değerlendirmesi Yönetmeliği uyarınca işyerinde gerçekleştirilen </a:t>
            </a:r>
            <a:r>
              <a:rPr lang="tr-TR" sz="2400" b="1" dirty="0">
                <a:solidFill>
                  <a:prstClr val="black"/>
                </a:solidFill>
              </a:rPr>
              <a:t>risk değerlendirmesinde, </a:t>
            </a:r>
            <a:r>
              <a:rPr lang="tr-TR" sz="2400" dirty="0">
                <a:solidFill>
                  <a:prstClr val="black"/>
                </a:solidFill>
              </a:rPr>
              <a:t>mekanik titreşimden kaynaklanabilecek riskleri değerlendirirken aşağıda belirtilen hususlara özel önem verir;</a:t>
            </a:r>
          </a:p>
          <a:p>
            <a:pPr>
              <a:lnSpc>
                <a:spcPct val="150000"/>
              </a:lnSpc>
            </a:pPr>
            <a:r>
              <a:rPr lang="tr-TR" sz="2400" b="1" dirty="0">
                <a:solidFill>
                  <a:srgbClr val="FF0000"/>
                </a:solidFill>
              </a:rPr>
              <a:t>        a) </a:t>
            </a:r>
            <a:r>
              <a:rPr lang="tr-TR" sz="2400" dirty="0">
                <a:solidFill>
                  <a:prstClr val="black"/>
                </a:solidFill>
              </a:rPr>
              <a:t>Aralıklı titreşim tekrarlanan veya şoklara  maruziyet  de dahil   </a:t>
            </a:r>
            <a:r>
              <a:rPr lang="tr-TR" sz="2400" b="1" dirty="0">
                <a:solidFill>
                  <a:prstClr val="black"/>
                </a:solidFill>
              </a:rPr>
              <a:t>maruziyetin türü, düzeyi ve süresine,</a:t>
            </a:r>
          </a:p>
          <a:p>
            <a:pPr indent="536575">
              <a:lnSpc>
                <a:spcPct val="150000"/>
              </a:lnSpc>
            </a:pPr>
            <a:r>
              <a:rPr lang="tr-TR" sz="2400" b="1" dirty="0">
                <a:solidFill>
                  <a:srgbClr val="FF0000"/>
                </a:solidFill>
              </a:rPr>
              <a:t>b) </a:t>
            </a:r>
            <a:r>
              <a:rPr lang="tr-TR" sz="2400" dirty="0">
                <a:solidFill>
                  <a:prstClr val="black"/>
                </a:solidFill>
              </a:rPr>
              <a:t>Maruziyet sınır değerleri ve maruziyet eylem değerlerine,</a:t>
            </a:r>
          </a:p>
        </p:txBody>
      </p:sp>
      <p:sp>
        <p:nvSpPr>
          <p:cNvPr id="3" name="Dikdörtgen 2"/>
          <p:cNvSpPr/>
          <p:nvPr/>
        </p:nvSpPr>
        <p:spPr>
          <a:xfrm>
            <a:off x="2900587" y="323364"/>
            <a:ext cx="2529860"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RİSK DEĞERLENDİRMESİ</a:t>
            </a:r>
          </a:p>
        </p:txBody>
      </p:sp>
    </p:spTree>
    <p:extLst>
      <p:ext uri="{BB962C8B-B14F-4D97-AF65-F5344CB8AC3E}">
        <p14:creationId xmlns:p14="http://schemas.microsoft.com/office/powerpoint/2010/main" val="40308479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7657" y="942963"/>
            <a:ext cx="7992888" cy="5078313"/>
          </a:xfrm>
          <a:prstGeom prst="rect">
            <a:avLst/>
          </a:prstGeom>
        </p:spPr>
        <p:txBody>
          <a:bodyPr wrap="square">
            <a:spAutoFit/>
          </a:bodyPr>
          <a:lstStyle/>
          <a:p>
            <a:pPr indent="536575">
              <a:lnSpc>
                <a:spcPct val="150000"/>
              </a:lnSpc>
            </a:pPr>
            <a:r>
              <a:rPr lang="tr-TR" sz="2400" b="1" dirty="0">
                <a:solidFill>
                  <a:srgbClr val="FF0000"/>
                </a:solidFill>
              </a:rPr>
              <a:t>c) </a:t>
            </a:r>
            <a:r>
              <a:rPr lang="tr-TR" sz="2400" dirty="0">
                <a:solidFill>
                  <a:prstClr val="black"/>
                </a:solidFill>
              </a:rPr>
              <a:t>Başta özel politika gerektiren gruplar ile kadın çalışanlar olmak üzere tüm çalışanların sağlık ve güvenliklerine olan etkilerine,</a:t>
            </a:r>
          </a:p>
          <a:p>
            <a:pPr indent="536575">
              <a:lnSpc>
                <a:spcPct val="150000"/>
              </a:lnSpc>
            </a:pPr>
            <a:r>
              <a:rPr lang="tr-TR" sz="2400" b="1" dirty="0">
                <a:solidFill>
                  <a:srgbClr val="FF0000"/>
                </a:solidFill>
              </a:rPr>
              <a:t>ç) </a:t>
            </a:r>
            <a:r>
              <a:rPr lang="tr-TR" sz="2400" dirty="0">
                <a:solidFill>
                  <a:prstClr val="black"/>
                </a:solidFill>
              </a:rPr>
              <a:t>Mekanik titreşim ile çalışma ortamı arasındaki veya mekanik titreşim ile diğer iş ekipmanları arasındaki etkileşimlerin, çalışanların sağlık ve güvenliğine olan dolaylı etkisine,</a:t>
            </a:r>
          </a:p>
          <a:p>
            <a:pPr indent="536575">
              <a:lnSpc>
                <a:spcPct val="150000"/>
              </a:lnSpc>
            </a:pPr>
            <a:r>
              <a:rPr lang="tr-TR" sz="2400" b="1" dirty="0">
                <a:solidFill>
                  <a:srgbClr val="FF0000"/>
                </a:solidFill>
              </a:rPr>
              <a:t>d)</a:t>
            </a:r>
            <a:r>
              <a:rPr lang="tr-TR" sz="2400" dirty="0">
                <a:solidFill>
                  <a:prstClr val="black"/>
                </a:solidFill>
              </a:rPr>
              <a:t> İş ekipmanlarının mekanik titreşim düzeyi hakkında, ilgili mevzuat uyarınca imalatçılardan sağlanan bilgilere,</a:t>
            </a:r>
          </a:p>
        </p:txBody>
      </p:sp>
      <p:sp>
        <p:nvSpPr>
          <p:cNvPr id="3" name="Dikdörtgen 2"/>
          <p:cNvSpPr/>
          <p:nvPr/>
        </p:nvSpPr>
        <p:spPr>
          <a:xfrm>
            <a:off x="2900587" y="323364"/>
            <a:ext cx="2529860"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RİSK DEĞERLENDİRMESİ</a:t>
            </a:r>
          </a:p>
        </p:txBody>
      </p:sp>
    </p:spTree>
    <p:extLst>
      <p:ext uri="{BB962C8B-B14F-4D97-AF65-F5344CB8AC3E}">
        <p14:creationId xmlns:p14="http://schemas.microsoft.com/office/powerpoint/2010/main" val="1066682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2400" b="1" dirty="0">
                <a:solidFill>
                  <a:schemeClr val="tx1"/>
                </a:solidFill>
              </a:rPr>
              <a:t>İŞYERLERİNDE İŞİN DURDURULMASINA DAİR YÖNETMELİK</a:t>
            </a:r>
            <a:r>
              <a:rPr lang="tr-TR" dirty="0">
                <a:solidFill>
                  <a:schemeClr val="tx1"/>
                </a:solidFill>
              </a:rPr>
              <a:t/>
            </a:r>
            <a:br>
              <a:rPr lang="tr-TR" dirty="0">
                <a:solidFill>
                  <a:schemeClr val="tx1"/>
                </a:solidFill>
              </a:rPr>
            </a:br>
            <a:endParaRPr lang="tr-TR" dirty="0">
              <a:solidFill>
                <a:schemeClr val="tx1"/>
              </a:solidFill>
            </a:endParaRPr>
          </a:p>
        </p:txBody>
      </p:sp>
      <p:sp>
        <p:nvSpPr>
          <p:cNvPr id="3" name="2 İçerik Yer Tutucusu"/>
          <p:cNvSpPr>
            <a:spLocks noGrp="1"/>
          </p:cNvSpPr>
          <p:nvPr>
            <p:ph idx="1"/>
          </p:nvPr>
        </p:nvSpPr>
        <p:spPr>
          <a:xfrm>
            <a:off x="457200" y="980728"/>
            <a:ext cx="7859216" cy="5616624"/>
          </a:xfrm>
        </p:spPr>
        <p:txBody>
          <a:bodyPr/>
          <a:lstStyle/>
          <a:p>
            <a:r>
              <a:rPr lang="tr-TR" sz="2800" b="1" dirty="0">
                <a:solidFill>
                  <a:srgbClr val="FF5050"/>
                </a:solidFill>
              </a:rPr>
              <a:t>İşin Durdurulması ve Kararın Uygulanması</a:t>
            </a:r>
            <a:endParaRPr lang="tr-TR" sz="2800" dirty="0">
              <a:solidFill>
                <a:srgbClr val="FF5050"/>
              </a:solidFill>
            </a:endParaRPr>
          </a:p>
          <a:p>
            <a:r>
              <a:rPr lang="tr-TR" sz="2800" b="1" dirty="0">
                <a:solidFill>
                  <a:srgbClr val="FF5050"/>
                </a:solidFill>
              </a:rPr>
              <a:t>İşin durdurulması</a:t>
            </a:r>
            <a:endParaRPr lang="tr-TR" sz="2800" dirty="0">
              <a:solidFill>
                <a:srgbClr val="FF5050"/>
              </a:solidFill>
            </a:endParaRPr>
          </a:p>
          <a:p>
            <a:r>
              <a:rPr lang="tr-TR" sz="2800" dirty="0">
                <a:solidFill>
                  <a:srgbClr val="0000CC"/>
                </a:solidFill>
              </a:rPr>
              <a:t>(2) Çok tehlikeli sınıfta yer alan maden, metal, yapı işleri ile tehlikeli kimyasallarla çalışılan işlerin yapıldığı veya büyük endüstriyel kazaların olabileceği işyerlerinde, </a:t>
            </a:r>
            <a:r>
              <a:rPr lang="tr-TR" sz="2800" b="1" dirty="0">
                <a:solidFill>
                  <a:srgbClr val="D713D7"/>
                </a:solidFill>
              </a:rPr>
              <a:t>risk değerlendirmesi yapılmadığının tespit edilmesi halinde </a:t>
            </a:r>
            <a:r>
              <a:rPr lang="tr-TR" sz="2800" dirty="0">
                <a:solidFill>
                  <a:srgbClr val="0000CC"/>
                </a:solidFill>
              </a:rPr>
              <a:t>iş durdurulur. </a:t>
            </a:r>
          </a:p>
          <a:p>
            <a:endParaRPr lang="tr-TR" dirty="0"/>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11</a:t>
            </a:fld>
            <a:endParaRPr lang="tr-TR" dirty="0"/>
          </a:p>
        </p:txBody>
      </p:sp>
    </p:spTree>
    <p:extLst>
      <p:ext uri="{BB962C8B-B14F-4D97-AF65-F5344CB8AC3E}">
        <p14:creationId xmlns:p14="http://schemas.microsoft.com/office/powerpoint/2010/main" val="1042297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7657" y="934568"/>
            <a:ext cx="7992888" cy="5078313"/>
          </a:xfrm>
          <a:prstGeom prst="rect">
            <a:avLst/>
          </a:prstGeom>
        </p:spPr>
        <p:txBody>
          <a:bodyPr wrap="square">
            <a:spAutoFit/>
          </a:bodyPr>
          <a:lstStyle/>
          <a:p>
            <a:pPr indent="536575">
              <a:lnSpc>
                <a:spcPct val="150000"/>
              </a:lnSpc>
            </a:pPr>
            <a:r>
              <a:rPr lang="tr-TR" sz="2400" b="1" dirty="0">
                <a:solidFill>
                  <a:srgbClr val="FF0000"/>
                </a:solidFill>
              </a:rPr>
              <a:t>e) </a:t>
            </a:r>
            <a:r>
              <a:rPr lang="tr-TR" sz="2400" dirty="0">
                <a:solidFill>
                  <a:prstClr val="black"/>
                </a:solidFill>
              </a:rPr>
              <a:t>Mekanik titreşime maruziyet düzeyini azaltacak şekilde tasarlanmış </a:t>
            </a:r>
            <a:r>
              <a:rPr lang="tr-TR" sz="2400" dirty="0">
                <a:ln>
                  <a:solidFill>
                    <a:srgbClr val="ED7D31">
                      <a:lumMod val="75000"/>
                    </a:srgbClr>
                  </a:solidFill>
                </a:ln>
                <a:solidFill>
                  <a:prstClr val="black"/>
                </a:solidFill>
              </a:rPr>
              <a:t>alternatif bir iş ekipmanının bulunup bulunmadığına,</a:t>
            </a:r>
          </a:p>
          <a:p>
            <a:pPr indent="536575">
              <a:lnSpc>
                <a:spcPct val="150000"/>
              </a:lnSpc>
            </a:pPr>
            <a:r>
              <a:rPr lang="tr-TR" sz="2400" b="1" dirty="0">
                <a:solidFill>
                  <a:srgbClr val="FF0000"/>
                </a:solidFill>
              </a:rPr>
              <a:t>f) </a:t>
            </a:r>
            <a:r>
              <a:rPr lang="tr-TR" sz="2400" dirty="0">
                <a:solidFill>
                  <a:prstClr val="black"/>
                </a:solidFill>
              </a:rPr>
              <a:t>Bütün vücut titreşimine maruziyetin, işverenin sorumluluğundaki normal </a:t>
            </a:r>
            <a:r>
              <a:rPr lang="tr-TR" sz="2400" dirty="0">
                <a:ln>
                  <a:solidFill>
                    <a:srgbClr val="ED7D31">
                      <a:lumMod val="75000"/>
                    </a:srgbClr>
                  </a:solidFill>
                </a:ln>
                <a:solidFill>
                  <a:prstClr val="black"/>
                </a:solidFill>
              </a:rPr>
              <a:t>çalışma saatleri dışında da devam edip etmediğine,</a:t>
            </a:r>
          </a:p>
          <a:p>
            <a:pPr indent="536575">
              <a:lnSpc>
                <a:spcPct val="150000"/>
              </a:lnSpc>
            </a:pPr>
            <a:r>
              <a:rPr lang="tr-TR" sz="2400" b="1" dirty="0">
                <a:solidFill>
                  <a:srgbClr val="FF0000"/>
                </a:solidFill>
              </a:rPr>
              <a:t>g) </a:t>
            </a:r>
            <a:r>
              <a:rPr lang="tr-TR" sz="2400" dirty="0">
                <a:solidFill>
                  <a:prstClr val="black"/>
                </a:solidFill>
              </a:rPr>
              <a:t>Düşük sıcaklık gibi özel çalışma koşullarına,</a:t>
            </a:r>
          </a:p>
          <a:p>
            <a:pPr indent="536575">
              <a:lnSpc>
                <a:spcPct val="150000"/>
              </a:lnSpc>
            </a:pPr>
            <a:r>
              <a:rPr lang="tr-TR" sz="2400" b="1" dirty="0">
                <a:solidFill>
                  <a:srgbClr val="FF0000"/>
                </a:solidFill>
              </a:rPr>
              <a:t>ğ) </a:t>
            </a:r>
            <a:r>
              <a:rPr lang="tr-TR" sz="2400" dirty="0">
                <a:solidFill>
                  <a:prstClr val="black"/>
                </a:solidFill>
              </a:rPr>
              <a:t>Sağlık gözetiminden elde edilen uygun en güncel bilgilere.</a:t>
            </a:r>
          </a:p>
        </p:txBody>
      </p:sp>
      <p:sp>
        <p:nvSpPr>
          <p:cNvPr id="3" name="Dikdörtgen 2"/>
          <p:cNvSpPr/>
          <p:nvPr/>
        </p:nvSpPr>
        <p:spPr>
          <a:xfrm>
            <a:off x="2900587" y="323364"/>
            <a:ext cx="2529860"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RİSK DEĞERLENDİRMESİ</a:t>
            </a:r>
          </a:p>
        </p:txBody>
      </p:sp>
    </p:spTree>
    <p:extLst>
      <p:ext uri="{BB962C8B-B14F-4D97-AF65-F5344CB8AC3E}">
        <p14:creationId xmlns:p14="http://schemas.microsoft.com/office/powerpoint/2010/main" val="37448030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835364"/>
            <a:ext cx="7992888" cy="5078313"/>
          </a:xfrm>
          <a:prstGeom prst="rect">
            <a:avLst/>
          </a:prstGeom>
        </p:spPr>
        <p:txBody>
          <a:bodyPr wrap="square">
            <a:spAutoFit/>
          </a:bodyPr>
          <a:lstStyle/>
          <a:p>
            <a:pPr indent="441325">
              <a:lnSpc>
                <a:spcPct val="150000"/>
              </a:lnSpc>
            </a:pPr>
            <a:r>
              <a:rPr lang="tr-TR" sz="2400" dirty="0">
                <a:solidFill>
                  <a:prstClr val="black"/>
                </a:solidFill>
              </a:rPr>
              <a:t>Riskler ile kaynağında mücadelenin uygulanabilirliği ve teknik gelişmeler dikkate alınarak, </a:t>
            </a:r>
            <a:r>
              <a:rPr lang="tr-TR" sz="2400" b="1" dirty="0">
                <a:solidFill>
                  <a:prstClr val="black"/>
                </a:solidFill>
              </a:rPr>
              <a:t>mekanik titreşime  maruziyetten kaynaklanabilecek riskler kaynağında yok edilir</a:t>
            </a:r>
            <a:r>
              <a:rPr lang="tr-TR" sz="2400" dirty="0">
                <a:solidFill>
                  <a:prstClr val="black"/>
                </a:solidFill>
              </a:rPr>
              <a:t> veya en aza indirilir.</a:t>
            </a:r>
          </a:p>
          <a:p>
            <a:pPr indent="441325">
              <a:lnSpc>
                <a:spcPct val="150000"/>
              </a:lnSpc>
            </a:pPr>
            <a:r>
              <a:rPr lang="tr-TR" sz="2400" dirty="0">
                <a:solidFill>
                  <a:prstClr val="black"/>
                </a:solidFill>
              </a:rPr>
              <a:t>Bu Yönetmeliğin  </a:t>
            </a:r>
            <a:r>
              <a:rPr lang="tr-TR" sz="2400" b="1" dirty="0">
                <a:solidFill>
                  <a:prstClr val="black"/>
                </a:solidFill>
              </a:rPr>
              <a:t>maruziyet eylem değerlerinin aşıldığının tespit edilmesi halinde;</a:t>
            </a:r>
            <a:r>
              <a:rPr lang="tr-TR" sz="2400" dirty="0">
                <a:solidFill>
                  <a:prstClr val="black"/>
                </a:solidFill>
              </a:rPr>
              <a:t> işveren, mekanik titreşime ve yol açabileceği risklere maruziyeti en aza indirmek için özellikle aşağıdaki hususları dikkate alarak </a:t>
            </a:r>
            <a:r>
              <a:rPr lang="tr-TR" sz="2400" b="1" dirty="0">
                <a:solidFill>
                  <a:prstClr val="black"/>
                </a:solidFill>
              </a:rPr>
              <a:t>teknik ve organizasyona yönelik önlemleri içeren bir eylem planı oluşturur</a:t>
            </a:r>
            <a:r>
              <a:rPr lang="tr-TR" sz="2400" dirty="0">
                <a:solidFill>
                  <a:prstClr val="black"/>
                </a:solidFill>
              </a:rPr>
              <a:t> ve uygulamaya koyar:</a:t>
            </a:r>
          </a:p>
        </p:txBody>
      </p:sp>
      <p:sp>
        <p:nvSpPr>
          <p:cNvPr id="3" name="Dikdörtgen 2"/>
          <p:cNvSpPr/>
          <p:nvPr/>
        </p:nvSpPr>
        <p:spPr>
          <a:xfrm>
            <a:off x="1115616" y="332656"/>
            <a:ext cx="5935599" cy="461665"/>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sz="24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VEYA AZALTILMASI</a:t>
            </a:r>
          </a:p>
        </p:txBody>
      </p:sp>
    </p:spTree>
    <p:extLst>
      <p:ext uri="{BB962C8B-B14F-4D97-AF65-F5344CB8AC3E}">
        <p14:creationId xmlns:p14="http://schemas.microsoft.com/office/powerpoint/2010/main" val="15126781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7657" y="845196"/>
            <a:ext cx="7992888" cy="5170646"/>
          </a:xfrm>
          <a:prstGeom prst="rect">
            <a:avLst/>
          </a:prstGeom>
        </p:spPr>
        <p:txBody>
          <a:bodyPr wrap="square">
            <a:spAutoFit/>
          </a:bodyPr>
          <a:lstStyle/>
          <a:p>
            <a:pPr indent="441325">
              <a:lnSpc>
                <a:spcPct val="150000"/>
              </a:lnSpc>
            </a:pPr>
            <a:r>
              <a:rPr lang="tr-TR" sz="2200" dirty="0">
                <a:ln w="0"/>
                <a:solidFill>
                  <a:prstClr val="black"/>
                </a:solidFill>
              </a:rPr>
              <a:t>Bu Eylem Planında </a:t>
            </a:r>
          </a:p>
          <a:p>
            <a:pPr indent="441325">
              <a:lnSpc>
                <a:spcPct val="150000"/>
              </a:lnSpc>
            </a:pPr>
            <a:r>
              <a:rPr lang="tr-TR" sz="2200" dirty="0">
                <a:ln w="0"/>
                <a:solidFill>
                  <a:prstClr val="black"/>
                </a:solidFill>
              </a:rPr>
              <a:t>a) Mekanik titreşime maruziyeti azaltan başka çalışma yöntemlerini seçmek.</a:t>
            </a:r>
          </a:p>
          <a:p>
            <a:pPr indent="441325">
              <a:lnSpc>
                <a:spcPct val="150000"/>
              </a:lnSpc>
            </a:pPr>
            <a:r>
              <a:rPr lang="tr-TR" sz="2200" dirty="0">
                <a:ln w="0"/>
                <a:solidFill>
                  <a:prstClr val="black"/>
                </a:solidFill>
              </a:rPr>
              <a:t>b) Yapılan iş göz önünde bulundurularak, mümkün olan en düşük düzeyde titreşim oluşturan, ergonomik tasarlanmış uygun iş ekipmanını seçmek.</a:t>
            </a:r>
          </a:p>
          <a:p>
            <a:pPr indent="441325">
              <a:lnSpc>
                <a:spcPct val="150000"/>
              </a:lnSpc>
            </a:pPr>
            <a:r>
              <a:rPr lang="tr-TR" sz="2200" dirty="0">
                <a:ln w="0"/>
                <a:solidFill>
                  <a:prstClr val="black"/>
                </a:solidFill>
              </a:rPr>
              <a:t>c) Titreşime maruziyeti azaltmak için bütün vücut titreşimini etkili bir biçimde azaltan oturma yerleri, el-kol sistemine aktarılan titreşimi azaltan el tutma yerleri ve benzeri yardımcı ekipman sağlamak.</a:t>
            </a:r>
          </a:p>
        </p:txBody>
      </p:sp>
      <p:sp>
        <p:nvSpPr>
          <p:cNvPr id="3" name="Dikdörtgen 2"/>
          <p:cNvSpPr/>
          <p:nvPr/>
        </p:nvSpPr>
        <p:spPr>
          <a:xfrm>
            <a:off x="1115616" y="332656"/>
            <a:ext cx="5935599" cy="461665"/>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sz="24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VEYA AZALTILMASI</a:t>
            </a:r>
          </a:p>
        </p:txBody>
      </p:sp>
    </p:spTree>
    <p:extLst>
      <p:ext uri="{BB962C8B-B14F-4D97-AF65-F5344CB8AC3E}">
        <p14:creationId xmlns:p14="http://schemas.microsoft.com/office/powerpoint/2010/main" val="8329801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7657" y="672681"/>
            <a:ext cx="8339252" cy="5678478"/>
          </a:xfrm>
          <a:prstGeom prst="rect">
            <a:avLst/>
          </a:prstGeom>
        </p:spPr>
        <p:txBody>
          <a:bodyPr wrap="square">
            <a:spAutoFit/>
          </a:bodyPr>
          <a:lstStyle/>
          <a:p>
            <a:pPr indent="441325">
              <a:lnSpc>
                <a:spcPct val="150000"/>
              </a:lnSpc>
            </a:pPr>
            <a:r>
              <a:rPr lang="tr-TR" sz="2200" dirty="0">
                <a:ln w="0"/>
                <a:solidFill>
                  <a:prstClr val="black"/>
                </a:solidFill>
              </a:rPr>
              <a:t>ç) İşyeri, işyeri sistemleri ve iş ekipmanları için uygun bakım programları uygulamak.</a:t>
            </a:r>
          </a:p>
          <a:p>
            <a:pPr indent="441325">
              <a:lnSpc>
                <a:spcPct val="150000"/>
              </a:lnSpc>
            </a:pPr>
            <a:r>
              <a:rPr lang="tr-TR" sz="2200" dirty="0">
                <a:ln w="0"/>
                <a:solidFill>
                  <a:prstClr val="black"/>
                </a:solidFill>
              </a:rPr>
              <a:t>d) İşyerini ve çalışma ortamını uygun şekilde tasarlamak ve düzenlemek.</a:t>
            </a:r>
          </a:p>
          <a:p>
            <a:pPr indent="441325">
              <a:lnSpc>
                <a:spcPct val="150000"/>
              </a:lnSpc>
            </a:pPr>
            <a:r>
              <a:rPr lang="tr-TR" sz="2200" dirty="0">
                <a:ln w="0"/>
                <a:solidFill>
                  <a:prstClr val="black"/>
                </a:solidFill>
              </a:rPr>
              <a:t>e) Mekanik titreşime maruziyetlerini azaltmak amacıyla, iş ekipmanını doğru ve güvenli bir şekilde kullanmaları için çalışanlara gerekli bilgi ve eğitimi vermek.</a:t>
            </a:r>
          </a:p>
          <a:p>
            <a:pPr indent="441325">
              <a:lnSpc>
                <a:spcPct val="150000"/>
              </a:lnSpc>
            </a:pPr>
            <a:r>
              <a:rPr lang="tr-TR" sz="2200" dirty="0">
                <a:ln w="0"/>
                <a:solidFill>
                  <a:prstClr val="black"/>
                </a:solidFill>
              </a:rPr>
              <a:t>f) Maruziyet süresi ve düzeyini sınırlandırmak.</a:t>
            </a:r>
          </a:p>
          <a:p>
            <a:pPr indent="441325">
              <a:lnSpc>
                <a:spcPct val="150000"/>
              </a:lnSpc>
            </a:pPr>
            <a:r>
              <a:rPr lang="tr-TR" sz="2200" dirty="0">
                <a:ln w="0"/>
                <a:solidFill>
                  <a:prstClr val="black"/>
                </a:solidFill>
              </a:rPr>
              <a:t>g) Yeterli dinlenme aralarıyla çalışma sürelerini düzenlemek.</a:t>
            </a:r>
          </a:p>
          <a:p>
            <a:pPr indent="441325">
              <a:lnSpc>
                <a:spcPct val="150000"/>
              </a:lnSpc>
            </a:pPr>
            <a:r>
              <a:rPr lang="tr-TR" sz="2200" dirty="0">
                <a:ln w="0"/>
                <a:solidFill>
                  <a:prstClr val="black"/>
                </a:solidFill>
              </a:rPr>
              <a:t>ğ) Mekanik titreşime maruz kalan çalışana soğuktan ve nemden koruyacak giysi sağlamak.</a:t>
            </a:r>
          </a:p>
        </p:txBody>
      </p:sp>
      <p:sp>
        <p:nvSpPr>
          <p:cNvPr id="3" name="Dikdörtgen 2"/>
          <p:cNvSpPr/>
          <p:nvPr/>
        </p:nvSpPr>
        <p:spPr>
          <a:xfrm>
            <a:off x="1115616" y="332656"/>
            <a:ext cx="5935599" cy="461665"/>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sz="24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VEYA AZALTILMASI</a:t>
            </a:r>
          </a:p>
        </p:txBody>
      </p:sp>
    </p:spTree>
    <p:extLst>
      <p:ext uri="{BB962C8B-B14F-4D97-AF65-F5344CB8AC3E}">
        <p14:creationId xmlns:p14="http://schemas.microsoft.com/office/powerpoint/2010/main" val="32258813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485" y="828465"/>
            <a:ext cx="7848872" cy="5078313"/>
          </a:xfrm>
          <a:prstGeom prst="rect">
            <a:avLst/>
          </a:prstGeom>
        </p:spPr>
        <p:txBody>
          <a:bodyPr wrap="square">
            <a:spAutoFit/>
          </a:bodyPr>
          <a:lstStyle/>
          <a:p>
            <a:pPr indent="441325">
              <a:lnSpc>
                <a:spcPct val="150000"/>
              </a:lnSpc>
              <a:tabLst>
                <a:tab pos="0" algn="l"/>
              </a:tabLst>
            </a:pPr>
            <a:r>
              <a:rPr lang="tr-TR" dirty="0">
                <a:solidFill>
                  <a:prstClr val="black"/>
                </a:solidFill>
              </a:rPr>
              <a:t> </a:t>
            </a:r>
            <a:r>
              <a:rPr lang="tr-TR" sz="2400" dirty="0">
                <a:solidFill>
                  <a:prstClr val="black"/>
                </a:solidFill>
              </a:rPr>
              <a:t>Çalışanın maruziyeti, hiçbir koşulda bu  </a:t>
            </a:r>
            <a:r>
              <a:rPr lang="tr-TR" sz="2400" b="1" dirty="0">
                <a:solidFill>
                  <a:prstClr val="black"/>
                </a:solidFill>
              </a:rPr>
              <a:t>maruziyet sınır değerlerini aşmayacaktır.</a:t>
            </a:r>
            <a:r>
              <a:rPr lang="tr-TR" sz="2400" dirty="0">
                <a:solidFill>
                  <a:prstClr val="black"/>
                </a:solidFill>
              </a:rPr>
              <a:t> </a:t>
            </a:r>
          </a:p>
          <a:p>
            <a:pPr indent="441325">
              <a:lnSpc>
                <a:spcPct val="150000"/>
              </a:lnSpc>
              <a:tabLst>
                <a:tab pos="0" algn="l"/>
              </a:tabLst>
            </a:pPr>
            <a:r>
              <a:rPr lang="tr-TR" sz="2400" dirty="0">
                <a:ln>
                  <a:solidFill>
                    <a:srgbClr val="0033CC"/>
                  </a:solidFill>
                </a:ln>
                <a:solidFill>
                  <a:prstClr val="black"/>
                </a:solidFill>
              </a:rPr>
              <a:t>Maruziyet sınır değerinin aşıldığının tespit edildiği durumlarda, </a:t>
            </a:r>
            <a:r>
              <a:rPr lang="tr-TR" sz="2400" dirty="0">
                <a:solidFill>
                  <a:prstClr val="black"/>
                </a:solidFill>
              </a:rPr>
              <a:t>işveren;</a:t>
            </a:r>
          </a:p>
          <a:p>
            <a:pPr indent="441325">
              <a:lnSpc>
                <a:spcPct val="150000"/>
              </a:lnSpc>
              <a:tabLst>
                <a:tab pos="0" algn="l"/>
              </a:tabLst>
            </a:pPr>
            <a:r>
              <a:rPr lang="tr-TR" sz="2400" b="1" dirty="0">
                <a:solidFill>
                  <a:srgbClr val="FF0000"/>
                </a:solidFill>
              </a:rPr>
              <a:t>a)</a:t>
            </a:r>
            <a:r>
              <a:rPr lang="tr-TR" sz="2400" dirty="0">
                <a:solidFill>
                  <a:prstClr val="black"/>
                </a:solidFill>
              </a:rPr>
              <a:t> Maruziyeti, maruziyet sınır değerinin altına indirmek üzere gerekli olan tedbirleri derhal alır.</a:t>
            </a:r>
          </a:p>
          <a:p>
            <a:pPr indent="441325">
              <a:lnSpc>
                <a:spcPct val="150000"/>
              </a:lnSpc>
              <a:tabLst>
                <a:tab pos="0" algn="l"/>
              </a:tabLst>
            </a:pPr>
            <a:r>
              <a:rPr lang="tr-TR" sz="2400" b="1" dirty="0">
                <a:solidFill>
                  <a:srgbClr val="FF0000"/>
                </a:solidFill>
              </a:rPr>
              <a:t>b) </a:t>
            </a:r>
            <a:r>
              <a:rPr lang="tr-TR" sz="2400" dirty="0">
                <a:solidFill>
                  <a:prstClr val="black"/>
                </a:solidFill>
              </a:rPr>
              <a:t>Maruziyet sınır değerinin aşılmasının nedenlerini belirler ve bunun tekrarını önlemek amacıyla, koruma ve önlemeye yönelik gerekli tedbirleri alır.</a:t>
            </a:r>
          </a:p>
        </p:txBody>
      </p:sp>
      <p:sp>
        <p:nvSpPr>
          <p:cNvPr id="3" name="Dikdörtgen 2"/>
          <p:cNvSpPr/>
          <p:nvPr/>
        </p:nvSpPr>
        <p:spPr>
          <a:xfrm>
            <a:off x="2285999" y="395372"/>
            <a:ext cx="3623481" cy="36933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SINIRLANDIRILMASI</a:t>
            </a:r>
          </a:p>
        </p:txBody>
      </p:sp>
    </p:spTree>
    <p:extLst>
      <p:ext uri="{BB962C8B-B14F-4D97-AF65-F5344CB8AC3E}">
        <p14:creationId xmlns:p14="http://schemas.microsoft.com/office/powerpoint/2010/main" val="15255897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79941" y="1081389"/>
            <a:ext cx="8184117" cy="4524315"/>
          </a:xfrm>
          <a:prstGeom prst="rect">
            <a:avLst/>
          </a:prstGeom>
        </p:spPr>
        <p:txBody>
          <a:bodyPr wrap="square">
            <a:spAutoFit/>
          </a:bodyPr>
          <a:lstStyle/>
          <a:p>
            <a:pPr indent="536575">
              <a:lnSpc>
                <a:spcPct val="150000"/>
              </a:lnSpc>
            </a:pPr>
            <a:r>
              <a:rPr lang="tr-TR" sz="2400" dirty="0">
                <a:solidFill>
                  <a:prstClr val="black"/>
                </a:solidFill>
              </a:rPr>
              <a:t>İşveren; işyerinde mekanik titreşime maruz kalan çalışanların veya temsilcilerinin, işyerinde gerçekleştirilen risk değerlendirmesi sonuçları ve özellikle de </a:t>
            </a:r>
            <a:r>
              <a:rPr lang="tr-TR" sz="2400" b="1" dirty="0">
                <a:solidFill>
                  <a:prstClr val="black"/>
                </a:solidFill>
              </a:rPr>
              <a:t>aşağıdaki konularda bilgilendirilmelerini ve eğitilmelerini sağlar;</a:t>
            </a:r>
          </a:p>
          <a:p>
            <a:pPr indent="536575">
              <a:lnSpc>
                <a:spcPct val="150000"/>
              </a:lnSpc>
            </a:pPr>
            <a:r>
              <a:rPr lang="tr-TR" sz="2400" b="1" dirty="0">
                <a:solidFill>
                  <a:srgbClr val="FF0000"/>
                </a:solidFill>
              </a:rPr>
              <a:t>a) </a:t>
            </a:r>
            <a:r>
              <a:rPr lang="tr-TR" sz="2400" dirty="0">
                <a:solidFill>
                  <a:prstClr val="black"/>
                </a:solidFill>
              </a:rPr>
              <a:t>Mekanik titreşimden kaynaklanabilecek riskleri önlemek veya en aza indirmek amacıyla alınan önlemler,</a:t>
            </a:r>
          </a:p>
          <a:p>
            <a:pPr indent="536575">
              <a:lnSpc>
                <a:spcPct val="150000"/>
              </a:lnSpc>
            </a:pPr>
            <a:r>
              <a:rPr lang="tr-TR" sz="2400" b="1" dirty="0">
                <a:solidFill>
                  <a:srgbClr val="FF0000"/>
                </a:solidFill>
              </a:rPr>
              <a:t>b) </a:t>
            </a:r>
            <a:r>
              <a:rPr lang="tr-TR" sz="2400" dirty="0">
                <a:solidFill>
                  <a:prstClr val="black"/>
                </a:solidFill>
              </a:rPr>
              <a:t>Bu Yönetmelikte belirtilen maruziyet sınır değerleri ve maruziyet eylem değerleri,</a:t>
            </a:r>
          </a:p>
        </p:txBody>
      </p:sp>
      <p:sp>
        <p:nvSpPr>
          <p:cNvPr id="3" name="Dikdörtgen 2"/>
          <p:cNvSpPr/>
          <p:nvPr/>
        </p:nvSpPr>
        <p:spPr>
          <a:xfrm>
            <a:off x="1828800" y="282567"/>
            <a:ext cx="4759424" cy="36933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ÇALIŞANLARIN BİLGİLENDİRİLMESİ VE EĞİTİMİ</a:t>
            </a:r>
          </a:p>
        </p:txBody>
      </p:sp>
    </p:spTree>
    <p:extLst>
      <p:ext uri="{BB962C8B-B14F-4D97-AF65-F5344CB8AC3E}">
        <p14:creationId xmlns:p14="http://schemas.microsoft.com/office/powerpoint/2010/main" val="10284482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87289" y="1052736"/>
            <a:ext cx="7920880" cy="5078313"/>
          </a:xfrm>
          <a:prstGeom prst="rect">
            <a:avLst/>
          </a:prstGeom>
        </p:spPr>
        <p:txBody>
          <a:bodyPr wrap="square">
            <a:spAutoFit/>
          </a:bodyPr>
          <a:lstStyle/>
          <a:p>
            <a:pPr indent="536575">
              <a:lnSpc>
                <a:spcPct val="150000"/>
              </a:lnSpc>
            </a:pPr>
            <a:r>
              <a:rPr lang="tr-TR" sz="2400" b="1" dirty="0">
                <a:solidFill>
                  <a:srgbClr val="FF0000"/>
                </a:solidFill>
              </a:rPr>
              <a:t>c) </a:t>
            </a:r>
            <a:r>
              <a:rPr lang="tr-TR" sz="2400" dirty="0">
                <a:solidFill>
                  <a:prstClr val="black"/>
                </a:solidFill>
              </a:rPr>
              <a:t>Mekanik titreşimden kaynaklanabilecek risklerin değerlendirilmesi ve ölçüm sonuçları ile kullanılan iş ekipmanlarından kaynaklanabilecek yaralanmalar,</a:t>
            </a:r>
          </a:p>
          <a:p>
            <a:pPr indent="536575">
              <a:lnSpc>
                <a:spcPct val="150000"/>
              </a:lnSpc>
            </a:pPr>
            <a:r>
              <a:rPr lang="tr-TR" sz="2400" b="1" dirty="0">
                <a:solidFill>
                  <a:srgbClr val="FF0000"/>
                </a:solidFill>
              </a:rPr>
              <a:t>ç) </a:t>
            </a:r>
            <a:r>
              <a:rPr lang="tr-TR" sz="2400" dirty="0">
                <a:solidFill>
                  <a:prstClr val="black"/>
                </a:solidFill>
              </a:rPr>
              <a:t>Mekanik titreşime bağlı yaralanma belirtilerinin niçin ve nasıl tespit edileceği ve bildirileceği,</a:t>
            </a:r>
          </a:p>
          <a:p>
            <a:pPr indent="536575">
              <a:lnSpc>
                <a:spcPct val="150000"/>
              </a:lnSpc>
            </a:pPr>
            <a:r>
              <a:rPr lang="tr-TR" sz="2400" b="1" dirty="0">
                <a:solidFill>
                  <a:srgbClr val="FF0000"/>
                </a:solidFill>
              </a:rPr>
              <a:t>d)</a:t>
            </a:r>
            <a:r>
              <a:rPr lang="tr-TR" sz="2400" dirty="0">
                <a:solidFill>
                  <a:prstClr val="black"/>
                </a:solidFill>
              </a:rPr>
              <a:t> İlgili mevzuata göre, çalışanların hangi şartlarda sağlık gözetimine tabi tutulacağı,</a:t>
            </a:r>
          </a:p>
          <a:p>
            <a:pPr indent="441325">
              <a:lnSpc>
                <a:spcPct val="150000"/>
              </a:lnSpc>
            </a:pPr>
            <a:r>
              <a:rPr lang="tr-TR" sz="2400" b="1" dirty="0">
                <a:solidFill>
                  <a:srgbClr val="FF0000"/>
                </a:solidFill>
              </a:rPr>
              <a:t>e) </a:t>
            </a:r>
            <a:r>
              <a:rPr lang="tr-TR" sz="2400" dirty="0">
                <a:solidFill>
                  <a:prstClr val="black"/>
                </a:solidFill>
              </a:rPr>
              <a:t>Mekanik titreşime maruziyeti en aza indirecek güvenli çalışma uygulamaları.</a:t>
            </a:r>
          </a:p>
        </p:txBody>
      </p:sp>
      <p:sp>
        <p:nvSpPr>
          <p:cNvPr id="3" name="Dikdörtgen 2"/>
          <p:cNvSpPr/>
          <p:nvPr/>
        </p:nvSpPr>
        <p:spPr>
          <a:xfrm>
            <a:off x="1828800" y="282567"/>
            <a:ext cx="4759424" cy="369332"/>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ÇALIŞANLARIN BİLGİLENDİRİLMESİ VE EĞİTİMİ</a:t>
            </a:r>
          </a:p>
        </p:txBody>
      </p:sp>
    </p:spTree>
    <p:extLst>
      <p:ext uri="{BB962C8B-B14F-4D97-AF65-F5344CB8AC3E}">
        <p14:creationId xmlns:p14="http://schemas.microsoft.com/office/powerpoint/2010/main" val="10712654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980728"/>
            <a:ext cx="7920880" cy="5170646"/>
          </a:xfrm>
          <a:prstGeom prst="rect">
            <a:avLst/>
          </a:prstGeom>
        </p:spPr>
        <p:txBody>
          <a:bodyPr wrap="square">
            <a:spAutoFit/>
          </a:bodyPr>
          <a:lstStyle/>
          <a:p>
            <a:pPr marL="1588" indent="344488">
              <a:lnSpc>
                <a:spcPct val="150000"/>
              </a:lnSpc>
              <a:buClr>
                <a:srgbClr val="0033CC"/>
              </a:buClr>
              <a:buFont typeface="Wingdings" panose="05000000000000000000" pitchFamily="2" charset="2"/>
              <a:buChar char="Ø"/>
            </a:pPr>
            <a:r>
              <a:rPr lang="tr-TR" sz="2200" b="1" dirty="0">
                <a:solidFill>
                  <a:srgbClr val="0033CC"/>
                </a:solidFill>
              </a:rPr>
              <a:t>Sağlık gözetimi sonuçlarını dikkate alarak, gerekli koruyucu önlemleri alır.</a:t>
            </a:r>
          </a:p>
          <a:p>
            <a:pPr marL="1588" indent="344488">
              <a:lnSpc>
                <a:spcPct val="150000"/>
              </a:lnSpc>
              <a:buClr>
                <a:srgbClr val="0033CC"/>
              </a:buClr>
              <a:buFont typeface="Wingdings" panose="05000000000000000000" pitchFamily="2" charset="2"/>
              <a:buChar char="Ø"/>
            </a:pPr>
            <a:r>
              <a:rPr lang="tr-TR" sz="2200" b="1" dirty="0">
                <a:solidFill>
                  <a:srgbClr val="0033CC"/>
                </a:solidFill>
              </a:rPr>
              <a:t>Sağlık gözetimi, aşağıdakilere uygun olarak yürütülür;</a:t>
            </a:r>
          </a:p>
          <a:p>
            <a:pPr marL="1588" indent="344488">
              <a:lnSpc>
                <a:spcPct val="150000"/>
              </a:lnSpc>
              <a:buClr>
                <a:srgbClr val="0033CC"/>
              </a:buClr>
            </a:pPr>
            <a:r>
              <a:rPr lang="tr-TR" sz="2200" dirty="0">
                <a:solidFill>
                  <a:prstClr val="black"/>
                </a:solidFill>
              </a:rPr>
              <a:t>-   Sağlığa zararlı bir etki ya da belirli bir hastalık ile maruziyet arasında bir ilişki olduğu tespit edilebildiği durumlarda çalışanların titreşime maruziyeti,</a:t>
            </a:r>
          </a:p>
          <a:p>
            <a:pPr marL="1588" indent="344488">
              <a:lnSpc>
                <a:spcPct val="150000"/>
              </a:lnSpc>
              <a:buClr>
                <a:srgbClr val="0033CC"/>
              </a:buClr>
            </a:pPr>
            <a:r>
              <a:rPr lang="tr-TR" sz="2200" dirty="0">
                <a:solidFill>
                  <a:prstClr val="black"/>
                </a:solidFill>
              </a:rPr>
              <a:t>-   Hastalığın veya etkilenmenin çalışanın özel çalışma koşullarından ortaya çıkma ihtimalinin olması,</a:t>
            </a:r>
          </a:p>
          <a:p>
            <a:pPr marL="1588" indent="344488">
              <a:lnSpc>
                <a:spcPct val="150000"/>
              </a:lnSpc>
              <a:buClr>
                <a:srgbClr val="0033CC"/>
              </a:buClr>
              <a:buFontTx/>
              <a:buChar char="-"/>
            </a:pPr>
            <a:r>
              <a:rPr lang="tr-TR" sz="2200" dirty="0">
                <a:solidFill>
                  <a:prstClr val="black"/>
                </a:solidFill>
              </a:rPr>
              <a:t>Hastalık veya etkilenmenin saptanması için geçerli yöntemlerin bulunduğu durumlar.</a:t>
            </a:r>
            <a:endParaRPr lang="tr-TR" sz="2200" b="1" dirty="0">
              <a:solidFill>
                <a:prstClr val="black"/>
              </a:solidFill>
            </a:endParaRPr>
          </a:p>
        </p:txBody>
      </p:sp>
      <p:sp>
        <p:nvSpPr>
          <p:cNvPr id="3" name="Dikdörtgen 2"/>
          <p:cNvSpPr/>
          <p:nvPr/>
        </p:nvSpPr>
        <p:spPr>
          <a:xfrm>
            <a:off x="3275856" y="404664"/>
            <a:ext cx="1867819"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SAĞLIK GÖZETİMİ</a:t>
            </a:r>
          </a:p>
        </p:txBody>
      </p:sp>
    </p:spTree>
    <p:extLst>
      <p:ext uri="{BB962C8B-B14F-4D97-AF65-F5344CB8AC3E}">
        <p14:creationId xmlns:p14="http://schemas.microsoft.com/office/powerpoint/2010/main" val="38315537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17339" y="1047056"/>
            <a:ext cx="7920880" cy="4154984"/>
          </a:xfrm>
          <a:prstGeom prst="rect">
            <a:avLst/>
          </a:prstGeom>
        </p:spPr>
        <p:txBody>
          <a:bodyPr wrap="square">
            <a:spAutoFit/>
          </a:bodyPr>
          <a:lstStyle/>
          <a:p>
            <a:pPr marL="1588" indent="344488">
              <a:lnSpc>
                <a:spcPct val="150000"/>
              </a:lnSpc>
              <a:buClr>
                <a:srgbClr val="0033CC"/>
              </a:buClr>
              <a:buFont typeface="Wingdings" panose="05000000000000000000" pitchFamily="2" charset="2"/>
              <a:buChar char="Ø"/>
            </a:pPr>
            <a:r>
              <a:rPr lang="tr-TR" sz="2200" b="1" dirty="0">
                <a:solidFill>
                  <a:srgbClr val="0033CC"/>
                </a:solidFill>
              </a:rPr>
              <a:t>Sağlık gözetimi sonucunda, çalışanda mekanik titreşime maruz kalmanın sonucu olarak tanımlanabilir bir hastalık veya olumsuz bir sağlık etkisi saptanması halinde:</a:t>
            </a:r>
          </a:p>
          <a:p>
            <a:pPr marL="1588" indent="344488">
              <a:lnSpc>
                <a:spcPct val="150000"/>
              </a:lnSpc>
              <a:buClr>
                <a:srgbClr val="0033CC"/>
              </a:buClr>
            </a:pPr>
            <a:r>
              <a:rPr lang="tr-TR" sz="2200" dirty="0">
                <a:solidFill>
                  <a:prstClr val="black"/>
                </a:solidFill>
              </a:rPr>
              <a:t>-   Çalışan, işyeri hekimi tarafından kendisi ile ilgili sonuçlar hakkında bilgilendirilir. Çalışanların özellikle, maruziyetin sona ermesinin ardından yapılacak sağlık gözetimi ile ilgili bilgi ve önerileri alması sağlanır.</a:t>
            </a:r>
          </a:p>
          <a:p>
            <a:pPr marL="1588" indent="344488">
              <a:lnSpc>
                <a:spcPct val="150000"/>
              </a:lnSpc>
              <a:buClr>
                <a:srgbClr val="0033CC"/>
              </a:buClr>
            </a:pPr>
            <a:r>
              <a:rPr lang="tr-TR" sz="2200" dirty="0">
                <a:solidFill>
                  <a:prstClr val="black"/>
                </a:solidFill>
              </a:rPr>
              <a:t>-   İşveren, tıbbi gizlilik dikkate alınarak, sağlık gözetiminde saptanan dikkate değer bulgular hakkında bilgilendirilir.</a:t>
            </a:r>
          </a:p>
        </p:txBody>
      </p:sp>
      <p:sp>
        <p:nvSpPr>
          <p:cNvPr id="3" name="Dikdörtgen 2"/>
          <p:cNvSpPr/>
          <p:nvPr/>
        </p:nvSpPr>
        <p:spPr>
          <a:xfrm>
            <a:off x="3275856" y="404664"/>
            <a:ext cx="1867819"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SAĞLIK GÖZETİMİ</a:t>
            </a:r>
          </a:p>
        </p:txBody>
      </p:sp>
    </p:spTree>
    <p:extLst>
      <p:ext uri="{BB962C8B-B14F-4D97-AF65-F5344CB8AC3E}">
        <p14:creationId xmlns:p14="http://schemas.microsoft.com/office/powerpoint/2010/main" val="23163909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404664"/>
            <a:ext cx="7920880" cy="6186309"/>
          </a:xfrm>
          <a:prstGeom prst="rect">
            <a:avLst/>
          </a:prstGeom>
        </p:spPr>
        <p:txBody>
          <a:bodyPr wrap="square">
            <a:spAutoFit/>
          </a:bodyPr>
          <a:lstStyle/>
          <a:p>
            <a:pPr marL="1588" indent="344488">
              <a:lnSpc>
                <a:spcPct val="150000"/>
              </a:lnSpc>
              <a:buClr>
                <a:srgbClr val="0033CC"/>
              </a:buClr>
              <a:buFontTx/>
              <a:buChar char="-"/>
            </a:pPr>
            <a:r>
              <a:rPr lang="tr-TR" sz="2200" dirty="0">
                <a:solidFill>
                  <a:prstClr val="black"/>
                </a:solidFill>
              </a:rPr>
              <a:t>İşveren;</a:t>
            </a:r>
          </a:p>
          <a:p>
            <a:pPr marL="1588" indent="344488">
              <a:lnSpc>
                <a:spcPct val="150000"/>
              </a:lnSpc>
              <a:buClr>
                <a:srgbClr val="0033CC"/>
              </a:buClr>
            </a:pPr>
            <a:r>
              <a:rPr lang="tr-TR" sz="2200" dirty="0">
                <a:solidFill>
                  <a:prstClr val="black"/>
                </a:solidFill>
              </a:rPr>
              <a:t>İşyerinde yapılan risk değerlendirmesini gözden geçirir,</a:t>
            </a:r>
          </a:p>
          <a:p>
            <a:pPr marL="1588" indent="344488">
              <a:lnSpc>
                <a:spcPct val="150000"/>
              </a:lnSpc>
              <a:buClr>
                <a:srgbClr val="0033CC"/>
              </a:buClr>
            </a:pPr>
            <a:r>
              <a:rPr lang="tr-TR" sz="2200" dirty="0">
                <a:solidFill>
                  <a:prstClr val="black"/>
                </a:solidFill>
              </a:rPr>
              <a:t>Riskleri önlemek veya azaltmak için alınan önlemleri gözden geçirir,</a:t>
            </a:r>
          </a:p>
          <a:p>
            <a:pPr marL="1588" indent="344488">
              <a:lnSpc>
                <a:spcPct val="150000"/>
              </a:lnSpc>
              <a:buClr>
                <a:srgbClr val="0033CC"/>
              </a:buClr>
            </a:pPr>
            <a:r>
              <a:rPr lang="tr-TR" sz="2200" dirty="0">
                <a:solidFill>
                  <a:prstClr val="black"/>
                </a:solidFill>
              </a:rPr>
              <a:t>Çalışanın titreşime maruz kalmayacağı başka bir işte görevlendirilmesi de dahil, riskleri önlemek veya azaltmak için gerekli tüm tedbirleri alır,</a:t>
            </a:r>
          </a:p>
          <a:p>
            <a:pPr marL="1588" indent="344488">
              <a:lnSpc>
                <a:spcPct val="150000"/>
              </a:lnSpc>
              <a:buClr>
                <a:srgbClr val="0033CC"/>
              </a:buClr>
              <a:buFont typeface="Wingdings" panose="05000000000000000000" pitchFamily="2" charset="2"/>
              <a:buChar char="Ø"/>
            </a:pPr>
            <a:r>
              <a:rPr lang="tr-TR" sz="2200" dirty="0">
                <a:solidFill>
                  <a:prstClr val="black"/>
                </a:solidFill>
              </a:rPr>
              <a:t> </a:t>
            </a:r>
            <a:r>
              <a:rPr lang="tr-TR" sz="2200" b="1" dirty="0">
                <a:solidFill>
                  <a:prstClr val="black"/>
                </a:solidFill>
              </a:rPr>
              <a:t>Benzer biçimde maruz kalan çalışanların sağlık durumunun gözden geçirilmesi için düzenli bir sağlık gözetiminin uygulanmasını sağlar. </a:t>
            </a:r>
          </a:p>
          <a:p>
            <a:pPr marL="1588">
              <a:lnSpc>
                <a:spcPct val="150000"/>
              </a:lnSpc>
              <a:buClr>
                <a:srgbClr val="0033CC"/>
              </a:buClr>
            </a:pPr>
            <a:r>
              <a:rPr lang="tr-TR" sz="2200" b="1" dirty="0">
                <a:solidFill>
                  <a:prstClr val="black"/>
                </a:solidFill>
              </a:rPr>
              <a:t>     Böyle durumlarda işyeri hekimi, maruz kalan çalışanlar için tıbbi muayene isteyebilir.</a:t>
            </a:r>
          </a:p>
        </p:txBody>
      </p:sp>
      <p:sp>
        <p:nvSpPr>
          <p:cNvPr id="3" name="Dikdörtgen 2"/>
          <p:cNvSpPr/>
          <p:nvPr/>
        </p:nvSpPr>
        <p:spPr>
          <a:xfrm>
            <a:off x="3626195" y="219998"/>
            <a:ext cx="1867819"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SAĞLIK GÖZETİMİ</a:t>
            </a:r>
          </a:p>
        </p:txBody>
      </p:sp>
    </p:spTree>
    <p:extLst>
      <p:ext uri="{BB962C8B-B14F-4D97-AF65-F5344CB8AC3E}">
        <p14:creationId xmlns:p14="http://schemas.microsoft.com/office/powerpoint/2010/main" val="73295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r>
              <a:rPr lang="tr-TR" sz="2400" dirty="0">
                <a:solidFill>
                  <a:srgbClr val="0000CC"/>
                </a:solidFill>
              </a:rPr>
              <a:t>(3)</a:t>
            </a:r>
            <a:r>
              <a:rPr lang="tr-TR" dirty="0"/>
              <a:t>  </a:t>
            </a:r>
            <a:r>
              <a:rPr lang="tr-TR" sz="2800" dirty="0">
                <a:solidFill>
                  <a:srgbClr val="0000CC"/>
                </a:solidFill>
              </a:rPr>
              <a:t>Çok tehlikeli sınıfta yer alan ve ihale ile alınan işlerde; teknolojik gelişme, iş gücü kapasitesinin arttırılması, üretim metotlarında yenilik gibi bir kısım unsurlar sağlanmadan, </a:t>
            </a:r>
            <a:r>
              <a:rPr lang="tr-TR" sz="2800" dirty="0">
                <a:solidFill>
                  <a:srgbClr val="D713D7"/>
                </a:solidFill>
              </a:rPr>
              <a:t>üretim ve/veya imalat planlarına, iş programlarına aykırı hareket edilerek üretim zorlaması nedeniyle hayati tehlike oluşturacak şekilde çalışma biçimleri de işin durdurulma sebebi sayılır.</a:t>
            </a:r>
          </a:p>
          <a:p>
            <a:endParaRPr lang="tr-TR" dirty="0">
              <a:solidFill>
                <a:srgbClr val="D713D7"/>
              </a:solidFill>
            </a:endParaRPr>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12</a:t>
            </a:fld>
            <a:endParaRPr lang="tr-TR" dirty="0"/>
          </a:p>
        </p:txBody>
      </p:sp>
    </p:spTree>
    <p:extLst>
      <p:ext uri="{BB962C8B-B14F-4D97-AF65-F5344CB8AC3E}">
        <p14:creationId xmlns:p14="http://schemas.microsoft.com/office/powerpoint/2010/main" val="30457587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C:\Users\COMPAQ\Desktop\Thermal-Comfort-LG.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714500" y="1395413"/>
            <a:ext cx="5715000" cy="4962525"/>
          </a:xfrm>
          <a:prstGeom prst="rect">
            <a:avLst/>
          </a:prstGeom>
          <a:noFill/>
          <a:ln w="9525">
            <a:noFill/>
            <a:miter lim="800000"/>
            <a:headEnd/>
            <a:tailEnd/>
          </a:ln>
        </p:spPr>
      </p:pic>
      <p:sp>
        <p:nvSpPr>
          <p:cNvPr id="4" name="Rectangle 7"/>
          <p:cNvSpPr>
            <a:spLocks noChangeArrowheads="1"/>
          </p:cNvSpPr>
          <p:nvPr/>
        </p:nvSpPr>
        <p:spPr bwMode="auto">
          <a:xfrm>
            <a:off x="701675" y="2967335"/>
            <a:ext cx="7740650" cy="923330"/>
          </a:xfrm>
          <a:prstGeom prst="rect">
            <a:avLst/>
          </a:prstGeom>
          <a:noFill/>
          <a:ln w="9525">
            <a:noFill/>
            <a:miter lim="800000"/>
            <a:headEnd/>
            <a:tailEnd/>
          </a:ln>
        </p:spPr>
        <p:txBody>
          <a:bodyPr>
            <a:spAutoFit/>
          </a:bodyPr>
          <a:lstStyle/>
          <a:p>
            <a:pPr algn="ctr">
              <a:defRPr/>
            </a:pPr>
            <a:r>
              <a:rPr lang="tr-TR" sz="5400" b="1" kern="10"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latin typeface="Arial Black"/>
              </a:rPr>
              <a:t>TERMAL KONFOR</a:t>
            </a:r>
            <a:endParaRPr lang="tr-TR" sz="5400" b="1"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1319273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628650" y="803139"/>
            <a:ext cx="4323393"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pPr>
            <a:r>
              <a:rPr lang="tr-TR" altLang="tr-TR" sz="2200" dirty="0">
                <a:solidFill>
                  <a:srgbClr val="0033CC"/>
                </a:solidFill>
                <a:cs typeface="Tahoma" pitchFamily="34" charset="0"/>
              </a:rPr>
              <a:t>Termal konfor</a:t>
            </a:r>
            <a:r>
              <a:rPr lang="tr-TR" altLang="tr-TR" sz="2200" dirty="0">
                <a:solidFill>
                  <a:srgbClr val="000000"/>
                </a:solidFill>
                <a:cs typeface="Tahoma" pitchFamily="34" charset="0"/>
              </a:rPr>
              <a:t>; </a:t>
            </a:r>
          </a:p>
          <a:p>
            <a:pPr eaLnBrk="1" hangingPunct="1">
              <a:lnSpc>
                <a:spcPct val="150000"/>
              </a:lnSpc>
            </a:pPr>
            <a:r>
              <a:rPr lang="tr-TR" altLang="tr-TR" sz="2200" dirty="0">
                <a:solidFill>
                  <a:srgbClr val="000000"/>
                </a:solidFill>
                <a:cs typeface="Tahoma" pitchFamily="34" charset="0"/>
              </a:rPr>
              <a:t>Genel olarak </a:t>
            </a:r>
          </a:p>
          <a:p>
            <a:pPr eaLnBrk="1" hangingPunct="1">
              <a:lnSpc>
                <a:spcPct val="150000"/>
              </a:lnSpc>
            </a:pPr>
            <a:r>
              <a:rPr lang="tr-TR" altLang="tr-TR" sz="2200" dirty="0">
                <a:solidFill>
                  <a:srgbClr val="000000"/>
                </a:solidFill>
                <a:cs typeface="Tahoma" pitchFamily="34" charset="0"/>
              </a:rPr>
              <a:t>bir işyerinde çalışanların büyük </a:t>
            </a:r>
          </a:p>
          <a:p>
            <a:pPr eaLnBrk="1" hangingPunct="1">
              <a:lnSpc>
                <a:spcPct val="150000"/>
              </a:lnSpc>
            </a:pPr>
            <a:r>
              <a:rPr lang="tr-TR" altLang="tr-TR" sz="2200" dirty="0">
                <a:solidFill>
                  <a:srgbClr val="000000"/>
                </a:solidFill>
                <a:cs typeface="Tahoma" pitchFamily="34" charset="0"/>
              </a:rPr>
              <a:t>çoğunluğunun sıcaklık, nem, hava akımı gibi iklim koşulları açısından gerek bedensel gerekse zihinsel faaliyetlerini sürdürürken belli bir rahatlık içinde bulunmalarını ifade eder.</a:t>
            </a:r>
            <a:endParaRPr lang="tr-TR" altLang="tr-TR" sz="2200" b="1" dirty="0">
              <a:solidFill>
                <a:srgbClr val="000000"/>
              </a:solidFill>
              <a:cs typeface="Tahoma" pitchFamily="34" charset="0"/>
            </a:endParaRPr>
          </a:p>
        </p:txBody>
      </p:sp>
      <p:sp>
        <p:nvSpPr>
          <p:cNvPr id="208899" name="2 Metin kutusu"/>
          <p:cNvSpPr txBox="1">
            <a:spLocks noChangeArrowheads="1"/>
          </p:cNvSpPr>
          <p:nvPr/>
        </p:nvSpPr>
        <p:spPr bwMode="auto">
          <a:xfrm>
            <a:off x="2699792" y="372927"/>
            <a:ext cx="266429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TERMAL KONFOR</a:t>
            </a:r>
          </a:p>
        </p:txBody>
      </p:sp>
      <p:pic>
        <p:nvPicPr>
          <p:cNvPr id="208900" name="Picture 6" descr="C:\Users\COMPAQ\Desktop\foto\f1d0780b1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364088" y="925815"/>
            <a:ext cx="3396743" cy="4888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8288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633557" y="1097592"/>
            <a:ext cx="5323898"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Kapalı bir ortam içerisinde</a:t>
            </a:r>
          </a:p>
          <a:p>
            <a:pPr eaLnBrk="1" hangingPunct="1">
              <a:lnSpc>
                <a:spcPct val="150000"/>
              </a:lnSpc>
              <a:buClr>
                <a:srgbClr val="0033CC"/>
              </a:buClr>
            </a:pPr>
            <a:r>
              <a:rPr lang="tr-TR" altLang="tr-TR" sz="2200" dirty="0">
                <a:solidFill>
                  <a:srgbClr val="000000"/>
                </a:solidFill>
                <a:cs typeface="Tahoma" pitchFamily="34" charset="0"/>
              </a:rPr>
              <a:t>	termal konfor rahatlığının hemen </a:t>
            </a:r>
          </a:p>
          <a:p>
            <a:pPr eaLnBrk="1" hangingPunct="1">
              <a:lnSpc>
                <a:spcPct val="150000"/>
              </a:lnSpc>
              <a:buClr>
                <a:srgbClr val="0033CC"/>
              </a:buClr>
            </a:pPr>
            <a:r>
              <a:rPr lang="tr-TR" altLang="tr-TR" sz="2200" dirty="0">
                <a:solidFill>
                  <a:srgbClr val="000000"/>
                </a:solidFill>
                <a:cs typeface="Tahoma" pitchFamily="34" charset="0"/>
              </a:rPr>
              <a:t>	farkına varılmaz, ancak bir süre </a:t>
            </a:r>
          </a:p>
          <a:p>
            <a:pPr eaLnBrk="1" hangingPunct="1">
              <a:lnSpc>
                <a:spcPct val="150000"/>
              </a:lnSpc>
              <a:buClr>
                <a:srgbClr val="0033CC"/>
              </a:buClr>
            </a:pPr>
            <a:r>
              <a:rPr lang="tr-TR" altLang="tr-TR" sz="2200" dirty="0">
                <a:solidFill>
                  <a:srgbClr val="000000"/>
                </a:solidFill>
                <a:cs typeface="Tahoma" pitchFamily="34" charset="0"/>
              </a:rPr>
              <a:t>	geçtikten sonra termal konfor </a:t>
            </a:r>
          </a:p>
          <a:p>
            <a:pPr eaLnBrk="1" hangingPunct="1">
              <a:lnSpc>
                <a:spcPct val="150000"/>
              </a:lnSpc>
              <a:buClr>
                <a:srgbClr val="0033CC"/>
              </a:buClr>
            </a:pPr>
            <a:r>
              <a:rPr lang="tr-TR" altLang="tr-TR" sz="2200" dirty="0">
                <a:solidFill>
                  <a:srgbClr val="000000"/>
                </a:solidFill>
                <a:cs typeface="Tahoma" pitchFamily="34" charset="0"/>
              </a:rPr>
              <a:t>	hissedilmeye başlanır. </a:t>
            </a:r>
          </a:p>
          <a:p>
            <a:pPr eaLnBrk="1" hangingPunct="1">
              <a:lnSpc>
                <a:spcPct val="150000"/>
              </a:lnSpc>
              <a:buClr>
                <a:srgbClr val="0033CC"/>
              </a:buClr>
              <a:buFont typeface="Wingdings" pitchFamily="2" charset="2"/>
              <a:buChar char="§"/>
            </a:pPr>
            <a:endParaRPr lang="tr-TR" altLang="tr-TR" sz="2200" dirty="0">
              <a:solidFill>
                <a:srgbClr val="000000"/>
              </a:solidFill>
              <a:cs typeface="Tahoma" pitchFamily="34" charset="0"/>
            </a:endParaRPr>
          </a:p>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Eğer termal konfor koşulları mevcut </a:t>
            </a:r>
          </a:p>
          <a:p>
            <a:pPr eaLnBrk="1" hangingPunct="1">
              <a:lnSpc>
                <a:spcPct val="150000"/>
              </a:lnSpc>
              <a:buClr>
                <a:srgbClr val="0033CC"/>
              </a:buClr>
            </a:pPr>
            <a:r>
              <a:rPr lang="tr-TR" altLang="tr-TR" sz="2200" dirty="0">
                <a:solidFill>
                  <a:srgbClr val="000000"/>
                </a:solidFill>
                <a:cs typeface="Tahoma" pitchFamily="34" charset="0"/>
              </a:rPr>
              <a:t>	değilse; önce sıkıntı hissedilir ve daha sonra rahatsızlık duyulur.</a:t>
            </a:r>
            <a:r>
              <a:rPr lang="en-US" altLang="tr-TR" sz="2200" dirty="0">
                <a:solidFill>
                  <a:srgbClr val="000000"/>
                </a:solidFill>
                <a:cs typeface="Tahoma" pitchFamily="34" charset="0"/>
              </a:rPr>
              <a:t> </a:t>
            </a:r>
            <a:endParaRPr lang="tr-TR" altLang="tr-TR" sz="2200" dirty="0">
              <a:solidFill>
                <a:srgbClr val="000000"/>
              </a:solidFill>
              <a:cs typeface="Tahoma" pitchFamily="34" charset="0"/>
            </a:endParaRPr>
          </a:p>
        </p:txBody>
      </p:sp>
      <p:pic>
        <p:nvPicPr>
          <p:cNvPr id="2099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5782" y="1783482"/>
            <a:ext cx="3154210" cy="32910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etin kutusu"/>
          <p:cNvSpPr txBox="1">
            <a:spLocks noChangeArrowheads="1"/>
          </p:cNvSpPr>
          <p:nvPr/>
        </p:nvSpPr>
        <p:spPr bwMode="auto">
          <a:xfrm>
            <a:off x="2699792" y="372927"/>
            <a:ext cx="266429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TERMAL KONFOR</a:t>
            </a:r>
          </a:p>
        </p:txBody>
      </p:sp>
    </p:spTree>
    <p:extLst>
      <p:ext uri="{BB962C8B-B14F-4D97-AF65-F5344CB8AC3E}">
        <p14:creationId xmlns:p14="http://schemas.microsoft.com/office/powerpoint/2010/main" val="5569300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452293" y="922626"/>
            <a:ext cx="4119707"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pPr>
            <a:r>
              <a:rPr lang="tr-TR" altLang="tr-TR" sz="2200" dirty="0">
                <a:solidFill>
                  <a:srgbClr val="0033CC"/>
                </a:solidFill>
                <a:cs typeface="Tahoma" pitchFamily="34" charset="0"/>
              </a:rPr>
              <a:t>İşyerlerindeki çalışma ortamları için termal konfor denilince ne anlaşılır?   </a:t>
            </a:r>
          </a:p>
          <a:p>
            <a:pPr eaLnBrk="1" hangingPunct="1">
              <a:lnSpc>
                <a:spcPct val="150000"/>
              </a:lnSpc>
            </a:pPr>
            <a:endParaRPr lang="tr-TR" altLang="tr-TR" sz="2200" dirty="0">
              <a:solidFill>
                <a:srgbClr val="0033CC"/>
              </a:solidFill>
              <a:cs typeface="Tahoma" pitchFamily="34" charset="0"/>
            </a:endParaRPr>
          </a:p>
          <a:p>
            <a:pPr eaLnBrk="1" hangingPunct="1">
              <a:lnSpc>
                <a:spcPct val="150000"/>
              </a:lnSpc>
            </a:pPr>
            <a:r>
              <a:rPr lang="tr-TR" altLang="tr-TR" sz="2200" dirty="0">
                <a:solidFill>
                  <a:srgbClr val="000000"/>
                </a:solidFill>
                <a:cs typeface="Tahoma" pitchFamily="34" charset="0"/>
              </a:rPr>
              <a:t>Bir işyerinde termal konfor denilince; o işyeri </a:t>
            </a:r>
            <a:r>
              <a:rPr lang="tr-TR" altLang="tr-TR" sz="2200" b="1" dirty="0">
                <a:solidFill>
                  <a:srgbClr val="FF0000"/>
                </a:solidFill>
                <a:cs typeface="Tahoma" pitchFamily="34" charset="0"/>
              </a:rPr>
              <a:t>atmosferinin sıcaklığı, nemi, hava akım hızı ve radyan ısısı</a:t>
            </a:r>
            <a:r>
              <a:rPr lang="tr-TR" altLang="tr-TR" sz="2200" dirty="0">
                <a:solidFill>
                  <a:srgbClr val="FF0000"/>
                </a:solidFill>
                <a:cs typeface="Tahoma" pitchFamily="34" charset="0"/>
              </a:rPr>
              <a:t> </a:t>
            </a:r>
            <a:r>
              <a:rPr lang="tr-TR" altLang="tr-TR" sz="2200" dirty="0">
                <a:solidFill>
                  <a:srgbClr val="000000"/>
                </a:solidFill>
                <a:cs typeface="Tahoma" pitchFamily="34" charset="0"/>
              </a:rPr>
              <a:t>akla gelmelidir.</a:t>
            </a:r>
          </a:p>
        </p:txBody>
      </p:sp>
      <p:pic>
        <p:nvPicPr>
          <p:cNvPr id="2109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098208"/>
            <a:ext cx="4065031" cy="531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etin kutusu"/>
          <p:cNvSpPr txBox="1">
            <a:spLocks noChangeArrowheads="1"/>
          </p:cNvSpPr>
          <p:nvPr/>
        </p:nvSpPr>
        <p:spPr bwMode="auto">
          <a:xfrm>
            <a:off x="2699792" y="372927"/>
            <a:ext cx="266429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TERMAL KONFOR</a:t>
            </a:r>
          </a:p>
        </p:txBody>
      </p:sp>
    </p:spTree>
    <p:extLst>
      <p:ext uri="{BB962C8B-B14F-4D97-AF65-F5344CB8AC3E}">
        <p14:creationId xmlns:p14="http://schemas.microsoft.com/office/powerpoint/2010/main" val="3738183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4"/>
          <p:cNvSpPr txBox="1">
            <a:spLocks noChangeArrowheads="1"/>
          </p:cNvSpPr>
          <p:nvPr/>
        </p:nvSpPr>
        <p:spPr bwMode="auto">
          <a:xfrm>
            <a:off x="491115" y="1666009"/>
            <a:ext cx="470434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pPr>
            <a:r>
              <a:rPr lang="tr-TR" altLang="tr-TR" sz="2200" dirty="0">
                <a:solidFill>
                  <a:srgbClr val="000000"/>
                </a:solidFill>
                <a:cs typeface="Tahoma" pitchFamily="34" charset="0"/>
              </a:rPr>
              <a:t>Çalışma ortamlarındaki </a:t>
            </a:r>
            <a:r>
              <a:rPr lang="tr-TR" altLang="tr-TR" sz="2200" dirty="0">
                <a:solidFill>
                  <a:srgbClr val="0033CC"/>
                </a:solidFill>
                <a:cs typeface="Tahoma" pitchFamily="34" charset="0"/>
              </a:rPr>
              <a:t>ısı etkilenmeleri ve konforsuz ortam şartları</a:t>
            </a:r>
            <a:r>
              <a:rPr lang="tr-TR" altLang="tr-TR" sz="2200" dirty="0">
                <a:solidFill>
                  <a:srgbClr val="000000"/>
                </a:solidFill>
                <a:cs typeface="Tahoma" pitchFamily="34" charset="0"/>
              </a:rPr>
              <a:t>, iş kazalarının artmasına ve üretimin azalmasına bir başka </a:t>
            </a:r>
          </a:p>
          <a:p>
            <a:pPr eaLnBrk="1" hangingPunct="1">
              <a:lnSpc>
                <a:spcPct val="150000"/>
              </a:lnSpc>
            </a:pPr>
            <a:r>
              <a:rPr lang="tr-TR" altLang="tr-TR" sz="2200" dirty="0">
                <a:solidFill>
                  <a:srgbClr val="000000"/>
                </a:solidFill>
                <a:cs typeface="Tahoma" pitchFamily="34" charset="0"/>
              </a:rPr>
              <a:t>deyişle verimin düşmesine sebep olmaktadır.</a:t>
            </a:r>
            <a:endParaRPr lang="en-US" altLang="tr-TR" sz="2200" dirty="0">
              <a:solidFill>
                <a:srgbClr val="000000"/>
              </a:solidFill>
              <a:cs typeface="Tahoma" pitchFamily="34" charset="0"/>
            </a:endParaRPr>
          </a:p>
        </p:txBody>
      </p:sp>
      <p:pic>
        <p:nvPicPr>
          <p:cNvPr id="21197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8250" y="1495858"/>
            <a:ext cx="3789897" cy="39489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 Metin kutusu"/>
          <p:cNvSpPr txBox="1">
            <a:spLocks noChangeArrowheads="1"/>
          </p:cNvSpPr>
          <p:nvPr/>
        </p:nvSpPr>
        <p:spPr bwMode="auto">
          <a:xfrm>
            <a:off x="2699792" y="372927"/>
            <a:ext cx="266429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TERMAL KONFOR</a:t>
            </a:r>
          </a:p>
        </p:txBody>
      </p:sp>
    </p:spTree>
    <p:extLst>
      <p:ext uri="{BB962C8B-B14F-4D97-AF65-F5344CB8AC3E}">
        <p14:creationId xmlns:p14="http://schemas.microsoft.com/office/powerpoint/2010/main" val="41493019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4"/>
          <p:cNvSpPr txBox="1">
            <a:spLocks noChangeArrowheads="1"/>
          </p:cNvSpPr>
          <p:nvPr/>
        </p:nvSpPr>
        <p:spPr bwMode="auto">
          <a:xfrm>
            <a:off x="701675" y="2012950"/>
            <a:ext cx="7740650" cy="3785652"/>
          </a:xfrm>
          <a:prstGeom prst="rect">
            <a:avLst/>
          </a:prstGeom>
          <a:noFill/>
          <a:ln w="9525">
            <a:noFill/>
            <a:miter lim="800000"/>
            <a:headEnd/>
            <a:tailEnd/>
          </a:ln>
        </p:spPr>
        <p:txBody>
          <a:bodyPr>
            <a:spAutoFit/>
          </a:bodyPr>
          <a:lstStyle/>
          <a:p>
            <a:pPr marL="457200" indent="-457200">
              <a:buClr>
                <a:srgbClr val="0033CC"/>
              </a:buClr>
              <a:defRPr/>
            </a:pPr>
            <a:r>
              <a:rPr lang="tr-TR" sz="2400" b="1" dirty="0">
                <a:solidFill>
                  <a:srgbClr val="0033CC"/>
                </a:solidFill>
                <a:cs typeface="Tahoma" pitchFamily="34" charset="0"/>
              </a:rPr>
              <a:t>İnsanın ortamla ısı alış-verişine etki eden dört ayrı faktör</a:t>
            </a:r>
          </a:p>
          <a:p>
            <a:pPr marL="457200" indent="-457200">
              <a:buClr>
                <a:srgbClr val="0033CC"/>
              </a:buClr>
              <a:defRPr/>
            </a:pPr>
            <a:r>
              <a:rPr lang="tr-TR" sz="2400" b="1" dirty="0">
                <a:solidFill>
                  <a:srgbClr val="0033CC"/>
                </a:solidFill>
                <a:cs typeface="Tahoma" pitchFamily="34" charset="0"/>
              </a:rPr>
              <a:t>vardır:</a:t>
            </a:r>
          </a:p>
          <a:p>
            <a:pPr>
              <a:buClr>
                <a:srgbClr val="0033CC"/>
              </a:buClr>
              <a:defRPr/>
            </a:pPr>
            <a:r>
              <a:rPr lang="tr-TR" sz="2400" dirty="0">
                <a:solidFill>
                  <a:srgbClr val="000000"/>
                </a:solidFill>
                <a:cs typeface="Tahoma" pitchFamily="34" charset="0"/>
              </a:rPr>
              <a:t> </a:t>
            </a:r>
          </a:p>
          <a:p>
            <a:pPr marL="457200" indent="-457200">
              <a:buClr>
                <a:srgbClr val="0033CC"/>
              </a:buClr>
              <a:buFont typeface="+mj-lt"/>
              <a:buAutoNum type="arabicPeriod"/>
              <a:defRPr/>
            </a:pPr>
            <a:r>
              <a:rPr lang="tr-TR" sz="2400" dirty="0">
                <a:solidFill>
                  <a:srgbClr val="000000"/>
                </a:solidFill>
                <a:cs typeface="Tahoma" pitchFamily="34" charset="0"/>
              </a:rPr>
              <a:t>Hava sıcaklığı</a:t>
            </a:r>
          </a:p>
          <a:p>
            <a:pPr marL="457200" indent="-457200">
              <a:buClr>
                <a:srgbClr val="0033CC"/>
              </a:buClr>
              <a:buFont typeface="+mj-lt"/>
              <a:buAutoNum type="arabicPeriod"/>
              <a:defRPr/>
            </a:pPr>
            <a:endParaRPr lang="tr-TR" sz="2400" dirty="0">
              <a:solidFill>
                <a:srgbClr val="000000"/>
              </a:solidFill>
              <a:cs typeface="Tahoma" pitchFamily="34" charset="0"/>
            </a:endParaRPr>
          </a:p>
          <a:p>
            <a:pPr marL="457200" indent="-457200">
              <a:buClr>
                <a:srgbClr val="0033CC"/>
              </a:buClr>
              <a:buFont typeface="+mj-lt"/>
              <a:buAutoNum type="arabicPeriod"/>
              <a:defRPr/>
            </a:pPr>
            <a:r>
              <a:rPr lang="tr-TR" sz="2400" dirty="0">
                <a:solidFill>
                  <a:srgbClr val="000000"/>
                </a:solidFill>
                <a:cs typeface="Tahoma" pitchFamily="34" charset="0"/>
              </a:rPr>
              <a:t>Havanın nem yoğunluğu</a:t>
            </a:r>
          </a:p>
          <a:p>
            <a:pPr marL="457200" indent="-457200">
              <a:buClr>
                <a:srgbClr val="0033CC"/>
              </a:buClr>
              <a:buFont typeface="+mj-lt"/>
              <a:buAutoNum type="arabicPeriod"/>
              <a:defRPr/>
            </a:pPr>
            <a:endParaRPr lang="tr-TR" sz="2400" dirty="0">
              <a:solidFill>
                <a:srgbClr val="000000"/>
              </a:solidFill>
              <a:cs typeface="Tahoma" pitchFamily="34" charset="0"/>
            </a:endParaRPr>
          </a:p>
          <a:p>
            <a:pPr marL="457200" indent="-457200">
              <a:buClr>
                <a:srgbClr val="0033CC"/>
              </a:buClr>
              <a:buFont typeface="+mj-lt"/>
              <a:buAutoNum type="arabicPeriod"/>
              <a:defRPr/>
            </a:pPr>
            <a:r>
              <a:rPr lang="tr-TR" sz="2400" dirty="0">
                <a:solidFill>
                  <a:srgbClr val="000000"/>
                </a:solidFill>
                <a:cs typeface="Tahoma" pitchFamily="34" charset="0"/>
              </a:rPr>
              <a:t>Hava akım hızı</a:t>
            </a:r>
          </a:p>
          <a:p>
            <a:pPr marL="457200" indent="-457200">
              <a:buClr>
                <a:srgbClr val="0033CC"/>
              </a:buClr>
              <a:buFont typeface="+mj-lt"/>
              <a:buAutoNum type="arabicPeriod"/>
              <a:defRPr/>
            </a:pPr>
            <a:endParaRPr lang="tr-TR" sz="2400" dirty="0">
              <a:solidFill>
                <a:srgbClr val="000000"/>
              </a:solidFill>
              <a:cs typeface="Tahoma" pitchFamily="34" charset="0"/>
            </a:endParaRPr>
          </a:p>
          <a:p>
            <a:pPr marL="457200" indent="-457200">
              <a:buClr>
                <a:srgbClr val="0033CC"/>
              </a:buClr>
              <a:buFont typeface="+mj-lt"/>
              <a:buAutoNum type="arabicPeriod"/>
              <a:defRPr/>
            </a:pPr>
            <a:r>
              <a:rPr lang="tr-TR" sz="2400" dirty="0">
                <a:solidFill>
                  <a:srgbClr val="000000"/>
                </a:solidFill>
                <a:cs typeface="Tahoma" pitchFamily="34" charset="0"/>
              </a:rPr>
              <a:t>Radyan ısı</a:t>
            </a:r>
          </a:p>
        </p:txBody>
      </p:sp>
      <p:pic>
        <p:nvPicPr>
          <p:cNvPr id="21299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666026"/>
            <a:ext cx="417021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73850"/>
            <a:ext cx="4170218" cy="217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2 Metin kutusu"/>
          <p:cNvSpPr txBox="1">
            <a:spLocks noChangeArrowheads="1"/>
          </p:cNvSpPr>
          <p:nvPr/>
        </p:nvSpPr>
        <p:spPr bwMode="auto">
          <a:xfrm>
            <a:off x="2149300" y="404664"/>
            <a:ext cx="393486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34911242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tlama 1 1"/>
          <p:cNvSpPr/>
          <p:nvPr/>
        </p:nvSpPr>
        <p:spPr>
          <a:xfrm>
            <a:off x="467544" y="4441106"/>
            <a:ext cx="7776863" cy="914400"/>
          </a:xfrm>
          <a:prstGeom prst="irregularSeal1">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14019" name="2 Metin kutusu"/>
          <p:cNvSpPr txBox="1">
            <a:spLocks noChangeArrowheads="1"/>
          </p:cNvSpPr>
          <p:nvPr/>
        </p:nvSpPr>
        <p:spPr bwMode="auto">
          <a:xfrm>
            <a:off x="2195736" y="354807"/>
            <a:ext cx="4017839"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TANIMI VE TÜRLERİ</a:t>
            </a:r>
          </a:p>
        </p:txBody>
      </p:sp>
      <p:sp>
        <p:nvSpPr>
          <p:cNvPr id="9" name="Text Box 7"/>
          <p:cNvSpPr txBox="1">
            <a:spLocks noChangeArrowheads="1"/>
          </p:cNvSpPr>
          <p:nvPr/>
        </p:nvSpPr>
        <p:spPr bwMode="auto">
          <a:xfrm>
            <a:off x="677845" y="772519"/>
            <a:ext cx="7740650"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buClr>
                <a:srgbClr val="0033CC"/>
              </a:buClr>
            </a:pPr>
            <a:r>
              <a:rPr lang="tr-TR" altLang="tr-TR" sz="2200" dirty="0">
                <a:solidFill>
                  <a:srgbClr val="0033CC"/>
                </a:solidFill>
                <a:cs typeface="Tahoma" pitchFamily="34" charset="0"/>
              </a:rPr>
              <a:t>Sıcaklık:</a:t>
            </a:r>
          </a:p>
          <a:p>
            <a:pPr eaLnBrk="1" hangingPunct="1">
              <a:buClr>
                <a:srgbClr val="0033CC"/>
              </a:buClr>
            </a:pPr>
            <a:endParaRPr lang="tr-TR" altLang="tr-TR" sz="2200" dirty="0">
              <a:solidFill>
                <a:srgbClr val="0033CC"/>
              </a:solidFill>
              <a:cs typeface="Tahoma" pitchFamily="34" charset="0"/>
            </a:endParaRPr>
          </a:p>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Sıcaklık, çalışma hayatında çalışanları olumsuz yönde</a:t>
            </a:r>
            <a:r>
              <a:rPr lang="en-US" altLang="tr-TR" sz="2200" dirty="0">
                <a:solidFill>
                  <a:srgbClr val="000000"/>
                </a:solidFill>
                <a:cs typeface="Tahoma" pitchFamily="34" charset="0"/>
              </a:rPr>
              <a:t> </a:t>
            </a:r>
            <a:r>
              <a:rPr lang="tr-TR" altLang="tr-TR" sz="2200" dirty="0">
                <a:solidFill>
                  <a:srgbClr val="000000"/>
                </a:solidFill>
                <a:cs typeface="Tahoma" pitchFamily="34" charset="0"/>
              </a:rPr>
              <a:t>etkileyen fiziksel faktörlerden birisidir.</a:t>
            </a:r>
          </a:p>
          <a:p>
            <a:pPr eaLnBrk="1" hangingPunct="1">
              <a:lnSpc>
                <a:spcPct val="150000"/>
              </a:lnSpc>
              <a:buClr>
                <a:srgbClr val="0033CC"/>
              </a:buClr>
            </a:pPr>
            <a:endParaRPr lang="tr-TR" altLang="tr-TR" sz="2200" dirty="0">
              <a:solidFill>
                <a:srgbClr val="000000"/>
              </a:solidFill>
              <a:cs typeface="Tahoma" pitchFamily="34" charset="0"/>
            </a:endParaRPr>
          </a:p>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Bir standarda göre; bir cismin ne kadar soğuk ve ılık olduğunu ifade eden niceliğe, o cismin sıcaklığı denir. </a:t>
            </a:r>
          </a:p>
          <a:p>
            <a:pPr eaLnBrk="1" hangingPunct="1">
              <a:lnSpc>
                <a:spcPct val="150000"/>
              </a:lnSpc>
              <a:buClr>
                <a:srgbClr val="0033CC"/>
              </a:buClr>
            </a:pPr>
            <a:endParaRPr lang="tr-TR" altLang="tr-TR" sz="2200" dirty="0">
              <a:solidFill>
                <a:srgbClr val="000000"/>
              </a:solidFill>
              <a:cs typeface="Tahoma" pitchFamily="34" charset="0"/>
            </a:endParaRPr>
          </a:p>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İşyeri ortamının sıcaklığı </a:t>
            </a:r>
            <a:r>
              <a:rPr lang="tr-TR" altLang="tr-TR" sz="2200" dirty="0">
                <a:ln>
                  <a:solidFill>
                    <a:srgbClr val="0033CC"/>
                  </a:solidFill>
                </a:ln>
                <a:solidFill>
                  <a:srgbClr val="0033CC"/>
                </a:solidFill>
                <a:cs typeface="Tahoma" pitchFamily="34" charset="0"/>
              </a:rPr>
              <a:t>kuru termometreler</a:t>
            </a:r>
            <a:r>
              <a:rPr lang="tr-TR" altLang="tr-TR" sz="2200" dirty="0">
                <a:solidFill>
                  <a:srgbClr val="FF0000"/>
                </a:solidFill>
                <a:cs typeface="Tahoma" pitchFamily="34" charset="0"/>
              </a:rPr>
              <a:t> </a:t>
            </a:r>
            <a:r>
              <a:rPr lang="tr-TR" altLang="tr-TR" sz="2200" dirty="0">
                <a:solidFill>
                  <a:srgbClr val="000000"/>
                </a:solidFill>
                <a:cs typeface="Tahoma" pitchFamily="34" charset="0"/>
              </a:rPr>
              <a:t>ile ölçülür.</a:t>
            </a:r>
          </a:p>
          <a:p>
            <a:pPr eaLnBrk="1" hangingPunct="1">
              <a:lnSpc>
                <a:spcPct val="150000"/>
              </a:lnSpc>
              <a:buClr>
                <a:srgbClr val="0033CC"/>
              </a:buClr>
            </a:pPr>
            <a:r>
              <a:rPr lang="tr-TR" altLang="tr-TR" sz="2200" dirty="0">
                <a:solidFill>
                  <a:srgbClr val="000000"/>
                </a:solidFill>
                <a:cs typeface="Tahoma" pitchFamily="34" charset="0"/>
              </a:rPr>
              <a:t> </a:t>
            </a:r>
          </a:p>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Birimi; </a:t>
            </a:r>
            <a:r>
              <a:rPr lang="tr-TR" altLang="tr-TR" sz="2200" dirty="0">
                <a:solidFill>
                  <a:srgbClr val="0033CC"/>
                </a:solidFill>
                <a:cs typeface="Tahoma" pitchFamily="34" charset="0"/>
              </a:rPr>
              <a:t>santigrat, </a:t>
            </a:r>
            <a:r>
              <a:rPr lang="tr-TR" altLang="tr-TR" sz="2200" dirty="0" err="1">
                <a:solidFill>
                  <a:srgbClr val="0033CC"/>
                </a:solidFill>
                <a:cs typeface="Tahoma" pitchFamily="34" charset="0"/>
              </a:rPr>
              <a:t>fahrenheit</a:t>
            </a:r>
            <a:r>
              <a:rPr lang="tr-TR" altLang="tr-TR" sz="2200" dirty="0">
                <a:solidFill>
                  <a:srgbClr val="0033CC"/>
                </a:solidFill>
                <a:cs typeface="Tahoma" pitchFamily="34" charset="0"/>
              </a:rPr>
              <a:t> veya </a:t>
            </a:r>
            <a:r>
              <a:rPr lang="tr-TR" altLang="tr-TR" sz="2200" dirty="0" err="1">
                <a:solidFill>
                  <a:srgbClr val="0033CC"/>
                </a:solidFill>
                <a:cs typeface="Tahoma" pitchFamily="34" charset="0"/>
              </a:rPr>
              <a:t>kelvin’</a:t>
            </a:r>
            <a:r>
              <a:rPr lang="tr-TR" altLang="tr-TR" sz="2200" dirty="0" err="1">
                <a:solidFill>
                  <a:srgbClr val="000000"/>
                </a:solidFill>
                <a:cs typeface="Tahoma" pitchFamily="34" charset="0"/>
              </a:rPr>
              <a:t>dir</a:t>
            </a:r>
            <a:r>
              <a:rPr lang="tr-TR" altLang="tr-TR" sz="2200" dirty="0">
                <a:solidFill>
                  <a:srgbClr val="000000"/>
                </a:solidFill>
                <a:cs typeface="Tahoma" pitchFamily="34" charset="0"/>
              </a:rPr>
              <a:t>.</a:t>
            </a:r>
          </a:p>
        </p:txBody>
      </p:sp>
    </p:spTree>
    <p:extLst>
      <p:ext uri="{BB962C8B-B14F-4D97-AF65-F5344CB8AC3E}">
        <p14:creationId xmlns:p14="http://schemas.microsoft.com/office/powerpoint/2010/main" val="29283720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type="body" idx="1"/>
          </p:nvPr>
        </p:nvSpPr>
        <p:spPr>
          <a:xfrm>
            <a:off x="683568" y="1700808"/>
            <a:ext cx="7740650" cy="3585020"/>
          </a:xfrm>
        </p:spPr>
        <p:txBody>
          <a:bodyPr>
            <a:spAutoFit/>
          </a:body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İnsanın vücudunun sıcaklığı çok küçük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limitler içerisinde kendi kendine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kontrol edilebilir. </a:t>
            </a:r>
          </a:p>
          <a:p>
            <a:pPr marL="457200" indent="-457200">
              <a:lnSpc>
                <a:spcPct val="150000"/>
              </a:lnSpc>
              <a:spcBef>
                <a:spcPct val="0"/>
              </a:spcBef>
              <a:buClr>
                <a:srgbClr val="0033CC"/>
              </a:buClr>
              <a:buFontTx/>
              <a:buNone/>
            </a:pPr>
            <a:endParaRPr lang="tr-TR" altLang="tr-TR" sz="2200" dirty="0">
              <a:solidFill>
                <a:srgbClr val="000000"/>
              </a:solidFill>
              <a:latin typeface="Trebuchet MS" pitchFamily="34" charset="0"/>
              <a:cs typeface="Tahoma"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Vücut sıcaklığındaki artış, çalışma yüküne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veya çalışma sırasında harcanan kaloriye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bağlı olarak değişir.</a:t>
            </a:r>
            <a:r>
              <a:rPr lang="en-US" altLang="tr-TR" sz="2200" dirty="0">
                <a:solidFill>
                  <a:srgbClr val="000000"/>
                </a:solidFill>
                <a:latin typeface="Trebuchet MS" pitchFamily="34" charset="0"/>
                <a:cs typeface="Tahoma" pitchFamily="34" charset="0"/>
              </a:rPr>
              <a:t> </a:t>
            </a:r>
            <a:endParaRPr lang="tr-TR" altLang="tr-TR" sz="2200" dirty="0">
              <a:solidFill>
                <a:srgbClr val="000000"/>
              </a:solidFill>
              <a:latin typeface="Trebuchet MS" pitchFamily="34" charset="0"/>
              <a:cs typeface="Tahoma" pitchFamily="34" charset="0"/>
            </a:endParaRPr>
          </a:p>
        </p:txBody>
      </p:sp>
      <p:pic>
        <p:nvPicPr>
          <p:cNvPr id="2252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6563" y="1496291"/>
            <a:ext cx="1785937" cy="214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563" y="3643313"/>
            <a:ext cx="1785937"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2 Metin kutusu"/>
          <p:cNvSpPr txBox="1">
            <a:spLocks noChangeArrowheads="1"/>
          </p:cNvSpPr>
          <p:nvPr/>
        </p:nvSpPr>
        <p:spPr bwMode="auto">
          <a:xfrm>
            <a:off x="899592" y="37292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 ALIŞ-VERİŞİNİN İNSAN ÜZERİNDEKİ ETKİLERİ</a:t>
            </a:r>
          </a:p>
        </p:txBody>
      </p:sp>
    </p:spTree>
    <p:extLst>
      <p:ext uri="{BB962C8B-B14F-4D97-AF65-F5344CB8AC3E}">
        <p14:creationId xmlns:p14="http://schemas.microsoft.com/office/powerpoint/2010/main" val="28337535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body" idx="1"/>
          </p:nvPr>
        </p:nvSpPr>
        <p:spPr>
          <a:xfrm>
            <a:off x="539552" y="1484784"/>
            <a:ext cx="8065219" cy="4154984"/>
          </a:xfrm>
        </p:spPr>
        <p:txBody>
          <a:bodyPr wrap="square">
            <a:spAutoFit/>
          </a:bodyPr>
          <a:lstStyle/>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Hafif ve orta ağır işlerde, vücudun ısı alış-verişi, çalışmanın 30-40. dakikalarında bir dengeye ulaşır. Oluşan bu yeni sıcaklık dengesi kişiden kişiye değişmekle birlikte, temel olarak kişinin O</a:t>
            </a:r>
            <a:r>
              <a:rPr lang="tr-TR" altLang="tr-TR" sz="2200" baseline="-25000" dirty="0">
                <a:solidFill>
                  <a:srgbClr val="000000"/>
                </a:solidFill>
                <a:latin typeface="Trebuchet MS" pitchFamily="34" charset="0"/>
                <a:cs typeface="Tahoma" pitchFamily="34" charset="0"/>
              </a:rPr>
              <a:t>2</a:t>
            </a:r>
            <a:r>
              <a:rPr lang="tr-TR" altLang="tr-TR" sz="2200" dirty="0">
                <a:solidFill>
                  <a:srgbClr val="000000"/>
                </a:solidFill>
                <a:latin typeface="Trebuchet MS" pitchFamily="34" charset="0"/>
                <a:cs typeface="Tahoma" pitchFamily="34" charset="0"/>
              </a:rPr>
              <a:t> alım düzeyine bağlıdır. </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Maksimal O</a:t>
            </a:r>
            <a:r>
              <a:rPr lang="tr-TR" altLang="tr-TR" sz="2200" baseline="-25000" dirty="0">
                <a:solidFill>
                  <a:srgbClr val="000000"/>
                </a:solidFill>
                <a:latin typeface="Trebuchet MS" pitchFamily="34" charset="0"/>
                <a:cs typeface="Tahoma" pitchFamily="34" charset="0"/>
              </a:rPr>
              <a:t>2</a:t>
            </a:r>
            <a:r>
              <a:rPr lang="tr-TR" altLang="tr-TR" sz="2200" dirty="0">
                <a:solidFill>
                  <a:srgbClr val="000000"/>
                </a:solidFill>
                <a:latin typeface="Trebuchet MS" pitchFamily="34" charset="0"/>
                <a:cs typeface="Tahoma" pitchFamily="34" charset="0"/>
              </a:rPr>
              <a:t> alımı azaldıkça vücut sıcaklığı düşer.</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Örneğin, yüksek O</a:t>
            </a:r>
            <a:r>
              <a:rPr lang="tr-TR" altLang="tr-TR" sz="2200" baseline="-25000" dirty="0">
                <a:solidFill>
                  <a:srgbClr val="000000"/>
                </a:solidFill>
                <a:latin typeface="Trebuchet MS" pitchFamily="34" charset="0"/>
                <a:cs typeface="Tahoma" pitchFamily="34" charset="0"/>
              </a:rPr>
              <a:t>2</a:t>
            </a:r>
            <a:r>
              <a:rPr lang="tr-TR" altLang="tr-TR" sz="2200" dirty="0">
                <a:solidFill>
                  <a:srgbClr val="000000"/>
                </a:solidFill>
                <a:latin typeface="Trebuchet MS" pitchFamily="34" charset="0"/>
                <a:cs typeface="Tahoma" pitchFamily="34" charset="0"/>
              </a:rPr>
              <a:t> alımına sahip bir işçi; kapasitesinin daha azı ile çalışarak, O</a:t>
            </a:r>
            <a:r>
              <a:rPr lang="tr-TR" altLang="tr-TR" sz="2200" baseline="-25000" dirty="0">
                <a:solidFill>
                  <a:srgbClr val="000000"/>
                </a:solidFill>
                <a:latin typeface="Trebuchet MS" pitchFamily="34" charset="0"/>
                <a:cs typeface="Tahoma" pitchFamily="34" charset="0"/>
              </a:rPr>
              <a:t>2</a:t>
            </a:r>
            <a:r>
              <a:rPr lang="tr-TR" altLang="tr-TR" sz="2200" dirty="0">
                <a:solidFill>
                  <a:srgbClr val="000000"/>
                </a:solidFill>
                <a:latin typeface="Trebuchet MS" pitchFamily="34" charset="0"/>
                <a:cs typeface="Tahoma" pitchFamily="34" charset="0"/>
              </a:rPr>
              <a:t> alımını düşürebilir, dolayısı ile vücut ısısı daha az artar.</a:t>
            </a:r>
          </a:p>
        </p:txBody>
      </p:sp>
      <p:sp>
        <p:nvSpPr>
          <p:cNvPr id="227331" name="2 Metin kutusu"/>
          <p:cNvSpPr txBox="1">
            <a:spLocks noChangeArrowheads="1"/>
          </p:cNvSpPr>
          <p:nvPr/>
        </p:nvSpPr>
        <p:spPr bwMode="auto">
          <a:xfrm>
            <a:off x="899592" y="569913"/>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 ALIŞ-VERİŞİNİN İNSAN ÜZERİNDEKİ ETKİLERİ</a:t>
            </a:r>
          </a:p>
        </p:txBody>
      </p:sp>
    </p:spTree>
    <p:extLst>
      <p:ext uri="{BB962C8B-B14F-4D97-AF65-F5344CB8AC3E}">
        <p14:creationId xmlns:p14="http://schemas.microsoft.com/office/powerpoint/2010/main" val="11285229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angle 3"/>
          <p:cNvSpPr>
            <a:spLocks noGrp="1" noChangeArrowheads="1"/>
          </p:cNvSpPr>
          <p:nvPr>
            <p:ph type="body" idx="1"/>
          </p:nvPr>
        </p:nvSpPr>
        <p:spPr>
          <a:xfrm>
            <a:off x="683568" y="1268760"/>
            <a:ext cx="7740650" cy="4600683"/>
          </a:xfrm>
        </p:spPr>
        <p:txBody>
          <a:bodyPr>
            <a:spAutoFit/>
          </a:bodyPr>
          <a:lstStyle/>
          <a:p>
            <a:pPr>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Vücut sıcaklığını etkileyen ikinci faktör ise vücuttaki  su  açığının  meydana gelmesidir. </a:t>
            </a:r>
          </a:p>
          <a:p>
            <a:pPr>
              <a:lnSpc>
                <a:spcPct val="150000"/>
              </a:lnSpc>
              <a:spcBef>
                <a:spcPct val="0"/>
              </a:spcBef>
              <a:buClr>
                <a:srgbClr val="0033CC"/>
              </a:buClr>
              <a:buFont typeface="Wingdings" panose="05000000000000000000" pitchFamily="2" charset="2"/>
              <a:buChar char="Ø"/>
            </a:pPr>
            <a:endParaRPr lang="tr-TR" altLang="tr-TR" sz="2200" dirty="0">
              <a:solidFill>
                <a:srgbClr val="000000"/>
              </a:solidFill>
              <a:latin typeface="Trebuchet MS" pitchFamily="34" charset="0"/>
              <a:cs typeface="Tahoma" pitchFamily="34" charset="0"/>
            </a:endParaRPr>
          </a:p>
          <a:p>
            <a:pPr>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Su ihtiyacının karşılanmış olduğu durumlarda, vücut terleme yoluyla cilt ısısını düşürür ve böylece buharlaşma ile oluşan ısı kaybı artar. </a:t>
            </a:r>
          </a:p>
          <a:p>
            <a:pPr>
              <a:lnSpc>
                <a:spcPct val="150000"/>
              </a:lnSpc>
              <a:spcBef>
                <a:spcPct val="0"/>
              </a:spcBef>
              <a:buClr>
                <a:srgbClr val="0033CC"/>
              </a:buClr>
              <a:buFont typeface="Wingdings" panose="05000000000000000000" pitchFamily="2" charset="2"/>
              <a:buChar char="Ø"/>
            </a:pPr>
            <a:endParaRPr lang="tr-TR" altLang="tr-TR" sz="2200" dirty="0">
              <a:solidFill>
                <a:srgbClr val="000000"/>
              </a:solidFill>
              <a:latin typeface="Trebuchet MS" pitchFamily="34" charset="0"/>
              <a:cs typeface="Tahoma" pitchFamily="34" charset="0"/>
            </a:endParaRPr>
          </a:p>
          <a:p>
            <a:pPr>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Eğer vücutta yeteri kadar sıvı yoksa yeterli terleme olmaz ve kan hacmi ile cilt altındaki kan akım hızı düşer</a:t>
            </a:r>
            <a:r>
              <a:rPr lang="en-US" altLang="tr-TR" sz="2200" dirty="0">
                <a:solidFill>
                  <a:srgbClr val="000000"/>
                </a:solidFill>
                <a:latin typeface="Trebuchet MS" pitchFamily="34" charset="0"/>
                <a:cs typeface="Tahoma" pitchFamily="34" charset="0"/>
              </a:rPr>
              <a:t>.</a:t>
            </a:r>
          </a:p>
        </p:txBody>
      </p:sp>
      <p:sp>
        <p:nvSpPr>
          <p:cNvPr id="228358" name="2 Metin kutusu"/>
          <p:cNvSpPr txBox="1">
            <a:spLocks noChangeArrowheads="1"/>
          </p:cNvSpPr>
          <p:nvPr/>
        </p:nvSpPr>
        <p:spPr bwMode="auto">
          <a:xfrm>
            <a:off x="827584" y="357161"/>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 ALIŞ-VERİŞİNİN İNSAN ÜZERİNDEKİ ETKİLERİ</a:t>
            </a:r>
          </a:p>
        </p:txBody>
      </p:sp>
    </p:spTree>
    <p:extLst>
      <p:ext uri="{BB962C8B-B14F-4D97-AF65-F5344CB8AC3E}">
        <p14:creationId xmlns:p14="http://schemas.microsoft.com/office/powerpoint/2010/main" val="13299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500042"/>
            <a:ext cx="7670086" cy="5753120"/>
          </a:xfrm>
        </p:spPr>
        <p:txBody>
          <a:bodyPr/>
          <a:lstStyle/>
          <a:p>
            <a:r>
              <a:rPr lang="tr-TR" sz="2800" b="1" dirty="0">
                <a:solidFill>
                  <a:srgbClr val="FF0000"/>
                </a:solidFill>
              </a:rPr>
              <a:t>İŞİN DURDURULMASI</a:t>
            </a:r>
            <a:endParaRPr lang="tr-TR" sz="2800" dirty="0">
              <a:solidFill>
                <a:srgbClr val="FF0000"/>
              </a:solidFill>
            </a:endParaRPr>
          </a:p>
          <a:p>
            <a:pPr>
              <a:buNone/>
            </a:pPr>
            <a:r>
              <a:rPr lang="tr-TR" sz="2800" b="1" dirty="0"/>
              <a:t> </a:t>
            </a:r>
            <a:endParaRPr lang="tr-TR" sz="2800" b="1" dirty="0">
              <a:solidFill>
                <a:srgbClr val="0000CC"/>
              </a:solidFill>
            </a:endParaRPr>
          </a:p>
          <a:p>
            <a:pPr>
              <a:buNone/>
            </a:pPr>
            <a:r>
              <a:rPr lang="tr-TR" sz="2800" dirty="0"/>
              <a:t>Çok tehlikeli sınıfta yer alan </a:t>
            </a:r>
            <a:r>
              <a:rPr lang="tr-TR" sz="2800" dirty="0">
                <a:solidFill>
                  <a:srgbClr val="0000CC"/>
                </a:solidFill>
              </a:rPr>
              <a:t>maden, metal ve yapı işleri ile tehlikeli kimyasallarla </a:t>
            </a:r>
            <a:r>
              <a:rPr lang="tr-TR" sz="2800" dirty="0">
                <a:solidFill>
                  <a:srgbClr val="FF0000"/>
                </a:solidFill>
              </a:rPr>
              <a:t>çalışılan işlerin yapıldığı veya </a:t>
            </a:r>
            <a:r>
              <a:rPr lang="tr-TR" sz="2800" dirty="0">
                <a:solidFill>
                  <a:srgbClr val="0000CC"/>
                </a:solidFill>
              </a:rPr>
              <a:t>büyük endüstriyel kazaların olabileceği işyerlerinde</a:t>
            </a:r>
            <a:r>
              <a:rPr lang="tr-TR" sz="2800" dirty="0">
                <a:solidFill>
                  <a:srgbClr val="FF0000"/>
                </a:solidFill>
              </a:rPr>
              <a:t>, risk değerlendirmesi yapılmamış olması durumunda </a:t>
            </a:r>
            <a:r>
              <a:rPr lang="tr-TR" sz="2800" dirty="0"/>
              <a:t>iş durdurulur.</a:t>
            </a:r>
          </a:p>
          <a:p>
            <a:pPr>
              <a:buNone/>
            </a:pPr>
            <a:endParaRPr lang="tr-TR" sz="2800" dirty="0"/>
          </a:p>
          <a:p>
            <a:r>
              <a:rPr lang="tr-TR" sz="2800" dirty="0">
                <a:solidFill>
                  <a:srgbClr val="D713D7"/>
                </a:solidFill>
              </a:rPr>
              <a:t>Diğer İşyerlerinde ise idari  para cezası uygulanır.</a:t>
            </a:r>
          </a:p>
        </p:txBody>
      </p:sp>
      <p:sp>
        <p:nvSpPr>
          <p:cNvPr id="5" name="4 Slayt Numarası Yer Tutucusu"/>
          <p:cNvSpPr>
            <a:spLocks noGrp="1"/>
          </p:cNvSpPr>
          <p:nvPr>
            <p:ph type="sldNum" sz="quarter" idx="12"/>
          </p:nvPr>
        </p:nvSpPr>
        <p:spPr/>
        <p:txBody>
          <a:bodyPr/>
          <a:lstStyle/>
          <a:p>
            <a:pPr>
              <a:defRPr/>
            </a:pPr>
            <a:fld id="{CA516737-C296-4E5B-8D76-25CE468BB9EE}" type="slidenum">
              <a:rPr lang="tr-TR" smtClean="0">
                <a:solidFill>
                  <a:srgbClr val="DFDCB7"/>
                </a:solidFill>
              </a:rPr>
              <a:pPr>
                <a:defRPr/>
              </a:pPr>
              <a:t>13</a:t>
            </a:fld>
            <a:endParaRPr lang="tr-TR">
              <a:solidFill>
                <a:srgbClr val="DFDCB7"/>
              </a:solidFill>
            </a:endParaRPr>
          </a:p>
        </p:txBody>
      </p:sp>
      <p:sp>
        <p:nvSpPr>
          <p:cNvPr id="6" name="5 5-Nokta Yıldız"/>
          <p:cNvSpPr/>
          <p:nvPr/>
        </p:nvSpPr>
        <p:spPr>
          <a:xfrm>
            <a:off x="6858016" y="214290"/>
            <a:ext cx="1143008" cy="1071570"/>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tr-TR">
              <a:solidFill>
                <a:srgbClr val="FFFFFF"/>
              </a:solidFill>
            </a:endParaRPr>
          </a:p>
        </p:txBody>
      </p:sp>
      <p:pic>
        <p:nvPicPr>
          <p:cNvPr id="38916" name="Picture 4" descr="http://www.ayosgb.com/wp-content/uploads/2012/10/risk-analizi-sayfa-resmi.jpg"/>
          <p:cNvPicPr>
            <a:picLocks noChangeAspect="1" noChangeArrowheads="1"/>
          </p:cNvPicPr>
          <p:nvPr/>
        </p:nvPicPr>
        <p:blipFill>
          <a:blip r:embed="rId2" cstate="print"/>
          <a:srcRect/>
          <a:stretch>
            <a:fillRect/>
          </a:stretch>
        </p:blipFill>
        <p:spPr bwMode="auto">
          <a:xfrm>
            <a:off x="3286116" y="4929198"/>
            <a:ext cx="2000232" cy="1714512"/>
          </a:xfrm>
          <a:prstGeom prst="rect">
            <a:avLst/>
          </a:prstGeom>
          <a:noFill/>
        </p:spPr>
      </p:pic>
    </p:spTree>
    <p:extLst>
      <p:ext uri="{BB962C8B-B14F-4D97-AF65-F5344CB8AC3E}">
        <p14:creationId xmlns:p14="http://schemas.microsoft.com/office/powerpoint/2010/main" val="35673750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4088" y="5000625"/>
            <a:ext cx="1196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2 Metin kutusu"/>
          <p:cNvSpPr txBox="1">
            <a:spLocks noChangeArrowheads="1"/>
          </p:cNvSpPr>
          <p:nvPr/>
        </p:nvSpPr>
        <p:spPr bwMode="auto">
          <a:xfrm>
            <a:off x="915062" y="404458"/>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 ALIŞ-VERİŞİNİN İNSAN ÜZERİNDEKİ ETKİLERİ</a:t>
            </a:r>
          </a:p>
        </p:txBody>
      </p:sp>
      <p:sp>
        <p:nvSpPr>
          <p:cNvPr id="2" name="6-Noktalı Yıldız 1"/>
          <p:cNvSpPr/>
          <p:nvPr/>
        </p:nvSpPr>
        <p:spPr>
          <a:xfrm>
            <a:off x="1331640" y="1484783"/>
            <a:ext cx="6120680" cy="4735041"/>
          </a:xfrm>
          <a:prstGeom prst="star6">
            <a:avLst/>
          </a:prstGeom>
          <a:solidFill>
            <a:srgbClr val="CBE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Rectangle 2"/>
          <p:cNvSpPr>
            <a:spLocks noGrp="1" noChangeArrowheads="1"/>
          </p:cNvSpPr>
          <p:nvPr>
            <p:ph idx="1"/>
          </p:nvPr>
        </p:nvSpPr>
        <p:spPr>
          <a:xfrm>
            <a:off x="457200" y="1099091"/>
            <a:ext cx="8229600" cy="4832092"/>
          </a:xfrm>
        </p:spPr>
        <p:txBody>
          <a:bodyPr>
            <a:spAutoFit/>
          </a:bodyPr>
          <a:lstStyle/>
          <a:p>
            <a:pPr marL="0" indent="-457200">
              <a:spcBef>
                <a:spcPts val="0"/>
              </a:spcBef>
              <a:buFontTx/>
              <a:buNone/>
              <a:defRPr/>
            </a:pPr>
            <a:r>
              <a:rPr lang="tr-TR" sz="2200" dirty="0">
                <a:ln>
                  <a:solidFill>
                    <a:srgbClr val="0033CC"/>
                  </a:solidFill>
                </a:ln>
                <a:solidFill>
                  <a:srgbClr val="0033CC"/>
                </a:solidFill>
                <a:latin typeface="Trebuchet MS" pitchFamily="34" charset="0"/>
                <a:cs typeface="Tahoma" pitchFamily="34" charset="0"/>
              </a:rPr>
              <a:t>Yüksek sıcaklığın sebep olduğu rahatsızlıklar:</a:t>
            </a:r>
          </a:p>
          <a:p>
            <a:pPr marL="0" indent="-457200">
              <a:spcBef>
                <a:spcPts val="0"/>
              </a:spcBef>
              <a:buFontTx/>
              <a:buNone/>
              <a:defRPr/>
            </a:pPr>
            <a:endParaRPr lang="tr-TR" sz="2200" dirty="0">
              <a:solidFill>
                <a:srgbClr val="000000"/>
              </a:solidFill>
              <a:latin typeface="Trebuchet MS" pitchFamily="34" charset="0"/>
              <a:cs typeface="Tahoma" pitchFamily="34" charset="0"/>
            </a:endParaRPr>
          </a:p>
          <a:p>
            <a:pPr>
              <a:lnSpc>
                <a:spcPct val="150000"/>
              </a:lnSpc>
              <a:spcBef>
                <a:spcPts val="0"/>
              </a:spcBef>
              <a:buClr>
                <a:srgbClr val="E8130E"/>
              </a:buClr>
              <a:buFont typeface="Wingdings" panose="05000000000000000000" pitchFamily="2" charset="2"/>
              <a:buChar char="Ø"/>
              <a:defRPr/>
            </a:pPr>
            <a:r>
              <a:rPr lang="tr-TR" sz="2200" dirty="0">
                <a:solidFill>
                  <a:srgbClr val="000000"/>
                </a:solidFill>
                <a:latin typeface="Trebuchet MS" pitchFamily="34" charset="0"/>
                <a:cs typeface="Tahoma" pitchFamily="34" charset="0"/>
              </a:rPr>
              <a:t>Vücut ısı regülasyonunun bozulması ile, vücut ısının </a:t>
            </a:r>
            <a:r>
              <a:rPr lang="tr-TR" sz="2200" dirty="0" err="1">
                <a:solidFill>
                  <a:srgbClr val="000000"/>
                </a:solidFill>
                <a:latin typeface="Trebuchet MS" pitchFamily="34" charset="0"/>
                <a:cs typeface="Tahoma" pitchFamily="34" charset="0"/>
              </a:rPr>
              <a:t>41</a:t>
            </a:r>
            <a:r>
              <a:rPr lang="tr-TR" sz="2200" baseline="30000" dirty="0" err="1">
                <a:solidFill>
                  <a:srgbClr val="000000"/>
                </a:solidFill>
                <a:latin typeface="Trebuchet MS" pitchFamily="34" charset="0"/>
                <a:cs typeface="Tahoma" pitchFamily="34" charset="0"/>
              </a:rPr>
              <a:t>0</a:t>
            </a:r>
            <a:r>
              <a:rPr lang="tr-TR" sz="2200" dirty="0" err="1">
                <a:solidFill>
                  <a:srgbClr val="000000"/>
                </a:solidFill>
                <a:latin typeface="Trebuchet MS" pitchFamily="34" charset="0"/>
                <a:cs typeface="Tahoma" pitchFamily="34" charset="0"/>
              </a:rPr>
              <a:t>C’ye</a:t>
            </a:r>
            <a:r>
              <a:rPr lang="tr-TR" sz="2200" dirty="0">
                <a:solidFill>
                  <a:srgbClr val="000000"/>
                </a:solidFill>
                <a:latin typeface="Trebuchet MS" pitchFamily="34" charset="0"/>
                <a:cs typeface="Tahoma" pitchFamily="34" charset="0"/>
              </a:rPr>
              <a:t> kadar ulaşması sonucu, </a:t>
            </a:r>
            <a:r>
              <a:rPr lang="tr-TR" sz="2200" dirty="0">
                <a:ln>
                  <a:solidFill>
                    <a:srgbClr val="FF0000"/>
                  </a:solidFill>
                </a:ln>
                <a:solidFill>
                  <a:srgbClr val="FF0000"/>
                </a:solidFill>
                <a:latin typeface="Trebuchet MS" pitchFamily="34" charset="0"/>
                <a:cs typeface="Tahoma" pitchFamily="34" charset="0"/>
              </a:rPr>
              <a:t>ısı çarpması </a:t>
            </a:r>
            <a:r>
              <a:rPr lang="tr-TR" sz="2200" dirty="0">
                <a:solidFill>
                  <a:srgbClr val="000000"/>
                </a:solidFill>
                <a:latin typeface="Trebuchet MS" pitchFamily="34" charset="0"/>
                <a:cs typeface="Tahoma" pitchFamily="34" charset="0"/>
              </a:rPr>
              <a:t>olur.</a:t>
            </a:r>
          </a:p>
          <a:p>
            <a:pPr>
              <a:lnSpc>
                <a:spcPct val="150000"/>
              </a:lnSpc>
              <a:spcBef>
                <a:spcPts val="0"/>
              </a:spcBef>
              <a:buClr>
                <a:srgbClr val="E8130E"/>
              </a:buClr>
              <a:buFont typeface="Wingdings" panose="05000000000000000000" pitchFamily="2" charset="2"/>
              <a:buChar char="Ø"/>
              <a:defRPr/>
            </a:pPr>
            <a:endParaRPr lang="tr-TR" sz="2200" dirty="0">
              <a:solidFill>
                <a:srgbClr val="000000"/>
              </a:solidFill>
              <a:latin typeface="Trebuchet MS" pitchFamily="34" charset="0"/>
              <a:cs typeface="Tahoma" pitchFamily="34" charset="0"/>
            </a:endParaRPr>
          </a:p>
          <a:p>
            <a:pPr>
              <a:lnSpc>
                <a:spcPct val="150000"/>
              </a:lnSpc>
              <a:spcBef>
                <a:spcPts val="0"/>
              </a:spcBef>
              <a:buClr>
                <a:srgbClr val="E8130E"/>
              </a:buClr>
              <a:buFont typeface="Wingdings" panose="05000000000000000000" pitchFamily="2" charset="2"/>
              <a:buChar char="Ø"/>
              <a:defRPr/>
            </a:pPr>
            <a:r>
              <a:rPr lang="tr-TR" sz="2200" dirty="0">
                <a:solidFill>
                  <a:srgbClr val="000000"/>
                </a:solidFill>
                <a:latin typeface="Trebuchet MS" pitchFamily="34" charset="0"/>
                <a:cs typeface="Tahoma" pitchFamily="34" charset="0"/>
              </a:rPr>
              <a:t>Aşırı terleme nedeni ile kaslarda ani kasılmalar şeklinde </a:t>
            </a:r>
            <a:r>
              <a:rPr lang="tr-TR" sz="2200" dirty="0">
                <a:ln>
                  <a:solidFill>
                    <a:srgbClr val="FF0000"/>
                  </a:solidFill>
                </a:ln>
                <a:solidFill>
                  <a:srgbClr val="FF0000"/>
                </a:solidFill>
                <a:latin typeface="Trebuchet MS" pitchFamily="34" charset="0"/>
                <a:cs typeface="Tahoma" pitchFamily="34" charset="0"/>
              </a:rPr>
              <a:t>ısı krampları </a:t>
            </a:r>
            <a:r>
              <a:rPr lang="tr-TR" sz="2200" dirty="0">
                <a:solidFill>
                  <a:srgbClr val="000000"/>
                </a:solidFill>
                <a:latin typeface="Trebuchet MS" pitchFamily="34" charset="0"/>
                <a:cs typeface="Tahoma" pitchFamily="34" charset="0"/>
              </a:rPr>
              <a:t>olabilir.</a:t>
            </a:r>
          </a:p>
          <a:p>
            <a:pPr>
              <a:lnSpc>
                <a:spcPct val="150000"/>
              </a:lnSpc>
              <a:spcBef>
                <a:spcPts val="0"/>
              </a:spcBef>
              <a:buClr>
                <a:srgbClr val="E8130E"/>
              </a:buClr>
              <a:buFont typeface="Wingdings" panose="05000000000000000000" pitchFamily="2" charset="2"/>
              <a:buChar char="Ø"/>
              <a:defRPr/>
            </a:pPr>
            <a:endParaRPr lang="tr-TR" sz="2200" dirty="0">
              <a:solidFill>
                <a:srgbClr val="000000"/>
              </a:solidFill>
              <a:latin typeface="Trebuchet MS" pitchFamily="34" charset="0"/>
              <a:cs typeface="Tahoma" pitchFamily="34" charset="0"/>
            </a:endParaRPr>
          </a:p>
          <a:p>
            <a:pPr>
              <a:lnSpc>
                <a:spcPct val="150000"/>
              </a:lnSpc>
              <a:spcBef>
                <a:spcPts val="0"/>
              </a:spcBef>
              <a:buClr>
                <a:srgbClr val="E8130E"/>
              </a:buClr>
              <a:buFont typeface="Wingdings" panose="05000000000000000000" pitchFamily="2" charset="2"/>
              <a:buChar char="Ø"/>
              <a:defRPr/>
            </a:pPr>
            <a:r>
              <a:rPr lang="tr-TR" sz="2200" dirty="0">
                <a:solidFill>
                  <a:srgbClr val="000000"/>
                </a:solidFill>
                <a:latin typeface="Trebuchet MS" pitchFamily="34" charset="0"/>
                <a:cs typeface="Tahoma" pitchFamily="34" charset="0"/>
              </a:rPr>
              <a:t>Aşırı yükleme sonucu tansiyon düşüklüğüne,                       baş dönmesine yol açan </a:t>
            </a:r>
            <a:r>
              <a:rPr lang="tr-TR" sz="2200" dirty="0">
                <a:ln>
                  <a:solidFill>
                    <a:srgbClr val="FF0000"/>
                  </a:solidFill>
                </a:ln>
                <a:solidFill>
                  <a:srgbClr val="FF0000"/>
                </a:solidFill>
                <a:latin typeface="Trebuchet MS" pitchFamily="34" charset="0"/>
                <a:cs typeface="Tahoma" pitchFamily="34" charset="0"/>
              </a:rPr>
              <a:t>ısı yorgunlukları </a:t>
            </a:r>
            <a:r>
              <a:rPr lang="tr-TR" sz="2200" dirty="0">
                <a:solidFill>
                  <a:srgbClr val="000000"/>
                </a:solidFill>
                <a:latin typeface="Trebuchet MS" pitchFamily="34" charset="0"/>
                <a:cs typeface="Tahoma" pitchFamily="34" charset="0"/>
              </a:rPr>
              <a:t>olabilir.</a:t>
            </a:r>
          </a:p>
        </p:txBody>
      </p:sp>
    </p:spTree>
    <p:extLst>
      <p:ext uri="{BB962C8B-B14F-4D97-AF65-F5344CB8AC3E}">
        <p14:creationId xmlns:p14="http://schemas.microsoft.com/office/powerpoint/2010/main" val="5087061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827584" y="1628800"/>
            <a:ext cx="7740650" cy="2569358"/>
          </a:xfrm>
        </p:spPr>
        <p:txBody>
          <a:bodyPr>
            <a:spAutoFit/>
          </a:bodyPr>
          <a:lstStyle/>
          <a:p>
            <a:pPr marL="457200" indent="-457200">
              <a:lnSpc>
                <a:spcPct val="150000"/>
              </a:lnSpc>
              <a:spcBef>
                <a:spcPct val="0"/>
              </a:spcBef>
              <a:buClr>
                <a:srgbClr val="0033CC"/>
              </a:buClr>
            </a:pPr>
            <a:r>
              <a:rPr lang="tr-TR" altLang="tr-TR" sz="2200" dirty="0">
                <a:ln>
                  <a:solidFill>
                    <a:srgbClr val="FF0000"/>
                  </a:solidFill>
                </a:ln>
                <a:solidFill>
                  <a:srgbClr val="FF0000"/>
                </a:solidFill>
                <a:latin typeface="Trebuchet MS" pitchFamily="34" charset="0"/>
                <a:cs typeface="Tahoma" pitchFamily="34" charset="0"/>
              </a:rPr>
              <a:t>Ayrıca yüksek sıcaklık; </a:t>
            </a:r>
          </a:p>
          <a:p>
            <a:pPr marL="857250" lvl="1" indent="-457200">
              <a:lnSpc>
                <a:spcPct val="150000"/>
              </a:lnSpc>
              <a:spcBef>
                <a:spcPct val="0"/>
              </a:spcBef>
              <a:buClr>
                <a:srgbClr val="0033CC"/>
              </a:buClr>
            </a:pPr>
            <a:r>
              <a:rPr lang="tr-TR" altLang="tr-TR" sz="2200" dirty="0">
                <a:solidFill>
                  <a:srgbClr val="0033CC"/>
                </a:solidFill>
                <a:latin typeface="Trebuchet MS" pitchFamily="34" charset="0"/>
                <a:cs typeface="Tahoma" pitchFamily="34" charset="0"/>
              </a:rPr>
              <a:t>kaşıntılı kırmızı lekeler şeklinde deri bozukluklarına, </a:t>
            </a:r>
          </a:p>
          <a:p>
            <a:pPr marL="857250" lvl="1" indent="-457200">
              <a:lnSpc>
                <a:spcPct val="150000"/>
              </a:lnSpc>
              <a:spcBef>
                <a:spcPct val="0"/>
              </a:spcBef>
              <a:buClr>
                <a:srgbClr val="0033CC"/>
              </a:buClr>
            </a:pPr>
            <a:r>
              <a:rPr lang="tr-TR" altLang="tr-TR" sz="2200" dirty="0">
                <a:solidFill>
                  <a:srgbClr val="0033CC"/>
                </a:solidFill>
                <a:latin typeface="Trebuchet MS" pitchFamily="34" charset="0"/>
                <a:cs typeface="Tahoma" pitchFamily="34" charset="0"/>
              </a:rPr>
              <a:t>moral bozukluklarına, </a:t>
            </a:r>
          </a:p>
          <a:p>
            <a:pPr marL="857250" lvl="1" indent="-457200">
              <a:lnSpc>
                <a:spcPct val="150000"/>
              </a:lnSpc>
              <a:spcBef>
                <a:spcPct val="0"/>
              </a:spcBef>
              <a:buClr>
                <a:srgbClr val="0033CC"/>
              </a:buClr>
            </a:pPr>
            <a:r>
              <a:rPr lang="tr-TR" altLang="tr-TR" sz="2200" dirty="0">
                <a:solidFill>
                  <a:srgbClr val="0033CC"/>
                </a:solidFill>
                <a:latin typeface="Trebuchet MS" pitchFamily="34" charset="0"/>
                <a:cs typeface="Tahoma" pitchFamily="34" charset="0"/>
              </a:rPr>
              <a:t>konsantrasyon bozukluklarına ve </a:t>
            </a:r>
          </a:p>
          <a:p>
            <a:pPr marL="857250" lvl="1" indent="-457200">
              <a:lnSpc>
                <a:spcPct val="150000"/>
              </a:lnSpc>
              <a:spcBef>
                <a:spcPct val="0"/>
              </a:spcBef>
              <a:buClr>
                <a:srgbClr val="0033CC"/>
              </a:buClr>
            </a:pPr>
            <a:r>
              <a:rPr lang="tr-TR" altLang="tr-TR" sz="2200" dirty="0">
                <a:solidFill>
                  <a:srgbClr val="0033CC"/>
                </a:solidFill>
                <a:latin typeface="Trebuchet MS" pitchFamily="34" charset="0"/>
                <a:cs typeface="Tahoma" pitchFamily="34" charset="0"/>
              </a:rPr>
              <a:t>aşırı duyarlılık ile endişeye</a:t>
            </a:r>
            <a:r>
              <a:rPr lang="tr-TR" altLang="tr-TR" sz="2200" dirty="0">
                <a:solidFill>
                  <a:srgbClr val="000000"/>
                </a:solidFill>
                <a:latin typeface="Trebuchet MS" pitchFamily="34" charset="0"/>
                <a:cs typeface="Tahoma" pitchFamily="34" charset="0"/>
              </a:rPr>
              <a:t> sebep olabilir.</a:t>
            </a:r>
          </a:p>
        </p:txBody>
      </p:sp>
      <p:sp>
        <p:nvSpPr>
          <p:cNvPr id="230403" name="2 Metin kutusu"/>
          <p:cNvSpPr txBox="1">
            <a:spLocks noChangeArrowheads="1"/>
          </p:cNvSpPr>
          <p:nvPr/>
        </p:nvSpPr>
        <p:spPr bwMode="auto">
          <a:xfrm>
            <a:off x="827584" y="37292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 ALIŞ-VERİŞİNİN İNSAN ÜZERİNDEKİ ETKİLERİ</a:t>
            </a:r>
          </a:p>
        </p:txBody>
      </p:sp>
    </p:spTree>
    <p:extLst>
      <p:ext uri="{BB962C8B-B14F-4D97-AF65-F5344CB8AC3E}">
        <p14:creationId xmlns:p14="http://schemas.microsoft.com/office/powerpoint/2010/main" val="29329017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3"/>
          <p:cNvSpPr>
            <a:spLocks noGrp="1" noChangeArrowheads="1"/>
          </p:cNvSpPr>
          <p:nvPr>
            <p:ph type="body" idx="1"/>
          </p:nvPr>
        </p:nvSpPr>
        <p:spPr>
          <a:xfrm>
            <a:off x="387398" y="967645"/>
            <a:ext cx="3741257" cy="5078313"/>
          </a:xfrm>
        </p:spPr>
        <p:txBody>
          <a:bodyPr wrap="square">
            <a:spAutoFit/>
          </a:bodyPr>
          <a:lstStyle/>
          <a:p>
            <a:pPr marL="0" indent="0">
              <a:lnSpc>
                <a:spcPct val="150000"/>
              </a:lnSpc>
              <a:spcBef>
                <a:spcPct val="0"/>
              </a:spcBef>
              <a:buFontTx/>
              <a:buNone/>
            </a:pPr>
            <a:r>
              <a:rPr lang="tr-TR" altLang="tr-TR" sz="2400" dirty="0">
                <a:solidFill>
                  <a:srgbClr val="000000"/>
                </a:solidFill>
                <a:latin typeface="Trebuchet MS" pitchFamily="34" charset="0"/>
                <a:cs typeface="Tahoma" pitchFamily="34" charset="0"/>
              </a:rPr>
              <a:t>Yapılan araştırmalar, kişilerin başlangıçta sıcaklığa karşı duyarlı yani dayanıksız olduklarını göstermekte ise de;  sıcaklığa karşı zamanla alıştıklarını yani uyum sağladıklarını da göstermiştir</a:t>
            </a:r>
            <a:r>
              <a:rPr lang="tr-TR" altLang="tr-TR" dirty="0">
                <a:solidFill>
                  <a:srgbClr val="000000"/>
                </a:solidFill>
                <a:latin typeface="Trebuchet MS" pitchFamily="34" charset="0"/>
                <a:cs typeface="Tahoma" pitchFamily="34" charset="0"/>
              </a:rPr>
              <a:t>.</a:t>
            </a:r>
            <a:r>
              <a:rPr lang="en-US" altLang="tr-TR" dirty="0">
                <a:solidFill>
                  <a:srgbClr val="000000"/>
                </a:solidFill>
                <a:latin typeface="Trebuchet MS" pitchFamily="34" charset="0"/>
                <a:cs typeface="Tahoma" pitchFamily="34" charset="0"/>
              </a:rPr>
              <a:t> </a:t>
            </a:r>
            <a:endParaRPr lang="tr-TR" altLang="tr-TR" dirty="0">
              <a:solidFill>
                <a:srgbClr val="000000"/>
              </a:solidFill>
              <a:latin typeface="Trebuchet MS" pitchFamily="34" charset="0"/>
              <a:cs typeface="Tahoma" pitchFamily="34" charset="0"/>
            </a:endParaRPr>
          </a:p>
        </p:txBody>
      </p:sp>
      <p:pic>
        <p:nvPicPr>
          <p:cNvPr id="2314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8654" y="1146953"/>
            <a:ext cx="4655127" cy="4768937"/>
          </a:xfrm>
          <a:prstGeom prst="roundRect">
            <a:avLst>
              <a:gd name="adj" fmla="val 1666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8" name="2 Metin kutusu"/>
          <p:cNvSpPr txBox="1">
            <a:spLocks noChangeArrowheads="1"/>
          </p:cNvSpPr>
          <p:nvPr/>
        </p:nvSpPr>
        <p:spPr bwMode="auto">
          <a:xfrm>
            <a:off x="971600" y="388692"/>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 ALIŞ-VERİŞİNİN İNSAN ÜZERİNDEKİ ETKİLERİ</a:t>
            </a:r>
          </a:p>
        </p:txBody>
      </p:sp>
    </p:spTree>
    <p:extLst>
      <p:ext uri="{BB962C8B-B14F-4D97-AF65-F5344CB8AC3E}">
        <p14:creationId xmlns:p14="http://schemas.microsoft.com/office/powerpoint/2010/main" val="26835045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xfrm>
            <a:off x="755576" y="1556792"/>
            <a:ext cx="7740650" cy="4154984"/>
          </a:xfrm>
        </p:spPr>
        <p:txBody>
          <a:bodyPr>
            <a:spAutoFit/>
          </a:bodyPr>
          <a:lstStyle/>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Endüstride düşük ısıya daha az rastlanır.</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Soğuk işyeri ortamları, daha çok soğuk hava depolarında yapılan çalışmalarda ve kışın açıkta yapılan işlerde görülür.</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Düşük sıcaklık, yani soğuk, insan üzerinde olumsuz etkiler yapar. </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Uyuşukluk, uyku hali, organlarda  hissizlik ve donma gibi haller aşırı soğuğun insanlar üzerindeki olumsuz</a:t>
            </a:r>
          </a:p>
          <a:p>
            <a:pPr marL="0" indent="361950">
              <a:lnSpc>
                <a:spcPct val="150000"/>
              </a:lnSpc>
              <a:spcBef>
                <a:spcPct val="0"/>
              </a:spcBef>
              <a:buClr>
                <a:srgbClr val="0033CC"/>
              </a:buClr>
              <a:buNone/>
            </a:pPr>
            <a:r>
              <a:rPr lang="tr-TR" altLang="tr-TR" sz="2200" dirty="0">
                <a:solidFill>
                  <a:srgbClr val="000000"/>
                </a:solidFill>
                <a:latin typeface="Trebuchet MS" pitchFamily="34" charset="0"/>
                <a:cs typeface="Tahoma" pitchFamily="34" charset="0"/>
              </a:rPr>
              <a:t>etkileridir.</a:t>
            </a:r>
          </a:p>
        </p:txBody>
      </p:sp>
      <p:sp>
        <p:nvSpPr>
          <p:cNvPr id="232451" name="2 Metin kutusu"/>
          <p:cNvSpPr txBox="1">
            <a:spLocks noChangeArrowheads="1"/>
          </p:cNvSpPr>
          <p:nvPr/>
        </p:nvSpPr>
        <p:spPr bwMode="auto">
          <a:xfrm>
            <a:off x="755576"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a:solidFill>
                  <a:srgbClr val="FF0000"/>
                </a:solidFill>
              </a:rPr>
              <a:t>ISI ALIŞ-VERİŞİNİN İNSAN ÜZERİNDEKİ ETKİLERİ</a:t>
            </a:r>
          </a:p>
        </p:txBody>
      </p:sp>
    </p:spTree>
    <p:extLst>
      <p:ext uri="{BB962C8B-B14F-4D97-AF65-F5344CB8AC3E}">
        <p14:creationId xmlns:p14="http://schemas.microsoft.com/office/powerpoint/2010/main" val="38037450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body" sz="half" idx="1"/>
          </p:nvPr>
        </p:nvSpPr>
        <p:spPr>
          <a:xfrm>
            <a:off x="665671" y="812556"/>
            <a:ext cx="7740650" cy="5277791"/>
          </a:xfrm>
        </p:spPr>
        <p:txBody>
          <a:bodyPr>
            <a:spAutoFit/>
          </a:bodyPr>
          <a:lstStyle/>
          <a:p>
            <a:pPr marL="457200" indent="-457200">
              <a:spcBef>
                <a:spcPct val="0"/>
              </a:spcBef>
              <a:buFont typeface="Arial" charset="0"/>
              <a:buAutoNum type="arabicPeriod"/>
            </a:pPr>
            <a:r>
              <a:rPr lang="tr-TR" altLang="tr-TR" sz="2200" dirty="0">
                <a:solidFill>
                  <a:srgbClr val="0033CC"/>
                </a:solidFill>
                <a:latin typeface="Trebuchet MS" pitchFamily="34" charset="0"/>
                <a:cs typeface="Tahoma" pitchFamily="34" charset="0"/>
              </a:rPr>
              <a:t>Sıcaklık:</a:t>
            </a:r>
          </a:p>
          <a:p>
            <a:pPr marL="457200" indent="-457200">
              <a:spcBef>
                <a:spcPct val="0"/>
              </a:spcBef>
              <a:buFont typeface="Wingdings" pitchFamily="2" charset="2"/>
              <a:buNone/>
            </a:pPr>
            <a:endParaRPr lang="tr-TR" altLang="tr-TR" sz="2200" dirty="0">
              <a:solidFill>
                <a:srgbClr val="000000"/>
              </a:solidFill>
              <a:latin typeface="Trebuchet MS" pitchFamily="34" charset="0"/>
              <a:cs typeface="Tahoma"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Havanın sıcaklığının </a:t>
            </a:r>
            <a:r>
              <a:rPr lang="tr-TR" altLang="tr-TR" sz="2200" dirty="0">
                <a:solidFill>
                  <a:srgbClr val="0033CC"/>
                </a:solidFill>
                <a:latin typeface="Trebuchet MS" pitchFamily="34" charset="0"/>
                <a:cs typeface="Tahoma" pitchFamily="34" charset="0"/>
              </a:rPr>
              <a:t>kuru termometreler </a:t>
            </a:r>
            <a:r>
              <a:rPr lang="tr-TR" altLang="tr-TR" sz="2200" dirty="0">
                <a:solidFill>
                  <a:srgbClr val="000000"/>
                </a:solidFill>
                <a:latin typeface="Trebuchet MS" pitchFamily="34" charset="0"/>
                <a:cs typeface="Tahoma" pitchFamily="34" charset="0"/>
              </a:rPr>
              <a:t>ile ölçülür. </a:t>
            </a:r>
          </a:p>
          <a:p>
            <a:pPr marL="457200" indent="-457200">
              <a:lnSpc>
                <a:spcPct val="150000"/>
              </a:lnSpc>
              <a:spcBef>
                <a:spcPct val="0"/>
              </a:spcBef>
              <a:buClr>
                <a:srgbClr val="0033CC"/>
              </a:buClr>
            </a:pPr>
            <a:endParaRPr lang="tr-TR" altLang="tr-TR" sz="2200" dirty="0">
              <a:solidFill>
                <a:srgbClr val="000000"/>
              </a:solidFill>
              <a:latin typeface="Trebuchet MS" pitchFamily="34" charset="0"/>
              <a:cs typeface="Tahoma"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Kuru termometreler genellikle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cam hazneli cıvalı veya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alkollü termometrelerdir.</a:t>
            </a:r>
          </a:p>
          <a:p>
            <a:pPr marL="457200" indent="-457200">
              <a:lnSpc>
                <a:spcPct val="150000"/>
              </a:lnSpc>
              <a:spcBef>
                <a:spcPct val="0"/>
              </a:spcBef>
              <a:buClr>
                <a:srgbClr val="0033CC"/>
              </a:buClr>
              <a:buFont typeface="Wingdings" pitchFamily="2" charset="2"/>
              <a:buNone/>
            </a:pPr>
            <a:endParaRPr lang="tr-TR" altLang="tr-TR" sz="2200" dirty="0">
              <a:solidFill>
                <a:srgbClr val="000000"/>
              </a:solidFill>
              <a:latin typeface="Trebuchet MS" pitchFamily="34" charset="0"/>
              <a:cs typeface="Tahoma"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Bu termometreler radyan enerji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kaynaklarından etkilenmeyen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cs typeface="Tahoma" pitchFamily="34" charset="0"/>
              </a:rPr>
              <a:t>	cinsten olmalıdır.</a:t>
            </a:r>
          </a:p>
        </p:txBody>
      </p:sp>
      <p:pic>
        <p:nvPicPr>
          <p:cNvPr id="234499" name="Picture 3" descr="kelvin_scale"/>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857875" y="3643313"/>
            <a:ext cx="2643188" cy="2643187"/>
          </a:xfrm>
        </p:spPr>
      </p:pic>
      <p:sp>
        <p:nvSpPr>
          <p:cNvPr id="234500" name="2 Metin kutusu"/>
          <p:cNvSpPr txBox="1">
            <a:spLocks noChangeArrowheads="1"/>
          </p:cNvSpPr>
          <p:nvPr/>
        </p:nvSpPr>
        <p:spPr bwMode="auto">
          <a:xfrm>
            <a:off x="899592" y="35480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8908453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sz="half" idx="1"/>
          </p:nvPr>
        </p:nvSpPr>
        <p:spPr>
          <a:xfrm>
            <a:off x="683568" y="1556792"/>
            <a:ext cx="7740650" cy="3444020"/>
          </a:xfrm>
        </p:spPr>
        <p:txBody>
          <a:bodyPr>
            <a:spAutoFit/>
          </a:bodyPr>
          <a:lstStyle/>
          <a:p>
            <a:pPr marL="457200" lvl="0" indent="-457200">
              <a:spcBef>
                <a:spcPct val="0"/>
              </a:spcBef>
              <a:buFont typeface="Arial" charset="0"/>
              <a:buAutoNum type="arabicPeriod" startAt="2"/>
            </a:pPr>
            <a:r>
              <a:rPr lang="tr-TR" altLang="tr-TR" sz="2200" dirty="0">
                <a:solidFill>
                  <a:srgbClr val="0033CC"/>
                </a:solidFill>
                <a:latin typeface="Trebuchet MS" pitchFamily="34" charset="0"/>
                <a:cs typeface="Tahoma" pitchFamily="34" charset="0"/>
              </a:rPr>
              <a:t>Radyan Isı: </a:t>
            </a:r>
            <a:endParaRPr lang="tr-TR" altLang="tr-TR" sz="2200" dirty="0">
              <a:solidFill>
                <a:srgbClr val="000000"/>
              </a:solidFill>
              <a:latin typeface="Trebuchet MS" pitchFamily="34" charset="0"/>
              <a:cs typeface="Tahoma" pitchFamily="34" charset="0"/>
            </a:endParaRP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İşyerinde işin gereği olarak sıcak yüzeyler bulunabilmekte ve bu yüzeylerden ısı radyasyonu olabilmektedir. </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effectLst>
                  <a:glow rad="63500">
                    <a:schemeClr val="accent2">
                      <a:satMod val="175000"/>
                      <a:alpha val="40000"/>
                    </a:schemeClr>
                  </a:glow>
                </a:effectLst>
                <a:latin typeface="Trebuchet MS" pitchFamily="34" charset="0"/>
                <a:cs typeface="Tahoma" pitchFamily="34" charset="0"/>
              </a:rPr>
              <a:t>Termal radyasyon yani radyan ısı absorblanacağı  bir yüzeye çarpmadıkça, sıcaklık meydana getirmeyen elektromanyetik bir enerjidir. </a:t>
            </a:r>
          </a:p>
        </p:txBody>
      </p:sp>
      <p:sp>
        <p:nvSpPr>
          <p:cNvPr id="236547" name="2 Metin kutusu"/>
          <p:cNvSpPr txBox="1">
            <a:spLocks noChangeArrowheads="1"/>
          </p:cNvSpPr>
          <p:nvPr/>
        </p:nvSpPr>
        <p:spPr bwMode="auto">
          <a:xfrm>
            <a:off x="827584" y="37292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7404570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sz="half" idx="1"/>
          </p:nvPr>
        </p:nvSpPr>
        <p:spPr>
          <a:xfrm>
            <a:off x="665671" y="1572642"/>
            <a:ext cx="7740650" cy="2569358"/>
          </a:xfrm>
        </p:spPr>
        <p:txBody>
          <a:bodyPr>
            <a:spAutoFit/>
          </a:bodyPr>
          <a:lstStyle/>
          <a:p>
            <a:pPr marL="0" indent="382588">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Termal radyasyondan korunmanın tek yolu, çalışanla kaynak arasına ısı geçirmeyen bir perde koymaktır. </a:t>
            </a:r>
          </a:p>
          <a:p>
            <a:pPr marL="0" indent="382588">
              <a:lnSpc>
                <a:spcPct val="150000"/>
              </a:lnSpc>
              <a:spcBef>
                <a:spcPct val="0"/>
              </a:spcBef>
              <a:buClr>
                <a:srgbClr val="0033CC"/>
              </a:buClr>
              <a:buFont typeface="Wingdings" panose="05000000000000000000" pitchFamily="2" charset="2"/>
              <a:buChar char="Ø"/>
            </a:pPr>
            <a:endParaRPr lang="tr-TR" altLang="tr-TR" sz="2200" dirty="0">
              <a:solidFill>
                <a:srgbClr val="000000"/>
              </a:solidFill>
              <a:latin typeface="Trebuchet MS" pitchFamily="34" charset="0"/>
              <a:cs typeface="Tahoma" pitchFamily="34" charset="0"/>
            </a:endParaRPr>
          </a:p>
          <a:p>
            <a:pPr marL="0" indent="382588">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Ancak konulan perde ısıyı yansıtmıyorsa</a:t>
            </a:r>
            <a:r>
              <a:rPr lang="tr-TR" altLang="tr-TR" sz="2200" b="1" dirty="0">
                <a:solidFill>
                  <a:srgbClr val="000000"/>
                </a:solidFill>
                <a:latin typeface="Trebuchet MS" pitchFamily="34" charset="0"/>
                <a:cs typeface="Tahoma" pitchFamily="34" charset="0"/>
              </a:rPr>
              <a:t>, ısıyı absorblayarak ısı kaynağı haline de gelebilir.</a:t>
            </a:r>
            <a:r>
              <a:rPr lang="en-US" altLang="tr-TR" sz="2200" b="1" dirty="0">
                <a:solidFill>
                  <a:srgbClr val="000000"/>
                </a:solidFill>
                <a:latin typeface="Trebuchet MS" pitchFamily="34" charset="0"/>
                <a:cs typeface="Tahoma" pitchFamily="34" charset="0"/>
              </a:rPr>
              <a:t> </a:t>
            </a:r>
          </a:p>
        </p:txBody>
      </p:sp>
      <p:sp>
        <p:nvSpPr>
          <p:cNvPr id="237571" name="2 Metin kutusu"/>
          <p:cNvSpPr txBox="1">
            <a:spLocks noChangeArrowheads="1"/>
          </p:cNvSpPr>
          <p:nvPr/>
        </p:nvSpPr>
        <p:spPr bwMode="auto">
          <a:xfrm>
            <a:off x="755576" y="35480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pic>
        <p:nvPicPr>
          <p:cNvPr id="2375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0188" y="4186238"/>
            <a:ext cx="311943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1823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p:cNvSpPr>
            <a:spLocks noChangeArrowheads="1"/>
          </p:cNvSpPr>
          <p:nvPr/>
        </p:nvSpPr>
        <p:spPr bwMode="auto">
          <a:xfrm>
            <a:off x="778381" y="1700808"/>
            <a:ext cx="77406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buClr>
                <a:srgbClr val="0033CC"/>
              </a:buClr>
              <a:buFont typeface="Arial" charset="0"/>
              <a:buAutoNum type="arabicPeriod" startAt="3"/>
            </a:pPr>
            <a:r>
              <a:rPr lang="tr-TR" altLang="tr-TR" sz="2200" dirty="0">
                <a:ln>
                  <a:solidFill>
                    <a:srgbClr val="0033CC"/>
                  </a:solidFill>
                </a:ln>
                <a:solidFill>
                  <a:srgbClr val="0033CC"/>
                </a:solidFill>
                <a:cs typeface="Tahoma" pitchFamily="34" charset="0"/>
              </a:rPr>
              <a:t>Nem:  </a:t>
            </a:r>
          </a:p>
          <a:p>
            <a:pPr eaLnBrk="1" hangingPunct="1">
              <a:lnSpc>
                <a:spcPct val="150000"/>
              </a:lnSpc>
            </a:pPr>
            <a:endParaRPr lang="tr-TR" altLang="tr-TR" sz="2200" dirty="0">
              <a:solidFill>
                <a:srgbClr val="000000"/>
              </a:solidFill>
              <a:cs typeface="Tahoma" pitchFamily="34" charset="0"/>
            </a:endParaRPr>
          </a:p>
          <a:p>
            <a:pPr marL="0" indent="361950" eaLnBrk="1" hangingPunct="1">
              <a:lnSpc>
                <a:spcPct val="150000"/>
              </a:lnSpc>
              <a:buClr>
                <a:srgbClr val="0033CC"/>
              </a:buClr>
              <a:buFont typeface="Wingdings" pitchFamily="2" charset="2"/>
              <a:buChar char="§"/>
            </a:pPr>
            <a:r>
              <a:rPr lang="tr-TR" altLang="tr-TR" sz="2200" dirty="0">
                <a:ln>
                  <a:solidFill>
                    <a:srgbClr val="FF0000"/>
                  </a:solidFill>
                </a:ln>
                <a:solidFill>
                  <a:srgbClr val="FF0000"/>
                </a:solidFill>
                <a:cs typeface="Tahoma" pitchFamily="34" charset="0"/>
              </a:rPr>
              <a:t>Kata termometreler </a:t>
            </a:r>
            <a:r>
              <a:rPr lang="tr-TR" altLang="tr-TR" sz="2200" dirty="0">
                <a:solidFill>
                  <a:srgbClr val="000000"/>
                </a:solidFill>
                <a:cs typeface="Tahoma" pitchFamily="34" charset="0"/>
              </a:rPr>
              <a:t>(</a:t>
            </a:r>
            <a:r>
              <a:rPr lang="tr-TR" altLang="tr-TR" sz="2200" dirty="0" err="1">
                <a:solidFill>
                  <a:srgbClr val="000000"/>
                </a:solidFill>
                <a:cs typeface="Tahoma" pitchFamily="34" charset="0"/>
              </a:rPr>
              <a:t>psikrometreler</a:t>
            </a:r>
            <a:r>
              <a:rPr lang="tr-TR" altLang="tr-TR" sz="2200" dirty="0">
                <a:solidFill>
                  <a:srgbClr val="000000"/>
                </a:solidFill>
                <a:cs typeface="Tahoma" pitchFamily="34" charset="0"/>
              </a:rPr>
              <a:t>)  ve      </a:t>
            </a:r>
            <a:r>
              <a:rPr lang="tr-TR" altLang="tr-TR" sz="2200" dirty="0">
                <a:ln>
                  <a:solidFill>
                    <a:srgbClr val="FF0000"/>
                  </a:solidFill>
                </a:ln>
                <a:solidFill>
                  <a:srgbClr val="FF0000"/>
                </a:solidFill>
                <a:cs typeface="Tahoma" pitchFamily="34" charset="0"/>
              </a:rPr>
              <a:t>higrometreler</a:t>
            </a:r>
            <a:r>
              <a:rPr lang="tr-TR" altLang="tr-TR" sz="2200" dirty="0">
                <a:solidFill>
                  <a:srgbClr val="000000"/>
                </a:solidFill>
                <a:cs typeface="Tahoma" pitchFamily="34" charset="0"/>
              </a:rPr>
              <a:t> ile ölçülür. </a:t>
            </a:r>
          </a:p>
          <a:p>
            <a:pPr marL="0" indent="361950" eaLnBrk="1" hangingPunct="1">
              <a:lnSpc>
                <a:spcPct val="150000"/>
              </a:lnSpc>
              <a:buClr>
                <a:srgbClr val="0033CC"/>
              </a:buClr>
              <a:buFont typeface="Wingdings" pitchFamily="2" charset="2"/>
              <a:buChar char="§"/>
            </a:pPr>
            <a:endParaRPr lang="tr-TR" altLang="tr-TR" sz="2200" dirty="0">
              <a:solidFill>
                <a:srgbClr val="000000"/>
              </a:solidFill>
              <a:cs typeface="Tahoma" pitchFamily="34" charset="0"/>
            </a:endParaRPr>
          </a:p>
          <a:p>
            <a:pPr marL="0" indent="361950"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Kata termometreler, birisinin haznesine                            ıslak bez yerleştirilmiş bir çift                                                 termometreden oluşur.</a:t>
            </a:r>
          </a:p>
        </p:txBody>
      </p:sp>
      <p:pic>
        <p:nvPicPr>
          <p:cNvPr id="2385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0663" y="2008188"/>
            <a:ext cx="19304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2 Metin kutusu"/>
          <p:cNvSpPr txBox="1">
            <a:spLocks noChangeArrowheads="1"/>
          </p:cNvSpPr>
          <p:nvPr/>
        </p:nvSpPr>
        <p:spPr bwMode="auto">
          <a:xfrm>
            <a:off x="701675" y="569913"/>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20646719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ChangeArrowheads="1"/>
          </p:cNvSpPr>
          <p:nvPr/>
        </p:nvSpPr>
        <p:spPr bwMode="auto">
          <a:xfrm>
            <a:off x="701675" y="2197894"/>
            <a:ext cx="77406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buClr>
                <a:srgbClr val="0033CC"/>
              </a:buClr>
              <a:buFont typeface="Arial" charset="0"/>
              <a:buAutoNum type="arabicPeriod" startAt="4"/>
            </a:pPr>
            <a:r>
              <a:rPr lang="tr-TR" altLang="tr-TR" sz="2200" dirty="0">
                <a:ln>
                  <a:solidFill>
                    <a:srgbClr val="0033CC"/>
                  </a:solidFill>
                </a:ln>
                <a:solidFill>
                  <a:srgbClr val="0033CC"/>
                </a:solidFill>
                <a:cs typeface="Tahoma" pitchFamily="34" charset="0"/>
              </a:rPr>
              <a:t>Hava Akım Hızı:</a:t>
            </a:r>
          </a:p>
          <a:p>
            <a:pPr eaLnBrk="1" hangingPunct="1"/>
            <a:endParaRPr lang="tr-TR" altLang="tr-TR" sz="2200" dirty="0">
              <a:solidFill>
                <a:srgbClr val="000000"/>
              </a:solidFill>
              <a:cs typeface="Tahoma" pitchFamily="34" charset="0"/>
            </a:endParaRPr>
          </a:p>
          <a:p>
            <a:pPr eaLnBrk="1" hangingPunct="1">
              <a:buClr>
                <a:srgbClr val="0033CC"/>
              </a:buClr>
              <a:buFont typeface="Wingdings" pitchFamily="2" charset="2"/>
              <a:buChar char="§"/>
            </a:pPr>
            <a:r>
              <a:rPr lang="tr-TR" altLang="tr-TR" sz="2200" dirty="0">
                <a:solidFill>
                  <a:srgbClr val="000000"/>
                </a:solidFill>
                <a:cs typeface="Tahoma" pitchFamily="34" charset="0"/>
              </a:rPr>
              <a:t>Çeşitli </a:t>
            </a:r>
            <a:r>
              <a:rPr lang="tr-TR" altLang="tr-TR" sz="2200" dirty="0">
                <a:ln>
                  <a:solidFill>
                    <a:srgbClr val="FF0000"/>
                  </a:solidFill>
                </a:ln>
                <a:solidFill>
                  <a:srgbClr val="FF0000"/>
                </a:solidFill>
                <a:cs typeface="Tahoma" pitchFamily="34" charset="0"/>
              </a:rPr>
              <a:t>anemometreler</a:t>
            </a:r>
            <a:r>
              <a:rPr lang="tr-TR" altLang="tr-TR" sz="2200" dirty="0">
                <a:solidFill>
                  <a:srgbClr val="000000"/>
                </a:solidFill>
                <a:cs typeface="Tahoma" pitchFamily="34" charset="0"/>
              </a:rPr>
              <a:t> ile ölçülür.  </a:t>
            </a:r>
          </a:p>
          <a:p>
            <a:pPr eaLnBrk="1" hangingPunct="1">
              <a:buClr>
                <a:srgbClr val="0033CC"/>
              </a:buClr>
              <a:buFont typeface="Wingdings" pitchFamily="2" charset="2"/>
              <a:buChar char="§"/>
            </a:pPr>
            <a:endParaRPr lang="tr-TR" altLang="tr-TR" sz="2200" dirty="0">
              <a:solidFill>
                <a:srgbClr val="000000"/>
              </a:solidFill>
              <a:cs typeface="Tahoma" pitchFamily="34" charset="0"/>
            </a:endParaRPr>
          </a:p>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Pervaneli veya ısıya duyarlı elemanlı </a:t>
            </a:r>
          </a:p>
          <a:p>
            <a:pPr eaLnBrk="1" hangingPunct="1">
              <a:lnSpc>
                <a:spcPct val="150000"/>
              </a:lnSpc>
              <a:buClr>
                <a:srgbClr val="0033CC"/>
              </a:buClr>
            </a:pPr>
            <a:r>
              <a:rPr lang="tr-TR" altLang="tr-TR" sz="2200" dirty="0">
                <a:solidFill>
                  <a:srgbClr val="000000"/>
                </a:solidFill>
                <a:cs typeface="Tahoma" pitchFamily="34" charset="0"/>
              </a:rPr>
              <a:t>	olan çeşitli tipleri vardır.      </a:t>
            </a:r>
          </a:p>
        </p:txBody>
      </p:sp>
      <p:pic>
        <p:nvPicPr>
          <p:cNvPr id="2416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7963" y="2320925"/>
            <a:ext cx="19431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2 Metin kutusu"/>
          <p:cNvSpPr txBox="1">
            <a:spLocks noChangeArrowheads="1"/>
          </p:cNvSpPr>
          <p:nvPr/>
        </p:nvSpPr>
        <p:spPr bwMode="auto">
          <a:xfrm>
            <a:off x="701675" y="54073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30820818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p:cNvSpPr>
            <a:spLocks noGrp="1" noChangeArrowheads="1"/>
          </p:cNvSpPr>
          <p:nvPr>
            <p:ph type="body" idx="1"/>
          </p:nvPr>
        </p:nvSpPr>
        <p:spPr>
          <a:xfrm>
            <a:off x="611560" y="1066666"/>
            <a:ext cx="7740650" cy="5170646"/>
          </a:xfrm>
        </p:spPr>
        <p:txBody>
          <a:bodyPr>
            <a:spAutoFit/>
          </a:bodyPr>
          <a:lstStyle/>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İşyerinde termal konforu sağlamak ve sağlığa zararlı olan gaz ve tozları işyeri ortamından uzaklaştırmak için uygun bir hava akım hızı temin edilmesi gerekir.</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Ancak hava akım hızı iyi ayarlanmalıdır. Çünkü vücut ile çevresindeki hava arasında hava akımın etkisi ile ısı transferi olur.</a:t>
            </a:r>
          </a:p>
          <a:p>
            <a:pPr marL="0" indent="361950">
              <a:lnSpc>
                <a:spcPct val="150000"/>
              </a:lnSpc>
              <a:spcBef>
                <a:spcPct val="0"/>
              </a:spcBef>
              <a:buClr>
                <a:srgbClr val="0033CC"/>
              </a:buClr>
              <a:buFont typeface="Wingdings" panose="05000000000000000000" pitchFamily="2" charset="2"/>
              <a:buChar char="Ø"/>
            </a:pPr>
            <a:r>
              <a:rPr lang="tr-TR" altLang="tr-TR" sz="2200" dirty="0">
                <a:solidFill>
                  <a:srgbClr val="000000"/>
                </a:solidFill>
                <a:latin typeface="Trebuchet MS" pitchFamily="34" charset="0"/>
                <a:cs typeface="Tahoma" pitchFamily="34" charset="0"/>
              </a:rPr>
              <a:t>Bu transferin yönü sıcaklığın değişmesine bağlıdır. </a:t>
            </a:r>
          </a:p>
          <a:p>
            <a:pPr marL="0" indent="361950">
              <a:lnSpc>
                <a:spcPct val="150000"/>
              </a:lnSpc>
              <a:spcBef>
                <a:spcPct val="0"/>
              </a:spcBef>
              <a:buClr>
                <a:srgbClr val="0033CC"/>
              </a:buClr>
              <a:buNone/>
            </a:pPr>
            <a:r>
              <a:rPr lang="tr-TR" altLang="tr-TR" sz="2200" dirty="0">
                <a:solidFill>
                  <a:srgbClr val="000000"/>
                </a:solidFill>
                <a:latin typeface="Trebuchet MS" pitchFamily="34" charset="0"/>
                <a:cs typeface="Tahoma" pitchFamily="34" charset="0"/>
              </a:rPr>
              <a:t>Hava  vücuttan serinse vücut ısısı kaybolur. Hava vücuttan  sıcaksa vücut ısısı artar.                                      Böyle durumlarda </a:t>
            </a:r>
            <a:r>
              <a:rPr lang="tr-TR" altLang="tr-TR" sz="2200" dirty="0">
                <a:ln>
                  <a:solidFill>
                    <a:srgbClr val="FF0000"/>
                  </a:solidFill>
                </a:ln>
                <a:solidFill>
                  <a:srgbClr val="FF0000"/>
                </a:solidFill>
                <a:latin typeface="Trebuchet MS" pitchFamily="34" charset="0"/>
                <a:cs typeface="Tahoma" pitchFamily="34" charset="0"/>
              </a:rPr>
              <a:t>ısı stresleri </a:t>
            </a:r>
            <a:r>
              <a:rPr lang="tr-TR" altLang="tr-TR" sz="2200" dirty="0">
                <a:solidFill>
                  <a:srgbClr val="000000"/>
                </a:solidFill>
                <a:latin typeface="Trebuchet MS" pitchFamily="34" charset="0"/>
                <a:cs typeface="Tahoma" pitchFamily="34" charset="0"/>
              </a:rPr>
              <a:t>meydana gelir.</a:t>
            </a:r>
          </a:p>
        </p:txBody>
      </p:sp>
      <p:sp>
        <p:nvSpPr>
          <p:cNvPr id="242691" name="2 Metin kutusu"/>
          <p:cNvSpPr txBox="1">
            <a:spLocks noChangeArrowheads="1"/>
          </p:cNvSpPr>
          <p:nvPr/>
        </p:nvSpPr>
        <p:spPr bwMode="auto">
          <a:xfrm>
            <a:off x="755576" y="41477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1310955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1556792"/>
            <a:ext cx="8229600" cy="4389437"/>
          </a:xfrm>
        </p:spPr>
        <p:txBody>
          <a:bodyPr/>
          <a:lstStyle/>
          <a:p>
            <a:pPr algn="ctr">
              <a:buNone/>
            </a:pPr>
            <a:r>
              <a:rPr lang="tr-TR" sz="3200" b="1" dirty="0">
                <a:solidFill>
                  <a:srgbClr val="FF0000"/>
                </a:solidFill>
                <a:effectLst>
                  <a:outerShdw blurRad="38100" dist="38100" dir="2700000" algn="tl">
                    <a:srgbClr val="000000">
                      <a:alpha val="43137"/>
                    </a:srgbClr>
                  </a:outerShdw>
                </a:effectLst>
              </a:rPr>
              <a:t>RİSK DEĞERLENDİRMESİNİ,</a:t>
            </a:r>
          </a:p>
          <a:p>
            <a:pPr algn="ctr">
              <a:buNone/>
            </a:pPr>
            <a:r>
              <a:rPr lang="tr-TR" sz="3200" b="1" dirty="0">
                <a:solidFill>
                  <a:srgbClr val="FF0000"/>
                </a:solidFill>
                <a:effectLst>
                  <a:outerShdw blurRad="38100" dist="38100" dir="2700000" algn="tl">
                    <a:srgbClr val="000000">
                      <a:alpha val="43137"/>
                    </a:srgbClr>
                  </a:outerShdw>
                </a:effectLst>
              </a:rPr>
              <a:t> KİM </a:t>
            </a:r>
          </a:p>
          <a:p>
            <a:pPr algn="ctr">
              <a:buNone/>
            </a:pPr>
            <a:r>
              <a:rPr lang="tr-TR" sz="3200" b="1" dirty="0">
                <a:solidFill>
                  <a:srgbClr val="0070C0"/>
                </a:solidFill>
                <a:effectLst>
                  <a:outerShdw blurRad="38100" dist="38100" dir="2700000" algn="tl">
                    <a:srgbClr val="000000">
                      <a:alpha val="43137"/>
                    </a:srgbClr>
                  </a:outerShdw>
                </a:effectLst>
              </a:rPr>
              <a:t>yada </a:t>
            </a:r>
          </a:p>
          <a:p>
            <a:pPr algn="ctr">
              <a:buNone/>
            </a:pPr>
            <a:r>
              <a:rPr lang="tr-TR" sz="3200" b="1" dirty="0">
                <a:solidFill>
                  <a:srgbClr val="FF0000"/>
                </a:solidFill>
                <a:effectLst>
                  <a:outerShdw blurRad="38100" dist="38100" dir="2700000" algn="tl">
                    <a:srgbClr val="000000">
                      <a:alpha val="43137"/>
                    </a:srgbClr>
                  </a:outerShdw>
                </a:effectLst>
              </a:rPr>
              <a:t>KİMLER YAPACAK  </a:t>
            </a:r>
            <a:r>
              <a:rPr lang="tr-TR" sz="4800" b="1" dirty="0">
                <a:solidFill>
                  <a:srgbClr val="FF0000"/>
                </a:solidFill>
                <a:effectLst>
                  <a:outerShdw blurRad="38100" dist="38100" dir="2700000" algn="tl">
                    <a:srgbClr val="000000">
                      <a:alpha val="43137"/>
                    </a:srgbClr>
                  </a:outerShdw>
                </a:effectLst>
              </a:rPr>
              <a:t>?</a:t>
            </a:r>
          </a:p>
        </p:txBody>
      </p:sp>
      <p:sp>
        <p:nvSpPr>
          <p:cNvPr id="5" name="4 Slayt Numarası Yer Tutucusu"/>
          <p:cNvSpPr>
            <a:spLocks noGrp="1"/>
          </p:cNvSpPr>
          <p:nvPr>
            <p:ph type="sldNum" sz="quarter" idx="12"/>
          </p:nvPr>
        </p:nvSpPr>
        <p:spPr/>
        <p:txBody>
          <a:bodyPr/>
          <a:lstStyle/>
          <a:p>
            <a:pPr>
              <a:defRPr/>
            </a:pPr>
            <a:fld id="{CA516737-C296-4E5B-8D76-25CE468BB9EE}" type="slidenum">
              <a:rPr lang="tr-TR" smtClean="0">
                <a:solidFill>
                  <a:srgbClr val="DFDCB7"/>
                </a:solidFill>
              </a:rPr>
              <a:pPr>
                <a:defRPr/>
              </a:pPr>
              <a:t>14</a:t>
            </a:fld>
            <a:endParaRPr lang="tr-TR">
              <a:solidFill>
                <a:srgbClr val="DFDCB7"/>
              </a:solidFill>
            </a:endParaRPr>
          </a:p>
        </p:txBody>
      </p:sp>
    </p:spTree>
    <p:extLst>
      <p:ext uri="{BB962C8B-B14F-4D97-AF65-F5344CB8AC3E}">
        <p14:creationId xmlns:p14="http://schemas.microsoft.com/office/powerpoint/2010/main" val="42376150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ynı Yanın Köşesi Yuvarlatılmış Dikdörtgen 5"/>
          <p:cNvSpPr/>
          <p:nvPr/>
        </p:nvSpPr>
        <p:spPr>
          <a:xfrm>
            <a:off x="251520" y="188640"/>
            <a:ext cx="8568952" cy="6336704"/>
          </a:xfrm>
          <a:prstGeom prst="round2SameRect">
            <a:avLst>
              <a:gd name="adj1" fmla="val 9577"/>
              <a:gd name="adj2" fmla="val 0"/>
            </a:avLst>
          </a:prstGeom>
          <a:solidFill>
            <a:schemeClr val="bg1"/>
          </a:solidFill>
          <a:ln w="57150">
            <a:solidFill>
              <a:schemeClr val="tx1"/>
            </a:solidFill>
          </a:ln>
          <a:effectLst>
            <a:glow rad="228600">
              <a:schemeClr val="tx1">
                <a:alpha val="40000"/>
              </a:schemeClr>
            </a:glow>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47810" name="Rectangle 2"/>
          <p:cNvSpPr>
            <a:spLocks noGrp="1" noChangeArrowheads="1"/>
          </p:cNvSpPr>
          <p:nvPr>
            <p:ph type="body" sz="half" idx="1"/>
          </p:nvPr>
        </p:nvSpPr>
        <p:spPr>
          <a:xfrm>
            <a:off x="467221" y="1052736"/>
            <a:ext cx="7740650" cy="4324261"/>
          </a:xfrm>
        </p:spPr>
        <p:txBody>
          <a:bodyPr>
            <a:spAutoFit/>
          </a:bodyPr>
          <a:lstStyle/>
          <a:p>
            <a:pPr marL="457200" indent="-457200">
              <a:spcBef>
                <a:spcPct val="0"/>
              </a:spcBef>
              <a:buFontTx/>
              <a:buNone/>
            </a:pPr>
            <a:r>
              <a:rPr lang="tr-TR" altLang="tr-TR" sz="2200" dirty="0">
                <a:ln>
                  <a:solidFill>
                    <a:srgbClr val="0033CC"/>
                  </a:solidFill>
                </a:ln>
                <a:solidFill>
                  <a:srgbClr val="0033CC"/>
                </a:solidFill>
                <a:latin typeface="Trebuchet MS" pitchFamily="34" charset="0"/>
                <a:cs typeface="Tahoma" pitchFamily="34" charset="0"/>
              </a:rPr>
              <a:t>Termal Konforu Etkileyen Diğer Faktörler İse Şunlardır;</a:t>
            </a:r>
          </a:p>
          <a:p>
            <a:pPr marL="457200" indent="-457200">
              <a:spcBef>
                <a:spcPct val="0"/>
              </a:spcBef>
              <a:buFontTx/>
              <a:buNone/>
            </a:pPr>
            <a:endParaRPr lang="tr-TR" altLang="tr-TR" sz="2200" dirty="0">
              <a:solidFill>
                <a:srgbClr val="000000"/>
              </a:solidFill>
              <a:latin typeface="Trebuchet MS" pitchFamily="34" charset="0"/>
              <a:cs typeface="Tahoma"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Yapılan işin niteliği (ağır ve hafif iş gibi),</a:t>
            </a: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Çalışanın fiziki ve ruhi yapısı (zayıf, şişman, sakin ve heyecanlı gibi),</a:t>
            </a: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Kişinin sağlık durumu (hasta ve iyi olma hali gibi)</a:t>
            </a: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Çalışma sırasında giyim durumu (ince ve kalın giyimli),</a:t>
            </a:r>
          </a:p>
          <a:p>
            <a:pPr marL="457200" indent="-457200">
              <a:lnSpc>
                <a:spcPct val="150000"/>
              </a:lnSpc>
              <a:spcBef>
                <a:spcPct val="0"/>
              </a:spcBef>
              <a:buClr>
                <a:srgbClr val="0033CC"/>
              </a:buClr>
            </a:pPr>
            <a:r>
              <a:rPr lang="tr-TR" altLang="tr-TR" sz="2200" dirty="0">
                <a:solidFill>
                  <a:srgbClr val="000000"/>
                </a:solidFill>
                <a:latin typeface="Trebuchet MS" pitchFamily="34" charset="0"/>
                <a:cs typeface="Tahoma" pitchFamily="34" charset="0"/>
              </a:rPr>
              <a:t>Çalışanın beslenme durumu (yapılan işe uygun veya uygun değil gibi).</a:t>
            </a:r>
          </a:p>
        </p:txBody>
      </p:sp>
      <p:sp>
        <p:nvSpPr>
          <p:cNvPr id="247811" name="2 Metin kutusu"/>
          <p:cNvSpPr txBox="1">
            <a:spLocks noChangeArrowheads="1"/>
          </p:cNvSpPr>
          <p:nvPr/>
        </p:nvSpPr>
        <p:spPr bwMode="auto">
          <a:xfrm>
            <a:off x="827584" y="37292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17343672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611560" y="980728"/>
            <a:ext cx="7740650" cy="5170646"/>
          </a:xfrm>
        </p:spPr>
        <p:txBody>
          <a:bodyPr>
            <a:spAutoFit/>
          </a:bodyPr>
          <a:lstStyle/>
          <a:p>
            <a:pPr marL="0" indent="361950">
              <a:lnSpc>
                <a:spcPct val="150000"/>
              </a:lnSpc>
              <a:spcBef>
                <a:spcPct val="0"/>
              </a:spcBef>
              <a:buClr>
                <a:srgbClr val="00B0F0"/>
              </a:buClr>
              <a:buNone/>
              <a:defRPr/>
            </a:pPr>
            <a:r>
              <a:rPr lang="tr-TR" sz="2200" dirty="0">
                <a:ln>
                  <a:solidFill>
                    <a:srgbClr val="0033CC"/>
                  </a:solidFill>
                </a:ln>
                <a:solidFill>
                  <a:srgbClr val="0033CC"/>
                </a:solidFill>
                <a:latin typeface="Trebuchet MS" pitchFamily="34" charset="0"/>
                <a:cs typeface="Tahoma" pitchFamily="34" charset="0"/>
              </a:rPr>
              <a:t>Termal Konfor Bölgesi:</a:t>
            </a:r>
          </a:p>
          <a:p>
            <a:pPr marL="0" indent="361950">
              <a:lnSpc>
                <a:spcPct val="150000"/>
              </a:lnSpc>
              <a:spcBef>
                <a:spcPct val="0"/>
              </a:spcBef>
              <a:buClr>
                <a:srgbClr val="00B0F0"/>
              </a:buClr>
              <a:buFont typeface="Wingdings" panose="05000000000000000000" pitchFamily="2" charset="2"/>
              <a:buChar char="Ø"/>
              <a:defRPr/>
            </a:pPr>
            <a:endParaRPr lang="tr-TR" sz="2200" dirty="0">
              <a:solidFill>
                <a:srgbClr val="000000"/>
              </a:solidFill>
              <a:latin typeface="Trebuchet MS" pitchFamily="34" charset="0"/>
              <a:cs typeface="Tahoma" pitchFamily="34" charset="0"/>
            </a:endParaRPr>
          </a:p>
          <a:p>
            <a:pPr marL="0" indent="361950">
              <a:lnSpc>
                <a:spcPct val="150000"/>
              </a:lnSpc>
              <a:spcBef>
                <a:spcPct val="0"/>
              </a:spcBef>
              <a:buClr>
                <a:srgbClr val="00B0F0"/>
              </a:buClr>
              <a:buFont typeface="Wingdings" panose="05000000000000000000" pitchFamily="2" charset="2"/>
              <a:buChar char="Ø"/>
              <a:defRPr/>
            </a:pPr>
            <a:r>
              <a:rPr lang="tr-TR" sz="2200" dirty="0">
                <a:solidFill>
                  <a:srgbClr val="000000"/>
                </a:solidFill>
                <a:latin typeface="Trebuchet MS" pitchFamily="34" charset="0"/>
                <a:cs typeface="Tahoma" pitchFamily="34" charset="0"/>
              </a:rPr>
              <a:t>Değişik işyerlerinde çalışanların %80’ine yakın büyük çoğunluğunun, ısı hissi bakımından kendilerini en rahat durumda hissettikleri bölgenin tespitine çalışılmış ve </a:t>
            </a:r>
            <a:r>
              <a:rPr lang="tr-TR" sz="2200" dirty="0">
                <a:ln>
                  <a:solidFill>
                    <a:srgbClr val="0033CC"/>
                  </a:solidFill>
                </a:ln>
                <a:solidFill>
                  <a:srgbClr val="0033CC"/>
                </a:solidFill>
                <a:latin typeface="Trebuchet MS" pitchFamily="34" charset="0"/>
                <a:cs typeface="Tahoma" pitchFamily="34" charset="0"/>
              </a:rPr>
              <a:t>termal bölge </a:t>
            </a:r>
            <a:r>
              <a:rPr lang="tr-TR" sz="2200" dirty="0">
                <a:solidFill>
                  <a:srgbClr val="000000"/>
                </a:solidFill>
                <a:latin typeface="Trebuchet MS" pitchFamily="34" charset="0"/>
                <a:cs typeface="Tahoma" pitchFamily="34" charset="0"/>
              </a:rPr>
              <a:t>kavramı ortaya çıkmıştır.</a:t>
            </a:r>
          </a:p>
          <a:p>
            <a:pPr marL="0" indent="361950">
              <a:lnSpc>
                <a:spcPct val="150000"/>
              </a:lnSpc>
              <a:spcBef>
                <a:spcPct val="0"/>
              </a:spcBef>
              <a:buClr>
                <a:srgbClr val="00B0F0"/>
              </a:buClr>
              <a:buFont typeface="Wingdings" panose="05000000000000000000" pitchFamily="2" charset="2"/>
              <a:buChar char="Ø"/>
              <a:defRPr/>
            </a:pPr>
            <a:endParaRPr lang="tr-TR" sz="2200" dirty="0">
              <a:ln>
                <a:solidFill>
                  <a:srgbClr val="00B050"/>
                </a:solidFill>
              </a:ln>
              <a:solidFill>
                <a:srgbClr val="000000"/>
              </a:solidFill>
              <a:latin typeface="Trebuchet MS" pitchFamily="34" charset="0"/>
              <a:cs typeface="Tahoma" pitchFamily="34" charset="0"/>
            </a:endParaRPr>
          </a:p>
          <a:p>
            <a:pPr marL="0" indent="361950">
              <a:lnSpc>
                <a:spcPct val="150000"/>
              </a:lnSpc>
              <a:spcBef>
                <a:spcPct val="0"/>
              </a:spcBef>
              <a:buClr>
                <a:srgbClr val="00B0F0"/>
              </a:buClr>
              <a:buFont typeface="Wingdings" panose="05000000000000000000" pitchFamily="2" charset="2"/>
              <a:buChar char="Ø"/>
              <a:defRPr/>
            </a:pPr>
            <a:r>
              <a:rPr lang="tr-TR" sz="2200" dirty="0">
                <a:ln>
                  <a:solidFill>
                    <a:srgbClr val="00B050"/>
                  </a:solidFill>
                </a:ln>
                <a:solidFill>
                  <a:srgbClr val="0033CC"/>
                </a:solidFill>
                <a:latin typeface="Trebuchet MS" pitchFamily="34" charset="0"/>
                <a:cs typeface="Tahoma" pitchFamily="34" charset="0"/>
              </a:rPr>
              <a:t>Termal konfor bölgesi</a:t>
            </a:r>
            <a:r>
              <a:rPr lang="tr-TR" sz="2200" dirty="0">
                <a:ln>
                  <a:solidFill>
                    <a:srgbClr val="CBE7EB"/>
                  </a:solidFill>
                </a:ln>
                <a:solidFill>
                  <a:srgbClr val="0033CC"/>
                </a:solidFill>
                <a:latin typeface="Trebuchet MS" pitchFamily="34" charset="0"/>
                <a:cs typeface="Tahoma" pitchFamily="34" charset="0"/>
              </a:rPr>
              <a:t>, </a:t>
            </a:r>
            <a:r>
              <a:rPr lang="tr-TR" sz="2200" dirty="0">
                <a:solidFill>
                  <a:srgbClr val="000000"/>
                </a:solidFill>
                <a:latin typeface="Trebuchet MS" pitchFamily="34" charset="0"/>
                <a:cs typeface="Tahoma" pitchFamily="34" charset="0"/>
              </a:rPr>
              <a:t>iş yapma ve faaliyeti sürdürme açısından en rahat durumda olabilmek için gerekli termal konfor koşullarının üst ve alt sınırları arasındaki bölgedir.</a:t>
            </a:r>
          </a:p>
        </p:txBody>
      </p:sp>
      <p:sp>
        <p:nvSpPr>
          <p:cNvPr id="248835" name="2 Metin kutusu"/>
          <p:cNvSpPr txBox="1">
            <a:spLocks noChangeArrowheads="1"/>
          </p:cNvSpPr>
          <p:nvPr/>
        </p:nvSpPr>
        <p:spPr bwMode="auto">
          <a:xfrm>
            <a:off x="611560" y="388692"/>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2810483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body" idx="1"/>
          </p:nvPr>
        </p:nvSpPr>
        <p:spPr>
          <a:xfrm>
            <a:off x="683568" y="803139"/>
            <a:ext cx="7740650" cy="5763116"/>
          </a:xfrm>
        </p:spPr>
        <p:txBody>
          <a:bodyPr>
            <a:spAutoFit/>
          </a:bodyPr>
          <a:lstStyle/>
          <a:p>
            <a:pPr marL="457200" indent="-457200">
              <a:spcBef>
                <a:spcPct val="0"/>
              </a:spcBef>
              <a:buFont typeface="Wingdings" pitchFamily="2" charset="2"/>
              <a:buNone/>
            </a:pPr>
            <a:r>
              <a:rPr lang="tr-TR" altLang="tr-TR" sz="2200" dirty="0">
                <a:ln>
                  <a:solidFill>
                    <a:srgbClr val="0033CC"/>
                  </a:solidFill>
                </a:ln>
                <a:solidFill>
                  <a:srgbClr val="0033CC"/>
                </a:solidFill>
                <a:latin typeface="Trebuchet MS" pitchFamily="34" charset="0"/>
                <a:cs typeface="Tahoma" pitchFamily="34" charset="0"/>
              </a:rPr>
              <a:t>Termal Konfor Bölgesine Etki Eden Çok Sayıda Faktör Vardır:</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Ortam sıcaklığı</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Ortamın nem durumu</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Ortamdaki hava akımı</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Yapılan işin niteliği (hafif iş, orta iş, ağır iş)</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İşçinin giyim durumu</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İşçinin yaşı ve cinsiyeti</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İşçinin beslenmesi</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İşçinin fiziki durumu</a:t>
            </a:r>
          </a:p>
          <a:p>
            <a:pPr marL="457200" indent="-457200">
              <a:lnSpc>
                <a:spcPct val="150000"/>
              </a:lnSpc>
              <a:spcBef>
                <a:spcPct val="0"/>
              </a:spcBef>
              <a:buClr>
                <a:srgbClr val="0033CC"/>
              </a:buClr>
            </a:pPr>
            <a:r>
              <a:rPr lang="tr-TR" altLang="tr-TR" sz="2100" dirty="0">
                <a:solidFill>
                  <a:srgbClr val="000000"/>
                </a:solidFill>
                <a:latin typeface="Trebuchet MS" pitchFamily="34" charset="0"/>
                <a:cs typeface="Tahoma" pitchFamily="34" charset="0"/>
              </a:rPr>
              <a:t>İşçinin genel sağlık durumu vb.</a:t>
            </a:r>
          </a:p>
          <a:p>
            <a:pPr marL="457200" indent="-457200">
              <a:lnSpc>
                <a:spcPct val="150000"/>
              </a:lnSpc>
              <a:spcBef>
                <a:spcPct val="0"/>
              </a:spcBef>
              <a:buFont typeface="Wingdings" pitchFamily="2" charset="2"/>
              <a:buNone/>
            </a:pPr>
            <a:r>
              <a:rPr lang="tr-TR" altLang="tr-TR" sz="2100" dirty="0">
                <a:solidFill>
                  <a:srgbClr val="000000"/>
                </a:solidFill>
                <a:latin typeface="Trebuchet MS" pitchFamily="34" charset="0"/>
                <a:cs typeface="Tahoma" pitchFamily="34" charset="0"/>
              </a:rPr>
              <a:t>Bu faktörlerin değişmesine bağlı olarak termal konfor</a:t>
            </a:r>
          </a:p>
          <a:p>
            <a:pPr marL="457200" indent="-457200">
              <a:lnSpc>
                <a:spcPct val="150000"/>
              </a:lnSpc>
              <a:spcBef>
                <a:spcPct val="0"/>
              </a:spcBef>
              <a:buFont typeface="Wingdings" pitchFamily="2" charset="2"/>
              <a:buNone/>
            </a:pPr>
            <a:r>
              <a:rPr lang="tr-TR" altLang="tr-TR" sz="2100" dirty="0">
                <a:solidFill>
                  <a:srgbClr val="000000"/>
                </a:solidFill>
                <a:latin typeface="Trebuchet MS" pitchFamily="34" charset="0"/>
                <a:cs typeface="Tahoma" pitchFamily="34" charset="0"/>
              </a:rPr>
              <a:t>bölgesi de az ya da çok değişiklik gösterir.</a:t>
            </a:r>
          </a:p>
        </p:txBody>
      </p:sp>
      <p:sp>
        <p:nvSpPr>
          <p:cNvPr id="249859" name="2 Metin kutusu"/>
          <p:cNvSpPr txBox="1">
            <a:spLocks noChangeArrowheads="1"/>
          </p:cNvSpPr>
          <p:nvPr/>
        </p:nvSpPr>
        <p:spPr bwMode="auto">
          <a:xfrm>
            <a:off x="467544" y="37292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a:solidFill>
                  <a:srgbClr val="FF0000"/>
                </a:solidFill>
              </a:rPr>
              <a:t>ISININ DEĞERLENDİRİLMESİ</a:t>
            </a:r>
          </a:p>
        </p:txBody>
      </p:sp>
    </p:spTree>
    <p:extLst>
      <p:ext uri="{BB962C8B-B14F-4D97-AF65-F5344CB8AC3E}">
        <p14:creationId xmlns:p14="http://schemas.microsoft.com/office/powerpoint/2010/main" val="19497822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p:cNvPicPr>
            <a:picLocks noGrp="1" noChangeAspect="1" noChangeArrowheads="1"/>
          </p:cNvPicPr>
          <p:nvPr>
            <p:ph/>
          </p:nvPr>
        </p:nvPicPr>
        <p:blipFill>
          <a:blip r:embed="rId3" cstate="print">
            <a:duotone>
              <a:prstClr val="black"/>
              <a:schemeClr val="accent3">
                <a:tint val="45000"/>
                <a:satMod val="400000"/>
              </a:schemeClr>
            </a:duotone>
          </a:blip>
          <a:srcRect/>
          <a:stretch>
            <a:fillRect/>
          </a:stretch>
        </p:blipFill>
        <p:spPr>
          <a:xfrm>
            <a:off x="428596" y="2214554"/>
            <a:ext cx="8286808" cy="4143404"/>
          </a:xfrm>
        </p:spPr>
      </p:pic>
      <p:sp>
        <p:nvSpPr>
          <p:cNvPr id="251907" name="Text Box 6"/>
          <p:cNvSpPr txBox="1">
            <a:spLocks noChangeArrowheads="1"/>
          </p:cNvSpPr>
          <p:nvPr/>
        </p:nvSpPr>
        <p:spPr bwMode="auto">
          <a:xfrm>
            <a:off x="2143125" y="4538663"/>
            <a:ext cx="21431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spcBef>
                <a:spcPct val="50000"/>
              </a:spcBef>
            </a:pPr>
            <a:r>
              <a:rPr lang="tr-TR" altLang="tr-TR" sz="2300" b="1">
                <a:solidFill>
                  <a:srgbClr val="000000"/>
                </a:solidFill>
                <a:latin typeface="Arial Narrow" pitchFamily="34" charset="0"/>
                <a:cs typeface="Tahoma" pitchFamily="34" charset="0"/>
              </a:rPr>
              <a:t>Konfor Bölgesi</a:t>
            </a:r>
            <a:endParaRPr lang="en-US" altLang="tr-TR" sz="2300" b="1">
              <a:solidFill>
                <a:srgbClr val="000000"/>
              </a:solidFill>
              <a:latin typeface="Arial Narrow" pitchFamily="34" charset="0"/>
              <a:cs typeface="Tahoma" pitchFamily="34" charset="0"/>
            </a:endParaRPr>
          </a:p>
        </p:txBody>
      </p:sp>
      <p:sp>
        <p:nvSpPr>
          <p:cNvPr id="251908" name="2 Metin kutusu"/>
          <p:cNvSpPr txBox="1">
            <a:spLocks noChangeArrowheads="1"/>
          </p:cNvSpPr>
          <p:nvPr/>
        </p:nvSpPr>
        <p:spPr bwMode="auto">
          <a:xfrm>
            <a:off x="776287" y="404458"/>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
        <p:nvSpPr>
          <p:cNvPr id="251909" name="Text Box 6"/>
          <p:cNvSpPr txBox="1">
            <a:spLocks noChangeArrowheads="1"/>
          </p:cNvSpPr>
          <p:nvPr/>
        </p:nvSpPr>
        <p:spPr bwMode="auto">
          <a:xfrm>
            <a:off x="2879725" y="1570038"/>
            <a:ext cx="33845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spcBef>
                <a:spcPct val="50000"/>
              </a:spcBef>
            </a:pPr>
            <a:r>
              <a:rPr lang="tr-TR" altLang="tr-TR" sz="2200" b="1">
                <a:solidFill>
                  <a:prstClr val="black"/>
                </a:solidFill>
                <a:cs typeface="Tahoma" pitchFamily="34" charset="0"/>
              </a:rPr>
              <a:t>Bunalım Eğrisi</a:t>
            </a:r>
            <a:endParaRPr lang="en-US" altLang="tr-TR" sz="2200" b="1">
              <a:solidFill>
                <a:prstClr val="black"/>
              </a:solidFill>
              <a:cs typeface="Tahoma" pitchFamily="34" charset="0"/>
            </a:endParaRPr>
          </a:p>
        </p:txBody>
      </p:sp>
    </p:spTree>
    <p:extLst>
      <p:ext uri="{BB962C8B-B14F-4D97-AF65-F5344CB8AC3E}">
        <p14:creationId xmlns:p14="http://schemas.microsoft.com/office/powerpoint/2010/main" val="4878337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body" idx="1"/>
          </p:nvPr>
        </p:nvSpPr>
        <p:spPr>
          <a:xfrm>
            <a:off x="701675" y="1589088"/>
            <a:ext cx="7740650" cy="769937"/>
          </a:xfrm>
        </p:spPr>
        <p:txBody>
          <a:bodyPr>
            <a:spAutoFit/>
          </a:bodyPr>
          <a:lstStyle/>
          <a:p>
            <a:pPr marL="457200" indent="-457200">
              <a:spcBef>
                <a:spcPct val="0"/>
              </a:spcBef>
              <a:buFontTx/>
              <a:buNone/>
            </a:pPr>
            <a:r>
              <a:rPr lang="tr-TR" altLang="tr-TR" sz="2200">
                <a:solidFill>
                  <a:srgbClr val="0033CC"/>
                </a:solidFill>
                <a:latin typeface="Trebuchet MS" pitchFamily="34" charset="0"/>
                <a:cs typeface="Tahoma" pitchFamily="34" charset="0"/>
              </a:rPr>
              <a:t>Hafif işlerde rahat çalışma için sıcaklık, hava akım hızı ve</a:t>
            </a:r>
          </a:p>
          <a:p>
            <a:pPr marL="457200" indent="-457200">
              <a:spcBef>
                <a:spcPct val="0"/>
              </a:spcBef>
              <a:buFontTx/>
              <a:buNone/>
            </a:pPr>
            <a:r>
              <a:rPr lang="tr-TR" altLang="tr-TR" sz="2200">
                <a:solidFill>
                  <a:srgbClr val="0033CC"/>
                </a:solidFill>
                <a:latin typeface="Trebuchet MS" pitchFamily="34" charset="0"/>
                <a:cs typeface="Tahoma" pitchFamily="34" charset="0"/>
              </a:rPr>
              <a:t>bağıl nem değerleri: </a:t>
            </a:r>
          </a:p>
        </p:txBody>
      </p:sp>
      <p:sp>
        <p:nvSpPr>
          <p:cNvPr id="252931" name="2 Metin kutusu"/>
          <p:cNvSpPr txBox="1">
            <a:spLocks noChangeArrowheads="1"/>
          </p:cNvSpPr>
          <p:nvPr/>
        </p:nvSpPr>
        <p:spPr bwMode="auto">
          <a:xfrm>
            <a:off x="899592" y="357161"/>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graphicFrame>
        <p:nvGraphicFramePr>
          <p:cNvPr id="5" name="4 Tablo"/>
          <p:cNvGraphicFramePr>
            <a:graphicFrameLocks noGrp="1"/>
          </p:cNvGraphicFramePr>
          <p:nvPr/>
        </p:nvGraphicFramePr>
        <p:xfrm>
          <a:off x="702000" y="2766072"/>
          <a:ext cx="7740000" cy="2377440"/>
        </p:xfrm>
        <a:graphic>
          <a:graphicData uri="http://schemas.openxmlformats.org/drawingml/2006/table">
            <a:tbl>
              <a:tblPr firstRow="1" bandRow="1">
                <a:tableStyleId>{5940675A-B579-460E-94D1-54222C63F5DA}</a:tableStyleId>
              </a:tblPr>
              <a:tblGrid>
                <a:gridCol w="3149446">
                  <a:extLst>
                    <a:ext uri="{9D8B030D-6E8A-4147-A177-3AD203B41FA5}">
                      <a16:colId xmlns:a16="http://schemas.microsoft.com/office/drawing/2014/main" xmlns="" val="20000"/>
                    </a:ext>
                  </a:extLst>
                </a:gridCol>
                <a:gridCol w="3149446">
                  <a:extLst>
                    <a:ext uri="{9D8B030D-6E8A-4147-A177-3AD203B41FA5}">
                      <a16:colId xmlns:a16="http://schemas.microsoft.com/office/drawing/2014/main" xmlns="" val="20001"/>
                    </a:ext>
                  </a:extLst>
                </a:gridCol>
                <a:gridCol w="1441108">
                  <a:extLst>
                    <a:ext uri="{9D8B030D-6E8A-4147-A177-3AD203B41FA5}">
                      <a16:colId xmlns:a16="http://schemas.microsoft.com/office/drawing/2014/main" xmlns="" val="20002"/>
                    </a:ext>
                  </a:extLst>
                </a:gridCol>
              </a:tblGrid>
              <a:tr h="370840">
                <a:tc>
                  <a:txBody>
                    <a:bodyPr/>
                    <a:lstStyle/>
                    <a:p>
                      <a:r>
                        <a:rPr lang="tr-TR" sz="2000" dirty="0">
                          <a:solidFill>
                            <a:srgbClr val="000000"/>
                          </a:solidFill>
                        </a:rPr>
                        <a:t>Sıcaklık (</a:t>
                      </a:r>
                      <a:r>
                        <a:rPr lang="tr-TR" sz="2000" baseline="30000" dirty="0" err="1">
                          <a:solidFill>
                            <a:srgbClr val="000000"/>
                          </a:solidFill>
                        </a:rPr>
                        <a:t>0</a:t>
                      </a:r>
                      <a:r>
                        <a:rPr lang="tr-TR" sz="2000" dirty="0" err="1">
                          <a:solidFill>
                            <a:srgbClr val="000000"/>
                          </a:solidFill>
                        </a:rPr>
                        <a:t>C</a:t>
                      </a:r>
                      <a:r>
                        <a:rPr lang="tr-TR" sz="2000" dirty="0">
                          <a:solidFill>
                            <a:srgbClr val="000000"/>
                          </a:solidFill>
                        </a:rPr>
                        <a:t>)</a:t>
                      </a:r>
                      <a:endParaRPr lang="tr-TR" sz="2000" dirty="0">
                        <a:solidFill>
                          <a:srgbClr val="000000"/>
                        </a:solidFill>
                        <a:latin typeface="Trebuchet MS" pitchFamily="34" charset="0"/>
                      </a:endParaRPr>
                    </a:p>
                  </a:txBody>
                  <a:tcPr/>
                </a:tc>
                <a:tc>
                  <a:txBody>
                    <a:bodyPr/>
                    <a:lstStyle/>
                    <a:p>
                      <a:r>
                        <a:rPr lang="tr-TR" sz="2000" dirty="0">
                          <a:solidFill>
                            <a:srgbClr val="000000"/>
                          </a:solidFill>
                        </a:rPr>
                        <a:t>Hava akım hızı</a:t>
                      </a:r>
                      <a:endParaRPr lang="tr-TR" sz="2000" dirty="0">
                        <a:solidFill>
                          <a:srgbClr val="000000"/>
                        </a:solidFill>
                        <a:latin typeface="Trebuchet MS" pitchFamily="34" charset="0"/>
                      </a:endParaRPr>
                    </a:p>
                  </a:txBody>
                  <a:tcPr/>
                </a:tc>
                <a:tc>
                  <a:txBody>
                    <a:bodyPr/>
                    <a:lstStyle/>
                    <a:p>
                      <a:r>
                        <a:rPr lang="tr-TR" sz="2000" dirty="0">
                          <a:solidFill>
                            <a:srgbClr val="000000"/>
                          </a:solidFill>
                        </a:rPr>
                        <a:t>Bağıl Nem</a:t>
                      </a:r>
                      <a:endParaRPr lang="tr-TR" sz="2000" dirty="0">
                        <a:solidFill>
                          <a:srgbClr val="000000"/>
                        </a:solidFill>
                        <a:latin typeface="Trebuchet MS" pitchFamily="34" charset="0"/>
                      </a:endParaRPr>
                    </a:p>
                  </a:txBody>
                  <a:tcPr/>
                </a:tc>
                <a:extLst>
                  <a:ext uri="{0D108BD9-81ED-4DB2-BD59-A6C34878D82A}">
                    <a16:rowId xmlns:a16="http://schemas.microsoft.com/office/drawing/2014/main" xmlns="" val="10000"/>
                  </a:ext>
                </a:extLst>
              </a:tr>
              <a:tr h="370840">
                <a:tc>
                  <a:txBody>
                    <a:bodyPr/>
                    <a:lstStyle/>
                    <a:p>
                      <a:r>
                        <a:rPr lang="tr-TR" sz="2000" dirty="0">
                          <a:solidFill>
                            <a:srgbClr val="000000"/>
                          </a:solidFill>
                        </a:rPr>
                        <a:t>19.0 – 21.0 </a:t>
                      </a:r>
                      <a:endParaRPr lang="tr-TR" sz="2000" dirty="0">
                        <a:solidFill>
                          <a:srgbClr val="000000"/>
                        </a:solidFill>
                        <a:latin typeface="Trebuchet MS" pitchFamily="34" charset="0"/>
                      </a:endParaRPr>
                    </a:p>
                  </a:txBody>
                  <a:tcPr/>
                </a:tc>
                <a:tc>
                  <a:txBody>
                    <a:bodyPr/>
                    <a:lstStyle/>
                    <a:p>
                      <a:r>
                        <a:rPr lang="tr-TR" sz="2000" dirty="0">
                          <a:solidFill>
                            <a:srgbClr val="000000"/>
                          </a:solidFill>
                        </a:rPr>
                        <a:t>0,1</a:t>
                      </a:r>
                      <a:endParaRPr lang="tr-TR" sz="2000" dirty="0">
                        <a:solidFill>
                          <a:srgbClr val="000000"/>
                        </a:solidFill>
                        <a:latin typeface="Trebuchet MS" pitchFamily="34" charset="0"/>
                      </a:endParaRPr>
                    </a:p>
                  </a:txBody>
                  <a:tcPr/>
                </a:tc>
                <a:tc rowSpan="5">
                  <a:txBody>
                    <a:bodyPr/>
                    <a:lstStyle/>
                    <a:p>
                      <a:pPr algn="ctr"/>
                      <a:r>
                        <a:rPr lang="tr-TR" sz="2200" dirty="0">
                          <a:solidFill>
                            <a:srgbClr val="000000"/>
                          </a:solidFill>
                          <a:latin typeface="Trebuchet MS" pitchFamily="34" charset="0"/>
                        </a:rPr>
                        <a:t>% 30 - % 60</a:t>
                      </a:r>
                    </a:p>
                  </a:txBody>
                  <a:tcPr vert="vert" anchor="ctr"/>
                </a:tc>
                <a:extLst>
                  <a:ext uri="{0D108BD9-81ED-4DB2-BD59-A6C34878D82A}">
                    <a16:rowId xmlns:a16="http://schemas.microsoft.com/office/drawing/2014/main" xmlns="" val="10001"/>
                  </a:ext>
                </a:extLst>
              </a:tr>
              <a:tr h="370840">
                <a:tc>
                  <a:txBody>
                    <a:bodyPr/>
                    <a:lstStyle/>
                    <a:p>
                      <a:r>
                        <a:rPr lang="tr-TR" sz="2000" dirty="0">
                          <a:solidFill>
                            <a:srgbClr val="000000"/>
                          </a:solidFill>
                        </a:rPr>
                        <a:t>19.5</a:t>
                      </a:r>
                      <a:r>
                        <a:rPr lang="tr-TR" sz="2000" baseline="0" dirty="0">
                          <a:solidFill>
                            <a:srgbClr val="000000"/>
                          </a:solidFill>
                        </a:rPr>
                        <a:t> – 21.5 </a:t>
                      </a:r>
                      <a:endParaRPr lang="tr-TR" sz="2000" dirty="0">
                        <a:solidFill>
                          <a:srgbClr val="000000"/>
                        </a:solidFill>
                        <a:latin typeface="Trebuchet MS" pitchFamily="34" charset="0"/>
                      </a:endParaRPr>
                    </a:p>
                  </a:txBody>
                  <a:tcPr/>
                </a:tc>
                <a:tc>
                  <a:txBody>
                    <a:bodyPr/>
                    <a:lstStyle/>
                    <a:p>
                      <a:r>
                        <a:rPr lang="tr-TR" sz="2000" dirty="0">
                          <a:solidFill>
                            <a:srgbClr val="000000"/>
                          </a:solidFill>
                        </a:rPr>
                        <a:t>0,2</a:t>
                      </a:r>
                      <a:endParaRPr lang="tr-TR" sz="2000" dirty="0">
                        <a:solidFill>
                          <a:srgbClr val="000000"/>
                        </a:solidFill>
                        <a:latin typeface="Trebuchet MS" pitchFamily="34" charset="0"/>
                      </a:endParaRPr>
                    </a:p>
                  </a:txBody>
                  <a:tcPr/>
                </a:tc>
                <a:tc vMerge="1">
                  <a:txBody>
                    <a:bodyPr/>
                    <a:lstStyle/>
                    <a:p>
                      <a:endParaRPr lang="tr-TR" dirty="0"/>
                    </a:p>
                  </a:txBody>
                  <a:tcPr/>
                </a:tc>
                <a:extLst>
                  <a:ext uri="{0D108BD9-81ED-4DB2-BD59-A6C34878D82A}">
                    <a16:rowId xmlns:a16="http://schemas.microsoft.com/office/drawing/2014/main" xmlns="" val="10002"/>
                  </a:ext>
                </a:extLst>
              </a:tr>
              <a:tr h="370840">
                <a:tc>
                  <a:txBody>
                    <a:bodyPr/>
                    <a:lstStyle/>
                    <a:p>
                      <a:r>
                        <a:rPr lang="tr-TR" sz="2000" dirty="0">
                          <a:solidFill>
                            <a:srgbClr val="000000"/>
                          </a:solidFill>
                        </a:rPr>
                        <a:t>21.5 – 23.5 </a:t>
                      </a:r>
                      <a:endParaRPr lang="tr-TR" sz="2000" dirty="0">
                        <a:solidFill>
                          <a:srgbClr val="000000"/>
                        </a:solidFill>
                        <a:latin typeface="Trebuchet MS" pitchFamily="34" charset="0"/>
                      </a:endParaRPr>
                    </a:p>
                  </a:txBody>
                  <a:tcPr/>
                </a:tc>
                <a:tc>
                  <a:txBody>
                    <a:bodyPr/>
                    <a:lstStyle/>
                    <a:p>
                      <a:r>
                        <a:rPr lang="tr-TR" sz="2000" dirty="0">
                          <a:solidFill>
                            <a:srgbClr val="000000"/>
                          </a:solidFill>
                        </a:rPr>
                        <a:t>0,5</a:t>
                      </a:r>
                      <a:endParaRPr lang="tr-TR" sz="2000" dirty="0">
                        <a:solidFill>
                          <a:srgbClr val="000000"/>
                        </a:solidFill>
                        <a:latin typeface="Trebuchet MS" pitchFamily="34" charset="0"/>
                      </a:endParaRPr>
                    </a:p>
                  </a:txBody>
                  <a:tcPr/>
                </a:tc>
                <a:tc vMerge="1">
                  <a:txBody>
                    <a:bodyPr/>
                    <a:lstStyle/>
                    <a:p>
                      <a:endParaRPr lang="tr-TR" dirty="0"/>
                    </a:p>
                  </a:txBody>
                  <a:tcPr/>
                </a:tc>
                <a:extLst>
                  <a:ext uri="{0D108BD9-81ED-4DB2-BD59-A6C34878D82A}">
                    <a16:rowId xmlns:a16="http://schemas.microsoft.com/office/drawing/2014/main" xmlns="" val="10003"/>
                  </a:ext>
                </a:extLst>
              </a:tr>
              <a:tr h="370840">
                <a:tc>
                  <a:txBody>
                    <a:bodyPr/>
                    <a:lstStyle/>
                    <a:p>
                      <a:r>
                        <a:rPr lang="tr-TR" sz="2000" dirty="0">
                          <a:solidFill>
                            <a:srgbClr val="000000"/>
                          </a:solidFill>
                        </a:rPr>
                        <a:t>23.5 –</a:t>
                      </a:r>
                      <a:r>
                        <a:rPr lang="tr-TR" sz="2000" baseline="0" dirty="0">
                          <a:solidFill>
                            <a:srgbClr val="000000"/>
                          </a:solidFill>
                        </a:rPr>
                        <a:t> 25.0</a:t>
                      </a:r>
                      <a:endParaRPr lang="tr-TR" sz="2000" dirty="0">
                        <a:solidFill>
                          <a:srgbClr val="000000"/>
                        </a:solidFill>
                        <a:latin typeface="Trebuchet MS" pitchFamily="34" charset="0"/>
                      </a:endParaRPr>
                    </a:p>
                  </a:txBody>
                  <a:tcPr/>
                </a:tc>
                <a:tc>
                  <a:txBody>
                    <a:bodyPr/>
                    <a:lstStyle/>
                    <a:p>
                      <a:r>
                        <a:rPr lang="tr-TR" sz="2000" dirty="0">
                          <a:solidFill>
                            <a:srgbClr val="000000"/>
                          </a:solidFill>
                        </a:rPr>
                        <a:t>1,0</a:t>
                      </a:r>
                      <a:endParaRPr lang="tr-TR" sz="2000" dirty="0">
                        <a:solidFill>
                          <a:srgbClr val="000000"/>
                        </a:solidFill>
                        <a:latin typeface="Trebuchet MS" pitchFamily="34" charset="0"/>
                      </a:endParaRPr>
                    </a:p>
                  </a:txBody>
                  <a:tcPr/>
                </a:tc>
                <a:tc vMerge="1">
                  <a:txBody>
                    <a:bodyPr/>
                    <a:lstStyle/>
                    <a:p>
                      <a:endParaRPr lang="tr-TR" dirty="0"/>
                    </a:p>
                  </a:txBody>
                  <a:tcPr/>
                </a:tc>
                <a:extLst>
                  <a:ext uri="{0D108BD9-81ED-4DB2-BD59-A6C34878D82A}">
                    <a16:rowId xmlns:a16="http://schemas.microsoft.com/office/drawing/2014/main" xmlns="" val="10004"/>
                  </a:ext>
                </a:extLst>
              </a:tr>
              <a:tr h="370840">
                <a:tc>
                  <a:txBody>
                    <a:bodyPr/>
                    <a:lstStyle/>
                    <a:p>
                      <a:r>
                        <a:rPr lang="tr-TR" sz="2000" dirty="0">
                          <a:solidFill>
                            <a:srgbClr val="000000"/>
                          </a:solidFill>
                        </a:rPr>
                        <a:t>Daha yüksek sıcaklık</a:t>
                      </a:r>
                      <a:endParaRPr lang="tr-TR" sz="2000" dirty="0">
                        <a:solidFill>
                          <a:srgbClr val="000000"/>
                        </a:solidFill>
                        <a:latin typeface="Trebuchet MS" pitchFamily="34" charset="0"/>
                      </a:endParaRPr>
                    </a:p>
                  </a:txBody>
                  <a:tcPr/>
                </a:tc>
                <a:tc>
                  <a:txBody>
                    <a:bodyPr/>
                    <a:lstStyle/>
                    <a:p>
                      <a:r>
                        <a:rPr lang="tr-TR" sz="2000" dirty="0">
                          <a:solidFill>
                            <a:srgbClr val="000000"/>
                          </a:solidFill>
                        </a:rPr>
                        <a:t>Daha fazla hava akımı</a:t>
                      </a:r>
                      <a:endParaRPr lang="tr-TR" sz="2000" dirty="0">
                        <a:solidFill>
                          <a:srgbClr val="000000"/>
                        </a:solidFill>
                        <a:latin typeface="Trebuchet MS" pitchFamily="34" charset="0"/>
                      </a:endParaRPr>
                    </a:p>
                  </a:txBody>
                  <a:tcPr/>
                </a:tc>
                <a:tc vMerge="1">
                  <a:txBody>
                    <a:bodyPr/>
                    <a:lstStyle/>
                    <a:p>
                      <a:endParaRPr lang="tr-TR"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1849312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688975" y="1641475"/>
            <a:ext cx="7740650" cy="430213"/>
          </a:xfrm>
        </p:spPr>
        <p:txBody>
          <a:bodyPr>
            <a:spAutoFit/>
          </a:bodyPr>
          <a:lstStyle/>
          <a:p>
            <a:pPr marL="431800" indent="-431800">
              <a:spcBef>
                <a:spcPct val="0"/>
              </a:spcBef>
              <a:buFontTx/>
              <a:buNone/>
            </a:pPr>
            <a:r>
              <a:rPr lang="tr-TR" altLang="tr-TR" sz="2200">
                <a:solidFill>
                  <a:srgbClr val="0033CC"/>
                </a:solidFill>
                <a:latin typeface="Trebuchet MS" pitchFamily="34" charset="0"/>
                <a:cs typeface="Tahoma" pitchFamily="34" charset="0"/>
              </a:rPr>
              <a:t>Yapılan işe göre çalışma ortamı sıcaklıkları:		</a:t>
            </a:r>
          </a:p>
        </p:txBody>
      </p:sp>
      <p:graphicFrame>
        <p:nvGraphicFramePr>
          <p:cNvPr id="4" name="3 Tablo"/>
          <p:cNvGraphicFramePr>
            <a:graphicFrameLocks noGrp="1"/>
          </p:cNvGraphicFramePr>
          <p:nvPr/>
        </p:nvGraphicFramePr>
        <p:xfrm>
          <a:off x="701675" y="2500313"/>
          <a:ext cx="7740650" cy="2428924"/>
        </p:xfrm>
        <a:graphic>
          <a:graphicData uri="http://schemas.openxmlformats.org/drawingml/2006/table">
            <a:tbl>
              <a:tblPr/>
              <a:tblGrid>
                <a:gridCol w="5013429">
                  <a:extLst>
                    <a:ext uri="{9D8B030D-6E8A-4147-A177-3AD203B41FA5}">
                      <a16:colId xmlns:a16="http://schemas.microsoft.com/office/drawing/2014/main" xmlns="" val="20000"/>
                    </a:ext>
                  </a:extLst>
                </a:gridCol>
                <a:gridCol w="2727221">
                  <a:extLst>
                    <a:ext uri="{9D8B030D-6E8A-4147-A177-3AD203B41FA5}">
                      <a16:colId xmlns:a16="http://schemas.microsoft.com/office/drawing/2014/main" xmlns="" val="20001"/>
                    </a:ext>
                  </a:extLst>
                </a:gridCol>
              </a:tblGrid>
              <a:tr h="700992">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Faaliyetin şekli</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%50 nem seviyesinde hava sıcaklığı (</a:t>
                      </a:r>
                      <a:r>
                        <a:rPr lang="tr-TR" sz="2000" baseline="30000" dirty="0" err="1">
                          <a:solidFill>
                            <a:srgbClr val="000000"/>
                          </a:solidFill>
                          <a:latin typeface="Trebuchet MS" pitchFamily="34" charset="0"/>
                          <a:ea typeface="Calibri"/>
                          <a:cs typeface="Times New Roman"/>
                        </a:rPr>
                        <a:t>0</a:t>
                      </a:r>
                      <a:r>
                        <a:rPr lang="tr-TR" sz="2000" dirty="0" err="1">
                          <a:solidFill>
                            <a:srgbClr val="000000"/>
                          </a:solidFill>
                          <a:latin typeface="Trebuchet MS" pitchFamily="34" charset="0"/>
                          <a:ea typeface="Calibri"/>
                          <a:cs typeface="Times New Roman"/>
                        </a:rPr>
                        <a:t>C</a:t>
                      </a:r>
                      <a:r>
                        <a:rPr lang="tr-TR" sz="2000" dirty="0">
                          <a:solidFill>
                            <a:srgbClr val="000000"/>
                          </a:solidFill>
                          <a:latin typeface="Trebuchet MS" pitchFamily="34" charset="0"/>
                          <a:ea typeface="Calibri"/>
                          <a:cs typeface="Times New Roman"/>
                        </a:rPr>
                        <a:t>)</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31971">
                <a:tc>
                  <a:txBody>
                    <a:bodyPr/>
                    <a:lstStyle/>
                    <a:p>
                      <a:pPr>
                        <a:lnSpc>
                          <a:spcPct val="115000"/>
                        </a:lnSpc>
                        <a:spcAft>
                          <a:spcPts val="0"/>
                        </a:spcAft>
                      </a:pPr>
                      <a:r>
                        <a:rPr lang="tr-TR" sz="2000" dirty="0">
                          <a:solidFill>
                            <a:srgbClr val="000000"/>
                          </a:solidFill>
                          <a:latin typeface="Trebuchet MS" pitchFamily="34" charset="0"/>
                          <a:ea typeface="Calibri"/>
                          <a:cs typeface="Times New Roman"/>
                        </a:rPr>
                        <a:t>Oturarak yapılan hafif el işleri</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a:solidFill>
                            <a:srgbClr val="000000"/>
                          </a:solidFill>
                          <a:latin typeface="Trebuchet MS" pitchFamily="34" charset="0"/>
                          <a:ea typeface="Calibri"/>
                          <a:cs typeface="Times New Roman"/>
                        </a:rPr>
                        <a:t>20</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31971">
                <a:tc>
                  <a:txBody>
                    <a:bodyPr/>
                    <a:lstStyle/>
                    <a:p>
                      <a:pPr>
                        <a:lnSpc>
                          <a:spcPct val="115000"/>
                        </a:lnSpc>
                        <a:spcAft>
                          <a:spcPts val="0"/>
                        </a:spcAft>
                      </a:pPr>
                      <a:r>
                        <a:rPr lang="tr-TR" sz="2000" dirty="0">
                          <a:solidFill>
                            <a:srgbClr val="000000"/>
                          </a:solidFill>
                          <a:latin typeface="Trebuchet MS" pitchFamily="34" charset="0"/>
                          <a:ea typeface="Calibri"/>
                          <a:cs typeface="Times New Roman"/>
                        </a:rPr>
                        <a:t>Oturarak yapılan hafif kol ve el çalışmaları</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20</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31971">
                <a:tc>
                  <a:txBody>
                    <a:bodyPr/>
                    <a:lstStyle/>
                    <a:p>
                      <a:pPr>
                        <a:lnSpc>
                          <a:spcPct val="115000"/>
                        </a:lnSpc>
                        <a:spcAft>
                          <a:spcPts val="0"/>
                        </a:spcAft>
                      </a:pPr>
                      <a:r>
                        <a:rPr lang="tr-TR" sz="2000">
                          <a:solidFill>
                            <a:srgbClr val="000000"/>
                          </a:solidFill>
                          <a:latin typeface="Trebuchet MS" pitchFamily="34" charset="0"/>
                          <a:ea typeface="Calibri"/>
                          <a:cs typeface="Times New Roman"/>
                        </a:rPr>
                        <a:t>Ayakta yapılan ağır kol işleri</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17</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31971">
                <a:tc>
                  <a:txBody>
                    <a:bodyPr/>
                    <a:lstStyle/>
                    <a:p>
                      <a:pPr>
                        <a:lnSpc>
                          <a:spcPct val="115000"/>
                        </a:lnSpc>
                        <a:spcAft>
                          <a:spcPts val="0"/>
                        </a:spcAft>
                      </a:pPr>
                      <a:r>
                        <a:rPr lang="tr-TR" sz="2000" dirty="0">
                          <a:solidFill>
                            <a:srgbClr val="000000"/>
                          </a:solidFill>
                          <a:latin typeface="Trebuchet MS" pitchFamily="34" charset="0"/>
                          <a:ea typeface="Calibri"/>
                          <a:cs typeface="Times New Roman"/>
                        </a:rPr>
                        <a:t>Çok ağır işler</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15-16</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253975" name="2 Metin kutusu"/>
          <p:cNvSpPr txBox="1">
            <a:spLocks noChangeArrowheads="1"/>
          </p:cNvSpPr>
          <p:nvPr/>
        </p:nvSpPr>
        <p:spPr bwMode="auto">
          <a:xfrm>
            <a:off x="683568" y="388692"/>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15917113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body" idx="1"/>
          </p:nvPr>
        </p:nvSpPr>
        <p:spPr>
          <a:xfrm>
            <a:off x="701675" y="1643063"/>
            <a:ext cx="7740650" cy="769937"/>
          </a:xfrm>
        </p:spPr>
        <p:txBody>
          <a:bodyPr>
            <a:spAutoFit/>
          </a:bodyPr>
          <a:lstStyle/>
          <a:p>
            <a:pPr marL="0" indent="0">
              <a:buFontTx/>
              <a:buNone/>
            </a:pPr>
            <a:r>
              <a:rPr lang="tr-TR" altLang="tr-TR" sz="2200">
                <a:solidFill>
                  <a:srgbClr val="0033CC"/>
                </a:solidFill>
                <a:latin typeface="Trebuchet MS" pitchFamily="34" charset="0"/>
                <a:cs typeface="Tahoma" pitchFamily="34" charset="0"/>
              </a:rPr>
              <a:t>Dış sıcaklığın yüksek bulunduğu bir yerde oturarak yapılan bir iş için rahatlık bölgeleri:</a:t>
            </a:r>
          </a:p>
        </p:txBody>
      </p:sp>
      <p:graphicFrame>
        <p:nvGraphicFramePr>
          <p:cNvPr id="4" name="3 Tablo"/>
          <p:cNvGraphicFramePr>
            <a:graphicFrameLocks noGrp="1"/>
          </p:cNvGraphicFramePr>
          <p:nvPr/>
        </p:nvGraphicFramePr>
        <p:xfrm>
          <a:off x="701675" y="2857500"/>
          <a:ext cx="7740650" cy="1403349"/>
        </p:xfrm>
        <a:graphic>
          <a:graphicData uri="http://schemas.openxmlformats.org/drawingml/2006/table">
            <a:tbl>
              <a:tblPr/>
              <a:tblGrid>
                <a:gridCol w="3799205">
                  <a:extLst>
                    <a:ext uri="{9D8B030D-6E8A-4147-A177-3AD203B41FA5}">
                      <a16:colId xmlns:a16="http://schemas.microsoft.com/office/drawing/2014/main" xmlns="" val="20000"/>
                    </a:ext>
                  </a:extLst>
                </a:gridCol>
                <a:gridCol w="788289">
                  <a:extLst>
                    <a:ext uri="{9D8B030D-6E8A-4147-A177-3AD203B41FA5}">
                      <a16:colId xmlns:a16="http://schemas.microsoft.com/office/drawing/2014/main" xmlns="" val="20001"/>
                    </a:ext>
                  </a:extLst>
                </a:gridCol>
                <a:gridCol w="788289">
                  <a:extLst>
                    <a:ext uri="{9D8B030D-6E8A-4147-A177-3AD203B41FA5}">
                      <a16:colId xmlns:a16="http://schemas.microsoft.com/office/drawing/2014/main" xmlns="" val="20002"/>
                    </a:ext>
                  </a:extLst>
                </a:gridCol>
                <a:gridCol w="788289">
                  <a:extLst>
                    <a:ext uri="{9D8B030D-6E8A-4147-A177-3AD203B41FA5}">
                      <a16:colId xmlns:a16="http://schemas.microsoft.com/office/drawing/2014/main" xmlns="" val="20003"/>
                    </a:ext>
                  </a:extLst>
                </a:gridCol>
                <a:gridCol w="788289">
                  <a:extLst>
                    <a:ext uri="{9D8B030D-6E8A-4147-A177-3AD203B41FA5}">
                      <a16:colId xmlns:a16="http://schemas.microsoft.com/office/drawing/2014/main" xmlns="" val="20004"/>
                    </a:ext>
                  </a:extLst>
                </a:gridCol>
                <a:gridCol w="788289">
                  <a:extLst>
                    <a:ext uri="{9D8B030D-6E8A-4147-A177-3AD203B41FA5}">
                      <a16:colId xmlns:a16="http://schemas.microsoft.com/office/drawing/2014/main" xmlns="" val="20005"/>
                    </a:ext>
                  </a:extLst>
                </a:gridCol>
              </a:tblGrid>
              <a:tr h="467783">
                <a:tc>
                  <a:txBody>
                    <a:bodyPr/>
                    <a:lstStyle/>
                    <a:p>
                      <a:pPr>
                        <a:lnSpc>
                          <a:spcPct val="115000"/>
                        </a:lnSpc>
                        <a:spcAft>
                          <a:spcPts val="0"/>
                        </a:spcAft>
                      </a:pPr>
                      <a:r>
                        <a:rPr lang="tr-TR" sz="2000" dirty="0">
                          <a:solidFill>
                            <a:srgbClr val="000000"/>
                          </a:solidFill>
                          <a:latin typeface="Trebuchet MS" pitchFamily="34" charset="0"/>
                          <a:ea typeface="Calibri"/>
                          <a:cs typeface="Times New Roman"/>
                        </a:rPr>
                        <a:t>Dış sıcaklık (°C)   </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20</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24</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28</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32</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35</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67783">
                <a:tc>
                  <a:txBody>
                    <a:bodyPr/>
                    <a:lstStyle/>
                    <a:p>
                      <a:pPr>
                        <a:lnSpc>
                          <a:spcPct val="115000"/>
                        </a:lnSpc>
                        <a:spcAft>
                          <a:spcPts val="0"/>
                        </a:spcAft>
                      </a:pPr>
                      <a:r>
                        <a:rPr lang="tr-TR" sz="2000" dirty="0">
                          <a:solidFill>
                            <a:srgbClr val="000000"/>
                          </a:solidFill>
                          <a:latin typeface="Trebuchet MS" pitchFamily="34" charset="0"/>
                          <a:ea typeface="Calibri"/>
                          <a:cs typeface="Times New Roman"/>
                        </a:rPr>
                        <a:t>Uygun çalışma yeri sıcaklığı (°C)   </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a:solidFill>
                            <a:srgbClr val="000000"/>
                          </a:solidFill>
                          <a:latin typeface="Trebuchet MS" pitchFamily="34" charset="0"/>
                          <a:ea typeface="Calibri"/>
                          <a:cs typeface="Times New Roman"/>
                        </a:rPr>
                        <a:t>20</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22</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24</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26</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27,5</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67783">
                <a:tc>
                  <a:txBody>
                    <a:bodyPr/>
                    <a:lstStyle/>
                    <a:p>
                      <a:pPr>
                        <a:lnSpc>
                          <a:spcPct val="115000"/>
                        </a:lnSpc>
                        <a:spcAft>
                          <a:spcPts val="0"/>
                        </a:spcAft>
                      </a:pPr>
                      <a:r>
                        <a:rPr lang="tr-TR" sz="2000" dirty="0">
                          <a:solidFill>
                            <a:srgbClr val="000000"/>
                          </a:solidFill>
                          <a:latin typeface="Trebuchet MS" pitchFamily="34" charset="0"/>
                          <a:ea typeface="Calibri"/>
                          <a:cs typeface="Times New Roman"/>
                        </a:rPr>
                        <a:t>Bağıl nem (%)</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a:solidFill>
                            <a:srgbClr val="000000"/>
                          </a:solidFill>
                          <a:latin typeface="Trebuchet MS" pitchFamily="34" charset="0"/>
                          <a:ea typeface="Calibri"/>
                          <a:cs typeface="Times New Roman"/>
                        </a:rPr>
                        <a:t>75</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a:solidFill>
                            <a:srgbClr val="000000"/>
                          </a:solidFill>
                          <a:latin typeface="Trebuchet MS" pitchFamily="34" charset="0"/>
                          <a:ea typeface="Calibri"/>
                          <a:cs typeface="Times New Roman"/>
                        </a:rPr>
                        <a:t>65</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a:solidFill>
                            <a:srgbClr val="000000"/>
                          </a:solidFill>
                          <a:latin typeface="Trebuchet MS" pitchFamily="34" charset="0"/>
                          <a:ea typeface="Calibri"/>
                          <a:cs typeface="Times New Roman"/>
                        </a:rPr>
                        <a:t>57</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50</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dirty="0">
                          <a:solidFill>
                            <a:srgbClr val="000000"/>
                          </a:solidFill>
                          <a:latin typeface="Trebuchet MS" pitchFamily="34" charset="0"/>
                          <a:ea typeface="Calibri"/>
                          <a:cs typeface="Times New Roman"/>
                        </a:rPr>
                        <a:t>45</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255009" name="2 Metin kutusu"/>
          <p:cNvSpPr txBox="1">
            <a:spLocks noChangeArrowheads="1"/>
          </p:cNvSpPr>
          <p:nvPr/>
        </p:nvSpPr>
        <p:spPr bwMode="auto">
          <a:xfrm>
            <a:off x="755576" y="388692"/>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solidFill>
                  <a:srgbClr val="FF0000"/>
                </a:solidFill>
              </a:rPr>
              <a:t>ISININ DEĞERLENDİRİLMESİ</a:t>
            </a:r>
          </a:p>
        </p:txBody>
      </p:sp>
    </p:spTree>
    <p:extLst>
      <p:ext uri="{BB962C8B-B14F-4D97-AF65-F5344CB8AC3E}">
        <p14:creationId xmlns:p14="http://schemas.microsoft.com/office/powerpoint/2010/main" val="24818669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C:\Users\COMPAQ\Desktop\foto\110_F_6228553_eJRTIJlh5v2BLYhTY8YX0spUQga7kdGF.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821637" y="1707344"/>
            <a:ext cx="5500726" cy="4150548"/>
          </a:xfrm>
          <a:prstGeom prst="rect">
            <a:avLst/>
          </a:prstGeom>
          <a:ln>
            <a:noFill/>
          </a:ln>
          <a:effectLst>
            <a:softEdge rad="112500"/>
          </a:effectLst>
        </p:spPr>
      </p:pic>
      <p:sp>
        <p:nvSpPr>
          <p:cNvPr id="4" name="Rectangle 7"/>
          <p:cNvSpPr>
            <a:spLocks noChangeArrowheads="1"/>
          </p:cNvSpPr>
          <p:nvPr/>
        </p:nvSpPr>
        <p:spPr bwMode="auto">
          <a:xfrm>
            <a:off x="701675" y="2967335"/>
            <a:ext cx="7740650" cy="923330"/>
          </a:xfrm>
          <a:prstGeom prst="rect">
            <a:avLst/>
          </a:prstGeom>
          <a:noFill/>
          <a:ln w="9525">
            <a:noFill/>
            <a:miter lim="800000"/>
            <a:headEnd/>
            <a:tailEnd/>
          </a:ln>
        </p:spPr>
        <p:txBody>
          <a:bodyPr>
            <a:spAutoFit/>
          </a:bodyPr>
          <a:lstStyle/>
          <a:p>
            <a:pPr algn="ctr">
              <a:defRPr/>
            </a:pPr>
            <a:r>
              <a:rPr lang="tr-TR" sz="5400" b="1" kern="10"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latin typeface="Arial Black"/>
              </a:rPr>
              <a:t>AYDINLATMA</a:t>
            </a:r>
            <a:endParaRPr lang="tr-TR" sz="5400" b="1"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976611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4 Metin kutusu"/>
          <p:cNvSpPr txBox="1">
            <a:spLocks noChangeArrowheads="1"/>
          </p:cNvSpPr>
          <p:nvPr/>
        </p:nvSpPr>
        <p:spPr bwMode="auto">
          <a:xfrm>
            <a:off x="688975" y="2185988"/>
            <a:ext cx="77406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pPr>
            <a:r>
              <a:rPr lang="tr-TR" altLang="tr-TR" dirty="0">
                <a:solidFill>
                  <a:srgbClr val="000000"/>
                </a:solidFill>
                <a:cs typeface="Tahoma" pitchFamily="34" charset="0"/>
              </a:rPr>
              <a:t>İşyerlerinde iş kazalarının ve </a:t>
            </a:r>
          </a:p>
          <a:p>
            <a:pPr eaLnBrk="1" hangingPunct="1">
              <a:lnSpc>
                <a:spcPct val="150000"/>
              </a:lnSpc>
            </a:pPr>
            <a:r>
              <a:rPr lang="tr-TR" altLang="tr-TR" dirty="0">
                <a:solidFill>
                  <a:srgbClr val="000000"/>
                </a:solidFill>
                <a:cs typeface="Tahoma" pitchFamily="34" charset="0"/>
              </a:rPr>
              <a:t>meslek hastalıklarının önlenmesi </a:t>
            </a:r>
          </a:p>
          <a:p>
            <a:pPr eaLnBrk="1" hangingPunct="1">
              <a:lnSpc>
                <a:spcPct val="150000"/>
              </a:lnSpc>
            </a:pPr>
            <a:r>
              <a:rPr lang="tr-TR" altLang="tr-TR" dirty="0">
                <a:solidFill>
                  <a:srgbClr val="000000"/>
                </a:solidFill>
                <a:cs typeface="Tahoma" pitchFamily="34" charset="0"/>
              </a:rPr>
              <a:t>için asgari şartlardan birisi de, </a:t>
            </a:r>
          </a:p>
          <a:p>
            <a:pPr eaLnBrk="1" hangingPunct="1">
              <a:lnSpc>
                <a:spcPct val="150000"/>
              </a:lnSpc>
            </a:pPr>
            <a:r>
              <a:rPr lang="tr-TR" altLang="tr-TR" dirty="0">
                <a:solidFill>
                  <a:srgbClr val="000000"/>
                </a:solidFill>
                <a:cs typeface="Tahoma" pitchFamily="34" charset="0"/>
              </a:rPr>
              <a:t>işyerinin yapılan işe uygun olarak </a:t>
            </a:r>
          </a:p>
          <a:p>
            <a:pPr eaLnBrk="1" hangingPunct="1">
              <a:lnSpc>
                <a:spcPct val="150000"/>
              </a:lnSpc>
            </a:pPr>
            <a:r>
              <a:rPr lang="tr-TR" altLang="tr-TR" dirty="0">
                <a:solidFill>
                  <a:srgbClr val="0033CC"/>
                </a:solidFill>
                <a:cs typeface="Tahoma" pitchFamily="34" charset="0"/>
              </a:rPr>
              <a:t>aydınlatılmasıdır</a:t>
            </a:r>
            <a:r>
              <a:rPr lang="tr-TR" altLang="tr-TR" dirty="0">
                <a:solidFill>
                  <a:srgbClr val="000000"/>
                </a:solidFill>
                <a:cs typeface="Tahoma" pitchFamily="34" charset="0"/>
              </a:rPr>
              <a:t>. </a:t>
            </a:r>
          </a:p>
        </p:txBody>
      </p:sp>
      <p:sp>
        <p:nvSpPr>
          <p:cNvPr id="264195"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pic>
        <p:nvPicPr>
          <p:cNvPr id="264196" name="Picture 6" descr="C:\Users\COMPAQ\Desktop\foto\110_F_8423110_cIgYCu2g1M3N1vKTZei33C1gnfM2XQh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5188" y="2185988"/>
            <a:ext cx="248443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6471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1 Metin kutusu"/>
          <p:cNvSpPr txBox="1">
            <a:spLocks noChangeArrowheads="1"/>
          </p:cNvSpPr>
          <p:nvPr/>
        </p:nvSpPr>
        <p:spPr bwMode="auto">
          <a:xfrm>
            <a:off x="701675" y="2536448"/>
            <a:ext cx="7740650" cy="2568717"/>
          </a:xfrm>
          <a:prstGeom prst="rect">
            <a:avLst/>
          </a:prstGeom>
          <a:noFill/>
          <a:ln w="9525">
            <a:noFill/>
            <a:miter lim="800000"/>
            <a:headEnd/>
            <a:tailEnd/>
          </a:ln>
        </p:spPr>
        <p:txBody>
          <a:bodyPr>
            <a:spAutoFit/>
          </a:bodyPr>
          <a:lstStyle/>
          <a:p>
            <a:pPr marL="2520000" lvl="5" indent="-457200">
              <a:lnSpc>
                <a:spcPct val="150000"/>
              </a:lnSpc>
              <a:buClr>
                <a:srgbClr val="0033CC"/>
              </a:buClr>
              <a:buSzPct val="100000"/>
              <a:buFont typeface="Wingdings" pitchFamily="2" charset="2"/>
              <a:buChar char="§"/>
              <a:defRPr/>
            </a:pPr>
            <a:r>
              <a:rPr lang="tr-TR" sz="2200" dirty="0">
                <a:solidFill>
                  <a:srgbClr val="000000"/>
                </a:solidFill>
                <a:latin typeface="Arial" panose="020B0604020202020204" pitchFamily="34" charset="0"/>
                <a:cs typeface="Arial" panose="020B0604020202020204" pitchFamily="34" charset="0"/>
              </a:rPr>
              <a:t>Aydınlatmanın uygun ve yeterli olması çalışanları psikolojik olarak da etkiler.</a:t>
            </a:r>
          </a:p>
          <a:p>
            <a:pPr marL="2520000" lvl="5" indent="-457200">
              <a:lnSpc>
                <a:spcPct val="150000"/>
              </a:lnSpc>
              <a:buClr>
                <a:srgbClr val="0033CC"/>
              </a:buClr>
              <a:buSzPct val="100000"/>
              <a:buFont typeface="Wingdings" pitchFamily="2" charset="2"/>
              <a:buChar char="§"/>
              <a:defRPr/>
            </a:pPr>
            <a:endParaRPr lang="tr-TR" sz="2200" dirty="0">
              <a:solidFill>
                <a:srgbClr val="000000"/>
              </a:solidFill>
              <a:latin typeface="Arial" panose="020B0604020202020204" pitchFamily="34" charset="0"/>
              <a:cs typeface="Arial" panose="020B0604020202020204" pitchFamily="34" charset="0"/>
            </a:endParaRPr>
          </a:p>
          <a:p>
            <a:pPr marL="2520000" lvl="5" indent="-457200">
              <a:lnSpc>
                <a:spcPct val="150000"/>
              </a:lnSpc>
              <a:buClr>
                <a:srgbClr val="0033CC"/>
              </a:buClr>
              <a:buSzPct val="100000"/>
              <a:buFont typeface="Wingdings" pitchFamily="2" charset="2"/>
              <a:buChar char="§"/>
              <a:defRPr/>
            </a:pPr>
            <a:r>
              <a:rPr lang="tr-TR" sz="2200" dirty="0">
                <a:solidFill>
                  <a:srgbClr val="000000"/>
                </a:solidFill>
                <a:latin typeface="Arial" panose="020B0604020202020204" pitchFamily="34" charset="0"/>
                <a:cs typeface="Arial" panose="020B0604020202020204" pitchFamily="34" charset="0"/>
              </a:rPr>
              <a:t>Dolayısıyla iş veriminin ve iş kalitesinin de artmasına sebep olur.</a:t>
            </a:r>
          </a:p>
        </p:txBody>
      </p:sp>
      <p:pic>
        <p:nvPicPr>
          <p:cNvPr id="231433" name="Picture 9" descr="http://t3.gstatic.com/images?q=tbn:blH3vf3Br2XKSM:http://foto.ekolay.net/images/galeri2/galeri_2096/%255B1%255D2912008115550_2096.jpg">
            <a:hlinkClick r:id="rId2"/>
          </p:cNvPr>
          <p:cNvPicPr>
            <a:picLocks noChangeAspect="1" noChangeArrowheads="1"/>
          </p:cNvPicPr>
          <p:nvPr/>
        </p:nvPicPr>
        <p:blipFill>
          <a:blip r:embed="rId3" cstate="print"/>
          <a:srcRect/>
          <a:stretch>
            <a:fillRect/>
          </a:stretch>
        </p:blipFill>
        <p:spPr bwMode="auto">
          <a:xfrm>
            <a:off x="642910" y="2428867"/>
            <a:ext cx="2000264" cy="2000266"/>
          </a:xfrm>
          <a:prstGeom prst="rect">
            <a:avLst/>
          </a:prstGeom>
          <a:ln>
            <a:noFill/>
          </a:ln>
          <a:effectLst>
            <a:softEdge rad="112500"/>
          </a:effectLst>
        </p:spPr>
      </p:pic>
      <p:sp>
        <p:nvSpPr>
          <p:cNvPr id="10"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spTree>
    <p:extLst>
      <p:ext uri="{BB962C8B-B14F-4D97-AF65-F5344CB8AC3E}">
        <p14:creationId xmlns:p14="http://schemas.microsoft.com/office/powerpoint/2010/main" val="230342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15</a:t>
            </a:fld>
            <a:endParaRPr lang="tr-TR" dirty="0"/>
          </a:p>
        </p:txBody>
      </p:sp>
      <p:graphicFrame>
        <p:nvGraphicFramePr>
          <p:cNvPr id="400386" name="Object 2"/>
          <p:cNvGraphicFramePr>
            <a:graphicFrameLocks/>
          </p:cNvGraphicFramePr>
          <p:nvPr/>
        </p:nvGraphicFramePr>
        <p:xfrm>
          <a:off x="1763688" y="2420888"/>
          <a:ext cx="4429156" cy="3062293"/>
        </p:xfrm>
        <a:graphic>
          <a:graphicData uri="http://schemas.openxmlformats.org/presentationml/2006/ole">
            <mc:AlternateContent xmlns:mc="http://schemas.openxmlformats.org/markup-compatibility/2006">
              <mc:Choice xmlns:v="urn:schemas-microsoft-com:vml" Requires="v">
                <p:oleObj spid="_x0000_s1026" name="ClipArt" r:id="rId3" imgW="3657240" imgH="3089160" progId="">
                  <p:embed/>
                </p:oleObj>
              </mc:Choice>
              <mc:Fallback>
                <p:oleObj name="ClipArt" r:id="rId3" imgW="3657240" imgH="308916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420888"/>
                        <a:ext cx="4429156" cy="306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5 Dikdörtgen"/>
          <p:cNvSpPr/>
          <p:nvPr/>
        </p:nvSpPr>
        <p:spPr>
          <a:xfrm>
            <a:off x="1643042" y="1000108"/>
            <a:ext cx="4738798" cy="523220"/>
          </a:xfrm>
          <a:prstGeom prst="rect">
            <a:avLst/>
          </a:prstGeom>
        </p:spPr>
        <p:txBody>
          <a:bodyPr wrap="none">
            <a:spAutoFit/>
          </a:bodyPr>
          <a:lstStyle/>
          <a:p>
            <a:pPr fontAlgn="base">
              <a:spcBef>
                <a:spcPct val="0"/>
              </a:spcBef>
              <a:spcAft>
                <a:spcPct val="0"/>
              </a:spcAft>
            </a:pPr>
            <a:r>
              <a:rPr lang="tr-TR" sz="2800" b="1" dirty="0">
                <a:solidFill>
                  <a:srgbClr val="FF0000"/>
                </a:solidFill>
                <a:latin typeface="Arial" pitchFamily="34" charset="0"/>
                <a:cs typeface="Arial" pitchFamily="34" charset="0"/>
              </a:rPr>
              <a:t>Risk değerlendirmesi ekibi</a:t>
            </a:r>
            <a:endParaRPr lang="tr-TR" sz="2800" dirty="0">
              <a:solidFill>
                <a:srgbClr val="2F2B20"/>
              </a:solidFill>
              <a:latin typeface="Arial" pitchFamily="34" charset="0"/>
              <a:cs typeface="Arial" pitchFamily="34" charset="0"/>
            </a:endParaRPr>
          </a:p>
        </p:txBody>
      </p:sp>
    </p:spTree>
    <p:extLst>
      <p:ext uri="{BB962C8B-B14F-4D97-AF65-F5344CB8AC3E}">
        <p14:creationId xmlns:p14="http://schemas.microsoft.com/office/powerpoint/2010/main" val="21291518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2 Metin kutusu"/>
          <p:cNvSpPr txBox="1">
            <a:spLocks noChangeArrowheads="1"/>
          </p:cNvSpPr>
          <p:nvPr/>
        </p:nvSpPr>
        <p:spPr bwMode="auto">
          <a:xfrm>
            <a:off x="701675" y="1268760"/>
            <a:ext cx="7740650" cy="358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buClr>
                <a:srgbClr val="0033CC"/>
              </a:buClr>
              <a:buFont typeface="Wingdings" pitchFamily="2" charset="2"/>
              <a:buChar char="§"/>
            </a:pPr>
            <a:r>
              <a:rPr lang="tr-TR" altLang="tr-TR" sz="2200" dirty="0">
                <a:ln>
                  <a:solidFill>
                    <a:srgbClr val="0033CC"/>
                  </a:solidFill>
                </a:ln>
                <a:solidFill>
                  <a:srgbClr val="0033CC"/>
                </a:solidFill>
                <a:cs typeface="Tahoma" pitchFamily="34" charset="0"/>
              </a:rPr>
              <a:t>İyi bir aydınlatma</a:t>
            </a:r>
            <a:r>
              <a:rPr lang="tr-TR" altLang="tr-TR" sz="2200" dirty="0">
                <a:ln>
                  <a:solidFill>
                    <a:srgbClr val="0033CC"/>
                  </a:solidFill>
                </a:ln>
                <a:solidFill>
                  <a:srgbClr val="000000"/>
                </a:solidFill>
                <a:cs typeface="Tahoma" pitchFamily="34" charset="0"/>
              </a:rPr>
              <a:t>, </a:t>
            </a:r>
            <a:r>
              <a:rPr lang="tr-TR" altLang="tr-TR" sz="2200" dirty="0">
                <a:solidFill>
                  <a:srgbClr val="000000"/>
                </a:solidFill>
                <a:cs typeface="Tahoma" pitchFamily="34" charset="0"/>
              </a:rPr>
              <a:t>doğru ve hızlı görmeyi dolayısıyla</a:t>
            </a:r>
          </a:p>
          <a:p>
            <a:pPr eaLnBrk="1" hangingPunct="1">
              <a:lnSpc>
                <a:spcPct val="150000"/>
              </a:lnSpc>
              <a:buClr>
                <a:srgbClr val="0033CC"/>
              </a:buClr>
            </a:pPr>
            <a:r>
              <a:rPr lang="tr-TR" altLang="tr-TR" sz="2200" dirty="0">
                <a:solidFill>
                  <a:srgbClr val="000000"/>
                </a:solidFill>
                <a:cs typeface="Tahoma" pitchFamily="34" charset="0"/>
              </a:rPr>
              <a:t>	zaman kazancı sağlar ve böylece iş verimin ve kalitenin armasına sebep olur. </a:t>
            </a:r>
          </a:p>
          <a:p>
            <a:pPr eaLnBrk="1" hangingPunct="1">
              <a:lnSpc>
                <a:spcPct val="150000"/>
              </a:lnSpc>
              <a:buClr>
                <a:srgbClr val="0033CC"/>
              </a:buClr>
              <a:buFont typeface="Wingdings" pitchFamily="2" charset="2"/>
              <a:buChar char="§"/>
            </a:pPr>
            <a:endParaRPr lang="tr-TR" altLang="tr-TR" sz="2200" dirty="0">
              <a:ln>
                <a:solidFill>
                  <a:srgbClr val="0033CC"/>
                </a:solidFill>
              </a:ln>
              <a:solidFill>
                <a:srgbClr val="000000"/>
              </a:solidFill>
              <a:cs typeface="Tahoma" pitchFamily="34" charset="0"/>
            </a:endParaRPr>
          </a:p>
          <a:p>
            <a:pPr eaLnBrk="1" hangingPunct="1">
              <a:lnSpc>
                <a:spcPct val="150000"/>
              </a:lnSpc>
              <a:buClr>
                <a:srgbClr val="0033CC"/>
              </a:buClr>
              <a:buFont typeface="Wingdings" pitchFamily="2" charset="2"/>
              <a:buChar char="§"/>
            </a:pPr>
            <a:r>
              <a:rPr lang="tr-TR" altLang="tr-TR" sz="2200" dirty="0">
                <a:ln>
                  <a:solidFill>
                    <a:srgbClr val="0033CC"/>
                  </a:solidFill>
                </a:ln>
                <a:solidFill>
                  <a:srgbClr val="0033CC"/>
                </a:solidFill>
                <a:cs typeface="Tahoma" pitchFamily="34" charset="0"/>
              </a:rPr>
              <a:t>Yetersiz aydınlatma </a:t>
            </a:r>
            <a:r>
              <a:rPr lang="tr-TR" altLang="tr-TR" sz="2200" dirty="0">
                <a:solidFill>
                  <a:srgbClr val="000000"/>
                </a:solidFill>
                <a:cs typeface="Tahoma" pitchFamily="34" charset="0"/>
              </a:rPr>
              <a:t>ise, verim ve kalitenin düşmesinin yanında psikolojik olarak işçinin moral ve fiziksel sağlığı üzerinde de kötü sonuçlar doğurur.</a:t>
            </a:r>
          </a:p>
        </p:txBody>
      </p:sp>
      <p:pic>
        <p:nvPicPr>
          <p:cNvPr id="266244" name="Picture 6" descr="C:\Users\COMPAQ\Desktop\hakkin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8850" y="4643438"/>
            <a:ext cx="2390775"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spTree>
    <p:extLst>
      <p:ext uri="{BB962C8B-B14F-4D97-AF65-F5344CB8AC3E}">
        <p14:creationId xmlns:p14="http://schemas.microsoft.com/office/powerpoint/2010/main" val="37597922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2428875"/>
            <a:ext cx="205685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4293096"/>
            <a:ext cx="205685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625181"/>
            <a:ext cx="5104011" cy="162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 Metin kutusu"/>
          <p:cNvSpPr txBox="1">
            <a:spLocks noChangeArrowheads="1"/>
          </p:cNvSpPr>
          <p:nvPr/>
        </p:nvSpPr>
        <p:spPr bwMode="auto">
          <a:xfrm>
            <a:off x="539552" y="1124744"/>
            <a:ext cx="7740650" cy="375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r>
              <a:rPr lang="tr-TR" altLang="tr-TR" sz="2200" dirty="0">
                <a:ln>
                  <a:solidFill>
                    <a:srgbClr val="0033CC"/>
                  </a:solidFill>
                </a:ln>
                <a:solidFill>
                  <a:srgbClr val="0033CC"/>
                </a:solidFill>
                <a:cs typeface="Tahoma" pitchFamily="34" charset="0"/>
              </a:rPr>
              <a:t>İyi bir aydınlatma için birçok faktör dikkate alınmalıdır:</a:t>
            </a:r>
          </a:p>
          <a:p>
            <a:pPr eaLnBrk="1" hangingPunct="1"/>
            <a:endParaRPr lang="tr-TR" altLang="tr-TR" sz="2200" dirty="0">
              <a:solidFill>
                <a:srgbClr val="0033CC"/>
              </a:solidFill>
              <a:cs typeface="Tahoma" pitchFamily="34" charset="0"/>
            </a:endParaRPr>
          </a:p>
          <a:p>
            <a:pPr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Işık şiddeti </a:t>
            </a:r>
          </a:p>
          <a:p>
            <a:pPr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Işığın rengi </a:t>
            </a:r>
          </a:p>
          <a:p>
            <a:pPr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Işığın yayılması</a:t>
            </a:r>
          </a:p>
          <a:p>
            <a:pPr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Işığın yönü</a:t>
            </a:r>
          </a:p>
          <a:p>
            <a:pPr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Aydınlatılmak istenen yüzey</a:t>
            </a:r>
          </a:p>
          <a:p>
            <a:pPr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Aydınlatılmak istenen araç gereç</a:t>
            </a:r>
          </a:p>
        </p:txBody>
      </p:sp>
      <p:sp>
        <p:nvSpPr>
          <p:cNvPr id="11"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spTree>
    <p:extLst>
      <p:ext uri="{BB962C8B-B14F-4D97-AF65-F5344CB8AC3E}">
        <p14:creationId xmlns:p14="http://schemas.microsoft.com/office/powerpoint/2010/main" val="701297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1 Metin kutusu"/>
          <p:cNvSpPr txBox="1">
            <a:spLocks noChangeArrowheads="1"/>
          </p:cNvSpPr>
          <p:nvPr/>
        </p:nvSpPr>
        <p:spPr bwMode="auto">
          <a:xfrm>
            <a:off x="701675" y="1982788"/>
            <a:ext cx="7740650" cy="1615827"/>
          </a:xfrm>
          <a:prstGeom prst="rect">
            <a:avLst/>
          </a:prstGeom>
          <a:noFill/>
          <a:ln w="9525">
            <a:noFill/>
            <a:miter lim="800000"/>
            <a:headEnd/>
            <a:tailEnd/>
          </a:ln>
        </p:spPr>
        <p:txBody>
          <a:bodyPr>
            <a:spAutoFit/>
          </a:bodyPr>
          <a:lstStyle/>
          <a:p>
            <a:pPr marL="457200" indent="-457200">
              <a:lnSpc>
                <a:spcPct val="150000"/>
              </a:lnSpc>
              <a:buClr>
                <a:srgbClr val="0033CC"/>
              </a:buClr>
              <a:buFont typeface="Wingdings" pitchFamily="2" charset="2"/>
              <a:buChar char="§"/>
              <a:defRPr/>
            </a:pPr>
            <a:r>
              <a:rPr lang="tr-TR" sz="2200" dirty="0">
                <a:solidFill>
                  <a:srgbClr val="000000"/>
                </a:solidFill>
                <a:latin typeface="Arial" panose="020B0604020202020204" pitchFamily="34" charset="0"/>
                <a:cs typeface="Arial" panose="020B0604020202020204" pitchFamily="34" charset="0"/>
              </a:rPr>
              <a:t>Aydınlatılan yüzeyin yapısı da önemlidir.	</a:t>
            </a:r>
          </a:p>
          <a:p>
            <a:pPr marL="914400" indent="-457200">
              <a:lnSpc>
                <a:spcPct val="150000"/>
              </a:lnSpc>
              <a:buClr>
                <a:srgbClr val="0033CC"/>
              </a:buClr>
              <a:buFont typeface="Courier New" pitchFamily="49" charset="0"/>
              <a:buChar char="o"/>
              <a:defRPr/>
            </a:pPr>
            <a:r>
              <a:rPr lang="tr-TR" sz="2200" dirty="0">
                <a:solidFill>
                  <a:srgbClr val="000000"/>
                </a:solidFill>
                <a:latin typeface="Arial" panose="020B0604020202020204" pitchFamily="34" charset="0"/>
                <a:cs typeface="Arial" panose="020B0604020202020204" pitchFamily="34" charset="0"/>
              </a:rPr>
              <a:t>Kirli ve koyu renkli, </a:t>
            </a:r>
          </a:p>
          <a:p>
            <a:pPr marL="914400" indent="-457200">
              <a:lnSpc>
                <a:spcPct val="150000"/>
              </a:lnSpc>
              <a:buClr>
                <a:srgbClr val="0033CC"/>
              </a:buClr>
              <a:buFont typeface="Courier New" pitchFamily="49" charset="0"/>
              <a:buChar char="o"/>
              <a:defRPr/>
            </a:pPr>
            <a:r>
              <a:rPr lang="tr-TR" sz="2200" dirty="0">
                <a:solidFill>
                  <a:srgbClr val="000000"/>
                </a:solidFill>
                <a:latin typeface="Arial" panose="020B0604020202020204" pitchFamily="34" charset="0"/>
                <a:cs typeface="Arial" panose="020B0604020202020204" pitchFamily="34" charset="0"/>
              </a:rPr>
              <a:t>Mat veya parlak yüzeyler gibi.</a:t>
            </a:r>
          </a:p>
        </p:txBody>
      </p:sp>
      <p:pic>
        <p:nvPicPr>
          <p:cNvPr id="26829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572000"/>
            <a:ext cx="4267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563" y="257175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spTree>
    <p:extLst>
      <p:ext uri="{BB962C8B-B14F-4D97-AF65-F5344CB8AC3E}">
        <p14:creationId xmlns:p14="http://schemas.microsoft.com/office/powerpoint/2010/main" val="25826997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1 Dikdörtgen"/>
          <p:cNvSpPr>
            <a:spLocks noChangeArrowheads="1"/>
          </p:cNvSpPr>
          <p:nvPr/>
        </p:nvSpPr>
        <p:spPr bwMode="auto">
          <a:xfrm>
            <a:off x="711943" y="1898431"/>
            <a:ext cx="540310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marL="0" indent="536575" eaLnBrk="1" hangingPunct="1">
              <a:lnSpc>
                <a:spcPct val="150000"/>
              </a:lnSpc>
              <a:buClr>
                <a:srgbClr val="0033CC"/>
              </a:buClr>
              <a:buFont typeface="Wingdings" pitchFamily="2" charset="2"/>
              <a:buChar char="§"/>
            </a:pPr>
            <a:r>
              <a:rPr lang="tr-TR" altLang="tr-TR" dirty="0">
                <a:solidFill>
                  <a:srgbClr val="000000"/>
                </a:solidFill>
                <a:latin typeface="Arial" panose="020B0604020202020204" pitchFamily="34" charset="0"/>
                <a:cs typeface="Arial" panose="020B0604020202020204" pitchFamily="34" charset="0"/>
              </a:rPr>
              <a:t>Yansımaları önlemek için makinaların, araç ve gereçlerin yüzeyleri çok parlak yerine biraz daha açık mat veya koyu bir renkte seçilebilir. </a:t>
            </a:r>
          </a:p>
        </p:txBody>
      </p:sp>
      <p:pic>
        <p:nvPicPr>
          <p:cNvPr id="273411" name="Picture 6" descr="... parlak yuezey oez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125" y="1905000"/>
            <a:ext cx="1714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spTree>
    <p:extLst>
      <p:ext uri="{BB962C8B-B14F-4D97-AF65-F5344CB8AC3E}">
        <p14:creationId xmlns:p14="http://schemas.microsoft.com/office/powerpoint/2010/main" val="20258725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1 Dikdörtgen"/>
          <p:cNvSpPr>
            <a:spLocks noChangeArrowheads="1"/>
          </p:cNvSpPr>
          <p:nvPr/>
        </p:nvSpPr>
        <p:spPr bwMode="auto">
          <a:xfrm>
            <a:off x="487639" y="1997839"/>
            <a:ext cx="44644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pPr>
            <a:r>
              <a:rPr lang="tr-TR" altLang="tr-TR" dirty="0">
                <a:ln>
                  <a:solidFill>
                    <a:srgbClr val="0033CC"/>
                  </a:solidFill>
                </a:ln>
                <a:solidFill>
                  <a:srgbClr val="0033CC"/>
                </a:solidFill>
                <a:cs typeface="Tahoma" pitchFamily="34" charset="0"/>
              </a:rPr>
              <a:t>Sanayide ışık kaynaklarının </a:t>
            </a:r>
          </a:p>
          <a:p>
            <a:pPr eaLnBrk="1" hangingPunct="1">
              <a:lnSpc>
                <a:spcPct val="150000"/>
              </a:lnSpc>
            </a:pPr>
            <a:r>
              <a:rPr lang="tr-TR" altLang="tr-TR" dirty="0">
                <a:ln>
                  <a:solidFill>
                    <a:srgbClr val="0033CC"/>
                  </a:solidFill>
                </a:ln>
                <a:solidFill>
                  <a:srgbClr val="0033CC"/>
                </a:solidFill>
                <a:cs typeface="Tahoma" pitchFamily="34" charset="0"/>
              </a:rPr>
              <a:t>tozlanması</a:t>
            </a:r>
            <a:r>
              <a:rPr lang="tr-TR" altLang="tr-TR" dirty="0">
                <a:ln>
                  <a:solidFill>
                    <a:srgbClr val="0033CC"/>
                  </a:solidFill>
                </a:ln>
                <a:solidFill>
                  <a:srgbClr val="000000"/>
                </a:solidFill>
                <a:cs typeface="Tahoma" pitchFamily="34" charset="0"/>
              </a:rPr>
              <a:t>;</a:t>
            </a:r>
            <a:r>
              <a:rPr lang="tr-TR" altLang="tr-TR" dirty="0">
                <a:solidFill>
                  <a:srgbClr val="000000"/>
                </a:solidFill>
                <a:cs typeface="Tahoma" pitchFamily="34" charset="0"/>
              </a:rPr>
              <a:t> </a:t>
            </a:r>
          </a:p>
          <a:p>
            <a:pPr eaLnBrk="1" hangingPunct="1">
              <a:lnSpc>
                <a:spcPct val="150000"/>
              </a:lnSpc>
            </a:pPr>
            <a:r>
              <a:rPr lang="tr-TR" altLang="tr-TR" dirty="0">
                <a:solidFill>
                  <a:srgbClr val="000000"/>
                </a:solidFill>
                <a:cs typeface="Tahoma" pitchFamily="34" charset="0"/>
              </a:rPr>
              <a:t>Aydınlatmanın </a:t>
            </a:r>
          </a:p>
          <a:p>
            <a:pPr eaLnBrk="1" hangingPunct="1">
              <a:lnSpc>
                <a:spcPct val="150000"/>
              </a:lnSpc>
            </a:pPr>
            <a:r>
              <a:rPr lang="tr-TR" altLang="tr-TR" dirty="0">
                <a:solidFill>
                  <a:srgbClr val="000000"/>
                </a:solidFill>
                <a:cs typeface="Tahoma" pitchFamily="34" charset="0"/>
              </a:rPr>
              <a:t>altı ayda % 50 azalmasına, </a:t>
            </a:r>
          </a:p>
          <a:p>
            <a:pPr eaLnBrk="1" hangingPunct="1">
              <a:lnSpc>
                <a:spcPct val="150000"/>
              </a:lnSpc>
            </a:pPr>
            <a:r>
              <a:rPr lang="tr-TR" altLang="tr-TR" dirty="0">
                <a:solidFill>
                  <a:srgbClr val="000000"/>
                </a:solidFill>
                <a:cs typeface="Tahoma" pitchFamily="34" charset="0"/>
              </a:rPr>
              <a:t>tozlu ortamda ise daha çok </a:t>
            </a:r>
          </a:p>
          <a:p>
            <a:pPr eaLnBrk="1" hangingPunct="1">
              <a:lnSpc>
                <a:spcPct val="150000"/>
              </a:lnSpc>
            </a:pPr>
            <a:r>
              <a:rPr lang="tr-TR" altLang="tr-TR" dirty="0">
                <a:solidFill>
                  <a:srgbClr val="000000"/>
                </a:solidFill>
                <a:cs typeface="Tahoma" pitchFamily="34" charset="0"/>
              </a:rPr>
              <a:t>azalmasına neden olabilir. </a:t>
            </a:r>
          </a:p>
        </p:txBody>
      </p:sp>
      <p:pic>
        <p:nvPicPr>
          <p:cNvPr id="274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272145"/>
            <a:ext cx="3136975" cy="320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spTree>
    <p:extLst>
      <p:ext uri="{BB962C8B-B14F-4D97-AF65-F5344CB8AC3E}">
        <p14:creationId xmlns:p14="http://schemas.microsoft.com/office/powerpoint/2010/main" val="35495034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1 Dikdörtgen"/>
          <p:cNvSpPr>
            <a:spLocks noChangeArrowheads="1"/>
          </p:cNvSpPr>
          <p:nvPr/>
        </p:nvSpPr>
        <p:spPr bwMode="auto">
          <a:xfrm>
            <a:off x="665671" y="1052736"/>
            <a:ext cx="7740650" cy="3877985"/>
          </a:xfrm>
          <a:prstGeom prst="rect">
            <a:avLst/>
          </a:prstGeom>
          <a:noFill/>
          <a:ln w="9525">
            <a:noFill/>
            <a:miter lim="800000"/>
            <a:headEnd/>
            <a:tailEnd/>
          </a:ln>
        </p:spPr>
        <p:txBody>
          <a:bodyPr>
            <a:spAutoFit/>
          </a:bodyPr>
          <a:lstStyle/>
          <a:p>
            <a:pPr>
              <a:defRPr/>
            </a:pPr>
            <a:r>
              <a:rPr lang="tr-TR" sz="2200" dirty="0">
                <a:ln>
                  <a:solidFill>
                    <a:srgbClr val="0033CC"/>
                  </a:solidFill>
                </a:ln>
                <a:solidFill>
                  <a:srgbClr val="0033CC"/>
                </a:solidFill>
                <a:latin typeface="Arial" panose="020B0604020202020204" pitchFamily="34" charset="0"/>
                <a:cs typeface="Arial" panose="020B0604020202020204" pitchFamily="34" charset="0"/>
              </a:rPr>
              <a:t>İyi Bir Aydınlatmanın Çalışanlar Üzerindeki Olumlu Etkisi Şöyle Özetlenebilir</a:t>
            </a:r>
            <a:r>
              <a:rPr lang="tr-TR" sz="2200" dirty="0">
                <a:solidFill>
                  <a:srgbClr val="0033CC"/>
                </a:solidFill>
                <a:latin typeface="Arial" panose="020B0604020202020204" pitchFamily="34" charset="0"/>
                <a:cs typeface="Arial" panose="020B0604020202020204" pitchFamily="34" charset="0"/>
              </a:rPr>
              <a:t>:</a:t>
            </a:r>
          </a:p>
          <a:p>
            <a:pPr>
              <a:defRPr/>
            </a:pPr>
            <a:endParaRPr lang="tr-TR" sz="2200" dirty="0">
              <a:solidFill>
                <a:srgbClr val="0033CC"/>
              </a:solidFill>
              <a:latin typeface="Arial" panose="020B0604020202020204" pitchFamily="34" charset="0"/>
              <a:cs typeface="Arial" panose="020B0604020202020204" pitchFamily="34" charset="0"/>
            </a:endParaRPr>
          </a:p>
          <a:p>
            <a:pPr marL="457200" indent="-457200">
              <a:lnSpc>
                <a:spcPct val="150000"/>
              </a:lnSpc>
              <a:buClr>
                <a:srgbClr val="0033CC"/>
              </a:buClr>
              <a:buFont typeface="Wingdings" pitchFamily="2" charset="2"/>
              <a:buChar char="§"/>
              <a:defRPr/>
            </a:pPr>
            <a:r>
              <a:rPr lang="tr-TR" sz="2400" dirty="0">
                <a:solidFill>
                  <a:srgbClr val="000000"/>
                </a:solidFill>
                <a:latin typeface="Arial" panose="020B0604020202020204" pitchFamily="34" charset="0"/>
                <a:cs typeface="Arial" panose="020B0604020202020204" pitchFamily="34" charset="0"/>
              </a:rPr>
              <a:t>Görme keskinliğini (gözün ayırt edebilirliğini) artırır.</a:t>
            </a:r>
          </a:p>
          <a:p>
            <a:pPr marL="457200" indent="-457200">
              <a:lnSpc>
                <a:spcPct val="150000"/>
              </a:lnSpc>
              <a:buClr>
                <a:srgbClr val="0033CC"/>
              </a:buClr>
              <a:buFont typeface="Wingdings" pitchFamily="2" charset="2"/>
              <a:buChar char="§"/>
              <a:defRPr/>
            </a:pPr>
            <a:r>
              <a:rPr lang="tr-TR" sz="2400" dirty="0">
                <a:solidFill>
                  <a:srgbClr val="000000"/>
                </a:solidFill>
                <a:latin typeface="Arial" panose="020B0604020202020204" pitchFamily="34" charset="0"/>
                <a:cs typeface="Arial" panose="020B0604020202020204" pitchFamily="34" charset="0"/>
              </a:rPr>
              <a:t>Bakılan eşya daha iyi görülür.</a:t>
            </a:r>
          </a:p>
          <a:p>
            <a:pPr marL="457200" indent="-457200">
              <a:lnSpc>
                <a:spcPct val="150000"/>
              </a:lnSpc>
              <a:buClr>
                <a:srgbClr val="0033CC"/>
              </a:buClr>
              <a:buFont typeface="Wingdings" pitchFamily="2" charset="2"/>
              <a:buChar char="§"/>
              <a:defRPr/>
            </a:pPr>
            <a:r>
              <a:rPr lang="tr-TR" sz="2400" dirty="0">
                <a:solidFill>
                  <a:srgbClr val="000000"/>
                </a:solidFill>
                <a:latin typeface="Arial" panose="020B0604020202020204" pitchFamily="34" charset="0"/>
                <a:cs typeface="Arial" panose="020B0604020202020204" pitchFamily="34" charset="0"/>
              </a:rPr>
              <a:t>İş kazası önlenebilir veya azalır.</a:t>
            </a:r>
          </a:p>
          <a:p>
            <a:pPr marL="457200" indent="-457200">
              <a:lnSpc>
                <a:spcPct val="150000"/>
              </a:lnSpc>
              <a:buClr>
                <a:srgbClr val="0033CC"/>
              </a:buClr>
              <a:buFont typeface="Wingdings" pitchFamily="2" charset="2"/>
              <a:buChar char="§"/>
              <a:defRPr/>
            </a:pPr>
            <a:r>
              <a:rPr lang="tr-TR" sz="2400" dirty="0">
                <a:solidFill>
                  <a:srgbClr val="000000"/>
                </a:solidFill>
                <a:latin typeface="Arial" panose="020B0604020202020204" pitchFamily="34" charset="0"/>
                <a:cs typeface="Arial" panose="020B0604020202020204" pitchFamily="34" charset="0"/>
              </a:rPr>
              <a:t>İşçilerin başarısını ve performansını artırır.  </a:t>
            </a:r>
          </a:p>
          <a:p>
            <a:pPr marL="457200" indent="-457200">
              <a:lnSpc>
                <a:spcPct val="150000"/>
              </a:lnSpc>
              <a:buClr>
                <a:srgbClr val="0033CC"/>
              </a:buClr>
              <a:buFont typeface="Wingdings" pitchFamily="2" charset="2"/>
              <a:buChar char="§"/>
              <a:defRPr/>
            </a:pPr>
            <a:r>
              <a:rPr lang="tr-TR" sz="2400" dirty="0">
                <a:solidFill>
                  <a:srgbClr val="000000"/>
                </a:solidFill>
                <a:latin typeface="Arial" panose="020B0604020202020204" pitchFamily="34" charset="0"/>
                <a:cs typeface="Arial" panose="020B0604020202020204" pitchFamily="34" charset="0"/>
              </a:rPr>
              <a:t>İş görmede çabukluk ve kalite sağlar.</a:t>
            </a:r>
          </a:p>
        </p:txBody>
      </p:sp>
      <p:pic>
        <p:nvPicPr>
          <p:cNvPr id="27545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25" y="4857750"/>
            <a:ext cx="233203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3 Metin kutusu"/>
          <p:cNvSpPr txBox="1">
            <a:spLocks noChangeArrowheads="1"/>
          </p:cNvSpPr>
          <p:nvPr/>
        </p:nvSpPr>
        <p:spPr bwMode="auto">
          <a:xfrm>
            <a:off x="3203848" y="260648"/>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28575">
                  <a:solidFill>
                    <a:prstClr val="black"/>
                  </a:solidFill>
                </a:ln>
                <a:solidFill>
                  <a:srgbClr val="FFFF00"/>
                </a:solidFill>
              </a:rPr>
              <a:t>AYDINLATMA</a:t>
            </a:r>
          </a:p>
        </p:txBody>
      </p:sp>
    </p:spTree>
    <p:extLst>
      <p:ext uri="{BB962C8B-B14F-4D97-AF65-F5344CB8AC3E}">
        <p14:creationId xmlns:p14="http://schemas.microsoft.com/office/powerpoint/2010/main" val="8081549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1 Dikdörtgen"/>
          <p:cNvSpPr>
            <a:spLocks noChangeArrowheads="1"/>
          </p:cNvSpPr>
          <p:nvPr/>
        </p:nvSpPr>
        <p:spPr bwMode="auto">
          <a:xfrm>
            <a:off x="827584" y="1468438"/>
            <a:ext cx="7740650"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buClr>
                <a:srgbClr val="0033CC"/>
              </a:buClr>
              <a:buFont typeface="Wingdings" pitchFamily="2" charset="2"/>
              <a:buChar char="§"/>
            </a:pPr>
            <a:r>
              <a:rPr lang="tr-TR" altLang="tr-TR" sz="2200" dirty="0">
                <a:solidFill>
                  <a:srgbClr val="000000"/>
                </a:solidFill>
              </a:rPr>
              <a:t>Aydınlatma şiddetinin birimi </a:t>
            </a:r>
            <a:r>
              <a:rPr lang="tr-TR" altLang="tr-TR" sz="2200" b="1" dirty="0">
                <a:ln>
                  <a:solidFill>
                    <a:srgbClr val="0033CC"/>
                  </a:solidFill>
                </a:ln>
                <a:solidFill>
                  <a:srgbClr val="0033CC"/>
                </a:solidFill>
              </a:rPr>
              <a:t>lüx</a:t>
            </a:r>
            <a:r>
              <a:rPr lang="tr-TR" altLang="tr-TR" sz="2200" dirty="0">
                <a:solidFill>
                  <a:srgbClr val="000000"/>
                </a:solidFill>
              </a:rPr>
              <a:t>’tür ve </a:t>
            </a:r>
          </a:p>
          <a:p>
            <a:pPr eaLnBrk="1" hangingPunct="1">
              <a:lnSpc>
                <a:spcPct val="150000"/>
              </a:lnSpc>
              <a:buClr>
                <a:srgbClr val="0033CC"/>
              </a:buClr>
              <a:buFont typeface="Wingdings" pitchFamily="2" charset="2"/>
              <a:buChar char="§"/>
            </a:pPr>
            <a:r>
              <a:rPr lang="tr-TR" altLang="tr-TR" sz="2200" dirty="0">
                <a:ln>
                  <a:solidFill>
                    <a:srgbClr val="0033CC"/>
                  </a:solidFill>
                </a:ln>
                <a:solidFill>
                  <a:srgbClr val="0033CC"/>
                </a:solidFill>
              </a:rPr>
              <a:t>lüxmetre </a:t>
            </a:r>
            <a:r>
              <a:rPr lang="tr-TR" altLang="tr-TR" sz="2200" dirty="0">
                <a:solidFill>
                  <a:srgbClr val="000000"/>
                </a:solidFill>
              </a:rPr>
              <a:t>denilen 	cihazla ölçülür. </a:t>
            </a:r>
          </a:p>
          <a:p>
            <a:pPr eaLnBrk="1" hangingPunct="1">
              <a:lnSpc>
                <a:spcPct val="150000"/>
              </a:lnSpc>
              <a:buClr>
                <a:srgbClr val="0033CC"/>
              </a:buClr>
              <a:buFont typeface="Wingdings" pitchFamily="2" charset="2"/>
              <a:buChar char="§"/>
            </a:pPr>
            <a:endParaRPr lang="tr-TR" altLang="tr-TR" sz="2200" dirty="0">
              <a:solidFill>
                <a:srgbClr val="000000"/>
              </a:solidFill>
              <a:cs typeface="Tahoma" pitchFamily="34" charset="0"/>
            </a:endParaRPr>
          </a:p>
          <a:p>
            <a:pPr eaLnBrk="1" hangingPunct="1">
              <a:lnSpc>
                <a:spcPct val="150000"/>
              </a:lnSpc>
              <a:buClr>
                <a:srgbClr val="0033CC"/>
              </a:buClr>
              <a:buFont typeface="Wingdings" pitchFamily="2" charset="2"/>
              <a:buChar char="§"/>
            </a:pPr>
            <a:r>
              <a:rPr lang="tr-TR" altLang="tr-TR" sz="2200" dirty="0">
                <a:solidFill>
                  <a:srgbClr val="000000"/>
                </a:solidFill>
                <a:cs typeface="Tahoma" pitchFamily="34" charset="0"/>
              </a:rPr>
              <a:t>Aydınlatma şiddeti ölçülmek </a:t>
            </a:r>
          </a:p>
          <a:p>
            <a:pPr eaLnBrk="1" hangingPunct="1">
              <a:lnSpc>
                <a:spcPct val="150000"/>
              </a:lnSpc>
              <a:buClr>
                <a:srgbClr val="0033CC"/>
              </a:buClr>
            </a:pPr>
            <a:r>
              <a:rPr lang="tr-TR" altLang="tr-TR" sz="2200" dirty="0">
                <a:solidFill>
                  <a:srgbClr val="000000"/>
                </a:solidFill>
                <a:cs typeface="Tahoma" pitchFamily="34" charset="0"/>
              </a:rPr>
              <a:t>	istenen yüzeye doğru lüxmetrenin </a:t>
            </a:r>
          </a:p>
          <a:p>
            <a:pPr eaLnBrk="1" hangingPunct="1">
              <a:lnSpc>
                <a:spcPct val="150000"/>
              </a:lnSpc>
              <a:buClr>
                <a:srgbClr val="0033CC"/>
              </a:buClr>
            </a:pPr>
            <a:r>
              <a:rPr lang="tr-TR" altLang="tr-TR" sz="2200" dirty="0">
                <a:solidFill>
                  <a:srgbClr val="000000"/>
                </a:solidFill>
                <a:cs typeface="Tahoma" pitchFamily="34" charset="0"/>
              </a:rPr>
              <a:t>	detektörü çevrilerek göstergeden </a:t>
            </a:r>
          </a:p>
          <a:p>
            <a:pPr eaLnBrk="1" hangingPunct="1">
              <a:lnSpc>
                <a:spcPct val="150000"/>
              </a:lnSpc>
              <a:buClr>
                <a:srgbClr val="0033CC"/>
              </a:buClr>
            </a:pPr>
            <a:r>
              <a:rPr lang="tr-TR" altLang="tr-TR" sz="2200" dirty="0">
                <a:solidFill>
                  <a:srgbClr val="000000"/>
                </a:solidFill>
                <a:cs typeface="Tahoma" pitchFamily="34" charset="0"/>
              </a:rPr>
              <a:t>	lüx değeri okunur.</a:t>
            </a:r>
            <a:endParaRPr lang="tr-TR" altLang="tr-TR" sz="2200" dirty="0">
              <a:solidFill>
                <a:srgbClr val="000000"/>
              </a:solidFill>
            </a:endParaRPr>
          </a:p>
        </p:txBody>
      </p:sp>
      <p:pic>
        <p:nvPicPr>
          <p:cNvPr id="27648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013" y="2928938"/>
            <a:ext cx="12176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3563" y="4572000"/>
            <a:ext cx="132238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5" name="5 Metin kutusu"/>
          <p:cNvSpPr txBox="1">
            <a:spLocks noChangeArrowheads="1"/>
          </p:cNvSpPr>
          <p:nvPr/>
        </p:nvSpPr>
        <p:spPr bwMode="auto">
          <a:xfrm>
            <a:off x="1922313" y="262484"/>
            <a:ext cx="5289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spc="50" dirty="0">
                <a:ln w="11430"/>
                <a:solidFill>
                  <a:srgbClr val="FF0000"/>
                </a:solidFill>
                <a:effectLst>
                  <a:outerShdw blurRad="76200" dist="50800" dir="5400000" algn="tl" rotWithShape="0">
                    <a:srgbClr val="000000">
                      <a:alpha val="65000"/>
                    </a:srgbClr>
                  </a:outerShdw>
                </a:effectLst>
              </a:rPr>
              <a:t>AYDINLATMANIN DEĞERLENDİRİLMESİ</a:t>
            </a:r>
          </a:p>
        </p:txBody>
      </p:sp>
    </p:spTree>
    <p:extLst>
      <p:ext uri="{BB962C8B-B14F-4D97-AF65-F5344CB8AC3E}">
        <p14:creationId xmlns:p14="http://schemas.microsoft.com/office/powerpoint/2010/main" val="34438163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1 Dikdörtgen"/>
          <p:cNvSpPr>
            <a:spLocks noChangeArrowheads="1"/>
          </p:cNvSpPr>
          <p:nvPr/>
        </p:nvSpPr>
        <p:spPr bwMode="auto">
          <a:xfrm>
            <a:off x="665671" y="980728"/>
            <a:ext cx="77406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indent="361950" eaLnBrk="1" hangingPunct="1">
              <a:lnSpc>
                <a:spcPct val="150000"/>
              </a:lnSpc>
            </a:pPr>
            <a:r>
              <a:rPr lang="tr-TR" altLang="tr-TR" sz="2200" dirty="0">
                <a:solidFill>
                  <a:srgbClr val="000000"/>
                </a:solidFill>
                <a:latin typeface="Arial" panose="020B0604020202020204" pitchFamily="34" charset="0"/>
                <a:cs typeface="Arial" panose="020B0604020202020204" pitchFamily="34" charset="0"/>
              </a:rPr>
              <a:t>İşçinin iyi performans gösterebilmesi için işyeri </a:t>
            </a:r>
            <a:r>
              <a:rPr lang="tr-TR" altLang="tr-TR" sz="2200" dirty="0">
                <a:ln>
                  <a:solidFill>
                    <a:srgbClr val="0033CC"/>
                  </a:solidFill>
                </a:ln>
                <a:solidFill>
                  <a:srgbClr val="0033CC"/>
                </a:solidFill>
                <a:latin typeface="Arial" panose="020B0604020202020204" pitchFamily="34" charset="0"/>
                <a:cs typeface="Arial" panose="020B0604020202020204" pitchFamily="34" charset="0"/>
              </a:rPr>
              <a:t>aydınlatma şiddetinin optimumda</a:t>
            </a:r>
            <a:r>
              <a:rPr lang="tr-TR" altLang="tr-TR" sz="2200" dirty="0">
                <a:ln>
                  <a:solidFill>
                    <a:srgbClr val="0033CC"/>
                  </a:solidFill>
                </a:ln>
                <a:solidFill>
                  <a:srgbClr val="000000"/>
                </a:solidFill>
                <a:latin typeface="Arial" panose="020B0604020202020204" pitchFamily="34" charset="0"/>
                <a:cs typeface="Arial" panose="020B0604020202020204" pitchFamily="34" charset="0"/>
              </a:rPr>
              <a:t> </a:t>
            </a:r>
            <a:r>
              <a:rPr lang="tr-TR" altLang="tr-TR" sz="2200" dirty="0">
                <a:solidFill>
                  <a:srgbClr val="000000"/>
                </a:solidFill>
                <a:latin typeface="Arial" panose="020B0604020202020204" pitchFamily="34" charset="0"/>
                <a:cs typeface="Arial" panose="020B0604020202020204" pitchFamily="34" charset="0"/>
              </a:rPr>
              <a:t>olması gereklidir. </a:t>
            </a:r>
          </a:p>
          <a:p>
            <a:pPr indent="361950" eaLnBrk="1" hangingPunct="1">
              <a:lnSpc>
                <a:spcPct val="150000"/>
              </a:lnSpc>
            </a:pPr>
            <a:r>
              <a:rPr lang="tr-TR" altLang="tr-TR" sz="2200" dirty="0">
                <a:ln>
                  <a:solidFill>
                    <a:srgbClr val="00B050"/>
                  </a:solidFill>
                </a:ln>
                <a:solidFill>
                  <a:srgbClr val="0033CC"/>
                </a:solidFill>
                <a:latin typeface="Arial" panose="020B0604020202020204" pitchFamily="34" charset="0"/>
                <a:cs typeface="Arial" panose="020B0604020202020204" pitchFamily="34" charset="0"/>
              </a:rPr>
              <a:t>Gerekli aydınlatmanın şiddeti yapılan işin çeşidine bağlıdır. </a:t>
            </a:r>
          </a:p>
        </p:txBody>
      </p:sp>
      <p:graphicFrame>
        <p:nvGraphicFramePr>
          <p:cNvPr id="3" name="2 Tablo"/>
          <p:cNvGraphicFramePr>
            <a:graphicFrameLocks noGrp="1"/>
          </p:cNvGraphicFramePr>
          <p:nvPr/>
        </p:nvGraphicFramePr>
        <p:xfrm>
          <a:off x="701675" y="3546688"/>
          <a:ext cx="7740650" cy="2834640"/>
        </p:xfrm>
        <a:graphic>
          <a:graphicData uri="http://schemas.openxmlformats.org/drawingml/2006/table">
            <a:tbl>
              <a:tblPr firstRow="1" bandRow="1">
                <a:tableStyleId>{5C22544A-7EE6-4342-B048-85BDC9FD1C3A}</a:tableStyleId>
              </a:tblPr>
              <a:tblGrid>
                <a:gridCol w="2534522">
                  <a:extLst>
                    <a:ext uri="{9D8B030D-6E8A-4147-A177-3AD203B41FA5}">
                      <a16:colId xmlns:a16="http://schemas.microsoft.com/office/drawing/2014/main" xmlns="" val="20000"/>
                    </a:ext>
                  </a:extLst>
                </a:gridCol>
                <a:gridCol w="2671552">
                  <a:extLst>
                    <a:ext uri="{9D8B030D-6E8A-4147-A177-3AD203B41FA5}">
                      <a16:colId xmlns:a16="http://schemas.microsoft.com/office/drawing/2014/main" xmlns="" val="20001"/>
                    </a:ext>
                  </a:extLst>
                </a:gridCol>
                <a:gridCol w="2534576">
                  <a:extLst>
                    <a:ext uri="{9D8B030D-6E8A-4147-A177-3AD203B41FA5}">
                      <a16:colId xmlns:a16="http://schemas.microsoft.com/office/drawing/2014/main" xmlns="" val="20002"/>
                    </a:ext>
                  </a:extLst>
                </a:gridCol>
              </a:tblGrid>
              <a:tr h="547223">
                <a:tc>
                  <a:txBody>
                    <a:bodyPr/>
                    <a:lstStyle/>
                    <a:p>
                      <a:pPr algn="ctr"/>
                      <a:r>
                        <a:rPr lang="tr-TR" sz="1800" dirty="0">
                          <a:latin typeface="Trebuchet MS" pitchFamily="34" charset="0"/>
                        </a:rPr>
                        <a:t>İşlenen</a:t>
                      </a:r>
                      <a:r>
                        <a:rPr lang="tr-TR" sz="1800" baseline="0" dirty="0">
                          <a:latin typeface="Trebuchet MS" pitchFamily="34" charset="0"/>
                        </a:rPr>
                        <a:t> materyalin büyüklüğü</a:t>
                      </a:r>
                      <a:endParaRPr lang="tr-TR" sz="1800" dirty="0">
                        <a:latin typeface="Trebuchet MS" pitchFamily="34" charset="0"/>
                      </a:endParaRPr>
                    </a:p>
                  </a:txBody>
                  <a:tcPr marL="91448" marR="91448" anchor="ctr"/>
                </a:tc>
                <a:tc>
                  <a:txBody>
                    <a:bodyPr/>
                    <a:lstStyle/>
                    <a:p>
                      <a:pPr algn="ctr"/>
                      <a:r>
                        <a:rPr lang="tr-TR" sz="1800" dirty="0">
                          <a:latin typeface="Trebuchet MS" pitchFamily="34" charset="0"/>
                        </a:rPr>
                        <a:t>Minimum değer (Lüx)</a:t>
                      </a:r>
                    </a:p>
                  </a:txBody>
                  <a:tcPr marL="91448" marR="91448" anchor="ctr"/>
                </a:tc>
                <a:tc>
                  <a:txBody>
                    <a:bodyPr/>
                    <a:lstStyle/>
                    <a:p>
                      <a:pPr algn="ctr"/>
                      <a:r>
                        <a:rPr lang="tr-TR" sz="1800" dirty="0">
                          <a:latin typeface="Trebuchet MS" pitchFamily="34" charset="0"/>
                        </a:rPr>
                        <a:t>Önerilen değer (Lüx)</a:t>
                      </a:r>
                    </a:p>
                  </a:txBody>
                  <a:tcPr marL="91448" marR="91448" anchor="ctr"/>
                </a:tc>
                <a:extLst>
                  <a:ext uri="{0D108BD9-81ED-4DB2-BD59-A6C34878D82A}">
                    <a16:rowId xmlns:a16="http://schemas.microsoft.com/office/drawing/2014/main" xmlns="" val="10000"/>
                  </a:ext>
                </a:extLst>
              </a:tr>
              <a:tr h="312699">
                <a:tc>
                  <a:txBody>
                    <a:bodyPr/>
                    <a:lstStyle/>
                    <a:p>
                      <a:r>
                        <a:rPr lang="tr-TR" sz="1800" dirty="0">
                          <a:latin typeface="Trebuchet MS" pitchFamily="34" charset="0"/>
                        </a:rPr>
                        <a:t>0,2 </a:t>
                      </a:r>
                      <a:r>
                        <a:rPr lang="tr-TR" sz="1800" dirty="0" err="1">
                          <a:latin typeface="Trebuchet MS" pitchFamily="34" charset="0"/>
                        </a:rPr>
                        <a:t>mm’den</a:t>
                      </a:r>
                      <a:r>
                        <a:rPr lang="tr-TR" sz="1800" dirty="0">
                          <a:latin typeface="Trebuchet MS" pitchFamily="34" charset="0"/>
                        </a:rPr>
                        <a:t> küçük</a:t>
                      </a:r>
                    </a:p>
                  </a:txBody>
                  <a:tcPr marL="91448" marR="91448"/>
                </a:tc>
                <a:tc>
                  <a:txBody>
                    <a:bodyPr/>
                    <a:lstStyle/>
                    <a:p>
                      <a:pPr algn="ctr"/>
                      <a:r>
                        <a:rPr lang="tr-TR" sz="1800" dirty="0">
                          <a:latin typeface="Trebuchet MS" pitchFamily="34" charset="0"/>
                        </a:rPr>
                        <a:t>200</a:t>
                      </a:r>
                    </a:p>
                  </a:txBody>
                  <a:tcPr marL="91448" marR="91448" anchor="ctr"/>
                </a:tc>
                <a:tc>
                  <a:txBody>
                    <a:bodyPr/>
                    <a:lstStyle/>
                    <a:p>
                      <a:pPr algn="ctr"/>
                      <a:r>
                        <a:rPr lang="tr-TR" sz="1800" dirty="0">
                          <a:latin typeface="Trebuchet MS" pitchFamily="34" charset="0"/>
                        </a:rPr>
                        <a:t>280</a:t>
                      </a:r>
                    </a:p>
                  </a:txBody>
                  <a:tcPr marL="91448" marR="91448" anchor="ctr"/>
                </a:tc>
                <a:extLst>
                  <a:ext uri="{0D108BD9-81ED-4DB2-BD59-A6C34878D82A}">
                    <a16:rowId xmlns:a16="http://schemas.microsoft.com/office/drawing/2014/main" xmlns="" val="10001"/>
                  </a:ext>
                </a:extLst>
              </a:tr>
              <a:tr h="312699">
                <a:tc>
                  <a:txBody>
                    <a:bodyPr/>
                    <a:lstStyle/>
                    <a:p>
                      <a:r>
                        <a:rPr lang="tr-TR" sz="1800" dirty="0">
                          <a:latin typeface="Trebuchet MS" pitchFamily="34" charset="0"/>
                        </a:rPr>
                        <a:t>0,2</a:t>
                      </a:r>
                      <a:r>
                        <a:rPr lang="tr-TR" sz="1800" baseline="0" dirty="0">
                          <a:latin typeface="Trebuchet MS" pitchFamily="34" charset="0"/>
                        </a:rPr>
                        <a:t> – 1 mm</a:t>
                      </a:r>
                      <a:endParaRPr lang="tr-TR" sz="1800" dirty="0">
                        <a:latin typeface="Trebuchet MS" pitchFamily="34" charset="0"/>
                      </a:endParaRPr>
                    </a:p>
                  </a:txBody>
                  <a:tcPr marL="91448" marR="91448"/>
                </a:tc>
                <a:tc>
                  <a:txBody>
                    <a:bodyPr/>
                    <a:lstStyle/>
                    <a:p>
                      <a:pPr algn="ctr"/>
                      <a:r>
                        <a:rPr lang="tr-TR" sz="1800" dirty="0">
                          <a:latin typeface="Trebuchet MS" pitchFamily="34" charset="0"/>
                        </a:rPr>
                        <a:t>150</a:t>
                      </a:r>
                    </a:p>
                  </a:txBody>
                  <a:tcPr marL="91448" marR="91448" anchor="ctr"/>
                </a:tc>
                <a:tc>
                  <a:txBody>
                    <a:bodyPr/>
                    <a:lstStyle/>
                    <a:p>
                      <a:pPr algn="ctr"/>
                      <a:r>
                        <a:rPr lang="tr-TR" sz="1800" dirty="0">
                          <a:latin typeface="Trebuchet MS" pitchFamily="34" charset="0"/>
                        </a:rPr>
                        <a:t>200</a:t>
                      </a:r>
                    </a:p>
                  </a:txBody>
                  <a:tcPr marL="91448" marR="91448" anchor="ctr"/>
                </a:tc>
                <a:extLst>
                  <a:ext uri="{0D108BD9-81ED-4DB2-BD59-A6C34878D82A}">
                    <a16:rowId xmlns:a16="http://schemas.microsoft.com/office/drawing/2014/main" xmlns="" val="10002"/>
                  </a:ext>
                </a:extLst>
              </a:tr>
              <a:tr h="312699">
                <a:tc>
                  <a:txBody>
                    <a:bodyPr/>
                    <a:lstStyle/>
                    <a:p>
                      <a:r>
                        <a:rPr lang="tr-TR" sz="1800" dirty="0">
                          <a:latin typeface="Trebuchet MS" pitchFamily="34" charset="0"/>
                        </a:rPr>
                        <a:t>1 – 10 mm</a:t>
                      </a:r>
                    </a:p>
                  </a:txBody>
                  <a:tcPr marL="91448" marR="91448"/>
                </a:tc>
                <a:tc>
                  <a:txBody>
                    <a:bodyPr/>
                    <a:lstStyle/>
                    <a:p>
                      <a:pPr algn="ctr"/>
                      <a:r>
                        <a:rPr lang="tr-TR" sz="1800" dirty="0">
                          <a:latin typeface="Trebuchet MS" pitchFamily="34" charset="0"/>
                        </a:rPr>
                        <a:t>100</a:t>
                      </a:r>
                    </a:p>
                  </a:txBody>
                  <a:tcPr marL="91448" marR="91448" anchor="ctr"/>
                </a:tc>
                <a:tc>
                  <a:txBody>
                    <a:bodyPr/>
                    <a:lstStyle/>
                    <a:p>
                      <a:pPr algn="ctr"/>
                      <a:r>
                        <a:rPr lang="tr-TR" sz="1800" dirty="0">
                          <a:latin typeface="Trebuchet MS" pitchFamily="34" charset="0"/>
                        </a:rPr>
                        <a:t>150</a:t>
                      </a:r>
                    </a:p>
                  </a:txBody>
                  <a:tcPr marL="91448" marR="91448" anchor="ctr"/>
                </a:tc>
                <a:extLst>
                  <a:ext uri="{0D108BD9-81ED-4DB2-BD59-A6C34878D82A}">
                    <a16:rowId xmlns:a16="http://schemas.microsoft.com/office/drawing/2014/main" xmlns="" val="10003"/>
                  </a:ext>
                </a:extLst>
              </a:tr>
              <a:tr h="312699">
                <a:tc>
                  <a:txBody>
                    <a:bodyPr/>
                    <a:lstStyle/>
                    <a:p>
                      <a:r>
                        <a:rPr lang="tr-TR" sz="1800" dirty="0">
                          <a:latin typeface="Trebuchet MS" pitchFamily="34" charset="0"/>
                        </a:rPr>
                        <a:t>10 – 100 mm</a:t>
                      </a:r>
                    </a:p>
                  </a:txBody>
                  <a:tcPr marL="91448" marR="91448"/>
                </a:tc>
                <a:tc>
                  <a:txBody>
                    <a:bodyPr/>
                    <a:lstStyle/>
                    <a:p>
                      <a:pPr algn="ctr"/>
                      <a:r>
                        <a:rPr lang="tr-TR" sz="1800" dirty="0">
                          <a:latin typeface="Trebuchet MS" pitchFamily="34" charset="0"/>
                        </a:rPr>
                        <a:t>60</a:t>
                      </a:r>
                    </a:p>
                  </a:txBody>
                  <a:tcPr marL="91448" marR="91448" anchor="ctr"/>
                </a:tc>
                <a:tc>
                  <a:txBody>
                    <a:bodyPr/>
                    <a:lstStyle/>
                    <a:p>
                      <a:pPr algn="ctr"/>
                      <a:r>
                        <a:rPr lang="tr-TR" sz="1800" dirty="0">
                          <a:latin typeface="Trebuchet MS" pitchFamily="34" charset="0"/>
                        </a:rPr>
                        <a:t>100</a:t>
                      </a:r>
                    </a:p>
                  </a:txBody>
                  <a:tcPr marL="91448" marR="91448" anchor="ctr"/>
                </a:tc>
                <a:extLst>
                  <a:ext uri="{0D108BD9-81ED-4DB2-BD59-A6C34878D82A}">
                    <a16:rowId xmlns:a16="http://schemas.microsoft.com/office/drawing/2014/main" xmlns="" val="10004"/>
                  </a:ext>
                </a:extLst>
              </a:tr>
              <a:tr h="312699">
                <a:tc>
                  <a:txBody>
                    <a:bodyPr/>
                    <a:lstStyle/>
                    <a:p>
                      <a:r>
                        <a:rPr lang="tr-TR" sz="1800" dirty="0">
                          <a:latin typeface="Trebuchet MS" pitchFamily="34" charset="0"/>
                        </a:rPr>
                        <a:t>100</a:t>
                      </a:r>
                      <a:r>
                        <a:rPr lang="tr-TR" sz="1800" baseline="0" dirty="0">
                          <a:latin typeface="Trebuchet MS" pitchFamily="34" charset="0"/>
                        </a:rPr>
                        <a:t> </a:t>
                      </a:r>
                      <a:r>
                        <a:rPr lang="tr-TR" sz="1800" baseline="0" dirty="0" err="1">
                          <a:latin typeface="Trebuchet MS" pitchFamily="34" charset="0"/>
                        </a:rPr>
                        <a:t>mm’den</a:t>
                      </a:r>
                      <a:r>
                        <a:rPr lang="tr-TR" sz="1800" baseline="0" dirty="0">
                          <a:latin typeface="Trebuchet MS" pitchFamily="34" charset="0"/>
                        </a:rPr>
                        <a:t> büyük</a:t>
                      </a:r>
                      <a:endParaRPr lang="tr-TR" sz="1800" dirty="0">
                        <a:latin typeface="Trebuchet MS" pitchFamily="34" charset="0"/>
                      </a:endParaRPr>
                    </a:p>
                  </a:txBody>
                  <a:tcPr marL="91448" marR="91448"/>
                </a:tc>
                <a:tc>
                  <a:txBody>
                    <a:bodyPr/>
                    <a:lstStyle/>
                    <a:p>
                      <a:pPr algn="ctr"/>
                      <a:r>
                        <a:rPr lang="tr-TR" sz="1800" dirty="0">
                          <a:latin typeface="Trebuchet MS" pitchFamily="34" charset="0"/>
                        </a:rPr>
                        <a:t>40</a:t>
                      </a:r>
                    </a:p>
                  </a:txBody>
                  <a:tcPr marL="91448" marR="91448" anchor="ctr"/>
                </a:tc>
                <a:tc>
                  <a:txBody>
                    <a:bodyPr/>
                    <a:lstStyle/>
                    <a:p>
                      <a:pPr algn="ctr"/>
                      <a:r>
                        <a:rPr lang="tr-TR" sz="1800" dirty="0">
                          <a:latin typeface="Trebuchet MS" pitchFamily="34" charset="0"/>
                        </a:rPr>
                        <a:t>60</a:t>
                      </a:r>
                    </a:p>
                  </a:txBody>
                  <a:tcPr marL="91448" marR="91448" anchor="ctr"/>
                </a:tc>
                <a:extLst>
                  <a:ext uri="{0D108BD9-81ED-4DB2-BD59-A6C34878D82A}">
                    <a16:rowId xmlns:a16="http://schemas.microsoft.com/office/drawing/2014/main" xmlns="" val="10005"/>
                  </a:ext>
                </a:extLst>
              </a:tr>
              <a:tr h="312699">
                <a:tc>
                  <a:txBody>
                    <a:bodyPr/>
                    <a:lstStyle/>
                    <a:p>
                      <a:endParaRPr lang="tr-TR" sz="1800" dirty="0">
                        <a:latin typeface="Trebuchet MS" pitchFamily="34" charset="0"/>
                      </a:endParaRPr>
                    </a:p>
                  </a:txBody>
                  <a:tcPr marL="91448" marR="91448"/>
                </a:tc>
                <a:tc>
                  <a:txBody>
                    <a:bodyPr/>
                    <a:lstStyle/>
                    <a:p>
                      <a:pPr algn="ctr"/>
                      <a:r>
                        <a:rPr lang="tr-TR" sz="1800" dirty="0">
                          <a:latin typeface="Trebuchet MS" pitchFamily="34" charset="0"/>
                        </a:rPr>
                        <a:t>20</a:t>
                      </a:r>
                    </a:p>
                  </a:txBody>
                  <a:tcPr marL="91448" marR="91448" anchor="ctr"/>
                </a:tc>
                <a:tc>
                  <a:txBody>
                    <a:bodyPr/>
                    <a:lstStyle/>
                    <a:p>
                      <a:pPr algn="ctr"/>
                      <a:r>
                        <a:rPr lang="tr-TR" sz="1800" dirty="0">
                          <a:latin typeface="Trebuchet MS" pitchFamily="34" charset="0"/>
                        </a:rPr>
                        <a:t>40</a:t>
                      </a:r>
                    </a:p>
                  </a:txBody>
                  <a:tcPr marL="91448" marR="91448" anchor="ctr"/>
                </a:tc>
                <a:extLst>
                  <a:ext uri="{0D108BD9-81ED-4DB2-BD59-A6C34878D82A}">
                    <a16:rowId xmlns:a16="http://schemas.microsoft.com/office/drawing/2014/main" xmlns="" val="10006"/>
                  </a:ext>
                </a:extLst>
              </a:tr>
            </a:tbl>
          </a:graphicData>
        </a:graphic>
      </p:graphicFrame>
      <p:sp>
        <p:nvSpPr>
          <p:cNvPr id="11" name="5 Metin kutusu"/>
          <p:cNvSpPr txBox="1">
            <a:spLocks noChangeArrowheads="1"/>
          </p:cNvSpPr>
          <p:nvPr/>
        </p:nvSpPr>
        <p:spPr bwMode="auto">
          <a:xfrm>
            <a:off x="1922313" y="262484"/>
            <a:ext cx="5289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spc="50" dirty="0">
                <a:ln w="11430"/>
                <a:solidFill>
                  <a:srgbClr val="FF0000"/>
                </a:solidFill>
                <a:effectLst>
                  <a:outerShdw blurRad="76200" dist="50800" dir="5400000" algn="tl" rotWithShape="0">
                    <a:srgbClr val="000000">
                      <a:alpha val="65000"/>
                    </a:srgbClr>
                  </a:outerShdw>
                </a:effectLst>
              </a:rPr>
              <a:t>AYDINLATMANIN DEĞERLENDİRİLMESİ</a:t>
            </a:r>
          </a:p>
        </p:txBody>
      </p:sp>
    </p:spTree>
    <p:extLst>
      <p:ext uri="{BB962C8B-B14F-4D97-AF65-F5344CB8AC3E}">
        <p14:creationId xmlns:p14="http://schemas.microsoft.com/office/powerpoint/2010/main" val="36019473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2 Dikdörtgen"/>
          <p:cNvSpPr>
            <a:spLocks noChangeArrowheads="1"/>
          </p:cNvSpPr>
          <p:nvPr/>
        </p:nvSpPr>
        <p:spPr bwMode="auto">
          <a:xfrm>
            <a:off x="701675" y="1643063"/>
            <a:ext cx="77406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dirty="0">
                <a:ln>
                  <a:solidFill>
                    <a:srgbClr val="0033CC"/>
                  </a:solidFill>
                </a:ln>
                <a:solidFill>
                  <a:srgbClr val="0033CC"/>
                </a:solidFill>
                <a:cs typeface="Tahoma" pitchFamily="34" charset="0"/>
              </a:rPr>
              <a:t>İş çeşidine göre önerilen aydınlatma şiddeti </a:t>
            </a:r>
          </a:p>
          <a:p>
            <a:pPr algn="ctr" eaLnBrk="1" hangingPunct="1"/>
            <a:r>
              <a:rPr lang="tr-TR" altLang="tr-TR" sz="2200" dirty="0">
                <a:ln>
                  <a:solidFill>
                    <a:srgbClr val="0033CC"/>
                  </a:solidFill>
                </a:ln>
                <a:solidFill>
                  <a:srgbClr val="0033CC"/>
                </a:solidFill>
                <a:cs typeface="Tahoma" pitchFamily="34" charset="0"/>
              </a:rPr>
              <a:t>minimum değerleri</a:t>
            </a:r>
          </a:p>
        </p:txBody>
      </p:sp>
      <p:graphicFrame>
        <p:nvGraphicFramePr>
          <p:cNvPr id="4" name="3 Tablo"/>
          <p:cNvGraphicFramePr>
            <a:graphicFrameLocks noGrp="1"/>
          </p:cNvGraphicFramePr>
          <p:nvPr/>
        </p:nvGraphicFramePr>
        <p:xfrm>
          <a:off x="612775" y="2755900"/>
          <a:ext cx="7920039" cy="2530476"/>
        </p:xfrm>
        <a:graphic>
          <a:graphicData uri="http://schemas.openxmlformats.org/drawingml/2006/table">
            <a:tbl>
              <a:tblPr>
                <a:tableStyleId>{16D9F66E-5EB9-4882-86FB-DCBF35E3C3E4}</a:tableStyleId>
              </a:tblPr>
              <a:tblGrid>
                <a:gridCol w="1241379">
                  <a:extLst>
                    <a:ext uri="{9D8B030D-6E8A-4147-A177-3AD203B41FA5}">
                      <a16:colId xmlns:a16="http://schemas.microsoft.com/office/drawing/2014/main" xmlns="" val="20000"/>
                    </a:ext>
                  </a:extLst>
                </a:gridCol>
                <a:gridCol w="1986220">
                  <a:extLst>
                    <a:ext uri="{9D8B030D-6E8A-4147-A177-3AD203B41FA5}">
                      <a16:colId xmlns:a16="http://schemas.microsoft.com/office/drawing/2014/main" xmlns="" val="20001"/>
                    </a:ext>
                  </a:extLst>
                </a:gridCol>
                <a:gridCol w="4692440">
                  <a:extLst>
                    <a:ext uri="{9D8B030D-6E8A-4147-A177-3AD203B41FA5}">
                      <a16:colId xmlns:a16="http://schemas.microsoft.com/office/drawing/2014/main" xmlns="" val="20002"/>
                    </a:ext>
                  </a:extLst>
                </a:gridCol>
              </a:tblGrid>
              <a:tr h="755332">
                <a:tc>
                  <a:txBody>
                    <a:bodyPr/>
                    <a:lstStyle/>
                    <a:p>
                      <a:pPr marL="0" marR="0" algn="ctr">
                        <a:lnSpc>
                          <a:spcPct val="115000"/>
                        </a:lnSpc>
                      </a:pPr>
                      <a:r>
                        <a:rPr lang="tr-TR" sz="1400" b="1" dirty="0">
                          <a:solidFill>
                            <a:srgbClr val="000000"/>
                          </a:solidFill>
                        </a:rPr>
                        <a:t>Görme Şekli</a:t>
                      </a:r>
                      <a:endParaRPr lang="tr-TR" sz="1400" b="1" dirty="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gn="ctr">
                        <a:lnSpc>
                          <a:spcPct val="115000"/>
                        </a:lnSpc>
                      </a:pPr>
                      <a:r>
                        <a:rPr lang="tr-TR" sz="1400" b="1" dirty="0">
                          <a:solidFill>
                            <a:srgbClr val="000000"/>
                          </a:solidFill>
                        </a:rPr>
                        <a:t>Bakılan Yerdeki En Az Aydınlatma Şiddeti LÜX</a:t>
                      </a:r>
                      <a:endParaRPr lang="tr-TR" sz="1400" b="1" dirty="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gn="ctr">
                        <a:lnSpc>
                          <a:spcPct val="115000"/>
                        </a:lnSpc>
                      </a:pPr>
                      <a:r>
                        <a:rPr lang="tr-TR" sz="1400" b="1" dirty="0">
                          <a:solidFill>
                            <a:srgbClr val="000000"/>
                          </a:solidFill>
                        </a:rPr>
                        <a:t>Tipik Örnekler</a:t>
                      </a:r>
                      <a:endParaRPr lang="tr-TR" sz="1400" b="1" dirty="0">
                        <a:solidFill>
                          <a:srgbClr val="000000"/>
                        </a:solidFill>
                        <a:latin typeface="Trebuchet MS" pitchFamily="34" charset="0"/>
                        <a:ea typeface="Times New Roman"/>
                        <a:cs typeface="Tahoma" pitchFamily="34" charset="0"/>
                      </a:endParaRPr>
                    </a:p>
                  </a:txBody>
                  <a:tcPr marL="9525" marR="9525" marT="9527" marB="9527" anchor="ctr"/>
                </a:tc>
                <a:extLst>
                  <a:ext uri="{0D108BD9-81ED-4DB2-BD59-A6C34878D82A}">
                    <a16:rowId xmlns:a16="http://schemas.microsoft.com/office/drawing/2014/main" xmlns="" val="10000"/>
                  </a:ext>
                </a:extLst>
              </a:tr>
              <a:tr h="509906">
                <a:tc>
                  <a:txBody>
                    <a:bodyPr/>
                    <a:lstStyle/>
                    <a:p>
                      <a:pPr marL="0" marR="0" algn="ctr">
                        <a:lnSpc>
                          <a:spcPct val="115000"/>
                        </a:lnSpc>
                      </a:pPr>
                      <a:r>
                        <a:rPr lang="tr-TR" sz="1400" dirty="0">
                          <a:solidFill>
                            <a:srgbClr val="000000"/>
                          </a:solidFill>
                        </a:rPr>
                        <a:t>Genel görme</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gn="ctr">
                        <a:lnSpc>
                          <a:spcPct val="115000"/>
                        </a:lnSpc>
                      </a:pPr>
                      <a:r>
                        <a:rPr lang="tr-TR" sz="1400">
                          <a:solidFill>
                            <a:srgbClr val="000000"/>
                          </a:solidFill>
                        </a:rPr>
                        <a:t>20</a:t>
                      </a:r>
                      <a:endParaRPr lang="tr-TR" sz="140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nSpc>
                          <a:spcPct val="115000"/>
                        </a:lnSpc>
                      </a:pPr>
                      <a:r>
                        <a:rPr lang="tr-TR" sz="1400" dirty="0">
                          <a:solidFill>
                            <a:srgbClr val="000000"/>
                          </a:solidFill>
                        </a:rPr>
                        <a:t>Emin olarak yürümenin sağlanması. (Örneğin: Az gidip gelme olan koridorlar).</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extLst>
                  <a:ext uri="{0D108BD9-81ED-4DB2-BD59-A6C34878D82A}">
                    <a16:rowId xmlns:a16="http://schemas.microsoft.com/office/drawing/2014/main" xmlns="" val="10001"/>
                  </a:ext>
                </a:extLst>
              </a:tr>
              <a:tr h="509906">
                <a:tc>
                  <a:txBody>
                    <a:bodyPr/>
                    <a:lstStyle/>
                    <a:p>
                      <a:pPr marL="0" marR="0" algn="ctr">
                        <a:lnSpc>
                          <a:spcPct val="115000"/>
                        </a:lnSpc>
                      </a:pPr>
                      <a:r>
                        <a:rPr lang="tr-TR" sz="1400" dirty="0">
                          <a:solidFill>
                            <a:srgbClr val="000000"/>
                          </a:solidFill>
                        </a:rPr>
                        <a:t>Genel görme</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gn="ctr">
                        <a:lnSpc>
                          <a:spcPct val="115000"/>
                        </a:lnSpc>
                      </a:pPr>
                      <a:r>
                        <a:rPr lang="tr-TR" sz="1400" dirty="0">
                          <a:solidFill>
                            <a:srgbClr val="000000"/>
                          </a:solidFill>
                        </a:rPr>
                        <a:t>100</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nSpc>
                          <a:spcPct val="115000"/>
                        </a:lnSpc>
                      </a:pPr>
                      <a:r>
                        <a:rPr lang="tr-TR" sz="1400" dirty="0">
                          <a:solidFill>
                            <a:srgbClr val="000000"/>
                          </a:solidFill>
                        </a:rPr>
                        <a:t>Kazan dairesi (Kömür verme ve kül alma işleri), kaba malzeme ambarları, depoları, soyunma yerleri.</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extLst>
                  <a:ext uri="{0D108BD9-81ED-4DB2-BD59-A6C34878D82A}">
                    <a16:rowId xmlns:a16="http://schemas.microsoft.com/office/drawing/2014/main" xmlns="" val="10002"/>
                  </a:ext>
                </a:extLst>
              </a:tr>
              <a:tr h="755332">
                <a:tc>
                  <a:txBody>
                    <a:bodyPr/>
                    <a:lstStyle/>
                    <a:p>
                      <a:pPr marL="0" marR="0" algn="ctr">
                        <a:lnSpc>
                          <a:spcPct val="115000"/>
                        </a:lnSpc>
                      </a:pPr>
                      <a:r>
                        <a:rPr lang="tr-TR" sz="1400" dirty="0">
                          <a:solidFill>
                            <a:srgbClr val="000000"/>
                          </a:solidFill>
                        </a:rPr>
                        <a:t>Bayağı,</a:t>
                      </a:r>
                      <a:r>
                        <a:rPr lang="tr-TR" sz="1400" baseline="0" dirty="0">
                          <a:solidFill>
                            <a:srgbClr val="000000"/>
                          </a:solidFill>
                        </a:rPr>
                        <a:t> </a:t>
                      </a:r>
                      <a:r>
                        <a:rPr lang="tr-TR" sz="1400" dirty="0">
                          <a:solidFill>
                            <a:srgbClr val="000000"/>
                          </a:solidFill>
                        </a:rPr>
                        <a:t>kaba</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gn="ctr">
                        <a:lnSpc>
                          <a:spcPct val="115000"/>
                        </a:lnSpc>
                      </a:pPr>
                      <a:r>
                        <a:rPr lang="tr-TR" sz="1400" dirty="0">
                          <a:solidFill>
                            <a:srgbClr val="000000"/>
                          </a:solidFill>
                        </a:rPr>
                        <a:t>150</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tc>
                  <a:txBody>
                    <a:bodyPr/>
                    <a:lstStyle/>
                    <a:p>
                      <a:pPr marL="0" marR="0">
                        <a:lnSpc>
                          <a:spcPct val="115000"/>
                        </a:lnSpc>
                      </a:pPr>
                      <a:r>
                        <a:rPr lang="tr-TR" sz="1400" dirty="0">
                          <a:solidFill>
                            <a:srgbClr val="000000"/>
                          </a:solidFill>
                        </a:rPr>
                        <a:t>İş masalarında ve ve tezgahlarda yapılan kaba işler ve ayıklama işleri, depo edilmiş malzemelerin genel incelenmesi ve sayımı, ağır makinaların montajı.</a:t>
                      </a:r>
                      <a:endParaRPr lang="tr-TR" sz="1400" dirty="0">
                        <a:solidFill>
                          <a:srgbClr val="000000"/>
                        </a:solidFill>
                        <a:latin typeface="Trebuchet MS" pitchFamily="34" charset="0"/>
                        <a:ea typeface="Times New Roman"/>
                        <a:cs typeface="Tahoma" pitchFamily="34" charset="0"/>
                      </a:endParaRPr>
                    </a:p>
                  </a:txBody>
                  <a:tcPr marL="9525" marR="9525" marT="9527" marB="9527" anchor="ctr"/>
                </a:tc>
                <a:extLst>
                  <a:ext uri="{0D108BD9-81ED-4DB2-BD59-A6C34878D82A}">
                    <a16:rowId xmlns:a16="http://schemas.microsoft.com/office/drawing/2014/main" xmlns="" val="10003"/>
                  </a:ext>
                </a:extLst>
              </a:tr>
            </a:tbl>
          </a:graphicData>
        </a:graphic>
      </p:graphicFrame>
      <p:sp>
        <p:nvSpPr>
          <p:cNvPr id="8" name="5 Metin kutusu"/>
          <p:cNvSpPr txBox="1">
            <a:spLocks noChangeArrowheads="1"/>
          </p:cNvSpPr>
          <p:nvPr/>
        </p:nvSpPr>
        <p:spPr bwMode="auto">
          <a:xfrm>
            <a:off x="1922313" y="262484"/>
            <a:ext cx="5289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spc="50" dirty="0">
                <a:ln w="11430"/>
                <a:solidFill>
                  <a:srgbClr val="FF0000"/>
                </a:solidFill>
                <a:effectLst>
                  <a:outerShdw blurRad="76200" dist="50800" dir="5400000" algn="tl" rotWithShape="0">
                    <a:srgbClr val="000000">
                      <a:alpha val="65000"/>
                    </a:srgbClr>
                  </a:outerShdw>
                </a:effectLst>
              </a:rPr>
              <a:t>AYDINLATMANIN DEĞERLENDİRİLMESİ</a:t>
            </a:r>
          </a:p>
        </p:txBody>
      </p:sp>
    </p:spTree>
    <p:extLst>
      <p:ext uri="{BB962C8B-B14F-4D97-AF65-F5344CB8AC3E}">
        <p14:creationId xmlns:p14="http://schemas.microsoft.com/office/powerpoint/2010/main" val="40032454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2 Dikdörtgen"/>
          <p:cNvSpPr>
            <a:spLocks noChangeArrowheads="1"/>
          </p:cNvSpPr>
          <p:nvPr/>
        </p:nvSpPr>
        <p:spPr bwMode="auto">
          <a:xfrm>
            <a:off x="701675" y="1643063"/>
            <a:ext cx="77406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dirty="0">
                <a:ln>
                  <a:solidFill>
                    <a:srgbClr val="0033CC"/>
                  </a:solidFill>
                </a:ln>
                <a:solidFill>
                  <a:srgbClr val="0033CC"/>
                </a:solidFill>
                <a:cs typeface="Tahoma" pitchFamily="34" charset="0"/>
              </a:rPr>
              <a:t>İş çeşidine göre önerilen aydınlatma şiddeti </a:t>
            </a:r>
          </a:p>
          <a:p>
            <a:pPr algn="ctr" eaLnBrk="1" hangingPunct="1"/>
            <a:r>
              <a:rPr lang="tr-TR" altLang="tr-TR" sz="2200" dirty="0">
                <a:ln>
                  <a:solidFill>
                    <a:srgbClr val="0033CC"/>
                  </a:solidFill>
                </a:ln>
                <a:solidFill>
                  <a:srgbClr val="0033CC"/>
                </a:solidFill>
                <a:cs typeface="Tahoma" pitchFamily="34" charset="0"/>
              </a:rPr>
              <a:t>minimum değerleri</a:t>
            </a:r>
          </a:p>
        </p:txBody>
      </p:sp>
      <p:graphicFrame>
        <p:nvGraphicFramePr>
          <p:cNvPr id="4" name="3 Tablo"/>
          <p:cNvGraphicFramePr>
            <a:graphicFrameLocks noGrp="1"/>
          </p:cNvGraphicFramePr>
          <p:nvPr/>
        </p:nvGraphicFramePr>
        <p:xfrm>
          <a:off x="612775" y="2755900"/>
          <a:ext cx="7920039" cy="3284872"/>
        </p:xfrm>
        <a:graphic>
          <a:graphicData uri="http://schemas.openxmlformats.org/drawingml/2006/table">
            <a:tbl>
              <a:tblPr>
                <a:tableStyleId>{16D9F66E-5EB9-4882-86FB-DCBF35E3C3E4}</a:tableStyleId>
              </a:tblPr>
              <a:tblGrid>
                <a:gridCol w="1241379">
                  <a:extLst>
                    <a:ext uri="{9D8B030D-6E8A-4147-A177-3AD203B41FA5}">
                      <a16:colId xmlns:a16="http://schemas.microsoft.com/office/drawing/2014/main" xmlns="" val="20000"/>
                    </a:ext>
                  </a:extLst>
                </a:gridCol>
                <a:gridCol w="1986220">
                  <a:extLst>
                    <a:ext uri="{9D8B030D-6E8A-4147-A177-3AD203B41FA5}">
                      <a16:colId xmlns:a16="http://schemas.microsoft.com/office/drawing/2014/main" xmlns="" val="20001"/>
                    </a:ext>
                  </a:extLst>
                </a:gridCol>
                <a:gridCol w="4692440">
                  <a:extLst>
                    <a:ext uri="{9D8B030D-6E8A-4147-A177-3AD203B41FA5}">
                      <a16:colId xmlns:a16="http://schemas.microsoft.com/office/drawing/2014/main" xmlns="" val="20002"/>
                    </a:ext>
                  </a:extLst>
                </a:gridCol>
              </a:tblGrid>
              <a:tr h="755040">
                <a:tc>
                  <a:txBody>
                    <a:bodyPr/>
                    <a:lstStyle/>
                    <a:p>
                      <a:pPr marL="0" marR="0" algn="ctr">
                        <a:lnSpc>
                          <a:spcPct val="115000"/>
                        </a:lnSpc>
                      </a:pPr>
                      <a:r>
                        <a:rPr lang="tr-TR" sz="1400" b="1" dirty="0">
                          <a:solidFill>
                            <a:srgbClr val="000000"/>
                          </a:solidFill>
                        </a:rPr>
                        <a:t>Görme Şekli</a:t>
                      </a:r>
                      <a:endParaRPr lang="tr-TR" sz="1400" b="1" dirty="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gn="ctr">
                        <a:lnSpc>
                          <a:spcPct val="115000"/>
                        </a:lnSpc>
                      </a:pPr>
                      <a:r>
                        <a:rPr lang="tr-TR" sz="1400" b="1" dirty="0">
                          <a:solidFill>
                            <a:srgbClr val="000000"/>
                          </a:solidFill>
                        </a:rPr>
                        <a:t>Bakılan Yerdeki En Az Aydınlatma Şiddeti LÜX</a:t>
                      </a:r>
                      <a:endParaRPr lang="tr-TR" sz="1400" b="1" dirty="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gn="ctr">
                        <a:lnSpc>
                          <a:spcPct val="115000"/>
                        </a:lnSpc>
                      </a:pPr>
                      <a:r>
                        <a:rPr lang="tr-TR" sz="1400" b="1" dirty="0">
                          <a:solidFill>
                            <a:srgbClr val="000000"/>
                          </a:solidFill>
                        </a:rPr>
                        <a:t>Tipik Örnekler</a:t>
                      </a:r>
                      <a:endParaRPr lang="tr-TR" sz="1400" b="1" dirty="0">
                        <a:solidFill>
                          <a:srgbClr val="000000"/>
                        </a:solidFill>
                        <a:latin typeface="Trebuchet MS" pitchFamily="34" charset="0"/>
                        <a:ea typeface="Times New Roman"/>
                        <a:cs typeface="Tahoma" pitchFamily="34" charset="0"/>
                      </a:endParaRPr>
                    </a:p>
                  </a:txBody>
                  <a:tcPr marL="9525" marR="9525" marT="9524" marB="9524" anchor="ctr"/>
                </a:tc>
                <a:extLst>
                  <a:ext uri="{0D108BD9-81ED-4DB2-BD59-A6C34878D82A}">
                    <a16:rowId xmlns:a16="http://schemas.microsoft.com/office/drawing/2014/main" xmlns="" val="10000"/>
                  </a:ext>
                </a:extLst>
              </a:tr>
              <a:tr h="755040">
                <a:tc>
                  <a:txBody>
                    <a:bodyPr/>
                    <a:lstStyle/>
                    <a:p>
                      <a:pPr marL="0" marR="0" algn="ctr">
                        <a:lnSpc>
                          <a:spcPct val="115000"/>
                        </a:lnSpc>
                      </a:pPr>
                      <a:r>
                        <a:rPr lang="tr-TR" sz="1400" dirty="0">
                          <a:solidFill>
                            <a:srgbClr val="000000"/>
                          </a:solidFill>
                        </a:rPr>
                        <a:t>Oldukça kritik</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gn="ctr">
                        <a:lnSpc>
                          <a:spcPct val="115000"/>
                        </a:lnSpc>
                      </a:pPr>
                      <a:r>
                        <a:rPr lang="tr-TR" sz="1400" dirty="0">
                          <a:solidFill>
                            <a:srgbClr val="000000"/>
                          </a:solidFill>
                        </a:rPr>
                        <a:t>300</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nSpc>
                          <a:spcPct val="115000"/>
                        </a:lnSpc>
                      </a:pPr>
                      <a:r>
                        <a:rPr lang="tr-TR" sz="1400" dirty="0">
                          <a:solidFill>
                            <a:srgbClr val="000000"/>
                          </a:solidFill>
                        </a:rPr>
                        <a:t>İş masalarında ve tezgahlardaki orta derecede zor işler, ayrıca aynı derecede montaj ve kontrol işleri, genel ofis-büro işleri, okuma yazma ve kaydetme işleri.</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extLst>
                  <a:ext uri="{0D108BD9-81ED-4DB2-BD59-A6C34878D82A}">
                    <a16:rowId xmlns:a16="http://schemas.microsoft.com/office/drawing/2014/main" xmlns="" val="10001"/>
                  </a:ext>
                </a:extLst>
              </a:tr>
              <a:tr h="755040">
                <a:tc>
                  <a:txBody>
                    <a:bodyPr/>
                    <a:lstStyle/>
                    <a:p>
                      <a:pPr marL="0" marR="0" algn="ctr">
                        <a:lnSpc>
                          <a:spcPct val="115000"/>
                        </a:lnSpc>
                      </a:pPr>
                      <a:r>
                        <a:rPr lang="tr-TR" sz="1400">
                          <a:solidFill>
                            <a:srgbClr val="000000"/>
                          </a:solidFill>
                        </a:rPr>
                        <a:t>Kritik</a:t>
                      </a:r>
                      <a:endParaRPr lang="tr-TR" sz="140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gn="ctr">
                        <a:lnSpc>
                          <a:spcPct val="115000"/>
                        </a:lnSpc>
                      </a:pPr>
                      <a:r>
                        <a:rPr lang="tr-TR" sz="1400">
                          <a:solidFill>
                            <a:srgbClr val="000000"/>
                          </a:solidFill>
                        </a:rPr>
                        <a:t>700</a:t>
                      </a:r>
                      <a:endParaRPr lang="tr-TR" sz="140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nSpc>
                          <a:spcPct val="115000"/>
                        </a:lnSpc>
                      </a:pPr>
                      <a:r>
                        <a:rPr lang="tr-TR" sz="1400" dirty="0">
                          <a:solidFill>
                            <a:srgbClr val="000000"/>
                          </a:solidFill>
                        </a:rPr>
                        <a:t>İş masalarında ve tezgahlardaki hassas işler, aynı derecede montaj ve kontrol işleri, çok hassas boyama işleri, koyu kumaşların dikilme işleri.</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extLst>
                  <a:ext uri="{0D108BD9-81ED-4DB2-BD59-A6C34878D82A}">
                    <a16:rowId xmlns:a16="http://schemas.microsoft.com/office/drawing/2014/main" xmlns="" val="10002"/>
                  </a:ext>
                </a:extLst>
              </a:tr>
              <a:tr h="509709">
                <a:tc>
                  <a:txBody>
                    <a:bodyPr/>
                    <a:lstStyle/>
                    <a:p>
                      <a:pPr marL="0" marR="0" algn="ctr">
                        <a:lnSpc>
                          <a:spcPct val="115000"/>
                        </a:lnSpc>
                      </a:pPr>
                      <a:r>
                        <a:rPr lang="tr-TR" sz="1400" dirty="0">
                          <a:solidFill>
                            <a:srgbClr val="000000"/>
                          </a:solidFill>
                        </a:rPr>
                        <a:t>Çok kritik</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gn="ctr">
                        <a:lnSpc>
                          <a:spcPct val="115000"/>
                        </a:lnSpc>
                      </a:pPr>
                      <a:r>
                        <a:rPr lang="tr-TR" sz="1400" dirty="0">
                          <a:solidFill>
                            <a:srgbClr val="000000"/>
                          </a:solidFill>
                        </a:rPr>
                        <a:t>1500</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nSpc>
                          <a:spcPct val="115000"/>
                        </a:lnSpc>
                      </a:pPr>
                      <a:r>
                        <a:rPr lang="tr-TR" sz="1400" dirty="0">
                          <a:solidFill>
                            <a:srgbClr val="000000"/>
                          </a:solidFill>
                        </a:rPr>
                        <a:t>Hassas parçaların montaj ve kontrolü, takım ve mastar imali, bunların kontrolü, hassas taşlama işleri.</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extLst>
                  <a:ext uri="{0D108BD9-81ED-4DB2-BD59-A6C34878D82A}">
                    <a16:rowId xmlns:a16="http://schemas.microsoft.com/office/drawing/2014/main" xmlns="" val="10003"/>
                  </a:ext>
                </a:extLst>
              </a:tr>
              <a:tr h="509709">
                <a:tc>
                  <a:txBody>
                    <a:bodyPr/>
                    <a:lstStyle/>
                    <a:p>
                      <a:pPr marL="0" marR="0" algn="ctr">
                        <a:lnSpc>
                          <a:spcPct val="115000"/>
                        </a:lnSpc>
                      </a:pPr>
                      <a:r>
                        <a:rPr lang="tr-TR" sz="1400">
                          <a:solidFill>
                            <a:srgbClr val="000000"/>
                          </a:solidFill>
                        </a:rPr>
                        <a:t>Çok zor veya önemli</a:t>
                      </a:r>
                      <a:endParaRPr lang="tr-TR" sz="140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gn="ctr">
                        <a:lnSpc>
                          <a:spcPct val="115000"/>
                        </a:lnSpc>
                      </a:pPr>
                      <a:r>
                        <a:rPr lang="tr-TR" sz="1400">
                          <a:solidFill>
                            <a:srgbClr val="000000"/>
                          </a:solidFill>
                        </a:rPr>
                        <a:t>3000</a:t>
                      </a:r>
                      <a:endParaRPr lang="tr-TR" sz="1400">
                        <a:solidFill>
                          <a:srgbClr val="000000"/>
                        </a:solidFill>
                        <a:latin typeface="Trebuchet MS" pitchFamily="34" charset="0"/>
                        <a:ea typeface="Times New Roman"/>
                        <a:cs typeface="Tahoma" pitchFamily="34" charset="0"/>
                      </a:endParaRPr>
                    </a:p>
                  </a:txBody>
                  <a:tcPr marL="9525" marR="9525" marT="9524" marB="9524" anchor="ctr"/>
                </a:tc>
                <a:tc>
                  <a:txBody>
                    <a:bodyPr/>
                    <a:lstStyle/>
                    <a:p>
                      <a:pPr marL="0" marR="0">
                        <a:lnSpc>
                          <a:spcPct val="115000"/>
                        </a:lnSpc>
                      </a:pPr>
                      <a:r>
                        <a:rPr lang="tr-TR" sz="1400" dirty="0">
                          <a:solidFill>
                            <a:srgbClr val="000000"/>
                          </a:solidFill>
                        </a:rPr>
                        <a:t>Saat imali ve tamiri, buna benzer çok hassas işler.</a:t>
                      </a:r>
                      <a:endParaRPr lang="tr-TR" sz="1400" dirty="0">
                        <a:solidFill>
                          <a:srgbClr val="000000"/>
                        </a:solidFill>
                        <a:latin typeface="Trebuchet MS" pitchFamily="34" charset="0"/>
                        <a:ea typeface="Times New Roman"/>
                        <a:cs typeface="Tahoma" pitchFamily="34" charset="0"/>
                      </a:endParaRPr>
                    </a:p>
                  </a:txBody>
                  <a:tcPr marL="9525" marR="9525" marT="9524" marB="9524" anchor="ctr"/>
                </a:tc>
                <a:extLst>
                  <a:ext uri="{0D108BD9-81ED-4DB2-BD59-A6C34878D82A}">
                    <a16:rowId xmlns:a16="http://schemas.microsoft.com/office/drawing/2014/main" xmlns="" val="10004"/>
                  </a:ext>
                </a:extLst>
              </a:tr>
            </a:tbl>
          </a:graphicData>
        </a:graphic>
      </p:graphicFrame>
      <p:sp>
        <p:nvSpPr>
          <p:cNvPr id="8" name="5 Metin kutusu"/>
          <p:cNvSpPr txBox="1">
            <a:spLocks noChangeArrowheads="1"/>
          </p:cNvSpPr>
          <p:nvPr/>
        </p:nvSpPr>
        <p:spPr bwMode="auto">
          <a:xfrm>
            <a:off x="1922313" y="262484"/>
            <a:ext cx="5289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spc="50" dirty="0">
                <a:ln w="11430"/>
                <a:solidFill>
                  <a:srgbClr val="FF0000"/>
                </a:solidFill>
                <a:effectLst>
                  <a:outerShdw blurRad="76200" dist="50800" dir="5400000" algn="tl" rotWithShape="0">
                    <a:srgbClr val="000000">
                      <a:alpha val="65000"/>
                    </a:srgbClr>
                  </a:outerShdw>
                </a:effectLst>
              </a:rPr>
              <a:t>AYDINLATMANIN DEĞERLENDİRİLMESİ</a:t>
            </a:r>
          </a:p>
        </p:txBody>
      </p:sp>
    </p:spTree>
    <p:extLst>
      <p:ext uri="{BB962C8B-B14F-4D97-AF65-F5344CB8AC3E}">
        <p14:creationId xmlns:p14="http://schemas.microsoft.com/office/powerpoint/2010/main" val="383202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3200" b="1" dirty="0">
                <a:solidFill>
                  <a:srgbClr val="FF0000"/>
                </a:solidFill>
              </a:rPr>
              <a:t>Risk değerlendirmesi ekibi</a:t>
            </a:r>
            <a:r>
              <a:rPr lang="tr-TR" sz="3200" dirty="0">
                <a:solidFill>
                  <a:srgbClr val="FF0000"/>
                </a:solidFill>
              </a:rPr>
              <a:t/>
            </a:r>
            <a:br>
              <a:rPr lang="tr-TR" sz="3200" dirty="0">
                <a:solidFill>
                  <a:srgbClr val="FF0000"/>
                </a:solidFill>
              </a:rPr>
            </a:br>
            <a:endParaRPr lang="tr-TR" sz="3200" dirty="0">
              <a:solidFill>
                <a:srgbClr val="FF0000"/>
              </a:solidFill>
            </a:endParaRPr>
          </a:p>
        </p:txBody>
      </p:sp>
      <p:sp>
        <p:nvSpPr>
          <p:cNvPr id="3" name="2 İçerik Yer Tutucusu"/>
          <p:cNvSpPr>
            <a:spLocks noGrp="1"/>
          </p:cNvSpPr>
          <p:nvPr>
            <p:ph idx="1"/>
          </p:nvPr>
        </p:nvSpPr>
        <p:spPr>
          <a:xfrm>
            <a:off x="0" y="1000108"/>
            <a:ext cx="8643966" cy="4389437"/>
          </a:xfrm>
        </p:spPr>
        <p:txBody>
          <a:bodyPr/>
          <a:lstStyle/>
          <a:p>
            <a:r>
              <a:rPr lang="tr-TR" sz="2800" b="1" dirty="0">
                <a:solidFill>
                  <a:srgbClr val="0000CC"/>
                </a:solidFill>
                <a:latin typeface="Comic Sans MS" pitchFamily="66" charset="0"/>
              </a:rPr>
              <a:t>Risk değerlendirmesi, işverenin oluşturduğu bir ekip tarafından gerçekleştirilir. </a:t>
            </a:r>
          </a:p>
          <a:p>
            <a:r>
              <a:rPr lang="tr-TR" sz="2600" b="1" dirty="0">
                <a:solidFill>
                  <a:srgbClr val="D713D7"/>
                </a:solidFill>
                <a:latin typeface="Comic Sans MS" pitchFamily="66" charset="0"/>
              </a:rPr>
              <a:t>a) İşveren veya işveren vekili.</a:t>
            </a:r>
          </a:p>
          <a:p>
            <a:r>
              <a:rPr lang="tr-TR" sz="2600" b="1" dirty="0">
                <a:solidFill>
                  <a:srgbClr val="D713D7"/>
                </a:solidFill>
                <a:latin typeface="Comic Sans MS" pitchFamily="66" charset="0"/>
              </a:rPr>
              <a:t>b) İşyerinde sağlık ve güvenlik hizmetini yürüten iş güvenliği uzmanları ile işyeri hekimleri.</a:t>
            </a:r>
          </a:p>
          <a:p>
            <a:r>
              <a:rPr lang="tr-TR" sz="2600" b="1" dirty="0">
                <a:solidFill>
                  <a:srgbClr val="D713D7"/>
                </a:solidFill>
                <a:latin typeface="Comic Sans MS" pitchFamily="66" charset="0"/>
              </a:rPr>
              <a:t>c) İşyerindeki çalışan temsilcileri.</a:t>
            </a:r>
          </a:p>
          <a:p>
            <a:r>
              <a:rPr lang="tr-TR" sz="2600" b="1" dirty="0">
                <a:solidFill>
                  <a:srgbClr val="D713D7"/>
                </a:solidFill>
                <a:latin typeface="Comic Sans MS" pitchFamily="66" charset="0"/>
              </a:rPr>
              <a:t>ç) İşyerindeki destek elemanları.</a:t>
            </a:r>
          </a:p>
          <a:p>
            <a:r>
              <a:rPr lang="tr-TR" sz="2600" b="1" dirty="0">
                <a:solidFill>
                  <a:srgbClr val="D713D7"/>
                </a:solidFill>
                <a:latin typeface="Comic Sans MS" pitchFamily="66" charset="0"/>
              </a:rPr>
              <a:t>d) İşyerindeki bütün birimleri temsil edecek şekilde belirlenen ve işyerinde yürütülen çalışmalar, mevcut veya muhtemel tehlike kaynakları ile riskler  konusunda bilgi sahibi çalışanlar.</a:t>
            </a:r>
          </a:p>
          <a:p>
            <a:endParaRPr lang="tr-TR" dirty="0"/>
          </a:p>
        </p:txBody>
      </p:sp>
      <p:sp>
        <p:nvSpPr>
          <p:cNvPr id="5" name="4 Slayt Numarası Yer Tutucusu"/>
          <p:cNvSpPr>
            <a:spLocks noGrp="1"/>
          </p:cNvSpPr>
          <p:nvPr>
            <p:ph type="sldNum" sz="quarter" idx="12"/>
          </p:nvPr>
        </p:nvSpPr>
        <p:spPr/>
        <p:txBody>
          <a:bodyPr/>
          <a:lstStyle/>
          <a:p>
            <a:pPr>
              <a:defRPr/>
            </a:pPr>
            <a:fld id="{CA516737-C296-4E5B-8D76-25CE468BB9EE}" type="slidenum">
              <a:rPr lang="tr-TR" smtClean="0">
                <a:solidFill>
                  <a:srgbClr val="DFDCB7"/>
                </a:solidFill>
              </a:rPr>
              <a:pPr>
                <a:defRPr/>
              </a:pPr>
              <a:t>16</a:t>
            </a:fld>
            <a:endParaRPr lang="tr-TR">
              <a:solidFill>
                <a:srgbClr val="DFDCB7"/>
              </a:solidFill>
            </a:endParaRPr>
          </a:p>
        </p:txBody>
      </p:sp>
      <p:sp>
        <p:nvSpPr>
          <p:cNvPr id="6" name="5 5-Nokta Yıldız"/>
          <p:cNvSpPr/>
          <p:nvPr/>
        </p:nvSpPr>
        <p:spPr>
          <a:xfrm>
            <a:off x="7072330" y="285728"/>
            <a:ext cx="914400" cy="914400"/>
          </a:xfrm>
          <a:prstGeom prst="star5">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tr-TR">
              <a:solidFill>
                <a:srgbClr val="FFFFFF"/>
              </a:solidFill>
            </a:endParaRPr>
          </a:p>
        </p:txBody>
      </p:sp>
      <p:sp>
        <p:nvSpPr>
          <p:cNvPr id="7" name="6 5-Nokta Yıldız"/>
          <p:cNvSpPr/>
          <p:nvPr/>
        </p:nvSpPr>
        <p:spPr>
          <a:xfrm>
            <a:off x="6072198" y="285728"/>
            <a:ext cx="914400" cy="914400"/>
          </a:xfrm>
          <a:prstGeom prst="star5">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tr-TR">
              <a:solidFill>
                <a:srgbClr val="FFFFFF"/>
              </a:solidFill>
            </a:endParaRPr>
          </a:p>
        </p:txBody>
      </p:sp>
    </p:spTree>
    <p:extLst>
      <p:ext uri="{BB962C8B-B14F-4D97-AF65-F5344CB8AC3E}">
        <p14:creationId xmlns:p14="http://schemas.microsoft.com/office/powerpoint/2010/main" val="9715859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1 Dikdörtgen"/>
          <p:cNvSpPr>
            <a:spLocks noChangeArrowheads="1"/>
          </p:cNvSpPr>
          <p:nvPr/>
        </p:nvSpPr>
        <p:spPr bwMode="auto">
          <a:xfrm>
            <a:off x="628650" y="883842"/>
            <a:ext cx="77406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Yapay ışık kaynakları işçilerin görüş açısının dışına yerleştirilmeli veya gerekli gölgelikler kullanılmalıdır.</a:t>
            </a:r>
          </a:p>
          <a:p>
            <a:pPr eaLnBrk="1" hangingPunct="1">
              <a:buClr>
                <a:srgbClr val="0033CC"/>
              </a:buClr>
            </a:pPr>
            <a:endParaRPr lang="tr-TR" altLang="tr-TR" sz="2200" dirty="0">
              <a:solidFill>
                <a:srgbClr val="000000"/>
              </a:solidFill>
              <a:latin typeface="Arial" panose="020B0604020202020204" pitchFamily="34" charset="0"/>
              <a:cs typeface="Arial" panose="020B0604020202020204" pitchFamily="34" charset="0"/>
            </a:endParaRPr>
          </a:p>
          <a:p>
            <a:pPr eaLnBrk="1" hangingPunct="1">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Aydınlatma tekdüze olmalıdır.</a:t>
            </a:r>
          </a:p>
          <a:p>
            <a:pPr eaLnBrk="1" hangingPunct="1">
              <a:buClr>
                <a:srgbClr val="0033CC"/>
              </a:buClr>
            </a:pPr>
            <a:endParaRPr lang="tr-TR" altLang="tr-TR" sz="2200" dirty="0">
              <a:solidFill>
                <a:srgbClr val="000000"/>
              </a:solidFill>
              <a:latin typeface="Arial" panose="020B0604020202020204" pitchFamily="34" charset="0"/>
              <a:cs typeface="Arial" panose="020B0604020202020204" pitchFamily="34" charset="0"/>
            </a:endParaRPr>
          </a:p>
          <a:p>
            <a:pPr eaLnBrk="1" hangingPunct="1">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Aydınlatma sabit olmalıdır.</a:t>
            </a:r>
          </a:p>
          <a:p>
            <a:pPr eaLnBrk="1" hangingPunct="1">
              <a:buClr>
                <a:srgbClr val="0033CC"/>
              </a:buClr>
            </a:pPr>
            <a:endParaRPr lang="tr-TR" altLang="tr-TR" sz="2200" dirty="0">
              <a:solidFill>
                <a:srgbClr val="000000"/>
              </a:solidFill>
              <a:latin typeface="Arial" panose="020B0604020202020204" pitchFamily="34" charset="0"/>
              <a:cs typeface="Arial" panose="020B0604020202020204" pitchFamily="34" charset="0"/>
            </a:endParaRPr>
          </a:p>
          <a:p>
            <a:pPr eaLnBrk="1" hangingPunct="1">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Çalışılan yüzeye düşen gölgelerden sakınılmalıdır.</a:t>
            </a:r>
          </a:p>
        </p:txBody>
      </p:sp>
      <p:pic>
        <p:nvPicPr>
          <p:cNvPr id="2826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350" y="3805166"/>
            <a:ext cx="5581549" cy="219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4 Metin kutusu"/>
          <p:cNvSpPr txBox="1">
            <a:spLocks noChangeArrowheads="1"/>
          </p:cNvSpPr>
          <p:nvPr/>
        </p:nvSpPr>
        <p:spPr bwMode="auto">
          <a:xfrm>
            <a:off x="2339752" y="332656"/>
            <a:ext cx="45180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B050"/>
                  </a:solidFill>
                </a:ln>
                <a:solidFill>
                  <a:srgbClr val="00B050"/>
                </a:solidFill>
              </a:rPr>
              <a:t>AYDINLATMA İLE İLGİLİ ÖNERİLER</a:t>
            </a:r>
          </a:p>
        </p:txBody>
      </p:sp>
    </p:spTree>
    <p:extLst>
      <p:ext uri="{BB962C8B-B14F-4D97-AF65-F5344CB8AC3E}">
        <p14:creationId xmlns:p14="http://schemas.microsoft.com/office/powerpoint/2010/main" val="37841366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2 Metin kutusu"/>
          <p:cNvSpPr txBox="1">
            <a:spLocks noChangeArrowheads="1"/>
          </p:cNvSpPr>
          <p:nvPr/>
        </p:nvSpPr>
        <p:spPr bwMode="auto">
          <a:xfrm>
            <a:off x="701675" y="1643063"/>
            <a:ext cx="774065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buClr>
                <a:srgbClr val="0033CC"/>
              </a:buClr>
            </a:pPr>
            <a:endParaRPr lang="tr-TR" altLang="tr-TR" sz="800" dirty="0">
              <a:solidFill>
                <a:srgbClr val="000000"/>
              </a:solidFill>
            </a:endParaRPr>
          </a:p>
          <a:p>
            <a:pPr marL="0" indent="536575"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Çalışma (işyeri</a:t>
            </a:r>
            <a:r>
              <a:rPr lang="tr-TR" altLang="tr-TR" sz="2200" dirty="0">
                <a:ln>
                  <a:solidFill>
                    <a:srgbClr val="0033CC"/>
                  </a:solidFill>
                </a:ln>
                <a:solidFill>
                  <a:srgbClr val="000000"/>
                </a:solidFill>
                <a:latin typeface="Arial" panose="020B0604020202020204" pitchFamily="34" charset="0"/>
                <a:cs typeface="Arial" panose="020B0604020202020204" pitchFamily="34" charset="0"/>
              </a:rPr>
              <a:t>) ortam atmosferinde patlayıcı ve yanıcı maddelerin</a:t>
            </a:r>
            <a:r>
              <a:rPr lang="tr-TR" altLang="tr-TR" sz="2200" dirty="0">
                <a:solidFill>
                  <a:srgbClr val="000000"/>
                </a:solidFill>
                <a:latin typeface="Arial" panose="020B0604020202020204" pitchFamily="34" charset="0"/>
                <a:cs typeface="Arial" panose="020B0604020202020204" pitchFamily="34" charset="0"/>
              </a:rPr>
              <a:t> (gaz ve tozlar) </a:t>
            </a:r>
            <a:r>
              <a:rPr lang="tr-TR" altLang="tr-TR" sz="2200" dirty="0">
                <a:ln>
                  <a:solidFill>
                    <a:srgbClr val="0033CC"/>
                  </a:solidFill>
                </a:ln>
                <a:solidFill>
                  <a:srgbClr val="000000"/>
                </a:solidFill>
                <a:latin typeface="Arial" panose="020B0604020202020204" pitchFamily="34" charset="0"/>
                <a:cs typeface="Arial" panose="020B0604020202020204" pitchFamily="34" charset="0"/>
              </a:rPr>
              <a:t>bulunması olasılığı olan yerlerde </a:t>
            </a:r>
            <a:r>
              <a:rPr lang="tr-TR" altLang="tr-TR" sz="2200" dirty="0">
                <a:solidFill>
                  <a:srgbClr val="000000"/>
                </a:solidFill>
                <a:latin typeface="Arial" panose="020B0604020202020204" pitchFamily="34" charset="0"/>
                <a:cs typeface="Arial" panose="020B0604020202020204" pitchFamily="34" charset="0"/>
              </a:rPr>
              <a:t>patlama ve yangına neden olmayacak koruyucu lambalar kullanılmalıdır.</a:t>
            </a:r>
          </a:p>
          <a:p>
            <a:pPr marL="0" indent="536575" eaLnBrk="1" hangingPunct="1">
              <a:lnSpc>
                <a:spcPct val="150000"/>
              </a:lnSpc>
              <a:buClr>
                <a:srgbClr val="0033CC"/>
              </a:buClr>
              <a:buFont typeface="Wingdings" pitchFamily="2" charset="2"/>
              <a:buChar char="§"/>
            </a:pPr>
            <a:endParaRPr lang="tr-TR" altLang="tr-TR" sz="2200" dirty="0">
              <a:solidFill>
                <a:srgbClr val="000000"/>
              </a:solidFill>
              <a:latin typeface="Arial" panose="020B0604020202020204" pitchFamily="34" charset="0"/>
              <a:cs typeface="Arial" panose="020B0604020202020204" pitchFamily="34" charset="0"/>
            </a:endParaRPr>
          </a:p>
          <a:p>
            <a:pPr marL="0" indent="536575" eaLnBrk="1" hangingPunct="1">
              <a:lnSpc>
                <a:spcPct val="150000"/>
              </a:lnSpc>
              <a:buClr>
                <a:srgbClr val="0033CC"/>
              </a:buClr>
              <a:buFont typeface="Wingdings" pitchFamily="2" charset="2"/>
              <a:buChar char="§"/>
            </a:pPr>
            <a:r>
              <a:rPr lang="tr-TR" altLang="tr-TR" sz="2200" dirty="0">
                <a:solidFill>
                  <a:srgbClr val="000000"/>
                </a:solidFill>
                <a:latin typeface="Arial" panose="020B0604020202020204" pitchFamily="34" charset="0"/>
                <a:cs typeface="Arial" panose="020B0604020202020204" pitchFamily="34" charset="0"/>
              </a:rPr>
              <a:t>Tesisatın kuruluşunda daima bakımı kolay, kullanılışı basit ve sağlam olan aydınlatma elemanları seçilmelidir.</a:t>
            </a:r>
          </a:p>
        </p:txBody>
      </p:sp>
      <p:sp>
        <p:nvSpPr>
          <p:cNvPr id="7" name="4 Metin kutusu"/>
          <p:cNvSpPr txBox="1">
            <a:spLocks noChangeArrowheads="1"/>
          </p:cNvSpPr>
          <p:nvPr/>
        </p:nvSpPr>
        <p:spPr bwMode="auto">
          <a:xfrm>
            <a:off x="2339752" y="332656"/>
            <a:ext cx="45180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B050"/>
                  </a:solidFill>
                </a:ln>
                <a:solidFill>
                  <a:srgbClr val="00B050"/>
                </a:solidFill>
              </a:rPr>
              <a:t>AYDINLATMA İLE İLGİLİ ÖNERİLER</a:t>
            </a:r>
          </a:p>
        </p:txBody>
      </p:sp>
    </p:spTree>
    <p:extLst>
      <p:ext uri="{BB962C8B-B14F-4D97-AF65-F5344CB8AC3E}">
        <p14:creationId xmlns:p14="http://schemas.microsoft.com/office/powerpoint/2010/main" val="41451129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01674" y="754493"/>
            <a:ext cx="7902773" cy="5170646"/>
          </a:xfrm>
          <a:prstGeom prst="rect">
            <a:avLst/>
          </a:prstGeom>
        </p:spPr>
        <p:txBody>
          <a:bodyPr wrap="square">
            <a:spAutoFit/>
          </a:bodyPr>
          <a:lstStyle/>
          <a:p>
            <a:pPr indent="361950">
              <a:lnSpc>
                <a:spcPct val="150000"/>
              </a:lnSpc>
              <a:defRPr/>
            </a:pPr>
            <a:r>
              <a:rPr lang="tr-TR" sz="2200" dirty="0">
                <a:ln>
                  <a:solidFill>
                    <a:srgbClr val="0033CC"/>
                  </a:solidFill>
                </a:ln>
                <a:solidFill>
                  <a:srgbClr val="0033CC"/>
                </a:solidFill>
                <a:latin typeface="Arial" panose="020B0604020202020204" pitchFamily="34" charset="0"/>
                <a:cs typeface="Arial" panose="020B0604020202020204" pitchFamily="34" charset="0"/>
              </a:rPr>
              <a:t>Aydınlatma ile ilgili yasal düzenlemeler:</a:t>
            </a:r>
          </a:p>
          <a:p>
            <a:pPr indent="361950">
              <a:lnSpc>
                <a:spcPct val="150000"/>
              </a:lnSpc>
              <a:defRPr/>
            </a:pPr>
            <a:r>
              <a:rPr lang="tr-TR" sz="2200" dirty="0">
                <a:ln>
                  <a:solidFill>
                    <a:srgbClr val="0033CC"/>
                  </a:solidFill>
                </a:ln>
                <a:solidFill>
                  <a:srgbClr val="0033CC"/>
                </a:solidFill>
                <a:latin typeface="Arial" panose="020B0604020202020204" pitchFamily="34" charset="0"/>
                <a:cs typeface="Arial" panose="020B0604020202020204" pitchFamily="34" charset="0"/>
              </a:rPr>
              <a:t>İşçi Sağlığı ve İş Güvenliği Tüzüğü</a:t>
            </a:r>
            <a:r>
              <a:rPr lang="tr-TR" sz="2200" dirty="0">
                <a:ln>
                  <a:solidFill>
                    <a:srgbClr val="0033CC"/>
                  </a:solidFill>
                </a:ln>
                <a:solidFill>
                  <a:srgbClr val="000000"/>
                </a:solidFill>
                <a:latin typeface="Arial" panose="020B0604020202020204" pitchFamily="34" charset="0"/>
                <a:cs typeface="Arial" panose="020B0604020202020204" pitchFamily="34" charset="0"/>
              </a:rPr>
              <a:t>’</a:t>
            </a:r>
            <a:r>
              <a:rPr lang="tr-TR" sz="2200" dirty="0">
                <a:solidFill>
                  <a:srgbClr val="000000"/>
                </a:solidFill>
                <a:latin typeface="Arial" panose="020B0604020202020204" pitchFamily="34" charset="0"/>
                <a:cs typeface="Arial" panose="020B0604020202020204" pitchFamily="34" charset="0"/>
              </a:rPr>
              <a:t>nün 18. maddesine göre;</a:t>
            </a:r>
          </a:p>
          <a:p>
            <a:pPr indent="361950">
              <a:lnSpc>
                <a:spcPct val="150000"/>
              </a:lnSpc>
              <a:buClr>
                <a:srgbClr val="0033CC"/>
              </a:buClr>
              <a:buFont typeface="Wingdings" pitchFamily="2" charset="2"/>
              <a:buChar char="§"/>
              <a:defRPr/>
            </a:pPr>
            <a:r>
              <a:rPr lang="tr-TR" sz="2200" dirty="0">
                <a:solidFill>
                  <a:srgbClr val="000000"/>
                </a:solidFill>
                <a:latin typeface="Arial" panose="020B0604020202020204" pitchFamily="34" charset="0"/>
                <a:cs typeface="Arial" panose="020B0604020202020204" pitchFamily="34" charset="0"/>
              </a:rPr>
              <a:t>Avlular, açık alanlar, dış yollar, geçitler vb. yerler en az 20 lüx,</a:t>
            </a:r>
          </a:p>
          <a:p>
            <a:pPr indent="361950">
              <a:lnSpc>
                <a:spcPct val="150000"/>
              </a:lnSpc>
              <a:buClr>
                <a:srgbClr val="0033CC"/>
              </a:buClr>
              <a:buFont typeface="Wingdings" pitchFamily="2" charset="2"/>
              <a:buChar char="§"/>
              <a:defRPr/>
            </a:pPr>
            <a:r>
              <a:rPr lang="tr-TR" sz="2200" dirty="0">
                <a:solidFill>
                  <a:srgbClr val="000000"/>
                </a:solidFill>
                <a:latin typeface="Arial" panose="020B0604020202020204" pitchFamily="34" charset="0"/>
                <a:cs typeface="Arial" panose="020B0604020202020204" pitchFamily="34" charset="0"/>
              </a:rPr>
              <a:t>Kaba montaj, balyaların açılması, hububat öğütülmesi ve benzeri işlerin yapıldığı yerler ile kazan dairesi, makine dairesi, insan ve yük asansör kabinleri, malzeme stok ambarları, soyunma ve yıkanma yerleri, yemekhane ve helalar en az 100 lüx,</a:t>
            </a:r>
          </a:p>
        </p:txBody>
      </p:sp>
      <p:sp>
        <p:nvSpPr>
          <p:cNvPr id="6" name="4 Metin kutusu"/>
          <p:cNvSpPr txBox="1">
            <a:spLocks noChangeArrowheads="1"/>
          </p:cNvSpPr>
          <p:nvPr/>
        </p:nvSpPr>
        <p:spPr bwMode="auto">
          <a:xfrm>
            <a:off x="2339752" y="332656"/>
            <a:ext cx="45180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B050"/>
                  </a:solidFill>
                </a:ln>
                <a:solidFill>
                  <a:srgbClr val="00B050"/>
                </a:solidFill>
              </a:rPr>
              <a:t>AYDINLATMA İLE İLGİLİ ÖNERİLER</a:t>
            </a:r>
          </a:p>
        </p:txBody>
      </p:sp>
    </p:spTree>
    <p:extLst>
      <p:ext uri="{BB962C8B-B14F-4D97-AF65-F5344CB8AC3E}">
        <p14:creationId xmlns:p14="http://schemas.microsoft.com/office/powerpoint/2010/main" val="2311207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77492" y="1500174"/>
            <a:ext cx="5789017" cy="4643470"/>
          </a:xfrm>
          <a:prstGeom prst="rect">
            <a:avLst/>
          </a:prstGeom>
          <a:noFill/>
          <a:ln w="9525">
            <a:noFill/>
            <a:miter lim="800000"/>
            <a:headEnd/>
            <a:tailEnd/>
          </a:ln>
        </p:spPr>
      </p:pic>
      <p:sp>
        <p:nvSpPr>
          <p:cNvPr id="5" name="Rectangle 7"/>
          <p:cNvSpPr>
            <a:spLocks noChangeArrowheads="1"/>
          </p:cNvSpPr>
          <p:nvPr/>
        </p:nvSpPr>
        <p:spPr bwMode="auto">
          <a:xfrm>
            <a:off x="701675" y="2967335"/>
            <a:ext cx="7740650" cy="923330"/>
          </a:xfrm>
          <a:prstGeom prst="rect">
            <a:avLst/>
          </a:prstGeom>
          <a:noFill/>
          <a:ln w="9525">
            <a:noFill/>
            <a:miter lim="800000"/>
            <a:headEnd/>
            <a:tailEnd/>
          </a:ln>
        </p:spPr>
        <p:txBody>
          <a:bodyPr>
            <a:spAutoFit/>
          </a:bodyPr>
          <a:lstStyle/>
          <a:p>
            <a:pPr algn="ctr">
              <a:defRPr/>
            </a:pPr>
            <a:r>
              <a:rPr lang="tr-TR" sz="5400" b="1" kern="10"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latin typeface="Arial Black"/>
              </a:rPr>
              <a:t>RADYASYON</a:t>
            </a:r>
            <a:endParaRPr lang="tr-TR" sz="5400" b="1"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14299"/>
            <a:ext cx="1474787"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6995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body" idx="1"/>
          </p:nvPr>
        </p:nvSpPr>
        <p:spPr>
          <a:xfrm>
            <a:off x="760413" y="1268760"/>
            <a:ext cx="7740650" cy="1615827"/>
          </a:xfrm>
        </p:spPr>
        <p:txBody>
          <a:bodyPr>
            <a:spAutoFit/>
          </a:body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rPr>
              <a:t>Atomlardan, Güneş’ten ve diğer yıldızlardan yayılan</a:t>
            </a:r>
          </a:p>
          <a:p>
            <a:pPr marL="457200" indent="-457200">
              <a:lnSpc>
                <a:spcPct val="150000"/>
              </a:lnSpc>
              <a:spcBef>
                <a:spcPct val="0"/>
              </a:spcBef>
              <a:buFontTx/>
              <a:buNone/>
            </a:pPr>
            <a:r>
              <a:rPr lang="tr-TR" altLang="tr-TR" sz="2200" dirty="0">
                <a:solidFill>
                  <a:srgbClr val="000000"/>
                </a:solidFill>
                <a:latin typeface="Trebuchet MS" pitchFamily="34" charset="0"/>
              </a:rPr>
              <a:t>	enerjiye </a:t>
            </a:r>
            <a:r>
              <a:rPr lang="tr-TR" altLang="tr-TR" sz="2200" dirty="0">
                <a:solidFill>
                  <a:srgbClr val="0033CC"/>
                </a:solidFill>
                <a:latin typeface="Trebuchet MS" pitchFamily="34" charset="0"/>
              </a:rPr>
              <a:t>radyasyon enerji </a:t>
            </a:r>
            <a:r>
              <a:rPr lang="tr-TR" altLang="tr-TR" sz="2200" dirty="0">
                <a:solidFill>
                  <a:srgbClr val="000000"/>
                </a:solidFill>
                <a:latin typeface="Trebuchet MS" pitchFamily="34" charset="0"/>
              </a:rPr>
              <a:t>denir. </a:t>
            </a:r>
          </a:p>
          <a:p>
            <a:pPr marL="457200" indent="-457200">
              <a:lnSpc>
                <a:spcPct val="150000"/>
              </a:lnSpc>
              <a:spcBef>
                <a:spcPct val="0"/>
              </a:spcBef>
              <a:buFontTx/>
              <a:buNone/>
            </a:pPr>
            <a:endParaRPr lang="tr-TR" altLang="tr-TR" sz="2200" dirty="0">
              <a:solidFill>
                <a:srgbClr val="000000"/>
              </a:solidFill>
              <a:latin typeface="Trebuchet MS" pitchFamily="34" charset="0"/>
            </a:endParaRPr>
          </a:p>
        </p:txBody>
      </p:sp>
      <p:pic>
        <p:nvPicPr>
          <p:cNvPr id="2918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467" y="3140968"/>
            <a:ext cx="7019925" cy="314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320468559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9591" y="404664"/>
            <a:ext cx="8123435" cy="443070"/>
          </a:xfrm>
          <a:prstGeom prst="rect">
            <a:avLst/>
          </a:prstGeom>
        </p:spPr>
        <p:txBody>
          <a:bodyPr vert="horz" wrap="square" lIns="0" tIns="12065" rIns="0" bIns="0" rtlCol="0">
            <a:spAutoFit/>
          </a:bodyPr>
          <a:lstStyle/>
          <a:p>
            <a:pPr marL="12700">
              <a:lnSpc>
                <a:spcPct val="100000"/>
              </a:lnSpc>
              <a:spcBef>
                <a:spcPts val="95"/>
              </a:spcBef>
            </a:pPr>
            <a:r>
              <a:rPr sz="2800" b="1" spc="-5" dirty="0">
                <a:latin typeface="Calibri"/>
                <a:cs typeface="Calibri"/>
              </a:rPr>
              <a:t>RİSKLER</a:t>
            </a:r>
            <a:r>
              <a:rPr sz="2800" b="1" spc="15" dirty="0">
                <a:latin typeface="Calibri"/>
                <a:cs typeface="Calibri"/>
              </a:rPr>
              <a:t> </a:t>
            </a:r>
            <a:r>
              <a:rPr sz="2800" b="1" spc="-10" dirty="0">
                <a:latin typeface="Calibri"/>
                <a:cs typeface="Calibri"/>
              </a:rPr>
              <a:t>İNSANLAR</a:t>
            </a:r>
            <a:r>
              <a:rPr sz="2800" b="1" spc="55" dirty="0">
                <a:latin typeface="Calibri"/>
                <a:cs typeface="Calibri"/>
              </a:rPr>
              <a:t> </a:t>
            </a:r>
            <a:r>
              <a:rPr sz="2800" b="1" spc="-35" dirty="0">
                <a:latin typeface="Calibri"/>
                <a:cs typeface="Calibri"/>
              </a:rPr>
              <a:t>TARAFINDAN</a:t>
            </a:r>
            <a:r>
              <a:rPr sz="2800" b="1" spc="45" dirty="0">
                <a:latin typeface="Calibri"/>
                <a:cs typeface="Calibri"/>
              </a:rPr>
              <a:t> </a:t>
            </a:r>
            <a:r>
              <a:rPr sz="2800" b="1" spc="-5" dirty="0">
                <a:latin typeface="Calibri"/>
                <a:cs typeface="Calibri"/>
              </a:rPr>
              <a:t>NASIL</a:t>
            </a:r>
            <a:r>
              <a:rPr sz="2800" b="1" spc="30" dirty="0">
                <a:latin typeface="Calibri"/>
                <a:cs typeface="Calibri"/>
              </a:rPr>
              <a:t> </a:t>
            </a:r>
            <a:r>
              <a:rPr sz="2800" b="1" spc="-15" dirty="0">
                <a:latin typeface="Calibri"/>
                <a:cs typeface="Calibri"/>
              </a:rPr>
              <a:t>ALGILANIR?</a:t>
            </a:r>
            <a:endParaRPr sz="2800" dirty="0">
              <a:latin typeface="Calibri"/>
              <a:cs typeface="Calibri"/>
            </a:endParaRPr>
          </a:p>
        </p:txBody>
      </p:sp>
      <p:sp>
        <p:nvSpPr>
          <p:cNvPr id="3" name="object 3"/>
          <p:cNvSpPr txBox="1"/>
          <p:nvPr/>
        </p:nvSpPr>
        <p:spPr>
          <a:xfrm>
            <a:off x="382067" y="5304601"/>
            <a:ext cx="8366397" cy="847026"/>
          </a:xfrm>
          <a:prstGeom prst="rect">
            <a:avLst/>
          </a:prstGeom>
        </p:spPr>
        <p:txBody>
          <a:bodyPr vert="horz" wrap="square" lIns="0" tIns="26034" rIns="0" bIns="0" rtlCol="0">
            <a:spAutoFit/>
          </a:bodyPr>
          <a:lstStyle/>
          <a:p>
            <a:pPr marL="60960" marR="5080" indent="-48895">
              <a:lnSpc>
                <a:spcPts val="1620"/>
              </a:lnSpc>
              <a:spcBef>
                <a:spcPts val="204"/>
              </a:spcBef>
            </a:pPr>
            <a:r>
              <a:rPr spc="-5" dirty="0">
                <a:latin typeface="Microsoft Sans Serif"/>
                <a:cs typeface="Microsoft Sans Serif"/>
              </a:rPr>
              <a:t>Resimde</a:t>
            </a:r>
            <a:r>
              <a:rPr spc="15" dirty="0">
                <a:latin typeface="Microsoft Sans Serif"/>
                <a:cs typeface="Microsoft Sans Serif"/>
              </a:rPr>
              <a:t> </a:t>
            </a:r>
            <a:r>
              <a:rPr spc="-5" dirty="0">
                <a:latin typeface="Microsoft Sans Serif"/>
                <a:cs typeface="Microsoft Sans Serif"/>
              </a:rPr>
              <a:t>görüldüğü</a:t>
            </a:r>
            <a:r>
              <a:rPr dirty="0">
                <a:latin typeface="Microsoft Sans Serif"/>
                <a:cs typeface="Microsoft Sans Serif"/>
              </a:rPr>
              <a:t> </a:t>
            </a:r>
            <a:r>
              <a:rPr spc="-10" dirty="0">
                <a:latin typeface="Microsoft Sans Serif"/>
                <a:cs typeface="Microsoft Sans Serif"/>
              </a:rPr>
              <a:t>gibi</a:t>
            </a:r>
            <a:r>
              <a:rPr spc="20" dirty="0">
                <a:latin typeface="Microsoft Sans Serif"/>
                <a:cs typeface="Microsoft Sans Serif"/>
              </a:rPr>
              <a:t> </a:t>
            </a:r>
            <a:r>
              <a:rPr dirty="0">
                <a:latin typeface="Microsoft Sans Serif"/>
                <a:cs typeface="Microsoft Sans Serif"/>
              </a:rPr>
              <a:t>1</a:t>
            </a:r>
            <a:r>
              <a:rPr spc="15" dirty="0">
                <a:latin typeface="Microsoft Sans Serif"/>
                <a:cs typeface="Microsoft Sans Serif"/>
              </a:rPr>
              <a:t> </a:t>
            </a:r>
            <a:r>
              <a:rPr spc="-5" dirty="0">
                <a:latin typeface="Microsoft Sans Serif"/>
                <a:cs typeface="Microsoft Sans Serif"/>
              </a:rPr>
              <a:t>numara</a:t>
            </a:r>
            <a:r>
              <a:rPr spc="20" dirty="0">
                <a:latin typeface="Microsoft Sans Serif"/>
                <a:cs typeface="Microsoft Sans Serif"/>
              </a:rPr>
              <a:t> </a:t>
            </a:r>
            <a:r>
              <a:rPr spc="-10" dirty="0">
                <a:latin typeface="Microsoft Sans Serif"/>
                <a:cs typeface="Microsoft Sans Serif"/>
              </a:rPr>
              <a:t>ile</a:t>
            </a:r>
            <a:r>
              <a:rPr spc="15" dirty="0">
                <a:latin typeface="Microsoft Sans Serif"/>
                <a:cs typeface="Microsoft Sans Serif"/>
              </a:rPr>
              <a:t> </a:t>
            </a:r>
            <a:r>
              <a:rPr spc="-5" dirty="0">
                <a:latin typeface="Microsoft Sans Serif"/>
                <a:cs typeface="Microsoft Sans Serif"/>
              </a:rPr>
              <a:t>gösterilen</a:t>
            </a:r>
            <a:r>
              <a:rPr dirty="0">
                <a:latin typeface="Microsoft Sans Serif"/>
                <a:cs typeface="Microsoft Sans Serif"/>
              </a:rPr>
              <a:t> </a:t>
            </a:r>
            <a:r>
              <a:rPr spc="-5" dirty="0">
                <a:latin typeface="Microsoft Sans Serif"/>
                <a:cs typeface="Microsoft Sans Serif"/>
              </a:rPr>
              <a:t>kişiler ortamdaki</a:t>
            </a:r>
            <a:r>
              <a:rPr dirty="0">
                <a:latin typeface="Microsoft Sans Serif"/>
                <a:cs typeface="Microsoft Sans Serif"/>
              </a:rPr>
              <a:t> </a:t>
            </a:r>
            <a:r>
              <a:rPr spc="-5" dirty="0">
                <a:latin typeface="Microsoft Sans Serif"/>
                <a:cs typeface="Microsoft Sans Serif"/>
              </a:rPr>
              <a:t>riski </a:t>
            </a:r>
            <a:r>
              <a:rPr dirty="0">
                <a:latin typeface="Microsoft Sans Serif"/>
                <a:cs typeface="Microsoft Sans Serif"/>
              </a:rPr>
              <a:t>son</a:t>
            </a:r>
            <a:r>
              <a:rPr spc="15" dirty="0">
                <a:latin typeface="Microsoft Sans Serif"/>
                <a:cs typeface="Microsoft Sans Serif"/>
              </a:rPr>
              <a:t> </a:t>
            </a:r>
            <a:r>
              <a:rPr spc="-5" dirty="0">
                <a:latin typeface="Microsoft Sans Serif"/>
                <a:cs typeface="Microsoft Sans Serif"/>
              </a:rPr>
              <a:t>derece</a:t>
            </a:r>
            <a:r>
              <a:rPr dirty="0">
                <a:latin typeface="Microsoft Sans Serif"/>
                <a:cs typeface="Microsoft Sans Serif"/>
              </a:rPr>
              <a:t> </a:t>
            </a:r>
            <a:r>
              <a:rPr spc="-5" dirty="0">
                <a:latin typeface="Microsoft Sans Serif"/>
                <a:cs typeface="Microsoft Sans Serif"/>
              </a:rPr>
              <a:t>yüksek</a:t>
            </a:r>
            <a:r>
              <a:rPr spc="25" dirty="0">
                <a:latin typeface="Microsoft Sans Serif"/>
                <a:cs typeface="Microsoft Sans Serif"/>
              </a:rPr>
              <a:t> </a:t>
            </a:r>
            <a:r>
              <a:rPr spc="5" dirty="0">
                <a:latin typeface="Microsoft Sans Serif"/>
                <a:cs typeface="Microsoft Sans Serif"/>
              </a:rPr>
              <a:t>algılayıp,</a:t>
            </a:r>
            <a:r>
              <a:rPr spc="30" dirty="0">
                <a:latin typeface="Microsoft Sans Serif"/>
                <a:cs typeface="Microsoft Sans Serif"/>
              </a:rPr>
              <a:t> </a:t>
            </a:r>
            <a:r>
              <a:rPr spc="-5" dirty="0">
                <a:latin typeface="Microsoft Sans Serif"/>
                <a:cs typeface="Microsoft Sans Serif"/>
              </a:rPr>
              <a:t>özel</a:t>
            </a:r>
            <a:r>
              <a:rPr spc="5" dirty="0">
                <a:latin typeface="Microsoft Sans Serif"/>
                <a:cs typeface="Microsoft Sans Serif"/>
              </a:rPr>
              <a:t> </a:t>
            </a:r>
            <a:r>
              <a:rPr dirty="0">
                <a:latin typeface="Microsoft Sans Serif"/>
                <a:cs typeface="Microsoft Sans Serif"/>
              </a:rPr>
              <a:t>kıyafetlerle</a:t>
            </a:r>
            <a:r>
              <a:rPr spc="15" dirty="0">
                <a:latin typeface="Microsoft Sans Serif"/>
                <a:cs typeface="Microsoft Sans Serif"/>
              </a:rPr>
              <a:t> </a:t>
            </a:r>
            <a:r>
              <a:rPr spc="-10" dirty="0">
                <a:latin typeface="Microsoft Sans Serif"/>
                <a:cs typeface="Microsoft Sans Serif"/>
              </a:rPr>
              <a:t>olaya</a:t>
            </a:r>
            <a:r>
              <a:rPr spc="30" dirty="0">
                <a:latin typeface="Microsoft Sans Serif"/>
                <a:cs typeface="Microsoft Sans Serif"/>
              </a:rPr>
              <a:t> </a:t>
            </a:r>
            <a:r>
              <a:rPr dirty="0">
                <a:latin typeface="Microsoft Sans Serif"/>
                <a:cs typeface="Microsoft Sans Serif"/>
              </a:rPr>
              <a:t>müdahale </a:t>
            </a:r>
            <a:r>
              <a:rPr spc="5" dirty="0">
                <a:latin typeface="Microsoft Sans Serif"/>
                <a:cs typeface="Microsoft Sans Serif"/>
              </a:rPr>
              <a:t> </a:t>
            </a:r>
            <a:r>
              <a:rPr spc="-5" dirty="0">
                <a:latin typeface="Microsoft Sans Serif"/>
                <a:cs typeface="Microsoft Sans Serif"/>
              </a:rPr>
              <a:t>ederken,</a:t>
            </a:r>
            <a:r>
              <a:rPr dirty="0">
                <a:latin typeface="Microsoft Sans Serif"/>
                <a:cs typeface="Microsoft Sans Serif"/>
              </a:rPr>
              <a:t> 2</a:t>
            </a:r>
            <a:r>
              <a:rPr spc="15" dirty="0">
                <a:latin typeface="Microsoft Sans Serif"/>
                <a:cs typeface="Microsoft Sans Serif"/>
              </a:rPr>
              <a:t> </a:t>
            </a:r>
            <a:r>
              <a:rPr dirty="0">
                <a:latin typeface="Microsoft Sans Serif"/>
                <a:cs typeface="Microsoft Sans Serif"/>
              </a:rPr>
              <a:t>numaralı</a:t>
            </a:r>
            <a:r>
              <a:rPr spc="10" dirty="0">
                <a:latin typeface="Microsoft Sans Serif"/>
                <a:cs typeface="Microsoft Sans Serif"/>
              </a:rPr>
              <a:t> </a:t>
            </a:r>
            <a:r>
              <a:rPr spc="-5" dirty="0">
                <a:latin typeface="Microsoft Sans Serif"/>
                <a:cs typeface="Microsoft Sans Serif"/>
              </a:rPr>
              <a:t>kişi,</a:t>
            </a:r>
            <a:r>
              <a:rPr spc="5" dirty="0">
                <a:latin typeface="Microsoft Sans Serif"/>
                <a:cs typeface="Microsoft Sans Serif"/>
              </a:rPr>
              <a:t> </a:t>
            </a:r>
            <a:r>
              <a:rPr spc="-5" dirty="0">
                <a:latin typeface="Microsoft Sans Serif"/>
                <a:cs typeface="Microsoft Sans Serif"/>
              </a:rPr>
              <a:t>olağan</a:t>
            </a:r>
            <a:r>
              <a:rPr dirty="0">
                <a:latin typeface="Microsoft Sans Serif"/>
                <a:cs typeface="Microsoft Sans Serif"/>
              </a:rPr>
              <a:t> </a:t>
            </a:r>
            <a:r>
              <a:rPr spc="10" dirty="0">
                <a:latin typeface="Microsoft Sans Serif"/>
                <a:cs typeface="Microsoft Sans Serif"/>
              </a:rPr>
              <a:t>hayatını</a:t>
            </a:r>
            <a:r>
              <a:rPr spc="30" dirty="0">
                <a:latin typeface="Microsoft Sans Serif"/>
                <a:cs typeface="Microsoft Sans Serif"/>
              </a:rPr>
              <a:t> </a:t>
            </a:r>
            <a:r>
              <a:rPr spc="-5" dirty="0">
                <a:latin typeface="Microsoft Sans Serif"/>
                <a:cs typeface="Microsoft Sans Serif"/>
              </a:rPr>
              <a:t>sürdürmekte</a:t>
            </a:r>
            <a:r>
              <a:rPr spc="-10" dirty="0">
                <a:latin typeface="Microsoft Sans Serif"/>
                <a:cs typeface="Microsoft Sans Serif"/>
              </a:rPr>
              <a:t> ve</a:t>
            </a:r>
            <a:r>
              <a:rPr spc="25" dirty="0">
                <a:latin typeface="Microsoft Sans Serif"/>
                <a:cs typeface="Microsoft Sans Serif"/>
              </a:rPr>
              <a:t> </a:t>
            </a:r>
            <a:r>
              <a:rPr spc="-5" dirty="0">
                <a:latin typeface="Microsoft Sans Serif"/>
                <a:cs typeface="Microsoft Sans Serif"/>
              </a:rPr>
              <a:t>diğer</a:t>
            </a:r>
            <a:r>
              <a:rPr spc="15" dirty="0">
                <a:latin typeface="Microsoft Sans Serif"/>
                <a:cs typeface="Microsoft Sans Serif"/>
              </a:rPr>
              <a:t> </a:t>
            </a:r>
            <a:r>
              <a:rPr spc="-10" dirty="0">
                <a:latin typeface="Microsoft Sans Serif"/>
                <a:cs typeface="Microsoft Sans Serif"/>
              </a:rPr>
              <a:t>kişilerin </a:t>
            </a:r>
            <a:r>
              <a:rPr spc="15" dirty="0">
                <a:latin typeface="Microsoft Sans Serif"/>
                <a:cs typeface="Microsoft Sans Serif"/>
              </a:rPr>
              <a:t>algıladığı</a:t>
            </a:r>
            <a:r>
              <a:rPr spc="20" dirty="0">
                <a:latin typeface="Microsoft Sans Serif"/>
                <a:cs typeface="Microsoft Sans Serif"/>
              </a:rPr>
              <a:t> </a:t>
            </a:r>
            <a:r>
              <a:rPr spc="-5" dirty="0">
                <a:latin typeface="Microsoft Sans Serif"/>
                <a:cs typeface="Microsoft Sans Serif"/>
              </a:rPr>
              <a:t>şekilde</a:t>
            </a:r>
            <a:r>
              <a:rPr dirty="0">
                <a:latin typeface="Microsoft Sans Serif"/>
                <a:cs typeface="Microsoft Sans Serif"/>
              </a:rPr>
              <a:t> </a:t>
            </a:r>
            <a:r>
              <a:rPr spc="-5" dirty="0">
                <a:latin typeface="Microsoft Sans Serif"/>
                <a:cs typeface="Microsoft Sans Serif"/>
              </a:rPr>
              <a:t>bir</a:t>
            </a:r>
            <a:r>
              <a:rPr spc="15" dirty="0">
                <a:latin typeface="Microsoft Sans Serif"/>
                <a:cs typeface="Microsoft Sans Serif"/>
              </a:rPr>
              <a:t> </a:t>
            </a:r>
            <a:r>
              <a:rPr dirty="0">
                <a:latin typeface="Microsoft Sans Serif"/>
                <a:cs typeface="Microsoft Sans Serif"/>
              </a:rPr>
              <a:t>risk</a:t>
            </a:r>
            <a:r>
              <a:rPr spc="5" dirty="0">
                <a:latin typeface="Microsoft Sans Serif"/>
                <a:cs typeface="Microsoft Sans Serif"/>
              </a:rPr>
              <a:t> algılamamış</a:t>
            </a:r>
            <a:r>
              <a:rPr spc="20" dirty="0">
                <a:latin typeface="Microsoft Sans Serif"/>
                <a:cs typeface="Microsoft Sans Serif"/>
              </a:rPr>
              <a:t> </a:t>
            </a:r>
            <a:r>
              <a:rPr spc="-10" dirty="0">
                <a:latin typeface="Microsoft Sans Serif"/>
                <a:cs typeface="Microsoft Sans Serif"/>
              </a:rPr>
              <a:t>görünmektedir.</a:t>
            </a:r>
            <a:endParaRPr dirty="0">
              <a:latin typeface="Microsoft Sans Serif"/>
              <a:cs typeface="Microsoft Sans Serif"/>
            </a:endParaRPr>
          </a:p>
        </p:txBody>
      </p:sp>
      <p:pic>
        <p:nvPicPr>
          <p:cNvPr id="4" name="object 4"/>
          <p:cNvPicPr/>
          <p:nvPr/>
        </p:nvPicPr>
        <p:blipFill>
          <a:blip r:embed="rId2" cstate="print"/>
          <a:stretch>
            <a:fillRect/>
          </a:stretch>
        </p:blipFill>
        <p:spPr>
          <a:xfrm>
            <a:off x="539552" y="908721"/>
            <a:ext cx="8208912" cy="4176464"/>
          </a:xfrm>
          <a:prstGeom prst="rect">
            <a:avLst/>
          </a:prstGeom>
        </p:spPr>
      </p:pic>
    </p:spTree>
    <p:extLst>
      <p:ext uri="{BB962C8B-B14F-4D97-AF65-F5344CB8AC3E}">
        <p14:creationId xmlns:p14="http://schemas.microsoft.com/office/powerpoint/2010/main" val="5946019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6" name="Rectangle 2"/>
          <p:cNvSpPr>
            <a:spLocks noGrp="1" noChangeArrowheads="1"/>
          </p:cNvSpPr>
          <p:nvPr>
            <p:ph type="body" idx="1"/>
          </p:nvPr>
        </p:nvSpPr>
        <p:spPr>
          <a:xfrm>
            <a:off x="628651" y="1269568"/>
            <a:ext cx="3680113" cy="3647152"/>
          </a:xfrm>
        </p:spPr>
        <p:txBody>
          <a:bodyPr wrap="square">
            <a:spAutoFit/>
          </a:bodyPr>
          <a:lstStyle/>
          <a:p>
            <a:pPr marL="0" indent="0" defTabSz="179388">
              <a:lnSpc>
                <a:spcPct val="150000"/>
              </a:lnSpc>
              <a:spcBef>
                <a:spcPct val="0"/>
              </a:spcBef>
              <a:buFontTx/>
              <a:buNone/>
            </a:pPr>
            <a:r>
              <a:rPr lang="tr-TR" altLang="tr-TR" sz="2200" dirty="0">
                <a:solidFill>
                  <a:srgbClr val="000000"/>
                </a:solidFill>
                <a:latin typeface="Trebuchet MS" pitchFamily="34" charset="0"/>
              </a:rPr>
              <a:t>		X-ışınları, </a:t>
            </a:r>
            <a:r>
              <a:rPr lang="tr-TR" altLang="tr-TR" sz="2200" b="1" dirty="0">
                <a:solidFill>
                  <a:srgbClr val="000000"/>
                </a:solidFill>
                <a:latin typeface="Trebuchet MS" pitchFamily="34" charset="0"/>
              </a:rPr>
              <a:t>ışık ışınları, </a:t>
            </a:r>
          </a:p>
          <a:p>
            <a:pPr marL="0" indent="0" defTabSz="179388">
              <a:lnSpc>
                <a:spcPct val="150000"/>
              </a:lnSpc>
              <a:spcBef>
                <a:spcPct val="0"/>
              </a:spcBef>
              <a:buFontTx/>
              <a:buNone/>
            </a:pPr>
            <a:r>
              <a:rPr lang="tr-TR" altLang="tr-TR" sz="2200" dirty="0">
                <a:solidFill>
                  <a:srgbClr val="000000"/>
                </a:solidFill>
                <a:latin typeface="Trebuchet MS" pitchFamily="34" charset="0"/>
              </a:rPr>
              <a:t>ısı, radyoaktif	 maddelerin saldığı	ışınlar ve evrenden gelen kozmik ışınlar ile mikro dalgalar ve radyo dalgalarının hepsi birer 	</a:t>
            </a:r>
            <a:r>
              <a:rPr lang="tr-TR" altLang="tr-TR" sz="2200" dirty="0">
                <a:solidFill>
                  <a:srgbClr val="0033CC"/>
                </a:solidFill>
                <a:latin typeface="Trebuchet MS" pitchFamily="34" charset="0"/>
              </a:rPr>
              <a:t>radyasyon</a:t>
            </a:r>
            <a:r>
              <a:rPr lang="tr-TR" altLang="tr-TR" sz="2200" dirty="0">
                <a:solidFill>
                  <a:srgbClr val="000000"/>
                </a:solidFill>
                <a:latin typeface="Trebuchet MS" pitchFamily="34" charset="0"/>
              </a:rPr>
              <a:t> biçimidir. </a:t>
            </a:r>
          </a:p>
        </p:txBody>
      </p:sp>
      <p:pic>
        <p:nvPicPr>
          <p:cNvPr id="2928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1" y="1467815"/>
            <a:ext cx="4294908" cy="403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49958196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a:xfrm>
            <a:off x="760413" y="1484784"/>
            <a:ext cx="7740650" cy="4262129"/>
          </a:xfrm>
        </p:spPr>
        <p:txBody>
          <a:bodyPr>
            <a:spAutoFit/>
          </a:bodyPr>
          <a:lstStyle/>
          <a:p>
            <a:pPr marL="457200" indent="-457200">
              <a:spcBef>
                <a:spcPct val="0"/>
              </a:spcBef>
              <a:buFont typeface="Wingdings" pitchFamily="2" charset="2"/>
              <a:buNone/>
            </a:pPr>
            <a:r>
              <a:rPr lang="tr-TR" altLang="tr-TR" sz="2200" dirty="0">
                <a:solidFill>
                  <a:srgbClr val="0033CC"/>
                </a:solidFill>
                <a:latin typeface="Trebuchet MS" pitchFamily="34" charset="0"/>
              </a:rPr>
              <a:t>İyonizen Işınlar:</a:t>
            </a:r>
          </a:p>
          <a:p>
            <a:pPr marL="457200" indent="-457200">
              <a:spcBef>
                <a:spcPct val="0"/>
              </a:spcBef>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Kozmik Işınlar</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Alfa Işınları</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Beta Işınları</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Nötron Işınları</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Proton Işınları</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Gamma Işınları </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X-Işınları</a:t>
            </a:r>
          </a:p>
        </p:txBody>
      </p:sp>
      <p:pic>
        <p:nvPicPr>
          <p:cNvPr id="2990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6663" y="1196752"/>
            <a:ext cx="4724400" cy="460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42734968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9" name="Rectangle 2"/>
          <p:cNvSpPr>
            <a:spLocks noGrp="1" noChangeArrowheads="1"/>
          </p:cNvSpPr>
          <p:nvPr>
            <p:ph type="body" idx="1"/>
          </p:nvPr>
        </p:nvSpPr>
        <p:spPr>
          <a:xfrm>
            <a:off x="701675" y="1643063"/>
            <a:ext cx="7740650" cy="2631490"/>
          </a:xfrm>
        </p:spPr>
        <p:txBody>
          <a:bodyPr>
            <a:spAutoFit/>
          </a:bodyPr>
          <a:lstStyle/>
          <a:p>
            <a:pPr marL="0" indent="0">
              <a:lnSpc>
                <a:spcPct val="150000"/>
              </a:lnSpc>
              <a:spcBef>
                <a:spcPct val="0"/>
              </a:spcBef>
              <a:buFontTx/>
              <a:buNone/>
              <a:defRPr/>
            </a:pPr>
            <a:r>
              <a:rPr lang="tr-TR" sz="2200" dirty="0">
                <a:ln>
                  <a:solidFill>
                    <a:srgbClr val="0033CC"/>
                  </a:solidFill>
                </a:ln>
                <a:solidFill>
                  <a:srgbClr val="0033CC"/>
                </a:solidFill>
                <a:latin typeface="Trebuchet MS" pitchFamily="34" charset="0"/>
              </a:rPr>
              <a:t>Gamma Işınları: </a:t>
            </a:r>
          </a:p>
          <a:p>
            <a:pPr marL="457200" indent="-457200">
              <a:lnSpc>
                <a:spcPct val="150000"/>
              </a:lnSpc>
              <a:spcBef>
                <a:spcPct val="0"/>
              </a:spcBef>
              <a:buClr>
                <a:srgbClr val="0033CC"/>
              </a:buClr>
              <a:buFont typeface="Wingdings" pitchFamily="2" charset="2"/>
              <a:buNone/>
              <a:defRPr/>
            </a:pPr>
            <a:r>
              <a:rPr lang="tr-TR" sz="2200" dirty="0">
                <a:solidFill>
                  <a:srgbClr val="000000"/>
                </a:solidFill>
                <a:latin typeface="Trebuchet MS" pitchFamily="34" charset="0"/>
              </a:rPr>
              <a:t>Hem </a:t>
            </a:r>
            <a:r>
              <a:rPr lang="tr-TR" sz="2200" b="1" dirty="0">
                <a:solidFill>
                  <a:srgbClr val="C00000"/>
                </a:solidFill>
                <a:latin typeface="Trebuchet MS" pitchFamily="34" charset="0"/>
              </a:rPr>
              <a:t>uranyum ve radyum </a:t>
            </a:r>
            <a:r>
              <a:rPr lang="tr-TR" sz="2200" dirty="0">
                <a:solidFill>
                  <a:srgbClr val="000000"/>
                </a:solidFill>
                <a:latin typeface="Trebuchet MS" pitchFamily="34" charset="0"/>
              </a:rPr>
              <a:t>gibi doğal radyoaktif maddelerin</a:t>
            </a:r>
          </a:p>
          <a:p>
            <a:pPr marL="457200" indent="-457200">
              <a:lnSpc>
                <a:spcPct val="150000"/>
              </a:lnSpc>
              <a:spcBef>
                <a:spcPct val="0"/>
              </a:spcBef>
              <a:buClr>
                <a:srgbClr val="0033CC"/>
              </a:buClr>
              <a:buFont typeface="Wingdings" pitchFamily="2" charset="2"/>
              <a:buNone/>
              <a:defRPr/>
            </a:pPr>
            <a:r>
              <a:rPr lang="tr-TR" sz="2200" dirty="0">
                <a:solidFill>
                  <a:srgbClr val="000000"/>
                </a:solidFill>
                <a:latin typeface="Trebuchet MS" pitchFamily="34" charset="0"/>
              </a:rPr>
              <a:t>parçalanmaları sırasında, hem de bir nükleer reaktörde ya</a:t>
            </a:r>
          </a:p>
          <a:p>
            <a:pPr marL="457200" indent="-457200">
              <a:lnSpc>
                <a:spcPct val="150000"/>
              </a:lnSpc>
              <a:spcBef>
                <a:spcPct val="0"/>
              </a:spcBef>
              <a:buClr>
                <a:srgbClr val="0033CC"/>
              </a:buClr>
              <a:buFont typeface="Wingdings" pitchFamily="2" charset="2"/>
              <a:buNone/>
              <a:defRPr/>
            </a:pPr>
            <a:r>
              <a:rPr lang="tr-TR" sz="2200" dirty="0">
                <a:solidFill>
                  <a:srgbClr val="000000"/>
                </a:solidFill>
                <a:latin typeface="Trebuchet MS" pitchFamily="34" charset="0"/>
              </a:rPr>
              <a:t>da bir </a:t>
            </a:r>
            <a:r>
              <a:rPr lang="tr-TR" sz="2200" b="1" dirty="0">
                <a:solidFill>
                  <a:srgbClr val="C00000"/>
                </a:solidFill>
                <a:latin typeface="Trebuchet MS" pitchFamily="34" charset="0"/>
              </a:rPr>
              <a:t>atom bombası patlatıldığında </a:t>
            </a:r>
            <a:r>
              <a:rPr lang="tr-TR" sz="2200" dirty="0">
                <a:solidFill>
                  <a:srgbClr val="000000"/>
                </a:solidFill>
                <a:latin typeface="Trebuchet MS" pitchFamily="34" charset="0"/>
              </a:rPr>
              <a:t>atom çekirdeklerinin</a:t>
            </a:r>
          </a:p>
          <a:p>
            <a:pPr marL="457200" indent="-457200">
              <a:lnSpc>
                <a:spcPct val="150000"/>
              </a:lnSpc>
              <a:spcBef>
                <a:spcPct val="0"/>
              </a:spcBef>
              <a:buClr>
                <a:srgbClr val="0033CC"/>
              </a:buClr>
              <a:buFont typeface="Wingdings" pitchFamily="2" charset="2"/>
              <a:buNone/>
              <a:defRPr/>
            </a:pPr>
            <a:r>
              <a:rPr lang="tr-TR" sz="2200" dirty="0">
                <a:solidFill>
                  <a:srgbClr val="000000"/>
                </a:solidFill>
                <a:latin typeface="Trebuchet MS" pitchFamily="34" charset="0"/>
              </a:rPr>
              <a:t>parçalanmasıyla meydana gelir. 	</a:t>
            </a:r>
          </a:p>
        </p:txBody>
      </p:sp>
      <p:pic>
        <p:nvPicPr>
          <p:cNvPr id="3082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2063" y="3776663"/>
            <a:ext cx="342900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406317173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51" name="Rectangle 2"/>
          <p:cNvSpPr>
            <a:spLocks noGrp="1" noChangeArrowheads="1"/>
          </p:cNvSpPr>
          <p:nvPr>
            <p:ph type="body" idx="1"/>
          </p:nvPr>
        </p:nvSpPr>
        <p:spPr>
          <a:xfrm>
            <a:off x="683568" y="1124744"/>
            <a:ext cx="5238477" cy="5216813"/>
          </a:xfrm>
        </p:spPr>
        <p:txBody>
          <a:bodyPr wrap="square">
            <a:spAutoFit/>
          </a:body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rPr>
              <a:t>Gamma ışınları, nitelik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	bakımından x-ışınlarına benzerler. </a:t>
            </a:r>
          </a:p>
          <a:p>
            <a:pPr marL="457200" indent="-457200">
              <a:lnSpc>
                <a:spcPct val="150000"/>
              </a:lnSpc>
              <a:spcBef>
                <a:spcPct val="0"/>
              </a:spcBef>
              <a:buClr>
                <a:srgbClr val="0033CC"/>
              </a:buClr>
            </a:pPr>
            <a:endParaRPr lang="tr-TR" altLang="tr-TR" sz="8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Bu ışınlar canlılar için zararlıdır. </a:t>
            </a:r>
          </a:p>
          <a:p>
            <a:pPr marL="457200" indent="-457200">
              <a:lnSpc>
                <a:spcPct val="150000"/>
              </a:lnSpc>
              <a:spcBef>
                <a:spcPct val="0"/>
              </a:spcBef>
              <a:buClr>
                <a:srgbClr val="0033CC"/>
              </a:buClr>
            </a:pPr>
            <a:endParaRPr lang="tr-TR" altLang="tr-TR" sz="8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Dokulara derinliğine girerler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	ve tahrip ederler. </a:t>
            </a:r>
          </a:p>
          <a:p>
            <a:pPr marL="457200" indent="-457200">
              <a:lnSpc>
                <a:spcPct val="150000"/>
              </a:lnSpc>
              <a:spcBef>
                <a:spcPct val="0"/>
              </a:spcBef>
              <a:buClr>
                <a:srgbClr val="0033CC"/>
              </a:buClr>
            </a:pPr>
            <a:endParaRPr lang="tr-TR" altLang="tr-TR" sz="8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Tıpta urları yok etmekte,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	araç ve gereçlerin mikroplardan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	arındırılması gibi yararlı işlerde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	de kullanılır.</a:t>
            </a:r>
            <a:r>
              <a:rPr lang="en-US" altLang="tr-TR" sz="2200" dirty="0">
                <a:solidFill>
                  <a:srgbClr val="000000"/>
                </a:solidFill>
                <a:latin typeface="Trebuchet MS" pitchFamily="34" charset="0"/>
              </a:rPr>
              <a:t> </a:t>
            </a:r>
            <a:endParaRPr lang="tr-TR" altLang="tr-TR" sz="2200" dirty="0">
              <a:solidFill>
                <a:srgbClr val="000000"/>
              </a:solidFill>
              <a:latin typeface="Trebuchet MS" pitchFamily="34" charset="0"/>
            </a:endParaRPr>
          </a:p>
        </p:txBody>
      </p:sp>
      <p:pic>
        <p:nvPicPr>
          <p:cNvPr id="30925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143375"/>
            <a:ext cx="2321074"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785938"/>
            <a:ext cx="2321074"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17663669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14348" y="1071546"/>
            <a:ext cx="7872410" cy="4389437"/>
          </a:xfrm>
        </p:spPr>
        <p:txBody>
          <a:bodyPr/>
          <a:lstStyle/>
          <a:p>
            <a:pPr>
              <a:buNone/>
            </a:pPr>
            <a:r>
              <a:rPr lang="tr-TR" sz="3200" b="1" dirty="0">
                <a:solidFill>
                  <a:srgbClr val="FF0000"/>
                </a:solidFill>
                <a:effectLst>
                  <a:outerShdw blurRad="38100" dist="38100" dir="2700000" algn="tl">
                    <a:srgbClr val="000000">
                      <a:alpha val="43137"/>
                    </a:srgbClr>
                  </a:outerShdw>
                </a:effectLst>
              </a:rPr>
              <a:t>Risk değerlendirmesinin yenilenmesi</a:t>
            </a:r>
            <a:endParaRPr lang="tr-TR" sz="3200" dirty="0">
              <a:effectLst>
                <a:outerShdw blurRad="38100" dist="38100" dir="2700000" algn="tl">
                  <a:srgbClr val="000000">
                    <a:alpha val="43137"/>
                  </a:srgbClr>
                </a:outerShdw>
              </a:effectLst>
            </a:endParaRPr>
          </a:p>
        </p:txBody>
      </p:sp>
      <p:sp>
        <p:nvSpPr>
          <p:cNvPr id="5" name="4 Slayt Numarası Yer Tutucusu"/>
          <p:cNvSpPr>
            <a:spLocks noGrp="1"/>
          </p:cNvSpPr>
          <p:nvPr>
            <p:ph type="sldNum" sz="quarter" idx="12"/>
          </p:nvPr>
        </p:nvSpPr>
        <p:spPr/>
        <p:txBody>
          <a:bodyPr/>
          <a:lstStyle/>
          <a:p>
            <a:pPr>
              <a:defRPr/>
            </a:pPr>
            <a:fld id="{CA516737-C296-4E5B-8D76-25CE468BB9EE}" type="slidenum">
              <a:rPr lang="tr-TR" smtClean="0">
                <a:solidFill>
                  <a:srgbClr val="DFDCB7"/>
                </a:solidFill>
              </a:rPr>
              <a:pPr>
                <a:defRPr/>
              </a:pPr>
              <a:t>17</a:t>
            </a:fld>
            <a:endParaRPr lang="tr-TR">
              <a:solidFill>
                <a:srgbClr val="DFDCB7"/>
              </a:solidFill>
            </a:endParaRPr>
          </a:p>
        </p:txBody>
      </p:sp>
      <p:pic>
        <p:nvPicPr>
          <p:cNvPr id="29698" name="Picture 2" descr="http://www.maele.net/english/eqbal/risk.png"/>
          <p:cNvPicPr>
            <a:picLocks noChangeAspect="1" noChangeArrowheads="1"/>
          </p:cNvPicPr>
          <p:nvPr/>
        </p:nvPicPr>
        <p:blipFill>
          <a:blip r:embed="rId2" cstate="print"/>
          <a:srcRect/>
          <a:stretch>
            <a:fillRect/>
          </a:stretch>
        </p:blipFill>
        <p:spPr bwMode="auto">
          <a:xfrm>
            <a:off x="611560" y="2564904"/>
            <a:ext cx="3791914" cy="2786082"/>
          </a:xfrm>
          <a:prstGeom prst="rect">
            <a:avLst/>
          </a:prstGeom>
          <a:noFill/>
        </p:spPr>
      </p:pic>
      <p:sp>
        <p:nvSpPr>
          <p:cNvPr id="6" name="5 Dikdörtgen"/>
          <p:cNvSpPr/>
          <p:nvPr/>
        </p:nvSpPr>
        <p:spPr>
          <a:xfrm>
            <a:off x="5796136" y="2708920"/>
            <a:ext cx="1850504" cy="221054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tr-TR" dirty="0">
                <a:solidFill>
                  <a:srgbClr val="FFFFFF"/>
                </a:solidFill>
              </a:rPr>
              <a:t>Yenileme</a:t>
            </a:r>
          </a:p>
        </p:txBody>
      </p:sp>
      <p:sp>
        <p:nvSpPr>
          <p:cNvPr id="7" name="6 Dikdörtgen"/>
          <p:cNvSpPr/>
          <p:nvPr/>
        </p:nvSpPr>
        <p:spPr>
          <a:xfrm>
            <a:off x="5940152" y="3356992"/>
            <a:ext cx="1652119" cy="523220"/>
          </a:xfrm>
          <a:prstGeom prst="rect">
            <a:avLst/>
          </a:prstGeom>
        </p:spPr>
        <p:txBody>
          <a:bodyPr wrap="none">
            <a:spAutoFit/>
          </a:bodyPr>
          <a:lstStyle/>
          <a:p>
            <a:pPr fontAlgn="base">
              <a:spcBef>
                <a:spcPct val="0"/>
              </a:spcBef>
              <a:spcAft>
                <a:spcPct val="0"/>
              </a:spcAft>
            </a:pPr>
            <a:r>
              <a:rPr lang="tr-TR" sz="2800" dirty="0">
                <a:solidFill>
                  <a:srgbClr val="2F2B20"/>
                </a:solidFill>
                <a:latin typeface="Arial" pitchFamily="34" charset="0"/>
                <a:cs typeface="Arial" pitchFamily="34" charset="0"/>
              </a:rPr>
              <a:t>Yenileme</a:t>
            </a:r>
          </a:p>
        </p:txBody>
      </p:sp>
    </p:spTree>
    <p:extLst>
      <p:ext uri="{BB962C8B-B14F-4D97-AF65-F5344CB8AC3E}">
        <p14:creationId xmlns:p14="http://schemas.microsoft.com/office/powerpoint/2010/main" val="21938909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5" name="Rectangle 3"/>
          <p:cNvSpPr>
            <a:spLocks noGrp="1" noChangeArrowheads="1"/>
          </p:cNvSpPr>
          <p:nvPr>
            <p:ph type="body" idx="1"/>
          </p:nvPr>
        </p:nvSpPr>
        <p:spPr>
          <a:xfrm>
            <a:off x="688975" y="1412776"/>
            <a:ext cx="7740650" cy="1108075"/>
          </a:xfrm>
        </p:spPr>
        <p:txBody>
          <a:bodyPr>
            <a:spAutoFit/>
          </a:bodyPr>
          <a:lstStyle/>
          <a:p>
            <a:pPr marL="0" indent="0">
              <a:spcBef>
                <a:spcPct val="0"/>
              </a:spcBef>
              <a:buFontTx/>
              <a:buNone/>
            </a:pPr>
            <a:r>
              <a:rPr lang="tr-TR" altLang="tr-TR" sz="2200" dirty="0">
                <a:ln>
                  <a:solidFill>
                    <a:srgbClr val="0033CC"/>
                  </a:solidFill>
                </a:ln>
                <a:solidFill>
                  <a:srgbClr val="0033CC"/>
                </a:solidFill>
                <a:latin typeface="Trebuchet MS" pitchFamily="34" charset="0"/>
              </a:rPr>
              <a:t>X-Işınları:</a:t>
            </a:r>
          </a:p>
          <a:p>
            <a:pPr marL="0" indent="0">
              <a:spcBef>
                <a:spcPct val="0"/>
              </a:spcBef>
              <a:buFontTx/>
              <a:buNone/>
            </a:pPr>
            <a:endParaRPr lang="tr-TR" altLang="tr-TR" sz="2200" dirty="0">
              <a:solidFill>
                <a:srgbClr val="000000"/>
              </a:solidFill>
              <a:latin typeface="Trebuchet MS" pitchFamily="34" charset="0"/>
            </a:endParaRPr>
          </a:p>
          <a:p>
            <a:pPr marL="0" indent="0">
              <a:spcBef>
                <a:spcPct val="0"/>
              </a:spcBef>
              <a:buFontTx/>
              <a:buNone/>
            </a:pPr>
            <a:r>
              <a:rPr lang="tr-TR" altLang="tr-TR" sz="2200" dirty="0">
                <a:solidFill>
                  <a:srgbClr val="000000"/>
                </a:solidFill>
                <a:latin typeface="Trebuchet MS" pitchFamily="34" charset="0"/>
              </a:rPr>
              <a:t>Röntgen cihazlarında meydana gelen ışınlardır. </a:t>
            </a:r>
          </a:p>
        </p:txBody>
      </p:sp>
      <p:pic>
        <p:nvPicPr>
          <p:cNvPr id="31027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2759869"/>
            <a:ext cx="4500562" cy="339883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9"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11430180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9" name="Rectangle 2"/>
          <p:cNvSpPr>
            <a:spLocks noGrp="1" noChangeArrowheads="1"/>
          </p:cNvSpPr>
          <p:nvPr>
            <p:ph type="body" idx="1"/>
          </p:nvPr>
        </p:nvSpPr>
        <p:spPr>
          <a:xfrm>
            <a:off x="611560" y="1000125"/>
            <a:ext cx="7740650" cy="3077189"/>
          </a:xfrm>
        </p:spPr>
        <p:txBody>
          <a:bodyPr>
            <a:spAutoFit/>
          </a:body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rPr>
              <a:t>X-ışınları, vücuda derinlemesine kolayca girebilir ve dokulara nüfuz ederek tahrip edici etki gösterir.</a:t>
            </a:r>
          </a:p>
          <a:p>
            <a:pPr marL="457200" indent="-457200">
              <a:lnSpc>
                <a:spcPct val="150000"/>
              </a:lnSpc>
              <a:spcBef>
                <a:spcPct val="0"/>
              </a:spcBef>
              <a:buClr>
                <a:srgbClr val="0033CC"/>
              </a:buClr>
              <a:buFont typeface="Wingdings" pitchFamily="2" charset="2"/>
              <a:buNone/>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X-ışını tıpta iç organların incelenmesinde ya da bir kemikte kırık olup olmadığının izlenmesinde çok sık kullanılır. </a:t>
            </a:r>
          </a:p>
        </p:txBody>
      </p:sp>
      <p:pic>
        <p:nvPicPr>
          <p:cNvPr id="31130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7813" y="3881438"/>
            <a:ext cx="27860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4077072"/>
            <a:ext cx="2428875" cy="213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182884361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3347" name="Rectangle 2"/>
          <p:cNvSpPr>
            <a:spLocks noGrp="1" noChangeArrowheads="1"/>
          </p:cNvSpPr>
          <p:nvPr>
            <p:ph type="body" idx="1"/>
          </p:nvPr>
        </p:nvSpPr>
        <p:spPr>
          <a:xfrm>
            <a:off x="720104" y="1628800"/>
            <a:ext cx="7740650" cy="3139321"/>
          </a:xfrm>
        </p:spPr>
        <p:txBody>
          <a:bodyPr>
            <a:spAutoFit/>
          </a:body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rPr>
              <a:t>Bu tür ışınlar deri, </a:t>
            </a:r>
            <a:r>
              <a:rPr lang="tr-TR" altLang="tr-TR" sz="2200" dirty="0" err="1">
                <a:solidFill>
                  <a:srgbClr val="000000"/>
                </a:solidFill>
                <a:latin typeface="Trebuchet MS" pitchFamily="34" charset="0"/>
              </a:rPr>
              <a:t>troid</a:t>
            </a:r>
            <a:r>
              <a:rPr lang="tr-TR" altLang="tr-TR" sz="2200" dirty="0">
                <a:solidFill>
                  <a:srgbClr val="000000"/>
                </a:solidFill>
                <a:latin typeface="Trebuchet MS" pitchFamily="34" charset="0"/>
              </a:rPr>
              <a:t> ve kan yapıcı organlar başta olmak üzere diğer bütün organlar üzerinde olumsuz etkilere sahiptirler. </a:t>
            </a:r>
          </a:p>
          <a:p>
            <a:pPr marL="457200" indent="-457200">
              <a:lnSpc>
                <a:spcPct val="150000"/>
              </a:lnSpc>
              <a:spcBef>
                <a:spcPct val="0"/>
              </a:spcBef>
              <a:buClr>
                <a:srgbClr val="0033CC"/>
              </a:buClr>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Canlılığın azalmasına, halsizliğe, baş ağrısına, anemi ve lösemiye yol açarlar. </a:t>
            </a:r>
          </a:p>
        </p:txBody>
      </p:sp>
      <p:sp>
        <p:nvSpPr>
          <p:cNvPr id="6"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181082402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3347" name="Rectangle 2"/>
          <p:cNvSpPr>
            <a:spLocks noGrp="1" noChangeArrowheads="1"/>
          </p:cNvSpPr>
          <p:nvPr>
            <p:ph type="body" idx="1"/>
          </p:nvPr>
        </p:nvSpPr>
        <p:spPr>
          <a:xfrm>
            <a:off x="683568" y="1340768"/>
            <a:ext cx="7740650" cy="3647152"/>
          </a:xfrm>
        </p:spPr>
        <p:txBody>
          <a:bodyPr>
            <a:spAutoFit/>
          </a:bodyPr>
          <a:lstStyle/>
          <a:p>
            <a:pPr marL="457200" indent="-457200">
              <a:lnSpc>
                <a:spcPct val="150000"/>
              </a:lnSpc>
              <a:spcBef>
                <a:spcPct val="0"/>
              </a:spcBef>
              <a:buClr>
                <a:srgbClr val="0033CC"/>
              </a:buClr>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Ayrıca, genetik etkileri de vardır.  	</a:t>
            </a:r>
          </a:p>
          <a:p>
            <a:pPr marL="457200" indent="-457200">
              <a:lnSpc>
                <a:spcPct val="150000"/>
              </a:lnSpc>
              <a:spcBef>
                <a:spcPct val="0"/>
              </a:spcBef>
              <a:buClr>
                <a:srgbClr val="0033CC"/>
              </a:buClr>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Bu ışınlar tohum hücreleri üzerinde kromozom sayısında değişme, parçalanma, ikiye bölünme ve </a:t>
            </a:r>
            <a:r>
              <a:rPr lang="tr-TR" altLang="tr-TR" sz="2200" noProof="1">
                <a:solidFill>
                  <a:srgbClr val="000000"/>
                </a:solidFill>
                <a:latin typeface="Trebuchet MS" pitchFamily="34" charset="0"/>
              </a:rPr>
              <a:t>inversiyon</a:t>
            </a:r>
            <a:r>
              <a:rPr lang="tr-TR" altLang="tr-TR" sz="2200" dirty="0">
                <a:solidFill>
                  <a:srgbClr val="000000"/>
                </a:solidFill>
                <a:latin typeface="Trebuchet MS" pitchFamily="34" charset="0"/>
              </a:rPr>
              <a:t> halleri gibi değişmeler sonucunda hayati tehlikeye sahiptirler.</a:t>
            </a:r>
          </a:p>
        </p:txBody>
      </p:sp>
      <p:sp>
        <p:nvSpPr>
          <p:cNvPr id="6"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110800033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71" name="Rectangle 3"/>
          <p:cNvSpPr>
            <a:spLocks noGrp="1" noChangeArrowheads="1"/>
          </p:cNvSpPr>
          <p:nvPr>
            <p:ph type="body" idx="1"/>
          </p:nvPr>
        </p:nvSpPr>
        <p:spPr>
          <a:xfrm>
            <a:off x="1080467" y="1240873"/>
            <a:ext cx="4878437" cy="4324261"/>
          </a:xfrm>
        </p:spPr>
        <p:txBody>
          <a:bodyPr wrap="square">
            <a:spAutoFit/>
          </a:bodyPr>
          <a:lstStyle/>
          <a:p>
            <a:pPr marL="457200" indent="-457200">
              <a:spcBef>
                <a:spcPct val="0"/>
              </a:spcBef>
              <a:buFont typeface="Wingdings" pitchFamily="2" charset="2"/>
              <a:buNone/>
            </a:pPr>
            <a:r>
              <a:rPr lang="tr-TR" altLang="tr-TR" sz="2200" dirty="0">
                <a:ln>
                  <a:solidFill>
                    <a:srgbClr val="0033CC"/>
                  </a:solidFill>
                </a:ln>
                <a:solidFill>
                  <a:srgbClr val="0033CC"/>
                </a:solidFill>
                <a:latin typeface="Trebuchet MS" pitchFamily="34" charset="0"/>
              </a:rPr>
              <a:t>      İyonizan Olmayan Işınlar:</a:t>
            </a:r>
          </a:p>
          <a:p>
            <a:pPr marL="457200" indent="-457200">
              <a:spcBef>
                <a:spcPct val="0"/>
              </a:spcBef>
              <a:buFont typeface="Wingdings" pitchFamily="2" charset="2"/>
              <a:buNone/>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Mor Ötesi (Ultraviyole) Işınlar</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Görünür Işık</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Kızılötesi (İnfrared) Işınlar</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Kısa Dalga Işınları</a:t>
            </a:r>
          </a:p>
          <a:p>
            <a:pPr marL="914400" lvl="4" indent="-457200">
              <a:lnSpc>
                <a:spcPct val="150000"/>
              </a:lnSpc>
              <a:spcBef>
                <a:spcPct val="0"/>
              </a:spcBef>
              <a:buClr>
                <a:srgbClr val="0033CC"/>
              </a:buClr>
              <a:buFont typeface="Courier New" pitchFamily="49" charset="0"/>
              <a:buChar char="o"/>
            </a:pPr>
            <a:r>
              <a:rPr lang="tr-TR" altLang="tr-TR" sz="2200" dirty="0">
                <a:solidFill>
                  <a:srgbClr val="000000"/>
                </a:solidFill>
                <a:latin typeface="Trebuchet MS" pitchFamily="34" charset="0"/>
              </a:rPr>
              <a:t>Mikro Dalgalar</a:t>
            </a:r>
          </a:p>
          <a:p>
            <a:pPr marL="914400" lvl="4" indent="-457200">
              <a:lnSpc>
                <a:spcPct val="150000"/>
              </a:lnSpc>
              <a:spcBef>
                <a:spcPct val="0"/>
              </a:spcBef>
              <a:buClr>
                <a:srgbClr val="0033CC"/>
              </a:buClr>
              <a:buFont typeface="Courier New" pitchFamily="49" charset="0"/>
              <a:buChar char="o"/>
            </a:pPr>
            <a:r>
              <a:rPr lang="tr-TR" altLang="tr-TR" sz="2200" dirty="0">
                <a:solidFill>
                  <a:srgbClr val="000000"/>
                </a:solidFill>
                <a:latin typeface="Trebuchet MS" pitchFamily="34" charset="0"/>
              </a:rPr>
              <a:t>Televizyon Dalgaları</a:t>
            </a:r>
          </a:p>
          <a:p>
            <a:pPr marL="914400" lvl="4" indent="-457200">
              <a:lnSpc>
                <a:spcPct val="150000"/>
              </a:lnSpc>
              <a:spcBef>
                <a:spcPct val="0"/>
              </a:spcBef>
              <a:buClr>
                <a:srgbClr val="0033CC"/>
              </a:buClr>
              <a:buFont typeface="Courier New" pitchFamily="49" charset="0"/>
              <a:buChar char="o"/>
            </a:pPr>
            <a:r>
              <a:rPr lang="tr-TR" altLang="tr-TR" sz="2200" dirty="0">
                <a:solidFill>
                  <a:srgbClr val="000000"/>
                </a:solidFill>
                <a:latin typeface="Trebuchet MS" pitchFamily="34" charset="0"/>
              </a:rPr>
              <a:t>Radyo Dalgaları    </a:t>
            </a:r>
          </a:p>
        </p:txBody>
      </p:sp>
      <p:sp>
        <p:nvSpPr>
          <p:cNvPr id="6" name="4 Metin kutusu"/>
          <p:cNvSpPr txBox="1">
            <a:spLocks noChangeArrowheads="1"/>
          </p:cNvSpPr>
          <p:nvPr/>
        </p:nvSpPr>
        <p:spPr bwMode="auto">
          <a:xfrm>
            <a:off x="1080467" y="404664"/>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FF0000"/>
                </a:solidFill>
                <a:effectLst>
                  <a:outerShdw blurRad="88000" dist="50800" dir="5040000" algn="tl">
                    <a:srgbClr val="FFC000">
                      <a:tint val="80000"/>
                      <a:satMod val="250000"/>
                      <a:alpha val="45000"/>
                    </a:srgbClr>
                  </a:outerShdw>
                </a:effectLst>
              </a:rPr>
              <a:t>RADYASYONUN TANIMI, TÜRLERİ VE KAYNAKLARI</a:t>
            </a:r>
          </a:p>
        </p:txBody>
      </p:sp>
    </p:spTree>
    <p:extLst>
      <p:ext uri="{BB962C8B-B14F-4D97-AF65-F5344CB8AC3E}">
        <p14:creationId xmlns:p14="http://schemas.microsoft.com/office/powerpoint/2010/main" val="30212171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587" name="Rectangle 2"/>
          <p:cNvSpPr>
            <a:spLocks noGrp="1" noChangeArrowheads="1"/>
          </p:cNvSpPr>
          <p:nvPr>
            <p:ph type="body" idx="1"/>
          </p:nvPr>
        </p:nvSpPr>
        <p:spPr>
          <a:xfrm>
            <a:off x="683568" y="1336987"/>
            <a:ext cx="7740650" cy="4324261"/>
          </a:xfrm>
        </p:spPr>
        <p:txBody>
          <a:bodyPr>
            <a:spAutoFit/>
          </a:bodyPr>
          <a:lstStyle/>
          <a:p>
            <a:pPr marL="457200" indent="-457200">
              <a:spcBef>
                <a:spcPct val="0"/>
              </a:spcBef>
              <a:buClr>
                <a:schemeClr val="tx1"/>
              </a:buClr>
              <a:buFont typeface="Wingdings" pitchFamily="2" charset="2"/>
              <a:buNone/>
            </a:pPr>
            <a:r>
              <a:rPr lang="tr-TR" altLang="tr-TR" sz="2200" dirty="0">
                <a:ln>
                  <a:solidFill>
                    <a:srgbClr val="0033CC"/>
                  </a:solidFill>
                </a:ln>
                <a:solidFill>
                  <a:srgbClr val="0033CC"/>
                </a:solidFill>
                <a:latin typeface="Trebuchet MS" pitchFamily="34" charset="0"/>
              </a:rPr>
              <a:t>     Radyasyonun Kesin Tanısı:</a:t>
            </a:r>
          </a:p>
          <a:p>
            <a:pPr marL="457200" indent="-457200">
              <a:spcBef>
                <a:spcPct val="0"/>
              </a:spcBef>
              <a:buClr>
                <a:srgbClr val="0033CC"/>
              </a:buClr>
              <a:buFont typeface="Wingdings" pitchFamily="2" charset="2"/>
              <a:buNone/>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b="1" dirty="0">
                <a:solidFill>
                  <a:srgbClr val="000000"/>
                </a:solidFill>
                <a:latin typeface="Trebuchet MS" pitchFamily="34" charset="0"/>
              </a:rPr>
              <a:t>Dıştan </a:t>
            </a:r>
            <a:r>
              <a:rPr lang="tr-TR" altLang="tr-TR" sz="2200" dirty="0">
                <a:solidFill>
                  <a:srgbClr val="000000"/>
                </a:solidFill>
                <a:latin typeface="Trebuchet MS" pitchFamily="34" charset="0"/>
              </a:rPr>
              <a:t>etki yapan ışınlar, </a:t>
            </a:r>
            <a:r>
              <a:rPr lang="tr-TR" altLang="tr-TR" sz="2200" dirty="0">
                <a:solidFill>
                  <a:srgbClr val="0033CC"/>
                </a:solidFill>
                <a:latin typeface="Trebuchet MS" pitchFamily="34" charset="0"/>
              </a:rPr>
              <a:t>parsiyel global </a:t>
            </a:r>
            <a:r>
              <a:rPr lang="tr-TR" altLang="tr-TR" sz="2200" dirty="0" err="1">
                <a:ln>
                  <a:solidFill>
                    <a:srgbClr val="0033CC"/>
                  </a:solidFill>
                </a:ln>
                <a:solidFill>
                  <a:srgbClr val="0033CC"/>
                </a:solidFill>
                <a:latin typeface="Trebuchet MS" pitchFamily="34" charset="0"/>
              </a:rPr>
              <a:t>dozimetresi</a:t>
            </a:r>
            <a:r>
              <a:rPr lang="tr-TR" altLang="tr-TR" sz="2200" dirty="0">
                <a:ln>
                  <a:solidFill>
                    <a:srgbClr val="0033CC"/>
                  </a:solidFill>
                </a:ln>
                <a:solidFill>
                  <a:srgbClr val="0033CC"/>
                </a:solidFill>
                <a:latin typeface="Trebuchet MS" pitchFamily="34" charset="0"/>
              </a:rPr>
              <a:t> </a:t>
            </a:r>
            <a:r>
              <a:rPr lang="tr-TR" altLang="tr-TR" sz="2200" dirty="0">
                <a:solidFill>
                  <a:srgbClr val="000000"/>
                </a:solidFill>
                <a:latin typeface="Trebuchet MS" pitchFamily="34" charset="0"/>
              </a:rPr>
              <a:t>yapılarak ölçülür.</a:t>
            </a:r>
          </a:p>
          <a:p>
            <a:pPr marL="457200" indent="-457200">
              <a:lnSpc>
                <a:spcPct val="150000"/>
              </a:lnSpc>
              <a:spcBef>
                <a:spcPct val="0"/>
              </a:spcBef>
              <a:buClr>
                <a:srgbClr val="0033CC"/>
              </a:buClr>
            </a:pPr>
            <a:r>
              <a:rPr lang="tr-TR" altLang="tr-TR" sz="2200" b="1" dirty="0">
                <a:solidFill>
                  <a:srgbClr val="000000"/>
                </a:solidFill>
                <a:latin typeface="Trebuchet MS" pitchFamily="34" charset="0"/>
              </a:rPr>
              <a:t>İç kont</a:t>
            </a:r>
            <a:r>
              <a:rPr lang="tr-TR" altLang="tr-TR" sz="2200" dirty="0">
                <a:solidFill>
                  <a:srgbClr val="000000"/>
                </a:solidFill>
                <a:latin typeface="Trebuchet MS" pitchFamily="34" charset="0"/>
              </a:rPr>
              <a:t>aminasyon ise, </a:t>
            </a:r>
            <a:r>
              <a:rPr lang="tr-TR" altLang="tr-TR" sz="2200" dirty="0">
                <a:solidFill>
                  <a:srgbClr val="0033CC"/>
                </a:solidFill>
                <a:latin typeface="Trebuchet MS" pitchFamily="34" charset="0"/>
              </a:rPr>
              <a:t>total veya parsiyel beden </a:t>
            </a:r>
            <a:r>
              <a:rPr lang="tr-TR" altLang="tr-TR" sz="2200" dirty="0">
                <a:ln>
                  <a:solidFill>
                    <a:srgbClr val="0033CC"/>
                  </a:solidFill>
                </a:ln>
                <a:solidFill>
                  <a:srgbClr val="0033CC"/>
                </a:solidFill>
                <a:latin typeface="Trebuchet MS" pitchFamily="34" charset="0"/>
              </a:rPr>
              <a:t>spektrometresi</a:t>
            </a:r>
            <a:r>
              <a:rPr lang="tr-TR" altLang="tr-TR" sz="2200" dirty="0">
                <a:ln>
                  <a:solidFill>
                    <a:srgbClr val="0033CC"/>
                  </a:solidFill>
                </a:ln>
                <a:solidFill>
                  <a:srgbClr val="000000"/>
                </a:solidFill>
                <a:latin typeface="Trebuchet MS" pitchFamily="34" charset="0"/>
              </a:rPr>
              <a:t> </a:t>
            </a:r>
            <a:r>
              <a:rPr lang="tr-TR" altLang="tr-TR" sz="2200" dirty="0">
                <a:solidFill>
                  <a:srgbClr val="000000"/>
                </a:solidFill>
                <a:latin typeface="Trebuchet MS" pitchFamily="34" charset="0"/>
              </a:rPr>
              <a:t>yapılarak ölçülür.</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Işına maruz kalınan işlerde çalışanların özel kuruluşlar tarafından sürekli denetlenmesi ve hastalıkları halinde bu denetimin sonuçlarından yararlanılması gerekir.</a:t>
            </a:r>
          </a:p>
        </p:txBody>
      </p:sp>
      <p:sp>
        <p:nvSpPr>
          <p:cNvPr id="6" name="4 Metin kutusu"/>
          <p:cNvSpPr txBox="1">
            <a:spLocks noChangeArrowheads="1"/>
          </p:cNvSpPr>
          <p:nvPr/>
        </p:nvSpPr>
        <p:spPr bwMode="auto">
          <a:xfrm>
            <a:off x="2051719" y="406500"/>
            <a:ext cx="518457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0033CC"/>
                </a:solidFill>
                <a:effectLst>
                  <a:outerShdw blurRad="88000" dist="50800" dir="5040000" algn="tl">
                    <a:srgbClr val="FFC000">
                      <a:tint val="80000"/>
                      <a:satMod val="250000"/>
                      <a:alpha val="45000"/>
                    </a:srgbClr>
                  </a:outerShdw>
                </a:effectLst>
              </a:rPr>
              <a:t>RADYASYONUN DEĞERLENDİRİLMESİ</a:t>
            </a:r>
          </a:p>
        </p:txBody>
      </p:sp>
    </p:spTree>
    <p:extLst>
      <p:ext uri="{BB962C8B-B14F-4D97-AF65-F5344CB8AC3E}">
        <p14:creationId xmlns:p14="http://schemas.microsoft.com/office/powerpoint/2010/main" val="193766468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4008" y="442086"/>
            <a:ext cx="7277734" cy="574040"/>
          </a:xfrm>
          <a:prstGeom prst="rect">
            <a:avLst/>
          </a:prstGeom>
        </p:spPr>
        <p:txBody>
          <a:bodyPr vert="horz" wrap="square" lIns="0" tIns="12700" rIns="0" bIns="0" rtlCol="0">
            <a:spAutoFit/>
          </a:bodyPr>
          <a:lstStyle/>
          <a:p>
            <a:pPr marL="12700">
              <a:lnSpc>
                <a:spcPct val="100000"/>
              </a:lnSpc>
              <a:spcBef>
                <a:spcPts val="100"/>
              </a:spcBef>
            </a:pPr>
            <a:r>
              <a:rPr spc="-5" dirty="0"/>
              <a:t>DIŞ</a:t>
            </a:r>
            <a:r>
              <a:rPr spc="-30" dirty="0"/>
              <a:t> </a:t>
            </a:r>
            <a:r>
              <a:rPr spc="-10" dirty="0"/>
              <a:t>IŞINLAMADAN </a:t>
            </a:r>
            <a:r>
              <a:rPr dirty="0"/>
              <a:t>KORUNMA</a:t>
            </a:r>
          </a:p>
        </p:txBody>
      </p:sp>
      <p:grpSp>
        <p:nvGrpSpPr>
          <p:cNvPr id="3" name="object 3"/>
          <p:cNvGrpSpPr/>
          <p:nvPr/>
        </p:nvGrpSpPr>
        <p:grpSpPr>
          <a:xfrm>
            <a:off x="288036" y="2031492"/>
            <a:ext cx="8568055" cy="4322445"/>
            <a:chOff x="288036" y="2031492"/>
            <a:chExt cx="8568055" cy="4322445"/>
          </a:xfrm>
        </p:grpSpPr>
        <p:pic>
          <p:nvPicPr>
            <p:cNvPr id="4" name="object 4"/>
            <p:cNvPicPr/>
            <p:nvPr/>
          </p:nvPicPr>
          <p:blipFill>
            <a:blip r:embed="rId2" cstate="print"/>
            <a:stretch>
              <a:fillRect/>
            </a:stretch>
          </p:blipFill>
          <p:spPr>
            <a:xfrm>
              <a:off x="288036" y="2031492"/>
              <a:ext cx="8567928" cy="4322063"/>
            </a:xfrm>
            <a:prstGeom prst="rect">
              <a:avLst/>
            </a:prstGeom>
          </p:spPr>
        </p:pic>
        <p:sp>
          <p:nvSpPr>
            <p:cNvPr id="5" name="object 5"/>
            <p:cNvSpPr/>
            <p:nvPr/>
          </p:nvSpPr>
          <p:spPr>
            <a:xfrm>
              <a:off x="967740" y="2185416"/>
              <a:ext cx="269875" cy="646430"/>
            </a:xfrm>
            <a:custGeom>
              <a:avLst/>
              <a:gdLst/>
              <a:ahLst/>
              <a:cxnLst/>
              <a:rect l="l" t="t" r="r" b="b"/>
              <a:pathLst>
                <a:path w="269875" h="646430">
                  <a:moveTo>
                    <a:pt x="269747" y="0"/>
                  </a:moveTo>
                  <a:lnTo>
                    <a:pt x="0" y="0"/>
                  </a:lnTo>
                  <a:lnTo>
                    <a:pt x="0" y="646176"/>
                  </a:lnTo>
                  <a:lnTo>
                    <a:pt x="269747" y="646176"/>
                  </a:lnTo>
                  <a:lnTo>
                    <a:pt x="269747" y="0"/>
                  </a:lnTo>
                  <a:close/>
                </a:path>
              </a:pathLst>
            </a:custGeom>
            <a:solidFill>
              <a:srgbClr val="FFFFFF"/>
            </a:solidFill>
          </p:spPr>
          <p:txBody>
            <a:bodyPr wrap="square" lIns="0" tIns="0" rIns="0" bIns="0" rtlCol="0"/>
            <a:lstStyle/>
            <a:p>
              <a:endParaRPr/>
            </a:p>
          </p:txBody>
        </p:sp>
      </p:grpSp>
      <p:sp>
        <p:nvSpPr>
          <p:cNvPr id="6" name="object 6"/>
          <p:cNvSpPr txBox="1"/>
          <p:nvPr/>
        </p:nvSpPr>
        <p:spPr>
          <a:xfrm>
            <a:off x="1010027" y="2285186"/>
            <a:ext cx="320040" cy="469265"/>
          </a:xfrm>
          <a:prstGeom prst="rect">
            <a:avLst/>
          </a:prstGeom>
        </p:spPr>
        <p:txBody>
          <a:bodyPr vert="vert270" wrap="square" lIns="0" tIns="0" rIns="0" bIns="0" rtlCol="0">
            <a:spAutoFit/>
          </a:bodyPr>
          <a:lstStyle/>
          <a:p>
            <a:pPr marL="12700">
              <a:lnSpc>
                <a:spcPct val="100000"/>
              </a:lnSpc>
            </a:pPr>
            <a:r>
              <a:rPr sz="1000" i="1" dirty="0">
                <a:latin typeface="Arial"/>
                <a:cs typeface="Arial"/>
              </a:rPr>
              <a:t>C</a:t>
            </a:r>
            <a:r>
              <a:rPr sz="1000" i="1" spc="-5" dirty="0">
                <a:latin typeface="Arial"/>
                <a:cs typeface="Arial"/>
              </a:rPr>
              <a:t>on</a:t>
            </a:r>
            <a:r>
              <a:rPr sz="1000" i="1" dirty="0">
                <a:latin typeface="Arial"/>
                <a:cs typeface="Arial"/>
              </a:rPr>
              <a:t>cr</a:t>
            </a:r>
            <a:r>
              <a:rPr sz="1000" i="1" spc="-5" dirty="0">
                <a:latin typeface="Arial"/>
                <a:cs typeface="Arial"/>
              </a:rPr>
              <a:t>e</a:t>
            </a:r>
            <a:r>
              <a:rPr sz="1000" i="1" dirty="0">
                <a:latin typeface="Arial"/>
                <a:cs typeface="Arial"/>
              </a:rPr>
              <a:t>t</a:t>
            </a:r>
            <a:endParaRPr sz="1000">
              <a:latin typeface="Arial"/>
              <a:cs typeface="Arial"/>
            </a:endParaRPr>
          </a:p>
          <a:p>
            <a:pPr marL="12700">
              <a:lnSpc>
                <a:spcPct val="100000"/>
              </a:lnSpc>
              <a:spcBef>
                <a:spcPts val="5"/>
              </a:spcBef>
            </a:pPr>
            <a:r>
              <a:rPr sz="1000" i="1" dirty="0">
                <a:latin typeface="Arial"/>
                <a:cs typeface="Arial"/>
              </a:rPr>
              <a:t>e</a:t>
            </a:r>
            <a:endParaRPr sz="1000">
              <a:latin typeface="Arial"/>
              <a:cs typeface="Arial"/>
            </a:endParaRPr>
          </a:p>
        </p:txBody>
      </p:sp>
      <p:sp>
        <p:nvSpPr>
          <p:cNvPr id="7" name="object 7"/>
          <p:cNvSpPr txBox="1"/>
          <p:nvPr/>
        </p:nvSpPr>
        <p:spPr>
          <a:xfrm>
            <a:off x="722376" y="6060947"/>
            <a:ext cx="1534795" cy="291465"/>
          </a:xfrm>
          <a:prstGeom prst="rect">
            <a:avLst/>
          </a:prstGeom>
          <a:solidFill>
            <a:srgbClr val="FFFFFF"/>
          </a:solidFill>
        </p:spPr>
        <p:txBody>
          <a:bodyPr vert="horz" wrap="square" lIns="0" tIns="36830" rIns="0" bIns="0" rtlCol="0">
            <a:spAutoFit/>
          </a:bodyPr>
          <a:lstStyle/>
          <a:p>
            <a:pPr marL="277495">
              <a:lnSpc>
                <a:spcPct val="100000"/>
              </a:lnSpc>
              <a:spcBef>
                <a:spcPts val="290"/>
              </a:spcBef>
            </a:pPr>
            <a:r>
              <a:rPr sz="1200" dirty="0">
                <a:latin typeface="Palatino Linotype"/>
                <a:cs typeface="Palatino Linotype"/>
              </a:rPr>
              <a:t>Beton</a:t>
            </a:r>
            <a:r>
              <a:rPr sz="1200" spc="-55" dirty="0">
                <a:latin typeface="Palatino Linotype"/>
                <a:cs typeface="Palatino Linotype"/>
              </a:rPr>
              <a:t> </a:t>
            </a:r>
            <a:r>
              <a:rPr sz="1200" spc="-5" dirty="0">
                <a:latin typeface="Palatino Linotype"/>
                <a:cs typeface="Palatino Linotype"/>
              </a:rPr>
              <a:t>kalınlığı</a:t>
            </a:r>
            <a:endParaRPr sz="1200">
              <a:latin typeface="Palatino Linotype"/>
              <a:cs typeface="Palatino Linotype"/>
            </a:endParaRPr>
          </a:p>
        </p:txBody>
      </p:sp>
      <p:sp>
        <p:nvSpPr>
          <p:cNvPr id="8" name="object 8"/>
          <p:cNvSpPr/>
          <p:nvPr/>
        </p:nvSpPr>
        <p:spPr>
          <a:xfrm>
            <a:off x="350520" y="4497323"/>
            <a:ext cx="391795" cy="970915"/>
          </a:xfrm>
          <a:custGeom>
            <a:avLst/>
            <a:gdLst/>
            <a:ahLst/>
            <a:cxnLst/>
            <a:rect l="l" t="t" r="r" b="b"/>
            <a:pathLst>
              <a:path w="391795" h="970914">
                <a:moveTo>
                  <a:pt x="391667" y="0"/>
                </a:moveTo>
                <a:lnTo>
                  <a:pt x="0" y="0"/>
                </a:lnTo>
                <a:lnTo>
                  <a:pt x="0" y="970788"/>
                </a:lnTo>
                <a:lnTo>
                  <a:pt x="391667" y="970788"/>
                </a:lnTo>
                <a:lnTo>
                  <a:pt x="391667" y="0"/>
                </a:lnTo>
                <a:close/>
              </a:path>
            </a:pathLst>
          </a:custGeom>
          <a:solidFill>
            <a:srgbClr val="FFFFFF"/>
          </a:solidFill>
        </p:spPr>
        <p:txBody>
          <a:bodyPr wrap="square" lIns="0" tIns="0" rIns="0" bIns="0" rtlCol="0"/>
          <a:lstStyle/>
          <a:p>
            <a:endParaRPr/>
          </a:p>
        </p:txBody>
      </p:sp>
      <p:sp>
        <p:nvSpPr>
          <p:cNvPr id="9" name="object 9"/>
          <p:cNvSpPr txBox="1"/>
          <p:nvPr/>
        </p:nvSpPr>
        <p:spPr>
          <a:xfrm>
            <a:off x="413725" y="4728259"/>
            <a:ext cx="180340" cy="662305"/>
          </a:xfrm>
          <a:prstGeom prst="rect">
            <a:avLst/>
          </a:prstGeom>
        </p:spPr>
        <p:txBody>
          <a:bodyPr vert="vert270" wrap="square" lIns="0" tIns="0" rIns="0" bIns="0" rtlCol="0">
            <a:spAutoFit/>
          </a:bodyPr>
          <a:lstStyle/>
          <a:p>
            <a:pPr marL="12700">
              <a:lnSpc>
                <a:spcPts val="1220"/>
              </a:lnSpc>
            </a:pPr>
            <a:r>
              <a:rPr sz="1200" spc="-5" dirty="0">
                <a:latin typeface="Palatino Linotype"/>
                <a:cs typeface="Palatino Linotype"/>
              </a:rPr>
              <a:t>Dose</a:t>
            </a:r>
            <a:r>
              <a:rPr sz="1200" spc="-65" dirty="0">
                <a:latin typeface="Palatino Linotype"/>
                <a:cs typeface="Palatino Linotype"/>
              </a:rPr>
              <a:t> </a:t>
            </a:r>
            <a:r>
              <a:rPr sz="1200" dirty="0">
                <a:latin typeface="Palatino Linotype"/>
                <a:cs typeface="Palatino Linotype"/>
              </a:rPr>
              <a:t>rate</a:t>
            </a:r>
            <a:endParaRPr sz="1200">
              <a:latin typeface="Palatino Linotype"/>
              <a:cs typeface="Palatino Linotype"/>
            </a:endParaRPr>
          </a:p>
        </p:txBody>
      </p:sp>
      <p:sp>
        <p:nvSpPr>
          <p:cNvPr id="10" name="object 10"/>
          <p:cNvSpPr/>
          <p:nvPr/>
        </p:nvSpPr>
        <p:spPr>
          <a:xfrm>
            <a:off x="3425952" y="4497323"/>
            <a:ext cx="391795" cy="970915"/>
          </a:xfrm>
          <a:custGeom>
            <a:avLst/>
            <a:gdLst/>
            <a:ahLst/>
            <a:cxnLst/>
            <a:rect l="l" t="t" r="r" b="b"/>
            <a:pathLst>
              <a:path w="391795" h="970914">
                <a:moveTo>
                  <a:pt x="391667" y="0"/>
                </a:moveTo>
                <a:lnTo>
                  <a:pt x="0" y="0"/>
                </a:lnTo>
                <a:lnTo>
                  <a:pt x="0" y="970788"/>
                </a:lnTo>
                <a:lnTo>
                  <a:pt x="391667" y="970788"/>
                </a:lnTo>
                <a:lnTo>
                  <a:pt x="391667" y="0"/>
                </a:lnTo>
                <a:close/>
              </a:path>
            </a:pathLst>
          </a:custGeom>
          <a:solidFill>
            <a:srgbClr val="FFFFFF"/>
          </a:solidFill>
        </p:spPr>
        <p:txBody>
          <a:bodyPr wrap="square" lIns="0" tIns="0" rIns="0" bIns="0" rtlCol="0"/>
          <a:lstStyle/>
          <a:p>
            <a:endParaRPr/>
          </a:p>
        </p:txBody>
      </p:sp>
      <p:sp>
        <p:nvSpPr>
          <p:cNvPr id="11" name="object 11"/>
          <p:cNvSpPr txBox="1"/>
          <p:nvPr/>
        </p:nvSpPr>
        <p:spPr>
          <a:xfrm>
            <a:off x="3489792" y="4728259"/>
            <a:ext cx="180340" cy="662305"/>
          </a:xfrm>
          <a:prstGeom prst="rect">
            <a:avLst/>
          </a:prstGeom>
        </p:spPr>
        <p:txBody>
          <a:bodyPr vert="vert270" wrap="square" lIns="0" tIns="0" rIns="0" bIns="0" rtlCol="0">
            <a:spAutoFit/>
          </a:bodyPr>
          <a:lstStyle/>
          <a:p>
            <a:pPr marL="12700">
              <a:lnSpc>
                <a:spcPts val="1220"/>
              </a:lnSpc>
            </a:pPr>
            <a:r>
              <a:rPr sz="1200" spc="-5" dirty="0">
                <a:latin typeface="Palatino Linotype"/>
                <a:cs typeface="Palatino Linotype"/>
              </a:rPr>
              <a:t>Dose</a:t>
            </a:r>
            <a:r>
              <a:rPr sz="1200" spc="-65" dirty="0">
                <a:latin typeface="Palatino Linotype"/>
                <a:cs typeface="Palatino Linotype"/>
              </a:rPr>
              <a:t> </a:t>
            </a:r>
            <a:r>
              <a:rPr sz="1200" dirty="0">
                <a:latin typeface="Palatino Linotype"/>
                <a:cs typeface="Palatino Linotype"/>
              </a:rPr>
              <a:t>rate</a:t>
            </a:r>
            <a:endParaRPr sz="1200">
              <a:latin typeface="Palatino Linotype"/>
              <a:cs typeface="Palatino Linotype"/>
            </a:endParaRPr>
          </a:p>
        </p:txBody>
      </p:sp>
      <p:sp>
        <p:nvSpPr>
          <p:cNvPr id="12" name="object 12"/>
          <p:cNvSpPr/>
          <p:nvPr/>
        </p:nvSpPr>
        <p:spPr>
          <a:xfrm>
            <a:off x="6306311" y="4482084"/>
            <a:ext cx="391795" cy="970915"/>
          </a:xfrm>
          <a:custGeom>
            <a:avLst/>
            <a:gdLst/>
            <a:ahLst/>
            <a:cxnLst/>
            <a:rect l="l" t="t" r="r" b="b"/>
            <a:pathLst>
              <a:path w="391795" h="970914">
                <a:moveTo>
                  <a:pt x="391667" y="0"/>
                </a:moveTo>
                <a:lnTo>
                  <a:pt x="0" y="0"/>
                </a:lnTo>
                <a:lnTo>
                  <a:pt x="0" y="970787"/>
                </a:lnTo>
                <a:lnTo>
                  <a:pt x="391667" y="970787"/>
                </a:lnTo>
                <a:lnTo>
                  <a:pt x="391667" y="0"/>
                </a:lnTo>
                <a:close/>
              </a:path>
            </a:pathLst>
          </a:custGeom>
          <a:solidFill>
            <a:srgbClr val="FFFFFF"/>
          </a:solidFill>
        </p:spPr>
        <p:txBody>
          <a:bodyPr wrap="square" lIns="0" tIns="0" rIns="0" bIns="0" rtlCol="0"/>
          <a:lstStyle/>
          <a:p>
            <a:endParaRPr/>
          </a:p>
        </p:txBody>
      </p:sp>
      <p:sp>
        <p:nvSpPr>
          <p:cNvPr id="13" name="object 13"/>
          <p:cNvSpPr txBox="1"/>
          <p:nvPr/>
        </p:nvSpPr>
        <p:spPr>
          <a:xfrm>
            <a:off x="6370406" y="5011343"/>
            <a:ext cx="180340" cy="363855"/>
          </a:xfrm>
          <a:prstGeom prst="rect">
            <a:avLst/>
          </a:prstGeom>
        </p:spPr>
        <p:txBody>
          <a:bodyPr vert="vert270" wrap="square" lIns="0" tIns="0" rIns="0" bIns="0" rtlCol="0">
            <a:spAutoFit/>
          </a:bodyPr>
          <a:lstStyle/>
          <a:p>
            <a:pPr marL="12700">
              <a:lnSpc>
                <a:spcPts val="1220"/>
              </a:lnSpc>
            </a:pPr>
            <a:r>
              <a:rPr sz="1200" spc="-5" dirty="0">
                <a:latin typeface="Palatino Linotype"/>
                <a:cs typeface="Palatino Linotype"/>
              </a:rPr>
              <a:t>D</a:t>
            </a:r>
            <a:r>
              <a:rPr sz="1200" dirty="0">
                <a:latin typeface="Palatino Linotype"/>
                <a:cs typeface="Palatino Linotype"/>
              </a:rPr>
              <a:t>o</a:t>
            </a:r>
            <a:r>
              <a:rPr sz="1200" spc="-5" dirty="0">
                <a:latin typeface="Palatino Linotype"/>
                <a:cs typeface="Palatino Linotype"/>
              </a:rPr>
              <a:t>s</a:t>
            </a:r>
            <a:r>
              <a:rPr sz="1200" dirty="0">
                <a:latin typeface="Palatino Linotype"/>
                <a:cs typeface="Palatino Linotype"/>
              </a:rPr>
              <a:t>e</a:t>
            </a:r>
            <a:endParaRPr sz="1200">
              <a:latin typeface="Palatino Linotype"/>
              <a:cs typeface="Palatino Linotype"/>
            </a:endParaRPr>
          </a:p>
        </p:txBody>
      </p:sp>
      <p:sp>
        <p:nvSpPr>
          <p:cNvPr id="14" name="object 14"/>
          <p:cNvSpPr txBox="1"/>
          <p:nvPr/>
        </p:nvSpPr>
        <p:spPr>
          <a:xfrm>
            <a:off x="3540252" y="6060947"/>
            <a:ext cx="2330450" cy="262255"/>
          </a:xfrm>
          <a:prstGeom prst="rect">
            <a:avLst/>
          </a:prstGeom>
          <a:solidFill>
            <a:srgbClr val="FFFFFF"/>
          </a:solidFill>
        </p:spPr>
        <p:txBody>
          <a:bodyPr vert="horz" wrap="square" lIns="0" tIns="36830" rIns="0" bIns="0" rtlCol="0">
            <a:spAutoFit/>
          </a:bodyPr>
          <a:lstStyle/>
          <a:p>
            <a:pPr marL="149860">
              <a:lnSpc>
                <a:spcPct val="100000"/>
              </a:lnSpc>
              <a:spcBef>
                <a:spcPts val="290"/>
              </a:spcBef>
            </a:pPr>
            <a:r>
              <a:rPr sz="1200" spc="-5" dirty="0">
                <a:latin typeface="Palatino Linotype"/>
                <a:cs typeface="Palatino Linotype"/>
              </a:rPr>
              <a:t>Radyoaktif</a:t>
            </a:r>
            <a:r>
              <a:rPr sz="1200" spc="-40" dirty="0">
                <a:latin typeface="Palatino Linotype"/>
                <a:cs typeface="Palatino Linotype"/>
              </a:rPr>
              <a:t> </a:t>
            </a:r>
            <a:r>
              <a:rPr sz="1200" dirty="0">
                <a:latin typeface="Palatino Linotype"/>
                <a:cs typeface="Palatino Linotype"/>
              </a:rPr>
              <a:t>kaynaktan</a:t>
            </a:r>
            <a:r>
              <a:rPr sz="1200" spc="-35" dirty="0">
                <a:latin typeface="Palatino Linotype"/>
                <a:cs typeface="Palatino Linotype"/>
              </a:rPr>
              <a:t> </a:t>
            </a:r>
            <a:r>
              <a:rPr sz="1200" spc="-5" dirty="0">
                <a:latin typeface="Palatino Linotype"/>
                <a:cs typeface="Palatino Linotype"/>
              </a:rPr>
              <a:t>uzaklık</a:t>
            </a:r>
            <a:endParaRPr sz="1200">
              <a:latin typeface="Palatino Linotype"/>
              <a:cs typeface="Palatino Linotype"/>
            </a:endParaRPr>
          </a:p>
        </p:txBody>
      </p:sp>
      <p:sp>
        <p:nvSpPr>
          <p:cNvPr id="15" name="object 15"/>
          <p:cNvSpPr txBox="1"/>
          <p:nvPr/>
        </p:nvSpPr>
        <p:spPr>
          <a:xfrm>
            <a:off x="6771131" y="6091428"/>
            <a:ext cx="1739264" cy="365760"/>
          </a:xfrm>
          <a:prstGeom prst="rect">
            <a:avLst/>
          </a:prstGeom>
          <a:solidFill>
            <a:srgbClr val="FFFFFF"/>
          </a:solidFill>
        </p:spPr>
        <p:txBody>
          <a:bodyPr vert="horz" wrap="square" lIns="0" tIns="36195" rIns="0" bIns="0" rtlCol="0">
            <a:spAutoFit/>
          </a:bodyPr>
          <a:lstStyle/>
          <a:p>
            <a:pPr marL="294640">
              <a:lnSpc>
                <a:spcPct val="100000"/>
              </a:lnSpc>
              <a:spcBef>
                <a:spcPts val="285"/>
              </a:spcBef>
            </a:pPr>
            <a:r>
              <a:rPr sz="1200" spc="-5" dirty="0">
                <a:latin typeface="Palatino Linotype"/>
                <a:cs typeface="Palatino Linotype"/>
              </a:rPr>
              <a:t>Harcanan</a:t>
            </a:r>
            <a:r>
              <a:rPr sz="1200" spc="-15" dirty="0">
                <a:latin typeface="Palatino Linotype"/>
                <a:cs typeface="Palatino Linotype"/>
              </a:rPr>
              <a:t> </a:t>
            </a:r>
            <a:r>
              <a:rPr sz="1200" spc="-5" dirty="0">
                <a:latin typeface="Palatino Linotype"/>
                <a:cs typeface="Palatino Linotype"/>
              </a:rPr>
              <a:t>zaman</a:t>
            </a:r>
            <a:endParaRPr sz="1200">
              <a:latin typeface="Palatino Linotype"/>
              <a:cs typeface="Palatino Linotype"/>
            </a:endParaRPr>
          </a:p>
        </p:txBody>
      </p:sp>
      <p:sp>
        <p:nvSpPr>
          <p:cNvPr id="16" name="object 16"/>
          <p:cNvSpPr txBox="1"/>
          <p:nvPr/>
        </p:nvSpPr>
        <p:spPr>
          <a:xfrm>
            <a:off x="4038600" y="3427476"/>
            <a:ext cx="784860" cy="304800"/>
          </a:xfrm>
          <a:prstGeom prst="rect">
            <a:avLst/>
          </a:prstGeom>
          <a:solidFill>
            <a:srgbClr val="FFFFFF"/>
          </a:solidFill>
        </p:spPr>
        <p:txBody>
          <a:bodyPr vert="horz" wrap="square" lIns="0" tIns="34925" rIns="0" bIns="0" rtlCol="0">
            <a:spAutoFit/>
          </a:bodyPr>
          <a:lstStyle/>
          <a:p>
            <a:pPr marL="92075">
              <a:lnSpc>
                <a:spcPct val="100000"/>
              </a:lnSpc>
              <a:spcBef>
                <a:spcPts val="275"/>
              </a:spcBef>
            </a:pPr>
            <a:r>
              <a:rPr sz="1400" b="1" dirty="0">
                <a:latin typeface="Palatino Linotype"/>
                <a:cs typeface="Palatino Linotype"/>
              </a:rPr>
              <a:t>Mesafe</a:t>
            </a:r>
            <a:endParaRPr sz="1400">
              <a:latin typeface="Palatino Linotype"/>
              <a:cs typeface="Palatino Linotype"/>
            </a:endParaRPr>
          </a:p>
        </p:txBody>
      </p:sp>
      <p:sp>
        <p:nvSpPr>
          <p:cNvPr id="17" name="object 17"/>
          <p:cNvSpPr txBox="1"/>
          <p:nvPr/>
        </p:nvSpPr>
        <p:spPr>
          <a:xfrm>
            <a:off x="2810255" y="3799332"/>
            <a:ext cx="1737360" cy="304800"/>
          </a:xfrm>
          <a:prstGeom prst="rect">
            <a:avLst/>
          </a:prstGeom>
          <a:solidFill>
            <a:srgbClr val="FFFFFF"/>
          </a:solidFill>
        </p:spPr>
        <p:txBody>
          <a:bodyPr vert="horz" wrap="square" lIns="0" tIns="34290" rIns="0" bIns="0" rtlCol="0">
            <a:spAutoFit/>
          </a:bodyPr>
          <a:lstStyle/>
          <a:p>
            <a:pPr marL="90805">
              <a:lnSpc>
                <a:spcPct val="100000"/>
              </a:lnSpc>
              <a:spcBef>
                <a:spcPts val="270"/>
              </a:spcBef>
            </a:pPr>
            <a:r>
              <a:rPr sz="1400" b="1" i="1" spc="-5" dirty="0">
                <a:latin typeface="Palatino Linotype"/>
                <a:cs typeface="Palatino Linotype"/>
              </a:rPr>
              <a:t>Radyoaktif</a:t>
            </a:r>
            <a:r>
              <a:rPr sz="1400" b="1" i="1" spc="-70" dirty="0">
                <a:latin typeface="Palatino Linotype"/>
                <a:cs typeface="Palatino Linotype"/>
              </a:rPr>
              <a:t> </a:t>
            </a:r>
            <a:r>
              <a:rPr sz="1400" b="1" i="1" spc="-5" dirty="0">
                <a:latin typeface="Palatino Linotype"/>
                <a:cs typeface="Palatino Linotype"/>
              </a:rPr>
              <a:t>kaynak</a:t>
            </a:r>
            <a:endParaRPr sz="1400">
              <a:latin typeface="Palatino Linotype"/>
              <a:cs typeface="Palatino Linotype"/>
            </a:endParaRPr>
          </a:p>
        </p:txBody>
      </p:sp>
      <p:sp>
        <p:nvSpPr>
          <p:cNvPr id="18" name="object 18"/>
          <p:cNvSpPr txBox="1"/>
          <p:nvPr/>
        </p:nvSpPr>
        <p:spPr>
          <a:xfrm>
            <a:off x="782523" y="1499361"/>
            <a:ext cx="7081520" cy="391160"/>
          </a:xfrm>
          <a:prstGeom prst="rect">
            <a:avLst/>
          </a:prstGeom>
        </p:spPr>
        <p:txBody>
          <a:bodyPr vert="horz" wrap="square" lIns="0" tIns="12700" rIns="0" bIns="0" rtlCol="0">
            <a:spAutoFit/>
          </a:bodyPr>
          <a:lstStyle/>
          <a:p>
            <a:pPr marL="12700">
              <a:lnSpc>
                <a:spcPct val="100000"/>
              </a:lnSpc>
              <a:spcBef>
                <a:spcPts val="100"/>
              </a:spcBef>
              <a:tabLst>
                <a:tab pos="3100705" algn="l"/>
                <a:tab pos="6102350" algn="l"/>
              </a:tabLst>
            </a:pPr>
            <a:r>
              <a:rPr sz="2400" b="1" dirty="0">
                <a:latin typeface="Palatino Linotype"/>
                <a:cs typeface="Palatino Linotype"/>
              </a:rPr>
              <a:t>Zırhlama	Mesafe	Zaman</a:t>
            </a:r>
            <a:endParaRPr sz="2400">
              <a:latin typeface="Palatino Linotype"/>
              <a:cs typeface="Palatino Linotype"/>
            </a:endParaRPr>
          </a:p>
        </p:txBody>
      </p:sp>
    </p:spTree>
    <p:extLst>
      <p:ext uri="{BB962C8B-B14F-4D97-AF65-F5344CB8AC3E}">
        <p14:creationId xmlns:p14="http://schemas.microsoft.com/office/powerpoint/2010/main" val="16466896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251520" y="980728"/>
            <a:ext cx="8640960" cy="5400600"/>
          </a:xfrm>
        </p:spPr>
        <p:txBody>
          <a:bodyPr/>
          <a:lstStyle/>
          <a:p>
            <a:r>
              <a:rPr lang="tr-TR" sz="2800" dirty="0"/>
              <a:t>Yüksek radyoaktiviteye maruz kalma radyasyon, mide bulantısı, yorgunluk, kusma, ishal, saç dökülmesi, kan kaybı, ağız ve boğazda yaralar, iltihaplar ve enerji kaybı gibi belirtilere sebep olur. </a:t>
            </a:r>
          </a:p>
          <a:p>
            <a:r>
              <a:rPr lang="tr-TR" sz="2800" dirty="0"/>
              <a:t>Tüm vücudun radyasyona maruz kalmasından 5-10 dakika içerisinde ilk belirtiler ortaya çıkar. Çoğu vakada ölüm 2 hafta içinde gelir.</a:t>
            </a:r>
          </a:p>
          <a:p>
            <a:r>
              <a:rPr lang="tr-TR" sz="2800" dirty="0"/>
              <a:t>Deride kızarıklık, mutasyon, gözde katarakt, saçlı deride saç dökülmesi, bağırsaklarda ishal ve bulantıya neden olabilmektedir.</a:t>
            </a:r>
          </a:p>
        </p:txBody>
      </p:sp>
    </p:spTree>
    <p:extLst>
      <p:ext uri="{BB962C8B-B14F-4D97-AF65-F5344CB8AC3E}">
        <p14:creationId xmlns:p14="http://schemas.microsoft.com/office/powerpoint/2010/main" val="38668146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832648"/>
          </a:xfrm>
        </p:spPr>
        <p:txBody>
          <a:bodyPr/>
          <a:lstStyle/>
          <a:p>
            <a:r>
              <a:rPr lang="tr-TR" sz="2800" dirty="0"/>
              <a:t>Radyasyonun geç etkileri ise seneler sonra ortaya çıkar. İkincil kanserler buna en güzel örnektir. Çernobil </a:t>
            </a:r>
            <a:r>
              <a:rPr lang="tr-TR" sz="2800" dirty="0" err="1"/>
              <a:t>Felaketi’nden</a:t>
            </a:r>
            <a:r>
              <a:rPr lang="tr-TR" sz="2800" dirty="0"/>
              <a:t> 4 yıl sonra </a:t>
            </a:r>
            <a:r>
              <a:rPr lang="tr-TR" sz="2800" dirty="0" err="1"/>
              <a:t>tiroid</a:t>
            </a:r>
            <a:r>
              <a:rPr lang="tr-TR" sz="2800" dirty="0"/>
              <a:t> kanserine yakalanma oranı 100 kat arttı. Birleşmiş Milletler Raporu’na göre bugüne kadar bölgede yaşayan 6000 çocuk </a:t>
            </a:r>
            <a:r>
              <a:rPr lang="tr-TR" sz="2800" dirty="0" err="1"/>
              <a:t>tiroid</a:t>
            </a:r>
            <a:r>
              <a:rPr lang="tr-TR" sz="2800" dirty="0"/>
              <a:t> kanserine yakalandı.</a:t>
            </a:r>
          </a:p>
          <a:p>
            <a:endParaRPr lang="tr-TR" sz="2800" dirty="0"/>
          </a:p>
          <a:p>
            <a:r>
              <a:rPr lang="tr-TR" sz="2800" dirty="0"/>
              <a:t>Türkiye’de de Çernobil’den yayılan radyasyon nedeniyle kanser vakalarında artış olduğunu, Türk Tabipleri Birliği’nin geçtiğimiz yıllarda yaptığı bir araştırmaya göre bu nükleer kazadan en ağır biçimde etkilenen Karadeniz Bölgesi’nde bulunan Hopa’da ölümlerin %47,9’unun kansere bağlı olduğu ortaya kondu.</a:t>
            </a:r>
          </a:p>
        </p:txBody>
      </p:sp>
    </p:spTree>
    <p:extLst>
      <p:ext uri="{BB962C8B-B14F-4D97-AF65-F5344CB8AC3E}">
        <p14:creationId xmlns:p14="http://schemas.microsoft.com/office/powerpoint/2010/main" val="17554822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0798" y="389890"/>
            <a:ext cx="7120890" cy="574040"/>
          </a:xfrm>
          <a:prstGeom prst="rect">
            <a:avLst/>
          </a:prstGeom>
        </p:spPr>
        <p:txBody>
          <a:bodyPr vert="horz" wrap="square" lIns="0" tIns="12700" rIns="0" bIns="0" rtlCol="0">
            <a:spAutoFit/>
          </a:bodyPr>
          <a:lstStyle/>
          <a:p>
            <a:pPr marL="12700">
              <a:lnSpc>
                <a:spcPct val="100000"/>
              </a:lnSpc>
              <a:spcBef>
                <a:spcPts val="100"/>
              </a:spcBef>
            </a:pPr>
            <a:r>
              <a:rPr dirty="0"/>
              <a:t>KİŞİSEL</a:t>
            </a:r>
            <a:r>
              <a:rPr spc="-20" dirty="0"/>
              <a:t> </a:t>
            </a:r>
            <a:r>
              <a:rPr spc="-5" dirty="0"/>
              <a:t>KORUYUCU</a:t>
            </a:r>
            <a:r>
              <a:rPr spc="-30" dirty="0"/>
              <a:t> </a:t>
            </a:r>
            <a:r>
              <a:rPr dirty="0"/>
              <a:t>EKİPMAN</a:t>
            </a:r>
          </a:p>
        </p:txBody>
      </p:sp>
      <p:sp>
        <p:nvSpPr>
          <p:cNvPr id="3" name="object 3"/>
          <p:cNvSpPr txBox="1"/>
          <p:nvPr/>
        </p:nvSpPr>
        <p:spPr>
          <a:xfrm>
            <a:off x="169875" y="1244701"/>
            <a:ext cx="2489835" cy="2708910"/>
          </a:xfrm>
          <a:prstGeom prst="rect">
            <a:avLst/>
          </a:prstGeom>
        </p:spPr>
        <p:txBody>
          <a:bodyPr vert="horz" wrap="square" lIns="0" tIns="154305" rIns="0" bIns="0" rtlCol="0">
            <a:spAutoFit/>
          </a:bodyPr>
          <a:lstStyle/>
          <a:p>
            <a:pPr marL="355600" indent="-342900">
              <a:lnSpc>
                <a:spcPct val="100000"/>
              </a:lnSpc>
              <a:spcBef>
                <a:spcPts val="1215"/>
              </a:spcBef>
              <a:buFont typeface="Arial MT"/>
              <a:buChar char="•"/>
              <a:tabLst>
                <a:tab pos="354965" algn="l"/>
                <a:tab pos="355600" algn="l"/>
              </a:tabLst>
            </a:pPr>
            <a:r>
              <a:rPr sz="2000" spc="-135" dirty="0">
                <a:latin typeface="Verdana"/>
                <a:cs typeface="Verdana"/>
              </a:rPr>
              <a:t>K</a:t>
            </a:r>
            <a:r>
              <a:rPr sz="2000" spc="-114" dirty="0">
                <a:latin typeface="Verdana"/>
                <a:cs typeface="Verdana"/>
              </a:rPr>
              <a:t>u</a:t>
            </a:r>
            <a:r>
              <a:rPr sz="2000" spc="-155" dirty="0">
                <a:latin typeface="Verdana"/>
                <a:cs typeface="Verdana"/>
              </a:rPr>
              <a:t>rşun</a:t>
            </a:r>
            <a:r>
              <a:rPr sz="2000" spc="-175" dirty="0">
                <a:latin typeface="Verdana"/>
                <a:cs typeface="Verdana"/>
              </a:rPr>
              <a:t> </a:t>
            </a:r>
            <a:r>
              <a:rPr sz="2000" spc="-15" dirty="0">
                <a:latin typeface="Verdana"/>
                <a:cs typeface="Verdana"/>
              </a:rPr>
              <a:t>Ön</a:t>
            </a:r>
            <a:r>
              <a:rPr sz="2000" dirty="0">
                <a:latin typeface="Verdana"/>
                <a:cs typeface="Verdana"/>
              </a:rPr>
              <a:t>l</a:t>
            </a:r>
            <a:r>
              <a:rPr sz="2000" spc="-114" dirty="0">
                <a:latin typeface="Verdana"/>
                <a:cs typeface="Verdana"/>
              </a:rPr>
              <a:t>ük</a:t>
            </a:r>
            <a:endParaRPr sz="2000">
              <a:latin typeface="Verdana"/>
              <a:cs typeface="Verdana"/>
            </a:endParaRPr>
          </a:p>
          <a:p>
            <a:pPr marL="355600" indent="-342900">
              <a:lnSpc>
                <a:spcPct val="100000"/>
              </a:lnSpc>
              <a:spcBef>
                <a:spcPts val="1120"/>
              </a:spcBef>
              <a:buFont typeface="Arial MT"/>
              <a:buChar char="•"/>
              <a:tabLst>
                <a:tab pos="354965" algn="l"/>
                <a:tab pos="355600" algn="l"/>
              </a:tabLst>
            </a:pPr>
            <a:r>
              <a:rPr sz="2000" spc="-55" dirty="0">
                <a:latin typeface="Verdana"/>
                <a:cs typeface="Verdana"/>
              </a:rPr>
              <a:t>Eldiven</a:t>
            </a:r>
            <a:endParaRPr sz="2000">
              <a:latin typeface="Verdana"/>
              <a:cs typeface="Verdana"/>
            </a:endParaRPr>
          </a:p>
          <a:p>
            <a:pPr marL="355600" indent="-342900">
              <a:lnSpc>
                <a:spcPct val="100000"/>
              </a:lnSpc>
              <a:spcBef>
                <a:spcPts val="1125"/>
              </a:spcBef>
              <a:buFont typeface="Arial MT"/>
              <a:buChar char="•"/>
              <a:tabLst>
                <a:tab pos="354965" algn="l"/>
                <a:tab pos="355600" algn="l"/>
              </a:tabLst>
            </a:pPr>
            <a:r>
              <a:rPr sz="2000" spc="-365" dirty="0">
                <a:latin typeface="Verdana"/>
                <a:cs typeface="Verdana"/>
              </a:rPr>
              <a:t>T</a:t>
            </a:r>
            <a:r>
              <a:rPr sz="2000" spc="-175" dirty="0">
                <a:latin typeface="Verdana"/>
                <a:cs typeface="Verdana"/>
              </a:rPr>
              <a:t>i</a:t>
            </a:r>
            <a:r>
              <a:rPr sz="2000" spc="-65" dirty="0">
                <a:latin typeface="Verdana"/>
                <a:cs typeface="Verdana"/>
              </a:rPr>
              <a:t>r</a:t>
            </a:r>
            <a:r>
              <a:rPr sz="2000" spc="-100" dirty="0">
                <a:latin typeface="Verdana"/>
                <a:cs typeface="Verdana"/>
              </a:rPr>
              <a:t>o</a:t>
            </a:r>
            <a:r>
              <a:rPr sz="2000" spc="-15" dirty="0">
                <a:latin typeface="Verdana"/>
                <a:cs typeface="Verdana"/>
              </a:rPr>
              <a:t>id</a:t>
            </a:r>
            <a:r>
              <a:rPr sz="2000" spc="-150" dirty="0">
                <a:latin typeface="Verdana"/>
                <a:cs typeface="Verdana"/>
              </a:rPr>
              <a:t> </a:t>
            </a:r>
            <a:r>
              <a:rPr sz="2000" spc="-75" dirty="0">
                <a:latin typeface="Verdana"/>
                <a:cs typeface="Verdana"/>
              </a:rPr>
              <a:t>Ka</a:t>
            </a:r>
            <a:r>
              <a:rPr sz="2000" spc="-30" dirty="0">
                <a:latin typeface="Verdana"/>
                <a:cs typeface="Verdana"/>
              </a:rPr>
              <a:t>l</a:t>
            </a:r>
            <a:r>
              <a:rPr sz="2000" spc="-55" dirty="0">
                <a:latin typeface="Verdana"/>
                <a:cs typeface="Verdana"/>
              </a:rPr>
              <a:t>kanı</a:t>
            </a:r>
            <a:endParaRPr sz="2000">
              <a:latin typeface="Verdana"/>
              <a:cs typeface="Verdana"/>
            </a:endParaRPr>
          </a:p>
          <a:p>
            <a:pPr marL="355600" indent="-342900">
              <a:lnSpc>
                <a:spcPct val="100000"/>
              </a:lnSpc>
              <a:spcBef>
                <a:spcPts val="1120"/>
              </a:spcBef>
              <a:buFont typeface="Arial MT"/>
              <a:buChar char="•"/>
              <a:tabLst>
                <a:tab pos="354965" algn="l"/>
                <a:tab pos="355600" algn="l"/>
              </a:tabLst>
            </a:pPr>
            <a:r>
              <a:rPr sz="2000" spc="-50" dirty="0">
                <a:latin typeface="Verdana"/>
                <a:cs typeface="Verdana"/>
              </a:rPr>
              <a:t>Gözlük</a:t>
            </a:r>
            <a:endParaRPr sz="2000">
              <a:latin typeface="Verdana"/>
              <a:cs typeface="Verdana"/>
            </a:endParaRPr>
          </a:p>
          <a:p>
            <a:pPr marL="355600" indent="-342900">
              <a:lnSpc>
                <a:spcPct val="100000"/>
              </a:lnSpc>
              <a:spcBef>
                <a:spcPts val="1115"/>
              </a:spcBef>
              <a:buFont typeface="Arial MT"/>
              <a:buChar char="•"/>
              <a:tabLst>
                <a:tab pos="354965" algn="l"/>
                <a:tab pos="355600" algn="l"/>
              </a:tabLst>
            </a:pPr>
            <a:r>
              <a:rPr sz="2000" spc="-135" dirty="0">
                <a:latin typeface="Verdana"/>
                <a:cs typeface="Verdana"/>
              </a:rPr>
              <a:t>K</a:t>
            </a:r>
            <a:r>
              <a:rPr sz="2000" spc="-114" dirty="0">
                <a:latin typeface="Verdana"/>
                <a:cs typeface="Verdana"/>
              </a:rPr>
              <a:t>u</a:t>
            </a:r>
            <a:r>
              <a:rPr sz="2000" spc="-155" dirty="0">
                <a:latin typeface="Verdana"/>
                <a:cs typeface="Verdana"/>
              </a:rPr>
              <a:t>rşun</a:t>
            </a:r>
            <a:r>
              <a:rPr sz="2000" spc="-170" dirty="0">
                <a:latin typeface="Verdana"/>
                <a:cs typeface="Verdana"/>
              </a:rPr>
              <a:t> </a:t>
            </a:r>
            <a:r>
              <a:rPr sz="2000" spc="-5" dirty="0">
                <a:latin typeface="Verdana"/>
                <a:cs typeface="Verdana"/>
              </a:rPr>
              <a:t>Para</a:t>
            </a:r>
            <a:r>
              <a:rPr sz="2000" spc="5" dirty="0">
                <a:latin typeface="Verdana"/>
                <a:cs typeface="Verdana"/>
              </a:rPr>
              <a:t>v</a:t>
            </a:r>
            <a:r>
              <a:rPr sz="2000" spc="55" dirty="0">
                <a:latin typeface="Verdana"/>
                <a:cs typeface="Verdana"/>
              </a:rPr>
              <a:t>an</a:t>
            </a:r>
            <a:endParaRPr sz="2000">
              <a:latin typeface="Verdana"/>
              <a:cs typeface="Verdana"/>
            </a:endParaRPr>
          </a:p>
          <a:p>
            <a:pPr marL="355600" indent="-342900">
              <a:lnSpc>
                <a:spcPct val="100000"/>
              </a:lnSpc>
              <a:spcBef>
                <a:spcPts val="1130"/>
              </a:spcBef>
              <a:buFont typeface="Arial MT"/>
              <a:buChar char="•"/>
              <a:tabLst>
                <a:tab pos="354965" algn="l"/>
                <a:tab pos="355600" algn="l"/>
              </a:tabLst>
            </a:pPr>
            <a:r>
              <a:rPr sz="2000" spc="105" dirty="0">
                <a:latin typeface="Verdana"/>
                <a:cs typeface="Verdana"/>
              </a:rPr>
              <a:t>Gonad</a:t>
            </a:r>
            <a:r>
              <a:rPr sz="2000" spc="-155" dirty="0">
                <a:latin typeface="Verdana"/>
                <a:cs typeface="Verdana"/>
              </a:rPr>
              <a:t> </a:t>
            </a:r>
            <a:r>
              <a:rPr sz="2000" spc="-45" dirty="0">
                <a:latin typeface="Verdana"/>
                <a:cs typeface="Verdana"/>
              </a:rPr>
              <a:t>Koruyucu</a:t>
            </a:r>
            <a:endParaRPr sz="2000">
              <a:latin typeface="Verdana"/>
              <a:cs typeface="Verdana"/>
            </a:endParaRPr>
          </a:p>
        </p:txBody>
      </p:sp>
      <p:grpSp>
        <p:nvGrpSpPr>
          <p:cNvPr id="4" name="object 4"/>
          <p:cNvGrpSpPr/>
          <p:nvPr/>
        </p:nvGrpSpPr>
        <p:grpSpPr>
          <a:xfrm>
            <a:off x="3179064" y="1299972"/>
            <a:ext cx="1728470" cy="1803400"/>
            <a:chOff x="3179064" y="1299972"/>
            <a:chExt cx="1728470" cy="1803400"/>
          </a:xfrm>
        </p:grpSpPr>
        <p:pic>
          <p:nvPicPr>
            <p:cNvPr id="5" name="object 5"/>
            <p:cNvPicPr/>
            <p:nvPr/>
          </p:nvPicPr>
          <p:blipFill>
            <a:blip r:embed="rId2" cstate="print"/>
            <a:stretch>
              <a:fillRect/>
            </a:stretch>
          </p:blipFill>
          <p:spPr>
            <a:xfrm>
              <a:off x="3191256" y="1312164"/>
              <a:ext cx="1703832" cy="1778507"/>
            </a:xfrm>
            <a:prstGeom prst="rect">
              <a:avLst/>
            </a:prstGeom>
          </p:spPr>
        </p:pic>
        <p:sp>
          <p:nvSpPr>
            <p:cNvPr id="6" name="object 6"/>
            <p:cNvSpPr/>
            <p:nvPr/>
          </p:nvSpPr>
          <p:spPr>
            <a:xfrm>
              <a:off x="3185160" y="1306068"/>
              <a:ext cx="1716405" cy="1790700"/>
            </a:xfrm>
            <a:custGeom>
              <a:avLst/>
              <a:gdLst/>
              <a:ahLst/>
              <a:cxnLst/>
              <a:rect l="l" t="t" r="r" b="b"/>
              <a:pathLst>
                <a:path w="1716404" h="1790700">
                  <a:moveTo>
                    <a:pt x="0" y="1790700"/>
                  </a:moveTo>
                  <a:lnTo>
                    <a:pt x="1716024" y="1790700"/>
                  </a:lnTo>
                  <a:lnTo>
                    <a:pt x="1716024" y="0"/>
                  </a:lnTo>
                  <a:lnTo>
                    <a:pt x="0" y="0"/>
                  </a:lnTo>
                  <a:lnTo>
                    <a:pt x="0" y="1790700"/>
                  </a:lnTo>
                  <a:close/>
                </a:path>
              </a:pathLst>
            </a:custGeom>
            <a:ln w="12192">
              <a:solidFill>
                <a:srgbClr val="E3E9EE"/>
              </a:solidFill>
            </a:ln>
          </p:spPr>
          <p:txBody>
            <a:bodyPr wrap="square" lIns="0" tIns="0" rIns="0" bIns="0" rtlCol="0"/>
            <a:lstStyle/>
            <a:p>
              <a:endParaRPr/>
            </a:p>
          </p:txBody>
        </p:sp>
      </p:grpSp>
      <p:grpSp>
        <p:nvGrpSpPr>
          <p:cNvPr id="7" name="object 7"/>
          <p:cNvGrpSpPr/>
          <p:nvPr/>
        </p:nvGrpSpPr>
        <p:grpSpPr>
          <a:xfrm>
            <a:off x="7319771" y="1136903"/>
            <a:ext cx="1603375" cy="1504315"/>
            <a:chOff x="7319771" y="1136903"/>
            <a:chExt cx="1603375" cy="1504315"/>
          </a:xfrm>
        </p:grpSpPr>
        <p:pic>
          <p:nvPicPr>
            <p:cNvPr id="8" name="object 8"/>
            <p:cNvPicPr/>
            <p:nvPr/>
          </p:nvPicPr>
          <p:blipFill>
            <a:blip r:embed="rId3" cstate="print"/>
            <a:stretch>
              <a:fillRect/>
            </a:stretch>
          </p:blipFill>
          <p:spPr>
            <a:xfrm>
              <a:off x="7563611" y="1397507"/>
              <a:ext cx="1354836" cy="1239012"/>
            </a:xfrm>
            <a:prstGeom prst="rect">
              <a:avLst/>
            </a:prstGeom>
          </p:spPr>
        </p:pic>
        <p:sp>
          <p:nvSpPr>
            <p:cNvPr id="9" name="object 9"/>
            <p:cNvSpPr/>
            <p:nvPr/>
          </p:nvSpPr>
          <p:spPr>
            <a:xfrm>
              <a:off x="7563611" y="1397507"/>
              <a:ext cx="1355090" cy="1239520"/>
            </a:xfrm>
            <a:custGeom>
              <a:avLst/>
              <a:gdLst/>
              <a:ahLst/>
              <a:cxnLst/>
              <a:rect l="l" t="t" r="r" b="b"/>
              <a:pathLst>
                <a:path w="1355090" h="1239520">
                  <a:moveTo>
                    <a:pt x="0" y="1239012"/>
                  </a:moveTo>
                  <a:lnTo>
                    <a:pt x="1354836" y="1239012"/>
                  </a:lnTo>
                  <a:lnTo>
                    <a:pt x="1354836" y="0"/>
                  </a:lnTo>
                  <a:lnTo>
                    <a:pt x="0" y="0"/>
                  </a:lnTo>
                  <a:lnTo>
                    <a:pt x="0" y="1239012"/>
                  </a:lnTo>
                  <a:close/>
                </a:path>
              </a:pathLst>
            </a:custGeom>
            <a:ln w="9143">
              <a:solidFill>
                <a:srgbClr val="000000"/>
              </a:solidFill>
            </a:ln>
          </p:spPr>
          <p:txBody>
            <a:bodyPr wrap="square" lIns="0" tIns="0" rIns="0" bIns="0" rtlCol="0"/>
            <a:lstStyle/>
            <a:p>
              <a:endParaRPr/>
            </a:p>
          </p:txBody>
        </p:sp>
        <p:sp>
          <p:nvSpPr>
            <p:cNvPr id="10" name="object 10"/>
            <p:cNvSpPr/>
            <p:nvPr/>
          </p:nvSpPr>
          <p:spPr>
            <a:xfrm>
              <a:off x="7324344" y="1181099"/>
              <a:ext cx="1492250" cy="1362710"/>
            </a:xfrm>
            <a:custGeom>
              <a:avLst/>
              <a:gdLst/>
              <a:ahLst/>
              <a:cxnLst/>
              <a:rect l="l" t="t" r="r" b="b"/>
              <a:pathLst>
                <a:path w="1492250" h="1362710">
                  <a:moveTo>
                    <a:pt x="1491996" y="0"/>
                  </a:moveTo>
                  <a:lnTo>
                    <a:pt x="0" y="0"/>
                  </a:lnTo>
                  <a:lnTo>
                    <a:pt x="0" y="1342644"/>
                  </a:lnTo>
                  <a:lnTo>
                    <a:pt x="0" y="1362456"/>
                  </a:lnTo>
                  <a:lnTo>
                    <a:pt x="1491996" y="1362456"/>
                  </a:lnTo>
                  <a:lnTo>
                    <a:pt x="1491996" y="1342644"/>
                  </a:lnTo>
                  <a:lnTo>
                    <a:pt x="1491996" y="0"/>
                  </a:lnTo>
                  <a:close/>
                </a:path>
              </a:pathLst>
            </a:custGeom>
            <a:solidFill>
              <a:srgbClr val="FFFF00"/>
            </a:solidFill>
          </p:spPr>
          <p:txBody>
            <a:bodyPr wrap="square" lIns="0" tIns="0" rIns="0" bIns="0" rtlCol="0"/>
            <a:lstStyle/>
            <a:p>
              <a:endParaRPr/>
            </a:p>
          </p:txBody>
        </p:sp>
        <p:sp>
          <p:nvSpPr>
            <p:cNvPr id="11" name="object 11"/>
            <p:cNvSpPr/>
            <p:nvPr/>
          </p:nvSpPr>
          <p:spPr>
            <a:xfrm>
              <a:off x="7324343" y="1181099"/>
              <a:ext cx="1492250" cy="1362710"/>
            </a:xfrm>
            <a:custGeom>
              <a:avLst/>
              <a:gdLst/>
              <a:ahLst/>
              <a:cxnLst/>
              <a:rect l="l" t="t" r="r" b="b"/>
              <a:pathLst>
                <a:path w="1492250" h="1362710">
                  <a:moveTo>
                    <a:pt x="0" y="1362455"/>
                  </a:moveTo>
                  <a:lnTo>
                    <a:pt x="1491996" y="1362455"/>
                  </a:lnTo>
                  <a:lnTo>
                    <a:pt x="1491996" y="0"/>
                  </a:lnTo>
                  <a:lnTo>
                    <a:pt x="0" y="0"/>
                  </a:lnTo>
                  <a:lnTo>
                    <a:pt x="0" y="1362455"/>
                  </a:lnTo>
                  <a:close/>
                </a:path>
              </a:pathLst>
            </a:custGeom>
            <a:ln w="9144">
              <a:solidFill>
                <a:srgbClr val="000000"/>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7359395" y="1146047"/>
              <a:ext cx="1327403" cy="1377696"/>
            </a:xfrm>
            <a:prstGeom prst="rect">
              <a:avLst/>
            </a:prstGeom>
          </p:spPr>
        </p:pic>
        <p:sp>
          <p:nvSpPr>
            <p:cNvPr id="13" name="object 13"/>
            <p:cNvSpPr/>
            <p:nvPr/>
          </p:nvSpPr>
          <p:spPr>
            <a:xfrm>
              <a:off x="7354823" y="1141475"/>
              <a:ext cx="1336675" cy="1386840"/>
            </a:xfrm>
            <a:custGeom>
              <a:avLst/>
              <a:gdLst/>
              <a:ahLst/>
              <a:cxnLst/>
              <a:rect l="l" t="t" r="r" b="b"/>
              <a:pathLst>
                <a:path w="1336675" h="1386839">
                  <a:moveTo>
                    <a:pt x="0" y="1386839"/>
                  </a:moveTo>
                  <a:lnTo>
                    <a:pt x="1336548" y="1386839"/>
                  </a:lnTo>
                  <a:lnTo>
                    <a:pt x="1336548" y="0"/>
                  </a:lnTo>
                  <a:lnTo>
                    <a:pt x="0" y="0"/>
                  </a:lnTo>
                  <a:lnTo>
                    <a:pt x="0" y="1386839"/>
                  </a:lnTo>
                  <a:close/>
                </a:path>
              </a:pathLst>
            </a:custGeom>
            <a:ln w="9144">
              <a:solidFill>
                <a:srgbClr val="E3E9EE"/>
              </a:solidFill>
            </a:ln>
          </p:spPr>
          <p:txBody>
            <a:bodyPr wrap="square" lIns="0" tIns="0" rIns="0" bIns="0" rtlCol="0"/>
            <a:lstStyle/>
            <a:p>
              <a:endParaRPr/>
            </a:p>
          </p:txBody>
        </p:sp>
      </p:grpSp>
      <p:pic>
        <p:nvPicPr>
          <p:cNvPr id="14" name="object 14"/>
          <p:cNvPicPr/>
          <p:nvPr/>
        </p:nvPicPr>
        <p:blipFill>
          <a:blip r:embed="rId5" cstate="print"/>
          <a:stretch>
            <a:fillRect/>
          </a:stretch>
        </p:blipFill>
        <p:spPr>
          <a:xfrm>
            <a:off x="5207508" y="1536191"/>
            <a:ext cx="1799843" cy="842772"/>
          </a:xfrm>
          <a:prstGeom prst="rect">
            <a:avLst/>
          </a:prstGeom>
        </p:spPr>
      </p:pic>
      <p:pic>
        <p:nvPicPr>
          <p:cNvPr id="15" name="object 15"/>
          <p:cNvPicPr/>
          <p:nvPr/>
        </p:nvPicPr>
        <p:blipFill>
          <a:blip r:embed="rId6" cstate="print"/>
          <a:stretch>
            <a:fillRect/>
          </a:stretch>
        </p:blipFill>
        <p:spPr>
          <a:xfrm>
            <a:off x="633983" y="4626864"/>
            <a:ext cx="2321052" cy="1941576"/>
          </a:xfrm>
          <a:prstGeom prst="rect">
            <a:avLst/>
          </a:prstGeom>
        </p:spPr>
      </p:pic>
      <p:grpSp>
        <p:nvGrpSpPr>
          <p:cNvPr id="16" name="object 16"/>
          <p:cNvGrpSpPr/>
          <p:nvPr/>
        </p:nvGrpSpPr>
        <p:grpSpPr>
          <a:xfrm>
            <a:off x="3406140" y="2804160"/>
            <a:ext cx="5730240" cy="3731260"/>
            <a:chOff x="3406140" y="2804160"/>
            <a:chExt cx="5730240" cy="3731260"/>
          </a:xfrm>
        </p:grpSpPr>
        <p:pic>
          <p:nvPicPr>
            <p:cNvPr id="17" name="object 17"/>
            <p:cNvPicPr/>
            <p:nvPr/>
          </p:nvPicPr>
          <p:blipFill>
            <a:blip r:embed="rId7" cstate="print"/>
            <a:stretch>
              <a:fillRect/>
            </a:stretch>
          </p:blipFill>
          <p:spPr>
            <a:xfrm>
              <a:off x="3406140" y="3416808"/>
              <a:ext cx="3243071" cy="2875787"/>
            </a:xfrm>
            <a:prstGeom prst="rect">
              <a:avLst/>
            </a:prstGeom>
          </p:spPr>
        </p:pic>
        <p:pic>
          <p:nvPicPr>
            <p:cNvPr id="18" name="object 18"/>
            <p:cNvPicPr/>
            <p:nvPr/>
          </p:nvPicPr>
          <p:blipFill>
            <a:blip r:embed="rId8" cstate="print"/>
            <a:stretch>
              <a:fillRect/>
            </a:stretch>
          </p:blipFill>
          <p:spPr>
            <a:xfrm>
              <a:off x="6682740" y="2804160"/>
              <a:ext cx="2453640" cy="3730752"/>
            </a:xfrm>
            <a:prstGeom prst="rect">
              <a:avLst/>
            </a:prstGeom>
          </p:spPr>
        </p:pic>
      </p:grpSp>
    </p:spTree>
    <p:extLst>
      <p:ext uri="{BB962C8B-B14F-4D97-AF65-F5344CB8AC3E}">
        <p14:creationId xmlns:p14="http://schemas.microsoft.com/office/powerpoint/2010/main" val="14492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548680"/>
            <a:ext cx="7620000" cy="1143000"/>
          </a:xfrm>
        </p:spPr>
        <p:txBody>
          <a:bodyPr/>
          <a:lstStyle/>
          <a:p>
            <a:r>
              <a:rPr lang="tr-TR" sz="2400" b="1" dirty="0">
                <a:solidFill>
                  <a:srgbClr val="D713D7"/>
                </a:solidFill>
              </a:rPr>
              <a:t>İŞ SAĞLIĞI VE GÜVENLİĞİ RİSK DEĞERLENDİRMESİ YÖNETMELİĞİ</a:t>
            </a:r>
            <a:r>
              <a:rPr lang="tr-TR" dirty="0"/>
              <a:t/>
            </a:r>
            <a:br>
              <a:rPr lang="tr-TR" dirty="0"/>
            </a:br>
            <a:endParaRPr lang="tr-TR" dirty="0"/>
          </a:p>
        </p:txBody>
      </p:sp>
      <p:sp>
        <p:nvSpPr>
          <p:cNvPr id="3" name="2 İçerik Yer Tutucusu"/>
          <p:cNvSpPr>
            <a:spLocks noGrp="1"/>
          </p:cNvSpPr>
          <p:nvPr>
            <p:ph idx="1"/>
          </p:nvPr>
        </p:nvSpPr>
        <p:spPr/>
        <p:txBody>
          <a:bodyPr/>
          <a:lstStyle/>
          <a:p>
            <a:pPr>
              <a:buNone/>
            </a:pPr>
            <a:r>
              <a:rPr lang="tr-TR" sz="2800" b="1" dirty="0">
                <a:solidFill>
                  <a:srgbClr val="FF5050"/>
                </a:solidFill>
              </a:rPr>
              <a:t>Risk değerlendirmesinin yenilenmesi</a:t>
            </a:r>
            <a:endParaRPr lang="tr-TR" sz="2800" dirty="0">
              <a:solidFill>
                <a:srgbClr val="FF5050"/>
              </a:solidFill>
            </a:endParaRPr>
          </a:p>
          <a:p>
            <a:r>
              <a:rPr lang="tr-TR" sz="2800" b="1" dirty="0">
                <a:solidFill>
                  <a:srgbClr val="0000CC"/>
                </a:solidFill>
              </a:rPr>
              <a:t>MADDE 12 –</a:t>
            </a:r>
            <a:r>
              <a:rPr lang="tr-TR" sz="2800" dirty="0">
                <a:solidFill>
                  <a:srgbClr val="0000CC"/>
                </a:solidFill>
              </a:rPr>
              <a:t> Yapılmış olan risk değerlendirmesi; tehlike sınıfına göre çok tehlikeli, tehlikeli ve az tehlikeli işyerlerinde sırasıyla en geç </a:t>
            </a:r>
          </a:p>
          <a:p>
            <a:pPr>
              <a:buNone/>
            </a:pPr>
            <a:endParaRPr lang="tr-TR" sz="2800" dirty="0">
              <a:solidFill>
                <a:srgbClr val="0000CC"/>
              </a:solidFill>
            </a:endParaRPr>
          </a:p>
          <a:p>
            <a:r>
              <a:rPr lang="tr-TR" sz="2800" dirty="0">
                <a:solidFill>
                  <a:srgbClr val="0000CC"/>
                </a:solidFill>
              </a:rPr>
              <a:t>Çok Tehlikeli Sınıfta : iki, </a:t>
            </a:r>
          </a:p>
          <a:p>
            <a:r>
              <a:rPr lang="tr-TR" sz="2800" dirty="0">
                <a:solidFill>
                  <a:srgbClr val="0000CC"/>
                </a:solidFill>
              </a:rPr>
              <a:t>Tehlikeli Sınıfta        : dört </a:t>
            </a:r>
          </a:p>
          <a:p>
            <a:r>
              <a:rPr lang="tr-TR" sz="2800" dirty="0">
                <a:solidFill>
                  <a:srgbClr val="0000CC"/>
                </a:solidFill>
              </a:rPr>
              <a:t>Az Tehlikeli Sınıfta    : altı yılda </a:t>
            </a:r>
          </a:p>
          <a:p>
            <a:pPr>
              <a:buNone/>
            </a:pPr>
            <a:r>
              <a:rPr lang="tr-TR" sz="2800" dirty="0">
                <a:solidFill>
                  <a:srgbClr val="D713D7"/>
                </a:solidFill>
              </a:rPr>
              <a:t>   bir yenilenir.</a:t>
            </a:r>
          </a:p>
          <a:p>
            <a:endParaRPr lang="tr-TR" dirty="0"/>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18</a:t>
            </a:fld>
            <a:endParaRPr lang="tr-TR" dirty="0"/>
          </a:p>
        </p:txBody>
      </p:sp>
    </p:spTree>
    <p:extLst>
      <p:ext uri="{BB962C8B-B14F-4D97-AF65-F5344CB8AC3E}">
        <p14:creationId xmlns:p14="http://schemas.microsoft.com/office/powerpoint/2010/main" val="174564581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4988" y="1167383"/>
            <a:ext cx="2234184" cy="2113788"/>
          </a:xfrm>
          <a:prstGeom prst="rect">
            <a:avLst/>
          </a:prstGeom>
        </p:spPr>
      </p:pic>
      <p:pic>
        <p:nvPicPr>
          <p:cNvPr id="3" name="object 3"/>
          <p:cNvPicPr/>
          <p:nvPr/>
        </p:nvPicPr>
        <p:blipFill>
          <a:blip r:embed="rId3" cstate="print"/>
          <a:stretch>
            <a:fillRect/>
          </a:stretch>
        </p:blipFill>
        <p:spPr>
          <a:xfrm>
            <a:off x="3186683" y="1437132"/>
            <a:ext cx="2781299" cy="1844039"/>
          </a:xfrm>
          <a:prstGeom prst="rect">
            <a:avLst/>
          </a:prstGeom>
        </p:spPr>
      </p:pic>
      <p:pic>
        <p:nvPicPr>
          <p:cNvPr id="4" name="object 4"/>
          <p:cNvPicPr/>
          <p:nvPr/>
        </p:nvPicPr>
        <p:blipFill>
          <a:blip r:embed="rId4" cstate="print"/>
          <a:stretch>
            <a:fillRect/>
          </a:stretch>
        </p:blipFill>
        <p:spPr>
          <a:xfrm>
            <a:off x="6012179" y="4005071"/>
            <a:ext cx="2276855" cy="2316480"/>
          </a:xfrm>
          <a:prstGeom prst="rect">
            <a:avLst/>
          </a:prstGeom>
        </p:spPr>
      </p:pic>
      <p:pic>
        <p:nvPicPr>
          <p:cNvPr id="5" name="object 5"/>
          <p:cNvPicPr/>
          <p:nvPr/>
        </p:nvPicPr>
        <p:blipFill>
          <a:blip r:embed="rId5" cstate="print"/>
          <a:stretch>
            <a:fillRect/>
          </a:stretch>
        </p:blipFill>
        <p:spPr>
          <a:xfrm>
            <a:off x="1115567" y="3686555"/>
            <a:ext cx="4535424" cy="2953512"/>
          </a:xfrm>
          <a:prstGeom prst="rect">
            <a:avLst/>
          </a:prstGeom>
        </p:spPr>
      </p:pic>
      <p:sp>
        <p:nvSpPr>
          <p:cNvPr id="6" name="object 6"/>
          <p:cNvSpPr txBox="1">
            <a:spLocks noGrp="1"/>
          </p:cNvSpPr>
          <p:nvPr>
            <p:ph type="title"/>
          </p:nvPr>
        </p:nvSpPr>
        <p:spPr>
          <a:xfrm>
            <a:off x="1707642" y="300354"/>
            <a:ext cx="5731510" cy="574040"/>
          </a:xfrm>
          <a:prstGeom prst="rect">
            <a:avLst/>
          </a:prstGeom>
        </p:spPr>
        <p:txBody>
          <a:bodyPr vert="horz" wrap="square" lIns="0" tIns="12700" rIns="0" bIns="0" rtlCol="0">
            <a:spAutoFit/>
          </a:bodyPr>
          <a:lstStyle/>
          <a:p>
            <a:pPr marL="12700">
              <a:lnSpc>
                <a:spcPct val="100000"/>
              </a:lnSpc>
              <a:spcBef>
                <a:spcPts val="100"/>
              </a:spcBef>
            </a:pPr>
            <a:r>
              <a:rPr dirty="0"/>
              <a:t>KİŞİSEL</a:t>
            </a:r>
            <a:r>
              <a:rPr spc="-70" dirty="0"/>
              <a:t> </a:t>
            </a:r>
            <a:r>
              <a:rPr spc="-5" dirty="0"/>
              <a:t>DOZİMETRELER</a:t>
            </a:r>
          </a:p>
        </p:txBody>
      </p:sp>
      <p:pic>
        <p:nvPicPr>
          <p:cNvPr id="7" name="object 7"/>
          <p:cNvPicPr/>
          <p:nvPr/>
        </p:nvPicPr>
        <p:blipFill>
          <a:blip r:embed="rId6" cstate="print"/>
          <a:stretch>
            <a:fillRect/>
          </a:stretch>
        </p:blipFill>
        <p:spPr>
          <a:xfrm>
            <a:off x="6635495" y="1048511"/>
            <a:ext cx="2301240" cy="2459736"/>
          </a:xfrm>
          <a:prstGeom prst="rect">
            <a:avLst/>
          </a:prstGeom>
        </p:spPr>
      </p:pic>
    </p:spTree>
    <p:extLst>
      <p:ext uri="{BB962C8B-B14F-4D97-AF65-F5344CB8AC3E}">
        <p14:creationId xmlns:p14="http://schemas.microsoft.com/office/powerpoint/2010/main" val="257104730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7918" y="674573"/>
            <a:ext cx="7809230" cy="635000"/>
          </a:xfrm>
          <a:prstGeom prst="rect">
            <a:avLst/>
          </a:prstGeom>
        </p:spPr>
        <p:txBody>
          <a:bodyPr vert="horz" wrap="square" lIns="0" tIns="12065" rIns="0" bIns="0" rtlCol="0">
            <a:spAutoFit/>
          </a:bodyPr>
          <a:lstStyle/>
          <a:p>
            <a:pPr marL="12700">
              <a:lnSpc>
                <a:spcPct val="100000"/>
              </a:lnSpc>
              <a:spcBef>
                <a:spcPts val="95"/>
              </a:spcBef>
            </a:pPr>
            <a:r>
              <a:rPr sz="4000" spc="-5" dirty="0"/>
              <a:t>Radyasyon</a:t>
            </a:r>
            <a:r>
              <a:rPr sz="4000" spc="-15" dirty="0"/>
              <a:t> </a:t>
            </a:r>
            <a:r>
              <a:rPr sz="4000" spc="-5" dirty="0"/>
              <a:t>Uyarı</a:t>
            </a:r>
            <a:r>
              <a:rPr sz="4000" spc="5" dirty="0"/>
              <a:t> </a:t>
            </a:r>
            <a:r>
              <a:rPr sz="4000" spc="-5" dirty="0"/>
              <a:t>Yazı</a:t>
            </a:r>
            <a:r>
              <a:rPr sz="4000" dirty="0"/>
              <a:t> </a:t>
            </a:r>
            <a:r>
              <a:rPr sz="4000" spc="-5" dirty="0"/>
              <a:t>ve Simgesi</a:t>
            </a:r>
            <a:endParaRPr sz="4000"/>
          </a:p>
        </p:txBody>
      </p:sp>
      <p:sp>
        <p:nvSpPr>
          <p:cNvPr id="3" name="object 3"/>
          <p:cNvSpPr txBox="1"/>
          <p:nvPr/>
        </p:nvSpPr>
        <p:spPr>
          <a:xfrm>
            <a:off x="4201414" y="1553120"/>
            <a:ext cx="4815205" cy="1804035"/>
          </a:xfrm>
          <a:prstGeom prst="rect">
            <a:avLst/>
          </a:prstGeom>
        </p:spPr>
        <p:txBody>
          <a:bodyPr vert="horz" wrap="square" lIns="0" tIns="75565" rIns="0" bIns="0" rtlCol="0">
            <a:spAutoFit/>
          </a:bodyPr>
          <a:lstStyle/>
          <a:p>
            <a:pPr marL="12700">
              <a:lnSpc>
                <a:spcPct val="100000"/>
              </a:lnSpc>
              <a:spcBef>
                <a:spcPts val="595"/>
              </a:spcBef>
            </a:pPr>
            <a:r>
              <a:rPr sz="2000" spc="-380" dirty="0">
                <a:latin typeface="Verdana"/>
                <a:cs typeface="Verdana"/>
              </a:rPr>
              <a:t>İ</a:t>
            </a:r>
            <a:r>
              <a:rPr sz="2000" spc="-120" dirty="0">
                <a:latin typeface="Verdana"/>
                <a:cs typeface="Verdana"/>
              </a:rPr>
              <a:t>y</a:t>
            </a:r>
            <a:r>
              <a:rPr sz="2000" spc="85" dirty="0">
                <a:latin typeface="Verdana"/>
                <a:cs typeface="Verdana"/>
              </a:rPr>
              <a:t>o</a:t>
            </a:r>
            <a:r>
              <a:rPr sz="2000" spc="-70" dirty="0">
                <a:latin typeface="Verdana"/>
                <a:cs typeface="Verdana"/>
              </a:rPr>
              <a:t>nize</a:t>
            </a:r>
            <a:r>
              <a:rPr sz="2000" spc="-165" dirty="0">
                <a:latin typeface="Verdana"/>
                <a:cs typeface="Verdana"/>
              </a:rPr>
              <a:t> </a:t>
            </a:r>
            <a:r>
              <a:rPr sz="2000" spc="-35" dirty="0">
                <a:latin typeface="Verdana"/>
                <a:cs typeface="Verdana"/>
              </a:rPr>
              <a:t>r</a:t>
            </a:r>
            <a:r>
              <a:rPr sz="2000" spc="-60" dirty="0">
                <a:latin typeface="Verdana"/>
                <a:cs typeface="Verdana"/>
              </a:rPr>
              <a:t>a</a:t>
            </a:r>
            <a:r>
              <a:rPr sz="2000" spc="114" dirty="0">
                <a:latin typeface="Verdana"/>
                <a:cs typeface="Verdana"/>
              </a:rPr>
              <a:t>d</a:t>
            </a:r>
            <a:r>
              <a:rPr sz="2000" spc="-120" dirty="0">
                <a:latin typeface="Verdana"/>
                <a:cs typeface="Verdana"/>
              </a:rPr>
              <a:t>y</a:t>
            </a:r>
            <a:r>
              <a:rPr sz="2000" spc="-75" dirty="0">
                <a:latin typeface="Verdana"/>
                <a:cs typeface="Verdana"/>
              </a:rPr>
              <a:t>as</a:t>
            </a:r>
            <a:r>
              <a:rPr sz="2000" spc="-80" dirty="0">
                <a:latin typeface="Verdana"/>
                <a:cs typeface="Verdana"/>
              </a:rPr>
              <a:t>y</a:t>
            </a:r>
            <a:r>
              <a:rPr sz="2000" spc="85" dirty="0">
                <a:latin typeface="Verdana"/>
                <a:cs typeface="Verdana"/>
              </a:rPr>
              <a:t>o</a:t>
            </a:r>
            <a:r>
              <a:rPr sz="2000" spc="-45" dirty="0">
                <a:latin typeface="Verdana"/>
                <a:cs typeface="Verdana"/>
              </a:rPr>
              <a:t>n</a:t>
            </a:r>
            <a:r>
              <a:rPr sz="2000" spc="-145" dirty="0">
                <a:latin typeface="Verdana"/>
                <a:cs typeface="Verdana"/>
              </a:rPr>
              <a:t> </a:t>
            </a:r>
            <a:r>
              <a:rPr sz="2000" spc="30" dirty="0">
                <a:latin typeface="Verdana"/>
                <a:cs typeface="Verdana"/>
              </a:rPr>
              <a:t>i</a:t>
            </a:r>
            <a:r>
              <a:rPr sz="2000" spc="60" dirty="0">
                <a:latin typeface="Verdana"/>
                <a:cs typeface="Verdana"/>
              </a:rPr>
              <a:t>ç</a:t>
            </a:r>
            <a:r>
              <a:rPr sz="2000" spc="-20" dirty="0">
                <a:latin typeface="Verdana"/>
                <a:cs typeface="Verdana"/>
              </a:rPr>
              <a:t>eren</a:t>
            </a:r>
            <a:r>
              <a:rPr sz="2000" spc="-155" dirty="0">
                <a:latin typeface="Verdana"/>
                <a:cs typeface="Verdana"/>
              </a:rPr>
              <a:t> </a:t>
            </a:r>
            <a:r>
              <a:rPr sz="2000" spc="-60" dirty="0">
                <a:latin typeface="Verdana"/>
                <a:cs typeface="Verdana"/>
              </a:rPr>
              <a:t>her</a:t>
            </a:r>
            <a:endParaRPr sz="2000">
              <a:latin typeface="Verdana"/>
              <a:cs typeface="Verdana"/>
            </a:endParaRPr>
          </a:p>
          <a:p>
            <a:pPr marL="12700">
              <a:lnSpc>
                <a:spcPct val="100000"/>
              </a:lnSpc>
              <a:spcBef>
                <a:spcPts val="495"/>
              </a:spcBef>
            </a:pPr>
            <a:r>
              <a:rPr sz="2000" spc="5" dirty="0">
                <a:latin typeface="Verdana"/>
                <a:cs typeface="Verdana"/>
              </a:rPr>
              <a:t>al</a:t>
            </a:r>
            <a:r>
              <a:rPr sz="2000" spc="100" dirty="0">
                <a:latin typeface="Verdana"/>
                <a:cs typeface="Verdana"/>
              </a:rPr>
              <a:t>anda</a:t>
            </a:r>
            <a:r>
              <a:rPr sz="2000" spc="-165" dirty="0">
                <a:latin typeface="Verdana"/>
                <a:cs typeface="Verdana"/>
              </a:rPr>
              <a:t> </a:t>
            </a:r>
            <a:r>
              <a:rPr sz="2000" spc="10" dirty="0">
                <a:latin typeface="Verdana"/>
                <a:cs typeface="Verdana"/>
              </a:rPr>
              <a:t>ra</a:t>
            </a:r>
            <a:r>
              <a:rPr sz="2000" spc="5" dirty="0">
                <a:latin typeface="Verdana"/>
                <a:cs typeface="Verdana"/>
              </a:rPr>
              <a:t>d</a:t>
            </a:r>
            <a:r>
              <a:rPr sz="2000" spc="-120" dirty="0">
                <a:latin typeface="Verdana"/>
                <a:cs typeface="Verdana"/>
              </a:rPr>
              <a:t>y</a:t>
            </a:r>
            <a:r>
              <a:rPr sz="2000" spc="-35" dirty="0">
                <a:latin typeface="Verdana"/>
                <a:cs typeface="Verdana"/>
              </a:rPr>
              <a:t>asy</a:t>
            </a:r>
            <a:r>
              <a:rPr sz="2000" spc="-45" dirty="0">
                <a:latin typeface="Verdana"/>
                <a:cs typeface="Verdana"/>
              </a:rPr>
              <a:t>o</a:t>
            </a:r>
            <a:r>
              <a:rPr sz="2000" spc="-50" dirty="0">
                <a:latin typeface="Verdana"/>
                <a:cs typeface="Verdana"/>
              </a:rPr>
              <a:t>n</a:t>
            </a:r>
            <a:r>
              <a:rPr sz="2000" spc="-45" dirty="0">
                <a:latin typeface="Verdana"/>
                <a:cs typeface="Verdana"/>
              </a:rPr>
              <a:t>un</a:t>
            </a:r>
            <a:r>
              <a:rPr sz="2000" spc="-160" dirty="0">
                <a:latin typeface="Verdana"/>
                <a:cs typeface="Verdana"/>
              </a:rPr>
              <a:t> </a:t>
            </a:r>
            <a:r>
              <a:rPr sz="2000" spc="-60" dirty="0">
                <a:latin typeface="Verdana"/>
                <a:cs typeface="Verdana"/>
              </a:rPr>
              <a:t>v</a:t>
            </a:r>
            <a:r>
              <a:rPr sz="2000" spc="-110" dirty="0">
                <a:latin typeface="Verdana"/>
                <a:cs typeface="Verdana"/>
              </a:rPr>
              <a:t>arl</a:t>
            </a:r>
            <a:r>
              <a:rPr sz="2000" spc="-65" dirty="0">
                <a:latin typeface="Verdana"/>
                <a:cs typeface="Verdana"/>
              </a:rPr>
              <a:t>ı</a:t>
            </a:r>
            <a:r>
              <a:rPr sz="2000" spc="-60" dirty="0">
                <a:latin typeface="Verdana"/>
                <a:cs typeface="Verdana"/>
              </a:rPr>
              <a:t>ğını</a:t>
            </a:r>
            <a:endParaRPr sz="2000">
              <a:latin typeface="Verdana"/>
              <a:cs typeface="Verdana"/>
            </a:endParaRPr>
          </a:p>
          <a:p>
            <a:pPr marL="44450" marR="5080" indent="-32384">
              <a:lnSpc>
                <a:spcPct val="100000"/>
              </a:lnSpc>
              <a:spcBef>
                <a:spcPts val="500"/>
              </a:spcBef>
            </a:pPr>
            <a:r>
              <a:rPr sz="2000" spc="100" dirty="0">
                <a:latin typeface="Verdana"/>
                <a:cs typeface="Verdana"/>
              </a:rPr>
              <a:t>g</a:t>
            </a:r>
            <a:r>
              <a:rPr sz="2000" spc="85" dirty="0">
                <a:latin typeface="Verdana"/>
                <a:cs typeface="Verdana"/>
              </a:rPr>
              <a:t>ö</a:t>
            </a:r>
            <a:r>
              <a:rPr sz="2000" spc="-220" dirty="0">
                <a:latin typeface="Verdana"/>
                <a:cs typeface="Verdana"/>
              </a:rPr>
              <a:t>s</a:t>
            </a:r>
            <a:r>
              <a:rPr sz="2000" spc="-150" dirty="0">
                <a:latin typeface="Verdana"/>
                <a:cs typeface="Verdana"/>
              </a:rPr>
              <a:t>t</a:t>
            </a:r>
            <a:r>
              <a:rPr sz="2000" spc="-10" dirty="0">
                <a:latin typeface="Verdana"/>
                <a:cs typeface="Verdana"/>
              </a:rPr>
              <a:t>ere</a:t>
            </a:r>
            <a:r>
              <a:rPr sz="2000" spc="-45" dirty="0">
                <a:latin typeface="Verdana"/>
                <a:cs typeface="Verdana"/>
              </a:rPr>
              <a:t>n</a:t>
            </a:r>
            <a:r>
              <a:rPr sz="2000" spc="-185" dirty="0">
                <a:latin typeface="Verdana"/>
                <a:cs typeface="Verdana"/>
              </a:rPr>
              <a:t> </a:t>
            </a:r>
            <a:r>
              <a:rPr sz="2000" spc="-90" dirty="0">
                <a:latin typeface="Verdana"/>
                <a:cs typeface="Verdana"/>
              </a:rPr>
              <a:t>yaz</a:t>
            </a:r>
            <a:r>
              <a:rPr sz="2000" spc="-40" dirty="0">
                <a:latin typeface="Verdana"/>
                <a:cs typeface="Verdana"/>
              </a:rPr>
              <a:t>ı</a:t>
            </a:r>
            <a:r>
              <a:rPr sz="2000" spc="-145" dirty="0">
                <a:latin typeface="Verdana"/>
                <a:cs typeface="Verdana"/>
              </a:rPr>
              <a:t> </a:t>
            </a:r>
            <a:r>
              <a:rPr sz="2000" spc="-60" dirty="0">
                <a:latin typeface="Verdana"/>
                <a:cs typeface="Verdana"/>
              </a:rPr>
              <a:t>v</a:t>
            </a:r>
            <a:r>
              <a:rPr sz="2000" spc="110" dirty="0">
                <a:latin typeface="Verdana"/>
                <a:cs typeface="Verdana"/>
              </a:rPr>
              <a:t>e</a:t>
            </a:r>
            <a:r>
              <a:rPr sz="2000" spc="-180" dirty="0">
                <a:latin typeface="Verdana"/>
                <a:cs typeface="Verdana"/>
              </a:rPr>
              <a:t> </a:t>
            </a:r>
            <a:r>
              <a:rPr sz="2000" dirty="0">
                <a:latin typeface="Verdana"/>
                <a:cs typeface="Verdana"/>
              </a:rPr>
              <a:t>öz</a:t>
            </a:r>
            <a:r>
              <a:rPr sz="2000" spc="5" dirty="0">
                <a:latin typeface="Verdana"/>
                <a:cs typeface="Verdana"/>
              </a:rPr>
              <a:t>e</a:t>
            </a:r>
            <a:r>
              <a:rPr sz="2000" spc="-150" dirty="0">
                <a:latin typeface="Verdana"/>
                <a:cs typeface="Verdana"/>
              </a:rPr>
              <a:t>l</a:t>
            </a:r>
            <a:r>
              <a:rPr sz="2000" spc="-175" dirty="0">
                <a:latin typeface="Verdana"/>
                <a:cs typeface="Verdana"/>
              </a:rPr>
              <a:t> </a:t>
            </a:r>
            <a:r>
              <a:rPr sz="2000" spc="-60" dirty="0">
                <a:latin typeface="Verdana"/>
                <a:cs typeface="Verdana"/>
              </a:rPr>
              <a:t>simg</a:t>
            </a:r>
            <a:r>
              <a:rPr sz="2000" spc="-55" dirty="0">
                <a:latin typeface="Verdana"/>
                <a:cs typeface="Verdana"/>
              </a:rPr>
              <a:t>e</a:t>
            </a:r>
            <a:r>
              <a:rPr sz="2000" spc="-165" dirty="0">
                <a:latin typeface="Verdana"/>
                <a:cs typeface="Verdana"/>
              </a:rPr>
              <a:t> </a:t>
            </a:r>
            <a:r>
              <a:rPr sz="2000" spc="-110" dirty="0">
                <a:latin typeface="Verdana"/>
                <a:cs typeface="Verdana"/>
              </a:rPr>
              <a:t>k</a:t>
            </a:r>
            <a:r>
              <a:rPr sz="2000" spc="-114" dirty="0">
                <a:latin typeface="Verdana"/>
                <a:cs typeface="Verdana"/>
              </a:rPr>
              <a:t>u</a:t>
            </a:r>
            <a:r>
              <a:rPr sz="2000" spc="-145" dirty="0">
                <a:latin typeface="Verdana"/>
                <a:cs typeface="Verdana"/>
              </a:rPr>
              <a:t>ll</a:t>
            </a:r>
            <a:r>
              <a:rPr sz="2000" spc="-55" dirty="0">
                <a:latin typeface="Verdana"/>
                <a:cs typeface="Verdana"/>
              </a:rPr>
              <a:t>anı</a:t>
            </a:r>
            <a:r>
              <a:rPr sz="2000" spc="-40" dirty="0">
                <a:latin typeface="Verdana"/>
                <a:cs typeface="Verdana"/>
              </a:rPr>
              <a:t>l</a:t>
            </a:r>
            <a:r>
              <a:rPr sz="2000" spc="20" dirty="0">
                <a:latin typeface="Verdana"/>
                <a:cs typeface="Verdana"/>
              </a:rPr>
              <a:t>ar</a:t>
            </a:r>
            <a:r>
              <a:rPr sz="2000" spc="10" dirty="0">
                <a:latin typeface="Verdana"/>
                <a:cs typeface="Verdana"/>
              </a:rPr>
              <a:t>a</a:t>
            </a:r>
            <a:r>
              <a:rPr sz="2000" spc="-130" dirty="0">
                <a:latin typeface="Verdana"/>
                <a:cs typeface="Verdana"/>
              </a:rPr>
              <a:t>k  </a:t>
            </a:r>
            <a:r>
              <a:rPr sz="2000" spc="-10" dirty="0">
                <a:latin typeface="Verdana"/>
                <a:cs typeface="Verdana"/>
              </a:rPr>
              <a:t>ha</a:t>
            </a:r>
            <a:r>
              <a:rPr sz="2000" dirty="0">
                <a:latin typeface="Verdana"/>
                <a:cs typeface="Verdana"/>
              </a:rPr>
              <a:t>l</a:t>
            </a:r>
            <a:r>
              <a:rPr sz="2000" spc="-180" dirty="0">
                <a:latin typeface="Verdana"/>
                <a:cs typeface="Verdana"/>
              </a:rPr>
              <a:t>k</a:t>
            </a:r>
            <a:r>
              <a:rPr sz="2000" spc="-175" dirty="0">
                <a:latin typeface="Verdana"/>
                <a:cs typeface="Verdana"/>
              </a:rPr>
              <a:t> </a:t>
            </a:r>
            <a:r>
              <a:rPr sz="2000" spc="-60" dirty="0">
                <a:latin typeface="Verdana"/>
                <a:cs typeface="Verdana"/>
              </a:rPr>
              <a:t>v</a:t>
            </a:r>
            <a:r>
              <a:rPr sz="2000" spc="110" dirty="0">
                <a:latin typeface="Verdana"/>
                <a:cs typeface="Verdana"/>
              </a:rPr>
              <a:t>e</a:t>
            </a:r>
            <a:r>
              <a:rPr sz="2000" spc="-170" dirty="0">
                <a:latin typeface="Verdana"/>
                <a:cs typeface="Verdana"/>
              </a:rPr>
              <a:t> </a:t>
            </a:r>
            <a:r>
              <a:rPr sz="2000" spc="10" dirty="0">
                <a:latin typeface="Verdana"/>
                <a:cs typeface="Verdana"/>
              </a:rPr>
              <a:t>ra</a:t>
            </a:r>
            <a:r>
              <a:rPr sz="2000" spc="5" dirty="0">
                <a:latin typeface="Verdana"/>
                <a:cs typeface="Verdana"/>
              </a:rPr>
              <a:t>d</a:t>
            </a:r>
            <a:r>
              <a:rPr sz="2000" spc="-120" dirty="0">
                <a:latin typeface="Verdana"/>
                <a:cs typeface="Verdana"/>
              </a:rPr>
              <a:t>y</a:t>
            </a:r>
            <a:r>
              <a:rPr sz="2000" spc="-35" dirty="0">
                <a:latin typeface="Verdana"/>
                <a:cs typeface="Verdana"/>
              </a:rPr>
              <a:t>asy</a:t>
            </a:r>
            <a:r>
              <a:rPr sz="2000" spc="-45" dirty="0">
                <a:latin typeface="Verdana"/>
                <a:cs typeface="Verdana"/>
              </a:rPr>
              <a:t>o</a:t>
            </a:r>
            <a:r>
              <a:rPr sz="2000" spc="-135" dirty="0">
                <a:latin typeface="Verdana"/>
                <a:cs typeface="Verdana"/>
              </a:rPr>
              <a:t>n</a:t>
            </a:r>
            <a:r>
              <a:rPr sz="2000" spc="-55" dirty="0">
                <a:latin typeface="Verdana"/>
                <a:cs typeface="Verdana"/>
              </a:rPr>
              <a:t>l</a:t>
            </a:r>
            <a:r>
              <a:rPr sz="2000" spc="165" dirty="0">
                <a:latin typeface="Verdana"/>
                <a:cs typeface="Verdana"/>
              </a:rPr>
              <a:t>a</a:t>
            </a:r>
            <a:r>
              <a:rPr sz="2000" spc="-150" dirty="0">
                <a:latin typeface="Verdana"/>
                <a:cs typeface="Verdana"/>
              </a:rPr>
              <a:t> </a:t>
            </a:r>
            <a:r>
              <a:rPr sz="2000" spc="35" dirty="0">
                <a:latin typeface="Verdana"/>
                <a:cs typeface="Verdana"/>
              </a:rPr>
              <a:t>çal</a:t>
            </a:r>
            <a:r>
              <a:rPr sz="2000" spc="25" dirty="0">
                <a:latin typeface="Verdana"/>
                <a:cs typeface="Verdana"/>
              </a:rPr>
              <a:t>ı</a:t>
            </a:r>
            <a:r>
              <a:rPr sz="2000" spc="-90" dirty="0">
                <a:latin typeface="Verdana"/>
                <a:cs typeface="Verdana"/>
              </a:rPr>
              <a:t>şan</a:t>
            </a:r>
            <a:r>
              <a:rPr sz="2000" spc="-35" dirty="0">
                <a:latin typeface="Verdana"/>
                <a:cs typeface="Verdana"/>
              </a:rPr>
              <a:t>l</a:t>
            </a:r>
            <a:r>
              <a:rPr sz="2000" spc="150" dirty="0">
                <a:latin typeface="Verdana"/>
                <a:cs typeface="Verdana"/>
              </a:rPr>
              <a:t>a</a:t>
            </a:r>
            <a:r>
              <a:rPr sz="2000" spc="-254" dirty="0">
                <a:latin typeface="Verdana"/>
                <a:cs typeface="Verdana"/>
              </a:rPr>
              <a:t>r</a:t>
            </a:r>
            <a:endParaRPr sz="2000">
              <a:latin typeface="Verdana"/>
              <a:cs typeface="Verdana"/>
            </a:endParaRPr>
          </a:p>
          <a:p>
            <a:pPr marL="82550">
              <a:lnSpc>
                <a:spcPct val="100000"/>
              </a:lnSpc>
              <a:spcBef>
                <a:spcPts val="509"/>
              </a:spcBef>
            </a:pPr>
            <a:r>
              <a:rPr sz="2000" spc="-85" dirty="0">
                <a:latin typeface="Verdana"/>
                <a:cs typeface="Verdana"/>
              </a:rPr>
              <a:t>uyarılmalıdır.</a:t>
            </a:r>
            <a:endParaRPr sz="2000">
              <a:latin typeface="Verdana"/>
              <a:cs typeface="Verdana"/>
            </a:endParaRPr>
          </a:p>
        </p:txBody>
      </p:sp>
      <p:grpSp>
        <p:nvGrpSpPr>
          <p:cNvPr id="4" name="object 4"/>
          <p:cNvGrpSpPr/>
          <p:nvPr/>
        </p:nvGrpSpPr>
        <p:grpSpPr>
          <a:xfrm>
            <a:off x="4755531" y="3448747"/>
            <a:ext cx="3876040" cy="2609215"/>
            <a:chOff x="4788408" y="3989832"/>
            <a:chExt cx="3876040" cy="2609215"/>
          </a:xfrm>
        </p:grpSpPr>
        <p:pic>
          <p:nvPicPr>
            <p:cNvPr id="5" name="object 5"/>
            <p:cNvPicPr/>
            <p:nvPr/>
          </p:nvPicPr>
          <p:blipFill>
            <a:blip r:embed="rId2" cstate="print"/>
            <a:stretch>
              <a:fillRect/>
            </a:stretch>
          </p:blipFill>
          <p:spPr>
            <a:xfrm>
              <a:off x="5364480" y="5423916"/>
              <a:ext cx="2891028" cy="1175003"/>
            </a:xfrm>
            <a:prstGeom prst="rect">
              <a:avLst/>
            </a:prstGeom>
          </p:spPr>
        </p:pic>
        <p:pic>
          <p:nvPicPr>
            <p:cNvPr id="6" name="object 6"/>
            <p:cNvPicPr/>
            <p:nvPr/>
          </p:nvPicPr>
          <p:blipFill>
            <a:blip r:embed="rId3" cstate="print"/>
            <a:stretch>
              <a:fillRect/>
            </a:stretch>
          </p:blipFill>
          <p:spPr>
            <a:xfrm>
              <a:off x="4788408" y="3989832"/>
              <a:ext cx="3875532" cy="1527047"/>
            </a:xfrm>
            <a:prstGeom prst="rect">
              <a:avLst/>
            </a:prstGeom>
          </p:spPr>
        </p:pic>
      </p:grpSp>
      <p:pic>
        <p:nvPicPr>
          <p:cNvPr id="7" name="object 7"/>
          <p:cNvPicPr/>
          <p:nvPr/>
        </p:nvPicPr>
        <p:blipFill>
          <a:blip r:embed="rId4" cstate="print"/>
          <a:stretch>
            <a:fillRect/>
          </a:stretch>
        </p:blipFill>
        <p:spPr>
          <a:xfrm>
            <a:off x="251458" y="1772411"/>
            <a:ext cx="3666745" cy="2113788"/>
          </a:xfrm>
          <a:prstGeom prst="rect">
            <a:avLst/>
          </a:prstGeom>
        </p:spPr>
      </p:pic>
      <p:pic>
        <p:nvPicPr>
          <p:cNvPr id="8" name="object 8"/>
          <p:cNvPicPr/>
          <p:nvPr/>
        </p:nvPicPr>
        <p:blipFill>
          <a:blip r:embed="rId5" cstate="print"/>
          <a:stretch>
            <a:fillRect/>
          </a:stretch>
        </p:blipFill>
        <p:spPr>
          <a:xfrm>
            <a:off x="251459" y="4363211"/>
            <a:ext cx="4177284" cy="2121408"/>
          </a:xfrm>
          <a:prstGeom prst="rect">
            <a:avLst/>
          </a:prstGeom>
        </p:spPr>
      </p:pic>
    </p:spTree>
    <p:extLst>
      <p:ext uri="{BB962C8B-B14F-4D97-AF65-F5344CB8AC3E}">
        <p14:creationId xmlns:p14="http://schemas.microsoft.com/office/powerpoint/2010/main" val="17668384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4611" name="Rectangle 2"/>
          <p:cNvSpPr>
            <a:spLocks noGrp="1" noChangeArrowheads="1"/>
          </p:cNvSpPr>
          <p:nvPr>
            <p:ph type="body" idx="1"/>
          </p:nvPr>
        </p:nvSpPr>
        <p:spPr>
          <a:xfrm>
            <a:off x="683568" y="1124744"/>
            <a:ext cx="7740650" cy="2800767"/>
          </a:xfrm>
        </p:spPr>
        <p:txBody>
          <a:bodyPr>
            <a:spAutoFit/>
          </a:bodyPr>
          <a:lstStyle/>
          <a:p>
            <a:pPr marL="457200" indent="-457200">
              <a:spcBef>
                <a:spcPct val="0"/>
              </a:spcBef>
              <a:buClr>
                <a:srgbClr val="0033CC"/>
              </a:buClr>
              <a:buFontTx/>
              <a:buNone/>
            </a:pPr>
            <a:r>
              <a:rPr lang="tr-TR" altLang="tr-TR" sz="2200" dirty="0">
                <a:ln>
                  <a:solidFill>
                    <a:srgbClr val="0033CC"/>
                  </a:solidFill>
                </a:ln>
                <a:solidFill>
                  <a:srgbClr val="0033CC"/>
                </a:solidFill>
                <a:latin typeface="Trebuchet MS" pitchFamily="34" charset="0"/>
              </a:rPr>
              <a:t>     Radyasyonun denetimi:</a:t>
            </a:r>
          </a:p>
          <a:p>
            <a:pPr marL="457200" indent="-457200">
              <a:spcBef>
                <a:spcPct val="0"/>
              </a:spcBef>
              <a:buClr>
                <a:srgbClr val="0033CC"/>
              </a:buClr>
              <a:buFontTx/>
              <a:buNone/>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Radyasyonun, işyerlerinde kullanılması ve denetlenmesiyle ilgili tüm hususlar </a:t>
            </a:r>
            <a:r>
              <a:rPr lang="tr-TR" altLang="tr-TR" sz="2200" dirty="0">
                <a:ln>
                  <a:solidFill>
                    <a:srgbClr val="0033CC"/>
                  </a:solidFill>
                </a:ln>
                <a:solidFill>
                  <a:srgbClr val="0033CC"/>
                </a:solidFill>
                <a:latin typeface="Trebuchet MS" pitchFamily="34" charset="0"/>
              </a:rPr>
              <a:t>Atom Enerji Kurumu Başkanlığı </a:t>
            </a:r>
            <a:r>
              <a:rPr lang="tr-TR" altLang="tr-TR" sz="2200" dirty="0">
                <a:solidFill>
                  <a:srgbClr val="000000"/>
                </a:solidFill>
                <a:latin typeface="Trebuchet MS" pitchFamily="34" charset="0"/>
              </a:rPr>
              <a:t>tarafından yürütülmektedir.</a:t>
            </a:r>
          </a:p>
          <a:p>
            <a:pPr marL="457200" indent="-457200">
              <a:lnSpc>
                <a:spcPct val="150000"/>
              </a:lnSpc>
              <a:spcBef>
                <a:spcPct val="0"/>
              </a:spcBef>
              <a:buClr>
                <a:srgbClr val="0033CC"/>
              </a:buClr>
              <a:buFontTx/>
              <a:buNone/>
            </a:pPr>
            <a:endParaRPr lang="tr-TR" altLang="tr-TR" sz="2200" dirty="0">
              <a:solidFill>
                <a:srgbClr val="000000"/>
              </a:solidFill>
              <a:latin typeface="Trebuchet MS" pitchFamily="34" charset="0"/>
            </a:endParaRPr>
          </a:p>
        </p:txBody>
      </p:sp>
      <p:sp>
        <p:nvSpPr>
          <p:cNvPr id="2" name="Dikdörtgen 1"/>
          <p:cNvSpPr/>
          <p:nvPr/>
        </p:nvSpPr>
        <p:spPr>
          <a:xfrm>
            <a:off x="813807" y="3940466"/>
            <a:ext cx="7632848" cy="21698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tr-TR" altLang="tr-TR" dirty="0">
                <a:solidFill>
                  <a:prstClr val="white"/>
                </a:solidFill>
                <a:latin typeface="Trebuchet MS" pitchFamily="34" charset="0"/>
              </a:rPr>
              <a:t>      </a:t>
            </a:r>
            <a:r>
              <a:rPr lang="tr-TR" altLang="tr-TR" dirty="0">
                <a:ln w="0"/>
                <a:solidFill>
                  <a:prstClr val="black"/>
                </a:solidFill>
                <a:effectLst>
                  <a:outerShdw blurRad="38100" dist="19050" dir="2700000" algn="tl" rotWithShape="0">
                    <a:prstClr val="black">
                      <a:alpha val="40000"/>
                    </a:prstClr>
                  </a:outerShdw>
                </a:effectLst>
                <a:latin typeface="Trebuchet MS" pitchFamily="34" charset="0"/>
              </a:rPr>
              <a:t>Ancak; Çalışma Bakanlığı  Müfettişleri tarafından da işyerinde İşçi Sağlığı ve İş Güvenliği Tüzüğü’nün  83. maddesine göre işlem yapılabilir.</a:t>
            </a:r>
            <a:r>
              <a:rPr lang="tr-TR" altLang="tr-TR" sz="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p>
          <a:p>
            <a:pPr algn="ctr" eaLnBrk="0" fontAlgn="base" hangingPunct="0">
              <a:spcBef>
                <a:spcPct val="0"/>
              </a:spcBef>
              <a:spcAft>
                <a:spcPct val="0"/>
              </a:spcAft>
            </a:pPr>
            <a:endParaRPr lang="tr-TR" altLang="tr-TR" sz="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tr-TR" altLang="tr-TR" sz="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tr-TR" altLang="tr-TR" sz="800" dirty="0">
              <a:ln w="0"/>
              <a:solidFill>
                <a:srgbClr val="1C283D"/>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tr-TR" altLang="tr-TR" sz="2400" dirty="0">
                <a:ln w="0">
                  <a:solidFill>
                    <a:srgbClr val="FF0000"/>
                  </a:solidFill>
                </a:ln>
                <a:solidFill>
                  <a:srgbClr val="0070C0"/>
                </a:solidFill>
                <a:effectLst>
                  <a:outerShdw blurRad="38100" dist="19050" dir="2700000" algn="tl" rotWithShape="0">
                    <a:prstClr val="black">
                      <a:alpha val="40000"/>
                    </a:prstClr>
                  </a:outerShdw>
                </a:effectLst>
                <a:cs typeface="Arial" panose="020B0604020202020204" pitchFamily="34" charset="0"/>
              </a:rPr>
              <a:t>Resmi Gazete Tarihi: 24.03.2000 Resmi Gazete Sayısı: 23999</a:t>
            </a:r>
            <a:r>
              <a:rPr lang="tr-TR" altLang="tr-TR" sz="2400" dirty="0">
                <a:ln w="0">
                  <a:solidFill>
                    <a:srgbClr val="FF0000"/>
                  </a:solidFill>
                </a:ln>
                <a:solidFill>
                  <a:srgbClr val="0070C0"/>
                </a:solidFill>
                <a:effectLst>
                  <a:outerShdw blurRad="38100" dist="19050" dir="2700000" algn="tl" rotWithShape="0">
                    <a:prstClr val="black">
                      <a:alpha val="40000"/>
                    </a:prstClr>
                  </a:outerShdw>
                </a:effectLst>
              </a:rPr>
              <a:t/>
            </a:r>
            <a:br>
              <a:rPr lang="tr-TR" altLang="tr-TR" sz="2400" dirty="0">
                <a:ln w="0">
                  <a:solidFill>
                    <a:srgbClr val="FF0000"/>
                  </a:solidFill>
                </a:ln>
                <a:solidFill>
                  <a:srgbClr val="0070C0"/>
                </a:solidFill>
                <a:effectLst>
                  <a:outerShdw blurRad="38100" dist="19050" dir="2700000" algn="tl" rotWithShape="0">
                    <a:prstClr val="black">
                      <a:alpha val="40000"/>
                    </a:prstClr>
                  </a:outerShdw>
                </a:effectLst>
              </a:rPr>
            </a:br>
            <a:r>
              <a:rPr lang="tr-TR" altLang="tr-TR" sz="2400" dirty="0">
                <a:ln w="0">
                  <a:solidFill>
                    <a:srgbClr val="FF0000"/>
                  </a:solidFill>
                </a:ln>
                <a:solidFill>
                  <a:srgbClr val="0070C0"/>
                </a:solidFill>
                <a:effectLst>
                  <a:outerShdw blurRad="38100" dist="19050" dir="2700000" algn="tl" rotWithShape="0">
                    <a:prstClr val="black">
                      <a:alpha val="40000"/>
                    </a:prstClr>
                  </a:outerShdw>
                </a:effectLst>
                <a:cs typeface="Times New Roman" panose="02020603050405020304" pitchFamily="18" charset="0"/>
              </a:rPr>
              <a:t>Radyasyon Güvenliği Yönetmeliği</a:t>
            </a:r>
            <a:endParaRPr lang="tr-TR" altLang="tr-TR" sz="2400" dirty="0">
              <a:ln w="0">
                <a:solidFill>
                  <a:srgbClr val="FF0000"/>
                </a:solidFill>
              </a:ln>
              <a:solidFill>
                <a:srgbClr val="0070C0"/>
              </a:solidFill>
              <a:effectLst>
                <a:outerShdw blurRad="38100" dist="19050" dir="2700000" algn="tl" rotWithShape="0">
                  <a:prstClr val="black">
                    <a:alpha val="40000"/>
                  </a:prstClr>
                </a:outerShdw>
              </a:effectLst>
            </a:endParaRPr>
          </a:p>
          <a:p>
            <a:pPr marL="457200" indent="-457200">
              <a:lnSpc>
                <a:spcPct val="150000"/>
              </a:lnSpc>
              <a:spcBef>
                <a:spcPct val="0"/>
              </a:spcBef>
              <a:buClr>
                <a:srgbClr val="0033CC"/>
              </a:buClr>
            </a:pPr>
            <a:endParaRPr lang="tr-TR" altLang="tr-TR" dirty="0">
              <a:solidFill>
                <a:prstClr val="white"/>
              </a:solidFill>
              <a:latin typeface="Trebuchet MS" pitchFamily="34" charset="0"/>
            </a:endParaRPr>
          </a:p>
        </p:txBody>
      </p:sp>
      <p:sp>
        <p:nvSpPr>
          <p:cNvPr id="9" name="4 Metin kutusu"/>
          <p:cNvSpPr txBox="1">
            <a:spLocks noChangeArrowheads="1"/>
          </p:cNvSpPr>
          <p:nvPr/>
        </p:nvSpPr>
        <p:spPr bwMode="auto">
          <a:xfrm>
            <a:off x="2051719" y="406500"/>
            <a:ext cx="518457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C00000"/>
                  </a:solidFill>
                  <a:prstDash val="solid"/>
                </a:ln>
                <a:solidFill>
                  <a:srgbClr val="0033CC"/>
                </a:solidFill>
                <a:effectLst>
                  <a:outerShdw blurRad="88000" dist="50800" dir="5040000" algn="tl">
                    <a:srgbClr val="FFC000">
                      <a:tint val="80000"/>
                      <a:satMod val="250000"/>
                      <a:alpha val="45000"/>
                    </a:srgbClr>
                  </a:outerShdw>
                </a:effectLst>
              </a:rPr>
              <a:t>RADYASYONUN DEĞERLENDİRİLMESİ</a:t>
            </a:r>
          </a:p>
        </p:txBody>
      </p:sp>
      <p:sp>
        <p:nvSpPr>
          <p:cNvPr id="8" name="Rectangle 3"/>
          <p:cNvSpPr>
            <a:spLocks noChangeArrowheads="1"/>
          </p:cNvSpPr>
          <p:nvPr/>
        </p:nvSpPr>
        <p:spPr bwMode="auto">
          <a:xfrm>
            <a:off x="4479634"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tr-TR" altLang="tr-TR" dirty="0">
              <a:solidFill>
                <a:prstClr val="black"/>
              </a:solidFill>
              <a:latin typeface="Arial" panose="020B0604020202020204" pitchFamily="34" charset="0"/>
            </a:endParaRPr>
          </a:p>
        </p:txBody>
      </p:sp>
    </p:spTree>
    <p:extLst>
      <p:ext uri="{BB962C8B-B14F-4D97-AF65-F5344CB8AC3E}">
        <p14:creationId xmlns:p14="http://schemas.microsoft.com/office/powerpoint/2010/main" val="1151038084"/>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245363" y="188640"/>
            <a:ext cx="2889504" cy="6192688"/>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021" y="188640"/>
            <a:ext cx="579946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93539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http://www.global-b2b-network.com/direct/dbimage/50015186/Economical_Pressure_Gauge.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78827" y="1500173"/>
            <a:ext cx="4786346" cy="4786347"/>
          </a:xfrm>
          <a:prstGeom prst="rect">
            <a:avLst/>
          </a:prstGeom>
          <a:noFill/>
        </p:spPr>
      </p:pic>
      <p:sp>
        <p:nvSpPr>
          <p:cNvPr id="5" name="Rectangle 7"/>
          <p:cNvSpPr>
            <a:spLocks noChangeArrowheads="1"/>
          </p:cNvSpPr>
          <p:nvPr/>
        </p:nvSpPr>
        <p:spPr bwMode="auto">
          <a:xfrm>
            <a:off x="701675" y="2967335"/>
            <a:ext cx="7740650" cy="923330"/>
          </a:xfrm>
          <a:prstGeom prst="rect">
            <a:avLst/>
          </a:prstGeom>
          <a:noFill/>
          <a:ln w="9525">
            <a:noFill/>
            <a:miter lim="800000"/>
            <a:headEnd/>
            <a:tailEnd/>
          </a:ln>
        </p:spPr>
        <p:txBody>
          <a:bodyPr>
            <a:spAutoFit/>
          </a:bodyPr>
          <a:lstStyle/>
          <a:p>
            <a:pPr algn="ctr">
              <a:defRPr/>
            </a:pPr>
            <a:r>
              <a:rPr lang="tr-TR" sz="5400" b="1" kern="10"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latin typeface="Arial Black"/>
              </a:rPr>
              <a:t>BASINÇ</a:t>
            </a:r>
            <a:endParaRPr lang="tr-TR" sz="5400" b="1"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54590793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6658" name="Rectangle 2"/>
          <p:cNvSpPr>
            <a:spLocks noGrp="1" noChangeArrowheads="1"/>
          </p:cNvSpPr>
          <p:nvPr>
            <p:ph type="body" idx="4294967295"/>
          </p:nvPr>
        </p:nvSpPr>
        <p:spPr>
          <a:xfrm>
            <a:off x="701675" y="2054225"/>
            <a:ext cx="7740650" cy="1785104"/>
          </a:xfrm>
          <a:prstGeom prst="rect">
            <a:avLst/>
          </a:prstGeom>
        </p:spPr>
        <p:txBody>
          <a:bodyPr>
            <a:spAutoFit/>
          </a:body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rPr>
              <a:t>Birim alana yapılan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	kuvvete </a:t>
            </a:r>
            <a:r>
              <a:rPr lang="tr-TR" altLang="tr-TR" sz="2200" dirty="0">
                <a:solidFill>
                  <a:srgbClr val="0033CC"/>
                </a:solidFill>
                <a:latin typeface="Trebuchet MS" pitchFamily="34" charset="0"/>
              </a:rPr>
              <a:t>basınç</a:t>
            </a:r>
            <a:r>
              <a:rPr lang="tr-TR" altLang="tr-TR" sz="2200" dirty="0">
                <a:solidFill>
                  <a:srgbClr val="000000"/>
                </a:solidFill>
                <a:latin typeface="Trebuchet MS" pitchFamily="34" charset="0"/>
              </a:rPr>
              <a:t> denir. </a:t>
            </a:r>
          </a:p>
          <a:p>
            <a:pPr marL="457200" indent="-457200">
              <a:spcBef>
                <a:spcPct val="0"/>
              </a:spcBef>
              <a:buClr>
                <a:srgbClr val="0033CC"/>
              </a:buClr>
              <a:buFont typeface="Wingdings" pitchFamily="2" charset="2"/>
              <a:buNone/>
            </a:pPr>
            <a:endParaRPr lang="tr-TR" altLang="tr-TR" sz="2200" dirty="0">
              <a:solidFill>
                <a:srgbClr val="000000"/>
              </a:solidFill>
              <a:latin typeface="Trebuchet MS" pitchFamily="34" charset="0"/>
            </a:endParaRPr>
          </a:p>
          <a:p>
            <a:pPr marL="457200" indent="-457200">
              <a:spcBef>
                <a:spcPct val="0"/>
              </a:spcBef>
              <a:buClr>
                <a:srgbClr val="0033CC"/>
              </a:buClr>
            </a:pPr>
            <a:r>
              <a:rPr lang="tr-TR" altLang="tr-TR" sz="2200" dirty="0">
                <a:solidFill>
                  <a:srgbClr val="000000"/>
                </a:solidFill>
                <a:latin typeface="Trebuchet MS" pitchFamily="34" charset="0"/>
              </a:rPr>
              <a:t>Birimi: </a:t>
            </a:r>
            <a:r>
              <a:rPr lang="tr-TR" altLang="tr-TR" sz="2200" dirty="0">
                <a:solidFill>
                  <a:srgbClr val="0033CC"/>
                </a:solidFill>
                <a:latin typeface="Trebuchet MS" pitchFamily="34" charset="0"/>
              </a:rPr>
              <a:t>Bar</a:t>
            </a:r>
            <a:r>
              <a:rPr lang="tr-TR" altLang="tr-TR" sz="2200" dirty="0">
                <a:solidFill>
                  <a:srgbClr val="000000"/>
                </a:solidFill>
                <a:latin typeface="Trebuchet MS" pitchFamily="34" charset="0"/>
              </a:rPr>
              <a:t> veya </a:t>
            </a:r>
            <a:r>
              <a:rPr lang="tr-TR" altLang="tr-TR" sz="2200" dirty="0">
                <a:solidFill>
                  <a:srgbClr val="0033CC"/>
                </a:solidFill>
                <a:latin typeface="Trebuchet MS" pitchFamily="34" charset="0"/>
              </a:rPr>
              <a:t>Newton/cm</a:t>
            </a:r>
            <a:r>
              <a:rPr lang="tr-TR" altLang="tr-TR" sz="2200" baseline="30000" dirty="0">
                <a:solidFill>
                  <a:srgbClr val="0033CC"/>
                </a:solidFill>
                <a:latin typeface="Trebuchet MS" pitchFamily="34" charset="0"/>
              </a:rPr>
              <a:t>2</a:t>
            </a:r>
            <a:r>
              <a:rPr lang="tr-TR" altLang="tr-TR" sz="2200" dirty="0">
                <a:solidFill>
                  <a:srgbClr val="000000"/>
                </a:solidFill>
                <a:latin typeface="Trebuchet MS" pitchFamily="34" charset="0"/>
              </a:rPr>
              <a:t>’dir.</a:t>
            </a:r>
          </a:p>
        </p:txBody>
      </p:sp>
      <p:pic>
        <p:nvPicPr>
          <p:cNvPr id="326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0" y="1857375"/>
            <a:ext cx="2173288"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0" name="Picture 4" descr="chprm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9563" y="3929063"/>
            <a:ext cx="31115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1" name="4 Metin kutusu"/>
          <p:cNvSpPr txBox="1">
            <a:spLocks noChangeArrowheads="1"/>
          </p:cNvSpPr>
          <p:nvPr/>
        </p:nvSpPr>
        <p:spPr bwMode="auto">
          <a:xfrm>
            <a:off x="3491880" y="332656"/>
            <a:ext cx="1633934"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0033CC"/>
                  </a:solidFill>
                </a:ln>
                <a:solidFill>
                  <a:srgbClr val="0033CC"/>
                </a:solidFill>
                <a:effectLst>
                  <a:outerShdw blurRad="50800" dist="39000" dir="5460000" algn="tl">
                    <a:srgbClr val="000000">
                      <a:alpha val="38000"/>
                    </a:srgbClr>
                  </a:outerShdw>
                </a:effectLst>
              </a:rPr>
              <a:t>BASINÇ</a:t>
            </a:r>
          </a:p>
        </p:txBody>
      </p:sp>
    </p:spTree>
    <p:extLst>
      <p:ext uri="{BB962C8B-B14F-4D97-AF65-F5344CB8AC3E}">
        <p14:creationId xmlns:p14="http://schemas.microsoft.com/office/powerpoint/2010/main" val="2405657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6" name="Rectangle 2"/>
          <p:cNvSpPr>
            <a:spLocks noGrp="1" noChangeArrowheads="1"/>
          </p:cNvSpPr>
          <p:nvPr>
            <p:ph type="body" idx="4294967295"/>
          </p:nvPr>
        </p:nvSpPr>
        <p:spPr>
          <a:xfrm>
            <a:off x="665671" y="894779"/>
            <a:ext cx="7740650" cy="2738635"/>
          </a:xfrm>
          <a:prstGeom prst="rect">
            <a:avLst/>
          </a:prstGeom>
        </p:spPr>
        <p:txBody>
          <a:bodyPr>
            <a:spAutoFit/>
          </a:bodyPr>
          <a:lstStyle/>
          <a:p>
            <a:pPr marL="457200" indent="-457200">
              <a:spcBef>
                <a:spcPct val="0"/>
              </a:spcBef>
              <a:buClr>
                <a:srgbClr val="0033CC"/>
              </a:buClr>
              <a:buFont typeface="Wingdings" pitchFamily="2" charset="2"/>
              <a:buNone/>
            </a:pPr>
            <a:r>
              <a:rPr lang="tr-TR" altLang="tr-TR" sz="2200" dirty="0">
                <a:ln>
                  <a:solidFill>
                    <a:srgbClr val="0033CC"/>
                  </a:solidFill>
                </a:ln>
                <a:solidFill>
                  <a:srgbClr val="0033CC"/>
                </a:solidFill>
                <a:latin typeface="Trebuchet MS" pitchFamily="34" charset="0"/>
              </a:rPr>
              <a:t>      Atmosfer Basıncından Daha Yüksek Ya Da Daha Düşük</a:t>
            </a:r>
          </a:p>
          <a:p>
            <a:pPr marL="457200" indent="-457200">
              <a:spcBef>
                <a:spcPct val="0"/>
              </a:spcBef>
              <a:buClr>
                <a:srgbClr val="0033CC"/>
              </a:buClr>
              <a:buFont typeface="Wingdings" pitchFamily="2" charset="2"/>
              <a:buNone/>
            </a:pPr>
            <a:r>
              <a:rPr lang="tr-TR" altLang="tr-TR" sz="2200" dirty="0">
                <a:ln>
                  <a:solidFill>
                    <a:srgbClr val="0033CC"/>
                  </a:solidFill>
                </a:ln>
                <a:solidFill>
                  <a:srgbClr val="0033CC"/>
                </a:solidFill>
                <a:latin typeface="Trebuchet MS" pitchFamily="34" charset="0"/>
              </a:rPr>
              <a:t>Basınçlı Yerlerde Çalışan İşçilerde;</a:t>
            </a:r>
          </a:p>
          <a:p>
            <a:pPr marL="457200" indent="-457200">
              <a:spcBef>
                <a:spcPct val="0"/>
              </a:spcBef>
              <a:buClr>
                <a:srgbClr val="0033CC"/>
              </a:buClr>
            </a:pPr>
            <a:endParaRPr lang="tr-TR" altLang="tr-TR" sz="2200" dirty="0">
              <a:solidFill>
                <a:srgbClr val="000000"/>
              </a:solidFill>
              <a:latin typeface="Trebuchet MS" pitchFamily="34" charset="0"/>
            </a:endParaRPr>
          </a:p>
          <a:p>
            <a:pPr marL="457200" indent="-457200">
              <a:spcBef>
                <a:spcPct val="0"/>
              </a:spcBef>
              <a:buClr>
                <a:srgbClr val="0033CC"/>
              </a:buClr>
            </a:pPr>
            <a:r>
              <a:rPr lang="tr-TR" altLang="tr-TR" sz="2200" dirty="0">
                <a:solidFill>
                  <a:srgbClr val="000000"/>
                </a:solidFill>
                <a:latin typeface="Trebuchet MS" pitchFamily="34" charset="0"/>
              </a:rPr>
              <a:t>Kalp, dolaşım, solunum rahatsızlıkları görülebilir.</a:t>
            </a:r>
            <a:r>
              <a:rPr lang="en-US" altLang="tr-TR" sz="2200" dirty="0">
                <a:solidFill>
                  <a:srgbClr val="000000"/>
                </a:solidFill>
                <a:latin typeface="Trebuchet MS" pitchFamily="34" charset="0"/>
              </a:rPr>
              <a:t> </a:t>
            </a:r>
            <a:endParaRPr lang="tr-TR" altLang="tr-TR" sz="2200" dirty="0">
              <a:solidFill>
                <a:srgbClr val="000000"/>
              </a:solidFill>
              <a:latin typeface="Trebuchet MS" pitchFamily="34" charset="0"/>
            </a:endParaRPr>
          </a:p>
          <a:p>
            <a:pPr marL="457200" indent="-457200">
              <a:spcBef>
                <a:spcPct val="0"/>
              </a:spcBef>
              <a:buClr>
                <a:srgbClr val="0033CC"/>
              </a:buClr>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Normalde 4,5 N/cm</a:t>
            </a:r>
            <a:r>
              <a:rPr lang="tr-TR" altLang="tr-TR" sz="2200" baseline="30000" dirty="0">
                <a:solidFill>
                  <a:srgbClr val="000000"/>
                </a:solidFill>
                <a:latin typeface="Trebuchet MS" pitchFamily="34" charset="0"/>
              </a:rPr>
              <a:t>2</a:t>
            </a:r>
            <a:r>
              <a:rPr lang="tr-TR" altLang="tr-TR" sz="2200" dirty="0">
                <a:solidFill>
                  <a:srgbClr val="000000"/>
                </a:solidFill>
                <a:latin typeface="Trebuchet MS" pitchFamily="34" charset="0"/>
              </a:rPr>
              <a:t> kadar basınç değişimi organizmada rahatsızlık hissi dışında sağlık sorunu yaratmaz.</a:t>
            </a:r>
          </a:p>
        </p:txBody>
      </p:sp>
      <p:pic>
        <p:nvPicPr>
          <p:cNvPr id="32870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88" y="3861049"/>
            <a:ext cx="2707208" cy="2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861050"/>
            <a:ext cx="2713435" cy="235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9" name="Picture 2" descr="E:\Documents\MAHMUT CANDIR  mahmutcandir@hotmail.com\EGITIM\termal konfor-resimler\pressure.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50" y="3861048"/>
            <a:ext cx="2286000" cy="235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10"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spTree>
    <p:extLst>
      <p:ext uri="{BB962C8B-B14F-4D97-AF65-F5344CB8AC3E}">
        <p14:creationId xmlns:p14="http://schemas.microsoft.com/office/powerpoint/2010/main" val="882537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9730" name="Rectangle 2"/>
          <p:cNvSpPr>
            <a:spLocks noGrp="1" noChangeArrowheads="1"/>
          </p:cNvSpPr>
          <p:nvPr>
            <p:ph type="body" idx="4294967295"/>
          </p:nvPr>
        </p:nvSpPr>
        <p:spPr>
          <a:xfrm>
            <a:off x="688975" y="792325"/>
            <a:ext cx="7740650" cy="4785349"/>
          </a:xfrm>
          <a:prstGeom prst="rect">
            <a:avLst/>
          </a:prstGeom>
        </p:spPr>
        <p:txBody>
          <a:bodyPr>
            <a:spAutoFit/>
          </a:bodyPr>
          <a:lstStyle/>
          <a:p>
            <a:pPr marL="0" indent="536575">
              <a:lnSpc>
                <a:spcPct val="150000"/>
              </a:lnSpc>
              <a:spcBef>
                <a:spcPct val="0"/>
              </a:spcBef>
              <a:buClr>
                <a:srgbClr val="0033CC"/>
              </a:buClr>
            </a:pPr>
            <a:r>
              <a:rPr lang="tr-TR" altLang="tr-TR" sz="2200" dirty="0">
                <a:solidFill>
                  <a:srgbClr val="000000"/>
                </a:solidFill>
                <a:latin typeface="Trebuchet MS" pitchFamily="34" charset="0"/>
              </a:rPr>
              <a:t>Balon ve uçak gibi araçlarla süratle yükseklere çıkılması  halinde, doğal olarak atmosfer basıncının düşmesi  nedeniyle, normal atmosfer basıncı altında dokularda erimiş olan gazların serbest hale gelmesi ile karıncalanma, kol ve bacaklarda ağrılar ile bulanık görme, kulaklarının iç ve dış tarafındaki basınç farkından dolayı kulak ağrıları gibi belirtiler meydana gelir.</a:t>
            </a:r>
            <a:br>
              <a:rPr lang="tr-TR" altLang="tr-TR" sz="2200" dirty="0">
                <a:solidFill>
                  <a:srgbClr val="000000"/>
                </a:solidFill>
                <a:latin typeface="Trebuchet MS" pitchFamily="34" charset="0"/>
              </a:rPr>
            </a:br>
            <a:endParaRPr lang="tr-TR" altLang="tr-TR" sz="800" dirty="0">
              <a:solidFill>
                <a:srgbClr val="000000"/>
              </a:solidFill>
              <a:latin typeface="Trebuchet MS" pitchFamily="34" charset="0"/>
            </a:endParaRPr>
          </a:p>
          <a:p>
            <a:pPr marL="0" indent="536575">
              <a:lnSpc>
                <a:spcPct val="150000"/>
              </a:lnSpc>
              <a:spcBef>
                <a:spcPct val="0"/>
              </a:spcBef>
              <a:buClr>
                <a:srgbClr val="0033CC"/>
              </a:buClr>
            </a:pPr>
            <a:r>
              <a:rPr lang="tr-TR" altLang="tr-TR" sz="2200" dirty="0">
                <a:solidFill>
                  <a:srgbClr val="000000"/>
                </a:solidFill>
                <a:latin typeface="Trebuchet MS" pitchFamily="34" charset="0"/>
              </a:rPr>
              <a:t>Vücuttaki oksijenin parsiyel basıncının düşmesi sonucu anoksemi, taşikardi görülebilir.</a:t>
            </a:r>
            <a:r>
              <a:rPr lang="en-US" altLang="tr-TR" sz="2200" dirty="0">
                <a:solidFill>
                  <a:srgbClr val="000000"/>
                </a:solidFill>
                <a:latin typeface="Trebuchet MS" pitchFamily="34" charset="0"/>
              </a:rPr>
              <a:t> </a:t>
            </a:r>
            <a:endParaRPr lang="tr-TR" altLang="tr-TR" sz="2200" dirty="0">
              <a:solidFill>
                <a:srgbClr val="000000"/>
              </a:solidFill>
              <a:latin typeface="Trebuchet MS" pitchFamily="34" charset="0"/>
            </a:endParaRPr>
          </a:p>
        </p:txBody>
      </p:sp>
      <p:pic>
        <p:nvPicPr>
          <p:cNvPr id="3297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5589240"/>
            <a:ext cx="17145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spTree>
    <p:extLst>
      <p:ext uri="{BB962C8B-B14F-4D97-AF65-F5344CB8AC3E}">
        <p14:creationId xmlns:p14="http://schemas.microsoft.com/office/powerpoint/2010/main" val="37877546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54" name="Rectangle 2"/>
          <p:cNvSpPr>
            <a:spLocks noGrp="1" noChangeArrowheads="1"/>
          </p:cNvSpPr>
          <p:nvPr>
            <p:ph type="body" idx="4294967295"/>
          </p:nvPr>
        </p:nvSpPr>
        <p:spPr>
          <a:xfrm>
            <a:off x="665671" y="1035348"/>
            <a:ext cx="7740650" cy="5355312"/>
          </a:xfrm>
          <a:prstGeom prst="rect">
            <a:avLst/>
          </a:prstGeom>
        </p:spPr>
        <p:txBody>
          <a:bodyPr>
            <a:spAutoFit/>
          </a:bodyPr>
          <a:lstStyle/>
          <a:p>
            <a:pPr marL="457200" indent="-457200">
              <a:lnSpc>
                <a:spcPct val="150000"/>
              </a:lnSpc>
              <a:spcBef>
                <a:spcPct val="0"/>
              </a:spcBef>
              <a:buClr>
                <a:srgbClr val="0033CC"/>
              </a:buClr>
            </a:pPr>
            <a:r>
              <a:rPr lang="tr-TR" altLang="tr-TR" sz="2200" dirty="0">
                <a:solidFill>
                  <a:srgbClr val="000000"/>
                </a:solidFill>
                <a:latin typeface="Trebuchet MS" pitchFamily="34" charset="0"/>
              </a:rPr>
              <a:t>Denizaltı personeli, dalgıçlar, gemi kurtarıcılarında ise, deniz dibine inildikçe vücut üzerindeki basınç artması görülür.  </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Bu basıncın 4 atmosferi aşması halinde, kişi solunum ile fazla azot alacağından azot narkozu içine düşebilir.  </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Karar verme, düşünme ve istemli hareketler kötüleşebilir ve su üstüne çıkılmazsa, şuur çekilmesi baş gösterebilir. 	</a:t>
            </a:r>
          </a:p>
          <a:p>
            <a:pPr marL="457200" indent="-457200">
              <a:lnSpc>
                <a:spcPct val="150000"/>
              </a:lnSpc>
              <a:spcBef>
                <a:spcPct val="0"/>
              </a:spcBef>
              <a:buClr>
                <a:srgbClr val="0033CC"/>
              </a:buClr>
            </a:pPr>
            <a:r>
              <a:rPr lang="tr-TR" altLang="tr-TR" sz="2200" dirty="0">
                <a:solidFill>
                  <a:srgbClr val="000000"/>
                </a:solidFill>
                <a:latin typeface="Trebuchet MS" pitchFamily="34" charset="0"/>
              </a:rPr>
              <a:t>Kişi normal basınca döndüğü </a:t>
            </a:r>
          </a:p>
          <a:p>
            <a:pPr marL="457200" indent="-457200">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	takdirde bu belirtiler hemen kaybolur.</a:t>
            </a:r>
          </a:p>
        </p:txBody>
      </p:sp>
      <p:pic>
        <p:nvPicPr>
          <p:cNvPr id="3307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3688" y="4892675"/>
            <a:ext cx="18573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spTree>
    <p:extLst>
      <p:ext uri="{BB962C8B-B14F-4D97-AF65-F5344CB8AC3E}">
        <p14:creationId xmlns:p14="http://schemas.microsoft.com/office/powerpoint/2010/main" val="376982423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4"/>
          <p:cNvSpPr>
            <a:spLocks noGrp="1" noChangeArrowheads="1"/>
          </p:cNvSpPr>
          <p:nvPr>
            <p:ph type="title" idx="4294967295"/>
          </p:nvPr>
        </p:nvSpPr>
        <p:spPr>
          <a:xfrm>
            <a:off x="665671" y="1196752"/>
            <a:ext cx="7740650" cy="5108514"/>
          </a:xfrm>
          <a:prstGeom prst="rect">
            <a:avLst/>
          </a:prstGeom>
        </p:spPr>
        <p:txBody>
          <a:bodyPr>
            <a:spAutoFit/>
          </a:bodyPr>
          <a:lstStyle/>
          <a:p>
            <a:pPr indent="536575" algn="l">
              <a:lnSpc>
                <a:spcPct val="150000"/>
              </a:lnSpc>
            </a:pPr>
            <a:r>
              <a:rPr lang="tr-TR" altLang="tr-TR" sz="2200" dirty="0">
                <a:solidFill>
                  <a:srgbClr val="000000"/>
                </a:solidFill>
                <a:latin typeface="Trebuchet MS" pitchFamily="34" charset="0"/>
              </a:rPr>
              <a:t>Düşük ve yüksek basıncın işçiler üzerinde meydana getirdiği  olumsuz etkiler bir </a:t>
            </a:r>
            <a:r>
              <a:rPr lang="tr-TR" altLang="tr-TR" sz="2200" dirty="0">
                <a:ln>
                  <a:solidFill>
                    <a:srgbClr val="0033CC"/>
                  </a:solidFill>
                </a:ln>
                <a:solidFill>
                  <a:srgbClr val="0033CC"/>
                </a:solidFill>
                <a:latin typeface="Trebuchet MS" pitchFamily="34" charset="0"/>
              </a:rPr>
              <a:t>meslek hastalığıdır.</a:t>
            </a:r>
            <a:r>
              <a:rPr lang="tr-TR" altLang="tr-TR" sz="2200" dirty="0">
                <a:ln>
                  <a:solidFill>
                    <a:srgbClr val="0033CC"/>
                  </a:solidFill>
                </a:ln>
                <a:solidFill>
                  <a:srgbClr val="000000"/>
                </a:solidFill>
                <a:latin typeface="Trebuchet MS" pitchFamily="34" charset="0"/>
              </a:rPr>
              <a:t/>
            </a:r>
            <a:br>
              <a:rPr lang="tr-TR" altLang="tr-TR" sz="2200" dirty="0">
                <a:ln>
                  <a:solidFill>
                    <a:srgbClr val="0033CC"/>
                  </a:solidFill>
                </a:ln>
                <a:solidFill>
                  <a:srgbClr val="000000"/>
                </a:solidFill>
                <a:latin typeface="Trebuchet MS" pitchFamily="34" charset="0"/>
              </a:rPr>
            </a:br>
            <a:r>
              <a:rPr lang="tr-TR" altLang="tr-TR" sz="2200" dirty="0">
                <a:solidFill>
                  <a:srgbClr val="000000"/>
                </a:solidFill>
                <a:latin typeface="Trebuchet MS" pitchFamily="34" charset="0"/>
              </a:rPr>
              <a:t/>
            </a:r>
            <a:br>
              <a:rPr lang="tr-TR" altLang="tr-TR" sz="2200" dirty="0">
                <a:solidFill>
                  <a:srgbClr val="000000"/>
                </a:solidFill>
                <a:latin typeface="Trebuchet MS" pitchFamily="34" charset="0"/>
              </a:rPr>
            </a:br>
            <a:r>
              <a:rPr lang="tr-TR" altLang="tr-TR" sz="2200" dirty="0">
                <a:ln>
                  <a:solidFill>
                    <a:srgbClr val="0033CC"/>
                  </a:solidFill>
                </a:ln>
                <a:solidFill>
                  <a:srgbClr val="0033CC"/>
                </a:solidFill>
                <a:latin typeface="Trebuchet MS" pitchFamily="34" charset="0"/>
              </a:rPr>
              <a:t>Sosyal Sigortalar Sağlık İşlemleri Tüzüğü’ne </a:t>
            </a:r>
            <a:r>
              <a:rPr lang="tr-TR" altLang="tr-TR" sz="2200" dirty="0">
                <a:solidFill>
                  <a:srgbClr val="000000"/>
                </a:solidFill>
                <a:latin typeface="Trebuchet MS" pitchFamily="34" charset="0"/>
              </a:rPr>
              <a:t>ekli meslek hastalığı listesinde “E-4 Hava basıncındaki ani değişmelerden olan hastalıklar” başlığı ile verilmiştir. </a:t>
            </a:r>
            <a:br>
              <a:rPr lang="tr-TR" altLang="tr-TR" sz="2200" dirty="0">
                <a:solidFill>
                  <a:srgbClr val="000000"/>
                </a:solidFill>
                <a:latin typeface="Trebuchet MS" pitchFamily="34" charset="0"/>
              </a:rPr>
            </a:br>
            <a:r>
              <a:rPr lang="tr-TR" altLang="tr-TR" sz="2200" dirty="0">
                <a:solidFill>
                  <a:srgbClr val="000000"/>
                </a:solidFill>
                <a:latin typeface="Trebuchet MS" pitchFamily="34" charset="0"/>
              </a:rPr>
              <a:t/>
            </a:r>
            <a:br>
              <a:rPr lang="tr-TR" altLang="tr-TR" sz="2200" dirty="0">
                <a:solidFill>
                  <a:srgbClr val="000000"/>
                </a:solidFill>
                <a:latin typeface="Trebuchet MS" pitchFamily="34" charset="0"/>
              </a:rPr>
            </a:br>
            <a:r>
              <a:rPr lang="tr-TR" altLang="tr-TR" sz="2200" dirty="0">
                <a:solidFill>
                  <a:srgbClr val="000000"/>
                </a:solidFill>
                <a:latin typeface="Trebuchet MS" pitchFamily="34" charset="0"/>
              </a:rPr>
              <a:t>Basınç değişikliği nedeni ile görülen </a:t>
            </a:r>
            <a:r>
              <a:rPr lang="tr-TR" altLang="tr-TR" sz="2200" b="1" u="sng" dirty="0">
                <a:solidFill>
                  <a:srgbClr val="000000"/>
                </a:solidFill>
                <a:latin typeface="Trebuchet MS" pitchFamily="34" charset="0"/>
              </a:rPr>
              <a:t>akut hadiselerde </a:t>
            </a:r>
            <a:r>
              <a:rPr lang="tr-TR" altLang="tr-TR" sz="2200" dirty="0">
                <a:ln>
                  <a:solidFill>
                    <a:srgbClr val="0033CC"/>
                  </a:solidFill>
                </a:ln>
                <a:solidFill>
                  <a:srgbClr val="0033CC"/>
                </a:solidFill>
                <a:latin typeface="Trebuchet MS" pitchFamily="34" charset="0"/>
              </a:rPr>
              <a:t>yükümlülük süresi 3 gün</a:t>
            </a:r>
            <a:r>
              <a:rPr lang="tr-TR" altLang="tr-TR" sz="2200" dirty="0">
                <a:ln>
                  <a:solidFill>
                    <a:srgbClr val="0033CC"/>
                  </a:solidFill>
                </a:ln>
                <a:solidFill>
                  <a:srgbClr val="000000"/>
                </a:solidFill>
                <a:latin typeface="Trebuchet MS" pitchFamily="34" charset="0"/>
              </a:rPr>
              <a:t>,</a:t>
            </a:r>
            <a:r>
              <a:rPr lang="tr-TR" altLang="tr-TR" sz="2200" dirty="0">
                <a:solidFill>
                  <a:srgbClr val="000000"/>
                </a:solidFill>
                <a:latin typeface="Trebuchet MS" pitchFamily="34" charset="0"/>
              </a:rPr>
              <a:t> </a:t>
            </a:r>
            <a:r>
              <a:rPr lang="tr-TR" altLang="tr-TR" sz="2200" b="1" u="sng" dirty="0">
                <a:solidFill>
                  <a:srgbClr val="000000"/>
                </a:solidFill>
                <a:latin typeface="Trebuchet MS" pitchFamily="34" charset="0"/>
              </a:rPr>
              <a:t>diğer hadiselerde</a:t>
            </a:r>
            <a:r>
              <a:rPr lang="tr-TR" altLang="tr-TR" sz="2200" dirty="0">
                <a:solidFill>
                  <a:srgbClr val="000000"/>
                </a:solidFill>
                <a:latin typeface="Trebuchet MS" pitchFamily="34" charset="0"/>
              </a:rPr>
              <a:t> ise, </a:t>
            </a:r>
            <a:r>
              <a:rPr lang="tr-TR" altLang="tr-TR" sz="2200" dirty="0">
                <a:ln>
                  <a:solidFill>
                    <a:srgbClr val="0033CC"/>
                  </a:solidFill>
                </a:ln>
                <a:solidFill>
                  <a:srgbClr val="0033CC"/>
                </a:solidFill>
                <a:latin typeface="Trebuchet MS" pitchFamily="34" charset="0"/>
              </a:rPr>
              <a:t>yükümlülük süresi 10 yıldır.</a:t>
            </a:r>
          </a:p>
        </p:txBody>
      </p:sp>
      <p:sp>
        <p:nvSpPr>
          <p:cNvPr id="7"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spTree>
    <p:extLst>
      <p:ext uri="{BB962C8B-B14F-4D97-AF65-F5344CB8AC3E}">
        <p14:creationId xmlns:p14="http://schemas.microsoft.com/office/powerpoint/2010/main" val="97777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20E89E83-42C0-4698-B22F-C734471FE60E}" type="slidenum">
              <a:rPr lang="tr-TR" altLang="tr-TR" smtClean="0">
                <a:latin typeface="Arial" pitchFamily="34" charset="0"/>
                <a:cs typeface="Arial" pitchFamily="34" charset="0"/>
              </a:rPr>
              <a:pPr/>
              <a:t>19</a:t>
            </a:fld>
            <a:endParaRPr lang="tr-TR" altLang="tr-TR">
              <a:latin typeface="Arial" pitchFamily="34" charset="0"/>
              <a:cs typeface="Arial" pitchFamily="34" charset="0"/>
            </a:endParaRPr>
          </a:p>
        </p:txBody>
      </p:sp>
      <p:sp>
        <p:nvSpPr>
          <p:cNvPr id="18435" name="Dikdörtgen 1"/>
          <p:cNvSpPr>
            <a:spLocks noChangeArrowheads="1"/>
          </p:cNvSpPr>
          <p:nvPr/>
        </p:nvSpPr>
        <p:spPr bwMode="auto">
          <a:xfrm>
            <a:off x="614363" y="620713"/>
            <a:ext cx="7777162" cy="2862262"/>
          </a:xfrm>
          <a:prstGeom prst="rect">
            <a:avLst/>
          </a:prstGeom>
          <a:noFill/>
          <a:ln w="9525">
            <a:noFill/>
            <a:miter lim="800000"/>
            <a:headEnd/>
            <a:tailEnd/>
          </a:ln>
        </p:spPr>
        <p:txBody>
          <a:bodyPr>
            <a:spAutoFit/>
          </a:bodyPr>
          <a:lstStyle/>
          <a:p>
            <a:pPr indent="446088" fontAlgn="base">
              <a:lnSpc>
                <a:spcPct val="150000"/>
              </a:lnSpc>
              <a:spcBef>
                <a:spcPct val="0"/>
              </a:spcBef>
              <a:spcAft>
                <a:spcPct val="0"/>
              </a:spcAft>
              <a:buClr>
                <a:srgbClr val="E7BC29"/>
              </a:buClr>
              <a:buSzPct val="95000"/>
            </a:pPr>
            <a:r>
              <a:rPr lang="tr-TR" altLang="tr-TR" sz="2400" b="1" dirty="0">
                <a:solidFill>
                  <a:srgbClr val="FF0000"/>
                </a:solidFill>
                <a:latin typeface="Comic Sans MS" pitchFamily="66" charset="0"/>
                <a:cs typeface="Arial" pitchFamily="34" charset="0"/>
              </a:rPr>
              <a:t>Tehlike:</a:t>
            </a:r>
            <a:r>
              <a:rPr lang="tr-TR" altLang="tr-TR" sz="2400" b="1" dirty="0">
                <a:solidFill>
                  <a:srgbClr val="FF0000"/>
                </a:solidFill>
                <a:latin typeface="Comic Sans MS" pitchFamily="66" charset="0"/>
                <a:ea typeface="ヒラギノ明朝 Pro W3"/>
                <a:cs typeface="ヒラギノ明朝 Pro W3"/>
              </a:rPr>
              <a:t> </a:t>
            </a:r>
          </a:p>
          <a:p>
            <a:pPr indent="446088" fontAlgn="base">
              <a:lnSpc>
                <a:spcPct val="150000"/>
              </a:lnSpc>
              <a:spcBef>
                <a:spcPct val="0"/>
              </a:spcBef>
              <a:spcAft>
                <a:spcPct val="0"/>
              </a:spcAft>
              <a:buClr>
                <a:srgbClr val="E7BC29"/>
              </a:buClr>
              <a:buSzPct val="95000"/>
            </a:pPr>
            <a:r>
              <a:rPr lang="tr-TR" altLang="tr-TR" sz="2400" b="1" dirty="0">
                <a:solidFill>
                  <a:srgbClr val="000000"/>
                </a:solidFill>
                <a:latin typeface="Comic Sans MS" pitchFamily="66" charset="0"/>
                <a:cs typeface="Arial" pitchFamily="34" charset="0"/>
              </a:rPr>
              <a:t>İşyerinde var olan ya da dışarıdan gelebilecek, </a:t>
            </a:r>
            <a:r>
              <a:rPr lang="tr-TR" altLang="tr-TR" sz="2400" b="1" dirty="0">
                <a:solidFill>
                  <a:srgbClr val="00B0F0"/>
                </a:solidFill>
                <a:latin typeface="Comic Sans MS" pitchFamily="66" charset="0"/>
                <a:cs typeface="Arial" pitchFamily="34" charset="0"/>
              </a:rPr>
              <a:t>çalışanı</a:t>
            </a:r>
            <a:r>
              <a:rPr lang="tr-TR" altLang="tr-TR" sz="2400" b="1" dirty="0">
                <a:solidFill>
                  <a:srgbClr val="000000"/>
                </a:solidFill>
                <a:latin typeface="Comic Sans MS" pitchFamily="66" charset="0"/>
                <a:cs typeface="Arial" pitchFamily="34" charset="0"/>
              </a:rPr>
              <a:t> veya </a:t>
            </a:r>
            <a:r>
              <a:rPr lang="tr-TR" altLang="tr-TR" sz="2400" b="1" dirty="0">
                <a:solidFill>
                  <a:srgbClr val="00B0F0"/>
                </a:solidFill>
                <a:latin typeface="Comic Sans MS" pitchFamily="66" charset="0"/>
                <a:cs typeface="Arial" pitchFamily="34" charset="0"/>
              </a:rPr>
              <a:t>işyerini etkileyebilecek                       </a:t>
            </a:r>
            <a:r>
              <a:rPr lang="tr-TR" altLang="tr-TR" sz="2400" b="1" dirty="0">
                <a:solidFill>
                  <a:srgbClr val="C00000"/>
                </a:solidFill>
                <a:latin typeface="Comic Sans MS" pitchFamily="66" charset="0"/>
                <a:cs typeface="Arial" pitchFamily="34" charset="0"/>
              </a:rPr>
              <a:t>zarar veya hasar verme potansiyeli    </a:t>
            </a:r>
          </a:p>
          <a:p>
            <a:pPr indent="446088" fontAlgn="base">
              <a:lnSpc>
                <a:spcPct val="150000"/>
              </a:lnSpc>
              <a:spcBef>
                <a:spcPct val="0"/>
              </a:spcBef>
              <a:spcAft>
                <a:spcPct val="0"/>
              </a:spcAft>
              <a:buClr>
                <a:srgbClr val="E7BC29"/>
              </a:buClr>
              <a:buSzPct val="95000"/>
            </a:pPr>
            <a:r>
              <a:rPr lang="tr-TR" altLang="tr-TR" sz="2400" b="1" dirty="0">
                <a:solidFill>
                  <a:srgbClr val="000000"/>
                </a:solidFill>
                <a:latin typeface="Comic Sans MS" pitchFamily="66" charset="0"/>
                <a:cs typeface="Arial" pitchFamily="34" charset="0"/>
              </a:rPr>
              <a:t>(6331 Sayılı İSG Kanunu)</a:t>
            </a:r>
            <a:endParaRPr lang="tr-TR" altLang="tr-TR" sz="3800" b="1" dirty="0">
              <a:solidFill>
                <a:srgbClr val="000000"/>
              </a:solidFill>
              <a:latin typeface="Comic Sans MS" pitchFamily="66" charset="0"/>
              <a:cs typeface="Arial" pitchFamily="34" charset="0"/>
            </a:endParaRPr>
          </a:p>
        </p:txBody>
      </p:sp>
      <p:pic>
        <p:nvPicPr>
          <p:cNvPr id="18436" name="Picture 3" descr="C:\Dutflogs\0ĞMĞWĞ\PeRRfLogs\RESİM EKİPMAN GRUPLARI\Aydınlatma\SDC19499.JPG"/>
          <p:cNvPicPr>
            <a:picLocks noChangeAspect="1" noChangeArrowheads="1"/>
          </p:cNvPicPr>
          <p:nvPr/>
        </p:nvPicPr>
        <p:blipFill>
          <a:blip r:embed="rId2" cstate="print"/>
          <a:srcRect/>
          <a:stretch>
            <a:fillRect/>
          </a:stretch>
        </p:blipFill>
        <p:spPr bwMode="auto">
          <a:xfrm>
            <a:off x="0" y="3482975"/>
            <a:ext cx="8459788" cy="3375025"/>
          </a:xfrm>
          <a:prstGeom prst="rect">
            <a:avLst/>
          </a:prstGeom>
          <a:noFill/>
          <a:ln w="9525">
            <a:noFill/>
            <a:miter lim="800000"/>
            <a:headEnd/>
            <a:tailEnd/>
          </a:ln>
        </p:spPr>
      </p:pic>
      <p:sp>
        <p:nvSpPr>
          <p:cNvPr id="7" name="Dikdörtgen 6"/>
          <p:cNvSpPr/>
          <p:nvPr/>
        </p:nvSpPr>
        <p:spPr>
          <a:xfrm>
            <a:off x="3635375" y="0"/>
            <a:ext cx="1390650" cy="508000"/>
          </a:xfrm>
          <a:prstGeom prst="rect">
            <a:avLst/>
          </a:prstGeom>
        </p:spPr>
        <p:txBody>
          <a:bodyPr wrap="none">
            <a:spAutoFit/>
          </a:bodyPr>
          <a:lstStyle/>
          <a:p>
            <a:pPr fontAlgn="base">
              <a:lnSpc>
                <a:spcPct val="150000"/>
              </a:lnSpc>
              <a:spcBef>
                <a:spcPct val="20000"/>
              </a:spcBef>
              <a:spcAft>
                <a:spcPct val="0"/>
              </a:spcAft>
              <a:defRPr/>
            </a:pPr>
            <a:r>
              <a:rPr lang="tr-TR" b="1" kern="0" dirty="0">
                <a:solidFill>
                  <a:srgbClr val="FF0000"/>
                </a:solidFill>
                <a:latin typeface="Arial" pitchFamily="34" charset="0"/>
                <a:cs typeface="Arial" pitchFamily="34" charset="0"/>
              </a:rPr>
              <a:t>TANIMLAR</a:t>
            </a:r>
          </a:p>
        </p:txBody>
      </p:sp>
      <p:sp>
        <p:nvSpPr>
          <p:cNvPr id="8" name="Dikdörtgen 7"/>
          <p:cNvSpPr/>
          <p:nvPr/>
        </p:nvSpPr>
        <p:spPr>
          <a:xfrm>
            <a:off x="3635375" y="0"/>
            <a:ext cx="1390650" cy="455613"/>
          </a:xfrm>
          <a:prstGeom prst="rect">
            <a:avLst/>
          </a:prstGeom>
          <a:solidFill>
            <a:schemeClr val="bg1"/>
          </a:solidFill>
          <a:ln w="38100">
            <a:solidFill>
              <a:srgbClr val="FFC000"/>
            </a:solidFill>
            <a:prstDash val="sysDash"/>
          </a:ln>
        </p:spPr>
        <p:txBody>
          <a:bodyPr wrap="none">
            <a:spAutoFit/>
          </a:bodyPr>
          <a:lstStyle/>
          <a:p>
            <a:pPr fontAlgn="base">
              <a:lnSpc>
                <a:spcPct val="150000"/>
              </a:lnSpc>
              <a:spcBef>
                <a:spcPct val="20000"/>
              </a:spcBef>
              <a:spcAft>
                <a:spcPct val="0"/>
              </a:spcAft>
              <a:defRPr/>
            </a:pPr>
            <a:r>
              <a:rPr lang="tr-TR" b="1" kern="0" dirty="0">
                <a:solidFill>
                  <a:srgbClr val="002060"/>
                </a:solidFill>
                <a:latin typeface="Arial" pitchFamily="34" charset="0"/>
                <a:cs typeface="Arial" pitchFamily="34" charset="0"/>
              </a:rPr>
              <a:t>TANIMLAR</a:t>
            </a:r>
          </a:p>
        </p:txBody>
      </p:sp>
    </p:spTree>
    <p:extLst>
      <p:ext uri="{BB962C8B-B14F-4D97-AF65-F5344CB8AC3E}">
        <p14:creationId xmlns:p14="http://schemas.microsoft.com/office/powerpoint/2010/main" val="23958793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4850" name="Rectangle 2"/>
          <p:cNvSpPr>
            <a:spLocks noGrp="1" noChangeArrowheads="1"/>
          </p:cNvSpPr>
          <p:nvPr>
            <p:ph type="body" idx="4294967295"/>
          </p:nvPr>
        </p:nvSpPr>
        <p:spPr>
          <a:xfrm>
            <a:off x="665671" y="1066666"/>
            <a:ext cx="7740650" cy="5170646"/>
          </a:xfrm>
          <a:prstGeom prst="rect">
            <a:avLst/>
          </a:prstGeom>
        </p:spPr>
        <p:txBody>
          <a:bodyPr>
            <a:spAutoFit/>
          </a:bodyPr>
          <a:lstStyle/>
          <a:p>
            <a:pPr marL="0" indent="630238">
              <a:lnSpc>
                <a:spcPct val="150000"/>
              </a:lnSpc>
              <a:spcBef>
                <a:spcPct val="0"/>
              </a:spcBef>
              <a:buClr>
                <a:srgbClr val="0033CC"/>
              </a:buClr>
            </a:pPr>
            <a:r>
              <a:rPr lang="tr-TR" altLang="tr-TR" sz="2200" dirty="0">
                <a:solidFill>
                  <a:srgbClr val="000000"/>
                </a:solidFill>
                <a:latin typeface="Trebuchet MS" pitchFamily="34" charset="0"/>
              </a:rPr>
              <a:t>İşe giriş muayenelerinde tam sistemik muayene yapılmalı, akciğer ve sinüs grafisi çekilmelidir. Büyük eklemler</a:t>
            </a:r>
            <a:r>
              <a:rPr lang="tr-TR" altLang="tr-TR" sz="2200" dirty="0">
                <a:ln>
                  <a:solidFill>
                    <a:srgbClr val="0033CC"/>
                  </a:solidFill>
                </a:ln>
                <a:solidFill>
                  <a:srgbClr val="000000"/>
                </a:solidFill>
                <a:latin typeface="Trebuchet MS" pitchFamily="34" charset="0"/>
              </a:rPr>
              <a:t>, </a:t>
            </a:r>
            <a:r>
              <a:rPr lang="tr-TR" altLang="tr-TR" sz="2200" dirty="0">
                <a:ln>
                  <a:solidFill>
                    <a:srgbClr val="0033CC"/>
                  </a:solidFill>
                </a:ln>
                <a:solidFill>
                  <a:srgbClr val="0033CC"/>
                </a:solidFill>
                <a:latin typeface="Trebuchet MS" pitchFamily="34" charset="0"/>
              </a:rPr>
              <a:t>işe girişte ve her yıl</a:t>
            </a:r>
            <a:r>
              <a:rPr lang="tr-TR" altLang="tr-TR" sz="2200" dirty="0">
                <a:ln>
                  <a:solidFill>
                    <a:srgbClr val="0033CC"/>
                  </a:solidFill>
                </a:ln>
                <a:solidFill>
                  <a:srgbClr val="000000"/>
                </a:solidFill>
                <a:latin typeface="Trebuchet MS" pitchFamily="34" charset="0"/>
              </a:rPr>
              <a:t> </a:t>
            </a:r>
            <a:r>
              <a:rPr lang="tr-TR" altLang="tr-TR" sz="2200" dirty="0">
                <a:solidFill>
                  <a:srgbClr val="000000"/>
                </a:solidFill>
                <a:latin typeface="Trebuchet MS" pitchFamily="34" charset="0"/>
              </a:rPr>
              <a:t>ki periyodik muayenede radyolojik olarak incelenmelidir. </a:t>
            </a:r>
          </a:p>
          <a:p>
            <a:pPr marL="0" indent="630238">
              <a:lnSpc>
                <a:spcPct val="150000"/>
              </a:lnSpc>
              <a:spcBef>
                <a:spcPct val="0"/>
              </a:spcBef>
              <a:buClr>
                <a:srgbClr val="0033CC"/>
              </a:buClr>
            </a:pPr>
            <a:r>
              <a:rPr lang="tr-TR" altLang="tr-TR" sz="2200" dirty="0">
                <a:solidFill>
                  <a:srgbClr val="000000"/>
                </a:solidFill>
                <a:latin typeface="Trebuchet MS" pitchFamily="34" charset="0"/>
              </a:rPr>
              <a:t>Bu inceleme işçi işten ayrıldıktan sonra da iki yıl tekrarlanmalıdır. Basınç altında kazaya uğrayanlar  ile  hastalananlar yeniden işe döndürülmemelidirler. </a:t>
            </a:r>
          </a:p>
          <a:p>
            <a:pPr marL="0" indent="630238">
              <a:lnSpc>
                <a:spcPct val="150000"/>
              </a:lnSpc>
              <a:spcBef>
                <a:spcPct val="0"/>
              </a:spcBef>
              <a:buClr>
                <a:srgbClr val="0033CC"/>
              </a:buClr>
            </a:pPr>
            <a:r>
              <a:rPr lang="tr-TR" altLang="tr-TR" sz="2200" dirty="0">
                <a:solidFill>
                  <a:srgbClr val="000000"/>
                </a:solidFill>
                <a:latin typeface="Trebuchet MS" pitchFamily="34" charset="0"/>
              </a:rPr>
              <a:t>Basınç altında çalışırken uyulması gereken kurallar ve  alınması gereken önlemler, basıncın insan vücudundaki etkileri konusunda eğitilmelidirler.</a:t>
            </a:r>
          </a:p>
        </p:txBody>
      </p:sp>
      <p:sp>
        <p:nvSpPr>
          <p:cNvPr id="7"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spTree>
    <p:extLst>
      <p:ext uri="{BB962C8B-B14F-4D97-AF65-F5344CB8AC3E}">
        <p14:creationId xmlns:p14="http://schemas.microsoft.com/office/powerpoint/2010/main" val="410533818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5874" name="Rectangle 2"/>
          <p:cNvSpPr>
            <a:spLocks noGrp="1" noChangeArrowheads="1"/>
          </p:cNvSpPr>
          <p:nvPr>
            <p:ph type="body" idx="4294967295"/>
          </p:nvPr>
        </p:nvSpPr>
        <p:spPr>
          <a:xfrm>
            <a:off x="604109" y="1424380"/>
            <a:ext cx="7740650" cy="4092852"/>
          </a:xfrm>
          <a:prstGeom prst="rect">
            <a:avLst/>
          </a:prstGeom>
        </p:spPr>
        <p:txBody>
          <a:bodyPr>
            <a:spAutoFit/>
          </a:bodyPr>
          <a:lstStyle/>
          <a:p>
            <a:pPr marL="0" indent="441325">
              <a:lnSpc>
                <a:spcPct val="150000"/>
              </a:lnSpc>
              <a:spcBef>
                <a:spcPct val="0"/>
              </a:spcBef>
              <a:buClr>
                <a:srgbClr val="0033CC"/>
              </a:buClr>
            </a:pPr>
            <a:r>
              <a:rPr lang="tr-TR" altLang="tr-TR" sz="2200" dirty="0">
                <a:solidFill>
                  <a:srgbClr val="000000"/>
                </a:solidFill>
                <a:latin typeface="Trebuchet MS" pitchFamily="34" charset="0"/>
              </a:rPr>
              <a:t>Basıncın etkisine bağlı bulguların iki yıl sonra bile ortaya çıkabileceği düşünülerek, ilk yardımın ve acil müdahalenin yapılabilmesine olanak sağlayan bilgiler işçinin sürekli taşıyabileceği biçimde üzerinde bulundurulmalıdır. </a:t>
            </a:r>
          </a:p>
          <a:p>
            <a:pPr marL="0" indent="441325">
              <a:lnSpc>
                <a:spcPct val="150000"/>
              </a:lnSpc>
              <a:spcBef>
                <a:spcPct val="0"/>
              </a:spcBef>
              <a:buClr>
                <a:srgbClr val="0033CC"/>
              </a:buClr>
            </a:pPr>
            <a:r>
              <a:rPr lang="tr-TR" altLang="tr-TR" sz="2200" dirty="0">
                <a:solidFill>
                  <a:srgbClr val="000000"/>
                </a:solidFill>
                <a:latin typeface="Trebuchet MS" pitchFamily="34" charset="0"/>
              </a:rPr>
              <a:t>Yüksek basınç altında çalışmaların yapıldığı işyerinden </a:t>
            </a:r>
            <a:r>
              <a:rPr lang="tr-TR" altLang="tr-TR" sz="2200" dirty="0">
                <a:solidFill>
                  <a:srgbClr val="0033CC"/>
                </a:solidFill>
                <a:latin typeface="Trebuchet MS" pitchFamily="34" charset="0"/>
              </a:rPr>
              <a:t>de kompresyon odası </a:t>
            </a:r>
            <a:r>
              <a:rPr lang="tr-TR" altLang="tr-TR" sz="2200" dirty="0">
                <a:solidFill>
                  <a:srgbClr val="000000"/>
                </a:solidFill>
                <a:latin typeface="Trebuchet MS" pitchFamily="34" charset="0"/>
              </a:rPr>
              <a:t>bulunmalıdır. </a:t>
            </a:r>
          </a:p>
          <a:p>
            <a:pPr marL="0" indent="441325">
              <a:lnSpc>
                <a:spcPct val="150000"/>
              </a:lnSpc>
              <a:spcBef>
                <a:spcPct val="0"/>
              </a:spcBef>
              <a:buClr>
                <a:srgbClr val="0033CC"/>
              </a:buClr>
            </a:pPr>
            <a:r>
              <a:rPr lang="tr-TR" altLang="tr-TR" sz="2200" dirty="0">
                <a:solidFill>
                  <a:srgbClr val="000000"/>
                </a:solidFill>
                <a:latin typeface="Trebuchet MS" pitchFamily="34" charset="0"/>
              </a:rPr>
              <a:t>Basınç altında  yürütülen işlerde çalışma sırasında sigara ve içki içilmesi, gazlı içeceklerin içilmesi yasaklanmalıdır. </a:t>
            </a:r>
          </a:p>
        </p:txBody>
      </p:sp>
      <p:sp>
        <p:nvSpPr>
          <p:cNvPr id="8"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spTree>
    <p:extLst>
      <p:ext uri="{BB962C8B-B14F-4D97-AF65-F5344CB8AC3E}">
        <p14:creationId xmlns:p14="http://schemas.microsoft.com/office/powerpoint/2010/main" val="393882077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2" name="Rectangle 2"/>
          <p:cNvSpPr>
            <a:spLocks noGrp="1" noChangeArrowheads="1"/>
          </p:cNvSpPr>
          <p:nvPr>
            <p:ph type="body" idx="4294967295"/>
          </p:nvPr>
        </p:nvSpPr>
        <p:spPr>
          <a:xfrm>
            <a:off x="665671" y="1408995"/>
            <a:ext cx="7740650" cy="3816429"/>
          </a:xfrm>
          <a:prstGeom prst="rect">
            <a:avLst/>
          </a:prstGeom>
        </p:spPr>
        <p:txBody>
          <a:bodyPr>
            <a:spAutoFit/>
          </a:bodyPr>
          <a:lstStyle/>
          <a:p>
            <a:pPr marL="0" indent="441325">
              <a:buFont typeface="Wingdings" pitchFamily="2" charset="2"/>
              <a:buNone/>
              <a:defRPr/>
            </a:pPr>
            <a:r>
              <a:rPr lang="tr-TR" sz="2200" dirty="0">
                <a:ln>
                  <a:solidFill>
                    <a:srgbClr val="0033CC"/>
                  </a:solidFill>
                </a:ln>
                <a:solidFill>
                  <a:srgbClr val="0033CC"/>
                </a:solidFill>
                <a:latin typeface="Trebuchet MS" pitchFamily="34" charset="0"/>
              </a:rPr>
              <a:t>Basıncın Denetim Yöntemleri Ve Yasal Düzenlemeler:</a:t>
            </a:r>
          </a:p>
          <a:p>
            <a:pPr marL="0" indent="441325">
              <a:spcBef>
                <a:spcPct val="0"/>
              </a:spcBef>
              <a:buFont typeface="Wingdings" pitchFamily="2" charset="2"/>
              <a:buNone/>
              <a:defRPr/>
            </a:pPr>
            <a:endParaRPr lang="tr-TR" sz="2200" dirty="0">
              <a:solidFill>
                <a:srgbClr val="000000"/>
              </a:solidFill>
              <a:latin typeface="Trebuchet MS" pitchFamily="34" charset="0"/>
            </a:endParaRPr>
          </a:p>
          <a:p>
            <a:pPr marL="0" indent="441325">
              <a:lnSpc>
                <a:spcPct val="150000"/>
              </a:lnSpc>
              <a:spcBef>
                <a:spcPct val="0"/>
              </a:spcBef>
              <a:buClr>
                <a:srgbClr val="0033CC"/>
              </a:buClr>
              <a:defRPr/>
            </a:pPr>
            <a:r>
              <a:rPr lang="tr-TR" sz="2200" dirty="0">
                <a:solidFill>
                  <a:srgbClr val="000000"/>
                </a:solidFill>
                <a:latin typeface="Trebuchet MS" pitchFamily="34" charset="0"/>
              </a:rPr>
              <a:t>Normal atmosfer basıncından düşük veya daha yüksek basınç altında çalışan isçiler, düşük ve yüksek basıncın sebep olduğu olumsuzlukları çok iyi bilmeleri gerekir.  </a:t>
            </a:r>
          </a:p>
          <a:p>
            <a:pPr marL="0" indent="441325">
              <a:lnSpc>
                <a:spcPct val="150000"/>
              </a:lnSpc>
              <a:spcBef>
                <a:spcPct val="0"/>
              </a:spcBef>
              <a:buClr>
                <a:srgbClr val="0033CC"/>
              </a:buClr>
              <a:defRPr/>
            </a:pPr>
            <a:r>
              <a:rPr lang="tr-TR" sz="2200" dirty="0">
                <a:solidFill>
                  <a:srgbClr val="000000"/>
                </a:solidFill>
                <a:latin typeface="Trebuchet MS" pitchFamily="34" charset="0"/>
              </a:rPr>
              <a:t>İşverenler düşük ve yüksek basınçlı yerlerde çalıştırdıkları işçilere tüm riskleri öğretmeli ve         önceden gerekli önlemleri almalıdırlar.</a:t>
            </a:r>
          </a:p>
        </p:txBody>
      </p:sp>
      <p:sp>
        <p:nvSpPr>
          <p:cNvPr id="7"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7" y="4725144"/>
            <a:ext cx="2808312" cy="174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67153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36874" y="932469"/>
            <a:ext cx="8270251" cy="483209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a:ln/>
                <a:solidFill>
                  <a:srgbClr val="C00000"/>
                </a:solidFill>
              </a:rPr>
              <a:t>Gürültü             : Dozimetre </a:t>
            </a:r>
            <a:r>
              <a:rPr lang="tr-TR" sz="2000" b="1" dirty="0">
                <a:ln/>
                <a:solidFill>
                  <a:srgbClr val="C00000"/>
                </a:solidFill>
              </a:rPr>
              <a:t>(Gürültü Dozimetresi)</a:t>
            </a:r>
          </a:p>
          <a:p>
            <a:r>
              <a:rPr lang="tr-TR" sz="2800" b="1" dirty="0">
                <a:ln/>
                <a:solidFill>
                  <a:srgbClr val="00B0F0"/>
                </a:solidFill>
              </a:rPr>
              <a:t>Radyasyon        : Dozimetre </a:t>
            </a:r>
            <a:r>
              <a:rPr lang="tr-TR" sz="2000" b="1" dirty="0">
                <a:ln/>
                <a:solidFill>
                  <a:srgbClr val="00B0F0"/>
                </a:solidFill>
              </a:rPr>
              <a:t>(Radyasyon Dozimetresi)</a:t>
            </a:r>
          </a:p>
          <a:p>
            <a:r>
              <a:rPr lang="tr-TR" sz="2800" b="1" dirty="0">
                <a:ln/>
                <a:solidFill>
                  <a:srgbClr val="C00000"/>
                </a:solidFill>
              </a:rPr>
              <a:t>Titreşim             : Vibrasyon Dedektörü</a:t>
            </a:r>
          </a:p>
          <a:p>
            <a:r>
              <a:rPr lang="tr-TR" sz="2800" b="1" dirty="0">
                <a:ln/>
                <a:solidFill>
                  <a:srgbClr val="00B0F0"/>
                </a:solidFill>
              </a:rPr>
              <a:t>Aydınlatma       : Lüsksmetre</a:t>
            </a:r>
          </a:p>
          <a:p>
            <a:r>
              <a:rPr lang="tr-TR" sz="2800" b="1" dirty="0">
                <a:ln/>
                <a:solidFill>
                  <a:srgbClr val="C00000"/>
                </a:solidFill>
              </a:rPr>
              <a:t>Basınç                : Barometre </a:t>
            </a:r>
            <a:r>
              <a:rPr lang="tr-TR" sz="2000" b="1" dirty="0">
                <a:ln/>
                <a:solidFill>
                  <a:srgbClr val="C00000"/>
                </a:solidFill>
              </a:rPr>
              <a:t>(Birimi Bar veya Newton/cm2</a:t>
            </a:r>
          </a:p>
          <a:p>
            <a:r>
              <a:rPr lang="tr-TR" sz="2800" b="1" dirty="0">
                <a:ln/>
                <a:solidFill>
                  <a:srgbClr val="00B0F0"/>
                </a:solidFill>
              </a:rPr>
              <a:t>Hava Akım Hızı :  </a:t>
            </a:r>
            <a:r>
              <a:rPr lang="tr-TR" sz="2800" b="1">
                <a:ln/>
                <a:solidFill>
                  <a:srgbClr val="00B0F0"/>
                </a:solidFill>
              </a:rPr>
              <a:t>Anemometre </a:t>
            </a:r>
          </a:p>
          <a:p>
            <a:r>
              <a:rPr lang="tr-TR" sz="2800" b="1">
                <a:ln/>
                <a:solidFill>
                  <a:srgbClr val="C00000"/>
                </a:solidFill>
              </a:rPr>
              <a:t>Nem                   </a:t>
            </a:r>
            <a:r>
              <a:rPr lang="tr-TR" sz="2800" b="1" dirty="0">
                <a:ln/>
                <a:solidFill>
                  <a:srgbClr val="C00000"/>
                </a:solidFill>
              </a:rPr>
              <a:t>:  Higrometre  -  </a:t>
            </a:r>
            <a:r>
              <a:rPr lang="tr-TR" sz="2000" b="1" dirty="0">
                <a:ln/>
                <a:solidFill>
                  <a:srgbClr val="C00000"/>
                </a:solidFill>
              </a:rPr>
              <a:t>Kata termometre (Psikometri)</a:t>
            </a:r>
          </a:p>
          <a:p>
            <a:r>
              <a:rPr lang="tr-TR" sz="2800" b="1" dirty="0">
                <a:ln/>
                <a:solidFill>
                  <a:srgbClr val="00B0F0"/>
                </a:solidFill>
              </a:rPr>
              <a:t>Sıcaklık               : Termometre</a:t>
            </a:r>
          </a:p>
          <a:p>
            <a:r>
              <a:rPr lang="tr-TR" sz="2800" b="1" dirty="0">
                <a:ln/>
                <a:solidFill>
                  <a:srgbClr val="C00000"/>
                </a:solidFill>
              </a:rPr>
              <a:t>Radyan Isı          : Glop Termometre - </a:t>
            </a:r>
            <a:r>
              <a:rPr lang="tr-TR" sz="2000" b="1" dirty="0" err="1">
                <a:ln/>
                <a:solidFill>
                  <a:srgbClr val="C00000"/>
                </a:solidFill>
              </a:rPr>
              <a:t>Radiometre</a:t>
            </a:r>
            <a:endParaRPr lang="tr-TR" sz="2000" b="1" dirty="0">
              <a:ln/>
              <a:solidFill>
                <a:srgbClr val="C00000"/>
              </a:solidFill>
            </a:endParaRPr>
          </a:p>
          <a:p>
            <a:r>
              <a:rPr lang="tr-TR" sz="2800" b="1" dirty="0">
                <a:ln/>
                <a:solidFill>
                  <a:srgbClr val="00B0F0"/>
                </a:solidFill>
              </a:rPr>
              <a:t>Erime Isısı          :  Füzyometre</a:t>
            </a:r>
          </a:p>
          <a:p>
            <a:r>
              <a:rPr lang="tr-TR" sz="2800" b="1" dirty="0">
                <a:ln/>
                <a:solidFill>
                  <a:srgbClr val="C00000"/>
                </a:solidFill>
              </a:rPr>
              <a:t>Madde Yoğunluğu: Dansimetre</a:t>
            </a:r>
          </a:p>
        </p:txBody>
      </p:sp>
    </p:spTree>
    <p:extLst>
      <p:ext uri="{BB962C8B-B14F-4D97-AF65-F5344CB8AC3E}">
        <p14:creationId xmlns:p14="http://schemas.microsoft.com/office/powerpoint/2010/main" val="13646452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22" name="Rectangle 2"/>
          <p:cNvSpPr>
            <a:spLocks noGrp="1" noChangeArrowheads="1"/>
          </p:cNvSpPr>
          <p:nvPr>
            <p:ph type="body" idx="4294967295"/>
          </p:nvPr>
        </p:nvSpPr>
        <p:spPr>
          <a:xfrm>
            <a:off x="701675" y="1643063"/>
            <a:ext cx="7740650" cy="2123658"/>
          </a:xfrm>
          <a:prstGeom prst="rect">
            <a:avLst/>
          </a:prstGeom>
        </p:spPr>
        <p:txBody>
          <a:bodyPr>
            <a:spAutoFit/>
          </a:bodyPr>
          <a:lstStyle/>
          <a:p>
            <a:pPr marL="0" indent="441325">
              <a:lnSpc>
                <a:spcPct val="150000"/>
              </a:lnSpc>
              <a:spcBef>
                <a:spcPct val="0"/>
              </a:spcBef>
              <a:buClr>
                <a:srgbClr val="0033CC"/>
              </a:buClr>
            </a:pPr>
            <a:r>
              <a:rPr lang="tr-TR" altLang="tr-TR" sz="2200" dirty="0">
                <a:ln>
                  <a:solidFill>
                    <a:srgbClr val="0033CC"/>
                  </a:solidFill>
                </a:ln>
                <a:solidFill>
                  <a:srgbClr val="0033CC"/>
                </a:solidFill>
                <a:latin typeface="Trebuchet MS" pitchFamily="34" charset="0"/>
              </a:rPr>
              <a:t>Sağlık Kuralları Bakımından Günde Ancak Yedibuçuk Saat veya Daha Az Çalışılması Gereken İşler Hakkındaki Yönetmelik</a:t>
            </a:r>
            <a:r>
              <a:rPr lang="tr-TR" altLang="tr-TR" sz="2200" dirty="0">
                <a:ln>
                  <a:solidFill>
                    <a:srgbClr val="0033CC"/>
                  </a:solidFill>
                </a:ln>
                <a:solidFill>
                  <a:srgbClr val="000000"/>
                </a:solidFill>
                <a:latin typeface="Trebuchet MS" pitchFamily="34" charset="0"/>
              </a:rPr>
              <a:t>’</a:t>
            </a:r>
            <a:r>
              <a:rPr lang="tr-TR" altLang="tr-TR" sz="2200" dirty="0">
                <a:solidFill>
                  <a:srgbClr val="000000"/>
                </a:solidFill>
                <a:latin typeface="Trebuchet MS" pitchFamily="34" charset="0"/>
              </a:rPr>
              <a:t>in 2. maddesinin XXI. şıkkında, basınç altındaki çalışmalara sınırlama getirilmiştir.</a:t>
            </a:r>
          </a:p>
        </p:txBody>
      </p:sp>
      <p:pic>
        <p:nvPicPr>
          <p:cNvPr id="3379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431559"/>
            <a:ext cx="2652886" cy="14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474368"/>
            <a:ext cx="15367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5 Metin kutusu"/>
          <p:cNvSpPr txBox="1">
            <a:spLocks noChangeArrowheads="1"/>
          </p:cNvSpPr>
          <p:nvPr/>
        </p:nvSpPr>
        <p:spPr bwMode="auto">
          <a:xfrm>
            <a:off x="964472" y="34139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w="11430">
                  <a:solidFill>
                    <a:srgbClr val="FF0000"/>
                  </a:solidFill>
                </a:ln>
                <a:solidFill>
                  <a:srgbClr val="FF0000"/>
                </a:solidFill>
                <a:effectLst>
                  <a:outerShdw blurRad="50800" dist="39000" dir="5460000" algn="tl">
                    <a:srgbClr val="000000">
                      <a:alpha val="38000"/>
                    </a:srgbClr>
                  </a:outerShdw>
                </a:effectLst>
              </a:rPr>
              <a:t>BASINCIN İNSAN ÜZERİNDEKİ ETKİLERİ</a:t>
            </a:r>
          </a:p>
        </p:txBody>
      </p:sp>
    </p:spTree>
    <p:extLst>
      <p:ext uri="{BB962C8B-B14F-4D97-AF65-F5344CB8AC3E}">
        <p14:creationId xmlns:p14="http://schemas.microsoft.com/office/powerpoint/2010/main" val="376251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Slayt Numarası Yer Tutucusu"/>
          <p:cNvSpPr>
            <a:spLocks noGrp="1"/>
          </p:cNvSpPr>
          <p:nvPr>
            <p:ph type="sldNum" sz="quarter" idx="10"/>
          </p:nvPr>
        </p:nvSpPr>
        <p:spPr/>
        <p:txBody>
          <a:bodyPr/>
          <a:lstStyle/>
          <a:p>
            <a:pPr>
              <a:defRPr/>
            </a:pPr>
            <a:fld id="{0A397A2C-42A9-4E39-A8DA-A2D9F756E6EE}" type="slidenum">
              <a:rPr lang="tr-TR" smtClean="0"/>
              <a:pPr>
                <a:defRPr/>
              </a:pPr>
              <a:t>2</a:t>
            </a:fld>
            <a:endParaRPr lang="tr-TR" dirty="0"/>
          </a:p>
        </p:txBody>
      </p:sp>
      <p:pic>
        <p:nvPicPr>
          <p:cNvPr id="337922" name="Picture 2"/>
          <p:cNvPicPr>
            <a:picLocks noChangeAspect="1" noChangeArrowheads="1"/>
          </p:cNvPicPr>
          <p:nvPr/>
        </p:nvPicPr>
        <p:blipFill>
          <a:blip r:embed="rId2" cstate="print"/>
          <a:srcRect/>
          <a:stretch>
            <a:fillRect/>
          </a:stretch>
        </p:blipFill>
        <p:spPr bwMode="auto">
          <a:xfrm>
            <a:off x="247287" y="188640"/>
            <a:ext cx="8141137" cy="6336704"/>
          </a:xfrm>
          <a:prstGeom prst="rect">
            <a:avLst/>
          </a:prstGeom>
          <a:noFill/>
          <a:ln w="9525">
            <a:noFill/>
            <a:miter lim="800000"/>
            <a:headEnd/>
            <a:tailEnd/>
          </a:ln>
          <a:effectLst/>
        </p:spPr>
      </p:pic>
    </p:spTree>
    <p:extLst>
      <p:ext uri="{BB962C8B-B14F-4D97-AF65-F5344CB8AC3E}">
        <p14:creationId xmlns:p14="http://schemas.microsoft.com/office/powerpoint/2010/main" val="1420327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D432BBBE-E693-45D0-8493-B666E47C37A5}" type="slidenum">
              <a:rPr lang="tr-TR" altLang="tr-TR" smtClean="0">
                <a:latin typeface="Arial" pitchFamily="34" charset="0"/>
                <a:cs typeface="Arial" pitchFamily="34" charset="0"/>
              </a:rPr>
              <a:pPr/>
              <a:t>20</a:t>
            </a:fld>
            <a:endParaRPr lang="tr-TR" altLang="tr-TR">
              <a:latin typeface="Arial" pitchFamily="34" charset="0"/>
              <a:cs typeface="Arial" pitchFamily="34" charset="0"/>
            </a:endParaRPr>
          </a:p>
        </p:txBody>
      </p:sp>
      <p:sp>
        <p:nvSpPr>
          <p:cNvPr id="2" name="Dikdörtgen 1"/>
          <p:cNvSpPr/>
          <p:nvPr/>
        </p:nvSpPr>
        <p:spPr>
          <a:xfrm>
            <a:off x="539750" y="188913"/>
            <a:ext cx="7920038" cy="2308225"/>
          </a:xfrm>
          <a:prstGeom prst="rect">
            <a:avLst/>
          </a:prstGeom>
        </p:spPr>
        <p:txBody>
          <a:bodyPr>
            <a:spAutoFit/>
          </a:bodyPr>
          <a:lstStyle/>
          <a:p>
            <a:pPr indent="358775">
              <a:lnSpc>
                <a:spcPct val="150000"/>
              </a:lnSpc>
              <a:defRPr/>
            </a:pPr>
            <a:r>
              <a:rPr lang="tr-TR" sz="2400" b="1" kern="0" dirty="0">
                <a:solidFill>
                  <a:srgbClr val="FF0000"/>
                </a:solidFill>
                <a:latin typeface="Comic Sans MS" pitchFamily="66" charset="0"/>
                <a:ea typeface="ヒラギノ明朝 Pro W3"/>
                <a:cs typeface="Arial" pitchFamily="34" charset="0"/>
              </a:rPr>
              <a:t>Risk:</a:t>
            </a:r>
            <a:r>
              <a:rPr lang="tr-TR" sz="2400" kern="0" dirty="0">
                <a:solidFill>
                  <a:srgbClr val="FF0000"/>
                </a:solidFill>
                <a:latin typeface="Comic Sans MS" pitchFamily="66" charset="0"/>
                <a:ea typeface="ヒラギノ明朝 Pro W3"/>
                <a:cs typeface="Arial" pitchFamily="34" charset="0"/>
              </a:rPr>
              <a:t> </a:t>
            </a:r>
          </a:p>
          <a:p>
            <a:pPr indent="358775">
              <a:lnSpc>
                <a:spcPct val="150000"/>
              </a:lnSpc>
              <a:defRPr/>
            </a:pPr>
            <a:r>
              <a:rPr lang="tr-TR" sz="2400" b="1" kern="0" dirty="0">
                <a:solidFill>
                  <a:srgbClr val="0070C0"/>
                </a:solidFill>
                <a:latin typeface="Comic Sans MS" pitchFamily="66" charset="0"/>
                <a:cs typeface="Arial" pitchFamily="34" charset="0"/>
              </a:rPr>
              <a:t>Tehlikeden kaynaklanacak kayıp, yaralanma ya da başka zararlı  sonuç meydana gelme ihtimali. </a:t>
            </a:r>
          </a:p>
          <a:p>
            <a:pPr indent="358775">
              <a:lnSpc>
                <a:spcPct val="150000"/>
              </a:lnSpc>
              <a:defRPr/>
            </a:pPr>
            <a:r>
              <a:rPr lang="tr-TR" sz="2400" b="1" kern="0" dirty="0">
                <a:solidFill>
                  <a:srgbClr val="D713D7"/>
                </a:solidFill>
                <a:latin typeface="Comic Sans MS" pitchFamily="66" charset="0"/>
                <a:cs typeface="Arial" pitchFamily="34" charset="0"/>
              </a:rPr>
              <a:t>(6331 Sayılı İSG Kanunu)</a:t>
            </a:r>
          </a:p>
        </p:txBody>
      </p:sp>
      <p:sp>
        <p:nvSpPr>
          <p:cNvPr id="7" name="Dikdörtgen 6"/>
          <p:cNvSpPr/>
          <p:nvPr/>
        </p:nvSpPr>
        <p:spPr>
          <a:xfrm>
            <a:off x="3635375" y="0"/>
            <a:ext cx="1390650" cy="455613"/>
          </a:xfrm>
          <a:prstGeom prst="rect">
            <a:avLst/>
          </a:prstGeom>
          <a:solidFill>
            <a:schemeClr val="bg1"/>
          </a:solidFill>
          <a:ln w="38100">
            <a:solidFill>
              <a:srgbClr val="FFC000"/>
            </a:solidFill>
            <a:prstDash val="sysDash"/>
          </a:ln>
        </p:spPr>
        <p:txBody>
          <a:bodyPr wrap="none">
            <a:spAutoFit/>
          </a:bodyPr>
          <a:lstStyle/>
          <a:p>
            <a:pPr fontAlgn="base">
              <a:lnSpc>
                <a:spcPct val="150000"/>
              </a:lnSpc>
              <a:spcBef>
                <a:spcPct val="20000"/>
              </a:spcBef>
              <a:spcAft>
                <a:spcPct val="0"/>
              </a:spcAft>
              <a:defRPr/>
            </a:pPr>
            <a:r>
              <a:rPr lang="tr-TR" b="1" kern="0" dirty="0">
                <a:solidFill>
                  <a:srgbClr val="002060"/>
                </a:solidFill>
                <a:latin typeface="Arial" pitchFamily="34" charset="0"/>
                <a:cs typeface="Arial" pitchFamily="34" charset="0"/>
              </a:rPr>
              <a:t>TANIMLAR</a:t>
            </a:r>
          </a:p>
        </p:txBody>
      </p:sp>
      <p:graphicFrame>
        <p:nvGraphicFramePr>
          <p:cNvPr id="1026" name="Nesne 2"/>
          <p:cNvGraphicFramePr>
            <a:graphicFrameLocks noChangeAspect="1"/>
          </p:cNvGraphicFramePr>
          <p:nvPr/>
        </p:nvGraphicFramePr>
        <p:xfrm>
          <a:off x="8640763" y="6386513"/>
          <a:ext cx="215900" cy="287337"/>
        </p:xfrm>
        <a:graphic>
          <a:graphicData uri="http://schemas.openxmlformats.org/presentationml/2006/ole">
            <mc:AlternateContent xmlns:mc="http://schemas.openxmlformats.org/markup-compatibility/2006">
              <mc:Choice xmlns:v="urn:schemas-microsoft-com:vml" Requires="v">
                <p:oleObj spid="_x0000_s2050" name="Paketleyici Kabuk Nesnesi" showAsIcon="1" r:id="rId3" imgW="3352800" imgH="673100" progId="Package">
                  <p:embed/>
                </p:oleObj>
              </mc:Choice>
              <mc:Fallback>
                <p:oleObj name="Paketleyici Kabuk Nesnesi" showAsIcon="1" r:id="rId3" imgW="3352800" imgH="673100" progId="Pack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763" y="6386513"/>
                        <a:ext cx="215900"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4" descr="http://galeri3.uludagsozluk.com/174/risk-nedir_239660.jpg"/>
          <p:cNvPicPr>
            <a:picLocks noChangeAspect="1" noChangeArrowheads="1"/>
          </p:cNvPicPr>
          <p:nvPr/>
        </p:nvPicPr>
        <p:blipFill>
          <a:blip r:embed="rId5" cstate="print"/>
          <a:srcRect/>
          <a:stretch>
            <a:fillRect/>
          </a:stretch>
        </p:blipFill>
        <p:spPr bwMode="auto">
          <a:xfrm>
            <a:off x="928662" y="2857496"/>
            <a:ext cx="7000924" cy="3786214"/>
          </a:xfrm>
          <a:prstGeom prst="rect">
            <a:avLst/>
          </a:prstGeom>
          <a:noFill/>
        </p:spPr>
      </p:pic>
    </p:spTree>
    <p:extLst>
      <p:ext uri="{BB962C8B-B14F-4D97-AF65-F5344CB8AC3E}">
        <p14:creationId xmlns:p14="http://schemas.microsoft.com/office/powerpoint/2010/main" val="2295669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0"/>
          </p:nvPr>
        </p:nvSpPr>
        <p:spPr/>
        <p:txBody>
          <a:bodyPr/>
          <a:lstStyle/>
          <a:p>
            <a:pPr>
              <a:defRPr/>
            </a:pPr>
            <a:fld id="{DA4DA501-BC75-4F30-9B87-871CADF7F883}" type="slidenum">
              <a:rPr lang="tr-TR" smtClean="0"/>
              <a:pPr>
                <a:defRPr/>
              </a:pPr>
              <a:t>21</a:t>
            </a:fld>
            <a:endParaRPr lang="tr-TR" dirty="0"/>
          </a:p>
        </p:txBody>
      </p:sp>
      <p:graphicFrame>
        <p:nvGraphicFramePr>
          <p:cNvPr id="3" name="2 Tablo"/>
          <p:cNvGraphicFramePr>
            <a:graphicFrameLocks noGrp="1"/>
          </p:cNvGraphicFramePr>
          <p:nvPr/>
        </p:nvGraphicFramePr>
        <p:xfrm>
          <a:off x="971600" y="692696"/>
          <a:ext cx="3600400" cy="5616626"/>
        </p:xfrm>
        <a:graphic>
          <a:graphicData uri="http://schemas.openxmlformats.org/drawingml/2006/table">
            <a:tbl>
              <a:tblPr/>
              <a:tblGrid>
                <a:gridCol w="3600400">
                  <a:extLst>
                    <a:ext uri="{9D8B030D-6E8A-4147-A177-3AD203B41FA5}">
                      <a16:colId xmlns:a16="http://schemas.microsoft.com/office/drawing/2014/main" xmlns="" val="20000"/>
                    </a:ext>
                  </a:extLst>
                </a:gridCol>
              </a:tblGrid>
              <a:tr h="1054466">
                <a:tc>
                  <a:txBody>
                    <a:bodyPr/>
                    <a:lstStyle/>
                    <a:p>
                      <a:pPr algn="ctr" fontAlgn="ctr"/>
                      <a:r>
                        <a:rPr lang="tr-TR" sz="2400" b="1" i="0" u="none" strike="noStrike" dirty="0">
                          <a:latin typeface="Verdana"/>
                        </a:rPr>
                        <a:t>TEHLİKE</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xmlns="" val="10000"/>
                  </a:ext>
                </a:extLst>
              </a:tr>
              <a:tr h="912432">
                <a:tc>
                  <a:txBody>
                    <a:bodyPr/>
                    <a:lstStyle/>
                    <a:p>
                      <a:pPr algn="l" fontAlgn="ctr"/>
                      <a:r>
                        <a:rPr lang="tr-TR" sz="2400" b="1" i="0" u="none" strike="noStrike" dirty="0">
                          <a:solidFill>
                            <a:srgbClr val="D713D7"/>
                          </a:solidFill>
                          <a:latin typeface="Arial"/>
                        </a:rPr>
                        <a:t>Lavaboların temiz olmaması</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12432">
                <a:tc>
                  <a:txBody>
                    <a:bodyPr/>
                    <a:lstStyle/>
                    <a:p>
                      <a:pPr algn="l" fontAlgn="ctr"/>
                      <a:r>
                        <a:rPr lang="tr-TR" sz="2400" b="1" i="0" u="none" strike="noStrike" dirty="0">
                          <a:solidFill>
                            <a:srgbClr val="D713D7"/>
                          </a:solidFill>
                          <a:latin typeface="Arial"/>
                        </a:rPr>
                        <a:t>Uygun olmayan elektrik tesisatı</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12432">
                <a:tc>
                  <a:txBody>
                    <a:bodyPr/>
                    <a:lstStyle/>
                    <a:p>
                      <a:pPr algn="l" fontAlgn="ctr"/>
                      <a:r>
                        <a:rPr lang="tr-TR" sz="2400" b="1" i="0" u="none" strike="noStrike" dirty="0">
                          <a:solidFill>
                            <a:srgbClr val="D713D7"/>
                          </a:solidFill>
                          <a:latin typeface="Arial"/>
                        </a:rPr>
                        <a:t>Yüksekte</a:t>
                      </a:r>
                      <a:r>
                        <a:rPr lang="tr-TR" sz="2400" b="1" i="0" u="none" strike="noStrike" baseline="0" dirty="0">
                          <a:solidFill>
                            <a:srgbClr val="D713D7"/>
                          </a:solidFill>
                          <a:latin typeface="Arial"/>
                        </a:rPr>
                        <a:t> çalışma</a:t>
                      </a:r>
                      <a:endParaRPr lang="tr-TR" sz="2400" b="1" i="0" u="none" strike="noStrike" dirty="0">
                        <a:solidFill>
                          <a:srgbClr val="D713D7"/>
                        </a:solidFill>
                        <a:latin typeface="Arial"/>
                      </a:endParaRP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12432">
                <a:tc>
                  <a:txBody>
                    <a:bodyPr/>
                    <a:lstStyle/>
                    <a:p>
                      <a:pPr algn="l" fontAlgn="ctr"/>
                      <a:r>
                        <a:rPr lang="tr-TR" sz="2400" b="1" i="0" u="none" strike="noStrike" dirty="0">
                          <a:solidFill>
                            <a:srgbClr val="D713D7"/>
                          </a:solidFill>
                          <a:latin typeface="Arial"/>
                        </a:rPr>
                        <a:t>Yangın tüpünün olmaması</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12432">
                <a:tc>
                  <a:txBody>
                    <a:bodyPr/>
                    <a:lstStyle/>
                    <a:p>
                      <a:pPr algn="l" fontAlgn="ctr"/>
                      <a:r>
                        <a:rPr lang="tr-TR" sz="2400" b="1" i="0" u="none" strike="noStrike" dirty="0">
                          <a:solidFill>
                            <a:srgbClr val="D713D7"/>
                          </a:solidFill>
                          <a:latin typeface="Arial"/>
                        </a:rPr>
                        <a:t>Ergonomik olmayan oturma biçimi </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graphicFrame>
        <p:nvGraphicFramePr>
          <p:cNvPr id="4" name="3 Tablo"/>
          <p:cNvGraphicFramePr>
            <a:graphicFrameLocks noGrp="1"/>
          </p:cNvGraphicFramePr>
          <p:nvPr/>
        </p:nvGraphicFramePr>
        <p:xfrm>
          <a:off x="5076056" y="620688"/>
          <a:ext cx="2880320" cy="5616626"/>
        </p:xfrm>
        <a:graphic>
          <a:graphicData uri="http://schemas.openxmlformats.org/drawingml/2006/table">
            <a:tbl>
              <a:tblPr/>
              <a:tblGrid>
                <a:gridCol w="2880320">
                  <a:extLst>
                    <a:ext uri="{9D8B030D-6E8A-4147-A177-3AD203B41FA5}">
                      <a16:colId xmlns:a16="http://schemas.microsoft.com/office/drawing/2014/main" xmlns="" val="20000"/>
                    </a:ext>
                  </a:extLst>
                </a:gridCol>
              </a:tblGrid>
              <a:tr h="1054466">
                <a:tc>
                  <a:txBody>
                    <a:bodyPr/>
                    <a:lstStyle/>
                    <a:p>
                      <a:pPr algn="ctr" fontAlgn="ctr"/>
                      <a:r>
                        <a:rPr lang="tr-TR" sz="2400" b="1" i="0" u="none" strike="noStrike" dirty="0">
                          <a:latin typeface="Verdana"/>
                        </a:rPr>
                        <a:t>RİSK</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xmlns="" val="10000"/>
                  </a:ext>
                </a:extLst>
              </a:tr>
              <a:tr h="912432">
                <a:tc>
                  <a:txBody>
                    <a:bodyPr/>
                    <a:lstStyle/>
                    <a:p>
                      <a:pPr algn="l" fontAlgn="ctr"/>
                      <a:r>
                        <a:rPr lang="tr-TR" sz="2400" b="1" i="0" u="none" strike="noStrike" dirty="0">
                          <a:solidFill>
                            <a:srgbClr val="D713D7"/>
                          </a:solidFill>
                          <a:latin typeface="Arial"/>
                        </a:rPr>
                        <a:t>Mikrop</a:t>
                      </a:r>
                      <a:r>
                        <a:rPr lang="tr-TR" sz="2400" b="1" i="0" u="none" strike="noStrike" baseline="0" dirty="0">
                          <a:solidFill>
                            <a:srgbClr val="D713D7"/>
                          </a:solidFill>
                          <a:latin typeface="Arial"/>
                        </a:rPr>
                        <a:t> üremesi</a:t>
                      </a:r>
                      <a:endParaRPr lang="tr-TR" sz="2400" b="1" i="0" u="none" strike="noStrike" dirty="0">
                        <a:solidFill>
                          <a:srgbClr val="D713D7"/>
                        </a:solidFill>
                        <a:latin typeface="Arial"/>
                      </a:endParaRP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12432">
                <a:tc>
                  <a:txBody>
                    <a:bodyPr/>
                    <a:lstStyle/>
                    <a:p>
                      <a:pPr algn="l" fontAlgn="ctr"/>
                      <a:r>
                        <a:rPr lang="tr-TR" sz="2400" b="1" i="0" u="none" strike="noStrike" dirty="0">
                          <a:solidFill>
                            <a:srgbClr val="D713D7"/>
                          </a:solidFill>
                          <a:latin typeface="Arial"/>
                        </a:rPr>
                        <a:t>Elektrik şoku</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12432">
                <a:tc>
                  <a:txBody>
                    <a:bodyPr/>
                    <a:lstStyle/>
                    <a:p>
                      <a:pPr algn="l" fontAlgn="ctr"/>
                      <a:r>
                        <a:rPr lang="tr-TR" sz="2400" b="1" i="0" u="none" strike="noStrike" dirty="0">
                          <a:solidFill>
                            <a:srgbClr val="D713D7"/>
                          </a:solidFill>
                          <a:latin typeface="Arial"/>
                        </a:rPr>
                        <a:t>Düşme</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12432">
                <a:tc>
                  <a:txBody>
                    <a:bodyPr/>
                    <a:lstStyle/>
                    <a:p>
                      <a:pPr algn="l" fontAlgn="ctr"/>
                      <a:r>
                        <a:rPr lang="tr-TR" sz="2400" b="1" i="0" u="none" strike="noStrike" dirty="0">
                          <a:solidFill>
                            <a:srgbClr val="D713D7"/>
                          </a:solidFill>
                          <a:latin typeface="Arial"/>
                        </a:rPr>
                        <a:t>Yangına</a:t>
                      </a:r>
                      <a:r>
                        <a:rPr lang="tr-TR" sz="2400" b="1" i="0" u="none" strike="noStrike" baseline="0" dirty="0">
                          <a:solidFill>
                            <a:srgbClr val="D713D7"/>
                          </a:solidFill>
                          <a:latin typeface="Arial"/>
                        </a:rPr>
                        <a:t> müdahale edilememesi</a:t>
                      </a:r>
                      <a:endParaRPr lang="tr-TR" sz="2400" b="1" i="0" u="none" strike="noStrike" dirty="0">
                        <a:solidFill>
                          <a:srgbClr val="D713D7"/>
                        </a:solidFill>
                        <a:latin typeface="Arial"/>
                      </a:endParaRP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12432">
                <a:tc>
                  <a:txBody>
                    <a:bodyPr/>
                    <a:lstStyle/>
                    <a:p>
                      <a:pPr algn="l" fontAlgn="ctr"/>
                      <a:r>
                        <a:rPr lang="tr-TR" sz="2400" b="1" i="0" u="none" strike="noStrike" dirty="0">
                          <a:solidFill>
                            <a:srgbClr val="D713D7"/>
                          </a:solidFill>
                          <a:latin typeface="Arial"/>
                        </a:rPr>
                        <a:t>Kas,iskelet sistemi rahatsızlıkları</a:t>
                      </a:r>
                    </a:p>
                  </a:txBody>
                  <a:tcPr marL="8154" marR="8154" marT="8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62979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A26070EF-C70F-4394-A5F1-F90AFB3B9530}" type="slidenum">
              <a:rPr lang="tr-TR" altLang="tr-TR" smtClean="0">
                <a:latin typeface="Arial" pitchFamily="34" charset="0"/>
                <a:cs typeface="Arial" pitchFamily="34" charset="0"/>
              </a:rPr>
              <a:pPr/>
              <a:t>22</a:t>
            </a:fld>
            <a:endParaRPr lang="tr-TR" altLang="tr-TR">
              <a:latin typeface="Arial" pitchFamily="34" charset="0"/>
              <a:cs typeface="Arial" pitchFamily="34" charset="0"/>
            </a:endParaRPr>
          </a:p>
        </p:txBody>
      </p:sp>
      <p:sp>
        <p:nvSpPr>
          <p:cNvPr id="3" name="AutoShape 2"/>
          <p:cNvSpPr>
            <a:spLocks noChangeArrowheads="1"/>
          </p:cNvSpPr>
          <p:nvPr/>
        </p:nvSpPr>
        <p:spPr bwMode="auto">
          <a:xfrm rot="5400000">
            <a:off x="742951" y="2649537"/>
            <a:ext cx="3554412" cy="43926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1272 w 21600"/>
              <a:gd name="T25" fmla="*/ 15401 h 21600"/>
              <a:gd name="T26" fmla="*/ 18510 w 21600"/>
              <a:gd name="T27" fmla="*/ 1851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6956" y="0"/>
                </a:moveTo>
                <a:lnTo>
                  <a:pt x="12311" y="3799"/>
                </a:lnTo>
                <a:lnTo>
                  <a:pt x="15401" y="3799"/>
                </a:lnTo>
                <a:lnTo>
                  <a:pt x="15401" y="15401"/>
                </a:lnTo>
                <a:lnTo>
                  <a:pt x="3799" y="15401"/>
                </a:lnTo>
                <a:lnTo>
                  <a:pt x="3799" y="12311"/>
                </a:lnTo>
                <a:lnTo>
                  <a:pt x="0" y="16956"/>
                </a:lnTo>
                <a:lnTo>
                  <a:pt x="3799" y="21600"/>
                </a:lnTo>
                <a:lnTo>
                  <a:pt x="3799" y="18510"/>
                </a:lnTo>
                <a:lnTo>
                  <a:pt x="18510" y="18510"/>
                </a:lnTo>
                <a:lnTo>
                  <a:pt x="18510" y="3799"/>
                </a:lnTo>
                <a:lnTo>
                  <a:pt x="21600" y="3799"/>
                </a:lnTo>
                <a:lnTo>
                  <a:pt x="16956" y="0"/>
                </a:lnTo>
                <a:close/>
              </a:path>
            </a:pathLst>
          </a:custGeom>
          <a:solidFill>
            <a:schemeClr val="bg2">
              <a:lumMod val="50000"/>
            </a:schemeClr>
          </a:solidFill>
          <a:ln w="9525">
            <a:solidFill>
              <a:sysClr val="windowText" lastClr="000000"/>
            </a:solidFill>
            <a:miter lim="800000"/>
            <a:headEnd/>
            <a:tailEnd/>
          </a:ln>
          <a:scene3d>
            <a:camera prst="legacyObliqueTopRight"/>
            <a:lightRig rig="legacyFlat3" dir="b"/>
          </a:scene3d>
          <a:sp3d extrusionH="430200" prstMaterial="legacyMatte">
            <a:bevelT w="13500" h="13500" prst="angle"/>
            <a:bevelB w="13500" h="13500" prst="angle"/>
            <a:extrusionClr>
              <a:srgbClr val="FF6600"/>
            </a:extrusionClr>
          </a:sp3d>
        </p:spPr>
        <p:txBody>
          <a:bodyPr wrap="none" anchor="ctr">
            <a:flatTx/>
          </a:bodyPr>
          <a:lstStyle/>
          <a:p>
            <a:pPr algn="ctr">
              <a:defRPr/>
            </a:pPr>
            <a:endParaRPr lang="tr-TR" kern="0">
              <a:solidFill>
                <a:prstClr val="black"/>
              </a:solidFill>
              <a:latin typeface="Arial" pitchFamily="34" charset="0"/>
              <a:cs typeface="Arial" pitchFamily="34" charset="0"/>
            </a:endParaRPr>
          </a:p>
        </p:txBody>
      </p:sp>
      <p:sp>
        <p:nvSpPr>
          <p:cNvPr id="4" name="AutoShape 3"/>
          <p:cNvSpPr>
            <a:spLocks noChangeArrowheads="1"/>
          </p:cNvSpPr>
          <p:nvPr/>
        </p:nvSpPr>
        <p:spPr bwMode="auto">
          <a:xfrm rot="18865580">
            <a:off x="1666081" y="4056857"/>
            <a:ext cx="2524125" cy="544512"/>
          </a:xfrm>
          <a:prstGeom prst="notchedRightArrow">
            <a:avLst>
              <a:gd name="adj1" fmla="val 67343"/>
              <a:gd name="adj2" fmla="val 85871"/>
            </a:avLst>
          </a:prstGeom>
          <a:solidFill>
            <a:schemeClr val="bg2">
              <a:lumMod val="50000"/>
            </a:schemeClr>
          </a:solidFill>
          <a:ln w="9525">
            <a:miter lim="800000"/>
            <a:headEnd/>
            <a:tailEnd/>
          </a:ln>
          <a:scene3d>
            <a:camera prst="legacyObliqueTopLeft"/>
            <a:lightRig rig="legacyFlat3" dir="t"/>
          </a:scene3d>
          <a:sp3d extrusionH="430200" prstMaterial="legacyMatte">
            <a:bevelT w="13500" h="13500" prst="angle"/>
            <a:bevelB w="13500" h="13500" prst="angle"/>
            <a:extrusionClr>
              <a:sysClr val="window" lastClr="FFFFFF"/>
            </a:extrusionClr>
          </a:sp3d>
        </p:spPr>
        <p:txBody>
          <a:bodyPr wrap="none" anchor="ctr">
            <a:flatTx/>
          </a:bodyPr>
          <a:lstStyle/>
          <a:p>
            <a:pPr algn="ctr" eaLnBrk="0" hangingPunct="0">
              <a:defRPr/>
            </a:pPr>
            <a:r>
              <a:rPr lang="tr-TR" sz="2800" b="1" kern="0" dirty="0">
                <a:solidFill>
                  <a:srgbClr val="FF0000"/>
                </a:solidFill>
                <a:latin typeface="Arial" pitchFamily="34" charset="0"/>
                <a:cs typeface="Arial" pitchFamily="34" charset="0"/>
              </a:rPr>
              <a:t>RİSK</a:t>
            </a:r>
          </a:p>
        </p:txBody>
      </p:sp>
      <p:sp>
        <p:nvSpPr>
          <p:cNvPr id="5" name="Rectangle 6"/>
          <p:cNvSpPr>
            <a:spLocks noChangeArrowheads="1"/>
          </p:cNvSpPr>
          <p:nvPr/>
        </p:nvSpPr>
        <p:spPr bwMode="auto">
          <a:xfrm>
            <a:off x="714348" y="692150"/>
            <a:ext cx="7715304" cy="1384995"/>
          </a:xfrm>
          <a:prstGeom prst="rect">
            <a:avLst/>
          </a:prstGeom>
          <a:noFill/>
          <a:ln>
            <a:noFill/>
          </a:ln>
        </p:spPr>
        <p:txBody>
          <a:bodyPr wrap="square">
            <a:spAutoFit/>
          </a:bodyPr>
          <a:lstStyle/>
          <a:p>
            <a:pPr eaLnBrk="0" hangingPunct="0">
              <a:defRPr/>
            </a:pPr>
            <a:r>
              <a:rPr lang="tr-TR" sz="2400" b="1" kern="0" dirty="0">
                <a:solidFill>
                  <a:srgbClr val="FF0000"/>
                </a:solidFill>
                <a:latin typeface="Arial" pitchFamily="34" charset="0"/>
                <a:cs typeface="Arial" pitchFamily="34" charset="0"/>
              </a:rPr>
              <a:t> </a:t>
            </a:r>
            <a:r>
              <a:rPr lang="tr-TR" sz="2800" b="1" kern="0" dirty="0">
                <a:solidFill>
                  <a:srgbClr val="FF0000"/>
                </a:solidFill>
                <a:latin typeface="Arial" pitchFamily="34" charset="0"/>
                <a:cs typeface="Arial" pitchFamily="34" charset="0"/>
              </a:rPr>
              <a:t>Risk= İ x Ş</a:t>
            </a:r>
          </a:p>
          <a:p>
            <a:pPr eaLnBrk="0" hangingPunct="0">
              <a:defRPr/>
            </a:pPr>
            <a:r>
              <a:rPr lang="tr-TR" sz="2800" b="1" kern="0" dirty="0">
                <a:solidFill>
                  <a:prstClr val="black"/>
                </a:solidFill>
                <a:latin typeface="Arial" pitchFamily="34" charset="0"/>
                <a:cs typeface="Arial" pitchFamily="34" charset="0"/>
              </a:rPr>
              <a:t> İ  : </a:t>
            </a:r>
            <a:r>
              <a:rPr lang="tr-TR" sz="2800" kern="0" dirty="0">
                <a:solidFill>
                  <a:prstClr val="black"/>
                </a:solidFill>
                <a:latin typeface="Arial" pitchFamily="34" charset="0"/>
                <a:cs typeface="Arial" pitchFamily="34" charset="0"/>
              </a:rPr>
              <a:t>İhtimal (Olasılık)</a:t>
            </a:r>
          </a:p>
          <a:p>
            <a:pPr eaLnBrk="0" hangingPunct="0">
              <a:defRPr/>
            </a:pPr>
            <a:r>
              <a:rPr lang="tr-TR" sz="2800" b="1" kern="0" dirty="0">
                <a:solidFill>
                  <a:prstClr val="black"/>
                </a:solidFill>
                <a:latin typeface="Arial" pitchFamily="34" charset="0"/>
                <a:cs typeface="Arial" pitchFamily="34" charset="0"/>
              </a:rPr>
              <a:t>Ş  : </a:t>
            </a:r>
            <a:r>
              <a:rPr lang="tr-TR" sz="2800" kern="0" dirty="0">
                <a:solidFill>
                  <a:prstClr val="black"/>
                </a:solidFill>
                <a:latin typeface="Arial" pitchFamily="34" charset="0"/>
                <a:cs typeface="Arial" pitchFamily="34" charset="0"/>
              </a:rPr>
              <a:t>Zararın şiddeti </a:t>
            </a:r>
            <a:r>
              <a:rPr lang="tr-TR" sz="2800" b="1" kern="0" dirty="0">
                <a:solidFill>
                  <a:srgbClr val="FF0000"/>
                </a:solidFill>
                <a:latin typeface="Arial" pitchFamily="34" charset="0"/>
                <a:cs typeface="Arial" pitchFamily="34" charset="0"/>
              </a:rPr>
              <a:t>/ </a:t>
            </a:r>
            <a:r>
              <a:rPr lang="tr-TR" sz="2800" kern="0" dirty="0">
                <a:solidFill>
                  <a:prstClr val="black"/>
                </a:solidFill>
                <a:latin typeface="Arial" pitchFamily="34" charset="0"/>
                <a:cs typeface="Arial" pitchFamily="34" charset="0"/>
              </a:rPr>
              <a:t>derecesi </a:t>
            </a:r>
            <a:r>
              <a:rPr lang="tr-TR" sz="2800" b="1" kern="0" dirty="0">
                <a:solidFill>
                  <a:srgbClr val="FF0000"/>
                </a:solidFill>
                <a:latin typeface="Arial" pitchFamily="34" charset="0"/>
                <a:cs typeface="Arial" pitchFamily="34" charset="0"/>
              </a:rPr>
              <a:t>/ </a:t>
            </a:r>
            <a:r>
              <a:rPr lang="tr-TR" sz="2800" kern="0" dirty="0">
                <a:solidFill>
                  <a:prstClr val="black"/>
                </a:solidFill>
                <a:latin typeface="Arial" pitchFamily="34" charset="0"/>
                <a:cs typeface="Arial" pitchFamily="34" charset="0"/>
              </a:rPr>
              <a:t>büyüklüğü</a:t>
            </a:r>
          </a:p>
        </p:txBody>
      </p:sp>
      <p:sp>
        <p:nvSpPr>
          <p:cNvPr id="6" name="Rectangle 8"/>
          <p:cNvSpPr>
            <a:spLocks noChangeArrowheads="1"/>
          </p:cNvSpPr>
          <p:nvPr/>
        </p:nvSpPr>
        <p:spPr bwMode="auto">
          <a:xfrm>
            <a:off x="5000628" y="2571744"/>
            <a:ext cx="3748086" cy="3539430"/>
          </a:xfrm>
          <a:prstGeom prst="rect">
            <a:avLst/>
          </a:prstGeom>
          <a:noFill/>
          <a:ln>
            <a:noFill/>
          </a:ln>
        </p:spPr>
        <p:txBody>
          <a:bodyPr wrap="square">
            <a:spAutoFit/>
          </a:bodyPr>
          <a:lstStyle/>
          <a:p>
            <a:pPr>
              <a:defRPr/>
            </a:pPr>
            <a:r>
              <a:rPr lang="tr-TR" sz="2800" b="1" kern="0" dirty="0">
                <a:solidFill>
                  <a:srgbClr val="FF0000"/>
                </a:solidFill>
                <a:latin typeface="Arial" pitchFamily="34" charset="0"/>
                <a:cs typeface="Arial" pitchFamily="34" charset="0"/>
              </a:rPr>
              <a:t>Risk:</a:t>
            </a:r>
          </a:p>
          <a:p>
            <a:pPr>
              <a:defRPr/>
            </a:pPr>
            <a:r>
              <a:rPr lang="tr-TR" sz="2800" kern="0" dirty="0">
                <a:solidFill>
                  <a:prstClr val="black"/>
                </a:solidFill>
                <a:latin typeface="Arial" pitchFamily="34" charset="0"/>
                <a:cs typeface="Arial" pitchFamily="34" charset="0"/>
              </a:rPr>
              <a:t>Tehlikelerden kaynaklanan bir olayın,</a:t>
            </a:r>
            <a:r>
              <a:rPr lang="tr-TR" sz="2800" kern="0" dirty="0">
                <a:solidFill>
                  <a:srgbClr val="FFFF0B"/>
                </a:solidFill>
                <a:latin typeface="Arial" pitchFamily="34" charset="0"/>
                <a:cs typeface="Arial" pitchFamily="34" charset="0"/>
              </a:rPr>
              <a:t> </a:t>
            </a:r>
            <a:r>
              <a:rPr lang="tr-TR" sz="2800" kern="0" dirty="0">
                <a:solidFill>
                  <a:srgbClr val="FF0000"/>
                </a:solidFill>
                <a:latin typeface="Arial" pitchFamily="34" charset="0"/>
                <a:cs typeface="Arial" pitchFamily="34" charset="0"/>
              </a:rPr>
              <a:t> </a:t>
            </a:r>
            <a:r>
              <a:rPr lang="tr-TR" sz="2800" kern="0" dirty="0">
                <a:solidFill>
                  <a:srgbClr val="0000CC"/>
                </a:solidFill>
                <a:latin typeface="Arial" pitchFamily="34" charset="0"/>
                <a:cs typeface="Arial" pitchFamily="34" charset="0"/>
              </a:rPr>
              <a:t>meydana gelme ihtimali  </a:t>
            </a:r>
            <a:r>
              <a:rPr lang="tr-TR" sz="2800" kern="0" dirty="0">
                <a:solidFill>
                  <a:prstClr val="black"/>
                </a:solidFill>
                <a:latin typeface="Arial" pitchFamily="34" charset="0"/>
                <a:cs typeface="Arial" pitchFamily="34" charset="0"/>
              </a:rPr>
              <a:t>ile</a:t>
            </a:r>
            <a:r>
              <a:rPr lang="tr-TR" sz="2800" kern="0" dirty="0">
                <a:solidFill>
                  <a:srgbClr val="FFFF0B"/>
                </a:solidFill>
                <a:latin typeface="Arial" pitchFamily="34" charset="0"/>
                <a:cs typeface="Arial" pitchFamily="34" charset="0"/>
              </a:rPr>
              <a:t> </a:t>
            </a:r>
            <a:r>
              <a:rPr lang="tr-TR" sz="2800" kern="0" dirty="0">
                <a:solidFill>
                  <a:srgbClr val="FF0000"/>
                </a:solidFill>
                <a:latin typeface="Arial" pitchFamily="34" charset="0"/>
                <a:cs typeface="Arial" pitchFamily="34" charset="0"/>
              </a:rPr>
              <a:t>zarar verme derecesinin </a:t>
            </a:r>
            <a:r>
              <a:rPr lang="tr-TR" sz="2800" kern="0" dirty="0">
                <a:solidFill>
                  <a:prstClr val="black"/>
                </a:solidFill>
                <a:latin typeface="Arial" pitchFamily="34" charset="0"/>
                <a:cs typeface="Arial" pitchFamily="34" charset="0"/>
              </a:rPr>
              <a:t>bileşkesidir.</a:t>
            </a:r>
          </a:p>
        </p:txBody>
      </p:sp>
      <p:sp>
        <p:nvSpPr>
          <p:cNvPr id="7" name="Text Box 4"/>
          <p:cNvSpPr txBox="1">
            <a:spLocks noChangeArrowheads="1"/>
          </p:cNvSpPr>
          <p:nvPr/>
        </p:nvSpPr>
        <p:spPr bwMode="auto">
          <a:xfrm>
            <a:off x="1565275" y="5661025"/>
            <a:ext cx="2667000" cy="430213"/>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tr-TR" sz="2200" b="1" kern="0" dirty="0">
                <a:solidFill>
                  <a:srgbClr val="FF0000"/>
                </a:solidFill>
              </a:rPr>
              <a:t>ZARARIN ŞİDDETİ</a:t>
            </a:r>
          </a:p>
        </p:txBody>
      </p:sp>
      <p:sp>
        <p:nvSpPr>
          <p:cNvPr id="8" name="Text Box 4"/>
          <p:cNvSpPr txBox="1">
            <a:spLocks noChangeArrowheads="1"/>
          </p:cNvSpPr>
          <p:nvPr/>
        </p:nvSpPr>
        <p:spPr bwMode="auto">
          <a:xfrm rot="16200000">
            <a:off x="202406" y="4237832"/>
            <a:ext cx="2111375" cy="430212"/>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r>
              <a:rPr lang="tr-TR" sz="2200" b="1" kern="0" dirty="0">
                <a:solidFill>
                  <a:srgbClr val="FF0000"/>
                </a:solidFill>
              </a:rPr>
              <a:t>İ H T İ M A L </a:t>
            </a:r>
          </a:p>
        </p:txBody>
      </p:sp>
      <p:sp>
        <p:nvSpPr>
          <p:cNvPr id="10" name="Text Box 2"/>
          <p:cNvSpPr txBox="1">
            <a:spLocks noChangeArrowheads="1"/>
          </p:cNvSpPr>
          <p:nvPr/>
        </p:nvSpPr>
        <p:spPr bwMode="auto">
          <a:xfrm>
            <a:off x="0" y="0"/>
            <a:ext cx="8464550" cy="461963"/>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tr-TR" sz="2400" b="1" kern="0" dirty="0">
                <a:solidFill>
                  <a:srgbClr val="FF0000"/>
                </a:solidFill>
              </a:rPr>
              <a:t>TEHLİKE - </a:t>
            </a:r>
            <a:r>
              <a:rPr lang="en-US" sz="2400" b="1" kern="0" dirty="0">
                <a:solidFill>
                  <a:srgbClr val="FF0000"/>
                </a:solidFill>
              </a:rPr>
              <a:t>RİSK </a:t>
            </a:r>
            <a:r>
              <a:rPr lang="tr-TR" sz="2400" b="1" kern="0" dirty="0">
                <a:solidFill>
                  <a:srgbClr val="FF0000"/>
                </a:solidFill>
              </a:rPr>
              <a:t>İLİŞKİSİ</a:t>
            </a:r>
            <a:endParaRPr lang="en-US" sz="2400" b="1" kern="0" dirty="0">
              <a:solidFill>
                <a:srgbClr val="FF0000"/>
              </a:solidFill>
            </a:endParaRPr>
          </a:p>
        </p:txBody>
      </p:sp>
    </p:spTree>
    <p:extLst>
      <p:ext uri="{BB962C8B-B14F-4D97-AF65-F5344CB8AC3E}">
        <p14:creationId xmlns:p14="http://schemas.microsoft.com/office/powerpoint/2010/main" val="355695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827584" y="692698"/>
          <a:ext cx="7200800" cy="5501444"/>
        </p:xfrm>
        <a:graphic>
          <a:graphicData uri="http://schemas.openxmlformats.org/drawingml/2006/table">
            <a:tbl>
              <a:tblPr/>
              <a:tblGrid>
                <a:gridCol w="1817024">
                  <a:extLst>
                    <a:ext uri="{9D8B030D-6E8A-4147-A177-3AD203B41FA5}">
                      <a16:colId xmlns:a16="http://schemas.microsoft.com/office/drawing/2014/main" xmlns="" val="20000"/>
                    </a:ext>
                  </a:extLst>
                </a:gridCol>
                <a:gridCol w="5383776">
                  <a:extLst>
                    <a:ext uri="{9D8B030D-6E8A-4147-A177-3AD203B41FA5}">
                      <a16:colId xmlns:a16="http://schemas.microsoft.com/office/drawing/2014/main" xmlns="" val="20001"/>
                    </a:ext>
                  </a:extLst>
                </a:gridCol>
              </a:tblGrid>
              <a:tr h="1264403">
                <a:tc>
                  <a:txBody>
                    <a:bodyPr/>
                    <a:lstStyle/>
                    <a:p>
                      <a:pPr>
                        <a:spcAft>
                          <a:spcPts val="0"/>
                        </a:spcAft>
                      </a:pPr>
                      <a:r>
                        <a:rPr lang="tr-TR" sz="2800" dirty="0">
                          <a:solidFill>
                            <a:srgbClr val="FF0000"/>
                          </a:solidFill>
                          <a:latin typeface="Georgia"/>
                          <a:ea typeface="Times New Roman"/>
                          <a:cs typeface="Arial"/>
                        </a:rPr>
                        <a:t>1 </a:t>
                      </a:r>
                      <a:r>
                        <a:rPr lang="tr-TR" sz="2800" dirty="0">
                          <a:latin typeface="Georgia"/>
                          <a:ea typeface="Times New Roman"/>
                          <a:cs typeface="Arial"/>
                        </a:rPr>
                        <a:t>Çok Küçük</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2800" dirty="0">
                          <a:latin typeface="Georgia"/>
                          <a:ea typeface="Times New Roman"/>
                          <a:cs typeface="Arial"/>
                        </a:rPr>
                        <a:t>Hemen Hemen Hiç</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81230">
                <a:tc>
                  <a:txBody>
                    <a:bodyPr/>
                    <a:lstStyle/>
                    <a:p>
                      <a:pPr>
                        <a:spcAft>
                          <a:spcPts val="0"/>
                        </a:spcAft>
                      </a:pPr>
                      <a:r>
                        <a:rPr lang="tr-TR" sz="2800" dirty="0">
                          <a:solidFill>
                            <a:srgbClr val="FF0000"/>
                          </a:solidFill>
                          <a:latin typeface="Georgia"/>
                          <a:ea typeface="Times New Roman"/>
                          <a:cs typeface="Arial"/>
                        </a:rPr>
                        <a:t>2</a:t>
                      </a:r>
                      <a:r>
                        <a:rPr lang="tr-TR" sz="2800" dirty="0">
                          <a:latin typeface="Georgia"/>
                          <a:ea typeface="Times New Roman"/>
                          <a:cs typeface="Arial"/>
                        </a:rPr>
                        <a:t> Küçük</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 marR="0" indent="0" algn="ctr" defTabSz="914400" rtl="0" eaLnBrk="1" fontAlgn="auto" latinLnBrk="0" hangingPunct="1">
                        <a:lnSpc>
                          <a:spcPct val="100000"/>
                        </a:lnSpc>
                        <a:spcBef>
                          <a:spcPts val="0"/>
                        </a:spcBef>
                        <a:spcAft>
                          <a:spcPts val="0"/>
                        </a:spcAft>
                        <a:buClrTx/>
                        <a:buSzTx/>
                        <a:buFontTx/>
                        <a:buNone/>
                        <a:tabLst/>
                        <a:defRPr/>
                      </a:pPr>
                      <a:r>
                        <a:rPr lang="tr-TR" sz="2800" dirty="0">
                          <a:latin typeface="Georgia"/>
                          <a:ea typeface="Times New Roman"/>
                          <a:cs typeface="Arial"/>
                        </a:rPr>
                        <a:t>Çok Az-Yılda Bir Kez</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47648">
                <a:tc>
                  <a:txBody>
                    <a:bodyPr/>
                    <a:lstStyle/>
                    <a:p>
                      <a:pPr>
                        <a:spcAft>
                          <a:spcPts val="0"/>
                        </a:spcAft>
                      </a:pPr>
                      <a:r>
                        <a:rPr lang="tr-TR" sz="2800" dirty="0">
                          <a:solidFill>
                            <a:srgbClr val="FF0000"/>
                          </a:solidFill>
                          <a:latin typeface="Georgia"/>
                          <a:ea typeface="Times New Roman"/>
                          <a:cs typeface="Arial"/>
                        </a:rPr>
                        <a:t>3</a:t>
                      </a:r>
                      <a:r>
                        <a:rPr lang="tr-TR" sz="2800" dirty="0">
                          <a:latin typeface="Georgia"/>
                          <a:ea typeface="Times New Roman"/>
                          <a:cs typeface="Arial"/>
                        </a:rPr>
                        <a:t> Orta</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2800" dirty="0">
                          <a:latin typeface="Georgia"/>
                          <a:ea typeface="Times New Roman"/>
                          <a:cs typeface="Arial"/>
                        </a:rPr>
                        <a:t>Az(Yılda birkaç Kez)</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26969">
                <a:tc>
                  <a:txBody>
                    <a:bodyPr/>
                    <a:lstStyle/>
                    <a:p>
                      <a:pPr>
                        <a:spcAft>
                          <a:spcPts val="0"/>
                        </a:spcAft>
                      </a:pPr>
                      <a:r>
                        <a:rPr lang="tr-TR" sz="2800" dirty="0">
                          <a:solidFill>
                            <a:srgbClr val="FF0000"/>
                          </a:solidFill>
                          <a:latin typeface="Georgia"/>
                          <a:ea typeface="Times New Roman"/>
                          <a:cs typeface="Arial"/>
                        </a:rPr>
                        <a:t>4</a:t>
                      </a:r>
                      <a:r>
                        <a:rPr lang="tr-TR" sz="2800" dirty="0">
                          <a:latin typeface="Georgia"/>
                          <a:ea typeface="Times New Roman"/>
                          <a:cs typeface="Arial"/>
                        </a:rPr>
                        <a:t> Yüksek</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2800" dirty="0">
                          <a:latin typeface="Georgia"/>
                          <a:ea typeface="Times New Roman"/>
                          <a:cs typeface="Arial"/>
                        </a:rPr>
                        <a:t>Sıklıkla(Ayda Bir)</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081194">
                <a:tc>
                  <a:txBody>
                    <a:bodyPr/>
                    <a:lstStyle/>
                    <a:p>
                      <a:pPr>
                        <a:spcAft>
                          <a:spcPts val="0"/>
                        </a:spcAft>
                      </a:pPr>
                      <a:r>
                        <a:rPr lang="tr-TR" sz="2800" dirty="0">
                          <a:solidFill>
                            <a:srgbClr val="FF0000"/>
                          </a:solidFill>
                          <a:latin typeface="Georgia"/>
                          <a:ea typeface="Times New Roman"/>
                          <a:cs typeface="Arial"/>
                        </a:rPr>
                        <a:t>5</a:t>
                      </a:r>
                      <a:r>
                        <a:rPr lang="tr-TR" sz="2800" dirty="0">
                          <a:latin typeface="Georgia"/>
                          <a:ea typeface="Times New Roman"/>
                          <a:cs typeface="Arial"/>
                        </a:rPr>
                        <a:t> Çok Yüksek</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2800" dirty="0">
                          <a:latin typeface="Georgia"/>
                          <a:ea typeface="Times New Roman"/>
                          <a:cs typeface="Arial"/>
                        </a:rPr>
                        <a:t>Çok Sıklıkla(Haftada</a:t>
                      </a:r>
                      <a:r>
                        <a:rPr lang="tr-TR" sz="2800" baseline="0" dirty="0">
                          <a:latin typeface="Georgia"/>
                          <a:ea typeface="Times New Roman"/>
                          <a:cs typeface="Arial"/>
                        </a:rPr>
                        <a:t> Bir,</a:t>
                      </a:r>
                      <a:r>
                        <a:rPr lang="tr-TR" sz="2800" dirty="0">
                          <a:latin typeface="Georgia"/>
                          <a:ea typeface="Times New Roman"/>
                          <a:cs typeface="Arial"/>
                        </a:rPr>
                        <a:t>Her Gün)</a:t>
                      </a:r>
                      <a:endParaRPr lang="tr-TR" sz="2800" dirty="0">
                        <a:latin typeface="Times New Roman"/>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414726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395537" y="188640"/>
          <a:ext cx="7993982" cy="6669360"/>
        </p:xfrm>
        <a:graphic>
          <a:graphicData uri="http://schemas.openxmlformats.org/drawingml/2006/table">
            <a:tbl>
              <a:tblPr/>
              <a:tblGrid>
                <a:gridCol w="1259206">
                  <a:extLst>
                    <a:ext uri="{9D8B030D-6E8A-4147-A177-3AD203B41FA5}">
                      <a16:colId xmlns:a16="http://schemas.microsoft.com/office/drawing/2014/main" xmlns="" val="20000"/>
                    </a:ext>
                  </a:extLst>
                </a:gridCol>
                <a:gridCol w="6709376">
                  <a:extLst>
                    <a:ext uri="{9D8B030D-6E8A-4147-A177-3AD203B41FA5}">
                      <a16:colId xmlns:a16="http://schemas.microsoft.com/office/drawing/2014/main" xmlns="" val="20001"/>
                    </a:ext>
                  </a:extLst>
                </a:gridCol>
                <a:gridCol w="25400">
                  <a:extLst>
                    <a:ext uri="{9D8B030D-6E8A-4147-A177-3AD203B41FA5}">
                      <a16:colId xmlns:a16="http://schemas.microsoft.com/office/drawing/2014/main" xmlns="" val="20002"/>
                    </a:ext>
                  </a:extLst>
                </a:gridCol>
              </a:tblGrid>
              <a:tr h="417788">
                <a:tc rowSpan="2">
                  <a:txBody>
                    <a:bodyPr/>
                    <a:lstStyle/>
                    <a:p>
                      <a:pPr algn="ctr" fontAlgn="ctr"/>
                      <a:r>
                        <a:rPr lang="tr-TR" sz="2400" b="0" i="0" u="none" strike="noStrike" dirty="0">
                          <a:solidFill>
                            <a:srgbClr val="000000"/>
                          </a:solidFill>
                          <a:latin typeface="Georgia"/>
                        </a:rPr>
                        <a:t>(I) İhtimal/Olasılık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endParaRPr lang="tr-TR" sz="1800" b="0" i="0" u="none" strike="noStrike" dirty="0">
                        <a:solidFill>
                          <a:srgbClr val="000000"/>
                        </a:solidFill>
                        <a:latin typeface="Georg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tr-TR"/>
                    </a:p>
                  </a:txBody>
                  <a:tcPr/>
                </a:tc>
                <a:extLst>
                  <a:ext uri="{0D108BD9-81ED-4DB2-BD59-A6C34878D82A}">
                    <a16:rowId xmlns:a16="http://schemas.microsoft.com/office/drawing/2014/main" xmlns="" val="10000"/>
                  </a:ext>
                </a:extLst>
              </a:tr>
              <a:tr h="1011360">
                <a:tc vMerge="1">
                  <a:txBody>
                    <a:bodyPr/>
                    <a:lstStyle/>
                    <a:p>
                      <a:endParaRPr lang="tr-TR"/>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2400" b="0" i="0" u="none" strike="noStrike" dirty="0">
                          <a:solidFill>
                            <a:srgbClr val="000000"/>
                          </a:solidFill>
                          <a:latin typeface="Georgia"/>
                        </a:rPr>
                        <a:t>(Ş) Şiddet</a:t>
                      </a:r>
                    </a:p>
                    <a:p>
                      <a:pPr algn="ctr" fontAlgn="ctr"/>
                      <a:endParaRPr lang="tr-TR" sz="2400" b="0" i="0" u="none" strike="noStrike" dirty="0">
                        <a:solidFill>
                          <a:srgbClr val="000000"/>
                        </a:solidFill>
                        <a:latin typeface="Georg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tr-TR" dirty="0"/>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52766">
                <a:tc>
                  <a:txBody>
                    <a:bodyPr/>
                    <a:lstStyle/>
                    <a:p>
                      <a:pPr algn="ctr" fontAlgn="ctr"/>
                      <a:r>
                        <a:rPr lang="tr-TR" sz="2800" b="0" i="0" u="none" strike="noStrike" dirty="0">
                          <a:solidFill>
                            <a:srgbClr val="FF0000"/>
                          </a:solidFill>
                          <a:latin typeface="Georgia"/>
                        </a:rPr>
                        <a:t>1: </a:t>
                      </a:r>
                      <a:r>
                        <a:rPr lang="tr-TR" sz="2400" b="0" i="0" u="none" strike="noStrike" dirty="0">
                          <a:solidFill>
                            <a:srgbClr val="000000"/>
                          </a:solidFill>
                          <a:latin typeface="Georgia"/>
                        </a:rPr>
                        <a:t>Çok Hafif</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2400" b="0" i="0" u="none" strike="noStrike" dirty="0">
                          <a:solidFill>
                            <a:srgbClr val="000000"/>
                          </a:solidFill>
                          <a:latin typeface="Georgia"/>
                        </a:rPr>
                        <a:t>İş saati kaybının olmadığı - ilk yardım gerektiren durumlar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tr-T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29148">
                <a:tc>
                  <a:txBody>
                    <a:bodyPr/>
                    <a:lstStyle/>
                    <a:p>
                      <a:pPr algn="ctr" fontAlgn="ctr"/>
                      <a:r>
                        <a:rPr lang="tr-TR" sz="2400" b="0" i="0" u="none" strike="noStrike" dirty="0">
                          <a:solidFill>
                            <a:srgbClr val="FF0000"/>
                          </a:solidFill>
                          <a:latin typeface="Georgia"/>
                        </a:rPr>
                        <a:t>2</a:t>
                      </a:r>
                      <a:r>
                        <a:rPr lang="tr-TR" sz="2400" b="0" i="0" u="none" strike="noStrike" dirty="0">
                          <a:solidFill>
                            <a:srgbClr val="000000"/>
                          </a:solidFill>
                          <a:latin typeface="Georgia"/>
                        </a:rPr>
                        <a:t>: Hafif</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2400" b="0" i="0" u="none" strike="noStrike" dirty="0">
                          <a:solidFill>
                            <a:srgbClr val="000000"/>
                          </a:solidFill>
                          <a:latin typeface="Georgia"/>
                        </a:rPr>
                        <a:t>İşgünü kaybının olmadığı, kalıcı etkisi olmayan, ayakta tedavi ve ilkyardım gerektiren durumlar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tr-T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52766">
                <a:tc>
                  <a:txBody>
                    <a:bodyPr/>
                    <a:lstStyle/>
                    <a:p>
                      <a:pPr algn="ctr" fontAlgn="ctr"/>
                      <a:r>
                        <a:rPr lang="tr-TR" sz="2400" b="0" i="0" u="none" strike="noStrike" dirty="0">
                          <a:solidFill>
                            <a:srgbClr val="FF0000"/>
                          </a:solidFill>
                          <a:latin typeface="Georgia"/>
                        </a:rPr>
                        <a:t>3</a:t>
                      </a:r>
                      <a:r>
                        <a:rPr lang="tr-TR" sz="2400" b="0" i="0" u="none" strike="noStrike" dirty="0">
                          <a:solidFill>
                            <a:srgbClr val="000000"/>
                          </a:solidFill>
                          <a:latin typeface="Georgia"/>
                        </a:rPr>
                        <a:t>: Orta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2400" b="0" i="0" u="none" strike="noStrike" dirty="0">
                          <a:solidFill>
                            <a:srgbClr val="000000"/>
                          </a:solidFill>
                          <a:latin typeface="Georgia"/>
                        </a:rPr>
                        <a:t>Hafif yaralanma (Kırık, kesik vs.) ve yatakarak tedavi gerektiren durumlar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tr-T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52766">
                <a:tc>
                  <a:txBody>
                    <a:bodyPr/>
                    <a:lstStyle/>
                    <a:p>
                      <a:pPr algn="ctr" fontAlgn="ctr"/>
                      <a:r>
                        <a:rPr lang="tr-TR" sz="2400" b="0" i="0" u="none" strike="noStrike" dirty="0">
                          <a:solidFill>
                            <a:srgbClr val="FF0000"/>
                          </a:solidFill>
                          <a:latin typeface="Georgia"/>
                        </a:rPr>
                        <a:t>4: </a:t>
                      </a:r>
                      <a:r>
                        <a:rPr lang="tr-TR" sz="2400" b="0" i="0" u="none" strike="noStrike" dirty="0">
                          <a:solidFill>
                            <a:srgbClr val="000000"/>
                          </a:solidFill>
                          <a:latin typeface="Georgia"/>
                        </a:rPr>
                        <a:t>Yüksek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2400" b="0" i="0" u="none" strike="noStrike" dirty="0">
                          <a:solidFill>
                            <a:srgbClr val="000000"/>
                          </a:solidFill>
                          <a:latin typeface="Georgia"/>
                        </a:rPr>
                        <a:t> Ciddi</a:t>
                      </a:r>
                      <a:r>
                        <a:rPr lang="tr-TR" sz="2400" b="0" i="0" u="none" strike="noStrike" baseline="0" dirty="0">
                          <a:solidFill>
                            <a:srgbClr val="000000"/>
                          </a:solidFill>
                          <a:latin typeface="Georgia"/>
                        </a:rPr>
                        <a:t> Yaralanma,uzun süreli tedavi ,</a:t>
                      </a:r>
                    </a:p>
                    <a:p>
                      <a:pPr algn="ctr" fontAlgn="ctr"/>
                      <a:r>
                        <a:rPr lang="tr-TR" sz="2400" b="0" i="0" u="none" strike="noStrike" baseline="0" dirty="0">
                          <a:solidFill>
                            <a:srgbClr val="000000"/>
                          </a:solidFill>
                          <a:latin typeface="Georgia"/>
                        </a:rPr>
                        <a:t>meslek hastalığı</a:t>
                      </a:r>
                      <a:endParaRPr lang="tr-TR" sz="2400" b="0" i="0" u="none" strike="noStrike" dirty="0">
                        <a:solidFill>
                          <a:srgbClr val="000000"/>
                        </a:solidFill>
                        <a:latin typeface="Georg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tr-T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952766">
                <a:tc>
                  <a:txBody>
                    <a:bodyPr/>
                    <a:lstStyle/>
                    <a:p>
                      <a:pPr algn="ctr" fontAlgn="ctr"/>
                      <a:r>
                        <a:rPr lang="tr-TR" sz="2400" b="0" i="0" u="none" strike="noStrike" dirty="0">
                          <a:solidFill>
                            <a:srgbClr val="FF0000"/>
                          </a:solidFill>
                          <a:latin typeface="Georgia"/>
                        </a:rPr>
                        <a:t>5: </a:t>
                      </a:r>
                      <a:r>
                        <a:rPr lang="tr-TR" sz="2400" b="0" i="0" u="none" strike="noStrike" dirty="0">
                          <a:solidFill>
                            <a:srgbClr val="000000"/>
                          </a:solidFill>
                          <a:latin typeface="Georgia"/>
                        </a:rPr>
                        <a:t>Çok yüksek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tr-TR" sz="2400" b="0" i="0" u="none" strike="noStrike" dirty="0">
                          <a:solidFill>
                            <a:srgbClr val="000000"/>
                          </a:solidFill>
                          <a:latin typeface="Georgia"/>
                        </a:rPr>
                        <a:t>Ölüm veya sürekli iş görememezlik durumları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tr-T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900486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0"/>
          </p:nvPr>
        </p:nvSpPr>
        <p:spPr/>
        <p:txBody>
          <a:bodyPr/>
          <a:lstStyle/>
          <a:p>
            <a:pPr>
              <a:defRPr/>
            </a:pPr>
            <a:fld id="{DA4DA501-BC75-4F30-9B87-871CADF7F883}" type="slidenum">
              <a:rPr lang="tr-TR" smtClean="0"/>
              <a:pPr>
                <a:defRPr/>
              </a:pPr>
              <a:t>25</a:t>
            </a:fld>
            <a:endParaRPr lang="tr-TR" dirty="0"/>
          </a:p>
        </p:txBody>
      </p:sp>
      <p:sp>
        <p:nvSpPr>
          <p:cNvPr id="3" name="2 Dikdörtgen"/>
          <p:cNvSpPr/>
          <p:nvPr/>
        </p:nvSpPr>
        <p:spPr>
          <a:xfrm>
            <a:off x="539552" y="1844824"/>
            <a:ext cx="2664296" cy="523220"/>
          </a:xfrm>
          <a:prstGeom prst="rect">
            <a:avLst/>
          </a:prstGeom>
        </p:spPr>
        <p:txBody>
          <a:bodyPr wrap="square">
            <a:spAutoFit/>
          </a:bodyPr>
          <a:lstStyle/>
          <a:p>
            <a:pPr fontAlgn="base">
              <a:spcBef>
                <a:spcPct val="0"/>
              </a:spcBef>
              <a:spcAft>
                <a:spcPct val="0"/>
              </a:spcAft>
            </a:pPr>
            <a:r>
              <a:rPr lang="tr-TR" sz="2800" dirty="0">
                <a:solidFill>
                  <a:srgbClr val="2F2B20"/>
                </a:solidFill>
                <a:latin typeface="Arial" pitchFamily="34" charset="0"/>
                <a:cs typeface="Arial" pitchFamily="34" charset="0"/>
              </a:rPr>
              <a:t> R=İ x Ş</a:t>
            </a:r>
          </a:p>
        </p:txBody>
      </p:sp>
      <p:sp>
        <p:nvSpPr>
          <p:cNvPr id="4" name="3 Dikdörtgen"/>
          <p:cNvSpPr/>
          <p:nvPr/>
        </p:nvSpPr>
        <p:spPr>
          <a:xfrm>
            <a:off x="611560" y="2420888"/>
            <a:ext cx="1944216" cy="1815882"/>
          </a:xfrm>
          <a:prstGeom prst="rect">
            <a:avLst/>
          </a:prstGeom>
        </p:spPr>
        <p:txBody>
          <a:bodyPr wrap="square">
            <a:spAutoFit/>
          </a:bodyPr>
          <a:lstStyle/>
          <a:p>
            <a:pPr fontAlgn="base">
              <a:spcBef>
                <a:spcPct val="0"/>
              </a:spcBef>
              <a:spcAft>
                <a:spcPct val="0"/>
              </a:spcAft>
            </a:pPr>
            <a:r>
              <a:rPr lang="tr-TR" sz="2800" dirty="0">
                <a:solidFill>
                  <a:srgbClr val="2F2B20"/>
                </a:solidFill>
                <a:latin typeface="Arial" pitchFamily="34" charset="0"/>
                <a:cs typeface="Arial" pitchFamily="34" charset="0"/>
              </a:rPr>
              <a:t>İ=5</a:t>
            </a:r>
          </a:p>
          <a:p>
            <a:pPr fontAlgn="base">
              <a:spcBef>
                <a:spcPct val="0"/>
              </a:spcBef>
              <a:spcAft>
                <a:spcPct val="0"/>
              </a:spcAft>
            </a:pPr>
            <a:r>
              <a:rPr lang="tr-TR" sz="2800" dirty="0">
                <a:solidFill>
                  <a:srgbClr val="2F2B20"/>
                </a:solidFill>
                <a:latin typeface="Arial" pitchFamily="34" charset="0"/>
                <a:cs typeface="Arial" pitchFamily="34" charset="0"/>
              </a:rPr>
              <a:t>Ş=5 </a:t>
            </a:r>
          </a:p>
          <a:p>
            <a:pPr fontAlgn="base">
              <a:spcBef>
                <a:spcPct val="0"/>
              </a:spcBef>
              <a:spcAft>
                <a:spcPct val="0"/>
              </a:spcAft>
            </a:pPr>
            <a:endParaRPr lang="tr-TR" sz="2800" dirty="0">
              <a:solidFill>
                <a:srgbClr val="2F2B20"/>
              </a:solidFill>
              <a:latin typeface="Arial" pitchFamily="34" charset="0"/>
              <a:cs typeface="Arial" pitchFamily="34" charset="0"/>
            </a:endParaRPr>
          </a:p>
          <a:p>
            <a:pPr fontAlgn="base">
              <a:spcBef>
                <a:spcPct val="0"/>
              </a:spcBef>
              <a:spcAft>
                <a:spcPct val="0"/>
              </a:spcAft>
            </a:pPr>
            <a:r>
              <a:rPr lang="tr-TR" sz="2800" dirty="0">
                <a:solidFill>
                  <a:srgbClr val="2F2B20"/>
                </a:solidFill>
                <a:latin typeface="Arial" pitchFamily="34" charset="0"/>
                <a:cs typeface="Arial" pitchFamily="34" charset="0"/>
              </a:rPr>
              <a:t>R=5x5= </a:t>
            </a:r>
            <a:r>
              <a:rPr lang="tr-TR" sz="2800" dirty="0">
                <a:solidFill>
                  <a:srgbClr val="D713D7"/>
                </a:solidFill>
                <a:latin typeface="Arial" pitchFamily="34" charset="0"/>
                <a:cs typeface="Arial" pitchFamily="34" charset="0"/>
              </a:rPr>
              <a:t>25</a:t>
            </a:r>
          </a:p>
        </p:txBody>
      </p:sp>
      <p:pic>
        <p:nvPicPr>
          <p:cNvPr id="5" name="Picture 2" descr="C:\Users\USER\Desktop\ASUS\UZMAN\BOYAŞ\NOKSANLIK FOTOĞRAFLAR\IMG_3296.JPG"/>
          <p:cNvPicPr>
            <a:picLocks noChangeAspect="1" noChangeArrowheads="1"/>
          </p:cNvPicPr>
          <p:nvPr/>
        </p:nvPicPr>
        <p:blipFill>
          <a:blip r:embed="rId2" cstate="print"/>
          <a:srcRect/>
          <a:stretch>
            <a:fillRect/>
          </a:stretch>
        </p:blipFill>
        <p:spPr bwMode="auto">
          <a:xfrm>
            <a:off x="3995936" y="1988840"/>
            <a:ext cx="3672408" cy="2636912"/>
          </a:xfrm>
          <a:prstGeom prst="rect">
            <a:avLst/>
          </a:prstGeom>
          <a:noFill/>
        </p:spPr>
      </p:pic>
      <p:graphicFrame>
        <p:nvGraphicFramePr>
          <p:cNvPr id="6" name="5 Tablo"/>
          <p:cNvGraphicFramePr>
            <a:graphicFrameLocks noGrp="1"/>
          </p:cNvGraphicFramePr>
          <p:nvPr/>
        </p:nvGraphicFramePr>
        <p:xfrm>
          <a:off x="323528" y="332656"/>
          <a:ext cx="7560840" cy="1219674"/>
        </p:xfrm>
        <a:graphic>
          <a:graphicData uri="http://schemas.openxmlformats.org/drawingml/2006/table">
            <a:tbl>
              <a:tblPr/>
              <a:tblGrid>
                <a:gridCol w="4192295">
                  <a:extLst>
                    <a:ext uri="{9D8B030D-6E8A-4147-A177-3AD203B41FA5}">
                      <a16:colId xmlns:a16="http://schemas.microsoft.com/office/drawing/2014/main" xmlns="" val="20000"/>
                    </a:ext>
                  </a:extLst>
                </a:gridCol>
                <a:gridCol w="3368545">
                  <a:extLst>
                    <a:ext uri="{9D8B030D-6E8A-4147-A177-3AD203B41FA5}">
                      <a16:colId xmlns:a16="http://schemas.microsoft.com/office/drawing/2014/main" xmlns="" val="20001"/>
                    </a:ext>
                  </a:extLst>
                </a:gridCol>
              </a:tblGrid>
              <a:tr h="208142">
                <a:tc>
                  <a:txBody>
                    <a:bodyPr/>
                    <a:lstStyle/>
                    <a:p>
                      <a:pPr algn="ctr" fontAlgn="ctr"/>
                      <a:r>
                        <a:rPr lang="tr-TR" sz="2400" b="1" i="0" u="none" strike="noStrike" dirty="0">
                          <a:latin typeface="Verdana"/>
                        </a:rPr>
                        <a:t>TEHLİKE</a:t>
                      </a:r>
                    </a:p>
                  </a:txBody>
                  <a:tcPr marL="8895" marR="8895" marT="8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400" b="1" i="0" u="none" strike="noStrike" dirty="0">
                          <a:latin typeface="Verdana"/>
                        </a:rPr>
                        <a:t>RİSK /Sonuç</a:t>
                      </a:r>
                    </a:p>
                  </a:txBody>
                  <a:tcPr marL="8895" marR="8895" marT="8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845019">
                <a:tc>
                  <a:txBody>
                    <a:bodyPr/>
                    <a:lstStyle/>
                    <a:p>
                      <a:pPr algn="l" fontAlgn="ctr"/>
                      <a:r>
                        <a:rPr lang="tr-TR" sz="2400" b="1" i="0" u="none" strike="noStrike" dirty="0">
                          <a:solidFill>
                            <a:srgbClr val="D713D7"/>
                          </a:solidFill>
                          <a:latin typeface="Arial"/>
                        </a:rPr>
                        <a:t>Zımpara Taşı</a:t>
                      </a:r>
                    </a:p>
                  </a:txBody>
                  <a:tcPr marL="8895" marR="8895" marT="8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2400" b="1" i="0" u="none" strike="noStrike" dirty="0">
                          <a:solidFill>
                            <a:srgbClr val="D713D7"/>
                          </a:solidFill>
                          <a:latin typeface="Arial"/>
                        </a:rPr>
                        <a:t>Taş patlaması sonucu yaralanma ,ölüm</a:t>
                      </a:r>
                    </a:p>
                  </a:txBody>
                  <a:tcPr marL="8895" marR="8895" marT="88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aphicFrame>
        <p:nvGraphicFramePr>
          <p:cNvPr id="7" name="6 Tablo"/>
          <p:cNvGraphicFramePr>
            <a:graphicFrameLocks noGrp="1"/>
          </p:cNvGraphicFramePr>
          <p:nvPr/>
        </p:nvGraphicFramePr>
        <p:xfrm>
          <a:off x="323528" y="4736199"/>
          <a:ext cx="7992887" cy="1889864"/>
        </p:xfrm>
        <a:graphic>
          <a:graphicData uri="http://schemas.openxmlformats.org/drawingml/2006/table">
            <a:tbl>
              <a:tblPr/>
              <a:tblGrid>
                <a:gridCol w="369856">
                  <a:extLst>
                    <a:ext uri="{9D8B030D-6E8A-4147-A177-3AD203B41FA5}">
                      <a16:colId xmlns:a16="http://schemas.microsoft.com/office/drawing/2014/main" xmlns="" val="20000"/>
                    </a:ext>
                  </a:extLst>
                </a:gridCol>
                <a:gridCol w="1026849">
                  <a:extLst>
                    <a:ext uri="{9D8B030D-6E8A-4147-A177-3AD203B41FA5}">
                      <a16:colId xmlns:a16="http://schemas.microsoft.com/office/drawing/2014/main" xmlns="" val="20001"/>
                    </a:ext>
                  </a:extLst>
                </a:gridCol>
                <a:gridCol w="151124">
                  <a:extLst>
                    <a:ext uri="{9D8B030D-6E8A-4147-A177-3AD203B41FA5}">
                      <a16:colId xmlns:a16="http://schemas.microsoft.com/office/drawing/2014/main" xmlns="" val="20002"/>
                    </a:ext>
                  </a:extLst>
                </a:gridCol>
                <a:gridCol w="173396">
                  <a:extLst>
                    <a:ext uri="{9D8B030D-6E8A-4147-A177-3AD203B41FA5}">
                      <a16:colId xmlns:a16="http://schemas.microsoft.com/office/drawing/2014/main" xmlns="" val="20003"/>
                    </a:ext>
                  </a:extLst>
                </a:gridCol>
                <a:gridCol w="5560580">
                  <a:extLst>
                    <a:ext uri="{9D8B030D-6E8A-4147-A177-3AD203B41FA5}">
                      <a16:colId xmlns:a16="http://schemas.microsoft.com/office/drawing/2014/main" xmlns="" val="20004"/>
                    </a:ext>
                  </a:extLst>
                </a:gridCol>
                <a:gridCol w="173396">
                  <a:extLst>
                    <a:ext uri="{9D8B030D-6E8A-4147-A177-3AD203B41FA5}">
                      <a16:colId xmlns:a16="http://schemas.microsoft.com/office/drawing/2014/main" xmlns="" val="20005"/>
                    </a:ext>
                  </a:extLst>
                </a:gridCol>
                <a:gridCol w="173396">
                  <a:extLst>
                    <a:ext uri="{9D8B030D-6E8A-4147-A177-3AD203B41FA5}">
                      <a16:colId xmlns:a16="http://schemas.microsoft.com/office/drawing/2014/main" xmlns="" val="20006"/>
                    </a:ext>
                  </a:extLst>
                </a:gridCol>
                <a:gridCol w="173396">
                  <a:extLst>
                    <a:ext uri="{9D8B030D-6E8A-4147-A177-3AD203B41FA5}">
                      <a16:colId xmlns:a16="http://schemas.microsoft.com/office/drawing/2014/main" xmlns="" val="20007"/>
                    </a:ext>
                  </a:extLst>
                </a:gridCol>
                <a:gridCol w="190894">
                  <a:extLst>
                    <a:ext uri="{9D8B030D-6E8A-4147-A177-3AD203B41FA5}">
                      <a16:colId xmlns:a16="http://schemas.microsoft.com/office/drawing/2014/main" xmlns="" val="20008"/>
                    </a:ext>
                  </a:extLst>
                </a:gridCol>
              </a:tblGrid>
              <a:tr h="161673">
                <a:tc gridSpan="9">
                  <a:txBody>
                    <a:bodyPr/>
                    <a:lstStyle/>
                    <a:p>
                      <a:pPr algn="ctr">
                        <a:spcAft>
                          <a:spcPts val="0"/>
                        </a:spcAft>
                      </a:pP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426824">
                <a:tc gridSpan="2">
                  <a:txBody>
                    <a:bodyPr/>
                    <a:lstStyle/>
                    <a:p>
                      <a:pPr algn="ctr">
                        <a:spcAft>
                          <a:spcPts val="0"/>
                        </a:spcAft>
                      </a:pPr>
                      <a:r>
                        <a:rPr lang="tr-TR" sz="1600" b="1" dirty="0">
                          <a:solidFill>
                            <a:srgbClr val="000000"/>
                          </a:solidFill>
                          <a:latin typeface="Calibri"/>
                          <a:ea typeface="Times New Roman"/>
                          <a:cs typeface="Times New Roman"/>
                        </a:rPr>
                        <a:t>SONUÇ</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gridSpan="7">
                  <a:txBody>
                    <a:bodyPr/>
                    <a:lstStyle/>
                    <a:p>
                      <a:pPr algn="ctr">
                        <a:spcAft>
                          <a:spcPts val="0"/>
                        </a:spcAft>
                      </a:pPr>
                      <a:r>
                        <a:rPr lang="tr-TR" sz="1600" b="1" dirty="0">
                          <a:solidFill>
                            <a:srgbClr val="000000"/>
                          </a:solidFill>
                          <a:latin typeface="Calibri"/>
                          <a:ea typeface="Times New Roman"/>
                          <a:cs typeface="Times New Roman"/>
                        </a:rPr>
                        <a:t>EYLEM</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1"/>
                  </a:ext>
                </a:extLst>
              </a:tr>
              <a:tr h="646692">
                <a:tc gridSpan="2">
                  <a:txBody>
                    <a:bodyPr/>
                    <a:lstStyle/>
                    <a:p>
                      <a:pPr algn="ctr">
                        <a:spcAft>
                          <a:spcPts val="0"/>
                        </a:spcAft>
                      </a:pPr>
                      <a:r>
                        <a:rPr lang="tr-TR" sz="1600" dirty="0">
                          <a:solidFill>
                            <a:srgbClr val="000000"/>
                          </a:solidFill>
                          <a:latin typeface="Calibri"/>
                          <a:ea typeface="Times New Roman"/>
                          <a:cs typeface="Times New Roman"/>
                        </a:rPr>
                        <a:t>Katlanılamaz Riskler</a:t>
                      </a:r>
                      <a:br>
                        <a:rPr lang="tr-TR" sz="1600" dirty="0">
                          <a:solidFill>
                            <a:srgbClr val="000000"/>
                          </a:solidFill>
                          <a:latin typeface="Calibri"/>
                          <a:ea typeface="Times New Roman"/>
                          <a:cs typeface="Times New Roman"/>
                        </a:rPr>
                      </a:br>
                      <a:r>
                        <a:rPr lang="tr-TR" sz="1600" dirty="0">
                          <a:solidFill>
                            <a:srgbClr val="000000"/>
                          </a:solidFill>
                          <a:latin typeface="Calibri"/>
                          <a:ea typeface="Times New Roman"/>
                          <a:cs typeface="Times New Roman"/>
                        </a:rPr>
                        <a:t>(25)</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tr-TR"/>
                    </a:p>
                  </a:txBody>
                  <a:tcPr/>
                </a:tc>
                <a:tc gridSpan="7">
                  <a:txBody>
                    <a:bodyPr/>
                    <a:lstStyle/>
                    <a:p>
                      <a:pPr algn="just">
                        <a:spcAft>
                          <a:spcPts val="0"/>
                        </a:spcAft>
                      </a:pPr>
                      <a:r>
                        <a:rPr lang="tr-TR" sz="1600" dirty="0">
                          <a:solidFill>
                            <a:srgbClr val="000000"/>
                          </a:solidFill>
                          <a:latin typeface="Calibri"/>
                          <a:ea typeface="Times New Roman"/>
                          <a:cs typeface="Times New Roman"/>
                        </a:rPr>
                        <a:t>Belirlenen risk kabul edilebilir bir seviyeye düşürülünceye kadar iş başlatılmamalı eğer devam eden bir faaliyet varsa derhal durdurulmalıdır. Gerçekleştirilen faaliyetlere rağmen riski düşürmek mümkün olmuyorsa, faaliyet engellenmelidir</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2"/>
                  </a:ext>
                </a:extLst>
              </a:tr>
              <a:tr h="161673">
                <a:tc>
                  <a:txBody>
                    <a:bodyPr/>
                    <a:lstStyle/>
                    <a:p>
                      <a:pPr algn="l">
                        <a:spcAft>
                          <a:spcPts val="0"/>
                        </a:spcAft>
                      </a:pPr>
                      <a:endParaRPr lang="tr-TR" sz="1100" dirty="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6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6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6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endParaRPr lang="tr-TR" sz="1600" dirty="0">
                        <a:latin typeface="Times New Roman"/>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1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1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1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r>
                        <a:rPr lang="tr-TR" sz="1100" dirty="0">
                          <a:latin typeface="Times New Roman"/>
                          <a:ea typeface="Times New Roman"/>
                          <a:cs typeface="Times New Roman"/>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011888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extLst>
              <p:ext uri="{D42A27DB-BD31-4B8C-83A1-F6EECF244321}">
                <p14:modId xmlns:p14="http://schemas.microsoft.com/office/powerpoint/2010/main" val="1540950610"/>
              </p:ext>
            </p:extLst>
          </p:nvPr>
        </p:nvGraphicFramePr>
        <p:xfrm>
          <a:off x="0" y="30985"/>
          <a:ext cx="8352930" cy="6361843"/>
        </p:xfrm>
        <a:graphic>
          <a:graphicData uri="http://schemas.openxmlformats.org/drawingml/2006/table">
            <a:tbl>
              <a:tblPr/>
              <a:tblGrid>
                <a:gridCol w="386517">
                  <a:extLst>
                    <a:ext uri="{9D8B030D-6E8A-4147-A177-3AD203B41FA5}">
                      <a16:colId xmlns:a16="http://schemas.microsoft.com/office/drawing/2014/main" xmlns="" val="20000"/>
                    </a:ext>
                  </a:extLst>
                </a:gridCol>
                <a:gridCol w="1073104">
                  <a:extLst>
                    <a:ext uri="{9D8B030D-6E8A-4147-A177-3AD203B41FA5}">
                      <a16:colId xmlns:a16="http://schemas.microsoft.com/office/drawing/2014/main" xmlns="" val="20001"/>
                    </a:ext>
                  </a:extLst>
                </a:gridCol>
                <a:gridCol w="157931">
                  <a:extLst>
                    <a:ext uri="{9D8B030D-6E8A-4147-A177-3AD203B41FA5}">
                      <a16:colId xmlns:a16="http://schemas.microsoft.com/office/drawing/2014/main" xmlns="" val="20002"/>
                    </a:ext>
                  </a:extLst>
                </a:gridCol>
                <a:gridCol w="181207">
                  <a:extLst>
                    <a:ext uri="{9D8B030D-6E8A-4147-A177-3AD203B41FA5}">
                      <a16:colId xmlns:a16="http://schemas.microsoft.com/office/drawing/2014/main" xmlns="" val="20003"/>
                    </a:ext>
                  </a:extLst>
                </a:gridCol>
                <a:gridCol w="5811058">
                  <a:extLst>
                    <a:ext uri="{9D8B030D-6E8A-4147-A177-3AD203B41FA5}">
                      <a16:colId xmlns:a16="http://schemas.microsoft.com/office/drawing/2014/main" xmlns="" val="20004"/>
                    </a:ext>
                  </a:extLst>
                </a:gridCol>
                <a:gridCol w="181207">
                  <a:extLst>
                    <a:ext uri="{9D8B030D-6E8A-4147-A177-3AD203B41FA5}">
                      <a16:colId xmlns:a16="http://schemas.microsoft.com/office/drawing/2014/main" xmlns="" val="20005"/>
                    </a:ext>
                  </a:extLst>
                </a:gridCol>
                <a:gridCol w="181207">
                  <a:extLst>
                    <a:ext uri="{9D8B030D-6E8A-4147-A177-3AD203B41FA5}">
                      <a16:colId xmlns:a16="http://schemas.microsoft.com/office/drawing/2014/main" xmlns="" val="20006"/>
                    </a:ext>
                  </a:extLst>
                </a:gridCol>
                <a:gridCol w="181207">
                  <a:extLst>
                    <a:ext uri="{9D8B030D-6E8A-4147-A177-3AD203B41FA5}">
                      <a16:colId xmlns:a16="http://schemas.microsoft.com/office/drawing/2014/main" xmlns="" val="20007"/>
                    </a:ext>
                  </a:extLst>
                </a:gridCol>
                <a:gridCol w="199492">
                  <a:extLst>
                    <a:ext uri="{9D8B030D-6E8A-4147-A177-3AD203B41FA5}">
                      <a16:colId xmlns:a16="http://schemas.microsoft.com/office/drawing/2014/main" xmlns="" val="20008"/>
                    </a:ext>
                  </a:extLst>
                </a:gridCol>
              </a:tblGrid>
              <a:tr h="72008">
                <a:tc gridSpan="9">
                  <a:txBody>
                    <a:bodyPr/>
                    <a:lstStyle/>
                    <a:p>
                      <a:pPr algn="ctr">
                        <a:spcAft>
                          <a:spcPts val="0"/>
                        </a:spcAft>
                      </a:pP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881210">
                <a:tc gridSpan="2">
                  <a:txBody>
                    <a:bodyPr/>
                    <a:lstStyle/>
                    <a:p>
                      <a:pPr algn="ctr">
                        <a:spcAft>
                          <a:spcPts val="0"/>
                        </a:spcAft>
                      </a:pPr>
                      <a:r>
                        <a:rPr lang="tr-TR" sz="1600" b="1" dirty="0">
                          <a:solidFill>
                            <a:srgbClr val="000000"/>
                          </a:solidFill>
                          <a:latin typeface="Calibri"/>
                          <a:ea typeface="Times New Roman"/>
                          <a:cs typeface="Times New Roman"/>
                        </a:rPr>
                        <a:t>SONUÇ</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gridSpan="7">
                  <a:txBody>
                    <a:bodyPr/>
                    <a:lstStyle/>
                    <a:p>
                      <a:pPr algn="ctr">
                        <a:spcAft>
                          <a:spcPts val="0"/>
                        </a:spcAft>
                      </a:pPr>
                      <a:r>
                        <a:rPr lang="tr-TR" sz="1600" b="1" dirty="0">
                          <a:solidFill>
                            <a:srgbClr val="000000"/>
                          </a:solidFill>
                          <a:latin typeface="Calibri"/>
                          <a:ea typeface="Times New Roman"/>
                          <a:cs typeface="Times New Roman"/>
                        </a:rPr>
                        <a:t>EYLEM</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1"/>
                  </a:ext>
                </a:extLst>
              </a:tr>
              <a:tr h="989217">
                <a:tc gridSpan="2">
                  <a:txBody>
                    <a:bodyPr/>
                    <a:lstStyle/>
                    <a:p>
                      <a:pPr algn="ctr">
                        <a:spcAft>
                          <a:spcPts val="0"/>
                        </a:spcAft>
                      </a:pPr>
                      <a:r>
                        <a:rPr lang="tr-TR" sz="1600" dirty="0">
                          <a:solidFill>
                            <a:srgbClr val="000000"/>
                          </a:solidFill>
                          <a:latin typeface="Calibri"/>
                          <a:ea typeface="Times New Roman"/>
                          <a:cs typeface="Times New Roman"/>
                        </a:rPr>
                        <a:t>Katlanılamaz Riskler</a:t>
                      </a:r>
                      <a:br>
                        <a:rPr lang="tr-TR" sz="1600" dirty="0">
                          <a:solidFill>
                            <a:srgbClr val="000000"/>
                          </a:solidFill>
                          <a:latin typeface="Calibri"/>
                          <a:ea typeface="Times New Roman"/>
                          <a:cs typeface="Times New Roman"/>
                        </a:rPr>
                      </a:br>
                      <a:r>
                        <a:rPr lang="tr-TR" sz="1600" dirty="0">
                          <a:solidFill>
                            <a:srgbClr val="000000"/>
                          </a:solidFill>
                          <a:latin typeface="Calibri"/>
                          <a:ea typeface="Times New Roman"/>
                          <a:cs typeface="Times New Roman"/>
                        </a:rPr>
                        <a:t>(25)</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tr-TR"/>
                    </a:p>
                  </a:txBody>
                  <a:tcPr/>
                </a:tc>
                <a:tc gridSpan="7">
                  <a:txBody>
                    <a:bodyPr/>
                    <a:lstStyle/>
                    <a:p>
                      <a:pPr algn="ctr">
                        <a:spcAft>
                          <a:spcPts val="0"/>
                        </a:spcAft>
                      </a:pPr>
                      <a:r>
                        <a:rPr lang="tr-TR" sz="1600" dirty="0">
                          <a:solidFill>
                            <a:srgbClr val="000000"/>
                          </a:solidFill>
                          <a:latin typeface="Calibri"/>
                          <a:ea typeface="Times New Roman"/>
                          <a:cs typeface="Times New Roman"/>
                        </a:rPr>
                        <a:t>Belirlenen risk kabul edilebilir bir seviyeye düşürülünceye kadar iş başlatılmamalı eğer devam eden bir faaliyet varsa derhal durdurulmalıdır. Gerçekleştirilen faaliyetlere rağmen riski düşürmek mümkün olmuyorsa, faaliyet engellenmelidir</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2"/>
                  </a:ext>
                </a:extLst>
              </a:tr>
              <a:tr h="989217">
                <a:tc gridSpan="2">
                  <a:txBody>
                    <a:bodyPr/>
                    <a:lstStyle/>
                    <a:p>
                      <a:pPr algn="ctr">
                        <a:spcAft>
                          <a:spcPts val="0"/>
                        </a:spcAft>
                      </a:pPr>
                      <a:r>
                        <a:rPr lang="tr-TR" sz="1600">
                          <a:solidFill>
                            <a:srgbClr val="000000"/>
                          </a:solidFill>
                          <a:latin typeface="Calibri"/>
                          <a:ea typeface="Times New Roman"/>
                          <a:cs typeface="Times New Roman"/>
                        </a:rPr>
                        <a:t>Önemli Riskler</a:t>
                      </a:r>
                      <a:br>
                        <a:rPr lang="tr-TR" sz="1600">
                          <a:solidFill>
                            <a:srgbClr val="000000"/>
                          </a:solidFill>
                          <a:latin typeface="Calibri"/>
                          <a:ea typeface="Times New Roman"/>
                          <a:cs typeface="Times New Roman"/>
                        </a:rPr>
                      </a:br>
                      <a:r>
                        <a:rPr lang="tr-TR" sz="1600">
                          <a:solidFill>
                            <a:srgbClr val="000000"/>
                          </a:solidFill>
                          <a:latin typeface="Calibri"/>
                          <a:ea typeface="Times New Roman"/>
                          <a:cs typeface="Times New Roman"/>
                        </a:rPr>
                        <a:t>(15,16,20)</a:t>
                      </a:r>
                      <a:endParaRPr lang="tr-TR" sz="160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tr-TR"/>
                    </a:p>
                  </a:txBody>
                  <a:tcPr/>
                </a:tc>
                <a:tc gridSpan="7">
                  <a:txBody>
                    <a:bodyPr/>
                    <a:lstStyle/>
                    <a:p>
                      <a:pPr algn="ctr">
                        <a:spcAft>
                          <a:spcPts val="0"/>
                        </a:spcAft>
                      </a:pPr>
                      <a:r>
                        <a:rPr lang="tr-TR" sz="1600" dirty="0">
                          <a:solidFill>
                            <a:srgbClr val="000000"/>
                          </a:solidFill>
                          <a:latin typeface="Calibri"/>
                          <a:ea typeface="Times New Roman"/>
                          <a:cs typeface="Times New Roman"/>
                        </a:rPr>
                        <a:t>Belirlenen risk azaltılıncaya kadar iş başlatılmamalı eğer devam eden bir faaliyet varsa derhal durdurulmalıdır. Risk işin devam etmesi ile ilgiliyse acil önlem alınmalı ve bu önlemler sonucunda faaliyetin devamına karar verilmelidir.</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3"/>
                  </a:ext>
                </a:extLst>
              </a:tr>
              <a:tr h="989217">
                <a:tc gridSpan="2">
                  <a:txBody>
                    <a:bodyPr/>
                    <a:lstStyle/>
                    <a:p>
                      <a:pPr algn="ctr">
                        <a:spcAft>
                          <a:spcPts val="0"/>
                        </a:spcAft>
                      </a:pPr>
                      <a:r>
                        <a:rPr lang="tr-TR" sz="1600">
                          <a:solidFill>
                            <a:srgbClr val="000000"/>
                          </a:solidFill>
                          <a:latin typeface="Calibri"/>
                          <a:ea typeface="Times New Roman"/>
                          <a:cs typeface="Times New Roman"/>
                        </a:rPr>
                        <a:t>Orta Düzeydeki Riskler</a:t>
                      </a:r>
                      <a:br>
                        <a:rPr lang="tr-TR" sz="1600">
                          <a:solidFill>
                            <a:srgbClr val="000000"/>
                          </a:solidFill>
                          <a:latin typeface="Calibri"/>
                          <a:ea typeface="Times New Roman"/>
                          <a:cs typeface="Times New Roman"/>
                        </a:rPr>
                      </a:br>
                      <a:r>
                        <a:rPr lang="tr-TR" sz="1600">
                          <a:solidFill>
                            <a:srgbClr val="000000"/>
                          </a:solidFill>
                          <a:latin typeface="Calibri"/>
                          <a:ea typeface="Times New Roman"/>
                          <a:cs typeface="Times New Roman"/>
                        </a:rPr>
                        <a:t>(8,9,10,12)</a:t>
                      </a:r>
                      <a:endParaRPr lang="tr-TR" sz="160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tr-TR"/>
                    </a:p>
                  </a:txBody>
                  <a:tcPr/>
                </a:tc>
                <a:tc gridSpan="7">
                  <a:txBody>
                    <a:bodyPr/>
                    <a:lstStyle/>
                    <a:p>
                      <a:pPr algn="ctr">
                        <a:spcAft>
                          <a:spcPts val="0"/>
                        </a:spcAft>
                      </a:pPr>
                      <a:r>
                        <a:rPr lang="tr-TR" sz="1600" dirty="0">
                          <a:solidFill>
                            <a:srgbClr val="000000"/>
                          </a:solidFill>
                          <a:latin typeface="Calibri"/>
                          <a:ea typeface="Times New Roman"/>
                          <a:cs typeface="Times New Roman"/>
                        </a:rPr>
                        <a:t>Belirlenen riskleri düşürmek için faaliyetler başlatılmalıdır. Bu faaliyetler yapılacak plana göre gerçekleştirilmelidir.</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4"/>
                  </a:ext>
                </a:extLst>
              </a:tr>
              <a:tr h="989217">
                <a:tc gridSpan="2">
                  <a:txBody>
                    <a:bodyPr/>
                    <a:lstStyle/>
                    <a:p>
                      <a:pPr algn="ctr">
                        <a:spcAft>
                          <a:spcPts val="0"/>
                        </a:spcAft>
                      </a:pPr>
                      <a:r>
                        <a:rPr lang="tr-TR" sz="1600" dirty="0">
                          <a:solidFill>
                            <a:srgbClr val="000000"/>
                          </a:solidFill>
                          <a:latin typeface="Calibri"/>
                          <a:ea typeface="Times New Roman"/>
                          <a:cs typeface="Times New Roman"/>
                        </a:rPr>
                        <a:t>Katlanılabilir Riskler</a:t>
                      </a:r>
                      <a:br>
                        <a:rPr lang="tr-TR" sz="1600" dirty="0">
                          <a:solidFill>
                            <a:srgbClr val="000000"/>
                          </a:solidFill>
                          <a:latin typeface="Calibri"/>
                          <a:ea typeface="Times New Roman"/>
                          <a:cs typeface="Times New Roman"/>
                        </a:rPr>
                      </a:br>
                      <a:r>
                        <a:rPr lang="tr-TR" sz="1600" dirty="0">
                          <a:solidFill>
                            <a:srgbClr val="000000"/>
                          </a:solidFill>
                          <a:latin typeface="Calibri"/>
                          <a:ea typeface="Times New Roman"/>
                          <a:cs typeface="Times New Roman"/>
                        </a:rPr>
                        <a:t>(2,3,4,5,6)</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tr-TR"/>
                    </a:p>
                  </a:txBody>
                  <a:tcPr/>
                </a:tc>
                <a:tc gridSpan="7">
                  <a:txBody>
                    <a:bodyPr/>
                    <a:lstStyle/>
                    <a:p>
                      <a:pPr algn="ctr">
                        <a:spcAft>
                          <a:spcPts val="0"/>
                        </a:spcAft>
                      </a:pPr>
                      <a:r>
                        <a:rPr lang="tr-TR" sz="1600" dirty="0">
                          <a:solidFill>
                            <a:srgbClr val="000000"/>
                          </a:solidFill>
                          <a:latin typeface="Calibri"/>
                          <a:ea typeface="Times New Roman"/>
                          <a:cs typeface="Times New Roman"/>
                        </a:rPr>
                        <a:t>Belirlenen riskleri ortadan kaldırmak için ilave kontrol proseslerine ihtiyaç olmayabilir. Ancak mevcut kontroller sürdürülmeli ve bu kontrollerin sürdürüldüğü denetlenmelidir.</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5"/>
                  </a:ext>
                </a:extLst>
              </a:tr>
              <a:tr h="989217">
                <a:tc gridSpan="2">
                  <a:txBody>
                    <a:bodyPr/>
                    <a:lstStyle/>
                    <a:p>
                      <a:pPr algn="ctr">
                        <a:spcAft>
                          <a:spcPts val="0"/>
                        </a:spcAft>
                      </a:pPr>
                      <a:r>
                        <a:rPr lang="tr-TR" sz="1600">
                          <a:solidFill>
                            <a:srgbClr val="000000"/>
                          </a:solidFill>
                          <a:latin typeface="Calibri"/>
                          <a:ea typeface="Times New Roman"/>
                          <a:cs typeface="Times New Roman"/>
                        </a:rPr>
                        <a:t>Önemsiz Riskler</a:t>
                      </a:r>
                      <a:br>
                        <a:rPr lang="tr-TR" sz="1600">
                          <a:solidFill>
                            <a:srgbClr val="000000"/>
                          </a:solidFill>
                          <a:latin typeface="Calibri"/>
                          <a:ea typeface="Times New Roman"/>
                          <a:cs typeface="Times New Roman"/>
                        </a:rPr>
                      </a:br>
                      <a:r>
                        <a:rPr lang="tr-TR" sz="1600">
                          <a:solidFill>
                            <a:srgbClr val="000000"/>
                          </a:solidFill>
                          <a:latin typeface="Calibri"/>
                          <a:ea typeface="Times New Roman"/>
                          <a:cs typeface="Times New Roman"/>
                        </a:rPr>
                        <a:t>(1)</a:t>
                      </a:r>
                      <a:endParaRPr lang="tr-TR" sz="160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hMerge="1">
                  <a:txBody>
                    <a:bodyPr/>
                    <a:lstStyle/>
                    <a:p>
                      <a:endParaRPr lang="tr-TR"/>
                    </a:p>
                  </a:txBody>
                  <a:tcPr/>
                </a:tc>
                <a:tc gridSpan="7">
                  <a:txBody>
                    <a:bodyPr/>
                    <a:lstStyle/>
                    <a:p>
                      <a:pPr algn="ctr">
                        <a:spcAft>
                          <a:spcPts val="0"/>
                        </a:spcAft>
                      </a:pPr>
                      <a:r>
                        <a:rPr lang="tr-TR" sz="1600" dirty="0">
                          <a:solidFill>
                            <a:srgbClr val="000000"/>
                          </a:solidFill>
                          <a:latin typeface="Calibri"/>
                          <a:ea typeface="Times New Roman"/>
                          <a:cs typeface="Times New Roman"/>
                        </a:rPr>
                        <a:t>Belirlenen riskleri ortadan kaldırmak için kontrol prosesleri planlamaya ve gerçekleştirilecek faaliyetlerin kayıtlarını saklamaya gerek olmayabilir</a:t>
                      </a:r>
                      <a:endParaRPr lang="tr-TR" sz="1600" dirty="0">
                        <a:latin typeface="Times New Roman"/>
                        <a:ea typeface="Times New Roman"/>
                        <a:cs typeface="Times New Roman"/>
                      </a:endParaRPr>
                    </a:p>
                  </a:txBody>
                  <a:tcPr marL="42460" marR="424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6"/>
                  </a:ext>
                </a:extLst>
              </a:tr>
              <a:tr h="290708">
                <a:tc>
                  <a:txBody>
                    <a:bodyPr/>
                    <a:lstStyle/>
                    <a:p>
                      <a:pPr algn="l">
                        <a:spcAft>
                          <a:spcPts val="0"/>
                        </a:spcAft>
                      </a:pPr>
                      <a:endParaRPr lang="tr-TR" sz="11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6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6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6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endParaRPr lang="tr-TR" sz="1600" dirty="0">
                        <a:latin typeface="Times New Roman"/>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1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1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endParaRPr lang="tr-TR" sz="1100">
                        <a:solidFill>
                          <a:srgbClr val="000000"/>
                        </a:solidFill>
                        <a:latin typeface="Calibri"/>
                        <a:ea typeface="Times New Roman"/>
                        <a:cs typeface="Times New Roman"/>
                      </a:endParaRPr>
                    </a:p>
                  </a:txBody>
                  <a:tcPr marL="42460" marR="4246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Aft>
                          <a:spcPts val="0"/>
                        </a:spcAft>
                      </a:pPr>
                      <a:r>
                        <a:rPr lang="tr-TR" sz="1100" dirty="0">
                          <a:latin typeface="Times New Roman"/>
                          <a:ea typeface="Times New Roman"/>
                          <a:cs typeface="Times New Roman"/>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710487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70ECED6B-3C58-4F77-9B04-35873E58793F}" type="slidenum">
              <a:rPr lang="tr-TR" altLang="tr-TR" smtClean="0">
                <a:latin typeface="Arial" pitchFamily="34" charset="0"/>
                <a:cs typeface="Arial" pitchFamily="34" charset="0"/>
              </a:rPr>
              <a:pPr/>
              <a:t>27</a:t>
            </a:fld>
            <a:endParaRPr lang="tr-TR" altLang="tr-TR">
              <a:latin typeface="Arial" pitchFamily="34" charset="0"/>
              <a:cs typeface="Arial" pitchFamily="34" charset="0"/>
            </a:endParaRPr>
          </a:p>
        </p:txBody>
      </p:sp>
      <p:sp>
        <p:nvSpPr>
          <p:cNvPr id="21507" name="Dikdörtgen 2"/>
          <p:cNvSpPr>
            <a:spLocks noChangeArrowheads="1"/>
          </p:cNvSpPr>
          <p:nvPr/>
        </p:nvSpPr>
        <p:spPr bwMode="auto">
          <a:xfrm>
            <a:off x="357158" y="333374"/>
            <a:ext cx="8085167" cy="2671501"/>
          </a:xfrm>
          <a:prstGeom prst="rect">
            <a:avLst/>
          </a:prstGeom>
          <a:noFill/>
          <a:ln>
            <a:noFill/>
          </a:ln>
        </p:spPr>
        <p:txBody>
          <a:bodyPr wrap="square">
            <a:spAutoFit/>
          </a:bodyPr>
          <a:lstStyle/>
          <a:p>
            <a:pPr indent="361950" fontAlgn="base">
              <a:lnSpc>
                <a:spcPct val="150000"/>
              </a:lnSpc>
              <a:spcBef>
                <a:spcPct val="20000"/>
              </a:spcBef>
              <a:spcAft>
                <a:spcPct val="0"/>
              </a:spcAft>
              <a:buClr>
                <a:srgbClr val="E7BC29"/>
              </a:buClr>
              <a:buSzPct val="95000"/>
              <a:defRPr/>
            </a:pPr>
            <a:r>
              <a:rPr lang="tr-TR" sz="2400" b="1" dirty="0">
                <a:solidFill>
                  <a:srgbClr val="FF0000"/>
                </a:solidFill>
                <a:latin typeface="Arial" pitchFamily="34" charset="0"/>
                <a:cs typeface="Arial" pitchFamily="34" charset="0"/>
              </a:rPr>
              <a:t>Ramak Kala :</a:t>
            </a:r>
          </a:p>
          <a:p>
            <a:pPr indent="361950" fontAlgn="base">
              <a:lnSpc>
                <a:spcPct val="150000"/>
              </a:lnSpc>
              <a:spcBef>
                <a:spcPct val="20000"/>
              </a:spcBef>
              <a:spcAft>
                <a:spcPct val="0"/>
              </a:spcAft>
              <a:buClr>
                <a:srgbClr val="E7BC29"/>
              </a:buClr>
              <a:buSzPct val="95000"/>
              <a:defRPr/>
            </a:pPr>
            <a:r>
              <a:rPr lang="tr-TR" sz="2800" dirty="0">
                <a:solidFill>
                  <a:srgbClr val="0000CC"/>
                </a:solidFill>
                <a:latin typeface="Comic Sans MS" pitchFamily="66" charset="0"/>
                <a:cs typeface="Arial" pitchFamily="34" charset="0"/>
              </a:rPr>
              <a:t>Yaralanmaya, sağlığın bozulmasına veya ölüme sebep olmadan gerçekleşen olaylara </a:t>
            </a:r>
            <a:r>
              <a:rPr lang="tr-TR" sz="2800" b="1" dirty="0">
                <a:solidFill>
                  <a:srgbClr val="0000CC"/>
                </a:solidFill>
                <a:latin typeface="Comic Sans MS" pitchFamily="66" charset="0"/>
                <a:cs typeface="Arial" pitchFamily="34" charset="0"/>
              </a:rPr>
              <a:t>“Hasarsız olay- Ramak kala</a:t>
            </a:r>
            <a:r>
              <a:rPr lang="tr-TR" sz="2800" dirty="0">
                <a:solidFill>
                  <a:srgbClr val="0000CC"/>
                </a:solidFill>
                <a:latin typeface="Comic Sans MS" pitchFamily="66" charset="0"/>
                <a:cs typeface="Arial" pitchFamily="34" charset="0"/>
              </a:rPr>
              <a:t>” denilmektedir</a:t>
            </a:r>
            <a:r>
              <a:rPr lang="tr-TR" sz="2800" dirty="0">
                <a:solidFill>
                  <a:srgbClr val="D713D7"/>
                </a:solidFill>
                <a:latin typeface="Comic Sans MS" pitchFamily="66" charset="0"/>
                <a:cs typeface="Arial" pitchFamily="34" charset="0"/>
              </a:rPr>
              <a:t>.   </a:t>
            </a:r>
            <a:r>
              <a:rPr lang="tr-TR" sz="2800" dirty="0">
                <a:solidFill>
                  <a:srgbClr val="D713D7"/>
                </a:solidFill>
                <a:latin typeface="Arial" pitchFamily="34" charset="0"/>
                <a:cs typeface="Arial" pitchFamily="34" charset="0"/>
              </a:rPr>
              <a:t>(TS 18001</a:t>
            </a:r>
            <a:r>
              <a:rPr lang="tr-TR" sz="2400" dirty="0">
                <a:solidFill>
                  <a:srgbClr val="D713D7"/>
                </a:solidFill>
                <a:latin typeface="Arial" pitchFamily="34" charset="0"/>
                <a:cs typeface="Arial" pitchFamily="34" charset="0"/>
              </a:rPr>
              <a:t>)</a:t>
            </a:r>
          </a:p>
        </p:txBody>
      </p:sp>
      <p:pic>
        <p:nvPicPr>
          <p:cNvPr id="2053" name="Picture 4"/>
          <p:cNvPicPr>
            <a:picLocks noChangeAspect="1" noChangeArrowheads="1"/>
          </p:cNvPicPr>
          <p:nvPr/>
        </p:nvPicPr>
        <p:blipFill>
          <a:blip r:embed="rId3" cstate="print"/>
          <a:srcRect/>
          <a:stretch>
            <a:fillRect/>
          </a:stretch>
        </p:blipFill>
        <p:spPr bwMode="auto">
          <a:xfrm>
            <a:off x="2684463" y="3413125"/>
            <a:ext cx="3492500" cy="3500438"/>
          </a:xfrm>
          <a:prstGeom prst="rect">
            <a:avLst/>
          </a:prstGeom>
          <a:noFill/>
          <a:ln w="9525">
            <a:noFill/>
            <a:miter lim="800000"/>
            <a:headEnd/>
            <a:tailEnd/>
          </a:ln>
        </p:spPr>
      </p:pic>
      <p:pic>
        <p:nvPicPr>
          <p:cNvPr id="2054" name="Picture 12" descr="23"/>
          <p:cNvPicPr>
            <a:picLocks noChangeAspect="1" noChangeArrowheads="1"/>
          </p:cNvPicPr>
          <p:nvPr/>
        </p:nvPicPr>
        <p:blipFill>
          <a:blip r:embed="rId4" cstate="print"/>
          <a:srcRect/>
          <a:stretch>
            <a:fillRect/>
          </a:stretch>
        </p:blipFill>
        <p:spPr bwMode="auto">
          <a:xfrm>
            <a:off x="0" y="3413125"/>
            <a:ext cx="2735263" cy="3444875"/>
          </a:xfrm>
          <a:prstGeom prst="rect">
            <a:avLst/>
          </a:prstGeom>
          <a:noFill/>
          <a:ln w="9525">
            <a:noFill/>
            <a:miter lim="800000"/>
            <a:headEnd/>
            <a:tailEnd/>
          </a:ln>
        </p:spPr>
      </p:pic>
      <p:pic>
        <p:nvPicPr>
          <p:cNvPr id="2055" name="Picture 4" descr="14"/>
          <p:cNvPicPr>
            <a:picLocks noChangeAspect="1" noChangeArrowheads="1"/>
          </p:cNvPicPr>
          <p:nvPr/>
        </p:nvPicPr>
        <p:blipFill>
          <a:blip r:embed="rId5" cstate="print"/>
          <a:srcRect/>
          <a:stretch>
            <a:fillRect/>
          </a:stretch>
        </p:blipFill>
        <p:spPr bwMode="auto">
          <a:xfrm>
            <a:off x="5599113" y="3413125"/>
            <a:ext cx="2843212" cy="3470275"/>
          </a:xfrm>
          <a:prstGeom prst="rect">
            <a:avLst/>
          </a:prstGeom>
          <a:noFill/>
          <a:ln w="9525">
            <a:noFill/>
            <a:miter lim="800000"/>
            <a:headEnd/>
            <a:tailEnd/>
          </a:ln>
        </p:spPr>
      </p:pic>
      <p:sp>
        <p:nvSpPr>
          <p:cNvPr id="8" name="Dikdörtgen 7"/>
          <p:cNvSpPr/>
          <p:nvPr/>
        </p:nvSpPr>
        <p:spPr>
          <a:xfrm>
            <a:off x="3635375" y="0"/>
            <a:ext cx="1390650" cy="455613"/>
          </a:xfrm>
          <a:prstGeom prst="rect">
            <a:avLst/>
          </a:prstGeom>
          <a:solidFill>
            <a:schemeClr val="bg1"/>
          </a:solidFill>
          <a:ln w="38100">
            <a:solidFill>
              <a:srgbClr val="FFC000"/>
            </a:solidFill>
            <a:prstDash val="sysDash"/>
          </a:ln>
        </p:spPr>
        <p:txBody>
          <a:bodyPr wrap="none">
            <a:spAutoFit/>
          </a:bodyPr>
          <a:lstStyle/>
          <a:p>
            <a:pPr fontAlgn="base">
              <a:lnSpc>
                <a:spcPct val="150000"/>
              </a:lnSpc>
              <a:spcBef>
                <a:spcPct val="20000"/>
              </a:spcBef>
              <a:spcAft>
                <a:spcPct val="0"/>
              </a:spcAft>
              <a:defRPr/>
            </a:pPr>
            <a:r>
              <a:rPr lang="tr-TR" b="1" kern="0" dirty="0">
                <a:solidFill>
                  <a:srgbClr val="002060"/>
                </a:solidFill>
                <a:latin typeface="Arial" pitchFamily="34" charset="0"/>
                <a:cs typeface="Arial" pitchFamily="34" charset="0"/>
              </a:rPr>
              <a:t>TANIMLAR</a:t>
            </a:r>
          </a:p>
        </p:txBody>
      </p:sp>
      <p:graphicFrame>
        <p:nvGraphicFramePr>
          <p:cNvPr id="2050" name="Nesne 1"/>
          <p:cNvGraphicFramePr>
            <a:graphicFrameLocks noChangeAspect="1"/>
          </p:cNvGraphicFramePr>
          <p:nvPr/>
        </p:nvGraphicFramePr>
        <p:xfrm>
          <a:off x="8639175" y="6308725"/>
          <a:ext cx="295275" cy="374650"/>
        </p:xfrm>
        <a:graphic>
          <a:graphicData uri="http://schemas.openxmlformats.org/presentationml/2006/ole">
            <mc:AlternateContent xmlns:mc="http://schemas.openxmlformats.org/markup-compatibility/2006">
              <mc:Choice xmlns:v="urn:schemas-microsoft-com:vml" Requires="v">
                <p:oleObj spid="_x0000_s3074" name="Paketleyici Kabuk Nesnesi" showAsIcon="1" r:id="rId6" imgW="3771900" imgH="673100" progId="Package">
                  <p:embed/>
                </p:oleObj>
              </mc:Choice>
              <mc:Fallback>
                <p:oleObj name="Paketleyici Kabuk Nesnesi" showAsIcon="1" r:id="rId6" imgW="3771900" imgH="673100" progId="Pack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9175" y="6308725"/>
                        <a:ext cx="295275"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91711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B43875AE-B91F-482B-B1B7-EB62764B7D42}" type="slidenum">
              <a:rPr lang="tr-TR" altLang="tr-TR" smtClean="0">
                <a:latin typeface="Arial" pitchFamily="34" charset="0"/>
                <a:cs typeface="Arial" pitchFamily="34" charset="0"/>
              </a:rPr>
              <a:pPr/>
              <a:t>28</a:t>
            </a:fld>
            <a:endParaRPr lang="tr-TR" altLang="tr-TR">
              <a:latin typeface="Arial" pitchFamily="34" charset="0"/>
              <a:cs typeface="Arial" pitchFamily="34" charset="0"/>
            </a:endParaRPr>
          </a:p>
        </p:txBody>
      </p:sp>
      <p:pic>
        <p:nvPicPr>
          <p:cNvPr id="27651" name="Picture 3" descr="C:\Dutflogs\0ĞMĞWĞ\00 RESİM VE FLİM HAVUZU\00 GENEL RESİM VE FLİMLERLER\PAKSOYLAR\IMG_0001 (3).jpg"/>
          <p:cNvPicPr>
            <a:picLocks noChangeAspect="1" noChangeArrowheads="1"/>
          </p:cNvPicPr>
          <p:nvPr/>
        </p:nvPicPr>
        <p:blipFill>
          <a:blip r:embed="rId2" cstate="print"/>
          <a:srcRect/>
          <a:stretch>
            <a:fillRect/>
          </a:stretch>
        </p:blipFill>
        <p:spPr bwMode="auto">
          <a:xfrm>
            <a:off x="1571604" y="4643446"/>
            <a:ext cx="4071966" cy="1751161"/>
          </a:xfrm>
          <a:prstGeom prst="rect">
            <a:avLst/>
          </a:prstGeom>
          <a:noFill/>
          <a:ln w="9525">
            <a:noFill/>
            <a:miter lim="800000"/>
            <a:headEnd/>
            <a:tailEnd/>
          </a:ln>
        </p:spPr>
      </p:pic>
      <p:sp>
        <p:nvSpPr>
          <p:cNvPr id="27652" name="Dikdörtgen 1"/>
          <p:cNvSpPr>
            <a:spLocks noChangeArrowheads="1"/>
          </p:cNvSpPr>
          <p:nvPr/>
        </p:nvSpPr>
        <p:spPr bwMode="auto">
          <a:xfrm>
            <a:off x="285720" y="357166"/>
            <a:ext cx="7848600" cy="3502497"/>
          </a:xfrm>
          <a:prstGeom prst="rect">
            <a:avLst/>
          </a:prstGeom>
          <a:noFill/>
          <a:ln w="9525">
            <a:noFill/>
            <a:miter lim="800000"/>
            <a:headEnd/>
            <a:tailEnd/>
          </a:ln>
        </p:spPr>
        <p:txBody>
          <a:bodyPr>
            <a:spAutoFit/>
          </a:bodyPr>
          <a:lstStyle/>
          <a:p>
            <a:pPr indent="361950" fontAlgn="base">
              <a:lnSpc>
                <a:spcPct val="150000"/>
              </a:lnSpc>
              <a:spcBef>
                <a:spcPct val="20000"/>
              </a:spcBef>
              <a:spcAft>
                <a:spcPct val="0"/>
              </a:spcAft>
              <a:buClr>
                <a:srgbClr val="E7BC29"/>
              </a:buClr>
              <a:buSzPct val="95000"/>
            </a:pPr>
            <a:r>
              <a:rPr lang="tr-TR" altLang="tr-TR" sz="3200" b="1" dirty="0">
                <a:solidFill>
                  <a:srgbClr val="FF0000"/>
                </a:solidFill>
                <a:latin typeface="Arial" pitchFamily="34" charset="0"/>
                <a:cs typeface="Arial" pitchFamily="34" charset="0"/>
              </a:rPr>
              <a:t> İş kazası:</a:t>
            </a:r>
            <a:r>
              <a:rPr lang="tr-TR" altLang="tr-TR" sz="3200" dirty="0">
                <a:solidFill>
                  <a:srgbClr val="FF0000"/>
                </a:solidFill>
                <a:latin typeface="Arial" pitchFamily="34" charset="0"/>
                <a:cs typeface="Arial" pitchFamily="34" charset="0"/>
              </a:rPr>
              <a:t> </a:t>
            </a:r>
          </a:p>
          <a:p>
            <a:pPr indent="361950" fontAlgn="base">
              <a:lnSpc>
                <a:spcPct val="150000"/>
              </a:lnSpc>
              <a:spcBef>
                <a:spcPct val="20000"/>
              </a:spcBef>
              <a:spcAft>
                <a:spcPct val="0"/>
              </a:spcAft>
              <a:buClr>
                <a:srgbClr val="E7BC29"/>
              </a:buClr>
              <a:buSzPct val="95000"/>
            </a:pPr>
            <a:r>
              <a:rPr lang="tr-TR" altLang="tr-TR" sz="2800" dirty="0">
                <a:solidFill>
                  <a:srgbClr val="000000"/>
                </a:solidFill>
                <a:latin typeface="Comic Sans MS" pitchFamily="66" charset="0"/>
                <a:cs typeface="Arial" pitchFamily="34" charset="0"/>
              </a:rPr>
              <a:t>İşyerinde veya işin yürütümü nedeniyle meydana gelen, </a:t>
            </a:r>
            <a:r>
              <a:rPr lang="tr-TR" altLang="tr-TR" sz="2800" b="1" dirty="0">
                <a:solidFill>
                  <a:srgbClr val="00B0F0"/>
                </a:solidFill>
                <a:latin typeface="Comic Sans MS" pitchFamily="66" charset="0"/>
                <a:cs typeface="Arial" pitchFamily="34" charset="0"/>
              </a:rPr>
              <a:t>ölüme sebebiyet veren </a:t>
            </a:r>
            <a:r>
              <a:rPr lang="tr-TR" altLang="tr-TR" sz="2800" dirty="0">
                <a:solidFill>
                  <a:srgbClr val="000000"/>
                </a:solidFill>
                <a:latin typeface="Comic Sans MS" pitchFamily="66" charset="0"/>
                <a:cs typeface="Arial" pitchFamily="34" charset="0"/>
              </a:rPr>
              <a:t>veya </a:t>
            </a:r>
            <a:r>
              <a:rPr lang="tr-TR" altLang="tr-TR" sz="2800" b="1" dirty="0">
                <a:solidFill>
                  <a:srgbClr val="00B0F0"/>
                </a:solidFill>
                <a:latin typeface="Comic Sans MS" pitchFamily="66" charset="0"/>
                <a:cs typeface="Arial" pitchFamily="34" charset="0"/>
              </a:rPr>
              <a:t>vücut bütünlüğünü ruhen ya da bedenen özre uğratan </a:t>
            </a:r>
            <a:r>
              <a:rPr lang="tr-TR" altLang="tr-TR" sz="2800" dirty="0">
                <a:solidFill>
                  <a:srgbClr val="000000"/>
                </a:solidFill>
                <a:latin typeface="Comic Sans MS" pitchFamily="66" charset="0"/>
                <a:cs typeface="Arial" pitchFamily="34" charset="0"/>
              </a:rPr>
              <a:t>olay. </a:t>
            </a:r>
            <a:r>
              <a:rPr lang="tr-TR" altLang="tr-TR" sz="2800" dirty="0">
                <a:solidFill>
                  <a:srgbClr val="D713D7"/>
                </a:solidFill>
                <a:latin typeface="Arial" pitchFamily="34" charset="0"/>
                <a:cs typeface="Arial" pitchFamily="34" charset="0"/>
              </a:rPr>
              <a:t>(6331 Sayılı İSG Kanunu</a:t>
            </a:r>
            <a:r>
              <a:rPr lang="tr-TR" altLang="tr-TR" sz="2200" dirty="0">
                <a:solidFill>
                  <a:srgbClr val="D713D7"/>
                </a:solidFill>
                <a:latin typeface="Arial" pitchFamily="34" charset="0"/>
                <a:cs typeface="Arial" pitchFamily="34" charset="0"/>
              </a:rPr>
              <a:t>)</a:t>
            </a:r>
          </a:p>
        </p:txBody>
      </p:sp>
      <p:sp>
        <p:nvSpPr>
          <p:cNvPr id="8" name="Dikdörtgen 7"/>
          <p:cNvSpPr/>
          <p:nvPr/>
        </p:nvSpPr>
        <p:spPr>
          <a:xfrm>
            <a:off x="3635375" y="0"/>
            <a:ext cx="1390650" cy="455613"/>
          </a:xfrm>
          <a:prstGeom prst="rect">
            <a:avLst/>
          </a:prstGeom>
          <a:solidFill>
            <a:schemeClr val="bg1"/>
          </a:solidFill>
          <a:ln w="38100">
            <a:solidFill>
              <a:srgbClr val="FFC000"/>
            </a:solidFill>
            <a:prstDash val="sysDash"/>
          </a:ln>
        </p:spPr>
        <p:txBody>
          <a:bodyPr wrap="none">
            <a:spAutoFit/>
          </a:bodyPr>
          <a:lstStyle/>
          <a:p>
            <a:pPr fontAlgn="base">
              <a:lnSpc>
                <a:spcPct val="150000"/>
              </a:lnSpc>
              <a:spcBef>
                <a:spcPct val="20000"/>
              </a:spcBef>
              <a:spcAft>
                <a:spcPct val="0"/>
              </a:spcAft>
              <a:defRPr/>
            </a:pPr>
            <a:r>
              <a:rPr lang="tr-TR" b="1" kern="0" dirty="0">
                <a:solidFill>
                  <a:srgbClr val="002060"/>
                </a:solidFill>
                <a:latin typeface="Arial" pitchFamily="34" charset="0"/>
                <a:cs typeface="Arial" pitchFamily="34" charset="0"/>
              </a:rPr>
              <a:t>TANIMLAR</a:t>
            </a:r>
          </a:p>
        </p:txBody>
      </p:sp>
    </p:spTree>
    <p:extLst>
      <p:ext uri="{BB962C8B-B14F-4D97-AF65-F5344CB8AC3E}">
        <p14:creationId xmlns:p14="http://schemas.microsoft.com/office/powerpoint/2010/main" val="178801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40C17CBB-7C2C-4AA1-B546-27CEAACBC8A6}" type="slidenum">
              <a:rPr lang="tr-TR" altLang="tr-TR" smtClean="0">
                <a:latin typeface="Arial" pitchFamily="34" charset="0"/>
                <a:cs typeface="Arial" pitchFamily="34" charset="0"/>
              </a:rPr>
              <a:pPr/>
              <a:t>29</a:t>
            </a:fld>
            <a:endParaRPr lang="tr-TR" altLang="tr-TR">
              <a:latin typeface="Arial" pitchFamily="34" charset="0"/>
              <a:cs typeface="Arial" pitchFamily="34" charset="0"/>
            </a:endParaRPr>
          </a:p>
        </p:txBody>
      </p:sp>
      <p:sp>
        <p:nvSpPr>
          <p:cNvPr id="28675" name="Dikdörtgen 1"/>
          <p:cNvSpPr>
            <a:spLocks noChangeArrowheads="1"/>
          </p:cNvSpPr>
          <p:nvPr/>
        </p:nvSpPr>
        <p:spPr bwMode="auto">
          <a:xfrm>
            <a:off x="357158" y="571480"/>
            <a:ext cx="7993063" cy="6010171"/>
          </a:xfrm>
          <a:prstGeom prst="rect">
            <a:avLst/>
          </a:prstGeom>
          <a:noFill/>
          <a:ln w="9525">
            <a:noFill/>
            <a:miter lim="800000"/>
            <a:headEnd/>
            <a:tailEnd/>
          </a:ln>
        </p:spPr>
        <p:txBody>
          <a:bodyPr>
            <a:spAutoFit/>
          </a:bodyPr>
          <a:lstStyle/>
          <a:p>
            <a:pPr indent="358775" fontAlgn="base">
              <a:lnSpc>
                <a:spcPct val="150000"/>
              </a:lnSpc>
              <a:spcBef>
                <a:spcPct val="20000"/>
              </a:spcBef>
              <a:spcAft>
                <a:spcPct val="0"/>
              </a:spcAft>
              <a:buClr>
                <a:srgbClr val="E7BC29"/>
              </a:buClr>
              <a:buSzPct val="95000"/>
            </a:pPr>
            <a:r>
              <a:rPr lang="tr-TR" altLang="tr-TR" sz="2400" b="1" dirty="0">
                <a:solidFill>
                  <a:srgbClr val="000000"/>
                </a:solidFill>
                <a:latin typeface="Comic Sans MS" pitchFamily="66" charset="0"/>
                <a:cs typeface="Arial" pitchFamily="34" charset="0"/>
              </a:rPr>
              <a:t> </a:t>
            </a:r>
            <a:r>
              <a:rPr lang="tr-TR" altLang="tr-TR" sz="2800" b="1" dirty="0">
                <a:solidFill>
                  <a:srgbClr val="FF0000"/>
                </a:solidFill>
                <a:latin typeface="Comic Sans MS" pitchFamily="66" charset="0"/>
                <a:cs typeface="Arial" pitchFamily="34" charset="0"/>
              </a:rPr>
              <a:t>Risk Değerlendirmesi</a:t>
            </a:r>
            <a:r>
              <a:rPr lang="tr-TR" altLang="tr-TR" sz="2800" dirty="0">
                <a:solidFill>
                  <a:srgbClr val="FF0000"/>
                </a:solidFill>
                <a:latin typeface="Comic Sans MS" pitchFamily="66" charset="0"/>
                <a:cs typeface="Arial" pitchFamily="34" charset="0"/>
              </a:rPr>
              <a:t>:</a:t>
            </a:r>
          </a:p>
          <a:p>
            <a:pPr indent="358775" fontAlgn="base">
              <a:lnSpc>
                <a:spcPct val="150000"/>
              </a:lnSpc>
              <a:spcBef>
                <a:spcPct val="20000"/>
              </a:spcBef>
              <a:spcAft>
                <a:spcPct val="0"/>
              </a:spcAft>
              <a:buClr>
                <a:srgbClr val="E7BC29"/>
              </a:buClr>
              <a:buSzPct val="95000"/>
            </a:pPr>
            <a:r>
              <a:rPr lang="tr-TR" altLang="tr-TR" sz="2800" dirty="0">
                <a:solidFill>
                  <a:srgbClr val="000000"/>
                </a:solidFill>
                <a:latin typeface="Comic Sans MS" pitchFamily="66" charset="0"/>
                <a:cs typeface="Arial" pitchFamily="34" charset="0"/>
              </a:rPr>
              <a:t> İşyerinde var olan ya da dışarıdan gelebilecek </a:t>
            </a:r>
            <a:r>
              <a:rPr lang="tr-TR" altLang="tr-TR" sz="2800" b="1" dirty="0">
                <a:solidFill>
                  <a:srgbClr val="00B0F0"/>
                </a:solidFill>
                <a:latin typeface="Comic Sans MS" pitchFamily="66" charset="0"/>
                <a:cs typeface="Arial" pitchFamily="34" charset="0"/>
              </a:rPr>
              <a:t>tehlikelerin belirlenmesi,</a:t>
            </a:r>
            <a:r>
              <a:rPr lang="tr-TR" altLang="tr-TR" sz="2800" dirty="0">
                <a:solidFill>
                  <a:srgbClr val="00B0F0"/>
                </a:solidFill>
                <a:latin typeface="Comic Sans MS" pitchFamily="66" charset="0"/>
                <a:cs typeface="Arial" pitchFamily="34" charset="0"/>
              </a:rPr>
              <a:t> </a:t>
            </a:r>
            <a:r>
              <a:rPr lang="tr-TR" altLang="tr-TR" sz="2800" dirty="0">
                <a:solidFill>
                  <a:srgbClr val="000000"/>
                </a:solidFill>
                <a:latin typeface="Comic Sans MS" pitchFamily="66" charset="0"/>
                <a:cs typeface="Arial" pitchFamily="34" charset="0"/>
              </a:rPr>
              <a:t>bu tehlikelerin </a:t>
            </a:r>
            <a:r>
              <a:rPr lang="tr-TR" altLang="tr-TR" sz="2800" b="1" dirty="0">
                <a:solidFill>
                  <a:srgbClr val="00B0F0"/>
                </a:solidFill>
                <a:latin typeface="Comic Sans MS" pitchFamily="66" charset="0"/>
                <a:cs typeface="Arial" pitchFamily="34" charset="0"/>
              </a:rPr>
              <a:t>riske dönüşmesine yol açan faktörler</a:t>
            </a:r>
            <a:r>
              <a:rPr lang="tr-TR" altLang="tr-TR" sz="2800" b="1" dirty="0">
                <a:solidFill>
                  <a:srgbClr val="000000"/>
                </a:solidFill>
                <a:latin typeface="Comic Sans MS" pitchFamily="66" charset="0"/>
                <a:cs typeface="Arial" pitchFamily="34" charset="0"/>
              </a:rPr>
              <a:t>  </a:t>
            </a:r>
            <a:r>
              <a:rPr lang="tr-TR" altLang="tr-TR" sz="2800" dirty="0">
                <a:solidFill>
                  <a:srgbClr val="000000"/>
                </a:solidFill>
                <a:latin typeface="Comic Sans MS" pitchFamily="66" charset="0"/>
                <a:cs typeface="Arial" pitchFamily="34" charset="0"/>
              </a:rPr>
              <a:t>ile tehlikelerden kaynaklanan </a:t>
            </a:r>
            <a:r>
              <a:rPr lang="tr-TR" altLang="tr-TR" sz="2800" b="1" dirty="0">
                <a:solidFill>
                  <a:srgbClr val="00B0F0"/>
                </a:solidFill>
                <a:latin typeface="Comic Sans MS" pitchFamily="66" charset="0"/>
                <a:cs typeface="Arial" pitchFamily="34" charset="0"/>
              </a:rPr>
              <a:t>risklerin analiz edilerek </a:t>
            </a:r>
            <a:r>
              <a:rPr lang="tr-TR" altLang="tr-TR" sz="2800" b="1" dirty="0">
                <a:solidFill>
                  <a:srgbClr val="D713D7"/>
                </a:solidFill>
                <a:latin typeface="Comic Sans MS" pitchFamily="66" charset="0"/>
                <a:cs typeface="Arial" pitchFamily="34" charset="0"/>
              </a:rPr>
              <a:t>derecelendirilmesi</a:t>
            </a:r>
            <a:r>
              <a:rPr lang="tr-TR" altLang="tr-TR" sz="2800" dirty="0">
                <a:solidFill>
                  <a:srgbClr val="D713D7"/>
                </a:solidFill>
                <a:latin typeface="Comic Sans MS" pitchFamily="66" charset="0"/>
                <a:cs typeface="Arial" pitchFamily="34" charset="0"/>
              </a:rPr>
              <a:t> ve </a:t>
            </a:r>
            <a:r>
              <a:rPr lang="tr-TR" altLang="tr-TR" sz="2800" b="1" dirty="0">
                <a:solidFill>
                  <a:srgbClr val="D713D7"/>
                </a:solidFill>
                <a:latin typeface="Comic Sans MS" pitchFamily="66" charset="0"/>
                <a:cs typeface="Arial" pitchFamily="34" charset="0"/>
              </a:rPr>
              <a:t>kontrol tedbirlerinin kararlaştırılması </a:t>
            </a:r>
            <a:r>
              <a:rPr lang="tr-TR" altLang="tr-TR" sz="2800" dirty="0">
                <a:solidFill>
                  <a:srgbClr val="000000"/>
                </a:solidFill>
                <a:latin typeface="Comic Sans MS" pitchFamily="66" charset="0"/>
                <a:cs typeface="Arial" pitchFamily="34" charset="0"/>
              </a:rPr>
              <a:t>amacıyla yapılması gerekli çalışmalardır.</a:t>
            </a:r>
          </a:p>
          <a:p>
            <a:pPr indent="358775" fontAlgn="base">
              <a:lnSpc>
                <a:spcPct val="150000"/>
              </a:lnSpc>
              <a:spcBef>
                <a:spcPct val="20000"/>
              </a:spcBef>
              <a:spcAft>
                <a:spcPct val="0"/>
              </a:spcAft>
              <a:buClr>
                <a:srgbClr val="E7BC29"/>
              </a:buClr>
              <a:buSzPct val="95000"/>
            </a:pPr>
            <a:r>
              <a:rPr lang="tr-TR" altLang="tr-TR" sz="2800" dirty="0">
                <a:solidFill>
                  <a:srgbClr val="000000"/>
                </a:solidFill>
                <a:latin typeface="Comic Sans MS" pitchFamily="66" charset="0"/>
                <a:cs typeface="Arial" pitchFamily="34" charset="0"/>
              </a:rPr>
              <a:t>(6331 Sayılı İSG Kanunu)</a:t>
            </a:r>
          </a:p>
        </p:txBody>
      </p:sp>
      <p:sp>
        <p:nvSpPr>
          <p:cNvPr id="5" name="Dikdörtgen 4"/>
          <p:cNvSpPr/>
          <p:nvPr/>
        </p:nvSpPr>
        <p:spPr>
          <a:xfrm>
            <a:off x="3635375" y="0"/>
            <a:ext cx="1390650" cy="455613"/>
          </a:xfrm>
          <a:prstGeom prst="rect">
            <a:avLst/>
          </a:prstGeom>
          <a:solidFill>
            <a:schemeClr val="bg1"/>
          </a:solidFill>
          <a:ln w="38100">
            <a:solidFill>
              <a:srgbClr val="FFC000"/>
            </a:solidFill>
            <a:prstDash val="sysDash"/>
          </a:ln>
        </p:spPr>
        <p:txBody>
          <a:bodyPr wrap="none">
            <a:spAutoFit/>
          </a:bodyPr>
          <a:lstStyle/>
          <a:p>
            <a:pPr fontAlgn="base">
              <a:lnSpc>
                <a:spcPct val="150000"/>
              </a:lnSpc>
              <a:spcBef>
                <a:spcPct val="20000"/>
              </a:spcBef>
              <a:spcAft>
                <a:spcPct val="0"/>
              </a:spcAft>
              <a:defRPr/>
            </a:pPr>
            <a:r>
              <a:rPr lang="tr-TR" b="1" kern="0" dirty="0">
                <a:solidFill>
                  <a:srgbClr val="002060"/>
                </a:solidFill>
                <a:latin typeface="Arial" pitchFamily="34" charset="0"/>
                <a:cs typeface="Arial" pitchFamily="34" charset="0"/>
              </a:rPr>
              <a:t>TANIMLAR</a:t>
            </a:r>
          </a:p>
        </p:txBody>
      </p:sp>
    </p:spTree>
    <p:extLst>
      <p:ext uri="{BB962C8B-B14F-4D97-AF65-F5344CB8AC3E}">
        <p14:creationId xmlns:p14="http://schemas.microsoft.com/office/powerpoint/2010/main" val="52601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357166"/>
            <a:ext cx="8072494" cy="6500834"/>
          </a:xfrm>
        </p:spPr>
        <p:txBody>
          <a:bodyPr>
            <a:normAutofit/>
          </a:bodyPr>
          <a:lstStyle/>
          <a:p>
            <a:r>
              <a:rPr lang="tr-TR" sz="3000" b="1" dirty="0">
                <a:latin typeface="Comic Sans MS" pitchFamily="66" charset="0"/>
              </a:rPr>
              <a:t>(6331 Sayılı İş Sağlığı ve Güvenliği Kanunu) </a:t>
            </a:r>
          </a:p>
          <a:p>
            <a:r>
              <a:rPr lang="tr-TR" sz="3000" b="1" dirty="0">
                <a:solidFill>
                  <a:srgbClr val="FF0000"/>
                </a:solidFill>
                <a:latin typeface="Comic Sans MS" pitchFamily="66" charset="0"/>
                <a:cs typeface="Times New Roman" pitchFamily="18" charset="0"/>
              </a:rPr>
              <a:t>Madde:4 -İşverenin genel yükümlülüğü</a:t>
            </a:r>
            <a:endParaRPr lang="tr-TR" sz="3000" dirty="0">
              <a:latin typeface="Comic Sans MS" pitchFamily="66" charset="0"/>
              <a:cs typeface="Times New Roman" pitchFamily="18" charset="0"/>
            </a:endParaRPr>
          </a:p>
          <a:p>
            <a:r>
              <a:rPr lang="tr-TR" sz="3000" dirty="0">
                <a:solidFill>
                  <a:srgbClr val="0000CC"/>
                </a:solidFill>
                <a:latin typeface="Comic Sans MS" pitchFamily="66" charset="0"/>
                <a:cs typeface="Times New Roman" pitchFamily="18" charset="0"/>
              </a:rPr>
              <a:t>(1) İşveren, çalışanların işle ilgili sağlık ve güvenliğini sağlamakla yükümlü olup bu çerçevede;</a:t>
            </a:r>
          </a:p>
          <a:p>
            <a:r>
              <a:rPr lang="tr-TR" sz="3000" dirty="0">
                <a:solidFill>
                  <a:srgbClr val="0000CC"/>
                </a:solidFill>
                <a:latin typeface="Comic Sans MS" pitchFamily="66" charset="0"/>
                <a:cs typeface="Times New Roman" pitchFamily="18" charset="0"/>
              </a:rPr>
              <a:t>a) </a:t>
            </a:r>
            <a:r>
              <a:rPr lang="tr-TR" sz="3000" dirty="0">
                <a:solidFill>
                  <a:srgbClr val="D713D7"/>
                </a:solidFill>
                <a:latin typeface="Comic Sans MS" pitchFamily="66" charset="0"/>
                <a:cs typeface="Times New Roman" pitchFamily="18" charset="0"/>
              </a:rPr>
              <a:t>Mesleki risklerin önlenmesi</a:t>
            </a:r>
            <a:r>
              <a:rPr lang="tr-TR" sz="3000" dirty="0">
                <a:solidFill>
                  <a:srgbClr val="0000CC"/>
                </a:solidFill>
                <a:latin typeface="Comic Sans MS" pitchFamily="66" charset="0"/>
                <a:cs typeface="Times New Roman" pitchFamily="18" charset="0"/>
              </a:rPr>
              <a:t>, eğitim ve bilgi verilmesi dâhil her türlü tedbirin alınması, organizasyonun yapılması, gerekli araç ve gereçlerin sağlanması, sağlık ve güvenlik tedbirlerinin değişen şartlara uygun hale getirilmesi ve mevcut durumun iyileştirilmesi için çalışmalar yapar.</a:t>
            </a:r>
          </a:p>
          <a:p>
            <a:pPr>
              <a:buNone/>
            </a:pPr>
            <a:endParaRPr lang="tr-TR" dirty="0"/>
          </a:p>
        </p:txBody>
      </p:sp>
      <p:sp>
        <p:nvSpPr>
          <p:cNvPr id="5" name="4 Slayt Numarası Yer Tutucusu"/>
          <p:cNvSpPr>
            <a:spLocks noGrp="1"/>
          </p:cNvSpPr>
          <p:nvPr>
            <p:ph type="sldNum" sz="quarter" idx="12"/>
          </p:nvPr>
        </p:nvSpPr>
        <p:spPr/>
        <p:txBody>
          <a:bodyPr/>
          <a:lstStyle/>
          <a:p>
            <a:fld id="{65DC4B80-4B42-489C-AE70-B5D53D9EB9AC}" type="slidenum">
              <a:rPr lang="tr-TR" smtClean="0">
                <a:solidFill>
                  <a:srgbClr val="DFDCB7"/>
                </a:solidFill>
              </a:rPr>
              <a:pPr/>
              <a:t>3</a:t>
            </a:fld>
            <a:endParaRPr lang="tr-TR">
              <a:solidFill>
                <a:srgbClr val="DFDCB7"/>
              </a:solidFill>
            </a:endParaRPr>
          </a:p>
        </p:txBody>
      </p:sp>
    </p:spTree>
    <p:extLst>
      <p:ext uri="{BB962C8B-B14F-4D97-AF65-F5344CB8AC3E}">
        <p14:creationId xmlns:p14="http://schemas.microsoft.com/office/powerpoint/2010/main" val="102219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8F97ADF6-6144-46A5-A1E6-F2A9F6D039F0}" type="slidenum">
              <a:rPr lang="tr-TR" altLang="tr-TR" smtClean="0">
                <a:latin typeface="Arial" pitchFamily="34" charset="0"/>
                <a:cs typeface="Arial" pitchFamily="34" charset="0"/>
              </a:rPr>
              <a:pPr/>
              <a:t>30</a:t>
            </a:fld>
            <a:endParaRPr lang="tr-TR" altLang="tr-TR">
              <a:latin typeface="Arial" pitchFamily="34" charset="0"/>
              <a:cs typeface="Arial" pitchFamily="34" charset="0"/>
            </a:endParaRPr>
          </a:p>
        </p:txBody>
      </p:sp>
      <p:sp>
        <p:nvSpPr>
          <p:cNvPr id="2" name="Dikdörtgen 1"/>
          <p:cNvSpPr/>
          <p:nvPr/>
        </p:nvSpPr>
        <p:spPr>
          <a:xfrm>
            <a:off x="428596" y="500042"/>
            <a:ext cx="8001056" cy="2763834"/>
          </a:xfrm>
          <a:prstGeom prst="rect">
            <a:avLst/>
          </a:prstGeom>
        </p:spPr>
        <p:txBody>
          <a:bodyPr wrap="square">
            <a:spAutoFit/>
          </a:bodyPr>
          <a:lstStyle/>
          <a:p>
            <a:pPr indent="355600">
              <a:lnSpc>
                <a:spcPct val="150000"/>
              </a:lnSpc>
              <a:spcBef>
                <a:spcPct val="20000"/>
              </a:spcBef>
              <a:buClr>
                <a:srgbClr val="E7BC29"/>
              </a:buClr>
              <a:buSzPct val="95000"/>
              <a:defRPr/>
            </a:pPr>
            <a:r>
              <a:rPr lang="tr-TR" sz="2600" b="1" dirty="0">
                <a:solidFill>
                  <a:srgbClr val="FF0000"/>
                </a:solidFill>
                <a:latin typeface="Comic Sans MS" pitchFamily="66" charset="0"/>
                <a:cs typeface="Arial" pitchFamily="34" charset="0"/>
              </a:rPr>
              <a:t> </a:t>
            </a:r>
            <a:r>
              <a:rPr lang="tr-TR" sz="2800" b="1" dirty="0">
                <a:solidFill>
                  <a:srgbClr val="FF0000"/>
                </a:solidFill>
                <a:latin typeface="Comic Sans MS" pitchFamily="66" charset="0"/>
                <a:cs typeface="Arial" pitchFamily="34" charset="0"/>
              </a:rPr>
              <a:t>Kabul Edilebilir Risk: </a:t>
            </a:r>
            <a:endParaRPr lang="tr-TR" sz="2800" dirty="0">
              <a:solidFill>
                <a:srgbClr val="FF0000"/>
              </a:solidFill>
              <a:latin typeface="Comic Sans MS" pitchFamily="66" charset="0"/>
              <a:cs typeface="Arial" pitchFamily="34" charset="0"/>
            </a:endParaRPr>
          </a:p>
          <a:p>
            <a:pPr indent="355600">
              <a:lnSpc>
                <a:spcPct val="150000"/>
              </a:lnSpc>
              <a:spcBef>
                <a:spcPct val="20000"/>
              </a:spcBef>
              <a:buClr>
                <a:srgbClr val="E7BC29"/>
              </a:buClr>
              <a:buSzPct val="95000"/>
              <a:defRPr/>
            </a:pPr>
            <a:r>
              <a:rPr lang="tr-TR" sz="2800" dirty="0">
                <a:solidFill>
                  <a:srgbClr val="0000CC"/>
                </a:solidFill>
                <a:latin typeface="Comic Sans MS" pitchFamily="66" charset="0"/>
                <a:cs typeface="Arial" pitchFamily="34" charset="0"/>
              </a:rPr>
              <a:t> Kuruluşun yasal zorunluluklara ve kendi İSG politikasına göre, tahammül edebileceği düzeye indirilmiş risk.   </a:t>
            </a:r>
            <a:r>
              <a:rPr lang="tr-TR" sz="2800" dirty="0">
                <a:solidFill>
                  <a:prstClr val="black"/>
                </a:solidFill>
                <a:latin typeface="Comic Sans MS" pitchFamily="66" charset="0"/>
                <a:cs typeface="Arial" pitchFamily="34" charset="0"/>
              </a:rPr>
              <a:t>(TS 18001)</a:t>
            </a:r>
            <a:endParaRPr lang="tr-TR" sz="2800" dirty="0">
              <a:solidFill>
                <a:srgbClr val="2F2B20"/>
              </a:solidFill>
              <a:latin typeface="Comic Sans MS" pitchFamily="66" charset="0"/>
              <a:cs typeface="Arial" pitchFamily="34" charset="0"/>
            </a:endParaRPr>
          </a:p>
        </p:txBody>
      </p:sp>
      <p:pic>
        <p:nvPicPr>
          <p:cNvPr id="33796" name="Picture 4" descr="http://www.anadoluyakasi.net/wp-content/uploads/cache/10088_BnHover.jpg"/>
          <p:cNvPicPr>
            <a:picLocks noChangeAspect="1" noChangeArrowheads="1"/>
          </p:cNvPicPr>
          <p:nvPr/>
        </p:nvPicPr>
        <p:blipFill>
          <a:blip r:embed="rId2" cstate="print"/>
          <a:srcRect/>
          <a:stretch>
            <a:fillRect/>
          </a:stretch>
        </p:blipFill>
        <p:spPr bwMode="auto">
          <a:xfrm>
            <a:off x="0" y="3429000"/>
            <a:ext cx="8459788" cy="3643314"/>
          </a:xfrm>
          <a:prstGeom prst="rect">
            <a:avLst/>
          </a:prstGeom>
          <a:noFill/>
          <a:ln w="9525">
            <a:noFill/>
            <a:miter lim="800000"/>
            <a:headEnd/>
            <a:tailEnd/>
          </a:ln>
        </p:spPr>
      </p:pic>
      <p:sp>
        <p:nvSpPr>
          <p:cNvPr id="6" name="Dikdörtgen 5"/>
          <p:cNvSpPr/>
          <p:nvPr/>
        </p:nvSpPr>
        <p:spPr>
          <a:xfrm>
            <a:off x="3840163" y="0"/>
            <a:ext cx="1390650" cy="457200"/>
          </a:xfrm>
          <a:prstGeom prst="rect">
            <a:avLst/>
          </a:prstGeom>
          <a:solidFill>
            <a:schemeClr val="bg1"/>
          </a:solidFill>
          <a:ln w="38100">
            <a:solidFill>
              <a:srgbClr val="FFC000"/>
            </a:solidFill>
            <a:prstDash val="sysDash"/>
          </a:ln>
        </p:spPr>
        <p:txBody>
          <a:bodyPr wrap="none">
            <a:spAutoFit/>
          </a:bodyPr>
          <a:lstStyle/>
          <a:p>
            <a:pPr fontAlgn="base">
              <a:lnSpc>
                <a:spcPct val="150000"/>
              </a:lnSpc>
              <a:spcBef>
                <a:spcPct val="20000"/>
              </a:spcBef>
              <a:spcAft>
                <a:spcPct val="0"/>
              </a:spcAft>
              <a:defRPr/>
            </a:pPr>
            <a:r>
              <a:rPr lang="tr-TR" b="1" kern="0" dirty="0">
                <a:solidFill>
                  <a:srgbClr val="002060"/>
                </a:solidFill>
                <a:latin typeface="Arial" pitchFamily="34" charset="0"/>
                <a:cs typeface="Arial" pitchFamily="34" charset="0"/>
              </a:rPr>
              <a:t>TANIMLAR</a:t>
            </a:r>
          </a:p>
        </p:txBody>
      </p:sp>
    </p:spTree>
    <p:extLst>
      <p:ext uri="{BB962C8B-B14F-4D97-AF65-F5344CB8AC3E}">
        <p14:creationId xmlns:p14="http://schemas.microsoft.com/office/powerpoint/2010/main" val="3113338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ABDFC113-7802-41E8-8FAE-76029EAE89EA}" type="slidenum">
              <a:rPr lang="tr-TR" altLang="tr-TR" smtClean="0">
                <a:latin typeface="Arial" pitchFamily="34" charset="0"/>
                <a:cs typeface="Arial" pitchFamily="34" charset="0"/>
              </a:rPr>
              <a:pPr/>
              <a:t>31</a:t>
            </a:fld>
            <a:endParaRPr lang="tr-TR" altLang="tr-TR">
              <a:latin typeface="Arial" pitchFamily="34" charset="0"/>
              <a:cs typeface="Arial" pitchFamily="34" charset="0"/>
            </a:endParaRPr>
          </a:p>
        </p:txBody>
      </p:sp>
      <p:pic>
        <p:nvPicPr>
          <p:cNvPr id="37891" name="Picture 3"/>
          <p:cNvPicPr>
            <a:picLocks noChangeArrowheads="1"/>
          </p:cNvPicPr>
          <p:nvPr/>
        </p:nvPicPr>
        <p:blipFill>
          <a:blip r:embed="rId2" cstate="print"/>
          <a:srcRect/>
          <a:stretch>
            <a:fillRect/>
          </a:stretch>
        </p:blipFill>
        <p:spPr bwMode="auto">
          <a:xfrm rot="10800000" flipV="1">
            <a:off x="0" y="1412875"/>
            <a:ext cx="3203575" cy="4824413"/>
          </a:xfrm>
          <a:prstGeom prst="rect">
            <a:avLst/>
          </a:prstGeom>
          <a:noFill/>
          <a:ln w="9525">
            <a:noFill/>
            <a:miter lim="800000"/>
            <a:headEnd/>
            <a:tailEnd/>
          </a:ln>
        </p:spPr>
      </p:pic>
      <p:pic>
        <p:nvPicPr>
          <p:cNvPr id="37892" name="Picture 4"/>
          <p:cNvPicPr>
            <a:picLocks noChangeArrowheads="1"/>
          </p:cNvPicPr>
          <p:nvPr/>
        </p:nvPicPr>
        <p:blipFill>
          <a:blip r:embed="rId3" cstate="print"/>
          <a:srcRect/>
          <a:stretch>
            <a:fillRect/>
          </a:stretch>
        </p:blipFill>
        <p:spPr bwMode="auto">
          <a:xfrm rot="8230296" flipH="1" flipV="1">
            <a:off x="4211638" y="4441825"/>
            <a:ext cx="1968500" cy="2389188"/>
          </a:xfrm>
          <a:prstGeom prst="rect">
            <a:avLst/>
          </a:prstGeom>
          <a:noFill/>
          <a:ln w="9525">
            <a:noFill/>
            <a:miter lim="800000"/>
            <a:headEnd/>
            <a:tailEnd/>
          </a:ln>
        </p:spPr>
      </p:pic>
      <p:sp>
        <p:nvSpPr>
          <p:cNvPr id="5" name="Rectangle 5"/>
          <p:cNvSpPr>
            <a:spLocks noChangeArrowheads="1"/>
          </p:cNvSpPr>
          <p:nvPr/>
        </p:nvSpPr>
        <p:spPr bwMode="auto">
          <a:xfrm>
            <a:off x="5724525" y="2855913"/>
            <a:ext cx="2771775" cy="2308225"/>
          </a:xfrm>
          <a:prstGeom prst="rect">
            <a:avLst/>
          </a:prstGeom>
          <a:noFill/>
          <a:ln>
            <a:noFill/>
          </a:ln>
        </p:spPr>
        <p:txBody>
          <a:bodyPr>
            <a:spAutoFit/>
          </a:bodyPr>
          <a:lstStyle/>
          <a:p>
            <a:pPr eaLnBrk="0" hangingPunct="0">
              <a:defRPr/>
            </a:pPr>
            <a:r>
              <a:rPr lang="tr-TR" sz="2400" kern="0" dirty="0">
                <a:solidFill>
                  <a:prstClr val="black"/>
                </a:solidFill>
                <a:latin typeface="Arial" pitchFamily="34" charset="0"/>
                <a:cs typeface="Arial" pitchFamily="34" charset="0"/>
              </a:rPr>
              <a:t>Bu durumda</a:t>
            </a:r>
          </a:p>
          <a:p>
            <a:pPr eaLnBrk="0" hangingPunct="0">
              <a:defRPr/>
            </a:pPr>
            <a:r>
              <a:rPr lang="tr-TR" sz="2400" kern="0" dirty="0">
                <a:solidFill>
                  <a:prstClr val="black"/>
                </a:solidFill>
                <a:latin typeface="Arial" pitchFamily="34" charset="0"/>
                <a:cs typeface="Arial" pitchFamily="34" charset="0"/>
              </a:rPr>
              <a:t>köpek balığı;</a:t>
            </a:r>
          </a:p>
          <a:p>
            <a:pPr eaLnBrk="0" hangingPunct="0">
              <a:defRPr/>
            </a:pPr>
            <a:endParaRPr lang="tr-TR" sz="2400" kern="0" dirty="0">
              <a:solidFill>
                <a:srgbClr val="FF0000"/>
              </a:solidFill>
              <a:latin typeface="Arial" pitchFamily="34" charset="0"/>
              <a:cs typeface="Arial" pitchFamily="34" charset="0"/>
            </a:endParaRPr>
          </a:p>
          <a:p>
            <a:pPr eaLnBrk="0" hangingPunct="0">
              <a:defRPr/>
            </a:pPr>
            <a:r>
              <a:rPr lang="tr-TR" sz="2400" kern="0" dirty="0">
                <a:solidFill>
                  <a:srgbClr val="FF0000"/>
                </a:solidFill>
                <a:latin typeface="Arial" pitchFamily="34" charset="0"/>
                <a:cs typeface="Arial" pitchFamily="34" charset="0"/>
              </a:rPr>
              <a:t>Tehlike midir ?</a:t>
            </a:r>
          </a:p>
          <a:p>
            <a:pPr eaLnBrk="0" hangingPunct="0">
              <a:defRPr/>
            </a:pPr>
            <a:endParaRPr lang="tr-TR" sz="2400" kern="0" dirty="0">
              <a:solidFill>
                <a:srgbClr val="FF0000"/>
              </a:solidFill>
              <a:latin typeface="Arial" pitchFamily="34" charset="0"/>
              <a:cs typeface="Arial" pitchFamily="34" charset="0"/>
            </a:endParaRPr>
          </a:p>
          <a:p>
            <a:pPr eaLnBrk="0" hangingPunct="0">
              <a:defRPr/>
            </a:pPr>
            <a:r>
              <a:rPr lang="tr-TR" sz="2400" kern="0" dirty="0">
                <a:solidFill>
                  <a:srgbClr val="FF0000"/>
                </a:solidFill>
                <a:latin typeface="Arial" pitchFamily="34" charset="0"/>
                <a:cs typeface="Arial" pitchFamily="34" charset="0"/>
              </a:rPr>
              <a:t>Risk  midir?</a:t>
            </a:r>
          </a:p>
        </p:txBody>
      </p:sp>
      <p:sp>
        <p:nvSpPr>
          <p:cNvPr id="6" name="Rectangle 2"/>
          <p:cNvSpPr txBox="1">
            <a:spLocks noChangeArrowheads="1"/>
          </p:cNvSpPr>
          <p:nvPr/>
        </p:nvSpPr>
        <p:spPr bwMode="auto">
          <a:xfrm>
            <a:off x="214313" y="549275"/>
            <a:ext cx="4429125" cy="431800"/>
          </a:xfrm>
          <a:prstGeom prst="rect">
            <a:avLst/>
          </a:prstGeom>
          <a:noFill/>
          <a:ln>
            <a:noFill/>
          </a:ln>
        </p:spPr>
        <p:txBody>
          <a:bodyPr>
            <a:normAutofit fontScale="92500" lnSpcReduction="10000"/>
          </a:bodyPr>
          <a:lstStyle>
            <a:lvl1pPr marL="273050" indent="-273050" algn="l" rtl="0" eaLnBrk="0" fontAlgn="base" hangingPunct="0">
              <a:spcBef>
                <a:spcPct val="20000"/>
              </a:spcBef>
              <a:spcAft>
                <a:spcPct val="0"/>
              </a:spcAft>
              <a:buClr>
                <a:srgbClr val="E7BC2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7BC2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D092A7"/>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1" fontAlgn="auto" hangingPunct="1">
              <a:spcAft>
                <a:spcPts val="0"/>
              </a:spcAft>
              <a:buFontTx/>
              <a:buNone/>
              <a:defRPr/>
            </a:pPr>
            <a:r>
              <a:rPr lang="tr-TR" b="1" dirty="0">
                <a:solidFill>
                  <a:srgbClr val="FF0000"/>
                </a:solidFill>
                <a:latin typeface="Arial" pitchFamily="34" charset="0"/>
                <a:cs typeface="Arial" pitchFamily="34" charset="0"/>
              </a:rPr>
              <a:t>Tehlike ve Risk Kavramları:</a:t>
            </a:r>
          </a:p>
        </p:txBody>
      </p:sp>
      <p:sp>
        <p:nvSpPr>
          <p:cNvPr id="8" name="Text Box 2"/>
          <p:cNvSpPr txBox="1">
            <a:spLocks noChangeArrowheads="1"/>
          </p:cNvSpPr>
          <p:nvPr/>
        </p:nvSpPr>
        <p:spPr bwMode="auto">
          <a:xfrm>
            <a:off x="0" y="0"/>
            <a:ext cx="8464550" cy="461963"/>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tr-TR" sz="2400" b="1" kern="0" dirty="0">
                <a:solidFill>
                  <a:srgbClr val="FF0000"/>
                </a:solidFill>
              </a:rPr>
              <a:t>TEHLİKE - </a:t>
            </a:r>
            <a:r>
              <a:rPr lang="en-US" sz="2400" b="1" kern="0" dirty="0">
                <a:solidFill>
                  <a:srgbClr val="FF0000"/>
                </a:solidFill>
              </a:rPr>
              <a:t>RİSK </a:t>
            </a:r>
            <a:r>
              <a:rPr lang="tr-TR" sz="2400" b="1" kern="0" dirty="0">
                <a:solidFill>
                  <a:srgbClr val="FF0000"/>
                </a:solidFill>
              </a:rPr>
              <a:t>İLİŞKİSİ</a:t>
            </a:r>
            <a:endParaRPr lang="en-US" sz="2400" b="1" kern="0" dirty="0">
              <a:solidFill>
                <a:srgbClr val="FF0000"/>
              </a:solidFill>
            </a:endParaRPr>
          </a:p>
        </p:txBody>
      </p:sp>
    </p:spTree>
    <p:extLst>
      <p:ext uri="{BB962C8B-B14F-4D97-AF65-F5344CB8AC3E}">
        <p14:creationId xmlns:p14="http://schemas.microsoft.com/office/powerpoint/2010/main" val="1421980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0B8E44FC-E8AA-40F7-A3B7-809094FD2734}" type="slidenum">
              <a:rPr lang="tr-TR" altLang="tr-TR" smtClean="0">
                <a:latin typeface="Arial" pitchFamily="34" charset="0"/>
                <a:cs typeface="Arial" pitchFamily="34" charset="0"/>
              </a:rPr>
              <a:pPr/>
              <a:t>32</a:t>
            </a:fld>
            <a:endParaRPr lang="tr-TR" altLang="tr-TR">
              <a:latin typeface="Arial" pitchFamily="34" charset="0"/>
              <a:cs typeface="Arial" pitchFamily="34" charset="0"/>
            </a:endParaRPr>
          </a:p>
        </p:txBody>
      </p:sp>
      <p:pic>
        <p:nvPicPr>
          <p:cNvPr id="38915" name="Picture 3"/>
          <p:cNvPicPr>
            <a:picLocks noChangeArrowheads="1"/>
          </p:cNvPicPr>
          <p:nvPr/>
        </p:nvPicPr>
        <p:blipFill>
          <a:blip r:embed="rId2" cstate="print"/>
          <a:srcRect/>
          <a:stretch>
            <a:fillRect/>
          </a:stretch>
        </p:blipFill>
        <p:spPr bwMode="auto">
          <a:xfrm rot="10800000" flipV="1">
            <a:off x="2124075" y="260350"/>
            <a:ext cx="5072063" cy="6408738"/>
          </a:xfrm>
          <a:prstGeom prst="rect">
            <a:avLst/>
          </a:prstGeom>
          <a:noFill/>
          <a:ln w="9525">
            <a:noFill/>
            <a:miter lim="800000"/>
            <a:headEnd/>
            <a:tailEnd/>
          </a:ln>
        </p:spPr>
      </p:pic>
      <p:pic>
        <p:nvPicPr>
          <p:cNvPr id="38916" name="Picture 4"/>
          <p:cNvPicPr>
            <a:picLocks noChangeArrowheads="1"/>
          </p:cNvPicPr>
          <p:nvPr/>
        </p:nvPicPr>
        <p:blipFill>
          <a:blip r:embed="rId3" cstate="print"/>
          <a:srcRect/>
          <a:stretch>
            <a:fillRect/>
          </a:stretch>
        </p:blipFill>
        <p:spPr bwMode="auto">
          <a:xfrm>
            <a:off x="6548438" y="4046538"/>
            <a:ext cx="1876425" cy="2095500"/>
          </a:xfrm>
          <a:prstGeom prst="rect">
            <a:avLst/>
          </a:prstGeom>
          <a:noFill/>
          <a:ln w="9525">
            <a:noFill/>
            <a:miter lim="800000"/>
            <a:headEnd/>
            <a:tailEnd/>
          </a:ln>
        </p:spPr>
      </p:pic>
      <p:sp>
        <p:nvSpPr>
          <p:cNvPr id="5" name="Rectangle 2"/>
          <p:cNvSpPr txBox="1">
            <a:spLocks noChangeArrowheads="1"/>
          </p:cNvSpPr>
          <p:nvPr/>
        </p:nvSpPr>
        <p:spPr bwMode="auto">
          <a:xfrm>
            <a:off x="314325" y="973138"/>
            <a:ext cx="3384550" cy="4752975"/>
          </a:xfrm>
          <a:prstGeom prst="rect">
            <a:avLst/>
          </a:prstGeom>
          <a:noFill/>
          <a:ln>
            <a:noFill/>
          </a:ln>
        </p:spPr>
        <p:txBody>
          <a:bodyPr/>
          <a:lstStyle>
            <a:lvl1pPr marL="273050" indent="-273050" algn="l" rtl="0" eaLnBrk="0" fontAlgn="base" hangingPunct="0">
              <a:spcBef>
                <a:spcPct val="20000"/>
              </a:spcBef>
              <a:spcAft>
                <a:spcPct val="0"/>
              </a:spcAft>
              <a:buClr>
                <a:srgbClr val="E7BC2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7BC2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D092A7"/>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1" fontAlgn="auto" hangingPunct="1">
              <a:spcAft>
                <a:spcPts val="0"/>
              </a:spcAft>
              <a:buClr>
                <a:srgbClr val="D2CB6C"/>
              </a:buClr>
              <a:buFontTx/>
              <a:buNone/>
              <a:defRPr/>
            </a:pPr>
            <a:r>
              <a:rPr lang="tr-TR" sz="2400" b="1" dirty="0">
                <a:solidFill>
                  <a:srgbClr val="FF0000"/>
                </a:solidFill>
                <a:latin typeface="Arial" pitchFamily="34" charset="0"/>
                <a:cs typeface="Arial" pitchFamily="34" charset="0"/>
              </a:rPr>
              <a:t>Tehlike ve Risk Kavramları:</a:t>
            </a:r>
          </a:p>
          <a:p>
            <a:pPr marL="0" indent="0" eaLnBrk="1" fontAlgn="auto" hangingPunct="1">
              <a:spcAft>
                <a:spcPts val="0"/>
              </a:spcAft>
              <a:buClr>
                <a:srgbClr val="D2CB6C"/>
              </a:buClr>
              <a:buFontTx/>
              <a:buNone/>
              <a:defRPr/>
            </a:pPr>
            <a:endParaRPr lang="tr-TR" sz="2400" dirty="0">
              <a:solidFill>
                <a:srgbClr val="FF0000"/>
              </a:solidFill>
              <a:latin typeface="Arial" pitchFamily="34" charset="0"/>
              <a:cs typeface="Arial" pitchFamily="34" charset="0"/>
            </a:endParaRPr>
          </a:p>
          <a:p>
            <a:pPr marL="0" indent="0" eaLnBrk="1" fontAlgn="auto" hangingPunct="1">
              <a:spcAft>
                <a:spcPts val="0"/>
              </a:spcAft>
              <a:buClr>
                <a:srgbClr val="D2CB6C"/>
              </a:buClr>
              <a:buFontTx/>
              <a:buNone/>
              <a:defRPr/>
            </a:pPr>
            <a:r>
              <a:rPr lang="tr-TR" sz="2400" dirty="0">
                <a:solidFill>
                  <a:srgbClr val="2F2B20"/>
                </a:solidFill>
                <a:latin typeface="Arial" pitchFamily="34" charset="0"/>
                <a:cs typeface="Arial" pitchFamily="34" charset="0"/>
              </a:rPr>
              <a:t>Bu durum için köpek balığı sadece bir </a:t>
            </a:r>
            <a:r>
              <a:rPr lang="tr-TR" sz="2400" dirty="0">
                <a:solidFill>
                  <a:srgbClr val="FF0000"/>
                </a:solidFill>
                <a:latin typeface="Arial" pitchFamily="34" charset="0"/>
                <a:cs typeface="Arial" pitchFamily="34" charset="0"/>
              </a:rPr>
              <a:t>TEHLİKE</a:t>
            </a:r>
            <a:r>
              <a:rPr lang="tr-TR" sz="2400" dirty="0">
                <a:solidFill>
                  <a:srgbClr val="CC0000"/>
                </a:solidFill>
                <a:latin typeface="Arial" pitchFamily="34" charset="0"/>
                <a:cs typeface="Arial" pitchFamily="34" charset="0"/>
              </a:rPr>
              <a:t> </a:t>
            </a:r>
            <a:r>
              <a:rPr lang="tr-TR" sz="2400" dirty="0">
                <a:solidFill>
                  <a:srgbClr val="2F2B20"/>
                </a:solidFill>
                <a:latin typeface="Arial" pitchFamily="34" charset="0"/>
                <a:cs typeface="Arial" pitchFamily="34" charset="0"/>
              </a:rPr>
              <a:t>dir .</a:t>
            </a:r>
          </a:p>
          <a:p>
            <a:pPr marL="0" indent="0" eaLnBrk="1" fontAlgn="auto" hangingPunct="1">
              <a:spcAft>
                <a:spcPts val="0"/>
              </a:spcAft>
              <a:buClr>
                <a:srgbClr val="D2CB6C"/>
              </a:buClr>
              <a:buFontTx/>
              <a:buNone/>
              <a:defRPr/>
            </a:pPr>
            <a:r>
              <a:rPr lang="tr-TR" sz="2400" dirty="0">
                <a:solidFill>
                  <a:srgbClr val="2F2B20"/>
                </a:solidFill>
                <a:latin typeface="Arial" pitchFamily="34" charset="0"/>
                <a:cs typeface="Arial" pitchFamily="34" charset="0"/>
              </a:rPr>
              <a:t>Suya girerseniz köpek balığı bir </a:t>
            </a:r>
            <a:r>
              <a:rPr lang="tr-TR" sz="2400" dirty="0">
                <a:solidFill>
                  <a:srgbClr val="FF0000"/>
                </a:solidFill>
                <a:latin typeface="Arial" pitchFamily="34" charset="0"/>
                <a:cs typeface="Arial" pitchFamily="34" charset="0"/>
              </a:rPr>
              <a:t>RİSK</a:t>
            </a:r>
            <a:r>
              <a:rPr lang="tr-TR" sz="2400" dirty="0">
                <a:solidFill>
                  <a:srgbClr val="FFCC00"/>
                </a:solidFill>
                <a:latin typeface="Arial" pitchFamily="34" charset="0"/>
                <a:cs typeface="Arial" pitchFamily="34" charset="0"/>
              </a:rPr>
              <a:t> </a:t>
            </a:r>
            <a:r>
              <a:rPr lang="tr-TR" sz="2400" dirty="0">
                <a:solidFill>
                  <a:srgbClr val="2F2B20"/>
                </a:solidFill>
                <a:latin typeface="Arial" pitchFamily="34" charset="0"/>
                <a:cs typeface="Arial" pitchFamily="34" charset="0"/>
              </a:rPr>
              <a:t> olur. </a:t>
            </a:r>
          </a:p>
          <a:p>
            <a:pPr marL="0" indent="0" eaLnBrk="1" fontAlgn="auto" hangingPunct="1">
              <a:spcAft>
                <a:spcPts val="0"/>
              </a:spcAft>
              <a:buClr>
                <a:srgbClr val="D2CB6C"/>
              </a:buClr>
              <a:buFontTx/>
              <a:buNone/>
              <a:defRPr/>
            </a:pPr>
            <a:endParaRPr lang="tr-TR" sz="2400" dirty="0">
              <a:solidFill>
                <a:srgbClr val="CC0000"/>
              </a:solidFill>
              <a:latin typeface="Arial" pitchFamily="34" charset="0"/>
              <a:cs typeface="Arial" pitchFamily="34" charset="0"/>
            </a:endParaRPr>
          </a:p>
          <a:p>
            <a:pPr marL="0" indent="0" eaLnBrk="1" fontAlgn="auto" hangingPunct="1">
              <a:spcAft>
                <a:spcPts val="0"/>
              </a:spcAft>
              <a:buClr>
                <a:srgbClr val="D2CB6C"/>
              </a:buClr>
              <a:buFontTx/>
              <a:buNone/>
              <a:defRPr/>
            </a:pPr>
            <a:r>
              <a:rPr lang="tr-TR" sz="2400" b="1" dirty="0">
                <a:solidFill>
                  <a:srgbClr val="7030A0"/>
                </a:solidFill>
                <a:latin typeface="Arial" pitchFamily="34" charset="0"/>
                <a:cs typeface="Arial" pitchFamily="34" charset="0"/>
              </a:rPr>
              <a:t>İnsan ve tehlike aynı ortamda = RİSK BAŞLAMIŞTIR</a:t>
            </a:r>
          </a:p>
        </p:txBody>
      </p:sp>
      <p:sp>
        <p:nvSpPr>
          <p:cNvPr id="7" name="Text Box 2"/>
          <p:cNvSpPr txBox="1">
            <a:spLocks noChangeArrowheads="1"/>
          </p:cNvSpPr>
          <p:nvPr/>
        </p:nvSpPr>
        <p:spPr bwMode="auto">
          <a:xfrm>
            <a:off x="0" y="0"/>
            <a:ext cx="8464550" cy="461963"/>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tr-TR" sz="2400" b="1" kern="0" dirty="0">
                <a:solidFill>
                  <a:srgbClr val="FF0000"/>
                </a:solidFill>
              </a:rPr>
              <a:t>TEHLİKE - </a:t>
            </a:r>
            <a:r>
              <a:rPr lang="en-US" sz="2400" b="1" kern="0" dirty="0">
                <a:solidFill>
                  <a:srgbClr val="FF0000"/>
                </a:solidFill>
              </a:rPr>
              <a:t>RİSK </a:t>
            </a:r>
            <a:r>
              <a:rPr lang="tr-TR" sz="2400" b="1" kern="0" dirty="0">
                <a:solidFill>
                  <a:srgbClr val="FF0000"/>
                </a:solidFill>
              </a:rPr>
              <a:t>İLİŞKİSİ</a:t>
            </a:r>
            <a:endParaRPr lang="en-US" sz="2400" b="1" kern="0" dirty="0">
              <a:solidFill>
                <a:srgbClr val="FF0000"/>
              </a:solidFill>
            </a:endParaRPr>
          </a:p>
        </p:txBody>
      </p:sp>
    </p:spTree>
    <p:extLst>
      <p:ext uri="{BB962C8B-B14F-4D97-AF65-F5344CB8AC3E}">
        <p14:creationId xmlns:p14="http://schemas.microsoft.com/office/powerpoint/2010/main" val="3455065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9380F938-D7E0-44A1-9255-45F79E19C571}" type="slidenum">
              <a:rPr lang="tr-TR" altLang="tr-TR" smtClean="0">
                <a:latin typeface="Arial" pitchFamily="34" charset="0"/>
                <a:cs typeface="Arial" pitchFamily="34" charset="0"/>
              </a:rPr>
              <a:pPr/>
              <a:t>33</a:t>
            </a:fld>
            <a:endParaRPr lang="tr-TR" altLang="tr-TR">
              <a:latin typeface="Arial" pitchFamily="34" charset="0"/>
              <a:cs typeface="Arial" pitchFamily="34" charset="0"/>
            </a:endParaRPr>
          </a:p>
        </p:txBody>
      </p:sp>
      <p:sp>
        <p:nvSpPr>
          <p:cNvPr id="3" name="Rectangle 4"/>
          <p:cNvSpPr>
            <a:spLocks noChangeArrowheads="1"/>
          </p:cNvSpPr>
          <p:nvPr/>
        </p:nvSpPr>
        <p:spPr bwMode="auto">
          <a:xfrm>
            <a:off x="323850" y="461963"/>
            <a:ext cx="5041900" cy="6586537"/>
          </a:xfrm>
          <a:prstGeom prst="rect">
            <a:avLst/>
          </a:prstGeom>
          <a:noFill/>
          <a:ln>
            <a:noFill/>
          </a:ln>
        </p:spPr>
        <p:txBody>
          <a:bodyPr>
            <a:spAutoFit/>
          </a:bodyPr>
          <a:lstStyle/>
          <a:p>
            <a:pPr>
              <a:spcBef>
                <a:spcPct val="20000"/>
              </a:spcBef>
              <a:defRPr/>
            </a:pPr>
            <a:r>
              <a:rPr lang="tr-TR" sz="2600" b="1" kern="0" dirty="0">
                <a:solidFill>
                  <a:srgbClr val="FF0000"/>
                </a:solidFill>
                <a:latin typeface="Arial" pitchFamily="34" charset="0"/>
                <a:cs typeface="Arial" pitchFamily="34" charset="0"/>
              </a:rPr>
              <a:t>Tehlike ve Risk  Kavramları:</a:t>
            </a:r>
          </a:p>
          <a:p>
            <a:pPr eaLnBrk="0" hangingPunct="0">
              <a:lnSpc>
                <a:spcPct val="150000"/>
              </a:lnSpc>
              <a:defRPr/>
            </a:pPr>
            <a:r>
              <a:rPr lang="tr-TR" sz="2400" kern="0" dirty="0">
                <a:solidFill>
                  <a:prstClr val="black"/>
                </a:solidFill>
                <a:latin typeface="Arial" pitchFamily="34" charset="0"/>
                <a:cs typeface="Arial" pitchFamily="34" charset="0"/>
              </a:rPr>
              <a:t>Diğer</a:t>
            </a:r>
            <a:r>
              <a:rPr lang="tr-TR" sz="2400" b="1" kern="0" dirty="0">
                <a:solidFill>
                  <a:srgbClr val="FF0000"/>
                </a:solidFill>
                <a:latin typeface="Arial" pitchFamily="34" charset="0"/>
                <a:cs typeface="Arial" pitchFamily="34" charset="0"/>
              </a:rPr>
              <a:t> tehlikeler </a:t>
            </a:r>
            <a:r>
              <a:rPr lang="tr-TR" sz="2400" kern="0" dirty="0">
                <a:solidFill>
                  <a:prstClr val="black"/>
                </a:solidFill>
                <a:latin typeface="Arial" pitchFamily="34" charset="0"/>
                <a:cs typeface="Arial" pitchFamily="34" charset="0"/>
              </a:rPr>
              <a:t>nelerdir?</a:t>
            </a:r>
          </a:p>
          <a:p>
            <a:pPr eaLnBrk="0" hangingPunct="0">
              <a:lnSpc>
                <a:spcPct val="150000"/>
              </a:lnSpc>
              <a:buClr>
                <a:srgbClr val="CC0000"/>
              </a:buClr>
              <a:buFontTx/>
              <a:buChar char="•"/>
              <a:defRPr/>
            </a:pPr>
            <a:r>
              <a:rPr lang="tr-TR" sz="2400" b="1" kern="0" dirty="0">
                <a:solidFill>
                  <a:prstClr val="black"/>
                </a:solidFill>
                <a:latin typeface="Arial" pitchFamily="34" charset="0"/>
                <a:cs typeface="Arial" pitchFamily="34" charset="0"/>
              </a:rPr>
              <a:t> </a:t>
            </a:r>
            <a:r>
              <a:rPr lang="tr-TR" sz="2400" kern="0" dirty="0">
                <a:solidFill>
                  <a:prstClr val="black"/>
                </a:solidFill>
                <a:latin typeface="Arial" pitchFamily="34" charset="0"/>
                <a:cs typeface="Arial" pitchFamily="34" charset="0"/>
              </a:rPr>
              <a:t>Hindistan cevizi</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Hava Durumu</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Güneş</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Yağmur</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Rüzgar</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Deniz</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Ağaç</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Korsanlar</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Gel-git</a:t>
            </a:r>
          </a:p>
          <a:p>
            <a:pPr eaLnBrk="0" hangingPunct="0">
              <a:lnSpc>
                <a:spcPct val="150000"/>
              </a:lnSpc>
              <a:buClr>
                <a:srgbClr val="CC0000"/>
              </a:buClr>
              <a:buFontTx/>
              <a:buChar char="•"/>
              <a:defRPr/>
            </a:pPr>
            <a:r>
              <a:rPr lang="tr-TR" sz="2400" kern="0" dirty="0">
                <a:solidFill>
                  <a:prstClr val="black"/>
                </a:solidFill>
                <a:latin typeface="Arial" pitchFamily="34" charset="0"/>
                <a:cs typeface="Arial" pitchFamily="34" charset="0"/>
              </a:rPr>
              <a:t> Sağlık</a:t>
            </a:r>
          </a:p>
        </p:txBody>
      </p:sp>
      <p:pic>
        <p:nvPicPr>
          <p:cNvPr id="39940" name="Picture 2"/>
          <p:cNvPicPr>
            <a:picLocks noChangeArrowheads="1"/>
          </p:cNvPicPr>
          <p:nvPr/>
        </p:nvPicPr>
        <p:blipFill>
          <a:blip r:embed="rId3" cstate="print"/>
          <a:srcRect/>
          <a:stretch>
            <a:fillRect/>
          </a:stretch>
        </p:blipFill>
        <p:spPr bwMode="auto">
          <a:xfrm>
            <a:off x="4427538" y="981075"/>
            <a:ext cx="4038600" cy="5616575"/>
          </a:xfrm>
          <a:prstGeom prst="rect">
            <a:avLst/>
          </a:prstGeom>
          <a:noFill/>
          <a:ln w="9525">
            <a:noFill/>
            <a:miter lim="800000"/>
            <a:headEnd/>
            <a:tailEnd/>
          </a:ln>
        </p:spPr>
      </p:pic>
      <p:pic>
        <p:nvPicPr>
          <p:cNvPr id="39941" name="Picture 3"/>
          <p:cNvPicPr>
            <a:picLocks noChangeArrowheads="1"/>
          </p:cNvPicPr>
          <p:nvPr/>
        </p:nvPicPr>
        <p:blipFill>
          <a:blip r:embed="rId4" cstate="print"/>
          <a:srcRect/>
          <a:stretch>
            <a:fillRect/>
          </a:stretch>
        </p:blipFill>
        <p:spPr bwMode="auto">
          <a:xfrm flipH="1">
            <a:off x="3059113" y="4791075"/>
            <a:ext cx="1824037" cy="2095500"/>
          </a:xfrm>
          <a:prstGeom prst="rect">
            <a:avLst/>
          </a:prstGeom>
          <a:noFill/>
          <a:ln w="9525">
            <a:noFill/>
            <a:miter lim="800000"/>
            <a:headEnd/>
            <a:tailEnd/>
          </a:ln>
        </p:spPr>
      </p:pic>
      <p:sp>
        <p:nvSpPr>
          <p:cNvPr id="7" name="Text Box 2"/>
          <p:cNvSpPr txBox="1">
            <a:spLocks noChangeArrowheads="1"/>
          </p:cNvSpPr>
          <p:nvPr/>
        </p:nvSpPr>
        <p:spPr bwMode="auto">
          <a:xfrm>
            <a:off x="22225" y="0"/>
            <a:ext cx="8464550" cy="461963"/>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tr-TR" sz="2400" b="1" kern="0" dirty="0">
                <a:solidFill>
                  <a:srgbClr val="FF0000"/>
                </a:solidFill>
              </a:rPr>
              <a:t>TEHLİKE - </a:t>
            </a:r>
            <a:r>
              <a:rPr lang="en-US" sz="2400" b="1" kern="0" dirty="0">
                <a:solidFill>
                  <a:srgbClr val="FF0000"/>
                </a:solidFill>
              </a:rPr>
              <a:t>RİSK </a:t>
            </a:r>
            <a:r>
              <a:rPr lang="tr-TR" sz="2400" b="1" kern="0" dirty="0">
                <a:solidFill>
                  <a:srgbClr val="FF0000"/>
                </a:solidFill>
              </a:rPr>
              <a:t>İLİŞKİSİ</a:t>
            </a:r>
            <a:endParaRPr lang="en-US" sz="2400" b="1" kern="0" dirty="0">
              <a:solidFill>
                <a:srgbClr val="FF0000"/>
              </a:solidFill>
            </a:endParaRPr>
          </a:p>
        </p:txBody>
      </p:sp>
    </p:spTree>
    <p:extLst>
      <p:ext uri="{BB962C8B-B14F-4D97-AF65-F5344CB8AC3E}">
        <p14:creationId xmlns:p14="http://schemas.microsoft.com/office/powerpoint/2010/main" val="2759340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ED4B5BD7-483C-4EF7-BF11-659F933843FB}" type="slidenum">
              <a:rPr lang="tr-TR" altLang="tr-TR" smtClean="0">
                <a:latin typeface="Arial" pitchFamily="34" charset="0"/>
                <a:cs typeface="Arial" pitchFamily="34" charset="0"/>
              </a:rPr>
              <a:pPr/>
              <a:t>34</a:t>
            </a:fld>
            <a:endParaRPr lang="tr-TR" altLang="tr-TR">
              <a:latin typeface="Arial" pitchFamily="34" charset="0"/>
              <a:cs typeface="Arial" pitchFamily="34" charset="0"/>
            </a:endParaRPr>
          </a:p>
        </p:txBody>
      </p:sp>
      <p:sp>
        <p:nvSpPr>
          <p:cNvPr id="2" name="Dikdörtgen 1"/>
          <p:cNvSpPr/>
          <p:nvPr/>
        </p:nvSpPr>
        <p:spPr>
          <a:xfrm>
            <a:off x="285720" y="785794"/>
            <a:ext cx="7777163" cy="4044950"/>
          </a:xfrm>
          <a:prstGeom prst="rect">
            <a:avLst/>
          </a:prstGeom>
        </p:spPr>
        <p:txBody>
          <a:bodyPr>
            <a:spAutoFit/>
          </a:bodyPr>
          <a:lstStyle/>
          <a:p>
            <a:pPr indent="354013">
              <a:lnSpc>
                <a:spcPct val="150000"/>
              </a:lnSpc>
              <a:spcBef>
                <a:spcPct val="20000"/>
              </a:spcBef>
              <a:buClr>
                <a:srgbClr val="E7BC29"/>
              </a:buClr>
              <a:buSzPct val="95000"/>
              <a:defRPr/>
            </a:pPr>
            <a:r>
              <a:rPr lang="tr-TR" sz="2400" b="1" dirty="0">
                <a:solidFill>
                  <a:srgbClr val="FF00FF"/>
                </a:solidFill>
                <a:latin typeface="Arial" pitchFamily="34" charset="0"/>
                <a:cs typeface="Arial" pitchFamily="34" charset="0"/>
              </a:rPr>
              <a:t>İş Sağlığı Ve Güvenliği  Risk Değerlendirmesi Yönetmeliği Madde: 12 </a:t>
            </a:r>
          </a:p>
          <a:p>
            <a:pPr indent="354013">
              <a:lnSpc>
                <a:spcPct val="150000"/>
              </a:lnSpc>
              <a:spcBef>
                <a:spcPct val="20000"/>
              </a:spcBef>
              <a:buClr>
                <a:srgbClr val="E7BC29"/>
              </a:buClr>
              <a:buSzPct val="95000"/>
              <a:defRPr/>
            </a:pPr>
            <a:r>
              <a:rPr lang="tr-TR" sz="2400" b="1" kern="0" dirty="0">
                <a:solidFill>
                  <a:srgbClr val="FF0000"/>
                </a:solidFill>
                <a:latin typeface="Arial" pitchFamily="34" charset="0"/>
                <a:cs typeface="Arial" pitchFamily="34" charset="0"/>
              </a:rPr>
              <a:t>Risk Değerlendirmesinin Yenilenmesi</a:t>
            </a:r>
            <a:endParaRPr lang="tr-TR" sz="2400" kern="0" dirty="0">
              <a:solidFill>
                <a:srgbClr val="FF0000"/>
              </a:solidFill>
              <a:latin typeface="Arial" pitchFamily="34" charset="0"/>
              <a:cs typeface="Arial" pitchFamily="34" charset="0"/>
            </a:endParaRPr>
          </a:p>
          <a:p>
            <a:pPr indent="355600">
              <a:lnSpc>
                <a:spcPct val="150000"/>
              </a:lnSpc>
              <a:defRPr/>
            </a:pPr>
            <a:r>
              <a:rPr lang="tr-TR" sz="2400" b="1" kern="0" dirty="0">
                <a:solidFill>
                  <a:srgbClr val="FF0000"/>
                </a:solidFill>
                <a:latin typeface="Arial" pitchFamily="34" charset="0"/>
                <a:cs typeface="Arial" pitchFamily="34" charset="0"/>
              </a:rPr>
              <a:t>(1) </a:t>
            </a:r>
            <a:r>
              <a:rPr lang="tr-TR" sz="2400" kern="0" dirty="0">
                <a:solidFill>
                  <a:prstClr val="black"/>
                </a:solidFill>
                <a:latin typeface="Arial" pitchFamily="34" charset="0"/>
                <a:cs typeface="Arial" pitchFamily="34" charset="0"/>
              </a:rPr>
              <a:t>Yapılmış olan risk değerlendirmesi; tehlike sınıfına göre </a:t>
            </a:r>
            <a:r>
              <a:rPr lang="tr-TR" sz="2400" b="1" kern="0" dirty="0">
                <a:solidFill>
                  <a:srgbClr val="C00000"/>
                </a:solidFill>
                <a:latin typeface="Arial" pitchFamily="34" charset="0"/>
                <a:cs typeface="Arial" pitchFamily="34" charset="0"/>
              </a:rPr>
              <a:t>çok tehlikeli</a:t>
            </a:r>
            <a:r>
              <a:rPr lang="tr-TR" sz="2400" b="1" kern="0" dirty="0">
                <a:solidFill>
                  <a:srgbClr val="7030A0"/>
                </a:solidFill>
                <a:latin typeface="Arial" pitchFamily="34" charset="0"/>
                <a:cs typeface="Arial" pitchFamily="34" charset="0"/>
              </a:rPr>
              <a:t>, </a:t>
            </a:r>
            <a:r>
              <a:rPr lang="tr-TR" sz="2400" b="1" kern="0" dirty="0">
                <a:solidFill>
                  <a:srgbClr val="0070C0"/>
                </a:solidFill>
                <a:latin typeface="Arial" pitchFamily="34" charset="0"/>
                <a:cs typeface="Arial" pitchFamily="34" charset="0"/>
              </a:rPr>
              <a:t>tehlikeli</a:t>
            </a:r>
            <a:r>
              <a:rPr lang="tr-TR" sz="2400" b="1" kern="0" dirty="0">
                <a:solidFill>
                  <a:srgbClr val="0000CC"/>
                </a:solidFill>
                <a:latin typeface="Arial" pitchFamily="34" charset="0"/>
                <a:cs typeface="Arial" pitchFamily="34" charset="0"/>
              </a:rPr>
              <a:t> </a:t>
            </a:r>
            <a:r>
              <a:rPr lang="tr-TR" sz="2400" b="1" kern="0" dirty="0">
                <a:solidFill>
                  <a:srgbClr val="00B0F0"/>
                </a:solidFill>
                <a:latin typeface="Arial" pitchFamily="34" charset="0"/>
                <a:cs typeface="Arial" pitchFamily="34" charset="0"/>
              </a:rPr>
              <a:t>ve az tehlikeli </a:t>
            </a:r>
            <a:r>
              <a:rPr lang="tr-TR" sz="2400" kern="0" dirty="0">
                <a:solidFill>
                  <a:prstClr val="black"/>
                </a:solidFill>
                <a:latin typeface="Arial" pitchFamily="34" charset="0"/>
                <a:cs typeface="Arial" pitchFamily="34" charset="0"/>
              </a:rPr>
              <a:t>işyerlerinde sırasıyla en </a:t>
            </a:r>
            <a:r>
              <a:rPr lang="tr-TR" sz="2400" b="1" kern="0" dirty="0">
                <a:solidFill>
                  <a:srgbClr val="2F2B20"/>
                </a:solidFill>
                <a:latin typeface="Arial" pitchFamily="34" charset="0"/>
                <a:cs typeface="Arial" pitchFamily="34" charset="0"/>
              </a:rPr>
              <a:t>geç</a:t>
            </a:r>
            <a:r>
              <a:rPr lang="tr-TR" sz="2400" b="1" kern="0" dirty="0">
                <a:solidFill>
                  <a:srgbClr val="0000CC"/>
                </a:solidFill>
                <a:latin typeface="Arial" pitchFamily="34" charset="0"/>
                <a:cs typeface="Arial" pitchFamily="34" charset="0"/>
              </a:rPr>
              <a:t> </a:t>
            </a:r>
            <a:r>
              <a:rPr lang="tr-TR" sz="2400" b="1" kern="0" dirty="0">
                <a:solidFill>
                  <a:srgbClr val="C00000"/>
                </a:solidFill>
                <a:latin typeface="Arial" pitchFamily="34" charset="0"/>
                <a:cs typeface="Arial" pitchFamily="34" charset="0"/>
              </a:rPr>
              <a:t>iki, </a:t>
            </a:r>
            <a:r>
              <a:rPr lang="tr-TR" sz="2400" b="1" kern="0" dirty="0">
                <a:solidFill>
                  <a:srgbClr val="0070C0"/>
                </a:solidFill>
                <a:latin typeface="Arial" pitchFamily="34" charset="0"/>
                <a:cs typeface="Arial" pitchFamily="34" charset="0"/>
              </a:rPr>
              <a:t>dört </a:t>
            </a:r>
            <a:r>
              <a:rPr lang="tr-TR" sz="2400" b="1" kern="0" dirty="0">
                <a:solidFill>
                  <a:srgbClr val="2F2B20"/>
                </a:solidFill>
                <a:latin typeface="Arial" pitchFamily="34" charset="0"/>
                <a:cs typeface="Arial" pitchFamily="34" charset="0"/>
              </a:rPr>
              <a:t>ve </a:t>
            </a:r>
            <a:r>
              <a:rPr lang="tr-TR" sz="2400" b="1" kern="0" dirty="0">
                <a:solidFill>
                  <a:srgbClr val="00B0F0"/>
                </a:solidFill>
                <a:latin typeface="Arial" pitchFamily="34" charset="0"/>
                <a:cs typeface="Arial" pitchFamily="34" charset="0"/>
              </a:rPr>
              <a:t>altı yılda </a:t>
            </a:r>
            <a:r>
              <a:rPr lang="tr-TR" sz="2400" b="1" kern="0" dirty="0">
                <a:solidFill>
                  <a:srgbClr val="2F2B20"/>
                </a:solidFill>
                <a:latin typeface="Arial" pitchFamily="34" charset="0"/>
                <a:cs typeface="Arial" pitchFamily="34" charset="0"/>
              </a:rPr>
              <a:t>bir</a:t>
            </a:r>
            <a:r>
              <a:rPr lang="tr-TR" sz="2400" b="1" kern="0" dirty="0">
                <a:solidFill>
                  <a:srgbClr val="0000CC"/>
                </a:solidFill>
                <a:latin typeface="Arial" pitchFamily="34" charset="0"/>
                <a:cs typeface="Arial" pitchFamily="34" charset="0"/>
              </a:rPr>
              <a:t> </a:t>
            </a:r>
            <a:r>
              <a:rPr lang="tr-TR" sz="2400" kern="0" dirty="0">
                <a:solidFill>
                  <a:prstClr val="black"/>
                </a:solidFill>
                <a:latin typeface="Arial" pitchFamily="34" charset="0"/>
                <a:cs typeface="Arial" pitchFamily="34" charset="0"/>
              </a:rPr>
              <a:t>yenilenir.                      </a:t>
            </a:r>
            <a:r>
              <a:rPr lang="tr-TR" sz="2400" b="1" kern="0" dirty="0">
                <a:solidFill>
                  <a:srgbClr val="C00000"/>
                </a:solidFill>
                <a:latin typeface="Arial" pitchFamily="34" charset="0"/>
                <a:cs typeface="Arial" pitchFamily="34" charset="0"/>
              </a:rPr>
              <a:t>Sınavda soru olabilir!</a:t>
            </a:r>
          </a:p>
        </p:txBody>
      </p:sp>
      <p:sp>
        <p:nvSpPr>
          <p:cNvPr id="4" name="Dikdörtgen 3"/>
          <p:cNvSpPr/>
          <p:nvPr/>
        </p:nvSpPr>
        <p:spPr>
          <a:xfrm>
            <a:off x="2287588" y="-42863"/>
            <a:ext cx="3535362" cy="577851"/>
          </a:xfrm>
          <a:prstGeom prst="rect">
            <a:avLst/>
          </a:prstGeom>
        </p:spPr>
        <p:txBody>
          <a:bodyPr wrap="none">
            <a:spAutoFit/>
          </a:bodyPr>
          <a:lstStyle/>
          <a:p>
            <a:pPr>
              <a:lnSpc>
                <a:spcPct val="150000"/>
              </a:lnSpc>
              <a:spcBef>
                <a:spcPct val="20000"/>
              </a:spcBef>
              <a:buClr>
                <a:srgbClr val="E7BC29"/>
              </a:buClr>
              <a:buSzPct val="95000"/>
              <a:defRPr/>
            </a:pPr>
            <a:r>
              <a:rPr lang="tr-TR" sz="2400" b="1" kern="0" dirty="0">
                <a:solidFill>
                  <a:srgbClr val="C00000"/>
                </a:solidFill>
                <a:latin typeface="Arial" pitchFamily="34" charset="0"/>
                <a:cs typeface="Arial" pitchFamily="34" charset="0"/>
              </a:rPr>
              <a:t>MEVZUAT NEDENLERİ</a:t>
            </a:r>
            <a:endParaRPr lang="tr-TR" sz="2400" kern="0" dirty="0">
              <a:solidFill>
                <a:srgbClr val="C00000"/>
              </a:solidFill>
              <a:latin typeface="Arial" pitchFamily="34" charset="0"/>
              <a:cs typeface="Arial" pitchFamily="34" charset="0"/>
            </a:endParaRPr>
          </a:p>
        </p:txBody>
      </p:sp>
      <p:pic>
        <p:nvPicPr>
          <p:cNvPr id="214018" name="Picture 2" descr="https://encrypted-tbn1.gstatic.com/images?q=tbn:ANd9GcTgmWuhYxPU6cYiKsmUdZtacxrdNPkOAhwnVmxPxJr63ZPtGaT9"/>
          <p:cNvPicPr>
            <a:picLocks noChangeAspect="1" noChangeArrowheads="1"/>
          </p:cNvPicPr>
          <p:nvPr/>
        </p:nvPicPr>
        <p:blipFill>
          <a:blip r:embed="rId2" cstate="print"/>
          <a:srcRect/>
          <a:stretch>
            <a:fillRect/>
          </a:stretch>
        </p:blipFill>
        <p:spPr bwMode="auto">
          <a:xfrm>
            <a:off x="2500298" y="4929198"/>
            <a:ext cx="3571900" cy="1743076"/>
          </a:xfrm>
          <a:prstGeom prst="rect">
            <a:avLst/>
          </a:prstGeom>
          <a:noFill/>
        </p:spPr>
      </p:pic>
    </p:spTree>
    <p:extLst>
      <p:ext uri="{BB962C8B-B14F-4D97-AF65-F5344CB8AC3E}">
        <p14:creationId xmlns:p14="http://schemas.microsoft.com/office/powerpoint/2010/main" val="2170471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31A6E05F-538E-42A3-A260-03E28752ECFA}" type="slidenum">
              <a:rPr lang="tr-TR" altLang="tr-TR" smtClean="0">
                <a:latin typeface="Arial" pitchFamily="34" charset="0"/>
                <a:cs typeface="Arial" pitchFamily="34" charset="0"/>
              </a:rPr>
              <a:pPr/>
              <a:t>35</a:t>
            </a:fld>
            <a:endParaRPr lang="tr-TR" altLang="tr-TR">
              <a:latin typeface="Arial" pitchFamily="34" charset="0"/>
              <a:cs typeface="Arial" pitchFamily="34" charset="0"/>
            </a:endParaRPr>
          </a:p>
        </p:txBody>
      </p:sp>
      <p:sp>
        <p:nvSpPr>
          <p:cNvPr id="2" name="Dikdörtgen 1"/>
          <p:cNvSpPr/>
          <p:nvPr/>
        </p:nvSpPr>
        <p:spPr>
          <a:xfrm>
            <a:off x="214282" y="1071546"/>
            <a:ext cx="8208962" cy="4859985"/>
          </a:xfrm>
          <a:prstGeom prst="rect">
            <a:avLst/>
          </a:prstGeom>
        </p:spPr>
        <p:txBody>
          <a:bodyPr>
            <a:spAutoFit/>
          </a:bodyPr>
          <a:lstStyle/>
          <a:p>
            <a:pPr indent="355600">
              <a:lnSpc>
                <a:spcPct val="150000"/>
              </a:lnSpc>
              <a:defRPr/>
            </a:pPr>
            <a:r>
              <a:rPr lang="tr-TR" sz="2600" kern="0" dirty="0">
                <a:solidFill>
                  <a:prstClr val="black"/>
                </a:solidFill>
                <a:latin typeface="Arial" pitchFamily="34" charset="0"/>
                <a:cs typeface="Arial" pitchFamily="34" charset="0"/>
              </a:rPr>
              <a:t>Aşağıda belirtilen durumlarda ortaya çıkabilecek yeni risklerin, işyerinin tamamını veya bir bölümünü etkiliyor olması göz önünde bulundurularak </a:t>
            </a:r>
            <a:r>
              <a:rPr lang="tr-TR" sz="2600" kern="0" dirty="0">
                <a:solidFill>
                  <a:srgbClr val="D713D7"/>
                </a:solidFill>
                <a:latin typeface="Arial" pitchFamily="34" charset="0"/>
                <a:cs typeface="Arial" pitchFamily="34" charset="0"/>
              </a:rPr>
              <a:t>risk değerlendirmesi tamamen veya kısmen yenilenir.</a:t>
            </a:r>
          </a:p>
          <a:p>
            <a:pPr indent="450850" fontAlgn="base">
              <a:lnSpc>
                <a:spcPct val="150000"/>
              </a:lnSpc>
              <a:spcBef>
                <a:spcPct val="0"/>
              </a:spcBef>
              <a:spcAft>
                <a:spcPct val="0"/>
              </a:spcAft>
              <a:defRPr/>
            </a:pPr>
            <a:r>
              <a:rPr lang="tr-TR" sz="2600" b="1" dirty="0">
                <a:solidFill>
                  <a:srgbClr val="FF0000"/>
                </a:solidFill>
                <a:latin typeface="Arial" pitchFamily="34" charset="0"/>
                <a:cs typeface="Arial" pitchFamily="34" charset="0"/>
              </a:rPr>
              <a:t>a</a:t>
            </a:r>
            <a:r>
              <a:rPr lang="tr-TR" sz="2600" dirty="0">
                <a:solidFill>
                  <a:prstClr val="black"/>
                </a:solidFill>
                <a:latin typeface="Arial" pitchFamily="34" charset="0"/>
                <a:cs typeface="Arial" pitchFamily="34" charset="0"/>
              </a:rPr>
              <a:t>) İşyerinin taşınması veya binalarda değişiklik yapılması.</a:t>
            </a:r>
          </a:p>
          <a:p>
            <a:pPr indent="450850" fontAlgn="base">
              <a:lnSpc>
                <a:spcPct val="150000"/>
              </a:lnSpc>
              <a:spcBef>
                <a:spcPct val="0"/>
              </a:spcBef>
              <a:spcAft>
                <a:spcPct val="0"/>
              </a:spcAft>
              <a:defRPr/>
            </a:pPr>
            <a:r>
              <a:rPr lang="tr-TR" sz="2600" b="1" dirty="0">
                <a:solidFill>
                  <a:srgbClr val="FF0000"/>
                </a:solidFill>
                <a:latin typeface="Arial" pitchFamily="34" charset="0"/>
                <a:cs typeface="Arial" pitchFamily="34" charset="0"/>
              </a:rPr>
              <a:t>b) </a:t>
            </a:r>
            <a:r>
              <a:rPr lang="tr-TR" sz="2600" dirty="0">
                <a:solidFill>
                  <a:prstClr val="black"/>
                </a:solidFill>
                <a:latin typeface="Arial" pitchFamily="34" charset="0"/>
                <a:cs typeface="Arial" pitchFamily="34" charset="0"/>
              </a:rPr>
              <a:t>İşyerinde uygulanan teknoloji, kullanılan madde ve ekipmanlarda değişiklikler meydana gelmesi</a:t>
            </a:r>
            <a:r>
              <a:rPr lang="tr-TR" sz="2800" dirty="0">
                <a:solidFill>
                  <a:prstClr val="black"/>
                </a:solidFill>
                <a:latin typeface="Arial" pitchFamily="34" charset="0"/>
                <a:cs typeface="Arial" pitchFamily="34" charset="0"/>
              </a:rPr>
              <a:t>.</a:t>
            </a:r>
          </a:p>
        </p:txBody>
      </p:sp>
      <p:sp>
        <p:nvSpPr>
          <p:cNvPr id="4" name="Dikdörtgen 3"/>
          <p:cNvSpPr/>
          <p:nvPr/>
        </p:nvSpPr>
        <p:spPr>
          <a:xfrm>
            <a:off x="2282825" y="0"/>
            <a:ext cx="3535363" cy="577850"/>
          </a:xfrm>
          <a:prstGeom prst="rect">
            <a:avLst/>
          </a:prstGeom>
        </p:spPr>
        <p:txBody>
          <a:bodyPr wrap="none">
            <a:spAutoFit/>
          </a:bodyPr>
          <a:lstStyle/>
          <a:p>
            <a:pPr>
              <a:lnSpc>
                <a:spcPct val="150000"/>
              </a:lnSpc>
              <a:spcBef>
                <a:spcPct val="20000"/>
              </a:spcBef>
              <a:buClr>
                <a:srgbClr val="E7BC29"/>
              </a:buClr>
              <a:buSzPct val="95000"/>
              <a:defRPr/>
            </a:pPr>
            <a:r>
              <a:rPr lang="tr-TR" sz="2400" b="1" kern="0" dirty="0">
                <a:solidFill>
                  <a:srgbClr val="C00000"/>
                </a:solidFill>
                <a:latin typeface="Arial" pitchFamily="34" charset="0"/>
                <a:cs typeface="Arial" pitchFamily="34" charset="0"/>
              </a:rPr>
              <a:t>MEVZUAT NEDENLERİ</a:t>
            </a:r>
            <a:endParaRPr lang="tr-TR" sz="2400" kern="0" dirty="0">
              <a:solidFill>
                <a:srgbClr val="C00000"/>
              </a:solidFill>
              <a:latin typeface="Arial" pitchFamily="34" charset="0"/>
              <a:cs typeface="Arial" pitchFamily="34" charset="0"/>
            </a:endParaRPr>
          </a:p>
        </p:txBody>
      </p:sp>
      <p:sp>
        <p:nvSpPr>
          <p:cNvPr id="6" name="Dikdörtgen 3"/>
          <p:cNvSpPr/>
          <p:nvPr/>
        </p:nvSpPr>
        <p:spPr>
          <a:xfrm>
            <a:off x="571472" y="571480"/>
            <a:ext cx="9159179" cy="646331"/>
          </a:xfrm>
          <a:prstGeom prst="rect">
            <a:avLst/>
          </a:prstGeom>
        </p:spPr>
        <p:txBody>
          <a:bodyPr wrap="square">
            <a:spAutoFit/>
          </a:bodyPr>
          <a:lstStyle/>
          <a:p>
            <a:pPr>
              <a:lnSpc>
                <a:spcPct val="150000"/>
              </a:lnSpc>
              <a:spcBef>
                <a:spcPct val="20000"/>
              </a:spcBef>
              <a:buClr>
                <a:srgbClr val="E7BC29"/>
              </a:buClr>
              <a:buSzPct val="95000"/>
              <a:defRPr/>
            </a:pPr>
            <a:r>
              <a:rPr lang="tr-TR" sz="2400" b="1" kern="0" dirty="0">
                <a:solidFill>
                  <a:srgbClr val="0070C0"/>
                </a:solidFill>
                <a:latin typeface="Arial" pitchFamily="34" charset="0"/>
                <a:cs typeface="Arial" pitchFamily="34" charset="0"/>
              </a:rPr>
              <a:t>RİSK DEĞERLENDİRMESİNİN  YENİLENMESİ</a:t>
            </a:r>
            <a:endParaRPr lang="tr-TR" sz="2400" kern="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2093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30803319-F01C-4965-B43A-0AA7E08891E1}" type="slidenum">
              <a:rPr lang="tr-TR" altLang="tr-TR" smtClean="0">
                <a:latin typeface="Arial" pitchFamily="34" charset="0"/>
                <a:cs typeface="Arial" pitchFamily="34" charset="0"/>
              </a:rPr>
              <a:pPr/>
              <a:t>36</a:t>
            </a:fld>
            <a:endParaRPr lang="tr-TR" altLang="tr-TR">
              <a:latin typeface="Arial" pitchFamily="34" charset="0"/>
              <a:cs typeface="Arial" pitchFamily="34" charset="0"/>
            </a:endParaRPr>
          </a:p>
        </p:txBody>
      </p:sp>
      <p:sp>
        <p:nvSpPr>
          <p:cNvPr id="92163" name="Dikdörtgen 1"/>
          <p:cNvSpPr>
            <a:spLocks noChangeArrowheads="1"/>
          </p:cNvSpPr>
          <p:nvPr/>
        </p:nvSpPr>
        <p:spPr bwMode="auto">
          <a:xfrm>
            <a:off x="611188" y="1125538"/>
            <a:ext cx="7777162" cy="5419689"/>
          </a:xfrm>
          <a:prstGeom prst="rect">
            <a:avLst/>
          </a:prstGeom>
          <a:noFill/>
          <a:ln w="9525">
            <a:noFill/>
            <a:miter lim="800000"/>
            <a:headEnd/>
            <a:tailEnd/>
          </a:ln>
        </p:spPr>
        <p:txBody>
          <a:bodyPr>
            <a:spAutoFit/>
          </a:bodyPr>
          <a:lstStyle/>
          <a:p>
            <a:pPr indent="450850" fontAlgn="base">
              <a:lnSpc>
                <a:spcPct val="150000"/>
              </a:lnSpc>
              <a:spcBef>
                <a:spcPct val="0"/>
              </a:spcBef>
              <a:spcAft>
                <a:spcPct val="0"/>
              </a:spcAft>
            </a:pPr>
            <a:r>
              <a:rPr lang="tr-TR" altLang="tr-TR" sz="2600" b="1" dirty="0">
                <a:solidFill>
                  <a:srgbClr val="FF0000"/>
                </a:solidFill>
                <a:latin typeface="Arial" pitchFamily="34" charset="0"/>
                <a:cs typeface="Arial" pitchFamily="34" charset="0"/>
              </a:rPr>
              <a:t>c) </a:t>
            </a:r>
            <a:r>
              <a:rPr lang="tr-TR" altLang="tr-TR" sz="2600" dirty="0">
                <a:solidFill>
                  <a:srgbClr val="000000"/>
                </a:solidFill>
                <a:latin typeface="Arial" pitchFamily="34" charset="0"/>
                <a:cs typeface="Arial" pitchFamily="34" charset="0"/>
              </a:rPr>
              <a:t>Üretim yönteminde değişiklikler olması.</a:t>
            </a:r>
          </a:p>
          <a:p>
            <a:pPr indent="450850" fontAlgn="base">
              <a:lnSpc>
                <a:spcPct val="150000"/>
              </a:lnSpc>
              <a:spcBef>
                <a:spcPct val="0"/>
              </a:spcBef>
              <a:spcAft>
                <a:spcPct val="0"/>
              </a:spcAft>
            </a:pPr>
            <a:r>
              <a:rPr lang="tr-TR" altLang="tr-TR" sz="2600" b="1" dirty="0">
                <a:solidFill>
                  <a:srgbClr val="FF0000"/>
                </a:solidFill>
                <a:latin typeface="Arial" pitchFamily="34" charset="0"/>
                <a:cs typeface="Arial" pitchFamily="34" charset="0"/>
              </a:rPr>
              <a:t>ç) </a:t>
            </a:r>
            <a:r>
              <a:rPr lang="tr-TR" altLang="tr-TR" sz="2600" dirty="0">
                <a:solidFill>
                  <a:srgbClr val="000000"/>
                </a:solidFill>
                <a:latin typeface="Arial" pitchFamily="34" charset="0"/>
                <a:cs typeface="Arial" pitchFamily="34" charset="0"/>
              </a:rPr>
              <a:t>İş kazası, meslek hastalığı veya ramak kala olay meydana gelmesi.</a:t>
            </a:r>
          </a:p>
          <a:p>
            <a:pPr indent="450850" fontAlgn="base">
              <a:lnSpc>
                <a:spcPct val="150000"/>
              </a:lnSpc>
              <a:spcBef>
                <a:spcPct val="0"/>
              </a:spcBef>
              <a:spcAft>
                <a:spcPct val="0"/>
              </a:spcAft>
            </a:pPr>
            <a:r>
              <a:rPr lang="tr-TR" altLang="tr-TR" sz="2600" b="1" dirty="0">
                <a:solidFill>
                  <a:srgbClr val="FF0000"/>
                </a:solidFill>
                <a:latin typeface="Arial" pitchFamily="34" charset="0"/>
                <a:cs typeface="Arial" pitchFamily="34" charset="0"/>
              </a:rPr>
              <a:t>d) </a:t>
            </a:r>
            <a:r>
              <a:rPr lang="tr-TR" altLang="tr-TR" sz="2600" dirty="0">
                <a:solidFill>
                  <a:srgbClr val="000000"/>
                </a:solidFill>
                <a:latin typeface="Arial" pitchFamily="34" charset="0"/>
                <a:cs typeface="Arial" pitchFamily="34" charset="0"/>
              </a:rPr>
              <a:t>Çalışma ortamına ait sınır değerlere ilişkin bir mevzuat değişikliği olması.</a:t>
            </a:r>
          </a:p>
          <a:p>
            <a:pPr indent="450850" fontAlgn="base">
              <a:lnSpc>
                <a:spcPct val="150000"/>
              </a:lnSpc>
              <a:spcBef>
                <a:spcPct val="0"/>
              </a:spcBef>
              <a:spcAft>
                <a:spcPct val="0"/>
              </a:spcAft>
            </a:pPr>
            <a:r>
              <a:rPr lang="tr-TR" altLang="tr-TR" sz="2600" b="1" dirty="0">
                <a:solidFill>
                  <a:srgbClr val="FF0000"/>
                </a:solidFill>
                <a:latin typeface="Arial" pitchFamily="34" charset="0"/>
                <a:cs typeface="Arial" pitchFamily="34" charset="0"/>
              </a:rPr>
              <a:t>e) </a:t>
            </a:r>
            <a:r>
              <a:rPr lang="tr-TR" altLang="tr-TR" sz="2600" dirty="0">
                <a:solidFill>
                  <a:srgbClr val="000000"/>
                </a:solidFill>
                <a:latin typeface="Arial" pitchFamily="34" charset="0"/>
                <a:cs typeface="Arial" pitchFamily="34" charset="0"/>
              </a:rPr>
              <a:t>Çalışma ortamı ölçümü ve sağlık gözetim sonuçlarına göre gerekli görülmesi.</a:t>
            </a:r>
          </a:p>
          <a:p>
            <a:pPr indent="450850" fontAlgn="base">
              <a:lnSpc>
                <a:spcPct val="150000"/>
              </a:lnSpc>
              <a:spcBef>
                <a:spcPct val="0"/>
              </a:spcBef>
              <a:spcAft>
                <a:spcPct val="0"/>
              </a:spcAft>
            </a:pPr>
            <a:r>
              <a:rPr lang="tr-TR" altLang="tr-TR" sz="2600" b="1" dirty="0">
                <a:solidFill>
                  <a:srgbClr val="FF0000"/>
                </a:solidFill>
                <a:latin typeface="Arial" pitchFamily="34" charset="0"/>
                <a:cs typeface="Arial" pitchFamily="34" charset="0"/>
              </a:rPr>
              <a:t>f) </a:t>
            </a:r>
            <a:r>
              <a:rPr lang="tr-TR" altLang="tr-TR" sz="2600" dirty="0">
                <a:solidFill>
                  <a:srgbClr val="000000"/>
                </a:solidFill>
                <a:latin typeface="Arial" pitchFamily="34" charset="0"/>
                <a:cs typeface="Arial" pitchFamily="34" charset="0"/>
              </a:rPr>
              <a:t>İşyeri dışından kaynaklanan ve işyerini etkileyebilecek yeni bir tehlikenin ortaya çıkması.</a:t>
            </a:r>
          </a:p>
        </p:txBody>
      </p:sp>
      <p:sp>
        <p:nvSpPr>
          <p:cNvPr id="4" name="Dikdörtgen 3"/>
          <p:cNvSpPr/>
          <p:nvPr/>
        </p:nvSpPr>
        <p:spPr>
          <a:xfrm>
            <a:off x="2282825" y="0"/>
            <a:ext cx="3535363" cy="577850"/>
          </a:xfrm>
          <a:prstGeom prst="rect">
            <a:avLst/>
          </a:prstGeom>
        </p:spPr>
        <p:txBody>
          <a:bodyPr wrap="none">
            <a:spAutoFit/>
          </a:bodyPr>
          <a:lstStyle/>
          <a:p>
            <a:pPr>
              <a:lnSpc>
                <a:spcPct val="150000"/>
              </a:lnSpc>
              <a:spcBef>
                <a:spcPct val="20000"/>
              </a:spcBef>
              <a:buClr>
                <a:srgbClr val="E7BC29"/>
              </a:buClr>
              <a:buSzPct val="95000"/>
              <a:defRPr/>
            </a:pPr>
            <a:r>
              <a:rPr lang="tr-TR" sz="2400" b="1" kern="0" dirty="0">
                <a:solidFill>
                  <a:srgbClr val="C00000"/>
                </a:solidFill>
                <a:latin typeface="Arial" pitchFamily="34" charset="0"/>
                <a:cs typeface="Arial" pitchFamily="34" charset="0"/>
              </a:rPr>
              <a:t>MEVZUAT NEDENLERİ</a:t>
            </a:r>
            <a:endParaRPr lang="tr-TR" sz="2400" kern="0" dirty="0">
              <a:solidFill>
                <a:srgbClr val="C00000"/>
              </a:solidFill>
              <a:latin typeface="Arial" pitchFamily="34" charset="0"/>
              <a:cs typeface="Arial" pitchFamily="34" charset="0"/>
            </a:endParaRPr>
          </a:p>
        </p:txBody>
      </p:sp>
      <p:sp>
        <p:nvSpPr>
          <p:cNvPr id="6" name="Dikdörtgen 3"/>
          <p:cNvSpPr/>
          <p:nvPr/>
        </p:nvSpPr>
        <p:spPr>
          <a:xfrm>
            <a:off x="571472" y="571480"/>
            <a:ext cx="9159179" cy="646331"/>
          </a:xfrm>
          <a:prstGeom prst="rect">
            <a:avLst/>
          </a:prstGeom>
        </p:spPr>
        <p:txBody>
          <a:bodyPr wrap="square">
            <a:spAutoFit/>
          </a:bodyPr>
          <a:lstStyle/>
          <a:p>
            <a:pPr>
              <a:lnSpc>
                <a:spcPct val="150000"/>
              </a:lnSpc>
              <a:spcBef>
                <a:spcPct val="20000"/>
              </a:spcBef>
              <a:buClr>
                <a:srgbClr val="E7BC29"/>
              </a:buClr>
              <a:buSzPct val="95000"/>
              <a:defRPr/>
            </a:pPr>
            <a:r>
              <a:rPr lang="tr-TR" sz="2400" b="1" kern="0" dirty="0">
                <a:solidFill>
                  <a:srgbClr val="0070C0"/>
                </a:solidFill>
                <a:latin typeface="Arial" pitchFamily="34" charset="0"/>
                <a:cs typeface="Arial" pitchFamily="34" charset="0"/>
              </a:rPr>
              <a:t>RİSK DEĞERLENDİRMESİNİN  YENİLENMESİ</a:t>
            </a:r>
            <a:endParaRPr lang="tr-TR" sz="2400" kern="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596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73F2D841-4B97-4C79-A99F-DC8B13FC4C57}" type="slidenum">
              <a:rPr lang="tr-TR" altLang="tr-TR" smtClean="0">
                <a:latin typeface="Arial" pitchFamily="34" charset="0"/>
                <a:cs typeface="Arial" pitchFamily="34" charset="0"/>
              </a:rPr>
              <a:pPr/>
              <a:t>37</a:t>
            </a:fld>
            <a:endParaRPr lang="tr-TR" altLang="tr-TR">
              <a:latin typeface="Arial" pitchFamily="34" charset="0"/>
              <a:cs typeface="Arial" pitchFamily="34" charset="0"/>
            </a:endParaRPr>
          </a:p>
        </p:txBody>
      </p:sp>
      <p:sp>
        <p:nvSpPr>
          <p:cNvPr id="4" name="Rectangle 6"/>
          <p:cNvSpPr>
            <a:spLocks noChangeArrowheads="1"/>
          </p:cNvSpPr>
          <p:nvPr/>
        </p:nvSpPr>
        <p:spPr bwMode="auto">
          <a:xfrm>
            <a:off x="287338" y="1287463"/>
            <a:ext cx="1800225" cy="1511300"/>
          </a:xfrm>
          <a:prstGeom prst="rect">
            <a:avLst/>
          </a:prstGeom>
          <a:noFill/>
          <a:ln>
            <a:noFill/>
          </a:ln>
        </p:spPr>
        <p:txBody>
          <a:bodyPr lIns="51334" tIns="25217" rIns="51334" bIns="25217"/>
          <a:lstStyle/>
          <a:p>
            <a:pPr>
              <a:spcAft>
                <a:spcPts val="1000"/>
              </a:spcAft>
              <a:defRPr/>
            </a:pPr>
            <a:endParaRPr lang="tr-TR" sz="1100" kern="0" dirty="0">
              <a:solidFill>
                <a:prstClr val="black"/>
              </a:solidFill>
              <a:latin typeface="Times New Roman" pitchFamily="18" charset="0"/>
              <a:cs typeface="Arial" pitchFamily="34" charset="0"/>
            </a:endParaRPr>
          </a:p>
        </p:txBody>
      </p:sp>
      <p:cxnSp>
        <p:nvCxnSpPr>
          <p:cNvPr id="3" name="Düz Ok Bağlayıcısı 2"/>
          <p:cNvCxnSpPr/>
          <p:nvPr/>
        </p:nvCxnSpPr>
        <p:spPr>
          <a:xfrm flipV="1">
            <a:off x="1042988" y="1989138"/>
            <a:ext cx="0" cy="316865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Düz Ok Bağlayıcısı 10"/>
          <p:cNvCxnSpPr/>
          <p:nvPr/>
        </p:nvCxnSpPr>
        <p:spPr>
          <a:xfrm>
            <a:off x="1042988" y="5157788"/>
            <a:ext cx="4681537"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2" name="Düz Ok Bağlayıcısı 11"/>
          <p:cNvCxnSpPr/>
          <p:nvPr/>
        </p:nvCxnSpPr>
        <p:spPr>
          <a:xfrm flipV="1">
            <a:off x="3132138" y="2997200"/>
            <a:ext cx="0" cy="19272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Yay 13"/>
          <p:cNvSpPr/>
          <p:nvPr/>
        </p:nvSpPr>
        <p:spPr>
          <a:xfrm rot="10800000">
            <a:off x="1187450" y="3252788"/>
            <a:ext cx="3811588" cy="1671637"/>
          </a:xfrm>
          <a:prstGeom prst="arc">
            <a:avLst>
              <a:gd name="adj1" fmla="val 16200000"/>
              <a:gd name="adj2" fmla="val 21510357"/>
            </a:avLst>
          </a:prstGeom>
          <a:ln w="38100">
            <a:solidFill>
              <a:srgbClr val="F22C2C"/>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tr-TR">
              <a:solidFill>
                <a:srgbClr val="2F2B20"/>
              </a:solidFill>
            </a:endParaRPr>
          </a:p>
        </p:txBody>
      </p:sp>
      <p:sp>
        <p:nvSpPr>
          <p:cNvPr id="18" name="Dikdörtgen 17"/>
          <p:cNvSpPr/>
          <p:nvPr/>
        </p:nvSpPr>
        <p:spPr>
          <a:xfrm>
            <a:off x="2700338" y="5324475"/>
            <a:ext cx="1840568" cy="523220"/>
          </a:xfrm>
          <a:prstGeom prst="rect">
            <a:avLst/>
          </a:prstGeom>
        </p:spPr>
        <p:txBody>
          <a:bodyPr wrap="none">
            <a:spAutoFit/>
          </a:bodyPr>
          <a:lstStyle/>
          <a:p>
            <a:pPr>
              <a:spcAft>
                <a:spcPts val="1000"/>
              </a:spcAft>
              <a:defRPr/>
            </a:pPr>
            <a:r>
              <a:rPr lang="tr-TR" sz="2800" b="1" kern="0" dirty="0">
                <a:solidFill>
                  <a:srgbClr val="000000"/>
                </a:solidFill>
                <a:effectLst>
                  <a:outerShdw blurRad="38100" dist="38100" dir="2700000" algn="tl">
                    <a:srgbClr val="C0C0C0"/>
                  </a:outerShdw>
                </a:effectLst>
                <a:latin typeface="Arial" pitchFamily="34" charset="0"/>
                <a:cs typeface="Arial" pitchFamily="34" charset="0"/>
              </a:rPr>
              <a:t>Z a m a n </a:t>
            </a:r>
            <a:endParaRPr lang="tr-TR" sz="2800" b="1" kern="0" dirty="0">
              <a:solidFill>
                <a:prstClr val="black"/>
              </a:solidFill>
              <a:latin typeface="Arial" pitchFamily="34" charset="0"/>
              <a:cs typeface="Arial" pitchFamily="34" charset="0"/>
            </a:endParaRPr>
          </a:p>
        </p:txBody>
      </p:sp>
      <p:sp>
        <p:nvSpPr>
          <p:cNvPr id="21" name="Dikdörtgen 20"/>
          <p:cNvSpPr/>
          <p:nvPr/>
        </p:nvSpPr>
        <p:spPr>
          <a:xfrm>
            <a:off x="0" y="1357298"/>
            <a:ext cx="2541080" cy="523220"/>
          </a:xfrm>
          <a:prstGeom prst="rect">
            <a:avLst/>
          </a:prstGeom>
        </p:spPr>
        <p:txBody>
          <a:bodyPr wrap="none">
            <a:spAutoFit/>
          </a:bodyPr>
          <a:lstStyle/>
          <a:p>
            <a:pPr>
              <a:spcAft>
                <a:spcPts val="1000"/>
              </a:spcAft>
              <a:defRPr/>
            </a:pPr>
            <a:r>
              <a:rPr lang="en-US" sz="2800" b="1" kern="0" dirty="0">
                <a:solidFill>
                  <a:srgbClr val="000000"/>
                </a:solidFill>
                <a:effectLst>
                  <a:outerShdw blurRad="38100" dist="38100" dir="2700000" algn="tl">
                    <a:srgbClr val="C0C0C0"/>
                  </a:outerShdw>
                </a:effectLst>
                <a:latin typeface="Arial" pitchFamily="34" charset="0"/>
                <a:cs typeface="Arial" pitchFamily="34" charset="0"/>
              </a:rPr>
              <a:t>Risk</a:t>
            </a:r>
            <a:r>
              <a:rPr lang="tr-TR" sz="2800" b="1" kern="0" dirty="0">
                <a:solidFill>
                  <a:srgbClr val="000000"/>
                </a:solidFill>
                <a:effectLst>
                  <a:outerShdw blurRad="38100" dist="38100" dir="2700000" algn="tl">
                    <a:srgbClr val="C0C0C0"/>
                  </a:outerShdw>
                </a:effectLst>
                <a:latin typeface="Arial" pitchFamily="34" charset="0"/>
                <a:cs typeface="Arial" pitchFamily="34" charset="0"/>
              </a:rPr>
              <a:t> Algılama</a:t>
            </a:r>
            <a:endParaRPr lang="tr-TR" sz="2800" b="1" kern="0" dirty="0">
              <a:solidFill>
                <a:prstClr val="black"/>
              </a:solidFill>
              <a:latin typeface="Arial" pitchFamily="34" charset="0"/>
              <a:cs typeface="Arial" pitchFamily="34" charset="0"/>
            </a:endParaRPr>
          </a:p>
        </p:txBody>
      </p:sp>
      <p:sp>
        <p:nvSpPr>
          <p:cNvPr id="19" name="Patlama 2 18"/>
          <p:cNvSpPr/>
          <p:nvPr/>
        </p:nvSpPr>
        <p:spPr>
          <a:xfrm>
            <a:off x="1692275" y="1738313"/>
            <a:ext cx="3167063" cy="1223962"/>
          </a:xfrm>
          <a:prstGeom prst="irregularSeal2">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a:solidFill>
                <a:srgbClr val="FFFFFF"/>
              </a:solidFill>
            </a:endParaRPr>
          </a:p>
        </p:txBody>
      </p:sp>
      <p:sp>
        <p:nvSpPr>
          <p:cNvPr id="24" name="Dikdörtgen 23"/>
          <p:cNvSpPr/>
          <p:nvPr/>
        </p:nvSpPr>
        <p:spPr>
          <a:xfrm>
            <a:off x="2143109" y="2181225"/>
            <a:ext cx="2416178" cy="400110"/>
          </a:xfrm>
          <a:prstGeom prst="rect">
            <a:avLst/>
          </a:prstGeom>
        </p:spPr>
        <p:txBody>
          <a:bodyPr wrap="square">
            <a:spAutoFit/>
          </a:bodyPr>
          <a:lstStyle/>
          <a:p>
            <a:pPr>
              <a:spcAft>
                <a:spcPts val="1000"/>
              </a:spcAft>
              <a:defRPr/>
            </a:pPr>
            <a:r>
              <a:rPr lang="tr-TR" sz="2000" b="1" kern="0" dirty="0">
                <a:solidFill>
                  <a:srgbClr val="0000CC"/>
                </a:solidFill>
                <a:effectLst>
                  <a:outerShdw blurRad="38100" dist="38100" dir="2700000" algn="tl">
                    <a:srgbClr val="C0C0C0"/>
                  </a:outerShdw>
                </a:effectLst>
                <a:latin typeface="Arial" pitchFamily="34" charset="0"/>
                <a:cs typeface="Arial" pitchFamily="34" charset="0"/>
              </a:rPr>
              <a:t>Çok Ciddi  Kaza  </a:t>
            </a:r>
            <a:endParaRPr lang="tr-TR" sz="2000" b="1" kern="0" dirty="0">
              <a:solidFill>
                <a:srgbClr val="0000CC"/>
              </a:solidFill>
              <a:latin typeface="Arial" pitchFamily="34" charset="0"/>
              <a:cs typeface="Arial" pitchFamily="34" charset="0"/>
            </a:endParaRPr>
          </a:p>
        </p:txBody>
      </p:sp>
      <p:sp>
        <p:nvSpPr>
          <p:cNvPr id="15" name="Dikdörtgen 14"/>
          <p:cNvSpPr/>
          <p:nvPr/>
        </p:nvSpPr>
        <p:spPr>
          <a:xfrm>
            <a:off x="5141913" y="1271588"/>
            <a:ext cx="3074987" cy="1815882"/>
          </a:xfrm>
          <a:prstGeom prst="rect">
            <a:avLst/>
          </a:prstGeom>
        </p:spPr>
        <p:txBody>
          <a:bodyPr>
            <a:spAutoFit/>
          </a:bodyPr>
          <a:lstStyle/>
          <a:p>
            <a:pPr>
              <a:spcAft>
                <a:spcPts val="1000"/>
              </a:spcAft>
              <a:defRPr/>
            </a:pPr>
            <a:r>
              <a:rPr lang="tr-TR" sz="2800" b="1" kern="0" dirty="0">
                <a:solidFill>
                  <a:srgbClr val="002060"/>
                </a:solidFill>
                <a:effectLst>
                  <a:outerShdw blurRad="38100" dist="38100" dir="2700000" algn="tl">
                    <a:srgbClr val="C0C0C0"/>
                  </a:outerShdw>
                </a:effectLst>
                <a:latin typeface="Comic Sans MS" pitchFamily="66" charset="0"/>
                <a:cs typeface="Arial" pitchFamily="34" charset="0"/>
              </a:rPr>
              <a:t>Ciddi bir kaza sonrası  risk  algılama seviyesi aniden yükselir</a:t>
            </a:r>
            <a:r>
              <a:rPr lang="tr-TR" sz="2800" b="1" kern="0" dirty="0">
                <a:solidFill>
                  <a:srgbClr val="000000"/>
                </a:solidFill>
                <a:effectLst>
                  <a:outerShdw blurRad="38100" dist="38100" dir="2700000" algn="tl">
                    <a:srgbClr val="C0C0C0"/>
                  </a:outerShdw>
                </a:effectLst>
                <a:latin typeface="Arial" pitchFamily="34" charset="0"/>
                <a:cs typeface="Arial" pitchFamily="34" charset="0"/>
              </a:rPr>
              <a:t>.</a:t>
            </a:r>
            <a:endParaRPr lang="tr-TR" sz="2800" b="1" kern="0" dirty="0">
              <a:solidFill>
                <a:prstClr val="black"/>
              </a:solidFill>
              <a:latin typeface="Arial" pitchFamily="34" charset="0"/>
              <a:cs typeface="Arial" pitchFamily="34" charset="0"/>
            </a:endParaRPr>
          </a:p>
        </p:txBody>
      </p:sp>
      <p:sp>
        <p:nvSpPr>
          <p:cNvPr id="65550" name="Dikdörtgen 1"/>
          <p:cNvSpPr>
            <a:spLocks noChangeArrowheads="1"/>
          </p:cNvSpPr>
          <p:nvPr/>
        </p:nvSpPr>
        <p:spPr bwMode="auto">
          <a:xfrm>
            <a:off x="3132138" y="0"/>
            <a:ext cx="2009775" cy="369888"/>
          </a:xfrm>
          <a:prstGeom prst="rect">
            <a:avLst/>
          </a:prstGeom>
          <a:noFill/>
          <a:ln w="9525">
            <a:noFill/>
            <a:miter lim="800000"/>
            <a:headEnd/>
            <a:tailEnd/>
          </a:ln>
        </p:spPr>
        <p:txBody>
          <a:bodyPr wrap="none">
            <a:spAutoFit/>
          </a:bodyPr>
          <a:lstStyle/>
          <a:p>
            <a:pPr fontAlgn="base">
              <a:spcBef>
                <a:spcPct val="0"/>
              </a:spcBef>
              <a:spcAft>
                <a:spcPct val="0"/>
              </a:spcAft>
            </a:pPr>
            <a:r>
              <a:rPr lang="tr-TR" altLang="tr-TR" b="1" dirty="0">
                <a:solidFill>
                  <a:srgbClr val="FF0000"/>
                </a:solidFill>
                <a:latin typeface="Arial" pitchFamily="34" charset="0"/>
                <a:cs typeface="Arial" pitchFamily="34" charset="0"/>
              </a:rPr>
              <a:t>RİSK ALGILAMA</a:t>
            </a:r>
            <a:endParaRPr lang="tr-TR" altLang="tr-TR" dirty="0">
              <a:solidFill>
                <a:srgbClr val="2F2B20"/>
              </a:solidFill>
              <a:latin typeface="Arial" pitchFamily="34" charset="0"/>
              <a:cs typeface="Arial" pitchFamily="34" charset="0"/>
            </a:endParaRPr>
          </a:p>
        </p:txBody>
      </p:sp>
    </p:spTree>
    <p:extLst>
      <p:ext uri="{BB962C8B-B14F-4D97-AF65-F5344CB8AC3E}">
        <p14:creationId xmlns:p14="http://schemas.microsoft.com/office/powerpoint/2010/main" val="4121347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039040FF-A7AA-4981-BD2D-4E4A8B955861}" type="slidenum">
              <a:rPr lang="tr-TR" altLang="tr-TR" smtClean="0">
                <a:latin typeface="Arial" pitchFamily="34" charset="0"/>
                <a:cs typeface="Arial" pitchFamily="34" charset="0"/>
              </a:rPr>
              <a:pPr/>
              <a:t>38</a:t>
            </a:fld>
            <a:endParaRPr lang="tr-TR" altLang="tr-TR">
              <a:latin typeface="Arial" pitchFamily="34" charset="0"/>
              <a:cs typeface="Arial" pitchFamily="34" charset="0"/>
            </a:endParaRPr>
          </a:p>
        </p:txBody>
      </p:sp>
      <p:sp>
        <p:nvSpPr>
          <p:cNvPr id="4" name="Rectangle 6"/>
          <p:cNvSpPr>
            <a:spLocks noChangeArrowheads="1"/>
          </p:cNvSpPr>
          <p:nvPr/>
        </p:nvSpPr>
        <p:spPr bwMode="auto">
          <a:xfrm>
            <a:off x="287338" y="1287463"/>
            <a:ext cx="1800225" cy="1511300"/>
          </a:xfrm>
          <a:prstGeom prst="rect">
            <a:avLst/>
          </a:prstGeom>
          <a:noFill/>
          <a:ln>
            <a:noFill/>
          </a:ln>
        </p:spPr>
        <p:txBody>
          <a:bodyPr lIns="51334" tIns="25217" rIns="51334" bIns="25217"/>
          <a:lstStyle/>
          <a:p>
            <a:pPr>
              <a:spcAft>
                <a:spcPts val="1000"/>
              </a:spcAft>
              <a:defRPr/>
            </a:pPr>
            <a:endParaRPr lang="tr-TR" sz="1100" kern="0" dirty="0">
              <a:solidFill>
                <a:prstClr val="black"/>
              </a:solidFill>
              <a:latin typeface="Times New Roman" pitchFamily="18" charset="0"/>
              <a:cs typeface="Arial" pitchFamily="34" charset="0"/>
            </a:endParaRPr>
          </a:p>
        </p:txBody>
      </p:sp>
      <p:cxnSp>
        <p:nvCxnSpPr>
          <p:cNvPr id="3" name="Düz Ok Bağlayıcısı 2"/>
          <p:cNvCxnSpPr/>
          <p:nvPr/>
        </p:nvCxnSpPr>
        <p:spPr>
          <a:xfrm flipV="1">
            <a:off x="1187450" y="2754313"/>
            <a:ext cx="0" cy="316865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Düz Ok Bağlayıcısı 10"/>
          <p:cNvCxnSpPr/>
          <p:nvPr/>
        </p:nvCxnSpPr>
        <p:spPr>
          <a:xfrm>
            <a:off x="1187450" y="5949950"/>
            <a:ext cx="662463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2" name="Düz Ok Bağlayıcısı 11"/>
          <p:cNvCxnSpPr/>
          <p:nvPr/>
        </p:nvCxnSpPr>
        <p:spPr>
          <a:xfrm flipH="1" flipV="1">
            <a:off x="3132138" y="3941763"/>
            <a:ext cx="0" cy="16906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Yay 13"/>
          <p:cNvSpPr/>
          <p:nvPr/>
        </p:nvSpPr>
        <p:spPr>
          <a:xfrm rot="10800000">
            <a:off x="1225550" y="3960813"/>
            <a:ext cx="3811588" cy="1671637"/>
          </a:xfrm>
          <a:prstGeom prst="arc">
            <a:avLst>
              <a:gd name="adj1" fmla="val 16200000"/>
              <a:gd name="adj2" fmla="val 21510357"/>
            </a:avLst>
          </a:prstGeom>
          <a:ln w="38100">
            <a:solidFill>
              <a:srgbClr val="F22C2C"/>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tr-TR">
              <a:solidFill>
                <a:srgbClr val="2F2B20"/>
              </a:solidFill>
            </a:endParaRPr>
          </a:p>
        </p:txBody>
      </p:sp>
      <p:sp>
        <p:nvSpPr>
          <p:cNvPr id="18" name="Dikdörtgen 17"/>
          <p:cNvSpPr/>
          <p:nvPr/>
        </p:nvSpPr>
        <p:spPr>
          <a:xfrm>
            <a:off x="3067050" y="6237288"/>
            <a:ext cx="1247775" cy="369887"/>
          </a:xfrm>
          <a:prstGeom prst="rect">
            <a:avLst/>
          </a:prstGeom>
        </p:spPr>
        <p:txBody>
          <a:bodyPr wrap="none">
            <a:spAutoFit/>
          </a:bodyPr>
          <a:lstStyle/>
          <a:p>
            <a:pPr>
              <a:spcAft>
                <a:spcPts val="1000"/>
              </a:spcAft>
              <a:defRPr/>
            </a:pPr>
            <a:r>
              <a:rPr lang="tr-TR" b="1" kern="0" dirty="0">
                <a:solidFill>
                  <a:srgbClr val="000000"/>
                </a:solidFill>
                <a:effectLst>
                  <a:outerShdw blurRad="38100" dist="38100" dir="2700000" algn="tl">
                    <a:srgbClr val="C0C0C0"/>
                  </a:outerShdw>
                </a:effectLst>
                <a:latin typeface="Arial" pitchFamily="34" charset="0"/>
                <a:cs typeface="Arial" pitchFamily="34" charset="0"/>
              </a:rPr>
              <a:t>Z a m a n </a:t>
            </a:r>
            <a:endParaRPr lang="tr-TR" b="1" kern="0" dirty="0">
              <a:solidFill>
                <a:prstClr val="black"/>
              </a:solidFill>
              <a:latin typeface="Arial" pitchFamily="34" charset="0"/>
              <a:cs typeface="Arial" pitchFamily="34" charset="0"/>
            </a:endParaRPr>
          </a:p>
        </p:txBody>
      </p:sp>
      <p:sp>
        <p:nvSpPr>
          <p:cNvPr id="21" name="Dikdörtgen 20"/>
          <p:cNvSpPr/>
          <p:nvPr/>
        </p:nvSpPr>
        <p:spPr>
          <a:xfrm rot="16200000">
            <a:off x="-383381" y="4153694"/>
            <a:ext cx="2403475" cy="369887"/>
          </a:xfrm>
          <a:prstGeom prst="rect">
            <a:avLst/>
          </a:prstGeom>
        </p:spPr>
        <p:txBody>
          <a:bodyPr wrap="none">
            <a:spAutoFit/>
          </a:bodyPr>
          <a:lstStyle/>
          <a:p>
            <a:pPr>
              <a:spcAft>
                <a:spcPts val="1000"/>
              </a:spcAft>
              <a:defRPr/>
            </a:pPr>
            <a:r>
              <a:rPr lang="en-US" b="1" kern="0" dirty="0">
                <a:solidFill>
                  <a:srgbClr val="000000"/>
                </a:solidFill>
                <a:effectLst>
                  <a:outerShdw blurRad="38100" dist="38100" dir="2700000" algn="tl">
                    <a:srgbClr val="C0C0C0"/>
                  </a:outerShdw>
                </a:effectLst>
                <a:latin typeface="Arial" pitchFamily="34" charset="0"/>
                <a:cs typeface="Arial" pitchFamily="34" charset="0"/>
              </a:rPr>
              <a:t>R</a:t>
            </a:r>
            <a:r>
              <a:rPr lang="tr-TR" b="1" kern="0" dirty="0">
                <a:solidFill>
                  <a:srgbClr val="000000"/>
                </a:solidFill>
                <a:effectLst>
                  <a:outerShdw blurRad="38100" dist="38100" dir="2700000" algn="tl">
                    <a:srgbClr val="C0C0C0"/>
                  </a:outerShdw>
                </a:effectLst>
                <a:latin typeface="Arial" pitchFamily="34" charset="0"/>
                <a:cs typeface="Arial" pitchFamily="34" charset="0"/>
              </a:rPr>
              <a:t> </a:t>
            </a:r>
            <a:r>
              <a:rPr lang="en-US" b="1" kern="0" dirty="0" err="1">
                <a:solidFill>
                  <a:srgbClr val="000000"/>
                </a:solidFill>
                <a:effectLst>
                  <a:outerShdw blurRad="38100" dist="38100" dir="2700000" algn="tl">
                    <a:srgbClr val="C0C0C0"/>
                  </a:outerShdw>
                </a:effectLst>
                <a:latin typeface="Arial" pitchFamily="34" charset="0"/>
                <a:cs typeface="Arial" pitchFamily="34" charset="0"/>
              </a:rPr>
              <a:t>i</a:t>
            </a:r>
            <a:r>
              <a:rPr lang="tr-TR" b="1" kern="0" dirty="0">
                <a:solidFill>
                  <a:srgbClr val="000000"/>
                </a:solidFill>
                <a:effectLst>
                  <a:outerShdw blurRad="38100" dist="38100" dir="2700000" algn="tl">
                    <a:srgbClr val="C0C0C0"/>
                  </a:outerShdw>
                </a:effectLst>
                <a:latin typeface="Arial" pitchFamily="34" charset="0"/>
                <a:cs typeface="Arial" pitchFamily="34" charset="0"/>
              </a:rPr>
              <a:t> </a:t>
            </a:r>
            <a:r>
              <a:rPr lang="en-US" b="1" kern="0" dirty="0">
                <a:solidFill>
                  <a:srgbClr val="000000"/>
                </a:solidFill>
                <a:effectLst>
                  <a:outerShdw blurRad="38100" dist="38100" dir="2700000" algn="tl">
                    <a:srgbClr val="C0C0C0"/>
                  </a:outerShdw>
                </a:effectLst>
                <a:latin typeface="Arial" pitchFamily="34" charset="0"/>
                <a:cs typeface="Arial" pitchFamily="34" charset="0"/>
              </a:rPr>
              <a:t>s</a:t>
            </a:r>
            <a:r>
              <a:rPr lang="tr-TR" b="1" kern="0" dirty="0">
                <a:solidFill>
                  <a:srgbClr val="000000"/>
                </a:solidFill>
                <a:effectLst>
                  <a:outerShdw blurRad="38100" dist="38100" dir="2700000" algn="tl">
                    <a:srgbClr val="C0C0C0"/>
                  </a:outerShdw>
                </a:effectLst>
                <a:latin typeface="Arial" pitchFamily="34" charset="0"/>
                <a:cs typeface="Arial" pitchFamily="34" charset="0"/>
              </a:rPr>
              <a:t> </a:t>
            </a:r>
            <a:r>
              <a:rPr lang="en-US" b="1" kern="0" dirty="0">
                <a:solidFill>
                  <a:srgbClr val="000000"/>
                </a:solidFill>
                <a:effectLst>
                  <a:outerShdw blurRad="38100" dist="38100" dir="2700000" algn="tl">
                    <a:srgbClr val="C0C0C0"/>
                  </a:outerShdw>
                </a:effectLst>
                <a:latin typeface="Arial" pitchFamily="34" charset="0"/>
                <a:cs typeface="Arial" pitchFamily="34" charset="0"/>
              </a:rPr>
              <a:t>k</a:t>
            </a:r>
            <a:r>
              <a:rPr lang="tr-TR" b="1" kern="0" dirty="0">
                <a:solidFill>
                  <a:srgbClr val="000000"/>
                </a:solidFill>
                <a:effectLst>
                  <a:outerShdw blurRad="38100" dist="38100" dir="2700000" algn="tl">
                    <a:srgbClr val="C0C0C0"/>
                  </a:outerShdw>
                </a:effectLst>
                <a:latin typeface="Arial" pitchFamily="34" charset="0"/>
                <a:cs typeface="Arial" pitchFamily="34" charset="0"/>
              </a:rPr>
              <a:t>  A l g ı l a m a</a:t>
            </a:r>
            <a:endParaRPr lang="tr-TR" b="1" kern="0" dirty="0">
              <a:solidFill>
                <a:prstClr val="black"/>
              </a:solidFill>
              <a:latin typeface="Arial" pitchFamily="34" charset="0"/>
              <a:cs typeface="Arial" pitchFamily="34" charset="0"/>
            </a:endParaRPr>
          </a:p>
        </p:txBody>
      </p:sp>
      <p:sp>
        <p:nvSpPr>
          <p:cNvPr id="19" name="Patlama 2 18"/>
          <p:cNvSpPr/>
          <p:nvPr/>
        </p:nvSpPr>
        <p:spPr>
          <a:xfrm>
            <a:off x="1692275" y="2565400"/>
            <a:ext cx="3459163" cy="1455738"/>
          </a:xfrm>
          <a:prstGeom prst="irregularSeal2">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a:solidFill>
                <a:srgbClr val="FFFFFF"/>
              </a:solidFill>
            </a:endParaRPr>
          </a:p>
        </p:txBody>
      </p:sp>
      <p:sp>
        <p:nvSpPr>
          <p:cNvPr id="24" name="Dikdörtgen 23"/>
          <p:cNvSpPr/>
          <p:nvPr/>
        </p:nvSpPr>
        <p:spPr>
          <a:xfrm>
            <a:off x="5267325" y="4829175"/>
            <a:ext cx="1044575" cy="522288"/>
          </a:xfrm>
          <a:prstGeom prst="rect">
            <a:avLst/>
          </a:prstGeom>
        </p:spPr>
        <p:txBody>
          <a:bodyPr wrap="none">
            <a:spAutoFit/>
          </a:bodyPr>
          <a:lstStyle/>
          <a:p>
            <a:pPr>
              <a:spcAft>
                <a:spcPts val="1000"/>
              </a:spcAft>
              <a:defRPr/>
            </a:pPr>
            <a:r>
              <a:rPr lang="en-US" sz="2800" b="1" i="1" kern="0" dirty="0">
                <a:solidFill>
                  <a:srgbClr val="FF0000"/>
                </a:solidFill>
                <a:effectLst>
                  <a:outerShdw blurRad="38100" dist="38100" dir="2700000" algn="tl">
                    <a:srgbClr val="C0C0C0"/>
                  </a:outerShdw>
                </a:effectLst>
                <a:latin typeface="Arial" pitchFamily="34" charset="0"/>
                <a:cs typeface="Arial" pitchFamily="34" charset="0"/>
              </a:rPr>
              <a:t>Risk</a:t>
            </a:r>
            <a:r>
              <a:rPr lang="tr-TR" sz="2800" b="1" i="1" kern="0" dirty="0">
                <a:solidFill>
                  <a:srgbClr val="FF0000"/>
                </a:solidFill>
                <a:effectLst>
                  <a:outerShdw blurRad="38100" dist="38100" dir="2700000" algn="tl">
                    <a:srgbClr val="C0C0C0"/>
                  </a:outerShdw>
                </a:effectLst>
                <a:latin typeface="Arial" pitchFamily="34" charset="0"/>
                <a:cs typeface="Arial" pitchFamily="34" charset="0"/>
              </a:rPr>
              <a:t> </a:t>
            </a:r>
            <a:endParaRPr lang="tr-TR" sz="2800" b="1" i="1" kern="0" dirty="0">
              <a:solidFill>
                <a:srgbClr val="FF0000"/>
              </a:solidFill>
              <a:latin typeface="Arial" pitchFamily="34" charset="0"/>
              <a:cs typeface="Arial" pitchFamily="34" charset="0"/>
            </a:endParaRPr>
          </a:p>
        </p:txBody>
      </p:sp>
      <p:sp>
        <p:nvSpPr>
          <p:cNvPr id="15" name="Dikdörtgen 14"/>
          <p:cNvSpPr/>
          <p:nvPr/>
        </p:nvSpPr>
        <p:spPr>
          <a:xfrm>
            <a:off x="4572000" y="747713"/>
            <a:ext cx="4176713" cy="2589212"/>
          </a:xfrm>
          <a:prstGeom prst="rect">
            <a:avLst/>
          </a:prstGeom>
        </p:spPr>
        <p:txBody>
          <a:bodyPr>
            <a:spAutoFit/>
          </a:bodyPr>
          <a:lstStyle/>
          <a:p>
            <a:pPr>
              <a:spcAft>
                <a:spcPts val="1000"/>
              </a:spcAft>
              <a:defRPr/>
            </a:pPr>
            <a:r>
              <a:rPr lang="tr-TR" sz="2400" kern="0" dirty="0">
                <a:solidFill>
                  <a:srgbClr val="002060"/>
                </a:solidFill>
                <a:effectLst>
                  <a:outerShdw blurRad="38100" dist="38100" dir="2700000" algn="tl">
                    <a:srgbClr val="C0C0C0"/>
                  </a:outerShdw>
                </a:effectLst>
                <a:latin typeface="Comic Sans MS" pitchFamily="66" charset="0"/>
                <a:cs typeface="Arial" pitchFamily="34" charset="0"/>
              </a:rPr>
              <a:t>Ancak </a:t>
            </a:r>
            <a:r>
              <a:rPr lang="tr-TR" sz="2400" b="1" dirty="0">
                <a:solidFill>
                  <a:srgbClr val="C89F5D">
                    <a:lumMod val="75000"/>
                  </a:srgbClr>
                </a:solidFill>
                <a:latin typeface="Comic Sans MS" pitchFamily="66" charset="0"/>
                <a:cs typeface="Arial" pitchFamily="34" charset="0"/>
              </a:rPr>
              <a:t>, </a:t>
            </a:r>
            <a:r>
              <a:rPr lang="tr-TR" sz="2400" b="1" dirty="0">
                <a:solidFill>
                  <a:srgbClr val="D713D7"/>
                </a:solidFill>
                <a:latin typeface="Comic Sans MS" pitchFamily="66" charset="0"/>
                <a:cs typeface="Arial" pitchFamily="34" charset="0"/>
              </a:rPr>
              <a:t>zamanla önem seviyesinde gözlenen bir düşmeyle birlikte   </a:t>
            </a:r>
            <a:r>
              <a:rPr lang="tr-TR" sz="2400" b="1" dirty="0">
                <a:solidFill>
                  <a:srgbClr val="D713D7"/>
                </a:solidFill>
                <a:latin typeface="Arial" pitchFamily="34" charset="0"/>
                <a:cs typeface="Arial" pitchFamily="34" charset="0"/>
              </a:rPr>
              <a:t> </a:t>
            </a:r>
            <a:r>
              <a:rPr lang="tr-TR" sz="2400" b="1" dirty="0">
                <a:solidFill>
                  <a:srgbClr val="00CC00"/>
                </a:solidFill>
                <a:latin typeface="Comic Sans MS" pitchFamily="66" charset="0"/>
                <a:cs typeface="Arial" pitchFamily="34" charset="0"/>
              </a:rPr>
              <a:t>Algılama yeteneği azalır  </a:t>
            </a:r>
            <a:r>
              <a:rPr lang="tr-TR" sz="2000" b="1" dirty="0">
                <a:solidFill>
                  <a:srgbClr val="C00000"/>
                </a:solidFill>
                <a:latin typeface="Comic Sans MS" pitchFamily="66" charset="0"/>
                <a:cs typeface="Arial" pitchFamily="34" charset="0"/>
              </a:rPr>
              <a:t>BU DURUMDA İŞLETME KÖRLÜĞÜNÜ OLUŞUR. </a:t>
            </a:r>
          </a:p>
          <a:p>
            <a:pPr>
              <a:spcAft>
                <a:spcPts val="1000"/>
              </a:spcAft>
              <a:defRPr/>
            </a:pPr>
            <a:endParaRPr lang="tr-TR" kern="0" dirty="0">
              <a:solidFill>
                <a:prstClr val="black"/>
              </a:solidFill>
              <a:latin typeface="Arial" pitchFamily="34" charset="0"/>
              <a:cs typeface="Arial" pitchFamily="34" charset="0"/>
            </a:endParaRPr>
          </a:p>
        </p:txBody>
      </p:sp>
      <p:sp>
        <p:nvSpPr>
          <p:cNvPr id="66574" name="Dikdörtgen 1"/>
          <p:cNvSpPr>
            <a:spLocks noChangeArrowheads="1"/>
          </p:cNvSpPr>
          <p:nvPr/>
        </p:nvSpPr>
        <p:spPr bwMode="auto">
          <a:xfrm>
            <a:off x="3141663" y="0"/>
            <a:ext cx="2009775" cy="369888"/>
          </a:xfrm>
          <a:prstGeom prst="rect">
            <a:avLst/>
          </a:prstGeom>
          <a:noFill/>
          <a:ln w="9525">
            <a:noFill/>
            <a:miter lim="800000"/>
            <a:headEnd/>
            <a:tailEnd/>
          </a:ln>
        </p:spPr>
        <p:txBody>
          <a:bodyPr wrap="none">
            <a:spAutoFit/>
          </a:bodyPr>
          <a:lstStyle/>
          <a:p>
            <a:pPr fontAlgn="base">
              <a:spcBef>
                <a:spcPct val="0"/>
              </a:spcBef>
              <a:spcAft>
                <a:spcPct val="0"/>
              </a:spcAft>
            </a:pPr>
            <a:r>
              <a:rPr lang="tr-TR" altLang="tr-TR" b="1">
                <a:solidFill>
                  <a:srgbClr val="FF0000"/>
                </a:solidFill>
                <a:latin typeface="Arial" pitchFamily="34" charset="0"/>
                <a:cs typeface="Arial" pitchFamily="34" charset="0"/>
              </a:rPr>
              <a:t>RİSK ALGILAMA</a:t>
            </a:r>
            <a:endParaRPr lang="tr-TR" altLang="tr-TR">
              <a:solidFill>
                <a:srgbClr val="2F2B20"/>
              </a:solidFill>
              <a:latin typeface="Arial" pitchFamily="34" charset="0"/>
              <a:cs typeface="Arial" pitchFamily="34" charset="0"/>
            </a:endParaRPr>
          </a:p>
        </p:txBody>
      </p:sp>
      <p:sp>
        <p:nvSpPr>
          <p:cNvPr id="7" name="Yay 6"/>
          <p:cNvSpPr/>
          <p:nvPr/>
        </p:nvSpPr>
        <p:spPr>
          <a:xfrm rot="10800000">
            <a:off x="3141663" y="2357438"/>
            <a:ext cx="7926387" cy="3168650"/>
          </a:xfrm>
          <a:prstGeom prst="arc">
            <a:avLst>
              <a:gd name="adj1" fmla="val 15448302"/>
              <a:gd name="adj2" fmla="val 2156854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tr-TR">
              <a:solidFill>
                <a:srgbClr val="2F2B20"/>
              </a:solidFill>
            </a:endParaRPr>
          </a:p>
        </p:txBody>
      </p:sp>
      <p:sp>
        <p:nvSpPr>
          <p:cNvPr id="22" name="Dikdörtgen 21"/>
          <p:cNvSpPr/>
          <p:nvPr/>
        </p:nvSpPr>
        <p:spPr>
          <a:xfrm>
            <a:off x="2693988" y="3022600"/>
            <a:ext cx="1262062" cy="774700"/>
          </a:xfrm>
          <a:prstGeom prst="rect">
            <a:avLst/>
          </a:prstGeom>
        </p:spPr>
        <p:txBody>
          <a:bodyPr wrap="none">
            <a:spAutoFit/>
          </a:bodyPr>
          <a:lstStyle/>
          <a:p>
            <a:pPr>
              <a:spcAft>
                <a:spcPts val="1000"/>
              </a:spcAft>
              <a:defRPr/>
            </a:pPr>
            <a:r>
              <a:rPr lang="tr-TR" b="1" i="1" kern="0" dirty="0">
                <a:solidFill>
                  <a:srgbClr val="FF0000"/>
                </a:solidFill>
                <a:effectLst>
                  <a:outerShdw blurRad="38100" dist="38100" dir="2700000" algn="tl">
                    <a:srgbClr val="C0C0C0"/>
                  </a:outerShdw>
                </a:effectLst>
                <a:latin typeface="Arial" pitchFamily="34" charset="0"/>
                <a:cs typeface="Arial" pitchFamily="34" charset="0"/>
              </a:rPr>
              <a:t>Çok Ciddi</a:t>
            </a:r>
          </a:p>
          <a:p>
            <a:pPr>
              <a:spcAft>
                <a:spcPts val="1000"/>
              </a:spcAft>
              <a:defRPr/>
            </a:pPr>
            <a:r>
              <a:rPr lang="tr-TR" b="1" i="1" kern="0" dirty="0">
                <a:solidFill>
                  <a:srgbClr val="FF0000"/>
                </a:solidFill>
                <a:effectLst>
                  <a:outerShdw blurRad="38100" dist="38100" dir="2700000" algn="tl">
                    <a:srgbClr val="C0C0C0"/>
                  </a:outerShdw>
                </a:effectLst>
                <a:latin typeface="Arial" pitchFamily="34" charset="0"/>
                <a:cs typeface="Arial" pitchFamily="34" charset="0"/>
              </a:rPr>
              <a:t>Kaza</a:t>
            </a:r>
            <a:endParaRPr lang="tr-TR" b="1" i="1" kern="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333382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ayt Numarası Yer Tutucusu 1"/>
          <p:cNvSpPr>
            <a:spLocks noGrp="1"/>
          </p:cNvSpPr>
          <p:nvPr>
            <p:ph type="sldNum" sz="quarter" idx="10"/>
          </p:nvPr>
        </p:nvSpPr>
        <p:spPr bwMode="auto">
          <a:noFill/>
          <a:ln>
            <a:round/>
            <a:headEnd/>
            <a:tailEnd/>
          </a:ln>
        </p:spPr>
        <p:txBody>
          <a:bodyPr wrap="square" numCol="1" anchorCtr="0" compatLnSpc="1">
            <a:prstTxWarp prst="textNoShape">
              <a:avLst/>
            </a:prstTxWarp>
          </a:bodyPr>
          <a:lstStyle/>
          <a:p>
            <a:fld id="{3298D504-E736-466C-8AB4-9B29C0EBE178}" type="slidenum">
              <a:rPr lang="tr-TR" altLang="tr-TR" smtClean="0">
                <a:latin typeface="Arial" pitchFamily="34" charset="0"/>
                <a:cs typeface="Arial" pitchFamily="34" charset="0"/>
              </a:rPr>
              <a:pPr/>
              <a:t>39</a:t>
            </a:fld>
            <a:endParaRPr lang="tr-TR" altLang="tr-TR">
              <a:latin typeface="Arial" pitchFamily="34" charset="0"/>
              <a:cs typeface="Arial" pitchFamily="34" charset="0"/>
            </a:endParaRPr>
          </a:p>
        </p:txBody>
      </p:sp>
      <p:sp>
        <p:nvSpPr>
          <p:cNvPr id="3" name="AutoShape 5"/>
          <p:cNvSpPr>
            <a:spLocks noChangeArrowheads="1"/>
          </p:cNvSpPr>
          <p:nvPr/>
        </p:nvSpPr>
        <p:spPr bwMode="auto">
          <a:xfrm>
            <a:off x="79375" y="1628775"/>
            <a:ext cx="3048000" cy="796925"/>
          </a:xfrm>
          <a:prstGeom prst="roundRect">
            <a:avLst>
              <a:gd name="adj" fmla="val 16667"/>
            </a:avLst>
          </a:prstGeom>
          <a:solidFill>
            <a:srgbClr val="0000CC"/>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dirty="0">
                <a:solidFill>
                  <a:srgbClr val="FFFFFF"/>
                </a:solidFill>
                <a:latin typeface="Arial" pitchFamily="34" charset="0"/>
                <a:cs typeface="Arial" pitchFamily="34" charset="0"/>
              </a:rPr>
              <a:t>               1.ADIM</a:t>
            </a:r>
          </a:p>
          <a:p>
            <a:pPr fontAlgn="base">
              <a:spcBef>
                <a:spcPct val="0"/>
              </a:spcBef>
              <a:spcAft>
                <a:spcPct val="0"/>
              </a:spcAft>
            </a:pPr>
            <a:r>
              <a:rPr lang="tr-TR" altLang="tr-TR" b="1" dirty="0">
                <a:solidFill>
                  <a:srgbClr val="00FFCC"/>
                </a:solidFill>
                <a:latin typeface="Arial" pitchFamily="34" charset="0"/>
                <a:cs typeface="Arial" pitchFamily="34" charset="0"/>
              </a:rPr>
              <a:t>TEHLİKELERİ BELİRLE</a:t>
            </a:r>
          </a:p>
        </p:txBody>
      </p:sp>
      <p:sp>
        <p:nvSpPr>
          <p:cNvPr id="5" name="AutoShape 7"/>
          <p:cNvSpPr>
            <a:spLocks noChangeArrowheads="1"/>
          </p:cNvSpPr>
          <p:nvPr/>
        </p:nvSpPr>
        <p:spPr bwMode="auto">
          <a:xfrm>
            <a:off x="1763713" y="2792413"/>
            <a:ext cx="2232025" cy="733425"/>
          </a:xfrm>
          <a:prstGeom prst="roundRect">
            <a:avLst>
              <a:gd name="adj" fmla="val 16667"/>
            </a:avLst>
          </a:prstGeom>
          <a:solidFill>
            <a:srgbClr val="0000CC"/>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dirty="0">
                <a:solidFill>
                  <a:srgbClr val="FFFFFF"/>
                </a:solidFill>
                <a:latin typeface="Arial" pitchFamily="34" charset="0"/>
                <a:cs typeface="Arial" pitchFamily="34" charset="0"/>
              </a:rPr>
              <a:t>        2.ADIM</a:t>
            </a:r>
          </a:p>
          <a:p>
            <a:pPr fontAlgn="base">
              <a:spcBef>
                <a:spcPct val="0"/>
              </a:spcBef>
              <a:spcAft>
                <a:spcPct val="0"/>
              </a:spcAft>
            </a:pPr>
            <a:r>
              <a:rPr lang="tr-TR" altLang="tr-TR" b="1" dirty="0">
                <a:solidFill>
                  <a:srgbClr val="FFFFFF"/>
                </a:solidFill>
                <a:latin typeface="Arial" pitchFamily="34" charset="0"/>
                <a:cs typeface="Arial" pitchFamily="34" charset="0"/>
              </a:rPr>
              <a:t>       </a:t>
            </a:r>
            <a:r>
              <a:rPr lang="tr-TR" altLang="tr-TR" b="1" dirty="0">
                <a:solidFill>
                  <a:srgbClr val="00FFCC"/>
                </a:solidFill>
                <a:latin typeface="Arial" pitchFamily="34" charset="0"/>
                <a:cs typeface="Arial" pitchFamily="34" charset="0"/>
              </a:rPr>
              <a:t>RİSKLERİ </a:t>
            </a:r>
          </a:p>
          <a:p>
            <a:pPr fontAlgn="base">
              <a:spcBef>
                <a:spcPct val="0"/>
              </a:spcBef>
              <a:spcAft>
                <a:spcPct val="0"/>
              </a:spcAft>
            </a:pPr>
            <a:r>
              <a:rPr lang="tr-TR" altLang="tr-TR" b="1" dirty="0">
                <a:solidFill>
                  <a:srgbClr val="00FFCC"/>
                </a:solidFill>
                <a:latin typeface="Arial" pitchFamily="34" charset="0"/>
                <a:cs typeface="Arial" pitchFamily="34" charset="0"/>
              </a:rPr>
              <a:t>   DEĞERLENDİR</a:t>
            </a:r>
          </a:p>
        </p:txBody>
      </p:sp>
      <p:sp>
        <p:nvSpPr>
          <p:cNvPr id="6" name="AutoShape 9"/>
          <p:cNvSpPr>
            <a:spLocks noChangeArrowheads="1"/>
          </p:cNvSpPr>
          <p:nvPr/>
        </p:nvSpPr>
        <p:spPr bwMode="auto">
          <a:xfrm>
            <a:off x="3127375" y="3860800"/>
            <a:ext cx="3073400" cy="755650"/>
          </a:xfrm>
          <a:prstGeom prst="roundRect">
            <a:avLst>
              <a:gd name="adj" fmla="val 16667"/>
            </a:avLst>
          </a:prstGeom>
          <a:solidFill>
            <a:srgbClr val="0000CC"/>
          </a:solidFill>
          <a:ln w="9525">
            <a:round/>
            <a:headEnd/>
            <a:tailEnd/>
          </a:ln>
          <a:scene3d>
            <a:camera prst="legacyObliqueTopRight"/>
            <a:lightRig rig="legacyFlat3" dir="l"/>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dirty="0">
                <a:solidFill>
                  <a:srgbClr val="FFFFFF"/>
                </a:solidFill>
                <a:latin typeface="Arial" pitchFamily="34" charset="0"/>
                <a:cs typeface="Arial" pitchFamily="34" charset="0"/>
              </a:rPr>
              <a:t>         3.ADIM</a:t>
            </a:r>
          </a:p>
          <a:p>
            <a:pPr fontAlgn="base">
              <a:spcBef>
                <a:spcPct val="0"/>
              </a:spcBef>
              <a:spcAft>
                <a:spcPct val="0"/>
              </a:spcAft>
            </a:pPr>
            <a:r>
              <a:rPr lang="tr-TR" altLang="tr-TR" b="1" dirty="0">
                <a:solidFill>
                  <a:srgbClr val="00FFCC"/>
                </a:solidFill>
                <a:latin typeface="Arial" pitchFamily="34" charset="0"/>
                <a:cs typeface="Arial" pitchFamily="34" charset="0"/>
              </a:rPr>
              <a:t>KONTROL TEDBİRLERİNE </a:t>
            </a:r>
          </a:p>
          <a:p>
            <a:pPr fontAlgn="base">
              <a:spcBef>
                <a:spcPct val="0"/>
              </a:spcBef>
              <a:spcAft>
                <a:spcPct val="0"/>
              </a:spcAft>
            </a:pPr>
            <a:r>
              <a:rPr lang="tr-TR" altLang="tr-TR" b="1" dirty="0">
                <a:solidFill>
                  <a:srgbClr val="00FFCC"/>
                </a:solidFill>
                <a:latin typeface="Arial" pitchFamily="34" charset="0"/>
                <a:cs typeface="Arial" pitchFamily="34" charset="0"/>
              </a:rPr>
              <a:t>    KARAR VER</a:t>
            </a:r>
          </a:p>
        </p:txBody>
      </p:sp>
      <p:sp>
        <p:nvSpPr>
          <p:cNvPr id="7" name="AutoShape 8"/>
          <p:cNvSpPr>
            <a:spLocks noChangeArrowheads="1"/>
          </p:cNvSpPr>
          <p:nvPr/>
        </p:nvSpPr>
        <p:spPr bwMode="auto">
          <a:xfrm>
            <a:off x="4310063" y="4810125"/>
            <a:ext cx="3025775" cy="755650"/>
          </a:xfrm>
          <a:prstGeom prst="roundRect">
            <a:avLst>
              <a:gd name="adj" fmla="val 16667"/>
            </a:avLst>
          </a:prstGeom>
          <a:solidFill>
            <a:srgbClr val="0000CC"/>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dirty="0">
                <a:solidFill>
                  <a:srgbClr val="FFFFFF"/>
                </a:solidFill>
                <a:latin typeface="Arial" pitchFamily="34" charset="0"/>
                <a:cs typeface="Arial" pitchFamily="34" charset="0"/>
              </a:rPr>
              <a:t>            4.ADIM</a:t>
            </a:r>
          </a:p>
          <a:p>
            <a:pPr fontAlgn="base">
              <a:spcBef>
                <a:spcPct val="0"/>
              </a:spcBef>
              <a:spcAft>
                <a:spcPct val="0"/>
              </a:spcAft>
            </a:pPr>
            <a:r>
              <a:rPr lang="tr-TR" altLang="tr-TR" b="1" dirty="0">
                <a:solidFill>
                  <a:srgbClr val="00FFCC"/>
                </a:solidFill>
                <a:latin typeface="Arial" pitchFamily="34" charset="0"/>
                <a:cs typeface="Arial" pitchFamily="34" charset="0"/>
              </a:rPr>
              <a:t>KONTROL TEDBİRLERİNİ</a:t>
            </a:r>
          </a:p>
          <a:p>
            <a:pPr fontAlgn="base">
              <a:spcBef>
                <a:spcPct val="0"/>
              </a:spcBef>
              <a:spcAft>
                <a:spcPct val="0"/>
              </a:spcAft>
            </a:pPr>
            <a:r>
              <a:rPr lang="tr-TR" altLang="tr-TR" b="1" dirty="0">
                <a:solidFill>
                  <a:srgbClr val="00FFCC"/>
                </a:solidFill>
                <a:latin typeface="Arial" pitchFamily="34" charset="0"/>
                <a:cs typeface="Arial" pitchFamily="34" charset="0"/>
              </a:rPr>
              <a:t>             UYGULA </a:t>
            </a:r>
          </a:p>
        </p:txBody>
      </p:sp>
      <p:sp>
        <p:nvSpPr>
          <p:cNvPr id="8" name="AutoShape 6"/>
          <p:cNvSpPr>
            <a:spLocks noChangeArrowheads="1"/>
          </p:cNvSpPr>
          <p:nvPr/>
        </p:nvSpPr>
        <p:spPr bwMode="auto">
          <a:xfrm>
            <a:off x="5219700" y="5805488"/>
            <a:ext cx="2808288" cy="728662"/>
          </a:xfrm>
          <a:prstGeom prst="roundRect">
            <a:avLst>
              <a:gd name="adj" fmla="val 16667"/>
            </a:avLst>
          </a:prstGeom>
          <a:solidFill>
            <a:srgbClr val="0000CC"/>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dirty="0">
                <a:solidFill>
                  <a:srgbClr val="FFFFFF"/>
                </a:solidFill>
                <a:latin typeface="Arial" pitchFamily="34" charset="0"/>
                <a:cs typeface="Arial" pitchFamily="34" charset="0"/>
              </a:rPr>
              <a:t>         5.ADIM</a:t>
            </a:r>
          </a:p>
          <a:p>
            <a:pPr fontAlgn="base">
              <a:spcBef>
                <a:spcPct val="0"/>
              </a:spcBef>
              <a:spcAft>
                <a:spcPct val="0"/>
              </a:spcAft>
            </a:pPr>
            <a:r>
              <a:rPr lang="tr-TR" altLang="tr-TR" b="1" dirty="0">
                <a:solidFill>
                  <a:srgbClr val="00FFCC"/>
                </a:solidFill>
                <a:latin typeface="Arial" pitchFamily="34" charset="0"/>
                <a:cs typeface="Arial" pitchFamily="34" charset="0"/>
              </a:rPr>
              <a:t>İZLE, KONTROL ET </a:t>
            </a:r>
          </a:p>
          <a:p>
            <a:pPr fontAlgn="base">
              <a:spcBef>
                <a:spcPct val="0"/>
              </a:spcBef>
              <a:spcAft>
                <a:spcPct val="0"/>
              </a:spcAft>
            </a:pPr>
            <a:r>
              <a:rPr lang="tr-TR" altLang="tr-TR" b="1" dirty="0">
                <a:solidFill>
                  <a:srgbClr val="00FFCC"/>
                </a:solidFill>
                <a:latin typeface="Arial" pitchFamily="34" charset="0"/>
                <a:cs typeface="Arial" pitchFamily="34" charset="0"/>
              </a:rPr>
              <a:t>    Ve  İYİLEŞTİR</a:t>
            </a:r>
          </a:p>
        </p:txBody>
      </p:sp>
      <p:sp>
        <p:nvSpPr>
          <p:cNvPr id="9" name="AutoShape 6"/>
          <p:cNvSpPr>
            <a:spLocks noChangeArrowheads="1"/>
          </p:cNvSpPr>
          <p:nvPr/>
        </p:nvSpPr>
        <p:spPr bwMode="auto">
          <a:xfrm>
            <a:off x="1603375" y="246063"/>
            <a:ext cx="2232025" cy="863600"/>
          </a:xfrm>
          <a:prstGeom prst="roundRect">
            <a:avLst>
              <a:gd name="adj" fmla="val 16667"/>
            </a:avLst>
          </a:prstGeom>
          <a:solidFill>
            <a:srgbClr val="FFFFCC"/>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a:solidFill>
                  <a:srgbClr val="2F2B20"/>
                </a:solidFill>
                <a:latin typeface="Arial" pitchFamily="34" charset="0"/>
                <a:cs typeface="Arial" pitchFamily="34" charset="0"/>
              </a:rPr>
              <a:t>Bu konuda elinizde</a:t>
            </a:r>
          </a:p>
          <a:p>
            <a:pPr fontAlgn="base">
              <a:spcBef>
                <a:spcPct val="0"/>
              </a:spcBef>
              <a:spcAft>
                <a:spcPct val="0"/>
              </a:spcAft>
            </a:pPr>
            <a:r>
              <a:rPr lang="tr-TR" altLang="tr-TR" b="1">
                <a:solidFill>
                  <a:srgbClr val="2F2B20"/>
                </a:solidFill>
                <a:latin typeface="Arial" pitchFamily="34" charset="0"/>
                <a:cs typeface="Arial" pitchFamily="34" charset="0"/>
              </a:rPr>
              <a:t>bulunan kaynakları</a:t>
            </a:r>
          </a:p>
          <a:p>
            <a:pPr fontAlgn="base">
              <a:spcBef>
                <a:spcPct val="0"/>
              </a:spcBef>
              <a:spcAft>
                <a:spcPct val="0"/>
              </a:spcAft>
            </a:pPr>
            <a:r>
              <a:rPr lang="tr-TR" altLang="tr-TR" b="1">
                <a:solidFill>
                  <a:srgbClr val="2F2B20"/>
                </a:solidFill>
                <a:latin typeface="Arial" pitchFamily="34" charset="0"/>
                <a:cs typeface="Arial" pitchFamily="34" charset="0"/>
              </a:rPr>
              <a:t>takip edin</a:t>
            </a:r>
          </a:p>
        </p:txBody>
      </p:sp>
      <p:sp>
        <p:nvSpPr>
          <p:cNvPr id="10" name="AutoShape 6"/>
          <p:cNvSpPr>
            <a:spLocks noChangeArrowheads="1"/>
          </p:cNvSpPr>
          <p:nvPr/>
        </p:nvSpPr>
        <p:spPr bwMode="auto">
          <a:xfrm>
            <a:off x="3563938" y="1327150"/>
            <a:ext cx="4824412" cy="1084263"/>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a:solidFill>
                  <a:srgbClr val="2F2B20"/>
                </a:solidFill>
                <a:latin typeface="Arial" pitchFamily="34" charset="0"/>
                <a:cs typeface="Arial" pitchFamily="34" charset="0"/>
              </a:rPr>
              <a:t>Tanımladığınız tehlikelerle ilgili olarak</a:t>
            </a:r>
          </a:p>
          <a:p>
            <a:pPr fontAlgn="base">
              <a:spcBef>
                <a:spcPct val="0"/>
              </a:spcBef>
              <a:spcAft>
                <a:spcPct val="0"/>
              </a:spcAft>
            </a:pPr>
            <a:r>
              <a:rPr lang="tr-TR" altLang="tr-TR" b="1">
                <a:solidFill>
                  <a:srgbClr val="2F2B20"/>
                </a:solidFill>
                <a:latin typeface="Arial" pitchFamily="34" charset="0"/>
                <a:cs typeface="Arial" pitchFamily="34" charset="0"/>
              </a:rPr>
              <a:t> herhangi bir mevzuat, standart, rehber </a:t>
            </a:r>
          </a:p>
          <a:p>
            <a:pPr fontAlgn="base">
              <a:spcBef>
                <a:spcPct val="0"/>
              </a:spcBef>
              <a:spcAft>
                <a:spcPct val="0"/>
              </a:spcAft>
            </a:pPr>
            <a:r>
              <a:rPr lang="tr-TR" altLang="tr-TR" b="1">
                <a:solidFill>
                  <a:srgbClr val="2F2B20"/>
                </a:solidFill>
                <a:latin typeface="Arial" pitchFamily="34" charset="0"/>
                <a:cs typeface="Arial" pitchFamily="34" charset="0"/>
              </a:rPr>
              <a:t>veya madde güvenlik bilgi formu var mı ?</a:t>
            </a:r>
          </a:p>
        </p:txBody>
      </p:sp>
      <p:sp>
        <p:nvSpPr>
          <p:cNvPr id="12" name="AutoShape 7"/>
          <p:cNvSpPr>
            <a:spLocks noChangeArrowheads="1"/>
          </p:cNvSpPr>
          <p:nvPr/>
        </p:nvSpPr>
        <p:spPr bwMode="auto">
          <a:xfrm>
            <a:off x="5303838" y="301625"/>
            <a:ext cx="900112" cy="420688"/>
          </a:xfrm>
          <a:prstGeom prst="roundRect">
            <a:avLst>
              <a:gd name="adj" fmla="val 0"/>
            </a:avLst>
          </a:prstGeom>
          <a:solidFill>
            <a:srgbClr val="FFFFCC"/>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a:solidFill>
                  <a:srgbClr val="FFFFFF"/>
                </a:solidFill>
                <a:latin typeface="Arial" pitchFamily="34" charset="0"/>
                <a:cs typeface="Arial" pitchFamily="34" charset="0"/>
              </a:rPr>
              <a:t> </a:t>
            </a:r>
            <a:r>
              <a:rPr lang="tr-TR" altLang="tr-TR" b="1">
                <a:solidFill>
                  <a:srgbClr val="2F2B20"/>
                </a:solidFill>
                <a:latin typeface="Arial" pitchFamily="34" charset="0"/>
                <a:cs typeface="Arial" pitchFamily="34" charset="0"/>
              </a:rPr>
              <a:t>EVET </a:t>
            </a:r>
            <a:r>
              <a:rPr lang="tr-TR" altLang="tr-TR" b="1">
                <a:solidFill>
                  <a:srgbClr val="FFFFFF"/>
                </a:solidFill>
                <a:latin typeface="Arial" pitchFamily="34" charset="0"/>
                <a:cs typeface="Arial" pitchFamily="34" charset="0"/>
              </a:rPr>
              <a:t>      </a:t>
            </a:r>
            <a:endParaRPr lang="tr-TR" altLang="tr-TR" b="1">
              <a:solidFill>
                <a:srgbClr val="00FFCC"/>
              </a:solidFill>
              <a:latin typeface="Arial" pitchFamily="34" charset="0"/>
              <a:cs typeface="Arial" pitchFamily="34" charset="0"/>
            </a:endParaRPr>
          </a:p>
        </p:txBody>
      </p:sp>
      <p:sp>
        <p:nvSpPr>
          <p:cNvPr id="13" name="AutoShape 7"/>
          <p:cNvSpPr>
            <a:spLocks noChangeArrowheads="1"/>
          </p:cNvSpPr>
          <p:nvPr/>
        </p:nvSpPr>
        <p:spPr bwMode="auto">
          <a:xfrm>
            <a:off x="5224463" y="2974975"/>
            <a:ext cx="900112" cy="366713"/>
          </a:xfrm>
          <a:prstGeom prst="roundRect">
            <a:avLst>
              <a:gd name="adj" fmla="val 16667"/>
            </a:avLst>
          </a:prstGeom>
          <a:solidFill>
            <a:srgbClr val="FFFFCC"/>
          </a:solidFill>
          <a:ln w="9525">
            <a:round/>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fontAlgn="base">
              <a:spcBef>
                <a:spcPct val="0"/>
              </a:spcBef>
              <a:spcAft>
                <a:spcPct val="0"/>
              </a:spcAft>
            </a:pPr>
            <a:r>
              <a:rPr lang="tr-TR" altLang="tr-TR" b="1">
                <a:solidFill>
                  <a:srgbClr val="2F2B20"/>
                </a:solidFill>
                <a:latin typeface="Arial" pitchFamily="34" charset="0"/>
                <a:cs typeface="Arial" pitchFamily="34" charset="0"/>
              </a:rPr>
              <a:t>HAYIR   </a:t>
            </a:r>
            <a:r>
              <a:rPr lang="tr-TR" altLang="tr-TR" b="1">
                <a:solidFill>
                  <a:srgbClr val="FFFFFF"/>
                </a:solidFill>
                <a:latin typeface="Arial" pitchFamily="34" charset="0"/>
                <a:cs typeface="Arial" pitchFamily="34" charset="0"/>
              </a:rPr>
              <a:t>   </a:t>
            </a:r>
            <a:endParaRPr lang="tr-TR" altLang="tr-TR" b="1">
              <a:solidFill>
                <a:srgbClr val="00FFCC"/>
              </a:solidFill>
              <a:latin typeface="Arial" pitchFamily="34" charset="0"/>
              <a:cs typeface="Arial" pitchFamily="34" charset="0"/>
            </a:endParaRPr>
          </a:p>
        </p:txBody>
      </p:sp>
      <p:cxnSp>
        <p:nvCxnSpPr>
          <p:cNvPr id="15" name="Düz Ok Bağlayıcısı 14"/>
          <p:cNvCxnSpPr/>
          <p:nvPr/>
        </p:nvCxnSpPr>
        <p:spPr>
          <a:xfrm flipH="1">
            <a:off x="3995738" y="3108325"/>
            <a:ext cx="1223962" cy="0"/>
          </a:xfrm>
          <a:prstGeom prst="straightConnector1">
            <a:avLst/>
          </a:prstGeom>
          <a:ln w="762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0" name="Düz Ok Bağlayıcısı 19"/>
          <p:cNvCxnSpPr/>
          <p:nvPr/>
        </p:nvCxnSpPr>
        <p:spPr>
          <a:xfrm flipH="1" flipV="1">
            <a:off x="4067175" y="511175"/>
            <a:ext cx="1081088" cy="0"/>
          </a:xfrm>
          <a:prstGeom prst="straightConnector1">
            <a:avLst/>
          </a:prstGeom>
          <a:ln w="762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6" name="Düz Ok Bağlayıcısı 25"/>
          <p:cNvCxnSpPr/>
          <p:nvPr/>
        </p:nvCxnSpPr>
        <p:spPr>
          <a:xfrm>
            <a:off x="5822950" y="2447925"/>
            <a:ext cx="0" cy="495300"/>
          </a:xfrm>
          <a:prstGeom prst="straightConnector1">
            <a:avLst/>
          </a:prstGeom>
          <a:ln w="762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9" name="Düz Ok Bağlayıcısı 28"/>
          <p:cNvCxnSpPr/>
          <p:nvPr/>
        </p:nvCxnSpPr>
        <p:spPr>
          <a:xfrm flipV="1">
            <a:off x="5775325" y="722313"/>
            <a:ext cx="0" cy="465137"/>
          </a:xfrm>
          <a:prstGeom prst="straightConnector1">
            <a:avLst/>
          </a:prstGeom>
          <a:ln w="762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2" name="Sol Köşeli Ayraç 21"/>
          <p:cNvSpPr/>
          <p:nvPr/>
        </p:nvSpPr>
        <p:spPr>
          <a:xfrm rot="18540168">
            <a:off x="1897856" y="1713706"/>
            <a:ext cx="920750" cy="6465888"/>
          </a:xfrm>
          <a:prstGeom prst="leftBracket">
            <a:avLst>
              <a:gd name="adj" fmla="val 309547"/>
            </a:avLst>
          </a:prstGeom>
          <a:ln w="57150">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tr-TR">
              <a:solidFill>
                <a:srgbClr val="2F2B20"/>
              </a:solidFill>
            </a:endParaRPr>
          </a:p>
        </p:txBody>
      </p:sp>
      <p:cxnSp>
        <p:nvCxnSpPr>
          <p:cNvPr id="28" name="Düz Ok Bağlayıcısı 27"/>
          <p:cNvCxnSpPr/>
          <p:nvPr/>
        </p:nvCxnSpPr>
        <p:spPr>
          <a:xfrm flipV="1">
            <a:off x="79375" y="2363788"/>
            <a:ext cx="179388" cy="331787"/>
          </a:xfrm>
          <a:prstGeom prst="straightConnector1">
            <a:avLst/>
          </a:prstGeom>
          <a:ln w="762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p:nvPr/>
        </p:nvCxnSpPr>
        <p:spPr>
          <a:xfrm flipH="1">
            <a:off x="4865688" y="6534150"/>
            <a:ext cx="438150" cy="215900"/>
          </a:xfrm>
          <a:prstGeom prst="straightConnector1">
            <a:avLst/>
          </a:prstGeom>
          <a:ln w="762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28019" name="Text Box 4"/>
          <p:cNvSpPr txBox="1">
            <a:spLocks noChangeArrowheads="1"/>
          </p:cNvSpPr>
          <p:nvPr/>
        </p:nvSpPr>
        <p:spPr bwMode="auto">
          <a:xfrm rot="2489652">
            <a:off x="361950" y="4525963"/>
            <a:ext cx="2663825" cy="1323975"/>
          </a:xfrm>
          <a:prstGeom prst="rect">
            <a:avLst/>
          </a:prstGeom>
          <a:noFill/>
          <a:ln w="9525">
            <a:noFill/>
            <a:miter lim="800000"/>
            <a:headEnd/>
            <a:tailEnd/>
          </a:ln>
        </p:spPr>
        <p:txBody>
          <a:bodyPr>
            <a:spAutoFit/>
          </a:bodyPr>
          <a:lstStyle/>
          <a:p>
            <a:pPr fontAlgn="base">
              <a:spcBef>
                <a:spcPct val="0"/>
              </a:spcBef>
              <a:spcAft>
                <a:spcPct val="0"/>
              </a:spcAft>
            </a:pPr>
            <a:r>
              <a:rPr lang="tr-TR" altLang="tr-TR" sz="2000">
                <a:solidFill>
                  <a:srgbClr val="CC0000"/>
                </a:solidFill>
                <a:latin typeface="Arial" pitchFamily="34" charset="0"/>
                <a:cs typeface="Arial" pitchFamily="34" charset="0"/>
              </a:rPr>
              <a:t>Risk Değerlendirmesi</a:t>
            </a:r>
          </a:p>
          <a:p>
            <a:pPr fontAlgn="base">
              <a:spcBef>
                <a:spcPct val="0"/>
              </a:spcBef>
              <a:spcAft>
                <a:spcPct val="0"/>
              </a:spcAft>
            </a:pPr>
            <a:endParaRPr lang="tr-TR" altLang="tr-TR" sz="2000">
              <a:solidFill>
                <a:srgbClr val="CC0000"/>
              </a:solidFill>
              <a:latin typeface="Arial" pitchFamily="34" charset="0"/>
              <a:cs typeface="Arial" pitchFamily="34" charset="0"/>
            </a:endParaRPr>
          </a:p>
          <a:p>
            <a:pPr fontAlgn="base">
              <a:spcBef>
                <a:spcPct val="0"/>
              </a:spcBef>
              <a:spcAft>
                <a:spcPct val="0"/>
              </a:spcAft>
            </a:pPr>
            <a:r>
              <a:rPr lang="tr-TR" altLang="tr-TR" sz="2000" b="1">
                <a:solidFill>
                  <a:srgbClr val="2F2B20"/>
                </a:solidFill>
                <a:latin typeface="Arial" pitchFamily="34" charset="0"/>
                <a:cs typeface="Arial" pitchFamily="34" charset="0"/>
              </a:rPr>
              <a:t>BEŞ</a:t>
            </a:r>
            <a:r>
              <a:rPr lang="tr-TR" altLang="tr-TR" sz="2000">
                <a:solidFill>
                  <a:srgbClr val="2F2B20"/>
                </a:solidFill>
                <a:latin typeface="Arial" pitchFamily="34" charset="0"/>
                <a:cs typeface="Arial" pitchFamily="34" charset="0"/>
              </a:rPr>
              <a:t>  temel adımdan      </a:t>
            </a:r>
          </a:p>
          <a:p>
            <a:pPr fontAlgn="base">
              <a:spcBef>
                <a:spcPct val="0"/>
              </a:spcBef>
              <a:spcAft>
                <a:spcPct val="0"/>
              </a:spcAft>
            </a:pPr>
            <a:r>
              <a:rPr lang="tr-TR" altLang="tr-TR" sz="2000">
                <a:solidFill>
                  <a:srgbClr val="2F2B20"/>
                </a:solidFill>
                <a:latin typeface="Arial" pitchFamily="34" charset="0"/>
                <a:cs typeface="Arial" pitchFamily="34" charset="0"/>
              </a:rPr>
              <a:t>         oluşur</a:t>
            </a:r>
          </a:p>
        </p:txBody>
      </p:sp>
      <p:cxnSp>
        <p:nvCxnSpPr>
          <p:cNvPr id="39" name="Düz Ok Bağlayıcısı 38"/>
          <p:cNvCxnSpPr/>
          <p:nvPr/>
        </p:nvCxnSpPr>
        <p:spPr>
          <a:xfrm>
            <a:off x="3440113" y="1187450"/>
            <a:ext cx="0" cy="1508125"/>
          </a:xfrm>
          <a:prstGeom prst="straightConnector1">
            <a:avLst/>
          </a:prstGeom>
          <a:ln w="762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40" name="Sağa Bükülü Ok 39"/>
          <p:cNvSpPr/>
          <p:nvPr/>
        </p:nvSpPr>
        <p:spPr>
          <a:xfrm rot="18349528">
            <a:off x="769938" y="2255838"/>
            <a:ext cx="565150" cy="1593850"/>
          </a:xfrm>
          <a:prstGeom prst="curvedRightArrow">
            <a:avLst>
              <a:gd name="adj1" fmla="val 263"/>
              <a:gd name="adj2" fmla="val 45175"/>
              <a:gd name="adj3" fmla="val 70872"/>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a:solidFill>
                <a:srgbClr val="2F2B20"/>
              </a:solidFill>
            </a:endParaRPr>
          </a:p>
        </p:txBody>
      </p:sp>
      <p:sp>
        <p:nvSpPr>
          <p:cNvPr id="43" name="Sağa Bükülü Ok 42"/>
          <p:cNvSpPr/>
          <p:nvPr/>
        </p:nvSpPr>
        <p:spPr>
          <a:xfrm rot="18349528">
            <a:off x="2083594" y="3455194"/>
            <a:ext cx="563562" cy="1593850"/>
          </a:xfrm>
          <a:prstGeom prst="curvedRightArrow">
            <a:avLst>
              <a:gd name="adj1" fmla="val 263"/>
              <a:gd name="adj2" fmla="val 45175"/>
              <a:gd name="adj3" fmla="val 70872"/>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a:solidFill>
                <a:srgbClr val="2F2B20"/>
              </a:solidFill>
            </a:endParaRPr>
          </a:p>
        </p:txBody>
      </p:sp>
      <p:sp>
        <p:nvSpPr>
          <p:cNvPr id="44" name="Sağa Bükülü Ok 43"/>
          <p:cNvSpPr/>
          <p:nvPr/>
        </p:nvSpPr>
        <p:spPr>
          <a:xfrm rot="18349528">
            <a:off x="3282156" y="4526757"/>
            <a:ext cx="563563" cy="1593850"/>
          </a:xfrm>
          <a:prstGeom prst="curvedRightArrow">
            <a:avLst>
              <a:gd name="adj1" fmla="val 263"/>
              <a:gd name="adj2" fmla="val 45175"/>
              <a:gd name="adj3" fmla="val 70872"/>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a:solidFill>
                <a:srgbClr val="2F2B20"/>
              </a:solidFill>
            </a:endParaRPr>
          </a:p>
        </p:txBody>
      </p:sp>
      <p:sp>
        <p:nvSpPr>
          <p:cNvPr id="45" name="Sağa Bükülü Ok 44"/>
          <p:cNvSpPr/>
          <p:nvPr/>
        </p:nvSpPr>
        <p:spPr>
          <a:xfrm rot="18349528">
            <a:off x="4660107" y="5463381"/>
            <a:ext cx="565150" cy="1595437"/>
          </a:xfrm>
          <a:prstGeom prst="curvedRightArrow">
            <a:avLst>
              <a:gd name="adj1" fmla="val 263"/>
              <a:gd name="adj2" fmla="val 45175"/>
              <a:gd name="adj3" fmla="val 70872"/>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a:solidFill>
                <a:srgbClr val="2F2B20"/>
              </a:solidFill>
            </a:endParaRPr>
          </a:p>
        </p:txBody>
      </p:sp>
      <p:cxnSp>
        <p:nvCxnSpPr>
          <p:cNvPr id="46" name="Düz Ok Bağlayıcısı 45"/>
          <p:cNvCxnSpPr/>
          <p:nvPr/>
        </p:nvCxnSpPr>
        <p:spPr>
          <a:xfrm>
            <a:off x="3127375" y="2027238"/>
            <a:ext cx="436563" cy="0"/>
          </a:xfrm>
          <a:prstGeom prst="straightConnector1">
            <a:avLst/>
          </a:prstGeom>
          <a:ln w="7620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791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0"/>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2"/>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 grpId="0" animBg="1" autoUpdateAnimBg="0"/>
      <p:bldP spid="6" grpId="0" animBg="1" autoUpdateAnimBg="0"/>
      <p:bldP spid="7" grpId="0" animBg="1" autoUpdateAnimBg="0"/>
      <p:bldP spid="8" grpId="0" animBg="1" autoUpdateAnimBg="0"/>
      <p:bldP spid="9" grpId="0" animBg="1" autoUpdateAnimBg="0"/>
      <p:bldP spid="10" grpId="0" animBg="1" autoUpdateAnimBg="0"/>
      <p:bldP spid="12" grpId="0" animBg="1" autoUpdateAnimBg="0"/>
      <p:bldP spid="13"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357166"/>
            <a:ext cx="8072494" cy="6500834"/>
          </a:xfrm>
        </p:spPr>
        <p:txBody>
          <a:bodyPr>
            <a:normAutofit/>
          </a:bodyPr>
          <a:lstStyle/>
          <a:p>
            <a:r>
              <a:rPr lang="tr-TR" sz="3000" b="1" dirty="0">
                <a:latin typeface="Comic Sans MS" pitchFamily="66" charset="0"/>
              </a:rPr>
              <a:t>(6331 Sayılı İş Sağlığı ve Güvenliği Kanunu) </a:t>
            </a:r>
          </a:p>
          <a:p>
            <a:r>
              <a:rPr lang="tr-TR" sz="3000" b="1" dirty="0">
                <a:solidFill>
                  <a:srgbClr val="FF0000"/>
                </a:solidFill>
                <a:latin typeface="Comic Sans MS" pitchFamily="66" charset="0"/>
                <a:cs typeface="Times New Roman" pitchFamily="18" charset="0"/>
              </a:rPr>
              <a:t>Madde:4 -İşverenin genel yükümlülüğü</a:t>
            </a:r>
            <a:endParaRPr lang="tr-TR" sz="3000" dirty="0">
              <a:latin typeface="Comic Sans MS" pitchFamily="66" charset="0"/>
              <a:cs typeface="Times New Roman" pitchFamily="18" charset="0"/>
            </a:endParaRPr>
          </a:p>
          <a:p>
            <a:r>
              <a:rPr lang="tr-TR" sz="3000" dirty="0">
                <a:solidFill>
                  <a:srgbClr val="0000CC"/>
                </a:solidFill>
                <a:latin typeface="Comic Sans MS" pitchFamily="66" charset="0"/>
                <a:cs typeface="Times New Roman" pitchFamily="18" charset="0"/>
              </a:rPr>
              <a:t>(1) İşveren, çalışanların işle ilgili sağlık ve güvenliğini sağlamakla yükümlü olup bu çerçevede;</a:t>
            </a:r>
          </a:p>
          <a:p>
            <a:r>
              <a:rPr lang="tr-TR" sz="3000" dirty="0">
                <a:solidFill>
                  <a:srgbClr val="0000CC"/>
                </a:solidFill>
                <a:latin typeface="Comic Sans MS" pitchFamily="66" charset="0"/>
                <a:cs typeface="Times New Roman" pitchFamily="18" charset="0"/>
              </a:rPr>
              <a:t>b) İşyerinde alınan iş sağlığı ve güvenliği tedbirlerine uyulup uyulmadığını izler, denetler ve uygunsuzlukların giderilmesini sağlar.</a:t>
            </a:r>
          </a:p>
          <a:p>
            <a:r>
              <a:rPr lang="tr-TR" sz="3000" b="1" dirty="0">
                <a:solidFill>
                  <a:srgbClr val="D713D7"/>
                </a:solidFill>
                <a:latin typeface="Times New Roman" pitchFamily="18" charset="0"/>
                <a:cs typeface="Times New Roman" pitchFamily="18" charset="0"/>
              </a:rPr>
              <a:t>c) Risk değerlendirmesi yapar  veya yaptırır.</a:t>
            </a:r>
          </a:p>
          <a:p>
            <a:pPr>
              <a:buNone/>
            </a:pPr>
            <a:endParaRPr lang="tr-TR" dirty="0"/>
          </a:p>
        </p:txBody>
      </p:sp>
      <p:sp>
        <p:nvSpPr>
          <p:cNvPr id="5" name="4 Slayt Numarası Yer Tutucusu"/>
          <p:cNvSpPr>
            <a:spLocks noGrp="1"/>
          </p:cNvSpPr>
          <p:nvPr>
            <p:ph type="sldNum" sz="quarter" idx="12"/>
          </p:nvPr>
        </p:nvSpPr>
        <p:spPr/>
        <p:txBody>
          <a:bodyPr/>
          <a:lstStyle/>
          <a:p>
            <a:fld id="{65DC4B80-4B42-489C-AE70-B5D53D9EB9AC}" type="slidenum">
              <a:rPr lang="tr-TR" smtClean="0">
                <a:solidFill>
                  <a:srgbClr val="DFDCB7"/>
                </a:solidFill>
              </a:rPr>
              <a:pPr/>
              <a:t>4</a:t>
            </a:fld>
            <a:endParaRPr lang="tr-TR">
              <a:solidFill>
                <a:srgbClr val="DFDCB7"/>
              </a:solidFill>
            </a:endParaRPr>
          </a:p>
        </p:txBody>
      </p:sp>
    </p:spTree>
    <p:extLst>
      <p:ext uri="{BB962C8B-B14F-4D97-AF65-F5344CB8AC3E}">
        <p14:creationId xmlns:p14="http://schemas.microsoft.com/office/powerpoint/2010/main" val="898046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stretch>
            <a:fillRect/>
          </a:stretch>
        </p:blipFill>
        <p:spPr>
          <a:xfrm>
            <a:off x="700704" y="1536028"/>
            <a:ext cx="7742591" cy="378594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Resim 8"/>
          <p:cNvPicPr>
            <a:picLocks noChangeAspect="1"/>
          </p:cNvPicPr>
          <p:nvPr/>
        </p:nvPicPr>
        <p:blipFill>
          <a:blip r:embed="rId3" cstate="print"/>
          <a:stretch>
            <a:fillRect/>
          </a:stretch>
        </p:blipFill>
        <p:spPr>
          <a:xfrm>
            <a:off x="558272" y="1504434"/>
            <a:ext cx="7888908" cy="39322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51303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2 İçerik Yer Tutucusu"/>
          <p:cNvSpPr>
            <a:spLocks noGrp="1"/>
          </p:cNvSpPr>
          <p:nvPr>
            <p:ph idx="1"/>
          </p:nvPr>
        </p:nvSpPr>
        <p:spPr>
          <a:xfrm>
            <a:off x="556933" y="1196752"/>
            <a:ext cx="7740650" cy="4755148"/>
          </a:xfr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360363">
              <a:lnSpc>
                <a:spcPct val="150000"/>
              </a:lnSpc>
              <a:spcBef>
                <a:spcPct val="0"/>
              </a:spcBef>
              <a:buClr>
                <a:srgbClr val="0033CC"/>
              </a:buClr>
              <a:buFont typeface="Wingdings" pitchFamily="2" charset="2"/>
              <a:buNone/>
            </a:pPr>
            <a:r>
              <a:rPr lang="tr-TR" altLang="tr-TR" sz="2400" b="1" dirty="0">
                <a:ln w="11430">
                  <a:solidFill>
                    <a:srgbClr val="0033CC"/>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rebuchet MS" pitchFamily="34" charset="0"/>
              </a:rPr>
              <a:t>İşyerlerinde çalışanlar açısından büyük risklere neden olabilecek fiziksel etmenler şunlardır;</a:t>
            </a:r>
          </a:p>
          <a:p>
            <a:pPr marL="0" indent="360363">
              <a:lnSpc>
                <a:spcPct val="150000"/>
              </a:lnSpc>
              <a:spcBef>
                <a:spcPct val="0"/>
              </a:spcBef>
              <a:buClr>
                <a:srgbClr val="0033CC"/>
              </a:buClr>
              <a:buFont typeface="Wingdings" pitchFamily="2" charset="2"/>
              <a:buNone/>
            </a:pPr>
            <a:endParaRPr lang="tr-TR" altLang="tr-TR" sz="2200" b="1" dirty="0">
              <a:ln w="11430">
                <a:solidFill>
                  <a:srgbClr val="0033CC"/>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rebuchet MS" pitchFamily="34" charset="0"/>
            </a:endParaRPr>
          </a:p>
          <a:p>
            <a:pPr marL="989013" lvl="1" indent="360363">
              <a:lnSpc>
                <a:spcPct val="150000"/>
              </a:lnSpc>
              <a:spcBef>
                <a:spcPct val="0"/>
              </a:spcBef>
              <a:buClr>
                <a:srgbClr val="0033CC"/>
              </a:buClr>
              <a:buSzPct val="100000"/>
              <a:buFont typeface="Wingdings" pitchFamily="2" charset="2"/>
              <a:buChar char="ü"/>
            </a:pPr>
            <a:r>
              <a:rPr lang="tr-TR" altLang="tr-TR" sz="2200" b="1" dirty="0">
                <a:ln w="11430">
                  <a:solidFill>
                    <a:schemeClr val="tx1"/>
                  </a:solidFill>
                </a:ln>
                <a:effectLst>
                  <a:outerShdw blurRad="50800" dist="39000" dir="5460000" algn="tl">
                    <a:srgbClr val="000000">
                      <a:alpha val="38000"/>
                    </a:srgbClr>
                  </a:outerShdw>
                </a:effectLst>
                <a:latin typeface="Trebuchet MS" pitchFamily="34" charset="0"/>
              </a:rPr>
              <a:t>Gürültü</a:t>
            </a:r>
          </a:p>
          <a:p>
            <a:pPr marL="989013" lvl="1" indent="360363">
              <a:lnSpc>
                <a:spcPct val="150000"/>
              </a:lnSpc>
              <a:spcBef>
                <a:spcPct val="0"/>
              </a:spcBef>
              <a:buClr>
                <a:srgbClr val="0033CC"/>
              </a:buClr>
              <a:buSzPct val="100000"/>
              <a:buFont typeface="Wingdings" pitchFamily="2" charset="2"/>
              <a:buChar char="ü"/>
            </a:pPr>
            <a:r>
              <a:rPr lang="tr-TR" altLang="tr-TR" sz="2200" b="1" dirty="0">
                <a:ln w="11430">
                  <a:solidFill>
                    <a:schemeClr val="tx1"/>
                  </a:solidFill>
                </a:ln>
                <a:effectLst>
                  <a:outerShdw blurRad="50800" dist="39000" dir="5460000" algn="tl">
                    <a:srgbClr val="000000">
                      <a:alpha val="38000"/>
                    </a:srgbClr>
                  </a:outerShdw>
                </a:effectLst>
                <a:latin typeface="Trebuchet MS" pitchFamily="34" charset="0"/>
              </a:rPr>
              <a:t>Titreşim </a:t>
            </a:r>
          </a:p>
          <a:p>
            <a:pPr marL="989013" lvl="1" indent="360363">
              <a:lnSpc>
                <a:spcPct val="150000"/>
              </a:lnSpc>
              <a:spcBef>
                <a:spcPct val="0"/>
              </a:spcBef>
              <a:buClr>
                <a:srgbClr val="0033CC"/>
              </a:buClr>
              <a:buSzPct val="100000"/>
              <a:buFont typeface="Wingdings" pitchFamily="2" charset="2"/>
              <a:buChar char="ü"/>
            </a:pPr>
            <a:r>
              <a:rPr lang="tr-TR" altLang="tr-TR" sz="2200" b="1" dirty="0">
                <a:ln w="11430">
                  <a:solidFill>
                    <a:schemeClr val="tx1"/>
                  </a:solidFill>
                </a:ln>
                <a:effectLst>
                  <a:outerShdw blurRad="50800" dist="39000" dir="5460000" algn="tl">
                    <a:srgbClr val="000000">
                      <a:alpha val="38000"/>
                    </a:srgbClr>
                  </a:outerShdw>
                </a:effectLst>
                <a:latin typeface="Trebuchet MS" pitchFamily="34" charset="0"/>
              </a:rPr>
              <a:t>Termal Konfor</a:t>
            </a:r>
          </a:p>
          <a:p>
            <a:pPr marL="989013" lvl="1" indent="360363">
              <a:lnSpc>
                <a:spcPct val="150000"/>
              </a:lnSpc>
              <a:spcBef>
                <a:spcPct val="0"/>
              </a:spcBef>
              <a:buClr>
                <a:srgbClr val="0033CC"/>
              </a:buClr>
              <a:buSzPct val="100000"/>
              <a:buFont typeface="Wingdings" pitchFamily="2" charset="2"/>
              <a:buChar char="ü"/>
            </a:pPr>
            <a:r>
              <a:rPr lang="tr-TR" altLang="tr-TR" sz="2200" b="1" dirty="0">
                <a:ln w="11430">
                  <a:solidFill>
                    <a:schemeClr val="tx1"/>
                  </a:solidFill>
                </a:ln>
                <a:effectLst>
                  <a:outerShdw blurRad="50800" dist="39000" dir="5460000" algn="tl">
                    <a:srgbClr val="000000">
                      <a:alpha val="38000"/>
                    </a:srgbClr>
                  </a:outerShdw>
                </a:effectLst>
                <a:latin typeface="Trebuchet MS" pitchFamily="34" charset="0"/>
              </a:rPr>
              <a:t>Aydınlatma</a:t>
            </a:r>
          </a:p>
          <a:p>
            <a:pPr marL="989013" lvl="1" indent="360363">
              <a:lnSpc>
                <a:spcPct val="150000"/>
              </a:lnSpc>
              <a:spcBef>
                <a:spcPct val="0"/>
              </a:spcBef>
              <a:buClr>
                <a:srgbClr val="0033CC"/>
              </a:buClr>
              <a:buSzPct val="100000"/>
              <a:buFont typeface="Wingdings" pitchFamily="2" charset="2"/>
              <a:buChar char="ü"/>
            </a:pPr>
            <a:r>
              <a:rPr lang="tr-TR" altLang="tr-TR" sz="2200" b="1" dirty="0">
                <a:ln w="11430">
                  <a:solidFill>
                    <a:schemeClr val="tx1"/>
                  </a:solidFill>
                </a:ln>
                <a:effectLst>
                  <a:outerShdw blurRad="50800" dist="39000" dir="5460000" algn="tl">
                    <a:srgbClr val="000000">
                      <a:alpha val="38000"/>
                    </a:srgbClr>
                  </a:outerShdw>
                </a:effectLst>
                <a:latin typeface="Trebuchet MS" pitchFamily="34" charset="0"/>
              </a:rPr>
              <a:t>Radyasyon	</a:t>
            </a:r>
          </a:p>
          <a:p>
            <a:pPr marL="989013" lvl="1" indent="360363">
              <a:lnSpc>
                <a:spcPct val="150000"/>
              </a:lnSpc>
              <a:spcBef>
                <a:spcPct val="0"/>
              </a:spcBef>
              <a:buClr>
                <a:srgbClr val="0033CC"/>
              </a:buClr>
              <a:buSzPct val="100000"/>
              <a:buFont typeface="Wingdings" pitchFamily="2" charset="2"/>
              <a:buChar char="ü"/>
            </a:pPr>
            <a:r>
              <a:rPr lang="tr-TR" altLang="tr-TR" sz="2200" b="1" dirty="0">
                <a:ln w="11430">
                  <a:solidFill>
                    <a:schemeClr val="tx1"/>
                  </a:solidFill>
                </a:ln>
                <a:effectLst>
                  <a:outerShdw blurRad="50800" dist="39000" dir="5460000" algn="tl">
                    <a:srgbClr val="000000">
                      <a:alpha val="38000"/>
                    </a:srgbClr>
                  </a:outerShdw>
                </a:effectLst>
                <a:latin typeface="Trebuchet MS" pitchFamily="34" charset="0"/>
              </a:rPr>
              <a:t>Basınç</a:t>
            </a:r>
          </a:p>
        </p:txBody>
      </p:sp>
      <p:sp>
        <p:nvSpPr>
          <p:cNvPr id="101379" name="2 Metin kutusu"/>
          <p:cNvSpPr txBox="1">
            <a:spLocks noChangeArrowheads="1"/>
          </p:cNvSpPr>
          <p:nvPr/>
        </p:nvSpPr>
        <p:spPr bwMode="auto">
          <a:xfrm>
            <a:off x="539552" y="538163"/>
            <a:ext cx="7019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FİZİKSEL RİSK ETMENLERİ</a:t>
            </a:r>
          </a:p>
        </p:txBody>
      </p:sp>
      <p:pic>
        <p:nvPicPr>
          <p:cNvPr id="101380" name="Picture 4" descr="C:\Users\COMPAQ\Desktop\RİSK MED\WEB\Fotolia\Fotolia_12598047_X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213" y="2714625"/>
            <a:ext cx="3697287" cy="36972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27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Users\COMPAQ\Desktop\foto\271523[1].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80109" y="91507"/>
            <a:ext cx="8825346" cy="6392420"/>
          </a:xfrm>
          <a:prstGeom prst="rect">
            <a:avLst/>
          </a:prstGeom>
          <a:ln>
            <a:noFill/>
          </a:ln>
          <a:effectLst>
            <a:softEdge rad="112500"/>
          </a:effectLst>
        </p:spPr>
      </p:pic>
      <p:sp>
        <p:nvSpPr>
          <p:cNvPr id="4" name="Rectangle 7"/>
          <p:cNvSpPr>
            <a:spLocks noChangeArrowheads="1"/>
          </p:cNvSpPr>
          <p:nvPr/>
        </p:nvSpPr>
        <p:spPr bwMode="auto">
          <a:xfrm>
            <a:off x="701675" y="2967335"/>
            <a:ext cx="7740650" cy="923330"/>
          </a:xfrm>
          <a:prstGeom prst="rect">
            <a:avLst/>
          </a:prstGeom>
          <a:noFill/>
          <a:ln w="9525">
            <a:noFill/>
            <a:miter lim="800000"/>
            <a:headEnd/>
            <a:tailEnd/>
          </a:ln>
        </p:spPr>
        <p:txBody>
          <a:bodyPr>
            <a:spAutoFit/>
          </a:bodyPr>
          <a:lstStyle/>
          <a:p>
            <a:pPr algn="ctr">
              <a:defRPr/>
            </a:pPr>
            <a:r>
              <a:rPr lang="tr-TR" sz="5400" b="1" kern="10"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latin typeface="Arial Black"/>
              </a:rPr>
              <a:t>GÜRÜLTÜ</a:t>
            </a:r>
            <a:endParaRPr lang="tr-TR" sz="5400" b="1"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501127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4294967295"/>
          </p:nvPr>
        </p:nvSpPr>
        <p:spPr>
          <a:xfrm>
            <a:off x="683568" y="1484784"/>
            <a:ext cx="7740650" cy="3585020"/>
          </a:xfrm>
          <a:prstGeom prst="rect">
            <a:avLst/>
          </a:prstGeom>
        </p:spPr>
        <p:txBody>
          <a:bodyPr>
            <a:spAutoFit/>
          </a:bodyPr>
          <a:lstStyle/>
          <a:p>
            <a:pPr marL="0" indent="363538">
              <a:lnSpc>
                <a:spcPct val="150000"/>
              </a:lnSpc>
              <a:spcBef>
                <a:spcPct val="0"/>
              </a:spcBef>
              <a:buClr>
                <a:srgbClr val="0033CC"/>
              </a:buClr>
            </a:pPr>
            <a:r>
              <a:rPr lang="tr-TR" altLang="tr-TR" sz="2200" dirty="0">
                <a:solidFill>
                  <a:srgbClr val="0033CC"/>
                </a:solidFill>
                <a:latin typeface="Trebuchet MS" pitchFamily="34" charset="0"/>
                <a:cs typeface="Tahoma" pitchFamily="34" charset="0"/>
              </a:rPr>
              <a:t>Gürültü</a:t>
            </a:r>
            <a:r>
              <a:rPr lang="tr-TR" altLang="tr-TR" sz="2200" dirty="0">
                <a:solidFill>
                  <a:srgbClr val="000000"/>
                </a:solidFill>
                <a:latin typeface="Trebuchet MS" pitchFamily="34" charset="0"/>
                <a:cs typeface="Tahoma" pitchFamily="34" charset="0"/>
              </a:rPr>
              <a:t>,</a:t>
            </a:r>
            <a:r>
              <a:rPr lang="tr-TR" altLang="tr-TR" sz="2200" dirty="0">
                <a:latin typeface="Trebuchet MS" pitchFamily="34" charset="0"/>
                <a:cs typeface="Tahoma" pitchFamily="34" charset="0"/>
              </a:rPr>
              <a:t> </a:t>
            </a:r>
            <a:r>
              <a:rPr lang="tr-TR" altLang="tr-TR" sz="2200" dirty="0">
                <a:solidFill>
                  <a:srgbClr val="000000"/>
                </a:solidFill>
                <a:latin typeface="Trebuchet MS" pitchFamily="34" charset="0"/>
                <a:cs typeface="Tahoma" pitchFamily="34" charset="0"/>
              </a:rPr>
              <a:t>genel olarak, istenmeyen ve kulağa hoş gelmeyen rahatsız eden sesler olarak tanımlanır.</a:t>
            </a:r>
          </a:p>
          <a:p>
            <a:pPr marL="0" indent="363538">
              <a:lnSpc>
                <a:spcPct val="150000"/>
              </a:lnSpc>
              <a:spcBef>
                <a:spcPct val="0"/>
              </a:spcBef>
              <a:buClr>
                <a:srgbClr val="0033CC"/>
              </a:buClr>
              <a:buFont typeface="Wingdings" pitchFamily="2" charset="2"/>
              <a:buNone/>
            </a:pPr>
            <a:endParaRPr lang="tr-TR" altLang="tr-TR" sz="2200" dirty="0">
              <a:solidFill>
                <a:srgbClr val="000000"/>
              </a:solidFill>
              <a:latin typeface="Trebuchet MS" pitchFamily="34" charset="0"/>
              <a:cs typeface="Tahoma" pitchFamily="34" charset="0"/>
            </a:endParaRPr>
          </a:p>
          <a:p>
            <a:pPr marL="0" indent="363538">
              <a:lnSpc>
                <a:spcPct val="150000"/>
              </a:lnSpc>
              <a:spcBef>
                <a:spcPct val="0"/>
              </a:spcBef>
              <a:buClr>
                <a:srgbClr val="0033CC"/>
              </a:buClr>
            </a:pPr>
            <a:r>
              <a:rPr lang="tr-TR" altLang="tr-TR" sz="2200" dirty="0">
                <a:solidFill>
                  <a:srgbClr val="0033CC"/>
                </a:solidFill>
                <a:latin typeface="Trebuchet MS" pitchFamily="34" charset="0"/>
                <a:cs typeface="Tahoma" pitchFamily="34" charset="0"/>
              </a:rPr>
              <a:t>Endüstrideki gürültü </a:t>
            </a:r>
            <a:r>
              <a:rPr lang="tr-TR" altLang="tr-TR" sz="2200" dirty="0">
                <a:solidFill>
                  <a:srgbClr val="000000"/>
                </a:solidFill>
                <a:latin typeface="Trebuchet MS" pitchFamily="34" charset="0"/>
                <a:cs typeface="Tahoma" pitchFamily="34" charset="0"/>
              </a:rPr>
              <a:t>ise, işyerlerinde çalışanların üzerinde fizyolojik ve psikolojik etkiler bırakan ve iş verimini olumsuz yönde etkileyen sesler olarak tanımlanabilir.</a:t>
            </a:r>
          </a:p>
        </p:txBody>
      </p:sp>
      <p:sp>
        <p:nvSpPr>
          <p:cNvPr id="103427" name="2 Metin kutusu"/>
          <p:cNvSpPr txBox="1">
            <a:spLocks noChangeArrowheads="1"/>
          </p:cNvSpPr>
          <p:nvPr/>
        </p:nvSpPr>
        <p:spPr bwMode="auto">
          <a:xfrm>
            <a:off x="683568" y="478508"/>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gradFill rotWithShape="1">
                  <a:gsLst>
                    <a:gs pos="0">
                      <a:srgbClr val="FFC000">
                        <a:tint val="70000"/>
                        <a:satMod val="200000"/>
                      </a:srgbClr>
                    </a:gs>
                    <a:gs pos="40000">
                      <a:srgbClr val="FFC000">
                        <a:tint val="90000"/>
                        <a:satMod val="130000"/>
                      </a:srgbClr>
                    </a:gs>
                    <a:gs pos="50000">
                      <a:srgbClr val="FFC000">
                        <a:tint val="90000"/>
                        <a:satMod val="130000"/>
                      </a:srgbClr>
                    </a:gs>
                    <a:gs pos="68000">
                      <a:srgbClr val="FFC000">
                        <a:tint val="90000"/>
                        <a:satMod val="130000"/>
                      </a:srgbClr>
                    </a:gs>
                    <a:gs pos="100000">
                      <a:srgbClr val="FFC000">
                        <a:tint val="70000"/>
                        <a:satMod val="200000"/>
                      </a:srgbClr>
                    </a:gs>
                  </a:gsLst>
                  <a:lin ang="5400000"/>
                </a:gradFill>
                <a:effectLst>
                  <a:outerShdw blurRad="88000" dist="50800" dir="5040000" algn="tl">
                    <a:srgbClr val="FFC000">
                      <a:tint val="80000"/>
                      <a:satMod val="250000"/>
                      <a:alpha val="45000"/>
                    </a:srgbClr>
                  </a:outerShdw>
                </a:effectLst>
              </a:rPr>
              <a:t>GÜRÜLTÜNÜN TANIMI, TÜRLERİ VE KAYNAKLARI</a:t>
            </a:r>
          </a:p>
        </p:txBody>
      </p:sp>
    </p:spTree>
    <p:extLst>
      <p:ext uri="{BB962C8B-B14F-4D97-AF65-F5344CB8AC3E}">
        <p14:creationId xmlns:p14="http://schemas.microsoft.com/office/powerpoint/2010/main" val="2135532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body" idx="4294967295"/>
          </p:nvPr>
        </p:nvSpPr>
        <p:spPr>
          <a:xfrm>
            <a:off x="611560" y="1916832"/>
            <a:ext cx="4896544" cy="3970318"/>
          </a:xfrm>
          <a:prstGeom prst="rect">
            <a:avLst/>
          </a:prstGeom>
        </p:spPr>
        <p:txBody>
          <a:bodyPr wrap="square">
            <a:spAutoFit/>
          </a:bodyPr>
          <a:lstStyle/>
          <a:p>
            <a:pPr marL="0" indent="363538">
              <a:lnSpc>
                <a:spcPct val="150000"/>
              </a:lnSpc>
              <a:spcBef>
                <a:spcPct val="0"/>
              </a:spcBef>
              <a:buFont typeface="Wingdings" pitchFamily="2" charset="2"/>
              <a:buNone/>
            </a:pPr>
            <a:r>
              <a:rPr lang="tr-TR" altLang="tr-TR" dirty="0">
                <a:solidFill>
                  <a:srgbClr val="000000"/>
                </a:solidFill>
                <a:latin typeface="Trebuchet MS" pitchFamily="34" charset="0"/>
              </a:rPr>
              <a:t>İş sağlığı ve güvenliği konusunda, bir başka ifade ile </a:t>
            </a:r>
            <a:r>
              <a:rPr lang="tr-TR" altLang="tr-TR" dirty="0">
                <a:ln>
                  <a:solidFill>
                    <a:schemeClr val="tx1"/>
                  </a:solidFill>
                </a:ln>
                <a:solidFill>
                  <a:srgbClr val="000000"/>
                </a:solidFill>
                <a:latin typeface="Trebuchet MS" pitchFamily="34" charset="0"/>
              </a:rPr>
              <a:t>işitme kaybına sebep olabilecek gürültünün değerlendirilmesi için </a:t>
            </a:r>
            <a:r>
              <a:rPr lang="tr-TR" altLang="tr-TR" dirty="0">
                <a:solidFill>
                  <a:srgbClr val="000000"/>
                </a:solidFill>
                <a:latin typeface="Trebuchet MS" pitchFamily="34" charset="0"/>
              </a:rPr>
              <a:t>gürültüyü meydana getiren sesin </a:t>
            </a:r>
            <a:r>
              <a:rPr lang="tr-TR" altLang="tr-TR" dirty="0">
                <a:ln>
                  <a:solidFill>
                    <a:srgbClr val="0033CC"/>
                  </a:solidFill>
                </a:ln>
                <a:solidFill>
                  <a:srgbClr val="0033CC"/>
                </a:solidFill>
                <a:latin typeface="Trebuchet MS" pitchFamily="34" charset="0"/>
              </a:rPr>
              <a:t>basıncının ve frekansının</a:t>
            </a:r>
            <a:r>
              <a:rPr lang="tr-TR" altLang="tr-TR" dirty="0">
                <a:ln>
                  <a:solidFill>
                    <a:srgbClr val="0033CC"/>
                  </a:solidFill>
                </a:ln>
                <a:solidFill>
                  <a:srgbClr val="000000"/>
                </a:solidFill>
                <a:latin typeface="Trebuchet MS" pitchFamily="34" charset="0"/>
              </a:rPr>
              <a:t> </a:t>
            </a:r>
            <a:r>
              <a:rPr lang="tr-TR" altLang="tr-TR" dirty="0">
                <a:solidFill>
                  <a:srgbClr val="000000"/>
                </a:solidFill>
                <a:latin typeface="Trebuchet MS" pitchFamily="34" charset="0"/>
              </a:rPr>
              <a:t>belirlenmesi yeterlidir. </a:t>
            </a:r>
            <a:endParaRPr lang="en-US" altLang="tr-TR" dirty="0">
              <a:solidFill>
                <a:srgbClr val="000000"/>
              </a:solidFill>
              <a:latin typeface="Trebuchet MS" pitchFamily="34" charset="0"/>
            </a:endParaRPr>
          </a:p>
        </p:txBody>
      </p:sp>
      <p:pic>
        <p:nvPicPr>
          <p:cNvPr id="105476" name="Picture 6" descr="Click here big pictu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366" y="1844824"/>
            <a:ext cx="2794050" cy="38884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2 Metin kutusu"/>
          <p:cNvSpPr txBox="1">
            <a:spLocks noChangeArrowheads="1"/>
          </p:cNvSpPr>
          <p:nvPr/>
        </p:nvSpPr>
        <p:spPr bwMode="auto">
          <a:xfrm>
            <a:off x="683568" y="478508"/>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gradFill rotWithShape="1">
                  <a:gsLst>
                    <a:gs pos="0">
                      <a:srgbClr val="FFC000">
                        <a:tint val="70000"/>
                        <a:satMod val="200000"/>
                      </a:srgbClr>
                    </a:gs>
                    <a:gs pos="40000">
                      <a:srgbClr val="FFC000">
                        <a:tint val="90000"/>
                        <a:satMod val="130000"/>
                      </a:srgbClr>
                    </a:gs>
                    <a:gs pos="50000">
                      <a:srgbClr val="FFC000">
                        <a:tint val="90000"/>
                        <a:satMod val="130000"/>
                      </a:srgbClr>
                    </a:gs>
                    <a:gs pos="68000">
                      <a:srgbClr val="FFC000">
                        <a:tint val="90000"/>
                        <a:satMod val="130000"/>
                      </a:srgbClr>
                    </a:gs>
                    <a:gs pos="100000">
                      <a:srgbClr val="FFC000">
                        <a:tint val="70000"/>
                        <a:satMod val="200000"/>
                      </a:srgbClr>
                    </a:gs>
                  </a:gsLst>
                  <a:lin ang="5400000"/>
                </a:gradFill>
                <a:effectLst>
                  <a:outerShdw blurRad="88000" dist="50800" dir="5040000" algn="tl">
                    <a:srgbClr val="FFC000">
                      <a:tint val="80000"/>
                      <a:satMod val="250000"/>
                      <a:alpha val="45000"/>
                    </a:srgbClr>
                  </a:outerShdw>
                </a:effectLst>
              </a:rPr>
              <a:t>GÜRÜLTÜNÜN TANIMI, TÜRLERİ VE KAYNAKLARI</a:t>
            </a:r>
          </a:p>
        </p:txBody>
      </p:sp>
    </p:spTree>
    <p:extLst>
      <p:ext uri="{BB962C8B-B14F-4D97-AF65-F5344CB8AC3E}">
        <p14:creationId xmlns:p14="http://schemas.microsoft.com/office/powerpoint/2010/main" val="1996406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539552" y="980728"/>
            <a:ext cx="7740650" cy="3485570"/>
          </a:xfrm>
          <a:prstGeom prst="rect">
            <a:avLst/>
          </a:prstGeom>
        </p:spPr>
        <p:txBody>
          <a:bodyPr>
            <a:spAutoFit/>
          </a:bodyPr>
          <a:lstStyle/>
          <a:p>
            <a:pPr marL="0" indent="363538">
              <a:lnSpc>
                <a:spcPct val="150000"/>
              </a:lnSpc>
              <a:spcBef>
                <a:spcPct val="0"/>
              </a:spcBef>
              <a:buNone/>
            </a:pPr>
            <a:r>
              <a:rPr lang="tr-TR" altLang="tr-TR" dirty="0">
                <a:solidFill>
                  <a:srgbClr val="000000"/>
                </a:solidFill>
                <a:latin typeface="Trebuchet MS" pitchFamily="34" charset="0"/>
              </a:rPr>
              <a:t>	</a:t>
            </a:r>
          </a:p>
          <a:p>
            <a:pPr marL="0" indent="363538">
              <a:lnSpc>
                <a:spcPct val="150000"/>
              </a:lnSpc>
              <a:spcBef>
                <a:spcPct val="0"/>
              </a:spcBef>
              <a:buNone/>
            </a:pPr>
            <a:r>
              <a:rPr lang="tr-TR" altLang="tr-TR" dirty="0">
                <a:solidFill>
                  <a:srgbClr val="000000"/>
                </a:solidFill>
                <a:latin typeface="Trebuchet MS" pitchFamily="34" charset="0"/>
              </a:rPr>
              <a:t>Ses basıncı çok küçük olduğundan, ses basınç birimi olarak </a:t>
            </a:r>
            <a:r>
              <a:rPr lang="tr-TR" altLang="tr-TR" dirty="0">
                <a:ln>
                  <a:solidFill>
                    <a:schemeClr val="tx1"/>
                  </a:solidFill>
                </a:ln>
                <a:solidFill>
                  <a:srgbClr val="000000"/>
                </a:solidFill>
                <a:latin typeface="Trebuchet MS" pitchFamily="34" charset="0"/>
              </a:rPr>
              <a:t>bar’ın milyonda biri </a:t>
            </a:r>
            <a:r>
              <a:rPr lang="tr-TR" altLang="tr-TR" dirty="0">
                <a:solidFill>
                  <a:srgbClr val="000000"/>
                </a:solidFill>
                <a:latin typeface="Trebuchet MS" pitchFamily="34" charset="0"/>
              </a:rPr>
              <a:t>olan </a:t>
            </a:r>
            <a:r>
              <a:rPr lang="tr-TR" altLang="tr-TR" dirty="0">
                <a:ln>
                  <a:solidFill>
                    <a:srgbClr val="0033CC"/>
                  </a:solidFill>
                </a:ln>
                <a:solidFill>
                  <a:srgbClr val="0033CC"/>
                </a:solidFill>
                <a:latin typeface="Trebuchet MS" pitchFamily="34" charset="0"/>
              </a:rPr>
              <a:t>mikrobar</a:t>
            </a:r>
            <a:r>
              <a:rPr lang="tr-TR" altLang="tr-TR" dirty="0">
                <a:solidFill>
                  <a:srgbClr val="0033CC"/>
                </a:solidFill>
                <a:latin typeface="Trebuchet MS" pitchFamily="34" charset="0"/>
              </a:rPr>
              <a:t> </a:t>
            </a:r>
            <a:r>
              <a:rPr lang="tr-TR" altLang="tr-TR" dirty="0">
                <a:solidFill>
                  <a:srgbClr val="000000"/>
                </a:solidFill>
                <a:latin typeface="Trebuchet MS" pitchFamily="34" charset="0"/>
              </a:rPr>
              <a:t>kullanılır. </a:t>
            </a:r>
          </a:p>
          <a:p>
            <a:pPr marL="0" indent="363538">
              <a:lnSpc>
                <a:spcPct val="150000"/>
              </a:lnSpc>
              <a:spcBef>
                <a:spcPct val="0"/>
              </a:spcBef>
              <a:buClr>
                <a:srgbClr val="0033CC"/>
              </a:buClr>
              <a:buNone/>
            </a:pPr>
            <a:endParaRPr lang="tr-TR" altLang="tr-TR" dirty="0">
              <a:solidFill>
                <a:srgbClr val="000000"/>
              </a:solidFill>
              <a:latin typeface="Trebuchet MS" pitchFamily="34" charset="0"/>
            </a:endParaRPr>
          </a:p>
          <a:p>
            <a:pPr marL="0" indent="363538">
              <a:lnSpc>
                <a:spcPct val="150000"/>
              </a:lnSpc>
              <a:spcBef>
                <a:spcPct val="0"/>
              </a:spcBef>
              <a:buClr>
                <a:srgbClr val="0033CC"/>
              </a:buClr>
              <a:buNone/>
            </a:pPr>
            <a:r>
              <a:rPr lang="tr-TR" altLang="tr-TR" dirty="0">
                <a:solidFill>
                  <a:srgbClr val="000000"/>
                </a:solidFill>
                <a:latin typeface="Trebuchet MS" pitchFamily="34" charset="0"/>
              </a:rPr>
              <a:t>Gürültü Yönetmeliğinde ise; ses basıncı için </a:t>
            </a:r>
            <a:r>
              <a:rPr lang="tr-TR" altLang="tr-TR" dirty="0">
                <a:solidFill>
                  <a:srgbClr val="0033CC"/>
                </a:solidFill>
                <a:latin typeface="Trebuchet MS" pitchFamily="34" charset="0"/>
              </a:rPr>
              <a:t>pascal </a:t>
            </a:r>
            <a:r>
              <a:rPr lang="tr-TR" altLang="tr-TR" dirty="0">
                <a:solidFill>
                  <a:srgbClr val="000000"/>
                </a:solidFill>
                <a:latin typeface="Trebuchet MS" pitchFamily="34" charset="0"/>
              </a:rPr>
              <a:t>kullanılmaktadır.</a:t>
            </a:r>
          </a:p>
          <a:p>
            <a:pPr marL="0" indent="349250">
              <a:lnSpc>
                <a:spcPct val="150000"/>
              </a:lnSpc>
              <a:spcBef>
                <a:spcPct val="0"/>
              </a:spcBef>
              <a:buClr>
                <a:srgbClr val="0033CC"/>
              </a:buClr>
              <a:buFont typeface="Wingdings" pitchFamily="2" charset="2"/>
              <a:buNone/>
            </a:pPr>
            <a:r>
              <a:rPr lang="tr-TR" altLang="tr-TR" dirty="0">
                <a:ln>
                  <a:solidFill>
                    <a:srgbClr val="0033CC"/>
                  </a:solidFill>
                </a:ln>
                <a:solidFill>
                  <a:srgbClr val="0033CC"/>
                </a:solidFill>
                <a:latin typeface="Trebuchet MS" pitchFamily="34" charset="0"/>
              </a:rPr>
              <a:t>1 bar = 100 kpascal</a:t>
            </a:r>
            <a:r>
              <a:rPr lang="tr-TR" altLang="tr-TR" dirty="0">
                <a:ln>
                  <a:solidFill>
                    <a:srgbClr val="0033CC"/>
                  </a:solidFill>
                </a:ln>
                <a:solidFill>
                  <a:srgbClr val="000000"/>
                </a:solidFill>
                <a:latin typeface="Trebuchet MS" pitchFamily="34" charset="0"/>
              </a:rPr>
              <a:t> </a:t>
            </a:r>
            <a:endParaRPr lang="en-US" altLang="tr-TR" dirty="0">
              <a:ln>
                <a:solidFill>
                  <a:srgbClr val="0033CC"/>
                </a:solidFill>
              </a:ln>
              <a:solidFill>
                <a:srgbClr val="000000"/>
              </a:solidFill>
              <a:latin typeface="Trebuchet MS" pitchFamily="34" charset="0"/>
            </a:endParaRPr>
          </a:p>
        </p:txBody>
      </p:sp>
      <p:sp>
        <p:nvSpPr>
          <p:cNvPr id="6" name="2 Metin kutusu"/>
          <p:cNvSpPr txBox="1">
            <a:spLocks noChangeArrowheads="1"/>
          </p:cNvSpPr>
          <p:nvPr/>
        </p:nvSpPr>
        <p:spPr bwMode="auto">
          <a:xfrm>
            <a:off x="683568" y="478508"/>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gradFill rotWithShape="1">
                  <a:gsLst>
                    <a:gs pos="0">
                      <a:srgbClr val="FFC000">
                        <a:tint val="70000"/>
                        <a:satMod val="200000"/>
                      </a:srgbClr>
                    </a:gs>
                    <a:gs pos="40000">
                      <a:srgbClr val="FFC000">
                        <a:tint val="90000"/>
                        <a:satMod val="130000"/>
                      </a:srgbClr>
                    </a:gs>
                    <a:gs pos="50000">
                      <a:srgbClr val="FFC000">
                        <a:tint val="90000"/>
                        <a:satMod val="130000"/>
                      </a:srgbClr>
                    </a:gs>
                    <a:gs pos="68000">
                      <a:srgbClr val="FFC000">
                        <a:tint val="90000"/>
                        <a:satMod val="130000"/>
                      </a:srgbClr>
                    </a:gs>
                    <a:gs pos="100000">
                      <a:srgbClr val="FFC000">
                        <a:tint val="70000"/>
                        <a:satMod val="200000"/>
                      </a:srgbClr>
                    </a:gs>
                  </a:gsLst>
                  <a:lin ang="5400000"/>
                </a:gradFill>
                <a:effectLst>
                  <a:outerShdw blurRad="88000" dist="50800" dir="5040000" algn="tl">
                    <a:srgbClr val="FFC000">
                      <a:tint val="80000"/>
                      <a:satMod val="250000"/>
                      <a:alpha val="45000"/>
                    </a:srgbClr>
                  </a:outerShdw>
                </a:effectLst>
              </a:rPr>
              <a:t>GÜRÜLTÜNÜN TANIMI, TÜRLERİ VE KAYNAKLARI</a:t>
            </a:r>
          </a:p>
        </p:txBody>
      </p:sp>
    </p:spTree>
    <p:extLst>
      <p:ext uri="{BB962C8B-B14F-4D97-AF65-F5344CB8AC3E}">
        <p14:creationId xmlns:p14="http://schemas.microsoft.com/office/powerpoint/2010/main" val="416360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4294967295"/>
          </p:nvPr>
        </p:nvSpPr>
        <p:spPr>
          <a:xfrm>
            <a:off x="683568" y="1268760"/>
            <a:ext cx="7740650" cy="5339923"/>
          </a:xfrm>
          <a:prstGeom prst="rect">
            <a:avLst/>
          </a:prstGeom>
        </p:spPr>
        <p:txBody>
          <a:bodyPr>
            <a:spAutoFit/>
          </a:bodyPr>
          <a:lstStyle/>
          <a:p>
            <a:pPr marL="0" indent="363538">
              <a:lnSpc>
                <a:spcPct val="150000"/>
              </a:lnSpc>
              <a:spcBef>
                <a:spcPct val="0"/>
              </a:spcBef>
              <a:buClr>
                <a:srgbClr val="0033CC"/>
              </a:buClr>
              <a:buNone/>
            </a:pPr>
            <a:r>
              <a:rPr lang="tr-TR" altLang="tr-TR" sz="2200" dirty="0">
                <a:ln>
                  <a:solidFill>
                    <a:srgbClr val="0033CC"/>
                  </a:solidFill>
                </a:ln>
                <a:solidFill>
                  <a:srgbClr val="0033CC"/>
                </a:solidFill>
                <a:latin typeface="Trebuchet MS" pitchFamily="34" charset="0"/>
              </a:rPr>
              <a:t>“Endüstride Gürültü Kaynakları”</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Pompaların, kompresörlerin, türbinlerin, vantilatörlerin, jet motorlarının ve vanaların sıvı ve gaz </a:t>
            </a:r>
            <a:r>
              <a:rPr lang="tr-TR" altLang="tr-TR" sz="2200" dirty="0">
                <a:ln>
                  <a:solidFill>
                    <a:sysClr val="windowText" lastClr="000000"/>
                  </a:solidFill>
                </a:ln>
                <a:solidFill>
                  <a:srgbClr val="000000"/>
                </a:solidFill>
                <a:latin typeface="Trebuchet MS" pitchFamily="34" charset="0"/>
              </a:rPr>
              <a:t>itici etkileri; </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Fırın ve motorların </a:t>
            </a:r>
            <a:r>
              <a:rPr lang="tr-TR" altLang="tr-TR" sz="2200" dirty="0">
                <a:ln>
                  <a:solidFill>
                    <a:sysClr val="windowText" lastClr="000000"/>
                  </a:solidFill>
                </a:ln>
                <a:solidFill>
                  <a:srgbClr val="000000"/>
                </a:solidFill>
                <a:latin typeface="Trebuchet MS" pitchFamily="34" charset="0"/>
              </a:rPr>
              <a:t>ateşleme gürültüleri;  </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Transformatör ve dinamoların yarattığı </a:t>
            </a:r>
            <a:r>
              <a:rPr lang="tr-TR" altLang="tr-TR" sz="2200" dirty="0">
                <a:ln>
                  <a:solidFill>
                    <a:sysClr val="windowText" lastClr="000000"/>
                  </a:solidFill>
                </a:ln>
                <a:solidFill>
                  <a:srgbClr val="000000"/>
                </a:solidFill>
                <a:latin typeface="Trebuchet MS" pitchFamily="34" charset="0"/>
              </a:rPr>
              <a:t>manyetik sesler; </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Çevirici dişli, motor ve makinelerden gelen </a:t>
            </a:r>
            <a:r>
              <a:rPr lang="tr-TR" altLang="tr-TR" sz="2200" dirty="0">
                <a:ln>
                  <a:solidFill>
                    <a:sysClr val="windowText" lastClr="000000"/>
                  </a:solidFill>
                </a:ln>
                <a:solidFill>
                  <a:srgbClr val="000000"/>
                </a:solidFill>
                <a:latin typeface="Trebuchet MS" pitchFamily="34" charset="0"/>
              </a:rPr>
              <a:t>titreşim ve sürtünme sesleri</a:t>
            </a:r>
            <a:r>
              <a:rPr lang="en-US" altLang="tr-TR" sz="2200" dirty="0">
                <a:ln>
                  <a:solidFill>
                    <a:sysClr val="windowText" lastClr="000000"/>
                  </a:solidFill>
                </a:ln>
                <a:solidFill>
                  <a:srgbClr val="000000"/>
                </a:solidFill>
                <a:latin typeface="Trebuchet MS" pitchFamily="34" charset="0"/>
              </a:rPr>
              <a:t> </a:t>
            </a:r>
            <a:r>
              <a:rPr lang="tr-TR" altLang="tr-TR" sz="2200" dirty="0">
                <a:solidFill>
                  <a:srgbClr val="000000"/>
                </a:solidFill>
                <a:latin typeface="Trebuchet MS" pitchFamily="34" charset="0"/>
              </a:rPr>
              <a:t>ile </a:t>
            </a:r>
          </a:p>
          <a:p>
            <a:pPr marL="0" indent="363538">
              <a:lnSpc>
                <a:spcPct val="150000"/>
              </a:lnSpc>
              <a:spcBef>
                <a:spcPct val="0"/>
              </a:spcBef>
              <a:buClr>
                <a:srgbClr val="0033CC"/>
              </a:buClr>
              <a:buNone/>
            </a:pPr>
            <a:r>
              <a:rPr lang="tr-TR" altLang="tr-TR" sz="2200" dirty="0">
                <a:latin typeface="Trebuchet MS" pitchFamily="34" charset="0"/>
              </a:rPr>
              <a:t>Dövme, perçinleme, çakma makineleri ile kesici, ezici ve biçim verici makinelerin sesleri </a:t>
            </a:r>
          </a:p>
          <a:p>
            <a:pPr marL="457200" indent="-457200">
              <a:spcBef>
                <a:spcPct val="0"/>
              </a:spcBef>
              <a:buClr>
                <a:srgbClr val="0033CC"/>
              </a:buClr>
              <a:buFont typeface="Wingdings" pitchFamily="2" charset="2"/>
              <a:buNone/>
            </a:pPr>
            <a:endParaRPr lang="tr-TR" altLang="tr-TR" sz="2200" dirty="0">
              <a:solidFill>
                <a:srgbClr val="0033CC"/>
              </a:solidFill>
              <a:latin typeface="Trebuchet MS" pitchFamily="34" charset="0"/>
            </a:endParaRPr>
          </a:p>
          <a:p>
            <a:pPr marL="457200" indent="-457200">
              <a:spcBef>
                <a:spcPct val="0"/>
              </a:spcBef>
              <a:buClr>
                <a:srgbClr val="0033CC"/>
              </a:buClr>
              <a:buFont typeface="Wingdings" pitchFamily="2" charset="2"/>
              <a:buNone/>
            </a:pPr>
            <a:r>
              <a:rPr lang="tr-TR" altLang="tr-TR" sz="2200" dirty="0">
                <a:solidFill>
                  <a:srgbClr val="0033CC"/>
                </a:solidFill>
                <a:latin typeface="Trebuchet MS" pitchFamily="34" charset="0"/>
              </a:rPr>
              <a:t>	</a:t>
            </a:r>
            <a:endParaRPr lang="en-US" altLang="tr-TR" sz="2200" dirty="0">
              <a:solidFill>
                <a:srgbClr val="000000"/>
              </a:solidFill>
              <a:latin typeface="Trebuchet MS" pitchFamily="34" charset="0"/>
            </a:endParaRPr>
          </a:p>
        </p:txBody>
      </p:sp>
      <p:sp>
        <p:nvSpPr>
          <p:cNvPr id="6" name="2 Metin kutusu"/>
          <p:cNvSpPr txBox="1">
            <a:spLocks noChangeArrowheads="1"/>
          </p:cNvSpPr>
          <p:nvPr/>
        </p:nvSpPr>
        <p:spPr bwMode="auto">
          <a:xfrm>
            <a:off x="683568" y="478508"/>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gradFill rotWithShape="1">
                  <a:gsLst>
                    <a:gs pos="0">
                      <a:srgbClr val="FFC000">
                        <a:tint val="70000"/>
                        <a:satMod val="200000"/>
                      </a:srgbClr>
                    </a:gs>
                    <a:gs pos="40000">
                      <a:srgbClr val="FFC000">
                        <a:tint val="90000"/>
                        <a:satMod val="130000"/>
                      </a:srgbClr>
                    </a:gs>
                    <a:gs pos="50000">
                      <a:srgbClr val="FFC000">
                        <a:tint val="90000"/>
                        <a:satMod val="130000"/>
                      </a:srgbClr>
                    </a:gs>
                    <a:gs pos="68000">
                      <a:srgbClr val="FFC000">
                        <a:tint val="90000"/>
                        <a:satMod val="130000"/>
                      </a:srgbClr>
                    </a:gs>
                    <a:gs pos="100000">
                      <a:srgbClr val="FFC000">
                        <a:tint val="70000"/>
                        <a:satMod val="200000"/>
                      </a:srgbClr>
                    </a:gs>
                  </a:gsLst>
                  <a:lin ang="5400000"/>
                </a:gradFill>
                <a:effectLst>
                  <a:outerShdw blurRad="88000" dist="50800" dir="5040000" algn="tl">
                    <a:srgbClr val="FFC000">
                      <a:tint val="80000"/>
                      <a:satMod val="250000"/>
                      <a:alpha val="45000"/>
                    </a:srgbClr>
                  </a:outerShdw>
                </a:effectLst>
              </a:rPr>
              <a:t>GÜRÜLTÜNÜN TANIMI, TÜRLERİ VE KAYNAKLARI</a:t>
            </a:r>
          </a:p>
        </p:txBody>
      </p:sp>
    </p:spTree>
    <p:extLst>
      <p:ext uri="{BB962C8B-B14F-4D97-AF65-F5344CB8AC3E}">
        <p14:creationId xmlns:p14="http://schemas.microsoft.com/office/powerpoint/2010/main" val="4260801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4294967295"/>
          </p:nvPr>
        </p:nvSpPr>
        <p:spPr>
          <a:xfrm>
            <a:off x="827583" y="764574"/>
            <a:ext cx="7380287" cy="5632311"/>
          </a:xfrm>
          <a:prstGeom prst="rect">
            <a:avLst/>
          </a:prstGeom>
        </p:spPr>
        <p:txBody>
          <a:bodyPr wrap="square">
            <a:spAutoFit/>
          </a:bodyPr>
          <a:lstStyle/>
          <a:p>
            <a:pPr marL="0" indent="354013">
              <a:lnSpc>
                <a:spcPct val="150000"/>
              </a:lnSpc>
              <a:spcBef>
                <a:spcPct val="0"/>
              </a:spcBef>
              <a:buFont typeface="Arial" charset="0"/>
              <a:buAutoNum type="arabicPeriod"/>
            </a:pPr>
            <a:r>
              <a:rPr lang="tr-TR" altLang="tr-TR" sz="2000" dirty="0">
                <a:ln>
                  <a:solidFill>
                    <a:srgbClr val="0033CC"/>
                  </a:solidFill>
                </a:ln>
                <a:solidFill>
                  <a:srgbClr val="0033CC"/>
                </a:solidFill>
                <a:latin typeface="Trebuchet MS" pitchFamily="34" charset="0"/>
              </a:rPr>
              <a:t>Fiziksel Etkileri: </a:t>
            </a:r>
          </a:p>
          <a:p>
            <a:pPr marL="0" indent="354013">
              <a:lnSpc>
                <a:spcPct val="150000"/>
              </a:lnSpc>
              <a:spcBef>
                <a:spcPct val="0"/>
              </a:spcBef>
              <a:buNone/>
            </a:pPr>
            <a:r>
              <a:rPr lang="tr-TR" altLang="tr-TR" sz="2000" dirty="0">
                <a:solidFill>
                  <a:srgbClr val="000000"/>
                </a:solidFill>
                <a:latin typeface="Trebuchet MS" pitchFamily="34" charset="0"/>
              </a:rPr>
              <a:t>Gürültü geçici veya sürekli işitme bozukluklarına yol açar. Yapılan istatistiklere göre meslek hastalıklarının %10’u gürültüden ileri gelen işitme kayıplarıdır.</a:t>
            </a:r>
          </a:p>
          <a:p>
            <a:pPr marL="0" indent="0">
              <a:lnSpc>
                <a:spcPct val="150000"/>
              </a:lnSpc>
              <a:spcBef>
                <a:spcPct val="0"/>
              </a:spcBef>
              <a:buNone/>
            </a:pPr>
            <a:r>
              <a:rPr lang="tr-TR" altLang="tr-TR" sz="2000" dirty="0">
                <a:ln>
                  <a:solidFill>
                    <a:srgbClr val="0033CC"/>
                  </a:solidFill>
                </a:ln>
                <a:solidFill>
                  <a:srgbClr val="0033CC"/>
                </a:solidFill>
                <a:latin typeface="Trebuchet MS" pitchFamily="34" charset="0"/>
              </a:rPr>
              <a:t>2.  Fizyolojik Etkileri</a:t>
            </a:r>
            <a:r>
              <a:rPr lang="tr-TR" altLang="tr-TR" sz="2000" b="1" dirty="0">
                <a:ln>
                  <a:solidFill>
                    <a:srgbClr val="0033CC"/>
                  </a:solidFill>
                </a:ln>
                <a:solidFill>
                  <a:srgbClr val="0033CC"/>
                </a:solidFill>
                <a:latin typeface="Trebuchet MS" pitchFamily="34" charset="0"/>
              </a:rPr>
              <a:t>: </a:t>
            </a:r>
          </a:p>
          <a:p>
            <a:pPr marL="0" indent="354013">
              <a:lnSpc>
                <a:spcPct val="150000"/>
              </a:lnSpc>
              <a:spcBef>
                <a:spcPct val="0"/>
              </a:spcBef>
              <a:buNone/>
            </a:pPr>
            <a:r>
              <a:rPr lang="tr-TR" altLang="tr-TR" sz="2000" dirty="0">
                <a:solidFill>
                  <a:srgbClr val="000000"/>
                </a:solidFill>
                <a:latin typeface="Trebuchet MS" pitchFamily="34" charset="0"/>
              </a:rPr>
              <a:t>Kan basıncının artması, dolaşım  bozuklukları, solunumda hızlanma, kalp</a:t>
            </a:r>
            <a:r>
              <a:rPr lang="tr-TR" altLang="tr-TR" sz="2000" b="1" dirty="0">
                <a:solidFill>
                  <a:srgbClr val="000000"/>
                </a:solidFill>
                <a:latin typeface="Trebuchet MS" pitchFamily="34" charset="0"/>
              </a:rPr>
              <a:t> </a:t>
            </a:r>
            <a:r>
              <a:rPr lang="tr-TR" altLang="tr-TR" sz="2000" dirty="0">
                <a:solidFill>
                  <a:srgbClr val="000000"/>
                </a:solidFill>
                <a:latin typeface="Trebuchet MS" pitchFamily="34" charset="0"/>
              </a:rPr>
              <a:t>atışlarında yavaşlama, ani refleks.</a:t>
            </a:r>
          </a:p>
          <a:p>
            <a:pPr marL="0" indent="0">
              <a:lnSpc>
                <a:spcPct val="150000"/>
              </a:lnSpc>
              <a:spcBef>
                <a:spcPct val="0"/>
              </a:spcBef>
              <a:buNone/>
            </a:pPr>
            <a:r>
              <a:rPr lang="tr-TR" altLang="tr-TR" sz="2000" dirty="0">
                <a:ln>
                  <a:solidFill>
                    <a:srgbClr val="0033CC"/>
                  </a:solidFill>
                </a:ln>
                <a:solidFill>
                  <a:srgbClr val="0033CC"/>
                </a:solidFill>
                <a:latin typeface="Trebuchet MS" pitchFamily="34" charset="0"/>
              </a:rPr>
              <a:t>3.  Psikolojik Etkileri</a:t>
            </a:r>
            <a:r>
              <a:rPr lang="tr-TR" altLang="tr-TR" sz="2000" b="1" dirty="0">
                <a:ln>
                  <a:solidFill>
                    <a:srgbClr val="0033CC"/>
                  </a:solidFill>
                </a:ln>
                <a:solidFill>
                  <a:srgbClr val="0033CC"/>
                </a:solidFill>
                <a:latin typeface="Trebuchet MS" pitchFamily="34" charset="0"/>
              </a:rPr>
              <a:t>: </a:t>
            </a:r>
          </a:p>
          <a:p>
            <a:pPr marL="0" indent="354013">
              <a:lnSpc>
                <a:spcPct val="150000"/>
              </a:lnSpc>
              <a:spcBef>
                <a:spcPct val="0"/>
              </a:spcBef>
              <a:buNone/>
            </a:pPr>
            <a:r>
              <a:rPr lang="tr-TR" altLang="tr-TR" sz="2000" dirty="0">
                <a:solidFill>
                  <a:srgbClr val="000000"/>
                </a:solidFill>
                <a:latin typeface="Trebuchet MS" pitchFamily="34" charset="0"/>
              </a:rPr>
              <a:t>Davranış bozuklukları, aşırı sinirlilik, stres.</a:t>
            </a:r>
            <a:r>
              <a:rPr lang="en-US" altLang="tr-TR" sz="2000" dirty="0">
                <a:solidFill>
                  <a:srgbClr val="000000"/>
                </a:solidFill>
                <a:latin typeface="Trebuchet MS" pitchFamily="34" charset="0"/>
              </a:rPr>
              <a:t> </a:t>
            </a:r>
            <a:endParaRPr lang="tr-TR" altLang="tr-TR" sz="2000" dirty="0">
              <a:solidFill>
                <a:srgbClr val="000000"/>
              </a:solidFill>
              <a:latin typeface="Trebuchet MS" pitchFamily="34" charset="0"/>
            </a:endParaRPr>
          </a:p>
          <a:p>
            <a:pPr marL="0" indent="0">
              <a:lnSpc>
                <a:spcPct val="150000"/>
              </a:lnSpc>
              <a:spcBef>
                <a:spcPct val="0"/>
              </a:spcBef>
              <a:buNone/>
            </a:pPr>
            <a:r>
              <a:rPr lang="tr-TR" altLang="tr-TR" sz="2000" dirty="0">
                <a:ln>
                  <a:solidFill>
                    <a:srgbClr val="0033CC"/>
                  </a:solidFill>
                </a:ln>
                <a:solidFill>
                  <a:srgbClr val="0033CC"/>
                </a:solidFill>
                <a:latin typeface="Trebuchet MS" pitchFamily="34" charset="0"/>
              </a:rPr>
              <a:t>4.  Performans Etkileri: </a:t>
            </a:r>
          </a:p>
          <a:p>
            <a:pPr marL="0" indent="354013">
              <a:lnSpc>
                <a:spcPct val="150000"/>
              </a:lnSpc>
              <a:spcBef>
                <a:spcPct val="0"/>
              </a:spcBef>
              <a:buNone/>
            </a:pPr>
            <a:r>
              <a:rPr lang="tr-TR" altLang="tr-TR" sz="2000" dirty="0">
                <a:solidFill>
                  <a:srgbClr val="000000"/>
                </a:solidFill>
                <a:latin typeface="Trebuchet MS" pitchFamily="34" charset="0"/>
              </a:rPr>
              <a:t>İş veriminin düşmesi, konsantrasyon bozukluğu, hareketlerin yavaşlaması.</a:t>
            </a:r>
          </a:p>
        </p:txBody>
      </p:sp>
      <p:sp>
        <p:nvSpPr>
          <p:cNvPr id="109571" name="4 Metin kutusu"/>
          <p:cNvSpPr txBox="1">
            <a:spLocks noChangeArrowheads="1"/>
          </p:cNvSpPr>
          <p:nvPr/>
        </p:nvSpPr>
        <p:spPr bwMode="auto">
          <a:xfrm>
            <a:off x="827584" y="406500"/>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2237204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4294967295"/>
          </p:nvPr>
        </p:nvSpPr>
        <p:spPr>
          <a:xfrm>
            <a:off x="539552" y="1412776"/>
            <a:ext cx="7740650" cy="3000821"/>
          </a:xfrm>
          <a:prstGeom prst="rect">
            <a:avLst/>
          </a:prstGeom>
        </p:spPr>
        <p:txBody>
          <a:bodyPr>
            <a:spAutoFit/>
          </a:bodyPr>
          <a:lstStyle/>
          <a:p>
            <a:pPr marL="457200" indent="-457200">
              <a:lnSpc>
                <a:spcPct val="150000"/>
              </a:lnSpc>
              <a:spcBef>
                <a:spcPct val="0"/>
              </a:spcBef>
              <a:buFont typeface="Wingdings" pitchFamily="2" charset="2"/>
              <a:buNone/>
            </a:pPr>
            <a:r>
              <a:rPr lang="tr-TR" altLang="tr-TR" dirty="0">
                <a:ln>
                  <a:solidFill>
                    <a:srgbClr val="0033CC"/>
                  </a:solidFill>
                </a:ln>
                <a:solidFill>
                  <a:srgbClr val="0033CC"/>
                </a:solidFill>
                <a:latin typeface="Trebuchet MS" pitchFamily="34" charset="0"/>
              </a:rPr>
              <a:t>    Fiziksel Etkilerin Oluşmasında;</a:t>
            </a:r>
          </a:p>
          <a:p>
            <a:pPr marL="457200" indent="-457200">
              <a:lnSpc>
                <a:spcPct val="150000"/>
              </a:lnSpc>
              <a:spcBef>
                <a:spcPct val="0"/>
              </a:spcBef>
              <a:buClr>
                <a:srgbClr val="0033CC"/>
              </a:buClr>
            </a:pPr>
            <a:r>
              <a:rPr lang="tr-TR" altLang="tr-TR" dirty="0">
                <a:solidFill>
                  <a:srgbClr val="000000"/>
                </a:solidFill>
                <a:latin typeface="Trebuchet MS" pitchFamily="34" charset="0"/>
              </a:rPr>
              <a:t>Gürültüyü meydana getiren sesin şiddeti,</a:t>
            </a:r>
          </a:p>
          <a:p>
            <a:pPr marL="457200" indent="-457200">
              <a:lnSpc>
                <a:spcPct val="150000"/>
              </a:lnSpc>
              <a:spcBef>
                <a:spcPct val="0"/>
              </a:spcBef>
              <a:buClr>
                <a:srgbClr val="0033CC"/>
              </a:buClr>
            </a:pPr>
            <a:r>
              <a:rPr lang="tr-TR" altLang="tr-TR" dirty="0">
                <a:solidFill>
                  <a:srgbClr val="000000"/>
                </a:solidFill>
                <a:latin typeface="Trebuchet MS" pitchFamily="34" charset="0"/>
              </a:rPr>
              <a:t>Gürültüyü meydana getiren sesin frekans dağılımı,</a:t>
            </a:r>
          </a:p>
          <a:p>
            <a:pPr marL="457200" indent="-457200">
              <a:lnSpc>
                <a:spcPct val="150000"/>
              </a:lnSpc>
              <a:spcBef>
                <a:spcPct val="0"/>
              </a:spcBef>
              <a:buClr>
                <a:srgbClr val="0033CC"/>
              </a:buClr>
            </a:pPr>
            <a:r>
              <a:rPr lang="tr-TR" altLang="tr-TR" dirty="0">
                <a:solidFill>
                  <a:srgbClr val="000000"/>
                </a:solidFill>
                <a:latin typeface="Trebuchet MS" pitchFamily="34" charset="0"/>
              </a:rPr>
              <a:t>Gürültüden etkilenme süresi,</a:t>
            </a:r>
          </a:p>
          <a:p>
            <a:pPr marL="457200" indent="-457200">
              <a:lnSpc>
                <a:spcPct val="150000"/>
              </a:lnSpc>
              <a:spcBef>
                <a:spcPct val="0"/>
              </a:spcBef>
              <a:buClr>
                <a:srgbClr val="0033CC"/>
              </a:buClr>
            </a:pPr>
            <a:r>
              <a:rPr lang="tr-TR" altLang="tr-TR" dirty="0">
                <a:solidFill>
                  <a:srgbClr val="000000"/>
                </a:solidFill>
                <a:latin typeface="Trebuchet MS" pitchFamily="34" charset="0"/>
              </a:rPr>
              <a:t>Gürültüye karşı kişisel duyarlılık,</a:t>
            </a:r>
          </a:p>
          <a:p>
            <a:pPr marL="457200" indent="-457200">
              <a:lnSpc>
                <a:spcPct val="150000"/>
              </a:lnSpc>
              <a:spcBef>
                <a:spcPct val="0"/>
              </a:spcBef>
              <a:buClr>
                <a:srgbClr val="0033CC"/>
              </a:buClr>
            </a:pPr>
            <a:r>
              <a:rPr lang="tr-TR" altLang="tr-TR" dirty="0">
                <a:solidFill>
                  <a:srgbClr val="000000"/>
                </a:solidFill>
                <a:latin typeface="Trebuchet MS" pitchFamily="34" charset="0"/>
              </a:rPr>
              <a:t>Gürültüye maruz kalanın yaşı,</a:t>
            </a:r>
          </a:p>
        </p:txBody>
      </p:sp>
      <p:pic>
        <p:nvPicPr>
          <p:cNvPr id="110596" name="Picture 6" descr="http://t3.gstatic.com/images?q=tbn:Al4fLiTtgDS4qM:http://www.eclipse-tr.com/images/ciglik.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5188" y="3499596"/>
            <a:ext cx="13573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1322660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4294967295"/>
          </p:nvPr>
        </p:nvSpPr>
        <p:spPr>
          <a:xfrm>
            <a:off x="539553" y="1190625"/>
            <a:ext cx="5362484" cy="4708981"/>
          </a:xfrm>
          <a:prstGeom prst="rect">
            <a:avLst/>
          </a:prstGeom>
        </p:spPr>
        <p:txBody>
          <a:bodyPr wrap="square">
            <a:spAutoFit/>
          </a:bodyPr>
          <a:lstStyle/>
          <a:p>
            <a:pPr marL="12700" indent="350838">
              <a:lnSpc>
                <a:spcPct val="150000"/>
              </a:lnSpc>
              <a:spcBef>
                <a:spcPct val="0"/>
              </a:spcBef>
              <a:buClr>
                <a:srgbClr val="0033CC"/>
              </a:buClr>
            </a:pPr>
            <a:r>
              <a:rPr lang="tr-TR" altLang="tr-TR" sz="2200" dirty="0">
                <a:solidFill>
                  <a:srgbClr val="000000"/>
                </a:solidFill>
                <a:latin typeface="Trebuchet MS" pitchFamily="34" charset="0"/>
              </a:rPr>
              <a:t>Sağlıklı bir insan kulağı, </a:t>
            </a:r>
            <a:r>
              <a:rPr lang="tr-TR" altLang="tr-TR" sz="2200" dirty="0">
                <a:solidFill>
                  <a:srgbClr val="0033CC"/>
                </a:solidFill>
                <a:latin typeface="Trebuchet MS" pitchFamily="34" charset="0"/>
              </a:rPr>
              <a:t>20 mikropascal </a:t>
            </a:r>
            <a:r>
              <a:rPr lang="tr-TR" altLang="tr-TR" sz="2200" dirty="0">
                <a:solidFill>
                  <a:srgbClr val="000000"/>
                </a:solidFill>
                <a:latin typeface="Trebuchet MS" pitchFamily="34" charset="0"/>
              </a:rPr>
              <a:t>ile </a:t>
            </a:r>
            <a:r>
              <a:rPr lang="tr-TR" altLang="tr-TR" sz="2200" dirty="0">
                <a:solidFill>
                  <a:srgbClr val="0033CC"/>
                </a:solidFill>
                <a:latin typeface="Trebuchet MS" pitchFamily="34" charset="0"/>
              </a:rPr>
              <a:t>200 pascal </a:t>
            </a:r>
            <a:r>
              <a:rPr lang="tr-TR" altLang="tr-TR" sz="2200" dirty="0">
                <a:solidFill>
                  <a:srgbClr val="000000"/>
                </a:solidFill>
                <a:latin typeface="Trebuchet MS" pitchFamily="34" charset="0"/>
              </a:rPr>
              <a:t>arasında  bulunan ses şiddetlerine duyarlıdır. </a:t>
            </a:r>
          </a:p>
          <a:p>
            <a:pPr marL="12700" indent="350838">
              <a:lnSpc>
                <a:spcPct val="150000"/>
              </a:lnSpc>
              <a:spcBef>
                <a:spcPct val="0"/>
              </a:spcBef>
              <a:buClr>
                <a:srgbClr val="0033CC"/>
              </a:buClr>
              <a:buFont typeface="Wingdings" pitchFamily="2" charset="2"/>
              <a:buNone/>
            </a:pPr>
            <a:r>
              <a:rPr lang="tr-TR" altLang="tr-TR" sz="2200" dirty="0">
                <a:solidFill>
                  <a:srgbClr val="000000"/>
                </a:solidFill>
                <a:latin typeface="Trebuchet MS" pitchFamily="34" charset="0"/>
              </a:rPr>
              <a:t>Kulak bu geniş aralıkta rahatça duyar. </a:t>
            </a:r>
          </a:p>
          <a:p>
            <a:pPr marL="12700" indent="350838">
              <a:lnSpc>
                <a:spcPct val="150000"/>
              </a:lnSpc>
              <a:spcBef>
                <a:spcPct val="0"/>
              </a:spcBef>
              <a:buClr>
                <a:srgbClr val="0033CC"/>
              </a:buClr>
            </a:pPr>
            <a:endParaRPr lang="tr-TR" altLang="tr-TR" sz="2200" dirty="0">
              <a:solidFill>
                <a:srgbClr val="000000"/>
              </a:solidFill>
              <a:latin typeface="Trebuchet MS" pitchFamily="34" charset="0"/>
            </a:endParaRPr>
          </a:p>
          <a:p>
            <a:pPr marL="12700" indent="350838">
              <a:lnSpc>
                <a:spcPct val="150000"/>
              </a:lnSpc>
              <a:spcBef>
                <a:spcPct val="0"/>
              </a:spcBef>
              <a:buClr>
                <a:srgbClr val="0033CC"/>
              </a:buClr>
            </a:pPr>
            <a:r>
              <a:rPr lang="tr-TR" altLang="tr-TR" sz="2200" dirty="0">
                <a:ln>
                  <a:solidFill>
                    <a:schemeClr val="tx1"/>
                  </a:solidFill>
                </a:ln>
                <a:solidFill>
                  <a:srgbClr val="000000"/>
                </a:solidFill>
                <a:latin typeface="Trebuchet MS" pitchFamily="34" charset="0"/>
              </a:rPr>
              <a:t>20 mikropascal şiddetindeki sese </a:t>
            </a:r>
            <a:r>
              <a:rPr lang="tr-TR" altLang="tr-TR" sz="2200" dirty="0">
                <a:ln>
                  <a:solidFill>
                    <a:srgbClr val="0033CC"/>
                  </a:solidFill>
                </a:ln>
                <a:solidFill>
                  <a:srgbClr val="0033CC"/>
                </a:solidFill>
                <a:latin typeface="Trebuchet MS" pitchFamily="34" charset="0"/>
              </a:rPr>
              <a:t>işitme eşiği</a:t>
            </a:r>
            <a:r>
              <a:rPr lang="tr-TR" altLang="tr-TR" sz="2200" dirty="0">
                <a:ln>
                  <a:solidFill>
                    <a:srgbClr val="0033CC"/>
                  </a:solidFill>
                </a:ln>
                <a:solidFill>
                  <a:srgbClr val="000000"/>
                </a:solidFill>
                <a:latin typeface="Trebuchet MS" pitchFamily="34" charset="0"/>
              </a:rPr>
              <a:t>, </a:t>
            </a:r>
          </a:p>
          <a:p>
            <a:pPr marL="12700" indent="350838">
              <a:lnSpc>
                <a:spcPct val="150000"/>
              </a:lnSpc>
              <a:spcBef>
                <a:spcPct val="0"/>
              </a:spcBef>
              <a:buClr>
                <a:srgbClr val="0033CC"/>
              </a:buClr>
            </a:pPr>
            <a:r>
              <a:rPr lang="tr-TR" altLang="tr-TR" sz="2200" dirty="0">
                <a:ln>
                  <a:solidFill>
                    <a:schemeClr val="tx1"/>
                  </a:solidFill>
                </a:ln>
                <a:solidFill>
                  <a:srgbClr val="000000"/>
                </a:solidFill>
                <a:latin typeface="Trebuchet MS" pitchFamily="34" charset="0"/>
              </a:rPr>
              <a:t>200 pascal şiddetindeki sese de </a:t>
            </a:r>
          </a:p>
          <a:p>
            <a:pPr marL="12700" indent="0">
              <a:lnSpc>
                <a:spcPct val="150000"/>
              </a:lnSpc>
              <a:spcBef>
                <a:spcPct val="0"/>
              </a:spcBef>
              <a:buClr>
                <a:srgbClr val="0033CC"/>
              </a:buClr>
              <a:buNone/>
            </a:pPr>
            <a:r>
              <a:rPr lang="tr-TR" altLang="tr-TR" sz="2200" dirty="0">
                <a:ln>
                  <a:solidFill>
                    <a:srgbClr val="0033CC"/>
                  </a:solidFill>
                </a:ln>
                <a:solidFill>
                  <a:srgbClr val="0033CC"/>
                </a:solidFill>
                <a:latin typeface="Trebuchet MS" pitchFamily="34" charset="0"/>
              </a:rPr>
              <a:t>ağrı eşiği </a:t>
            </a:r>
            <a:r>
              <a:rPr lang="tr-TR" altLang="tr-TR" sz="2200" dirty="0">
                <a:solidFill>
                  <a:srgbClr val="000000"/>
                </a:solidFill>
                <a:latin typeface="Trebuchet MS" pitchFamily="34" charset="0"/>
              </a:rPr>
              <a:t>denir</a:t>
            </a:r>
            <a:r>
              <a:rPr lang="tr-TR" altLang="tr-TR" sz="2400" dirty="0">
                <a:solidFill>
                  <a:srgbClr val="000000"/>
                </a:solidFill>
                <a:latin typeface="Trebuchet MS" pitchFamily="34" charset="0"/>
              </a:rPr>
              <a:t>.</a:t>
            </a:r>
            <a:endParaRPr lang="en-US" altLang="tr-TR" sz="2400" dirty="0">
              <a:solidFill>
                <a:srgbClr val="000000"/>
              </a:solidFill>
              <a:latin typeface="Trebuchet MS" pitchFamily="34" charset="0"/>
            </a:endParaRPr>
          </a:p>
        </p:txBody>
      </p:sp>
      <p:pic>
        <p:nvPicPr>
          <p:cNvPr id="111619" name="Picture 2" descr="http://kadinca.moralhaber.net/resimler/haberler/image/kula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06894">
            <a:off x="5902037" y="1488547"/>
            <a:ext cx="2964872" cy="46767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1624637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0648"/>
            <a:ext cx="7787208" cy="6336704"/>
          </a:xfrm>
        </p:spPr>
        <p:txBody>
          <a:bodyPr/>
          <a:lstStyle/>
          <a:p>
            <a:r>
              <a:rPr lang="tr-TR" dirty="0"/>
              <a:t> </a:t>
            </a:r>
            <a:r>
              <a:rPr lang="tr-TR" sz="2400" b="1" dirty="0">
                <a:latin typeface="Comic Sans MS" pitchFamily="66" charset="0"/>
              </a:rPr>
              <a:t>(6331 Sayılı İş Sağlığı ve Güvenliği Kanunu) </a:t>
            </a:r>
          </a:p>
          <a:p>
            <a:endParaRPr lang="tr-TR" dirty="0"/>
          </a:p>
          <a:p>
            <a:r>
              <a:rPr lang="tr-TR" sz="2600" b="1" dirty="0">
                <a:solidFill>
                  <a:srgbClr val="FF0000"/>
                </a:solidFill>
              </a:rPr>
              <a:t>Risk değerlendirmesi, kontrol, ölçüm ve araştırma</a:t>
            </a:r>
            <a:endParaRPr lang="tr-TR" sz="2600" dirty="0">
              <a:solidFill>
                <a:srgbClr val="FF0000"/>
              </a:solidFill>
            </a:endParaRPr>
          </a:p>
          <a:p>
            <a:r>
              <a:rPr lang="tr-TR" sz="2600" b="1" dirty="0">
                <a:solidFill>
                  <a:srgbClr val="FF0000"/>
                </a:solidFill>
              </a:rPr>
              <a:t>MADDE 10 – </a:t>
            </a:r>
            <a:r>
              <a:rPr lang="tr-TR" sz="2600" dirty="0">
                <a:solidFill>
                  <a:srgbClr val="0000CC"/>
                </a:solidFill>
              </a:rPr>
              <a:t>(1) İşveren, iş sağlığı ve güvenliği yönünden risk değerlendirmesi yapmak veya yaptırmakla yükümlüdür. Risk değerlendirmesi yapılırken aşağıdaki hususlar dikkate alınır:</a:t>
            </a:r>
          </a:p>
          <a:p>
            <a:r>
              <a:rPr lang="tr-TR" sz="2600" dirty="0">
                <a:solidFill>
                  <a:srgbClr val="0000CC"/>
                </a:solidFill>
              </a:rPr>
              <a:t>a) Belirli risklerden etkilenecek çalışanların durumu.</a:t>
            </a:r>
          </a:p>
          <a:p>
            <a:r>
              <a:rPr lang="tr-TR" sz="2600" dirty="0">
                <a:solidFill>
                  <a:srgbClr val="0000CC"/>
                </a:solidFill>
              </a:rPr>
              <a:t>b) Kullanılacak iş ekipmanı ile kimyasal madde ve müstahzarların seçimi.</a:t>
            </a:r>
          </a:p>
          <a:p>
            <a:r>
              <a:rPr lang="tr-TR" sz="2600" dirty="0">
                <a:solidFill>
                  <a:srgbClr val="0000CC"/>
                </a:solidFill>
              </a:rPr>
              <a:t>c) İşyerinin tertip ve düzeni.</a:t>
            </a:r>
          </a:p>
          <a:p>
            <a:r>
              <a:rPr lang="tr-TR" sz="2600" dirty="0">
                <a:solidFill>
                  <a:srgbClr val="0000CC"/>
                </a:solidFill>
              </a:rPr>
              <a:t>ç) Genç, yaşlı, engelli, gebe veya emziren çalışanlar gibi </a:t>
            </a:r>
            <a:r>
              <a:rPr lang="tr-TR" sz="2600" b="1" dirty="0">
                <a:solidFill>
                  <a:srgbClr val="D713D7"/>
                </a:solidFill>
              </a:rPr>
              <a:t>özel politika gerektiren gruplar </a:t>
            </a:r>
            <a:r>
              <a:rPr lang="tr-TR" sz="2600" dirty="0">
                <a:solidFill>
                  <a:srgbClr val="0000CC"/>
                </a:solidFill>
              </a:rPr>
              <a:t>ile kadın çalışanların durumu.</a:t>
            </a:r>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5</a:t>
            </a:fld>
            <a:endParaRPr lang="tr-TR" dirty="0"/>
          </a:p>
        </p:txBody>
      </p:sp>
    </p:spTree>
    <p:extLst>
      <p:ext uri="{BB962C8B-B14F-4D97-AF65-F5344CB8AC3E}">
        <p14:creationId xmlns:p14="http://schemas.microsoft.com/office/powerpoint/2010/main" val="3126840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4294967295"/>
          </p:nvPr>
        </p:nvSpPr>
        <p:spPr>
          <a:xfrm>
            <a:off x="797496" y="1772816"/>
            <a:ext cx="7740650" cy="538032"/>
          </a:xfrm>
          <a:prstGeom prst="rect">
            <a:avLst/>
          </a:prstGeom>
        </p:spPr>
        <p:txBody>
          <a:bodyPr>
            <a:spAutoFit/>
          </a:bodyPr>
          <a:lstStyle/>
          <a:p>
            <a:pPr marL="0" indent="363538">
              <a:lnSpc>
                <a:spcPct val="150000"/>
              </a:lnSpc>
              <a:spcBef>
                <a:spcPct val="0"/>
              </a:spcBef>
              <a:buClr>
                <a:srgbClr val="0033CC"/>
              </a:buClr>
            </a:pPr>
            <a:r>
              <a:rPr lang="tr-TR" altLang="tr-TR" sz="2200" dirty="0">
                <a:ln>
                  <a:solidFill>
                    <a:schemeClr val="tx1"/>
                  </a:solidFill>
                </a:ln>
                <a:solidFill>
                  <a:srgbClr val="000000"/>
                </a:solidFill>
                <a:latin typeface="Trebuchet MS" pitchFamily="34" charset="0"/>
              </a:rPr>
              <a:t>Pratikte gürültü (ses) ölçü birimi </a:t>
            </a:r>
            <a:r>
              <a:rPr lang="tr-TR" altLang="tr-TR" sz="2200" dirty="0" err="1">
                <a:ln>
                  <a:solidFill>
                    <a:srgbClr val="0033CC"/>
                  </a:solidFill>
                </a:ln>
                <a:solidFill>
                  <a:srgbClr val="0033CC"/>
                </a:solidFill>
                <a:latin typeface="Trebuchet MS" pitchFamily="34" charset="0"/>
              </a:rPr>
              <a:t>desibel</a:t>
            </a:r>
            <a:r>
              <a:rPr lang="tr-TR" altLang="tr-TR" sz="2200" dirty="0" err="1">
                <a:solidFill>
                  <a:srgbClr val="000000"/>
                </a:solidFill>
                <a:latin typeface="Trebuchet MS" pitchFamily="34" charset="0"/>
              </a:rPr>
              <a:t>’dir</a:t>
            </a:r>
            <a:r>
              <a:rPr lang="tr-TR" altLang="tr-TR" sz="2200" dirty="0">
                <a:solidFill>
                  <a:srgbClr val="000000"/>
                </a:solidFill>
                <a:latin typeface="Trebuchet MS" pitchFamily="34" charset="0"/>
              </a:rPr>
              <a:t>.</a:t>
            </a:r>
          </a:p>
        </p:txBody>
      </p:sp>
      <p:sp>
        <p:nvSpPr>
          <p:cNvPr id="6" name="4 Metin kutusu"/>
          <p:cNvSpPr txBox="1">
            <a:spLocks noChangeArrowheads="1"/>
          </p:cNvSpPr>
          <p:nvPr/>
        </p:nvSpPr>
        <p:spPr bwMode="auto">
          <a:xfrm>
            <a:off x="827584" y="953727"/>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852936"/>
            <a:ext cx="691276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65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683568" y="1124744"/>
            <a:ext cx="7740650" cy="4093428"/>
          </a:xfrm>
        </p:spPr>
        <p:txBody>
          <a:bodyPr>
            <a:spAutoFit/>
          </a:bodyPr>
          <a:lstStyle/>
          <a:p>
            <a:pPr marL="457200" indent="-457200">
              <a:spcBef>
                <a:spcPct val="0"/>
              </a:spcBef>
              <a:buFont typeface="Wingdings" pitchFamily="2" charset="2"/>
              <a:buNone/>
            </a:pPr>
            <a:r>
              <a:rPr lang="tr-TR" altLang="tr-TR" sz="2200" dirty="0">
                <a:ln>
                  <a:solidFill>
                    <a:srgbClr val="0033CC"/>
                  </a:solidFill>
                </a:ln>
                <a:solidFill>
                  <a:srgbClr val="0033CC"/>
                </a:solidFill>
                <a:latin typeface="Trebuchet MS" pitchFamily="34" charset="0"/>
              </a:rPr>
              <a:t>     İşitme Kaybı Dereceleri:</a:t>
            </a:r>
          </a:p>
          <a:p>
            <a:pPr marL="457200" indent="-457200">
              <a:spcBef>
                <a:spcPct val="0"/>
              </a:spcBef>
              <a:buFont typeface="Wingdings" pitchFamily="2" charset="2"/>
              <a:buNone/>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pPr>
            <a:r>
              <a:rPr lang="tr-TR" altLang="tr-TR" dirty="0">
                <a:solidFill>
                  <a:srgbClr val="000000"/>
                </a:solidFill>
                <a:latin typeface="Trebuchet MS" pitchFamily="34" charset="0"/>
              </a:rPr>
              <a:t>0-15  dB → Normal işitme</a:t>
            </a:r>
          </a:p>
          <a:p>
            <a:pPr marL="457200" indent="-457200">
              <a:lnSpc>
                <a:spcPct val="150000"/>
              </a:lnSpc>
              <a:spcBef>
                <a:spcPct val="0"/>
              </a:spcBef>
              <a:buClr>
                <a:srgbClr val="0033CC"/>
              </a:buClr>
            </a:pPr>
            <a:r>
              <a:rPr lang="tr-TR" altLang="tr-TR" dirty="0">
                <a:solidFill>
                  <a:srgbClr val="000000"/>
                </a:solidFill>
                <a:latin typeface="Trebuchet MS" pitchFamily="34" charset="0"/>
              </a:rPr>
              <a:t>16-40 dB → Çok hafif derecede işitme kaybı</a:t>
            </a:r>
          </a:p>
          <a:p>
            <a:pPr marL="457200" indent="-457200">
              <a:lnSpc>
                <a:spcPct val="150000"/>
              </a:lnSpc>
              <a:spcBef>
                <a:spcPct val="0"/>
              </a:spcBef>
              <a:buClr>
                <a:srgbClr val="0033CC"/>
              </a:buClr>
            </a:pPr>
            <a:r>
              <a:rPr lang="tr-TR" altLang="tr-TR" dirty="0">
                <a:solidFill>
                  <a:srgbClr val="000000"/>
                </a:solidFill>
                <a:latin typeface="Trebuchet MS" pitchFamily="34" charset="0"/>
              </a:rPr>
              <a:t>41-55 dB → Hafif derecede işitme kaybı</a:t>
            </a:r>
          </a:p>
          <a:p>
            <a:pPr marL="457200" indent="-457200">
              <a:lnSpc>
                <a:spcPct val="150000"/>
              </a:lnSpc>
              <a:spcBef>
                <a:spcPct val="0"/>
              </a:spcBef>
              <a:buClr>
                <a:srgbClr val="0033CC"/>
              </a:buClr>
            </a:pPr>
            <a:r>
              <a:rPr lang="tr-TR" altLang="tr-TR" dirty="0">
                <a:solidFill>
                  <a:srgbClr val="000000"/>
                </a:solidFill>
                <a:latin typeface="Trebuchet MS" pitchFamily="34" charset="0"/>
              </a:rPr>
              <a:t>56-70 dB → Orta derecede işitme kaybı</a:t>
            </a:r>
          </a:p>
          <a:p>
            <a:pPr marL="457200" indent="-457200">
              <a:lnSpc>
                <a:spcPct val="150000"/>
              </a:lnSpc>
              <a:spcBef>
                <a:spcPct val="0"/>
              </a:spcBef>
              <a:buClr>
                <a:srgbClr val="0033CC"/>
              </a:buClr>
            </a:pPr>
            <a:r>
              <a:rPr lang="tr-TR" altLang="tr-TR" dirty="0">
                <a:solidFill>
                  <a:srgbClr val="000000"/>
                </a:solidFill>
                <a:latin typeface="Trebuchet MS" pitchFamily="34" charset="0"/>
              </a:rPr>
              <a:t>71-90 dB → İIeri derecede işitme kaybı</a:t>
            </a:r>
          </a:p>
          <a:p>
            <a:pPr marL="457200" indent="-457200">
              <a:lnSpc>
                <a:spcPct val="150000"/>
              </a:lnSpc>
              <a:spcBef>
                <a:spcPct val="0"/>
              </a:spcBef>
              <a:buClr>
                <a:srgbClr val="0033CC"/>
              </a:buClr>
            </a:pPr>
            <a:r>
              <a:rPr lang="tr-TR" altLang="tr-TR" dirty="0">
                <a:solidFill>
                  <a:srgbClr val="000000"/>
                </a:solidFill>
                <a:latin typeface="Trebuchet MS" pitchFamily="34" charset="0"/>
              </a:rPr>
              <a:t>91dB ve üstü → Çok ileri derecede işitme kaybı</a:t>
            </a:r>
          </a:p>
        </p:txBody>
      </p:sp>
      <p:pic>
        <p:nvPicPr>
          <p:cNvPr id="114691" name="Picture 5" descr="isitme_clip_image0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2996951"/>
            <a:ext cx="1709737" cy="144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892679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Group 2"/>
          <p:cNvGraphicFramePr>
            <a:graphicFrameLocks noGrp="1"/>
          </p:cNvGraphicFramePr>
          <p:nvPr>
            <p:ph idx="4294967295"/>
          </p:nvPr>
        </p:nvGraphicFramePr>
        <p:xfrm>
          <a:off x="971550" y="2000250"/>
          <a:ext cx="7199314" cy="3455992"/>
        </p:xfrm>
        <a:graphic>
          <a:graphicData uri="http://schemas.openxmlformats.org/drawingml/2006/table">
            <a:tbl>
              <a:tblPr/>
              <a:tblGrid>
                <a:gridCol w="3599657">
                  <a:extLst>
                    <a:ext uri="{9D8B030D-6E8A-4147-A177-3AD203B41FA5}">
                      <a16:colId xmlns:a16="http://schemas.microsoft.com/office/drawing/2014/main" xmlns="" val="20000"/>
                    </a:ext>
                  </a:extLst>
                </a:gridCol>
                <a:gridCol w="3599657">
                  <a:extLst>
                    <a:ext uri="{9D8B030D-6E8A-4147-A177-3AD203B41FA5}">
                      <a16:colId xmlns:a16="http://schemas.microsoft.com/office/drawing/2014/main" xmlns="" val="20001"/>
                    </a:ext>
                  </a:extLst>
                </a:gridCol>
              </a:tblGrid>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200" b="0" i="0" u="none" strike="noStrike" cap="none" normalizeH="0" baseline="0" dirty="0">
                          <a:ln>
                            <a:noFill/>
                          </a:ln>
                          <a:solidFill>
                            <a:schemeClr val="bg1"/>
                          </a:solidFill>
                          <a:effectLst/>
                          <a:latin typeface="Trebuchet MS" pitchFamily="34" charset="0"/>
                        </a:rPr>
                        <a:t>Gürültü Düzeyi (dB)</a:t>
                      </a:r>
                      <a:r>
                        <a:rPr kumimoji="0" lang="en-US" sz="2200" b="0" i="0" u="none" strike="noStrike" cap="none" normalizeH="0" baseline="0" dirty="0">
                          <a:ln>
                            <a:noFill/>
                          </a:ln>
                          <a:solidFill>
                            <a:schemeClr val="bg1"/>
                          </a:solidFill>
                          <a:effectLst/>
                          <a:latin typeface="Trebuchet MS" pitchFamily="34" charset="0"/>
                        </a:rPr>
                        <a:t> </a:t>
                      </a: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200" b="0" i="0" u="none" strike="noStrike" cap="none" normalizeH="0" baseline="0" dirty="0">
                          <a:ln>
                            <a:noFill/>
                          </a:ln>
                          <a:solidFill>
                            <a:schemeClr val="bg1"/>
                          </a:solidFill>
                          <a:effectLst/>
                          <a:latin typeface="Trebuchet MS" pitchFamily="34" charset="0"/>
                        </a:rPr>
                        <a:t>Yer ve Konum</a:t>
                      </a:r>
                      <a:r>
                        <a:rPr kumimoji="0" lang="en-US" sz="2200" b="0" i="0" u="none" strike="noStrike" cap="none" normalizeH="0" baseline="0" dirty="0">
                          <a:ln>
                            <a:noFill/>
                          </a:ln>
                          <a:solidFill>
                            <a:schemeClr val="bg1"/>
                          </a:solidFill>
                          <a:effectLst/>
                          <a:latin typeface="Trebuchet MS" pitchFamily="34" charset="0"/>
                        </a:rPr>
                        <a:t> </a:t>
                      </a: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a:ln>
                            <a:noFill/>
                          </a:ln>
                          <a:solidFill>
                            <a:srgbClr val="000000"/>
                          </a:solidFill>
                          <a:effectLst/>
                          <a:latin typeface="Trebuchet MS" pitchFamily="34" charset="0"/>
                        </a:rPr>
                        <a:t>İşitme eşiği</a:t>
                      </a:r>
                      <a:r>
                        <a:rPr kumimoji="0" lang="en-US" sz="2000" b="0" i="0" u="none" strike="noStrike" cap="none" normalizeH="0" baseline="0">
                          <a:ln>
                            <a:noFill/>
                          </a:ln>
                          <a:solidFill>
                            <a:srgbClr val="000000"/>
                          </a:solidFill>
                          <a:effectLst/>
                          <a:latin typeface="Trebuchet MS" pitchFamily="34" charset="0"/>
                        </a:rPr>
                        <a:t> </a:t>
                      </a: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20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Sessiz bir orman</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30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Fısıltı ile konuşma</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40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Sessiz bir oda</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50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Şehirde bir büro</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60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Karşılıklı konuşma</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70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Dikey matkap</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6"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3776188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Group 2"/>
          <p:cNvGraphicFramePr>
            <a:graphicFrameLocks noGrp="1"/>
          </p:cNvGraphicFramePr>
          <p:nvPr>
            <p:ph idx="4294967295"/>
          </p:nvPr>
        </p:nvGraphicFramePr>
        <p:xfrm>
          <a:off x="971550" y="2000250"/>
          <a:ext cx="7199314" cy="3455992"/>
        </p:xfrm>
        <a:graphic>
          <a:graphicData uri="http://schemas.openxmlformats.org/drawingml/2006/table">
            <a:tbl>
              <a:tblPr/>
              <a:tblGrid>
                <a:gridCol w="3599657">
                  <a:extLst>
                    <a:ext uri="{9D8B030D-6E8A-4147-A177-3AD203B41FA5}">
                      <a16:colId xmlns:a16="http://schemas.microsoft.com/office/drawing/2014/main" xmlns="" val="20000"/>
                    </a:ext>
                  </a:extLst>
                </a:gridCol>
                <a:gridCol w="3599657">
                  <a:extLst>
                    <a:ext uri="{9D8B030D-6E8A-4147-A177-3AD203B41FA5}">
                      <a16:colId xmlns:a16="http://schemas.microsoft.com/office/drawing/2014/main" xmlns="" val="20001"/>
                    </a:ext>
                  </a:extLst>
                </a:gridCol>
              </a:tblGrid>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200" b="0" i="0" u="none" strike="noStrike" cap="none" normalizeH="0" baseline="0" dirty="0">
                          <a:ln>
                            <a:noFill/>
                          </a:ln>
                          <a:solidFill>
                            <a:schemeClr val="bg1"/>
                          </a:solidFill>
                          <a:effectLst/>
                          <a:latin typeface="Trebuchet MS" pitchFamily="34" charset="0"/>
                        </a:rPr>
                        <a:t>Gürültü Düzeyi (dB)</a:t>
                      </a:r>
                      <a:r>
                        <a:rPr kumimoji="0" lang="en-US" sz="2200" b="0" i="0" u="none" strike="noStrike" cap="none" normalizeH="0" baseline="0" dirty="0">
                          <a:ln>
                            <a:noFill/>
                          </a:ln>
                          <a:solidFill>
                            <a:schemeClr val="bg1"/>
                          </a:solidFill>
                          <a:effectLst/>
                          <a:latin typeface="Trebuchet MS" pitchFamily="34" charset="0"/>
                        </a:rPr>
                        <a:t> </a:t>
                      </a: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200" b="0" i="0" u="none" strike="noStrike" cap="none" normalizeH="0" baseline="0" dirty="0">
                          <a:ln>
                            <a:noFill/>
                          </a:ln>
                          <a:solidFill>
                            <a:schemeClr val="bg1"/>
                          </a:solidFill>
                          <a:effectLst/>
                          <a:latin typeface="Trebuchet MS" pitchFamily="34" charset="0"/>
                        </a:rPr>
                        <a:t>Yer ve Konum</a:t>
                      </a:r>
                      <a:r>
                        <a:rPr kumimoji="0" lang="en-US" sz="2200" b="0" i="0" u="none" strike="noStrike" cap="none" normalizeH="0" baseline="0" dirty="0">
                          <a:ln>
                            <a:noFill/>
                          </a:ln>
                          <a:solidFill>
                            <a:schemeClr val="bg1"/>
                          </a:solidFill>
                          <a:effectLst/>
                          <a:latin typeface="Trebuchet MS" pitchFamily="34" charset="0"/>
                        </a:rPr>
                        <a:t> </a:t>
                      </a: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80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Yüksek sesle konuşma</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90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Kuvvetlice bağırma</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a:ln>
                            <a:noFill/>
                          </a:ln>
                          <a:solidFill>
                            <a:srgbClr val="000000"/>
                          </a:solidFill>
                          <a:effectLst/>
                          <a:latin typeface="Trebuchet MS" pitchFamily="34" charset="0"/>
                        </a:rPr>
                        <a:t>100</a:t>
                      </a:r>
                      <a:endParaRPr kumimoji="0" lang="en-US" sz="2000" b="0" i="0" u="none" strike="noStrike" cap="none" normalizeH="0" baseline="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Dokuma salonları</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110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Havalı çekiç ağaç işleri</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120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Bilyeli değirmen</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a:ln>
                            <a:noFill/>
                          </a:ln>
                          <a:solidFill>
                            <a:srgbClr val="000000"/>
                          </a:solidFill>
                          <a:effectLst/>
                          <a:latin typeface="Trebuchet MS" pitchFamily="34" charset="0"/>
                        </a:rPr>
                        <a:t>130</a:t>
                      </a:r>
                      <a:endParaRPr kumimoji="0" lang="en-US" sz="2000" b="0" i="0" u="none" strike="noStrike" cap="none" normalizeH="0" baseline="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Uçakların yanı</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31999">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140</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Tx/>
                        <a:buSzTx/>
                        <a:buFont typeface="Wingdings" pitchFamily="2" charset="2"/>
                        <a:buNone/>
                        <a:tabLst/>
                      </a:pPr>
                      <a:r>
                        <a:rPr kumimoji="0" lang="tr-TR" sz="2000" b="0" i="0" u="none" strike="noStrike" cap="none" normalizeH="0" baseline="0" dirty="0">
                          <a:ln>
                            <a:noFill/>
                          </a:ln>
                          <a:solidFill>
                            <a:srgbClr val="000000"/>
                          </a:solidFill>
                          <a:effectLst/>
                          <a:latin typeface="Trebuchet MS" pitchFamily="34" charset="0"/>
                        </a:rPr>
                        <a:t>Ağrı eşiği</a:t>
                      </a:r>
                      <a:endParaRPr kumimoji="0" lang="en-US" sz="2000" b="0" i="0" u="none" strike="noStrike" cap="none" normalizeH="0" baseline="0" dirty="0">
                        <a:ln>
                          <a:noFill/>
                        </a:ln>
                        <a:solidFill>
                          <a:srgbClr val="000000"/>
                        </a:solidFill>
                        <a:effectLst/>
                        <a:latin typeface="Trebuchet MS" pitchFamily="34" charset="0"/>
                      </a:endParaRPr>
                    </a:p>
                  </a:txBody>
                  <a:tcPr marL="91431" marR="91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6"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103748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idx="4294967295"/>
          </p:nvPr>
        </p:nvSpPr>
        <p:spPr>
          <a:xfrm>
            <a:off x="539552" y="980728"/>
            <a:ext cx="7884666" cy="5678478"/>
          </a:xfrm>
          <a:prstGeom prst="rect">
            <a:avLst/>
          </a:prstGeom>
        </p:spPr>
        <p:txBody>
          <a:bodyPr wrap="square">
            <a:spAutoFit/>
          </a:bodyPr>
          <a:lstStyle/>
          <a:p>
            <a:pPr marL="0" indent="363538">
              <a:lnSpc>
                <a:spcPct val="150000"/>
              </a:lnSpc>
              <a:spcBef>
                <a:spcPct val="0"/>
              </a:spcBef>
              <a:buClr>
                <a:srgbClr val="0033CC"/>
              </a:buClr>
              <a:buNone/>
            </a:pPr>
            <a:r>
              <a:rPr lang="tr-TR" altLang="tr-TR" sz="2200" dirty="0">
                <a:solidFill>
                  <a:srgbClr val="000000"/>
                </a:solidFill>
                <a:latin typeface="Trebuchet MS" pitchFamily="34" charset="0"/>
              </a:rPr>
              <a:t>Gürültüden </a:t>
            </a:r>
            <a:r>
              <a:rPr lang="tr-TR" altLang="tr-TR" sz="2200" dirty="0">
                <a:ln>
                  <a:solidFill>
                    <a:srgbClr val="0033CC"/>
                  </a:solidFill>
                </a:ln>
                <a:solidFill>
                  <a:srgbClr val="0033CC"/>
                </a:solidFill>
                <a:latin typeface="Trebuchet MS" pitchFamily="34" charset="0"/>
              </a:rPr>
              <a:t>etkilenme süresi </a:t>
            </a:r>
            <a:r>
              <a:rPr lang="tr-TR" altLang="tr-TR" sz="2200" dirty="0">
                <a:solidFill>
                  <a:srgbClr val="000000"/>
                </a:solidFill>
                <a:latin typeface="Trebuchet MS" pitchFamily="34" charset="0"/>
              </a:rPr>
              <a:t>oldukça önemli bir faktördür. </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Gürültüden etkilenme, kişiden kişiye çok farklı sonuçlar gösterir. </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İç kulağın fonksiyon bakımından durumu, evvelce      geçirilen veya halen mevcut olan hastalıklar, kişilerin      duyarlılığı önemli faktörlerdir. </a:t>
            </a:r>
          </a:p>
          <a:p>
            <a:pPr marL="0" indent="363538">
              <a:lnSpc>
                <a:spcPct val="150000"/>
              </a:lnSpc>
              <a:spcBef>
                <a:spcPct val="0"/>
              </a:spcBef>
              <a:buClr>
                <a:srgbClr val="0033CC"/>
              </a:buClr>
              <a:buNone/>
            </a:pPr>
            <a:r>
              <a:rPr lang="tr-TR" altLang="tr-TR" sz="2200" dirty="0">
                <a:ln>
                  <a:solidFill>
                    <a:srgbClr val="0033CC"/>
                  </a:solidFill>
                </a:ln>
                <a:solidFill>
                  <a:srgbClr val="0033CC"/>
                </a:solidFill>
                <a:latin typeface="Trebuchet MS" pitchFamily="34" charset="0"/>
              </a:rPr>
              <a:t>Ancak, işitme kaybının tespitinde bu faktörler dikkate alınmaz.</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Gürültüden etkilenmede </a:t>
            </a:r>
            <a:r>
              <a:rPr lang="tr-TR" altLang="tr-TR" sz="2200" dirty="0">
                <a:ln>
                  <a:solidFill>
                    <a:srgbClr val="0033CC"/>
                  </a:solidFill>
                </a:ln>
                <a:solidFill>
                  <a:srgbClr val="0033CC"/>
                </a:solidFill>
                <a:latin typeface="Trebuchet MS" pitchFamily="34" charset="0"/>
              </a:rPr>
              <a:t>yaş</a:t>
            </a:r>
            <a:r>
              <a:rPr lang="tr-TR" altLang="tr-TR" sz="2200" dirty="0">
                <a:solidFill>
                  <a:srgbClr val="000000"/>
                </a:solidFill>
                <a:latin typeface="Trebuchet MS" pitchFamily="34" charset="0"/>
              </a:rPr>
              <a:t> da önemli bir faktördür. Özellikle işitme kaybının tespiti için yaşın dikkate alınması gerekir. </a:t>
            </a:r>
            <a:endParaRPr lang="en-US" altLang="tr-TR" sz="2200" dirty="0">
              <a:solidFill>
                <a:srgbClr val="000000"/>
              </a:solidFill>
              <a:latin typeface="Trebuchet MS" pitchFamily="34" charset="0"/>
            </a:endParaRPr>
          </a:p>
        </p:txBody>
      </p:sp>
      <p:sp>
        <p:nvSpPr>
          <p:cNvPr id="6"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3444374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body" sz="half" idx="1"/>
          </p:nvPr>
        </p:nvSpPr>
        <p:spPr>
          <a:xfrm>
            <a:off x="971600" y="1196752"/>
            <a:ext cx="7200800" cy="1107996"/>
          </a:xfrm>
        </p:spPr>
        <p:txBody>
          <a:bodyPr wrap="square">
            <a:spAutoFit/>
          </a:bodyPr>
          <a:lstStyle/>
          <a:p>
            <a:pPr marL="0" indent="0">
              <a:lnSpc>
                <a:spcPct val="150000"/>
              </a:lnSpc>
              <a:spcBef>
                <a:spcPct val="0"/>
              </a:spcBef>
              <a:buFont typeface="Wingdings" pitchFamily="2" charset="2"/>
              <a:buNone/>
            </a:pPr>
            <a:r>
              <a:rPr lang="tr-TR" altLang="tr-TR" sz="2200" dirty="0">
                <a:solidFill>
                  <a:srgbClr val="000000"/>
                </a:solidFill>
                <a:latin typeface="Trebuchet MS" pitchFamily="34" charset="0"/>
              </a:rPr>
              <a:t>Gürültüden kaynaklanan işitme kayıpları </a:t>
            </a:r>
            <a:r>
              <a:rPr lang="tr-TR" altLang="tr-TR" sz="2200" dirty="0">
                <a:ln>
                  <a:solidFill>
                    <a:srgbClr val="0033CC"/>
                  </a:solidFill>
                </a:ln>
                <a:solidFill>
                  <a:srgbClr val="0033CC"/>
                </a:solidFill>
                <a:latin typeface="Trebuchet MS" pitchFamily="34" charset="0"/>
              </a:rPr>
              <a:t>maruziyet süresi</a:t>
            </a:r>
            <a:r>
              <a:rPr lang="tr-TR" altLang="tr-TR" sz="2200" dirty="0">
                <a:solidFill>
                  <a:srgbClr val="0033CC"/>
                </a:solidFill>
                <a:latin typeface="Trebuchet MS" pitchFamily="34" charset="0"/>
              </a:rPr>
              <a:t> </a:t>
            </a:r>
            <a:r>
              <a:rPr lang="tr-TR" altLang="tr-TR" sz="2200" dirty="0">
                <a:solidFill>
                  <a:srgbClr val="000000"/>
                </a:solidFill>
                <a:latin typeface="Trebuchet MS" pitchFamily="34" charset="0"/>
              </a:rPr>
              <a:t>ile orantılıdır.</a:t>
            </a:r>
            <a:endParaRPr lang="en-US" altLang="tr-TR" sz="2200" dirty="0">
              <a:solidFill>
                <a:srgbClr val="000000"/>
              </a:solidFill>
              <a:latin typeface="Trebuchet MS" pitchFamily="34" charset="0"/>
            </a:endParaRPr>
          </a:p>
        </p:txBody>
      </p:sp>
      <p:graphicFrame>
        <p:nvGraphicFramePr>
          <p:cNvPr id="1026" name="Object 4"/>
          <p:cNvGraphicFramePr>
            <a:graphicFrameLocks noGrp="1" noChangeAspect="1"/>
          </p:cNvGraphicFramePr>
          <p:nvPr>
            <p:ph sz="half" idx="2"/>
          </p:nvPr>
        </p:nvGraphicFramePr>
        <p:xfrm>
          <a:off x="899592" y="2348880"/>
          <a:ext cx="7609408" cy="3816424"/>
        </p:xfrm>
        <a:graphic>
          <a:graphicData uri="http://schemas.openxmlformats.org/presentationml/2006/ole">
            <mc:AlternateContent xmlns:mc="http://schemas.openxmlformats.org/markup-compatibility/2006">
              <mc:Choice xmlns:v="urn:schemas-microsoft-com:vml" Requires="v">
                <p:oleObj spid="_x0000_s4098" name="Bitmap Image" r:id="rId3" imgW="9000000" imgH="8869013" progId="PBrush">
                  <p:embed/>
                </p:oleObj>
              </mc:Choice>
              <mc:Fallback>
                <p:oleObj name="Bitmap Image" r:id="rId3" imgW="9000000" imgH="8869013"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348880"/>
                        <a:ext cx="7609408" cy="38164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1541830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4" descr="bas_agrisi">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17342" y="1854615"/>
            <a:ext cx="3052328" cy="3543300"/>
          </a:xfrm>
          <a:prstGeom prst="roundRect">
            <a:avLst>
              <a:gd name="adj" fmla="val 16667"/>
            </a:avLst>
          </a:prstGeom>
          <a:ln w="3492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
        <p:nvSpPr>
          <p:cNvPr id="10" name="Rectangle 2"/>
          <p:cNvSpPr txBox="1">
            <a:spLocks noChangeArrowheads="1"/>
          </p:cNvSpPr>
          <p:nvPr/>
        </p:nvSpPr>
        <p:spPr>
          <a:xfrm>
            <a:off x="2382981" y="1040942"/>
            <a:ext cx="6495701" cy="5170646"/>
          </a:xfrm>
          <a:prstGeom prst="rect">
            <a:avLst/>
          </a:prstGeom>
        </p:spPr>
        <p:txBody>
          <a:bodyPr wrap="square">
            <a:sp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457200" indent="-457200">
              <a:lnSpc>
                <a:spcPct val="150000"/>
              </a:lnSpc>
              <a:spcBef>
                <a:spcPct val="0"/>
              </a:spcBef>
              <a:buFont typeface="Wingdings" pitchFamily="2" charset="2"/>
              <a:buNone/>
            </a:pPr>
            <a:r>
              <a:rPr lang="tr-TR" altLang="tr-TR" sz="2200">
                <a:ln>
                  <a:solidFill>
                    <a:srgbClr val="0033CC"/>
                  </a:solidFill>
                </a:ln>
                <a:solidFill>
                  <a:srgbClr val="0033CC"/>
                </a:solidFill>
                <a:latin typeface="Trebuchet MS" pitchFamily="34" charset="0"/>
              </a:rPr>
              <a:t>     Gürültülü Ortamlarda Kalan Veya Yaşayan İnsanlarda;</a:t>
            </a:r>
          </a:p>
          <a:p>
            <a:pPr marL="457200" indent="-457200">
              <a:lnSpc>
                <a:spcPct val="150000"/>
              </a:lnSpc>
              <a:spcBef>
                <a:spcPct val="0"/>
              </a:spcBef>
              <a:buClr>
                <a:srgbClr val="0033CC"/>
              </a:buClr>
            </a:pPr>
            <a:r>
              <a:rPr lang="tr-TR" altLang="tr-TR" sz="2200">
                <a:solidFill>
                  <a:srgbClr val="000000"/>
                </a:solidFill>
                <a:latin typeface="Trebuchet MS" pitchFamily="34" charset="0"/>
              </a:rPr>
              <a:t>Konsantrasyon, dikkat ve reaksiyon kapasitesi zayıflar.</a:t>
            </a:r>
          </a:p>
          <a:p>
            <a:pPr marL="457200" indent="-457200">
              <a:lnSpc>
                <a:spcPct val="150000"/>
              </a:lnSpc>
              <a:spcBef>
                <a:spcPct val="0"/>
              </a:spcBef>
              <a:buClr>
                <a:srgbClr val="0033CC"/>
              </a:buClr>
            </a:pPr>
            <a:r>
              <a:rPr lang="tr-TR" altLang="tr-TR" sz="2200">
                <a:solidFill>
                  <a:srgbClr val="000000"/>
                </a:solidFill>
                <a:latin typeface="Trebuchet MS" pitchFamily="34" charset="0"/>
              </a:rPr>
              <a:t>Yorgunluk, uyku bozuklukları ve geç uyuma görülebilir.</a:t>
            </a:r>
          </a:p>
          <a:p>
            <a:pPr marL="457200" indent="-457200">
              <a:lnSpc>
                <a:spcPct val="150000"/>
              </a:lnSpc>
              <a:spcBef>
                <a:spcPct val="0"/>
              </a:spcBef>
              <a:buClr>
                <a:srgbClr val="0033CC"/>
              </a:buClr>
            </a:pPr>
            <a:r>
              <a:rPr lang="tr-TR" altLang="tr-TR" sz="2200">
                <a:solidFill>
                  <a:srgbClr val="000000"/>
                </a:solidFill>
                <a:latin typeface="Trebuchet MS" pitchFamily="34" charset="0"/>
              </a:rPr>
              <a:t>Merkezi sinir sistemi bozuklukları, baş ağrıları ve stres olabilir.</a:t>
            </a:r>
          </a:p>
          <a:p>
            <a:pPr marL="457200" indent="-457200">
              <a:lnSpc>
                <a:spcPct val="150000"/>
              </a:lnSpc>
              <a:spcBef>
                <a:spcPct val="0"/>
              </a:spcBef>
              <a:buClr>
                <a:srgbClr val="0033CC"/>
              </a:buClr>
            </a:pPr>
            <a:r>
              <a:rPr lang="tr-TR" altLang="tr-TR" sz="2200">
                <a:solidFill>
                  <a:srgbClr val="000000"/>
                </a:solidFill>
                <a:latin typeface="Trebuchet MS" pitchFamily="34" charset="0"/>
              </a:rPr>
              <a:t>Metabolik ve hormonal bozukluklar da ortaya çıkabilir. </a:t>
            </a:r>
            <a:endParaRPr lang="en-US" altLang="tr-TR" sz="2200" dirty="0">
              <a:solidFill>
                <a:srgbClr val="000000"/>
              </a:solidFill>
              <a:latin typeface="Trebuchet MS" pitchFamily="34" charset="0"/>
            </a:endParaRPr>
          </a:p>
        </p:txBody>
      </p:sp>
    </p:spTree>
    <p:extLst>
      <p:ext uri="{BB962C8B-B14F-4D97-AF65-F5344CB8AC3E}">
        <p14:creationId xmlns:p14="http://schemas.microsoft.com/office/powerpoint/2010/main" val="3073767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body" idx="4294967295"/>
          </p:nvPr>
        </p:nvSpPr>
        <p:spPr>
          <a:xfrm>
            <a:off x="664296" y="1021314"/>
            <a:ext cx="4729307" cy="5216813"/>
          </a:xfrm>
          <a:prstGeom prst="rect">
            <a:avLst/>
          </a:prstGeom>
        </p:spPr>
        <p:txBody>
          <a:bodyPr wrap="square">
            <a:spAutoFit/>
          </a:bodyPr>
          <a:lstStyle/>
          <a:p>
            <a:pPr marL="457200" indent="-457200">
              <a:lnSpc>
                <a:spcPct val="150000"/>
              </a:lnSpc>
              <a:spcBef>
                <a:spcPct val="0"/>
              </a:spcBef>
              <a:buFont typeface="Wingdings" pitchFamily="2" charset="2"/>
              <a:buNone/>
            </a:pPr>
            <a:r>
              <a:rPr lang="tr-TR" altLang="tr-TR" sz="2200" dirty="0">
                <a:ln>
                  <a:solidFill>
                    <a:srgbClr val="0033CC"/>
                  </a:solidFill>
                </a:ln>
                <a:solidFill>
                  <a:srgbClr val="0033CC"/>
                </a:solidFill>
                <a:latin typeface="Trebuchet MS" pitchFamily="34" charset="0"/>
              </a:rPr>
              <a:t>Aniden ve şiddetli bir gürültünün etkisinde kalındığında ise;</a:t>
            </a:r>
          </a:p>
          <a:p>
            <a:pPr marL="457200" indent="-457200">
              <a:lnSpc>
                <a:spcPct val="150000"/>
              </a:lnSpc>
              <a:spcBef>
                <a:spcPct val="0"/>
              </a:spcBef>
              <a:buFont typeface="Wingdings" pitchFamily="2" charset="2"/>
              <a:buNone/>
            </a:pPr>
            <a:endParaRPr lang="tr-TR" altLang="tr-TR" sz="2200" b="1"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Kan basıncı (tansiyon) yükselmesi,</a:t>
            </a:r>
          </a:p>
          <a:p>
            <a:pPr marL="457200" indent="-457200">
              <a:lnSpc>
                <a:spcPct val="150000"/>
              </a:lnSpc>
              <a:spcBef>
                <a:spcPct val="0"/>
              </a:spcBef>
              <a:buClr>
                <a:srgbClr val="0033CC"/>
              </a:buClr>
              <a:buFont typeface="Wingdings" pitchFamily="2" charset="2"/>
              <a:buNone/>
            </a:pPr>
            <a:endParaRPr lang="tr-TR" altLang="tr-TR" sz="8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Kardiyovasküler (dolaşım) bozukluğu,</a:t>
            </a:r>
          </a:p>
          <a:p>
            <a:pPr marL="457200" indent="-457200">
              <a:lnSpc>
                <a:spcPct val="150000"/>
              </a:lnSpc>
              <a:spcBef>
                <a:spcPct val="0"/>
              </a:spcBef>
              <a:buClr>
                <a:srgbClr val="0033CC"/>
              </a:buClr>
              <a:buFont typeface="Wingdings" pitchFamily="2" charset="2"/>
              <a:buNone/>
            </a:pPr>
            <a:endParaRPr lang="tr-TR" altLang="tr-TR" sz="8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Solunum hızı değişmesi ve</a:t>
            </a:r>
          </a:p>
          <a:p>
            <a:pPr marL="457200" indent="-457200">
              <a:lnSpc>
                <a:spcPct val="150000"/>
              </a:lnSpc>
              <a:spcBef>
                <a:spcPct val="0"/>
              </a:spcBef>
              <a:buClr>
                <a:srgbClr val="0033CC"/>
              </a:buClr>
            </a:pPr>
            <a:endParaRPr lang="tr-TR" altLang="tr-TR" sz="800" dirty="0">
              <a:solidFill>
                <a:srgbClr val="000000"/>
              </a:solidFill>
              <a:latin typeface="Trebuchet MS" pitchFamily="34" charset="0"/>
            </a:endParaRPr>
          </a:p>
          <a:p>
            <a:pPr marL="457200" indent="-457200">
              <a:lnSpc>
                <a:spcPct val="150000"/>
              </a:lnSpc>
              <a:spcBef>
                <a:spcPct val="0"/>
              </a:spcBef>
              <a:buClr>
                <a:srgbClr val="0033CC"/>
              </a:buClr>
            </a:pPr>
            <a:r>
              <a:rPr lang="tr-TR" altLang="tr-TR" sz="2200" dirty="0">
                <a:solidFill>
                  <a:srgbClr val="000000"/>
                </a:solidFill>
                <a:latin typeface="Trebuchet MS" pitchFamily="34" charset="0"/>
              </a:rPr>
              <a:t>Terlemenin artması görülebilir.</a:t>
            </a:r>
            <a:endParaRPr lang="en-US" altLang="tr-TR" sz="2200" dirty="0">
              <a:solidFill>
                <a:srgbClr val="000000"/>
              </a:solidFill>
              <a:latin typeface="Trebuchet MS" pitchFamily="34" charset="0"/>
            </a:endParaRPr>
          </a:p>
        </p:txBody>
      </p:sp>
      <p:pic>
        <p:nvPicPr>
          <p:cNvPr id="123907" name="Picture 3" descr="yildirim">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510" y="1089315"/>
            <a:ext cx="3006437" cy="470188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3923801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idx="4294967295"/>
          </p:nvPr>
        </p:nvSpPr>
        <p:spPr>
          <a:xfrm>
            <a:off x="701675" y="1079067"/>
            <a:ext cx="4798580" cy="4690515"/>
          </a:xfrm>
          <a:prstGeom prst="rect">
            <a:avLst/>
          </a:prstGeom>
        </p:spPr>
        <p:txBody>
          <a:bodyPr wrap="square">
            <a:spAutoFit/>
          </a:bodyPr>
          <a:lstStyle/>
          <a:p>
            <a:pPr marL="457200" indent="-457200">
              <a:spcBef>
                <a:spcPct val="0"/>
              </a:spcBef>
              <a:buFont typeface="Wingdings" pitchFamily="2" charset="2"/>
              <a:buNone/>
            </a:pPr>
            <a:r>
              <a:rPr lang="tr-TR" altLang="tr-TR" sz="2200" dirty="0">
                <a:ln>
                  <a:solidFill>
                    <a:srgbClr val="0033CC"/>
                  </a:solidFill>
                </a:ln>
                <a:solidFill>
                  <a:srgbClr val="0033CC"/>
                </a:solidFill>
                <a:latin typeface="Trebuchet MS" pitchFamily="34" charset="0"/>
              </a:rPr>
              <a:t>Gürültülü ortamlarda;</a:t>
            </a:r>
          </a:p>
          <a:p>
            <a:pPr marL="457200" indent="-457200">
              <a:spcBef>
                <a:spcPct val="0"/>
              </a:spcBef>
              <a:buFont typeface="Wingdings" pitchFamily="2" charset="2"/>
              <a:buNone/>
            </a:pPr>
            <a:endParaRPr lang="tr-TR" altLang="tr-TR" sz="2200" dirty="0">
              <a:solidFill>
                <a:srgbClr val="000000"/>
              </a:solidFill>
              <a:latin typeface="Trebuchet MS" pitchFamily="34" charset="0"/>
            </a:endParaRPr>
          </a:p>
          <a:p>
            <a:pPr marL="457200" indent="-457200">
              <a:spcBef>
                <a:spcPct val="0"/>
              </a:spcBef>
              <a:buClr>
                <a:srgbClr val="0033CC"/>
              </a:buClr>
            </a:pPr>
            <a:r>
              <a:rPr lang="tr-TR" altLang="tr-TR" sz="2200" dirty="0">
                <a:solidFill>
                  <a:srgbClr val="000000"/>
                </a:solidFill>
                <a:latin typeface="Trebuchet MS" pitchFamily="34" charset="0"/>
              </a:rPr>
              <a:t>Konuşurken bağırma ihtiyacı, </a:t>
            </a:r>
          </a:p>
          <a:p>
            <a:pPr marL="457200" indent="-457200">
              <a:spcBef>
                <a:spcPct val="0"/>
              </a:spcBef>
              <a:buClr>
                <a:srgbClr val="0033CC"/>
              </a:buClr>
            </a:pPr>
            <a:endParaRPr lang="tr-TR" altLang="tr-TR" sz="800" dirty="0">
              <a:solidFill>
                <a:srgbClr val="000000"/>
              </a:solidFill>
              <a:latin typeface="Trebuchet MS" pitchFamily="34" charset="0"/>
            </a:endParaRPr>
          </a:p>
          <a:p>
            <a:pPr marL="457200" indent="-457200">
              <a:spcBef>
                <a:spcPct val="0"/>
              </a:spcBef>
              <a:buClr>
                <a:srgbClr val="0033CC"/>
              </a:buClr>
            </a:pPr>
            <a:r>
              <a:rPr lang="tr-TR" altLang="tr-TR" sz="2200" dirty="0">
                <a:solidFill>
                  <a:srgbClr val="000000"/>
                </a:solidFill>
                <a:latin typeface="Trebuchet MS" pitchFamily="34" charset="0"/>
              </a:rPr>
              <a:t>Sinirli olma durumu,</a:t>
            </a:r>
          </a:p>
          <a:p>
            <a:pPr marL="457200" indent="-457200">
              <a:spcBef>
                <a:spcPct val="0"/>
              </a:spcBef>
              <a:buClr>
                <a:srgbClr val="0033CC"/>
              </a:buClr>
            </a:pPr>
            <a:endParaRPr lang="tr-TR" altLang="tr-TR" sz="800" dirty="0">
              <a:solidFill>
                <a:srgbClr val="000000"/>
              </a:solidFill>
              <a:latin typeface="Trebuchet MS" pitchFamily="34" charset="0"/>
            </a:endParaRPr>
          </a:p>
          <a:p>
            <a:pPr marL="457200" indent="-457200">
              <a:spcBef>
                <a:spcPct val="0"/>
              </a:spcBef>
              <a:buClr>
                <a:srgbClr val="0033CC"/>
              </a:buClr>
            </a:pPr>
            <a:r>
              <a:rPr lang="tr-TR" altLang="tr-TR" sz="2200" dirty="0">
                <a:solidFill>
                  <a:srgbClr val="000000"/>
                </a:solidFill>
                <a:latin typeface="Trebuchet MS" pitchFamily="34" charset="0"/>
              </a:rPr>
              <a:t>Karşılıklı anlaşma zorluğu, </a:t>
            </a:r>
          </a:p>
          <a:p>
            <a:pPr marL="457200" indent="-457200">
              <a:spcBef>
                <a:spcPct val="0"/>
              </a:spcBef>
              <a:buClr>
                <a:srgbClr val="0033CC"/>
              </a:buClr>
            </a:pPr>
            <a:endParaRPr lang="tr-TR" altLang="tr-TR" sz="800" dirty="0">
              <a:solidFill>
                <a:srgbClr val="000000"/>
              </a:solidFill>
              <a:latin typeface="Trebuchet MS" pitchFamily="34" charset="0"/>
            </a:endParaRPr>
          </a:p>
          <a:p>
            <a:pPr marL="457200" indent="-457200">
              <a:spcBef>
                <a:spcPct val="0"/>
              </a:spcBef>
              <a:buClr>
                <a:srgbClr val="0033CC"/>
              </a:buClr>
            </a:pPr>
            <a:r>
              <a:rPr lang="tr-TR" altLang="tr-TR" sz="2200" dirty="0">
                <a:solidFill>
                  <a:srgbClr val="000000"/>
                </a:solidFill>
                <a:latin typeface="Trebuchet MS" pitchFamily="34" charset="0"/>
              </a:rPr>
              <a:t>Kişiler arasındaki ilişkilerde     olumsuzluklar görülebilir.</a:t>
            </a:r>
          </a:p>
          <a:p>
            <a:pPr marL="457200" indent="-457200">
              <a:spcBef>
                <a:spcPct val="0"/>
              </a:spcBef>
              <a:buClr>
                <a:srgbClr val="0033CC"/>
              </a:buClr>
              <a:buFont typeface="Wingdings" pitchFamily="2" charset="2"/>
              <a:buNone/>
            </a:pPr>
            <a:endParaRPr lang="tr-TR" altLang="tr-TR" sz="2200" dirty="0">
              <a:solidFill>
                <a:srgbClr val="000000"/>
              </a:solidFill>
              <a:latin typeface="Trebuchet MS" pitchFamily="34" charset="0"/>
            </a:endParaRPr>
          </a:p>
          <a:p>
            <a:pPr marL="457200" indent="-457200">
              <a:spcBef>
                <a:spcPct val="0"/>
              </a:spcBef>
              <a:buClr>
                <a:srgbClr val="0033CC"/>
              </a:buClr>
              <a:buFont typeface="Wingdings" pitchFamily="2" charset="2"/>
              <a:buNone/>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buFont typeface="Wingdings" pitchFamily="2" charset="2"/>
              <a:buNone/>
            </a:pPr>
            <a:r>
              <a:rPr lang="tr-TR" altLang="tr-TR" sz="2200" b="1" dirty="0">
                <a:ln w="1905">
                  <a:solidFill>
                    <a:schemeClr val="tx1"/>
                  </a:solidFill>
                </a:ln>
                <a:effectLst>
                  <a:innerShdw blurRad="69850" dist="43180" dir="5400000">
                    <a:srgbClr val="000000">
                      <a:alpha val="65000"/>
                    </a:srgbClr>
                  </a:innerShdw>
                </a:effectLst>
                <a:latin typeface="Trebuchet MS" pitchFamily="34" charset="0"/>
              </a:rPr>
              <a:t>     En önemlisi gürültülü ortamın                 iş  kazaların artmasına sebebiyet vermesidir.</a:t>
            </a:r>
            <a:r>
              <a:rPr lang="en-US" altLang="tr-TR" sz="2200" b="1" dirty="0">
                <a:ln w="1905">
                  <a:solidFill>
                    <a:schemeClr val="tx1"/>
                  </a:solidFill>
                </a:ln>
                <a:effectLst>
                  <a:innerShdw blurRad="69850" dist="43180" dir="5400000">
                    <a:srgbClr val="000000">
                      <a:alpha val="65000"/>
                    </a:srgbClr>
                  </a:innerShdw>
                </a:effectLst>
                <a:latin typeface="Trebuchet MS" pitchFamily="34" charset="0"/>
              </a:rPr>
              <a:t> </a:t>
            </a:r>
          </a:p>
        </p:txBody>
      </p:sp>
      <p:pic>
        <p:nvPicPr>
          <p:cNvPr id="124931" name="Picture 4" descr="0BEBDB2949DE644184DDEF2E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02591">
            <a:off x="5821957" y="694116"/>
            <a:ext cx="2882900" cy="538681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
        <p:nvSpPr>
          <p:cNvPr id="2" name="5-Nokta Yıldız 1"/>
          <p:cNvSpPr/>
          <p:nvPr/>
        </p:nvSpPr>
        <p:spPr>
          <a:xfrm>
            <a:off x="244475" y="4184078"/>
            <a:ext cx="914400" cy="914400"/>
          </a:xfrm>
          <a:prstGeom prst="star5">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3969565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5" descr="22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0556" y="4293096"/>
            <a:ext cx="3283852" cy="213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611560" y="1196752"/>
            <a:ext cx="7740650" cy="4662815"/>
          </a:xfrm>
          <a:prstGeom prst="rect">
            <a:avLst/>
          </a:prstGeom>
        </p:spPr>
        <p:txBody>
          <a:bodyPr>
            <a:sp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Wingdings" pitchFamily="2" charset="2"/>
              <a:buNone/>
              <a:defRPr/>
            </a:pPr>
            <a:r>
              <a:rPr lang="tr-TR" sz="2200" dirty="0">
                <a:ln>
                  <a:solidFill>
                    <a:prstClr val="black"/>
                  </a:solidFill>
                </a:ln>
                <a:solidFill>
                  <a:srgbClr val="000000"/>
                </a:solidFill>
                <a:latin typeface="Trebuchet MS" pitchFamily="34" charset="0"/>
              </a:rPr>
              <a:t>Uzunca süre, şiddetli gürültüye maruz kalan kişilerde</a:t>
            </a:r>
          </a:p>
          <a:p>
            <a:pPr marL="0" indent="0">
              <a:spcBef>
                <a:spcPts val="0"/>
              </a:spcBef>
              <a:buFont typeface="Wingdings" pitchFamily="2" charset="2"/>
              <a:buNone/>
              <a:defRPr/>
            </a:pPr>
            <a:r>
              <a:rPr lang="tr-TR" sz="2200" dirty="0">
                <a:ln>
                  <a:solidFill>
                    <a:prstClr val="black"/>
                  </a:solidFill>
                </a:ln>
                <a:solidFill>
                  <a:srgbClr val="000000"/>
                </a:solidFill>
                <a:latin typeface="Trebuchet MS" pitchFamily="34" charset="0"/>
              </a:rPr>
              <a:t>görülen </a:t>
            </a:r>
            <a:r>
              <a:rPr lang="tr-TR" sz="2200" dirty="0">
                <a:ln>
                  <a:solidFill>
                    <a:srgbClr val="0033CC"/>
                  </a:solidFill>
                </a:ln>
                <a:solidFill>
                  <a:srgbClr val="0033CC"/>
                </a:solidFill>
                <a:latin typeface="Trebuchet MS" pitchFamily="34" charset="0"/>
              </a:rPr>
              <a:t>işitme kayıpları </a:t>
            </a:r>
            <a:r>
              <a:rPr lang="tr-TR" sz="2200" dirty="0">
                <a:ln>
                  <a:solidFill>
                    <a:srgbClr val="0033CC"/>
                  </a:solidFill>
                </a:ln>
                <a:solidFill>
                  <a:srgbClr val="000000"/>
                </a:solidFill>
                <a:latin typeface="Trebuchet MS" pitchFamily="34" charset="0"/>
              </a:rPr>
              <a:t>iki tiptir:</a:t>
            </a:r>
          </a:p>
          <a:p>
            <a:pPr marL="0" indent="0">
              <a:spcBef>
                <a:spcPts val="0"/>
              </a:spcBef>
              <a:buFont typeface="Wingdings" pitchFamily="2" charset="2"/>
              <a:buNone/>
              <a:defRPr/>
            </a:pPr>
            <a:endParaRPr lang="tr-TR" sz="2200" dirty="0">
              <a:solidFill>
                <a:srgbClr val="000000"/>
              </a:solidFill>
              <a:latin typeface="Trebuchet MS" pitchFamily="34" charset="0"/>
            </a:endParaRPr>
          </a:p>
          <a:p>
            <a:pPr marL="457200" indent="-457200">
              <a:lnSpc>
                <a:spcPct val="150000"/>
              </a:lnSpc>
              <a:spcBef>
                <a:spcPts val="0"/>
              </a:spcBef>
              <a:buFont typeface="Wingdings" pitchFamily="2" charset="2"/>
              <a:buAutoNum type="arabicPeriod"/>
              <a:defRPr/>
            </a:pPr>
            <a:r>
              <a:rPr lang="tr-TR" sz="2200" dirty="0">
                <a:ln>
                  <a:solidFill>
                    <a:srgbClr val="0033CC"/>
                  </a:solidFill>
                </a:ln>
                <a:solidFill>
                  <a:srgbClr val="0033CC"/>
                </a:solidFill>
                <a:latin typeface="Trebuchet MS" pitchFamily="34" charset="0"/>
              </a:rPr>
              <a:t>İletim tipi işitme kaybı:  </a:t>
            </a:r>
          </a:p>
          <a:p>
            <a:pPr marL="0" indent="0">
              <a:lnSpc>
                <a:spcPct val="150000"/>
              </a:lnSpc>
              <a:spcBef>
                <a:spcPts val="0"/>
              </a:spcBef>
              <a:buFont typeface="Wingdings" pitchFamily="2" charset="2"/>
              <a:buNone/>
              <a:defRPr/>
            </a:pPr>
            <a:r>
              <a:rPr lang="tr-TR" sz="2200" dirty="0">
                <a:solidFill>
                  <a:srgbClr val="000000"/>
                </a:solidFill>
                <a:latin typeface="Trebuchet MS" pitchFamily="34" charset="0"/>
              </a:rPr>
              <a:t>Dış ve orta kulakta oluşan sağırlık tipidir. </a:t>
            </a:r>
          </a:p>
          <a:p>
            <a:pPr marL="0" indent="0">
              <a:lnSpc>
                <a:spcPct val="150000"/>
              </a:lnSpc>
              <a:spcBef>
                <a:spcPts val="0"/>
              </a:spcBef>
              <a:buFont typeface="Wingdings" pitchFamily="2" charset="2"/>
              <a:buNone/>
              <a:defRPr/>
            </a:pPr>
            <a:r>
              <a:rPr lang="tr-TR" sz="2200" dirty="0">
                <a:solidFill>
                  <a:srgbClr val="000000"/>
                </a:solidFill>
                <a:latin typeface="Trebuchet MS" pitchFamily="34" charset="0"/>
              </a:rPr>
              <a:t>Ses şiddeti, dış ve orta kulaktan geçerken bir kayba uğrar ve iç kulağa aynen iletilmez. </a:t>
            </a:r>
          </a:p>
          <a:p>
            <a:pPr marL="0" indent="0">
              <a:lnSpc>
                <a:spcPct val="150000"/>
              </a:lnSpc>
              <a:spcBef>
                <a:spcPts val="0"/>
              </a:spcBef>
              <a:buFont typeface="Wingdings" pitchFamily="2" charset="2"/>
              <a:buNone/>
              <a:defRPr/>
            </a:pPr>
            <a:r>
              <a:rPr lang="tr-TR" sz="2200" dirty="0">
                <a:solidFill>
                  <a:srgbClr val="000000"/>
                </a:solidFill>
                <a:latin typeface="Trebuchet MS" pitchFamily="34" charset="0"/>
              </a:rPr>
              <a:t>Bu sağırlık tipi, ani yüksek bir                              patlamanın dış kulak zarını</a:t>
            </a:r>
          </a:p>
          <a:p>
            <a:pPr marL="0" indent="0">
              <a:lnSpc>
                <a:spcPct val="150000"/>
              </a:lnSpc>
              <a:spcBef>
                <a:spcPts val="0"/>
              </a:spcBef>
              <a:buFont typeface="Wingdings" pitchFamily="2" charset="2"/>
              <a:buNone/>
              <a:defRPr/>
            </a:pPr>
            <a:r>
              <a:rPr lang="tr-TR" sz="2200" dirty="0">
                <a:solidFill>
                  <a:srgbClr val="000000"/>
                </a:solidFill>
                <a:latin typeface="Trebuchet MS" pitchFamily="34" charset="0"/>
              </a:rPr>
              <a:t>zedelemesi sonucunda görülür.  </a:t>
            </a:r>
            <a:endParaRPr lang="en-US" sz="2200" dirty="0">
              <a:solidFill>
                <a:srgbClr val="000000"/>
              </a:solidFill>
              <a:latin typeface="Trebuchet MS" pitchFamily="34" charset="0"/>
            </a:endParaRPr>
          </a:p>
        </p:txBody>
      </p:sp>
      <p:sp>
        <p:nvSpPr>
          <p:cNvPr id="8"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212352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7620000" cy="6068144"/>
          </a:xfrm>
        </p:spPr>
        <p:txBody>
          <a:bodyPr/>
          <a:lstStyle/>
          <a:p>
            <a:r>
              <a:rPr lang="tr-TR" sz="2600" dirty="0">
                <a:solidFill>
                  <a:srgbClr val="FF0000"/>
                </a:solidFill>
              </a:rPr>
              <a:t>2) İşveren, yapılacak risk değerlendirmesi sonucu alınacak iş sağlığı ve güvenliği tedbirleri ile kullanılması gereken koruyucu donanım veya ekipmanı belirler.</a:t>
            </a:r>
          </a:p>
          <a:p>
            <a:r>
              <a:rPr lang="tr-TR" sz="2600" dirty="0">
                <a:solidFill>
                  <a:srgbClr val="0000CC"/>
                </a:solidFill>
              </a:rPr>
              <a:t>(3) İşyerinde uygulanacak iş sağlığı ve güvenliği tedbirleri, çalışma şekilleri ve üretim yöntemleri; çalışanların sağlık ve güvenlik yönünden korunma düzeyini yükseltecek ve işyerinin idari yapılanmasının her kademesinde uygulanabilir nitelikte olmalıdır.</a:t>
            </a:r>
          </a:p>
          <a:p>
            <a:r>
              <a:rPr lang="tr-TR" sz="2600" dirty="0">
                <a:solidFill>
                  <a:srgbClr val="0000CC"/>
                </a:solidFill>
              </a:rPr>
              <a:t>(</a:t>
            </a:r>
            <a:r>
              <a:rPr lang="tr-TR" sz="2600" dirty="0">
                <a:solidFill>
                  <a:srgbClr val="D713D7"/>
                </a:solidFill>
              </a:rPr>
              <a:t>4) İşveren, iş sağlığı ve güvenliği yönünden çalışma ortamına ve çalışanların bu ortamda maruz kaldığı risklerin belirlenmesine yönelik gerekli kontrol, ölçüm, inceleme ve araştırmaların yapılmasını sağlar.</a:t>
            </a:r>
          </a:p>
          <a:p>
            <a:pPr>
              <a:buNone/>
            </a:pPr>
            <a:r>
              <a:rPr lang="tr-TR" dirty="0"/>
              <a:t/>
            </a:r>
            <a:br>
              <a:rPr lang="tr-TR" dirty="0"/>
            </a:br>
            <a:endParaRPr lang="tr-TR" dirty="0"/>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6</a:t>
            </a:fld>
            <a:endParaRPr lang="tr-TR" dirty="0"/>
          </a:p>
        </p:txBody>
      </p:sp>
    </p:spTree>
    <p:extLst>
      <p:ext uri="{BB962C8B-B14F-4D97-AF65-F5344CB8AC3E}">
        <p14:creationId xmlns:p14="http://schemas.microsoft.com/office/powerpoint/2010/main" val="672732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4294967295"/>
          </p:nvPr>
        </p:nvSpPr>
        <p:spPr>
          <a:xfrm>
            <a:off x="376025" y="836712"/>
            <a:ext cx="4445349" cy="5170646"/>
          </a:xfrm>
          <a:prstGeom prst="rect">
            <a:avLst/>
          </a:prstGeom>
        </p:spPr>
        <p:txBody>
          <a:bodyPr wrap="square">
            <a:spAutoFit/>
          </a:bodyPr>
          <a:lstStyle/>
          <a:p>
            <a:pPr marL="0" indent="360363">
              <a:lnSpc>
                <a:spcPct val="150000"/>
              </a:lnSpc>
              <a:spcBef>
                <a:spcPct val="0"/>
              </a:spcBef>
              <a:buClr>
                <a:srgbClr val="0033CC"/>
              </a:buClr>
              <a:buFont typeface="Arial" charset="0"/>
              <a:buAutoNum type="arabicPeriod" startAt="2"/>
            </a:pPr>
            <a:r>
              <a:rPr lang="tr-TR" altLang="tr-TR" sz="2200" dirty="0">
                <a:ln>
                  <a:solidFill>
                    <a:srgbClr val="0033CC"/>
                  </a:solidFill>
                </a:ln>
                <a:solidFill>
                  <a:srgbClr val="0033CC"/>
                </a:solidFill>
                <a:latin typeface="Trebuchet MS" pitchFamily="34" charset="0"/>
              </a:rPr>
              <a:t>Algı tipi işitme kaybı: </a:t>
            </a:r>
          </a:p>
          <a:p>
            <a:pPr marL="0" indent="360363">
              <a:lnSpc>
                <a:spcPct val="150000"/>
              </a:lnSpc>
              <a:spcBef>
                <a:spcPct val="0"/>
              </a:spcBef>
              <a:buFont typeface="Wingdings" pitchFamily="2" charset="2"/>
              <a:buNone/>
            </a:pPr>
            <a:r>
              <a:rPr lang="tr-TR" altLang="tr-TR" sz="2200" dirty="0">
                <a:solidFill>
                  <a:srgbClr val="000000"/>
                </a:solidFill>
                <a:latin typeface="Trebuchet MS" pitchFamily="34" charset="0"/>
              </a:rPr>
              <a:t>Bu sağırlık tipi iç kulakta görülen bir işitme kaybıdır. </a:t>
            </a:r>
          </a:p>
          <a:p>
            <a:pPr marL="0" indent="360363">
              <a:lnSpc>
                <a:spcPct val="150000"/>
              </a:lnSpc>
              <a:spcBef>
                <a:spcPct val="0"/>
              </a:spcBef>
              <a:buFont typeface="Wingdings" pitchFamily="2" charset="2"/>
              <a:buNone/>
            </a:pPr>
            <a:r>
              <a:rPr lang="tr-TR" altLang="tr-TR" sz="2200" dirty="0">
                <a:ln>
                  <a:solidFill>
                    <a:schemeClr val="tx1"/>
                  </a:solidFill>
                </a:ln>
                <a:solidFill>
                  <a:srgbClr val="000000"/>
                </a:solidFill>
                <a:latin typeface="Trebuchet MS" pitchFamily="34" charset="0"/>
              </a:rPr>
              <a:t>İç kulaktaki kokleada bulunan sıvının veya liflerin bozulması </a:t>
            </a:r>
            <a:r>
              <a:rPr lang="tr-TR" altLang="tr-TR" sz="2200" dirty="0">
                <a:solidFill>
                  <a:srgbClr val="000000"/>
                </a:solidFill>
                <a:latin typeface="Trebuchet MS" pitchFamily="34" charset="0"/>
              </a:rPr>
              <a:t>ile duyma sinirlerinin çalışmamasıdır. </a:t>
            </a:r>
          </a:p>
          <a:p>
            <a:pPr marL="0" indent="360363">
              <a:lnSpc>
                <a:spcPct val="150000"/>
              </a:lnSpc>
              <a:spcBef>
                <a:spcPct val="0"/>
              </a:spcBef>
              <a:buFont typeface="Wingdings" pitchFamily="2" charset="2"/>
              <a:buNone/>
            </a:pPr>
            <a:r>
              <a:rPr lang="tr-TR" altLang="tr-TR" sz="2200" dirty="0">
                <a:ln>
                  <a:solidFill>
                    <a:srgbClr val="0070C0"/>
                  </a:solidFill>
                </a:ln>
                <a:solidFill>
                  <a:srgbClr val="00B0F0"/>
                </a:solidFill>
                <a:latin typeface="Trebuchet MS" pitchFamily="34" charset="0"/>
              </a:rPr>
              <a:t>Bu sağırlık tipi daha çok yüksek şiddetli ve yüksek frekanslı seslerin oluşturduğu sağırlıktır.</a:t>
            </a:r>
            <a:endParaRPr lang="en-US" altLang="tr-TR" sz="2200" dirty="0">
              <a:ln>
                <a:solidFill>
                  <a:srgbClr val="0070C0"/>
                </a:solidFill>
              </a:ln>
              <a:solidFill>
                <a:srgbClr val="00B0F0"/>
              </a:solidFill>
              <a:latin typeface="Trebuchet MS" pitchFamily="34" charset="0"/>
            </a:endParaRPr>
          </a:p>
        </p:txBody>
      </p:sp>
      <p:pic>
        <p:nvPicPr>
          <p:cNvPr id="126979" name="Picture 3" descr="diskulak">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374" y="1260391"/>
            <a:ext cx="3960440" cy="480665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2053316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4294967295"/>
          </p:nvPr>
        </p:nvSpPr>
        <p:spPr>
          <a:xfrm>
            <a:off x="539552" y="1268760"/>
            <a:ext cx="4240266" cy="4662815"/>
          </a:xfrm>
          <a:prstGeom prst="rect">
            <a:avLst/>
          </a:prstGeom>
        </p:spPr>
        <p:txBody>
          <a:bodyPr wrap="square">
            <a:spAutoFit/>
          </a:bodyPr>
          <a:lstStyle/>
          <a:p>
            <a:pPr marL="0" indent="363538">
              <a:lnSpc>
                <a:spcPct val="150000"/>
              </a:lnSpc>
              <a:spcBef>
                <a:spcPct val="0"/>
              </a:spcBef>
              <a:buFont typeface="Wingdings" pitchFamily="2" charset="2"/>
              <a:buNone/>
            </a:pPr>
            <a:r>
              <a:rPr lang="tr-TR" altLang="tr-TR" sz="2200" dirty="0">
                <a:solidFill>
                  <a:srgbClr val="000000"/>
                </a:solidFill>
                <a:latin typeface="Trebuchet MS" pitchFamily="34" charset="0"/>
              </a:rPr>
              <a:t>Endüstride, yüksek gürültüye kısa bir süre maruz kalan kişilerde </a:t>
            </a:r>
            <a:r>
              <a:rPr lang="tr-TR" altLang="tr-TR" sz="2200" dirty="0">
                <a:ln>
                  <a:solidFill>
                    <a:srgbClr val="0033CC"/>
                  </a:solidFill>
                </a:ln>
                <a:solidFill>
                  <a:srgbClr val="0033CC"/>
                </a:solidFill>
                <a:latin typeface="Trebuchet MS" pitchFamily="34" charset="0"/>
              </a:rPr>
              <a:t>geçici algı tipi bir sağırlık</a:t>
            </a:r>
            <a:r>
              <a:rPr lang="tr-TR" altLang="tr-TR" sz="2200" dirty="0">
                <a:ln>
                  <a:solidFill>
                    <a:srgbClr val="0033CC"/>
                  </a:solidFill>
                </a:ln>
                <a:solidFill>
                  <a:srgbClr val="000000"/>
                </a:solidFill>
                <a:latin typeface="Trebuchet MS" pitchFamily="34" charset="0"/>
              </a:rPr>
              <a:t> </a:t>
            </a:r>
            <a:r>
              <a:rPr lang="tr-TR" altLang="tr-TR" sz="2200" dirty="0">
                <a:solidFill>
                  <a:srgbClr val="000000"/>
                </a:solidFill>
                <a:latin typeface="Trebuchet MS" pitchFamily="34" charset="0"/>
              </a:rPr>
              <a:t>görülebilir. </a:t>
            </a:r>
          </a:p>
          <a:p>
            <a:pPr marL="0" indent="363538">
              <a:lnSpc>
                <a:spcPct val="150000"/>
              </a:lnSpc>
              <a:spcBef>
                <a:spcPct val="0"/>
              </a:spcBef>
              <a:buFont typeface="Wingdings" pitchFamily="2" charset="2"/>
              <a:buNone/>
            </a:pPr>
            <a:r>
              <a:rPr lang="tr-TR" altLang="tr-TR" sz="2200" dirty="0">
                <a:ln>
                  <a:solidFill>
                    <a:schemeClr val="tx1"/>
                  </a:solidFill>
                </a:ln>
                <a:solidFill>
                  <a:srgbClr val="000000"/>
                </a:solidFill>
                <a:latin typeface="Trebuchet MS" pitchFamily="34" charset="0"/>
              </a:rPr>
              <a:t>Bu etkilenme uzun süre olursa, işitme kaybı devamlı kalıcı olup kronikleşir, tedavi olsa bile geriye dönüşü mümkün olmayan bir seyir takip eder.</a:t>
            </a:r>
            <a:endParaRPr lang="en-US" altLang="tr-TR" sz="2200" dirty="0">
              <a:ln>
                <a:solidFill>
                  <a:schemeClr val="tx1"/>
                </a:solidFill>
              </a:ln>
              <a:solidFill>
                <a:srgbClr val="000000"/>
              </a:solidFill>
              <a:latin typeface="Trebuchet MS" pitchFamily="34" charset="0"/>
            </a:endParaRPr>
          </a:p>
        </p:txBody>
      </p:sp>
      <p:pic>
        <p:nvPicPr>
          <p:cNvPr id="128003" name="Picture 4" descr="thumbnail">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521" y="1791069"/>
            <a:ext cx="3496552" cy="41405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1225262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4294967295"/>
          </p:nvPr>
        </p:nvSpPr>
        <p:spPr>
          <a:xfrm>
            <a:off x="611560" y="1196752"/>
            <a:ext cx="7740650" cy="4524315"/>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marL="0" indent="363538">
              <a:lnSpc>
                <a:spcPct val="150000"/>
              </a:lnSpc>
              <a:spcBef>
                <a:spcPct val="0"/>
              </a:spcBef>
              <a:buClr>
                <a:srgbClr val="0033CC"/>
              </a:buClr>
              <a:buNone/>
            </a:pPr>
            <a:r>
              <a:rPr lang="tr-TR" altLang="tr-TR" sz="2200" b="1" dirty="0">
                <a:ln/>
                <a:solidFill>
                  <a:sysClr val="windowText" lastClr="000000"/>
                </a:solidFill>
                <a:latin typeface="Trebuchet MS" pitchFamily="34" charset="0"/>
              </a:rPr>
              <a:t>Endüstride, yüksek gürültünün, işçilerde meydana getirdiği işitme kayıpları bir meslek hastalığıdır. </a:t>
            </a:r>
          </a:p>
          <a:p>
            <a:pPr marL="0" indent="363538">
              <a:lnSpc>
                <a:spcPct val="150000"/>
              </a:lnSpc>
              <a:spcBef>
                <a:spcPct val="0"/>
              </a:spcBef>
              <a:buClr>
                <a:srgbClr val="0033CC"/>
              </a:buClr>
              <a:buNone/>
            </a:pPr>
            <a:endParaRPr lang="tr-TR" altLang="tr-TR" sz="800" b="1" dirty="0">
              <a:ln/>
              <a:solidFill>
                <a:sysClr val="windowText" lastClr="000000"/>
              </a:solidFill>
              <a:latin typeface="Trebuchet MS" pitchFamily="34" charset="0"/>
            </a:endParaRPr>
          </a:p>
          <a:p>
            <a:pPr marL="0" indent="363538">
              <a:lnSpc>
                <a:spcPct val="150000"/>
              </a:lnSpc>
              <a:spcBef>
                <a:spcPct val="0"/>
              </a:spcBef>
              <a:buClr>
                <a:srgbClr val="0033CC"/>
              </a:buClr>
              <a:buNone/>
            </a:pPr>
            <a:r>
              <a:rPr lang="tr-TR" altLang="tr-TR" sz="2200" b="1" dirty="0">
                <a:ln/>
                <a:solidFill>
                  <a:sysClr val="windowText" lastClr="000000"/>
                </a:solidFill>
                <a:latin typeface="Trebuchet MS" pitchFamily="34" charset="0"/>
              </a:rPr>
              <a:t>Meslek hastalığı 5510 sayılı Kanunun 14 maddesinde şöyle tanımlanır:</a:t>
            </a:r>
          </a:p>
          <a:p>
            <a:pPr marL="0" indent="363538">
              <a:lnSpc>
                <a:spcPct val="150000"/>
              </a:lnSpc>
              <a:spcBef>
                <a:spcPct val="0"/>
              </a:spcBef>
              <a:buClr>
                <a:srgbClr val="0033CC"/>
              </a:buClr>
              <a:buNone/>
            </a:pPr>
            <a:endParaRPr lang="tr-TR" altLang="tr-TR" sz="800" b="1" dirty="0">
              <a:ln/>
              <a:solidFill>
                <a:schemeClr val="accent3"/>
              </a:solidFill>
              <a:latin typeface="Trebuchet MS" pitchFamily="34" charset="0"/>
            </a:endParaRPr>
          </a:p>
          <a:p>
            <a:pPr marL="0" indent="363538">
              <a:lnSpc>
                <a:spcPct val="150000"/>
              </a:lnSpc>
              <a:spcBef>
                <a:spcPct val="0"/>
              </a:spcBef>
              <a:buClr>
                <a:srgbClr val="0033CC"/>
              </a:buClr>
              <a:buNone/>
            </a:pPr>
            <a:r>
              <a:rPr lang="tr-TR" altLang="tr-TR" sz="2200" b="1" dirty="0">
                <a:ln>
                  <a:solidFill>
                    <a:srgbClr val="00B0F0"/>
                  </a:solidFill>
                </a:ln>
                <a:solidFill>
                  <a:schemeClr val="accent3"/>
                </a:solidFill>
                <a:latin typeface="Trebuchet MS" pitchFamily="34" charset="0"/>
              </a:rPr>
              <a:t>	</a:t>
            </a:r>
            <a:r>
              <a:rPr lang="tr-TR" altLang="tr-TR" sz="2200" b="1" dirty="0">
                <a:ln>
                  <a:solidFill>
                    <a:srgbClr val="FF0000"/>
                  </a:solidFill>
                </a:ln>
                <a:solidFill>
                  <a:schemeClr val="accent3"/>
                </a:solidFill>
                <a:latin typeface="Trebuchet MS" pitchFamily="34" charset="0"/>
              </a:rPr>
              <a:t>Meslek hastalığı:  </a:t>
            </a:r>
            <a:r>
              <a:rPr lang="tr-TR" altLang="tr-TR" sz="2200" b="1" dirty="0">
                <a:ln>
                  <a:solidFill>
                    <a:srgbClr val="00B0F0"/>
                  </a:solidFill>
                </a:ln>
                <a:solidFill>
                  <a:schemeClr val="accent3"/>
                </a:solidFill>
                <a:latin typeface="Trebuchet MS" pitchFamily="34" charset="0"/>
              </a:rPr>
              <a:t>Sigortalının çalıştırıldığı işin niteliğine göre tekrarlanan bir sebeple veya işin yürütüm şartları yüzünden uğradığı geçici veya sürekli hastalık, sakatlık veya ruhi arıza halleridir.</a:t>
            </a:r>
          </a:p>
        </p:txBody>
      </p:sp>
      <p:sp>
        <p:nvSpPr>
          <p:cNvPr id="6" name="4 Metin kutusu"/>
          <p:cNvSpPr txBox="1">
            <a:spLocks noChangeArrowheads="1"/>
          </p:cNvSpPr>
          <p:nvPr/>
        </p:nvSpPr>
        <p:spPr bwMode="auto">
          <a:xfrm>
            <a:off x="827584"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İNSAN ÜZERİNDEKİ ETKİLERİ</a:t>
            </a:r>
          </a:p>
        </p:txBody>
      </p:sp>
    </p:spTree>
    <p:extLst>
      <p:ext uri="{BB962C8B-B14F-4D97-AF65-F5344CB8AC3E}">
        <p14:creationId xmlns:p14="http://schemas.microsoft.com/office/powerpoint/2010/main" val="1293153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body" idx="4294967295"/>
          </p:nvPr>
        </p:nvSpPr>
        <p:spPr>
          <a:xfrm>
            <a:off x="683568" y="1844824"/>
            <a:ext cx="7740650" cy="3348481"/>
          </a:xfrm>
          <a:prstGeom prst="rect">
            <a:avLst/>
          </a:prstGeom>
        </p:spPr>
        <p:txBody>
          <a:bodyPr>
            <a:spAutoFit/>
          </a:bodyPr>
          <a:lstStyle/>
          <a:p>
            <a:pPr marL="0" indent="363538">
              <a:lnSpc>
                <a:spcPct val="150000"/>
              </a:lnSpc>
              <a:spcBef>
                <a:spcPct val="0"/>
              </a:spcBef>
              <a:buFont typeface="Wingdings" pitchFamily="2" charset="2"/>
              <a:buNone/>
            </a:pPr>
            <a:r>
              <a:rPr lang="tr-TR" altLang="tr-TR" dirty="0">
                <a:solidFill>
                  <a:srgbClr val="000000"/>
                </a:solidFill>
                <a:latin typeface="Trebuchet MS" pitchFamily="34" charset="0"/>
              </a:rPr>
              <a:t>Hangi hastalıkların meslek hastalığı sayılacağı ve bu hastalıkların, işten fiilen ayrıldıktan en geç ne kadar zaman sonra meydana gelmesi halinde sigortalının mesleğinden ileri geldiğinin kabul edileceği </a:t>
            </a:r>
            <a:r>
              <a:rPr lang="tr-TR" altLang="tr-TR" dirty="0">
                <a:ln>
                  <a:solidFill>
                    <a:srgbClr val="0033CC"/>
                  </a:solidFill>
                </a:ln>
                <a:solidFill>
                  <a:srgbClr val="0033CC"/>
                </a:solidFill>
                <a:latin typeface="Trebuchet MS" pitchFamily="34" charset="0"/>
              </a:rPr>
              <a:t>Sosyal Sigorta Sağlık İşlemleri Tüzüğü</a:t>
            </a:r>
            <a:r>
              <a:rPr lang="tr-TR" altLang="tr-TR" dirty="0">
                <a:solidFill>
                  <a:srgbClr val="000000"/>
                </a:solidFill>
                <a:latin typeface="Trebuchet MS" pitchFamily="34" charset="0"/>
              </a:rPr>
              <a:t>’ne ekli listede belirtilmiştir.</a:t>
            </a:r>
          </a:p>
        </p:txBody>
      </p:sp>
      <p:sp>
        <p:nvSpPr>
          <p:cNvPr id="130051" name="3 Metin kutusu"/>
          <p:cNvSpPr txBox="1">
            <a:spLocks noChangeArrowheads="1"/>
          </p:cNvSpPr>
          <p:nvPr/>
        </p:nvSpPr>
        <p:spPr bwMode="auto">
          <a:xfrm>
            <a:off x="827584" y="37804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DEĞERLENDİRİLMESİ</a:t>
            </a:r>
          </a:p>
        </p:txBody>
      </p:sp>
    </p:spTree>
    <p:extLst>
      <p:ext uri="{BB962C8B-B14F-4D97-AF65-F5344CB8AC3E}">
        <p14:creationId xmlns:p14="http://schemas.microsoft.com/office/powerpoint/2010/main" val="980202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4294967295"/>
          </p:nvPr>
        </p:nvSpPr>
        <p:spPr>
          <a:xfrm>
            <a:off x="827584" y="893103"/>
            <a:ext cx="6376780" cy="50690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457200" indent="-457200">
              <a:spcBef>
                <a:spcPct val="0"/>
              </a:spcBef>
              <a:buFont typeface="Wingdings" pitchFamily="2" charset="2"/>
              <a:buNone/>
            </a:pPr>
            <a:r>
              <a:rPr lang="tr-TR" altLang="tr-TR" sz="2200" dirty="0">
                <a:ln>
                  <a:solidFill>
                    <a:srgbClr val="00B0F0"/>
                  </a:solidFill>
                </a:ln>
                <a:solidFill>
                  <a:srgbClr val="0033CC"/>
                </a:solidFill>
                <a:latin typeface="Trebuchet MS" pitchFamily="34" charset="0"/>
              </a:rPr>
              <a:t>Meslek Hastalıkları Listesinde Bu Hastalıklar 5 Grup Altında Toplanmıştır:</a:t>
            </a:r>
          </a:p>
          <a:p>
            <a:pPr marL="457200" indent="-457200">
              <a:spcBef>
                <a:spcPct val="0"/>
              </a:spcBef>
              <a:buFont typeface="Wingdings" pitchFamily="2" charset="2"/>
              <a:buNone/>
            </a:pPr>
            <a:endParaRPr lang="tr-TR" altLang="tr-TR" sz="2200" dirty="0">
              <a:solidFill>
                <a:srgbClr val="000000"/>
              </a:solidFill>
              <a:latin typeface="Trebuchet MS" pitchFamily="34" charset="0"/>
            </a:endParaRPr>
          </a:p>
          <a:p>
            <a:pPr marL="457200" indent="-457200">
              <a:lnSpc>
                <a:spcPct val="150000"/>
              </a:lnSpc>
              <a:spcBef>
                <a:spcPct val="0"/>
              </a:spcBef>
              <a:buClr>
                <a:srgbClr val="0033CC"/>
              </a:buClr>
              <a:buFont typeface="Arial" charset="0"/>
              <a:buAutoNum type="arabicPeriod"/>
            </a:pPr>
            <a:r>
              <a:rPr lang="tr-TR" altLang="tr-TR" sz="2200" dirty="0">
                <a:solidFill>
                  <a:srgbClr val="000000"/>
                </a:solidFill>
                <a:latin typeface="Trebuchet MS" pitchFamily="34" charset="0"/>
              </a:rPr>
              <a:t>Kimyasal maddelerle ortaya çıkan meslek hastalıkları,</a:t>
            </a:r>
          </a:p>
          <a:p>
            <a:pPr marL="457200" indent="-457200">
              <a:lnSpc>
                <a:spcPct val="150000"/>
              </a:lnSpc>
              <a:spcBef>
                <a:spcPct val="0"/>
              </a:spcBef>
              <a:buClr>
                <a:srgbClr val="0033CC"/>
              </a:buClr>
              <a:buFont typeface="Arial" charset="0"/>
              <a:buAutoNum type="arabicPeriod"/>
            </a:pPr>
            <a:r>
              <a:rPr lang="tr-TR" altLang="tr-TR" sz="2200" dirty="0">
                <a:solidFill>
                  <a:srgbClr val="000000"/>
                </a:solidFill>
                <a:latin typeface="Trebuchet MS" pitchFamily="34" charset="0"/>
              </a:rPr>
              <a:t>Mesleki cilt hastalıkları,</a:t>
            </a:r>
          </a:p>
          <a:p>
            <a:pPr marL="457200" indent="-457200">
              <a:lnSpc>
                <a:spcPct val="150000"/>
              </a:lnSpc>
              <a:spcBef>
                <a:spcPct val="0"/>
              </a:spcBef>
              <a:buClr>
                <a:srgbClr val="0033CC"/>
              </a:buClr>
              <a:buFont typeface="Arial" charset="0"/>
              <a:buAutoNum type="arabicPeriod"/>
            </a:pPr>
            <a:r>
              <a:rPr lang="tr-TR" altLang="tr-TR" sz="2200" dirty="0">
                <a:solidFill>
                  <a:srgbClr val="000000"/>
                </a:solidFill>
                <a:latin typeface="Trebuchet MS" pitchFamily="34" charset="0"/>
              </a:rPr>
              <a:t>Pnömokonyozlar ve diğer solunum sistemi hastalıkları,</a:t>
            </a:r>
          </a:p>
          <a:p>
            <a:pPr marL="457200" indent="-457200">
              <a:lnSpc>
                <a:spcPct val="150000"/>
              </a:lnSpc>
              <a:spcBef>
                <a:spcPct val="0"/>
              </a:spcBef>
              <a:buClr>
                <a:srgbClr val="0033CC"/>
              </a:buClr>
              <a:buFont typeface="Arial" charset="0"/>
              <a:buAutoNum type="arabicPeriod"/>
            </a:pPr>
            <a:r>
              <a:rPr lang="tr-TR" altLang="tr-TR" sz="2200" dirty="0">
                <a:solidFill>
                  <a:srgbClr val="000000"/>
                </a:solidFill>
                <a:latin typeface="Trebuchet MS" pitchFamily="34" charset="0"/>
              </a:rPr>
              <a:t>Mesleki bulaşıcı hastalıklar,</a:t>
            </a:r>
          </a:p>
          <a:p>
            <a:pPr marL="457200" indent="-457200">
              <a:lnSpc>
                <a:spcPct val="150000"/>
              </a:lnSpc>
              <a:spcBef>
                <a:spcPct val="0"/>
              </a:spcBef>
              <a:buClr>
                <a:srgbClr val="0033CC"/>
              </a:buClr>
              <a:buFont typeface="Arial" charset="0"/>
              <a:buAutoNum type="arabicPeriod"/>
            </a:pPr>
            <a:r>
              <a:rPr lang="tr-TR" altLang="tr-TR" sz="2200" dirty="0">
                <a:ln>
                  <a:solidFill>
                    <a:schemeClr val="tx1"/>
                  </a:solidFill>
                </a:ln>
                <a:solidFill>
                  <a:srgbClr val="000000"/>
                </a:solidFill>
                <a:latin typeface="Trebuchet MS" pitchFamily="34" charset="0"/>
              </a:rPr>
              <a:t>Fiziksel etkenlerle ortaya çıkan meslek hastalıkları.</a:t>
            </a:r>
            <a:endParaRPr lang="en-US" altLang="tr-TR" sz="2200" dirty="0">
              <a:ln>
                <a:solidFill>
                  <a:schemeClr val="tx1"/>
                </a:solidFill>
              </a:ln>
              <a:solidFill>
                <a:srgbClr val="000000"/>
              </a:solidFill>
              <a:latin typeface="Trebuchet MS" pitchFamily="34" charset="0"/>
            </a:endParaRPr>
          </a:p>
        </p:txBody>
      </p:sp>
      <p:sp>
        <p:nvSpPr>
          <p:cNvPr id="6" name="3 Metin kutusu"/>
          <p:cNvSpPr txBox="1">
            <a:spLocks noChangeArrowheads="1"/>
          </p:cNvSpPr>
          <p:nvPr/>
        </p:nvSpPr>
        <p:spPr bwMode="auto">
          <a:xfrm>
            <a:off x="827584" y="37804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DEĞERLENDİRİLMESİ</a:t>
            </a:r>
          </a:p>
        </p:txBody>
      </p:sp>
      <p:sp>
        <p:nvSpPr>
          <p:cNvPr id="9" name="5-Nokta Yıldız 8"/>
          <p:cNvSpPr/>
          <p:nvPr/>
        </p:nvSpPr>
        <p:spPr>
          <a:xfrm>
            <a:off x="7204364" y="2737936"/>
            <a:ext cx="1418359" cy="1379413"/>
          </a:xfrm>
          <a:prstGeom prst="star5">
            <a:avLst>
              <a:gd name="adj" fmla="val 20915"/>
              <a:gd name="hf" fmla="val 105146"/>
              <a:gd name="vf" fmla="val 110557"/>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1306593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4294967295"/>
          </p:nvPr>
        </p:nvSpPr>
        <p:spPr>
          <a:xfrm>
            <a:off x="539552" y="1124744"/>
            <a:ext cx="8136904" cy="5170646"/>
          </a:xfrm>
          <a:prstGeom prst="rect">
            <a:avLst/>
          </a:prstGeom>
        </p:spPr>
        <p:txBody>
          <a:bodyPr wrap="square">
            <a:spAutoFit/>
          </a:bodyPr>
          <a:lstStyle/>
          <a:p>
            <a:pPr marL="0" indent="363538">
              <a:lnSpc>
                <a:spcPct val="150000"/>
              </a:lnSpc>
              <a:spcBef>
                <a:spcPct val="0"/>
              </a:spcBef>
              <a:buClr>
                <a:srgbClr val="0033CC"/>
              </a:buClr>
              <a:buNone/>
            </a:pPr>
            <a:r>
              <a:rPr lang="tr-TR" altLang="tr-TR" sz="2200" dirty="0">
                <a:solidFill>
                  <a:srgbClr val="000000"/>
                </a:solidFill>
                <a:latin typeface="Trebuchet MS" pitchFamily="34" charset="0"/>
              </a:rPr>
              <a:t>Endüstride gürültünün sebep olduğu işitme kayıpları da </a:t>
            </a:r>
            <a:r>
              <a:rPr lang="tr-TR" altLang="tr-TR" sz="2200" dirty="0">
                <a:ln>
                  <a:solidFill>
                    <a:srgbClr val="0033CC"/>
                  </a:solidFill>
                </a:ln>
                <a:solidFill>
                  <a:srgbClr val="0033CC"/>
                </a:solidFill>
                <a:latin typeface="Trebuchet MS" pitchFamily="34" charset="0"/>
              </a:rPr>
              <a:t>fizik etkenlerle ortaya çıkan meslek hastalıkları</a:t>
            </a:r>
            <a:r>
              <a:rPr lang="tr-TR" altLang="tr-TR" sz="2200" dirty="0">
                <a:solidFill>
                  <a:srgbClr val="0033CC"/>
                </a:solidFill>
                <a:latin typeface="Trebuchet MS" pitchFamily="34" charset="0"/>
              </a:rPr>
              <a:t> </a:t>
            </a:r>
            <a:r>
              <a:rPr lang="tr-TR" altLang="tr-TR" sz="2200" dirty="0">
                <a:solidFill>
                  <a:srgbClr val="000000"/>
                </a:solidFill>
                <a:latin typeface="Trebuchet MS" pitchFamily="34" charset="0"/>
              </a:rPr>
              <a:t>grubuna giren bir meslek hastalığıdır. </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Sosyal Sigorta Sağlık İşlemleri Tüzüğü ekindeki meslek hastalıkları listesinde; </a:t>
            </a:r>
          </a:p>
          <a:p>
            <a:pPr marL="0" indent="363538">
              <a:lnSpc>
                <a:spcPct val="150000"/>
              </a:lnSpc>
              <a:spcBef>
                <a:spcPct val="0"/>
              </a:spcBef>
              <a:buClr>
                <a:srgbClr val="0033CC"/>
              </a:buClr>
              <a:buNone/>
            </a:pPr>
            <a:r>
              <a:rPr lang="tr-TR" altLang="tr-TR" sz="2200" dirty="0">
                <a:solidFill>
                  <a:srgbClr val="0033CC"/>
                </a:solidFill>
                <a:latin typeface="Trebuchet MS" pitchFamily="34" charset="0"/>
              </a:rPr>
              <a:t>“Gürültü zararlarının meslek hastalığı sayılabilmesi için </a:t>
            </a:r>
            <a:r>
              <a:rPr lang="tr-TR" altLang="tr-TR" sz="2200" b="1" dirty="0">
                <a:ln w="1905"/>
                <a:solidFill>
                  <a:srgbClr val="FF0000"/>
                </a:solidFill>
                <a:effectLst>
                  <a:innerShdw blurRad="69850" dist="43180" dir="5400000">
                    <a:srgbClr val="000000">
                      <a:alpha val="65000"/>
                    </a:srgbClr>
                  </a:innerShdw>
                </a:effectLst>
                <a:latin typeface="Trebuchet MS" pitchFamily="34" charset="0"/>
              </a:rPr>
              <a:t>gürültülü işte en az </a:t>
            </a:r>
            <a:r>
              <a:rPr lang="tr-TR" altLang="tr-TR" sz="2200" b="1" dirty="0">
                <a:ln w="1905">
                  <a:solidFill>
                    <a:srgbClr val="C00000"/>
                  </a:solidFill>
                </a:ln>
                <a:solidFill>
                  <a:srgbClr val="FF0000"/>
                </a:solidFill>
                <a:effectLst>
                  <a:innerShdw blurRad="69850" dist="43180" dir="5400000">
                    <a:srgbClr val="000000">
                      <a:alpha val="65000"/>
                    </a:srgbClr>
                  </a:innerShdw>
                </a:effectLst>
                <a:latin typeface="Trebuchet MS" pitchFamily="34" charset="0"/>
              </a:rPr>
              <a:t>iki yıl, </a:t>
            </a:r>
            <a:r>
              <a:rPr lang="tr-TR" altLang="tr-TR" sz="2200" b="1" dirty="0">
                <a:ln w="1905"/>
                <a:solidFill>
                  <a:srgbClr val="FF0000"/>
                </a:solidFill>
                <a:effectLst>
                  <a:innerShdw blurRad="69850" dist="43180" dir="5400000">
                    <a:srgbClr val="000000">
                      <a:alpha val="65000"/>
                    </a:srgbClr>
                  </a:innerShdw>
                </a:effectLst>
                <a:latin typeface="Trebuchet MS" pitchFamily="34" charset="0"/>
              </a:rPr>
              <a:t>gürültü şiddeti sürekli olarak </a:t>
            </a:r>
            <a:r>
              <a:rPr lang="tr-TR" altLang="tr-TR" sz="2200" b="1" dirty="0">
                <a:ln w="1905">
                  <a:solidFill>
                    <a:srgbClr val="C00000"/>
                  </a:solidFill>
                </a:ln>
                <a:solidFill>
                  <a:srgbClr val="FF0000"/>
                </a:solidFill>
                <a:effectLst>
                  <a:innerShdw blurRad="69850" dist="43180" dir="5400000">
                    <a:srgbClr val="000000">
                      <a:alpha val="65000"/>
                    </a:srgbClr>
                  </a:innerShdw>
                </a:effectLst>
                <a:latin typeface="Trebuchet MS" pitchFamily="34" charset="0"/>
              </a:rPr>
              <a:t>85 dB’in üstünde </a:t>
            </a:r>
            <a:r>
              <a:rPr lang="tr-TR" altLang="tr-TR" sz="2200" b="1" dirty="0">
                <a:ln w="1905"/>
                <a:solidFill>
                  <a:srgbClr val="FF0000"/>
                </a:solidFill>
                <a:effectLst>
                  <a:innerShdw blurRad="69850" dist="43180" dir="5400000">
                    <a:srgbClr val="000000">
                      <a:alpha val="65000"/>
                    </a:srgbClr>
                  </a:innerShdw>
                </a:effectLst>
                <a:latin typeface="Trebuchet MS" pitchFamily="34" charset="0"/>
              </a:rPr>
              <a:t>olan işlerde en az </a:t>
            </a:r>
            <a:r>
              <a:rPr lang="tr-TR" altLang="tr-TR" sz="2200" b="1" dirty="0">
                <a:ln w="1905">
                  <a:solidFill>
                    <a:srgbClr val="C00000"/>
                  </a:solidFill>
                </a:ln>
                <a:solidFill>
                  <a:srgbClr val="FF0000"/>
                </a:solidFill>
                <a:effectLst>
                  <a:innerShdw blurRad="69850" dist="43180" dir="5400000">
                    <a:srgbClr val="000000">
                      <a:alpha val="65000"/>
                    </a:srgbClr>
                  </a:innerShdw>
                </a:effectLst>
                <a:latin typeface="Trebuchet MS" pitchFamily="34" charset="0"/>
              </a:rPr>
              <a:t>30 gün </a:t>
            </a:r>
            <a:r>
              <a:rPr lang="tr-TR" altLang="tr-TR" sz="2200" b="1" dirty="0">
                <a:ln w="1905"/>
                <a:solidFill>
                  <a:srgbClr val="FF0000"/>
                </a:solidFill>
                <a:effectLst>
                  <a:innerShdw blurRad="69850" dist="43180" dir="5400000">
                    <a:srgbClr val="000000">
                      <a:alpha val="65000"/>
                    </a:srgbClr>
                  </a:innerShdw>
                </a:effectLst>
                <a:latin typeface="Trebuchet MS" pitchFamily="34" charset="0"/>
              </a:rPr>
              <a:t>çalışmış </a:t>
            </a:r>
            <a:r>
              <a:rPr lang="tr-TR" altLang="tr-TR" sz="2200" dirty="0">
                <a:solidFill>
                  <a:srgbClr val="0033CC"/>
                </a:solidFill>
                <a:latin typeface="Trebuchet MS" pitchFamily="34" charset="0"/>
              </a:rPr>
              <a:t>olmak gerekir.” </a:t>
            </a:r>
            <a:r>
              <a:rPr lang="tr-TR" altLang="tr-TR" sz="2200" dirty="0">
                <a:solidFill>
                  <a:srgbClr val="000000"/>
                </a:solidFill>
                <a:latin typeface="Trebuchet MS" pitchFamily="34" charset="0"/>
              </a:rPr>
              <a:t>denilmektedir. </a:t>
            </a: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Gürültü için </a:t>
            </a:r>
            <a:r>
              <a:rPr lang="tr-TR" altLang="tr-TR" sz="2200" b="1" dirty="0">
                <a:ln>
                  <a:solidFill>
                    <a:srgbClr val="FF0000"/>
                  </a:solidFill>
                </a:ln>
                <a:solidFill>
                  <a:srgbClr val="0033CC"/>
                </a:solidFill>
                <a:latin typeface="Trebuchet MS" pitchFamily="34" charset="0"/>
              </a:rPr>
              <a:t>yükümlük süresi</a:t>
            </a:r>
            <a:r>
              <a:rPr lang="tr-TR" altLang="tr-TR" sz="2200" b="1" dirty="0">
                <a:ln>
                  <a:solidFill>
                    <a:srgbClr val="FF0000"/>
                  </a:solidFill>
                </a:ln>
                <a:solidFill>
                  <a:srgbClr val="000000"/>
                </a:solidFill>
                <a:latin typeface="Trebuchet MS" pitchFamily="34" charset="0"/>
              </a:rPr>
              <a:t> </a:t>
            </a:r>
            <a:r>
              <a:rPr lang="tr-TR" altLang="tr-TR" sz="2200" dirty="0">
                <a:solidFill>
                  <a:srgbClr val="000000"/>
                </a:solidFill>
                <a:latin typeface="Trebuchet MS" pitchFamily="34" charset="0"/>
              </a:rPr>
              <a:t>de </a:t>
            </a:r>
            <a:r>
              <a:rPr lang="tr-TR" altLang="tr-TR" sz="2200" b="1" dirty="0">
                <a:ln>
                  <a:solidFill>
                    <a:srgbClr val="FF0000"/>
                  </a:solidFill>
                </a:ln>
                <a:solidFill>
                  <a:srgbClr val="0033CC"/>
                </a:solidFill>
                <a:latin typeface="Trebuchet MS" pitchFamily="34" charset="0"/>
              </a:rPr>
              <a:t>6 ay</a:t>
            </a:r>
            <a:r>
              <a:rPr lang="tr-TR" altLang="tr-TR" sz="2200" dirty="0">
                <a:solidFill>
                  <a:srgbClr val="0033CC"/>
                </a:solidFill>
                <a:latin typeface="Trebuchet MS" pitchFamily="34" charset="0"/>
              </a:rPr>
              <a:t> </a:t>
            </a:r>
            <a:r>
              <a:rPr lang="tr-TR" altLang="tr-TR" sz="2200" dirty="0">
                <a:solidFill>
                  <a:srgbClr val="000000"/>
                </a:solidFill>
                <a:latin typeface="Trebuchet MS" pitchFamily="34" charset="0"/>
              </a:rPr>
              <a:t>olarak belirtilmiştir.</a:t>
            </a:r>
            <a:endParaRPr lang="en-US" altLang="tr-TR" sz="2200" dirty="0">
              <a:solidFill>
                <a:srgbClr val="000000"/>
              </a:solidFill>
              <a:latin typeface="Trebuchet MS" pitchFamily="34" charset="0"/>
            </a:endParaRPr>
          </a:p>
        </p:txBody>
      </p:sp>
      <p:sp>
        <p:nvSpPr>
          <p:cNvPr id="6" name="3 Metin kutusu"/>
          <p:cNvSpPr txBox="1">
            <a:spLocks noChangeArrowheads="1"/>
          </p:cNvSpPr>
          <p:nvPr/>
        </p:nvSpPr>
        <p:spPr bwMode="auto">
          <a:xfrm>
            <a:off x="827584" y="37804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DEĞERLENDİRİLMESİ</a:t>
            </a:r>
          </a:p>
        </p:txBody>
      </p:sp>
    </p:spTree>
    <p:extLst>
      <p:ext uri="{BB962C8B-B14F-4D97-AF65-F5344CB8AC3E}">
        <p14:creationId xmlns:p14="http://schemas.microsoft.com/office/powerpoint/2010/main" val="2065889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4294967295"/>
          </p:nvPr>
        </p:nvSpPr>
        <p:spPr>
          <a:xfrm>
            <a:off x="755576" y="1412776"/>
            <a:ext cx="5568347" cy="4016484"/>
          </a:xfrm>
          <a:prstGeom prst="rect">
            <a:avLst/>
          </a:prstGeom>
        </p:spPr>
        <p:txBody>
          <a:bodyPr wrap="square">
            <a:spAutoFit/>
          </a:bodyPr>
          <a:lstStyle/>
          <a:p>
            <a:pPr marL="0" indent="363538">
              <a:lnSpc>
                <a:spcPct val="150000"/>
              </a:lnSpc>
              <a:spcBef>
                <a:spcPct val="0"/>
              </a:spcBef>
              <a:buClr>
                <a:srgbClr val="0033CC"/>
              </a:buClr>
              <a:buNone/>
            </a:pPr>
            <a:r>
              <a:rPr lang="tr-TR" altLang="tr-TR" sz="2200" dirty="0">
                <a:solidFill>
                  <a:srgbClr val="000000"/>
                </a:solidFill>
              </a:rPr>
              <a:t>Endüstride gürültü en iyi şekilde ölçülerek değerlendirilmelidir. </a:t>
            </a:r>
          </a:p>
          <a:p>
            <a:pPr marL="0" indent="363538">
              <a:lnSpc>
                <a:spcPct val="150000"/>
              </a:lnSpc>
              <a:spcBef>
                <a:spcPct val="0"/>
              </a:spcBef>
              <a:buClr>
                <a:srgbClr val="0033CC"/>
              </a:buClr>
              <a:buNone/>
            </a:pPr>
            <a:r>
              <a:rPr lang="tr-TR" altLang="tr-TR" sz="2200" dirty="0">
                <a:solidFill>
                  <a:srgbClr val="000000"/>
                </a:solidFill>
              </a:rPr>
              <a:t>Bir işyerinde gürültü düzeyi ölçmeleri </a:t>
            </a:r>
            <a:r>
              <a:rPr lang="tr-TR" altLang="tr-TR" sz="2200" dirty="0">
                <a:ln>
                  <a:solidFill>
                    <a:srgbClr val="0033CC"/>
                  </a:solidFill>
                </a:ln>
                <a:solidFill>
                  <a:srgbClr val="0033CC"/>
                </a:solidFill>
              </a:rPr>
              <a:t>gürültü ölçme cihazları </a:t>
            </a:r>
            <a:r>
              <a:rPr lang="tr-TR" altLang="tr-TR" sz="2200" dirty="0">
                <a:solidFill>
                  <a:srgbClr val="000000"/>
                </a:solidFill>
              </a:rPr>
              <a:t>ile yapılır. </a:t>
            </a:r>
          </a:p>
          <a:p>
            <a:pPr marL="0" indent="363538">
              <a:lnSpc>
                <a:spcPct val="150000"/>
              </a:lnSpc>
              <a:spcBef>
                <a:spcPct val="0"/>
              </a:spcBef>
              <a:buClr>
                <a:srgbClr val="0033CC"/>
              </a:buClr>
              <a:buNone/>
            </a:pPr>
            <a:endParaRPr lang="tr-TR" altLang="tr-TR" sz="800" dirty="0">
              <a:solidFill>
                <a:srgbClr val="000000"/>
              </a:solidFill>
            </a:endParaRPr>
          </a:p>
          <a:p>
            <a:pPr marL="0" indent="363538">
              <a:lnSpc>
                <a:spcPct val="150000"/>
              </a:lnSpc>
              <a:spcBef>
                <a:spcPct val="0"/>
              </a:spcBef>
              <a:buClr>
                <a:srgbClr val="0033CC"/>
              </a:buClr>
              <a:buNone/>
            </a:pPr>
            <a:r>
              <a:rPr lang="tr-TR" altLang="tr-TR" sz="2200" dirty="0">
                <a:ln>
                  <a:solidFill>
                    <a:srgbClr val="0033CC"/>
                  </a:solidFill>
                </a:ln>
                <a:solidFill>
                  <a:srgbClr val="000000"/>
                </a:solidFill>
              </a:rPr>
              <a:t>Bu cihazlar;</a:t>
            </a:r>
          </a:p>
          <a:p>
            <a:pPr marL="0" indent="363538">
              <a:lnSpc>
                <a:spcPct val="150000"/>
              </a:lnSpc>
              <a:spcBef>
                <a:spcPct val="0"/>
              </a:spcBef>
              <a:buClr>
                <a:srgbClr val="0033CC"/>
              </a:buClr>
              <a:buNone/>
            </a:pPr>
            <a:endParaRPr lang="tr-TR" altLang="tr-TR" sz="800" dirty="0">
              <a:solidFill>
                <a:srgbClr val="000000"/>
              </a:solidFill>
            </a:endParaRPr>
          </a:p>
          <a:p>
            <a:pPr marL="0" indent="363538">
              <a:lnSpc>
                <a:spcPct val="150000"/>
              </a:lnSpc>
              <a:spcBef>
                <a:spcPct val="0"/>
              </a:spcBef>
              <a:buClr>
                <a:srgbClr val="0033CC"/>
              </a:buClr>
              <a:buNone/>
            </a:pPr>
            <a:r>
              <a:rPr lang="tr-TR" altLang="tr-TR" sz="2200" dirty="0">
                <a:ln>
                  <a:solidFill>
                    <a:schemeClr val="tx1"/>
                  </a:solidFill>
                </a:ln>
                <a:solidFill>
                  <a:srgbClr val="000000"/>
                </a:solidFill>
              </a:rPr>
              <a:t>İşyeri ortam dozimetreleri ve</a:t>
            </a:r>
          </a:p>
          <a:p>
            <a:pPr marL="0" indent="363538">
              <a:lnSpc>
                <a:spcPct val="150000"/>
              </a:lnSpc>
              <a:spcBef>
                <a:spcPct val="0"/>
              </a:spcBef>
              <a:buClr>
                <a:srgbClr val="0033CC"/>
              </a:buClr>
              <a:buNone/>
            </a:pPr>
            <a:r>
              <a:rPr lang="tr-TR" altLang="tr-TR" sz="2200" dirty="0">
                <a:ln>
                  <a:solidFill>
                    <a:schemeClr val="tx1"/>
                  </a:solidFill>
                </a:ln>
                <a:solidFill>
                  <a:srgbClr val="000000"/>
                </a:solidFill>
              </a:rPr>
              <a:t>Kişisel dozimetrelerdir.</a:t>
            </a:r>
            <a:endParaRPr lang="en-US" altLang="tr-TR" sz="2200" dirty="0">
              <a:ln>
                <a:solidFill>
                  <a:schemeClr val="tx1"/>
                </a:solidFill>
              </a:ln>
              <a:solidFill>
                <a:srgbClr val="000000"/>
              </a:solidFill>
            </a:endParaRPr>
          </a:p>
        </p:txBody>
      </p:sp>
      <p:pic>
        <p:nvPicPr>
          <p:cNvPr id="133123" name="Picture 3" descr="2010">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2708920"/>
            <a:ext cx="2416895" cy="350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Metin kutusu"/>
          <p:cNvSpPr txBox="1">
            <a:spLocks noChangeArrowheads="1"/>
          </p:cNvSpPr>
          <p:nvPr/>
        </p:nvSpPr>
        <p:spPr bwMode="auto">
          <a:xfrm>
            <a:off x="827584" y="37804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DEĞERLENDİRİLMESİ</a:t>
            </a:r>
          </a:p>
        </p:txBody>
      </p:sp>
    </p:spTree>
    <p:extLst>
      <p:ext uri="{BB962C8B-B14F-4D97-AF65-F5344CB8AC3E}">
        <p14:creationId xmlns:p14="http://schemas.microsoft.com/office/powerpoint/2010/main" val="916935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body" idx="4294967295"/>
          </p:nvPr>
        </p:nvSpPr>
        <p:spPr>
          <a:xfrm>
            <a:off x="593304" y="1308536"/>
            <a:ext cx="5688632" cy="4662815"/>
          </a:xfrm>
          <a:prstGeom prst="rect">
            <a:avLst/>
          </a:prstGeom>
        </p:spPr>
        <p:txBody>
          <a:bodyPr wrap="square">
            <a:spAutoFit/>
          </a:bodyPr>
          <a:lstStyle/>
          <a:p>
            <a:pPr marL="0" indent="363538">
              <a:lnSpc>
                <a:spcPct val="150000"/>
              </a:lnSpc>
              <a:spcBef>
                <a:spcPct val="0"/>
              </a:spcBef>
              <a:buFont typeface="Wingdings" pitchFamily="2" charset="2"/>
              <a:buNone/>
            </a:pPr>
            <a:r>
              <a:rPr lang="tr-TR" altLang="tr-TR" sz="2200" dirty="0">
                <a:solidFill>
                  <a:srgbClr val="000000"/>
                </a:solidFill>
                <a:latin typeface="Trebuchet MS" pitchFamily="34" charset="0"/>
              </a:rPr>
              <a:t>Bir işyerinde, </a:t>
            </a:r>
            <a:r>
              <a:rPr lang="tr-TR" altLang="tr-TR" sz="2200" dirty="0">
                <a:ln>
                  <a:solidFill>
                    <a:srgbClr val="0033CC"/>
                  </a:solidFill>
                </a:ln>
                <a:solidFill>
                  <a:srgbClr val="0033CC"/>
                </a:solidFill>
                <a:latin typeface="Trebuchet MS" pitchFamily="34" charset="0"/>
              </a:rPr>
              <a:t>sekiz saatlik çalışma </a:t>
            </a:r>
          </a:p>
          <a:p>
            <a:pPr marL="0" indent="363538">
              <a:lnSpc>
                <a:spcPct val="150000"/>
              </a:lnSpc>
              <a:spcBef>
                <a:spcPct val="0"/>
              </a:spcBef>
              <a:buFont typeface="Wingdings" pitchFamily="2" charset="2"/>
              <a:buNone/>
            </a:pPr>
            <a:r>
              <a:rPr lang="tr-TR" altLang="tr-TR" sz="2200" dirty="0">
                <a:ln>
                  <a:solidFill>
                    <a:srgbClr val="0033CC"/>
                  </a:solidFill>
                </a:ln>
                <a:solidFill>
                  <a:srgbClr val="0033CC"/>
                </a:solidFill>
                <a:latin typeface="Trebuchet MS" pitchFamily="34" charset="0"/>
              </a:rPr>
              <a:t>süresince toplam gürültü düzeyi ölçülmeli ve iyi bir frekans analizi </a:t>
            </a:r>
            <a:r>
              <a:rPr lang="tr-TR" altLang="tr-TR" sz="2200" dirty="0">
                <a:solidFill>
                  <a:srgbClr val="000000"/>
                </a:solidFill>
                <a:latin typeface="Trebuchet MS" pitchFamily="34" charset="0"/>
              </a:rPr>
              <a:t>yapılmalıdır.</a:t>
            </a:r>
          </a:p>
          <a:p>
            <a:pPr marL="0" indent="363538">
              <a:lnSpc>
                <a:spcPct val="150000"/>
              </a:lnSpc>
              <a:spcBef>
                <a:spcPct val="0"/>
              </a:spcBef>
              <a:buFont typeface="Wingdings" pitchFamily="2" charset="2"/>
              <a:buNone/>
            </a:pPr>
            <a:endParaRPr lang="tr-TR" altLang="tr-TR" sz="2200" dirty="0">
              <a:solidFill>
                <a:srgbClr val="000000"/>
              </a:solidFill>
              <a:latin typeface="Trebuchet MS" pitchFamily="34" charset="0"/>
            </a:endParaRPr>
          </a:p>
          <a:p>
            <a:pPr marL="0" indent="363538">
              <a:lnSpc>
                <a:spcPct val="150000"/>
              </a:lnSpc>
              <a:spcBef>
                <a:spcPct val="0"/>
              </a:spcBef>
              <a:buFont typeface="Wingdings" pitchFamily="2" charset="2"/>
              <a:buNone/>
            </a:pPr>
            <a:r>
              <a:rPr lang="tr-TR" altLang="tr-TR" sz="2200" dirty="0">
                <a:solidFill>
                  <a:srgbClr val="000000"/>
                </a:solidFill>
                <a:latin typeface="Trebuchet MS" pitchFamily="34" charset="0"/>
              </a:rPr>
              <a:t>Ayrıca, işyerinde çalışan işçilere, kişisel </a:t>
            </a:r>
          </a:p>
          <a:p>
            <a:pPr marL="0" indent="363538">
              <a:lnSpc>
                <a:spcPct val="150000"/>
              </a:lnSpc>
              <a:spcBef>
                <a:spcPct val="0"/>
              </a:spcBef>
              <a:buFont typeface="Wingdings" pitchFamily="2" charset="2"/>
              <a:buNone/>
            </a:pPr>
            <a:r>
              <a:rPr lang="tr-TR" altLang="tr-TR" sz="2200" dirty="0">
                <a:solidFill>
                  <a:srgbClr val="000000"/>
                </a:solidFill>
                <a:latin typeface="Trebuchet MS" pitchFamily="34" charset="0"/>
              </a:rPr>
              <a:t>Dozimetreler takılarak, kişilerin çalıştıkları süre içinde </a:t>
            </a:r>
            <a:r>
              <a:rPr lang="tr-TR" altLang="tr-TR" sz="2200" dirty="0">
                <a:ln>
                  <a:solidFill>
                    <a:srgbClr val="0033CC"/>
                  </a:solidFill>
                </a:ln>
                <a:solidFill>
                  <a:srgbClr val="0033CC"/>
                </a:solidFill>
                <a:latin typeface="Trebuchet MS" pitchFamily="34" charset="0"/>
              </a:rPr>
              <a:t>maruz kaldıkları toplam gürültü düzeyleri </a:t>
            </a:r>
            <a:r>
              <a:rPr lang="tr-TR" altLang="tr-TR" sz="2200" dirty="0">
                <a:solidFill>
                  <a:srgbClr val="000000"/>
                </a:solidFill>
                <a:latin typeface="Trebuchet MS" pitchFamily="34" charset="0"/>
              </a:rPr>
              <a:t>belirlenmelidir.</a:t>
            </a:r>
            <a:endParaRPr lang="en-US" altLang="tr-TR" sz="2200" dirty="0">
              <a:solidFill>
                <a:srgbClr val="000000"/>
              </a:solidFill>
              <a:latin typeface="Trebuchet MS" pitchFamily="34" charset="0"/>
            </a:endParaRPr>
          </a:p>
        </p:txBody>
      </p:sp>
      <p:pic>
        <p:nvPicPr>
          <p:cNvPr id="134147" name="Picture 4" descr="dozime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2708920"/>
            <a:ext cx="237626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Metin kutusu"/>
          <p:cNvSpPr txBox="1">
            <a:spLocks noChangeArrowheads="1"/>
          </p:cNvSpPr>
          <p:nvPr/>
        </p:nvSpPr>
        <p:spPr bwMode="auto">
          <a:xfrm>
            <a:off x="827584" y="37804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DEĞERLENDİRİLMESİ</a:t>
            </a:r>
          </a:p>
        </p:txBody>
      </p:sp>
    </p:spTree>
    <p:extLst>
      <p:ext uri="{BB962C8B-B14F-4D97-AF65-F5344CB8AC3E}">
        <p14:creationId xmlns:p14="http://schemas.microsoft.com/office/powerpoint/2010/main" val="35095026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4294967295"/>
          </p:nvPr>
        </p:nvSpPr>
        <p:spPr>
          <a:xfrm>
            <a:off x="554887" y="1382574"/>
            <a:ext cx="5454501" cy="4154984"/>
          </a:xfrm>
          <a:prstGeom prst="rect">
            <a:avLst/>
          </a:prstGeom>
        </p:spPr>
        <p:txBody>
          <a:bodyPr wrap="square">
            <a:spAutoFit/>
          </a:bodyPr>
          <a:lstStyle/>
          <a:p>
            <a:pPr marL="0" indent="363538">
              <a:lnSpc>
                <a:spcPct val="150000"/>
              </a:lnSpc>
              <a:spcBef>
                <a:spcPct val="0"/>
              </a:spcBef>
              <a:buClr>
                <a:srgbClr val="0033CC"/>
              </a:buClr>
              <a:buNone/>
            </a:pPr>
            <a:r>
              <a:rPr lang="tr-TR" altLang="tr-TR" sz="2200" dirty="0">
                <a:solidFill>
                  <a:srgbClr val="000000"/>
                </a:solidFill>
                <a:latin typeface="Trebuchet MS" pitchFamily="34" charset="0"/>
              </a:rPr>
              <a:t>İşitme kayıpları göz önüne alınarak, gürültü ölçmeleri yapılacaksa, gürültü ölçme cihazları </a:t>
            </a:r>
            <a:r>
              <a:rPr lang="tr-TR" altLang="tr-TR" sz="2200" dirty="0">
                <a:ln>
                  <a:solidFill>
                    <a:srgbClr val="0033CC"/>
                  </a:solidFill>
                </a:ln>
                <a:solidFill>
                  <a:srgbClr val="0033CC"/>
                </a:solidFill>
                <a:latin typeface="Trebuchet MS" pitchFamily="34" charset="0"/>
              </a:rPr>
              <a:t>dB(A)</a:t>
            </a:r>
            <a:r>
              <a:rPr lang="tr-TR" altLang="tr-TR" sz="2200" dirty="0">
                <a:solidFill>
                  <a:srgbClr val="000000"/>
                </a:solidFill>
                <a:latin typeface="Trebuchet MS" pitchFamily="34" charset="0"/>
              </a:rPr>
              <a:t>'ya göre kalibre edilmelidir.</a:t>
            </a:r>
          </a:p>
          <a:p>
            <a:pPr marL="0" indent="363538">
              <a:lnSpc>
                <a:spcPct val="150000"/>
              </a:lnSpc>
              <a:spcBef>
                <a:spcPct val="0"/>
              </a:spcBef>
              <a:buClr>
                <a:srgbClr val="0033CC"/>
              </a:buClr>
              <a:buNone/>
            </a:pPr>
            <a:endParaRPr lang="tr-TR" altLang="tr-TR" sz="2200" dirty="0">
              <a:solidFill>
                <a:srgbClr val="000000"/>
              </a:solidFill>
              <a:latin typeface="Trebuchet MS" pitchFamily="34" charset="0"/>
            </a:endParaRPr>
          </a:p>
          <a:p>
            <a:pPr marL="0" indent="363538">
              <a:lnSpc>
                <a:spcPct val="150000"/>
              </a:lnSpc>
              <a:spcBef>
                <a:spcPct val="0"/>
              </a:spcBef>
              <a:buClr>
                <a:srgbClr val="0033CC"/>
              </a:buClr>
              <a:buNone/>
            </a:pPr>
            <a:r>
              <a:rPr lang="tr-TR" altLang="tr-TR" sz="2200" dirty="0">
                <a:solidFill>
                  <a:srgbClr val="000000"/>
                </a:solidFill>
                <a:latin typeface="Trebuchet MS" pitchFamily="34" charset="0"/>
              </a:rPr>
              <a:t>Gürültü ölçme cihazında </a:t>
            </a:r>
            <a:r>
              <a:rPr lang="tr-TR" altLang="tr-TR" sz="2200" dirty="0">
                <a:ln>
                  <a:solidFill>
                    <a:schemeClr val="tx1"/>
                  </a:solidFill>
                </a:ln>
                <a:solidFill>
                  <a:srgbClr val="000000"/>
                </a:solidFill>
                <a:latin typeface="Trebuchet MS" pitchFamily="34" charset="0"/>
              </a:rPr>
              <a:t>dB(A) değeri, insan kulağının duyma eğrisine en yakın değerleri ifade eder.</a:t>
            </a:r>
          </a:p>
        </p:txBody>
      </p:sp>
      <p:pic>
        <p:nvPicPr>
          <p:cNvPr id="135171" name="Picture 3" descr="İşitme kaybının aşamalarını temsil eden grafi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0750" y="2297113"/>
            <a:ext cx="271462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Metin kutusu"/>
          <p:cNvSpPr txBox="1">
            <a:spLocks noChangeArrowheads="1"/>
          </p:cNvSpPr>
          <p:nvPr/>
        </p:nvSpPr>
        <p:spPr bwMode="auto">
          <a:xfrm>
            <a:off x="827584" y="37804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GÜRÜLTÜNÜN DEĞERLENDİRİLMESİ</a:t>
            </a:r>
          </a:p>
        </p:txBody>
      </p:sp>
    </p:spTree>
    <p:extLst>
      <p:ext uri="{BB962C8B-B14F-4D97-AF65-F5344CB8AC3E}">
        <p14:creationId xmlns:p14="http://schemas.microsoft.com/office/powerpoint/2010/main" val="2227573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755576" y="332656"/>
            <a:ext cx="7200800" cy="461665"/>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sz="24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 Eylem Değerleri Ve Maruziyet Sınır Değerleri</a:t>
            </a:r>
          </a:p>
        </p:txBody>
      </p:sp>
      <p:sp>
        <p:nvSpPr>
          <p:cNvPr id="5" name="Dikdörtgen 4"/>
          <p:cNvSpPr/>
          <p:nvPr/>
        </p:nvSpPr>
        <p:spPr>
          <a:xfrm>
            <a:off x="725198" y="1196752"/>
            <a:ext cx="7879250" cy="4524315"/>
          </a:xfrm>
          <a:prstGeom prst="rect">
            <a:avLst/>
          </a:prstGeom>
        </p:spPr>
        <p:txBody>
          <a:bodyPr wrap="square">
            <a:spAutoFit/>
          </a:bodyPr>
          <a:lstStyle/>
          <a:p>
            <a:pPr marL="457200" indent="-457200">
              <a:lnSpc>
                <a:spcPct val="150000"/>
              </a:lnSpc>
              <a:buAutoNum type="alphaLcParenR"/>
            </a:pPr>
            <a:r>
              <a:rPr lang="tr-TR" sz="2400" b="1" dirty="0">
                <a:ln w="1905">
                  <a:solidFill>
                    <a:srgbClr val="FF0000"/>
                  </a:solidFill>
                </a:ln>
                <a:solidFill>
                  <a:srgbClr val="FF0000"/>
                </a:solidFill>
                <a:effectLst>
                  <a:innerShdw blurRad="69850" dist="43180" dir="5400000">
                    <a:srgbClr val="000000">
                      <a:alpha val="65000"/>
                    </a:srgbClr>
                  </a:innerShdw>
                </a:effectLst>
                <a:latin typeface="Trebuchet MS" panose="020B0603020202020204" pitchFamily="34" charset="0"/>
              </a:rPr>
              <a:t>En Düşük Maruziyet Eylem Değerleri:                 </a:t>
            </a:r>
            <a:r>
              <a:rPr lang="tr-TR" sz="2400" dirty="0">
                <a:ln>
                  <a:solidFill>
                    <a:srgbClr val="0033CC"/>
                  </a:solidFill>
                </a:ln>
                <a:solidFill>
                  <a:srgbClr val="0033CC"/>
                </a:solidFill>
                <a:latin typeface="Trebuchet MS" panose="020B0603020202020204" pitchFamily="34" charset="0"/>
              </a:rPr>
              <a:t>(L</a:t>
            </a:r>
            <a:r>
              <a:rPr lang="tr-TR" sz="2400" baseline="-25000" dirty="0">
                <a:ln>
                  <a:solidFill>
                    <a:srgbClr val="0033CC"/>
                  </a:solidFill>
                </a:ln>
                <a:solidFill>
                  <a:srgbClr val="0033CC"/>
                </a:solidFill>
                <a:latin typeface="Trebuchet MS" panose="020B0603020202020204" pitchFamily="34" charset="0"/>
              </a:rPr>
              <a:t>EX, 8saat</a:t>
            </a:r>
            <a:r>
              <a:rPr lang="tr-TR" sz="2400" dirty="0">
                <a:ln>
                  <a:solidFill>
                    <a:srgbClr val="0033CC"/>
                  </a:solidFill>
                </a:ln>
                <a:solidFill>
                  <a:srgbClr val="0033CC"/>
                </a:solidFill>
                <a:latin typeface="Trebuchet MS" panose="020B0603020202020204" pitchFamily="34" charset="0"/>
              </a:rPr>
              <a:t>) = 80 dB(A) </a:t>
            </a:r>
          </a:p>
          <a:p>
            <a:pPr marL="457200" indent="-457200">
              <a:lnSpc>
                <a:spcPct val="150000"/>
              </a:lnSpc>
              <a:buAutoNum type="alphaLcParenR"/>
            </a:pPr>
            <a:endParaRPr lang="tr-TR" sz="2400" dirty="0">
              <a:ln>
                <a:solidFill>
                  <a:srgbClr val="0033CC"/>
                </a:solidFill>
              </a:ln>
              <a:solidFill>
                <a:srgbClr val="0033CC"/>
              </a:solidFill>
              <a:latin typeface="Trebuchet MS" panose="020B0603020202020204" pitchFamily="34" charset="0"/>
            </a:endParaRPr>
          </a:p>
          <a:p>
            <a:pPr>
              <a:lnSpc>
                <a:spcPct val="150000"/>
              </a:lnSpc>
            </a:pPr>
            <a:r>
              <a:rPr lang="tr-TR" sz="2400" dirty="0">
                <a:ln>
                  <a:solidFill>
                    <a:srgbClr val="FF0000"/>
                  </a:solidFill>
                </a:ln>
                <a:solidFill>
                  <a:srgbClr val="FF0000"/>
                </a:solidFill>
                <a:latin typeface="Trebuchet MS" panose="020B0603020202020204" pitchFamily="34" charset="0"/>
              </a:rPr>
              <a:t>b) </a:t>
            </a:r>
            <a:r>
              <a:rPr lang="tr-TR" sz="2400" b="1" dirty="0">
                <a:ln w="1905">
                  <a:solidFill>
                    <a:srgbClr val="FF0000"/>
                  </a:solidFill>
                </a:ln>
                <a:solidFill>
                  <a:srgbClr val="FF0000"/>
                </a:solidFill>
                <a:effectLst>
                  <a:innerShdw blurRad="69850" dist="43180" dir="5400000">
                    <a:srgbClr val="000000">
                      <a:alpha val="65000"/>
                    </a:srgbClr>
                  </a:innerShdw>
                </a:effectLst>
                <a:latin typeface="Trebuchet MS" panose="020B0603020202020204" pitchFamily="34" charset="0"/>
              </a:rPr>
              <a:t>En Yüksek Maruziyet Eylem Değerleri:               </a:t>
            </a:r>
            <a:r>
              <a:rPr lang="tr-TR" sz="2400" dirty="0">
                <a:ln>
                  <a:solidFill>
                    <a:srgbClr val="0033CC"/>
                  </a:solidFill>
                </a:ln>
                <a:solidFill>
                  <a:srgbClr val="0033CC"/>
                </a:solidFill>
                <a:latin typeface="Trebuchet MS" panose="020B0603020202020204" pitchFamily="34" charset="0"/>
              </a:rPr>
              <a:t>(L</a:t>
            </a:r>
            <a:r>
              <a:rPr lang="tr-TR" sz="2400" baseline="-25000" dirty="0">
                <a:ln>
                  <a:solidFill>
                    <a:srgbClr val="0033CC"/>
                  </a:solidFill>
                </a:ln>
                <a:solidFill>
                  <a:srgbClr val="0033CC"/>
                </a:solidFill>
                <a:latin typeface="Trebuchet MS" panose="020B0603020202020204" pitchFamily="34" charset="0"/>
              </a:rPr>
              <a:t>EX, 8saat</a:t>
            </a:r>
            <a:r>
              <a:rPr lang="tr-TR" sz="2400" dirty="0">
                <a:ln>
                  <a:solidFill>
                    <a:srgbClr val="0033CC"/>
                  </a:solidFill>
                </a:ln>
                <a:solidFill>
                  <a:srgbClr val="0033CC"/>
                </a:solidFill>
                <a:latin typeface="Trebuchet MS" panose="020B0603020202020204" pitchFamily="34" charset="0"/>
              </a:rPr>
              <a:t>) = 85 dB(A) </a:t>
            </a:r>
          </a:p>
          <a:p>
            <a:pPr>
              <a:lnSpc>
                <a:spcPct val="150000"/>
              </a:lnSpc>
            </a:pPr>
            <a:endParaRPr lang="tr-TR" sz="2400" dirty="0">
              <a:ln>
                <a:solidFill>
                  <a:srgbClr val="0033CC"/>
                </a:solidFill>
              </a:ln>
              <a:solidFill>
                <a:srgbClr val="0033CC"/>
              </a:solidFill>
              <a:latin typeface="Trebuchet MS" panose="020B0603020202020204" pitchFamily="34" charset="0"/>
            </a:endParaRPr>
          </a:p>
          <a:p>
            <a:pPr>
              <a:lnSpc>
                <a:spcPct val="150000"/>
              </a:lnSpc>
            </a:pPr>
            <a:r>
              <a:rPr lang="tr-TR" sz="2400" dirty="0">
                <a:ln>
                  <a:solidFill>
                    <a:srgbClr val="FF0000"/>
                  </a:solidFill>
                </a:ln>
                <a:solidFill>
                  <a:srgbClr val="FF0000"/>
                </a:solidFill>
                <a:latin typeface="Trebuchet MS" panose="020B0603020202020204" pitchFamily="34" charset="0"/>
              </a:rPr>
              <a:t>c) </a:t>
            </a:r>
            <a:r>
              <a:rPr lang="tr-TR" sz="2400" b="1" dirty="0">
                <a:ln w="1905">
                  <a:solidFill>
                    <a:srgbClr val="FF0000"/>
                  </a:solidFill>
                </a:ln>
                <a:solidFill>
                  <a:srgbClr val="FF0000"/>
                </a:solidFill>
                <a:effectLst>
                  <a:innerShdw blurRad="69850" dist="43180" dir="5400000">
                    <a:srgbClr val="000000">
                      <a:alpha val="65000"/>
                    </a:srgbClr>
                  </a:innerShdw>
                </a:effectLst>
                <a:latin typeface="Trebuchet MS" panose="020B0603020202020204" pitchFamily="34" charset="0"/>
              </a:rPr>
              <a:t>Maruziyet Sınır Değerleri: </a:t>
            </a:r>
          </a:p>
          <a:p>
            <a:pPr>
              <a:lnSpc>
                <a:spcPct val="150000"/>
              </a:lnSpc>
            </a:pPr>
            <a:r>
              <a:rPr lang="tr-TR" sz="2400" dirty="0">
                <a:ln>
                  <a:solidFill>
                    <a:srgbClr val="0033CC"/>
                  </a:solidFill>
                </a:ln>
                <a:solidFill>
                  <a:srgbClr val="0033CC"/>
                </a:solidFill>
                <a:latin typeface="Trebuchet MS" panose="020B0603020202020204" pitchFamily="34" charset="0"/>
              </a:rPr>
              <a:t>(L</a:t>
            </a:r>
            <a:r>
              <a:rPr lang="tr-TR" sz="2400" baseline="-25000" dirty="0">
                <a:ln>
                  <a:solidFill>
                    <a:srgbClr val="0033CC"/>
                  </a:solidFill>
                </a:ln>
                <a:solidFill>
                  <a:srgbClr val="0033CC"/>
                </a:solidFill>
                <a:latin typeface="Trebuchet MS" panose="020B0603020202020204" pitchFamily="34" charset="0"/>
              </a:rPr>
              <a:t>EX, 8saat</a:t>
            </a:r>
            <a:r>
              <a:rPr lang="tr-TR" sz="2400" dirty="0">
                <a:ln>
                  <a:solidFill>
                    <a:srgbClr val="0033CC"/>
                  </a:solidFill>
                </a:ln>
                <a:solidFill>
                  <a:srgbClr val="0033CC"/>
                </a:solidFill>
                <a:latin typeface="Trebuchet MS" panose="020B0603020202020204" pitchFamily="34" charset="0"/>
              </a:rPr>
              <a:t>) = 87 </a:t>
            </a:r>
            <a:r>
              <a:rPr lang="tr-TR" sz="2400" dirty="0" err="1">
                <a:ln>
                  <a:solidFill>
                    <a:srgbClr val="0033CC"/>
                  </a:solidFill>
                </a:ln>
                <a:solidFill>
                  <a:srgbClr val="0033CC"/>
                </a:solidFill>
                <a:latin typeface="Trebuchet MS" panose="020B0603020202020204" pitchFamily="34" charset="0"/>
              </a:rPr>
              <a:t>dB</a:t>
            </a:r>
            <a:r>
              <a:rPr lang="tr-TR" sz="2400" dirty="0">
                <a:ln>
                  <a:solidFill>
                    <a:srgbClr val="0033CC"/>
                  </a:solidFill>
                </a:ln>
                <a:solidFill>
                  <a:srgbClr val="0033CC"/>
                </a:solidFill>
                <a:latin typeface="Trebuchet MS" panose="020B0603020202020204" pitchFamily="34" charset="0"/>
              </a:rPr>
              <a:t>(A)</a:t>
            </a:r>
            <a:endParaRPr lang="tr-TR" dirty="0">
              <a:solidFill>
                <a:prstClr val="black"/>
              </a:solidFill>
              <a:latin typeface="Trebuchet MS" panose="020B0603020202020204" pitchFamily="34" charset="0"/>
            </a:endParaRPr>
          </a:p>
        </p:txBody>
      </p:sp>
    </p:spTree>
    <p:extLst>
      <p:ext uri="{BB962C8B-B14F-4D97-AF65-F5344CB8AC3E}">
        <p14:creationId xmlns:p14="http://schemas.microsoft.com/office/powerpoint/2010/main" val="3840092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7</a:t>
            </a:fld>
            <a:endParaRPr lang="tr-TR" dirty="0"/>
          </a:p>
        </p:txBody>
      </p:sp>
      <p:pic>
        <p:nvPicPr>
          <p:cNvPr id="858114" name="Picture 2" descr="6331 SAYILI İŞ SAĞLIĞI VE GÜVENLİĞİ KANUNU - PDF Ücretsiz indirin"/>
          <p:cNvPicPr>
            <a:picLocks noChangeAspect="1" noChangeArrowheads="1"/>
          </p:cNvPicPr>
          <p:nvPr/>
        </p:nvPicPr>
        <p:blipFill>
          <a:blip r:embed="rId2" cstate="print"/>
          <a:srcRect/>
          <a:stretch>
            <a:fillRect/>
          </a:stretch>
        </p:blipFill>
        <p:spPr bwMode="auto">
          <a:xfrm>
            <a:off x="251520" y="332656"/>
            <a:ext cx="8100392" cy="5913513"/>
          </a:xfrm>
          <a:prstGeom prst="rect">
            <a:avLst/>
          </a:prstGeom>
          <a:noFill/>
        </p:spPr>
      </p:pic>
    </p:spTree>
    <p:extLst>
      <p:ext uri="{BB962C8B-B14F-4D97-AF65-F5344CB8AC3E}">
        <p14:creationId xmlns:p14="http://schemas.microsoft.com/office/powerpoint/2010/main" val="2180205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701675" y="1643063"/>
            <a:ext cx="7740650" cy="430212"/>
          </a:xfrm>
        </p:spPr>
        <p:txBody>
          <a:bodyPr>
            <a:spAutoFit/>
          </a:bodyPr>
          <a:lstStyle/>
          <a:p>
            <a:pPr algn="ctr"/>
            <a:r>
              <a:rPr lang="tr-TR" altLang="tr-TR" sz="2200">
                <a:solidFill>
                  <a:srgbClr val="0033CC"/>
                </a:solidFill>
                <a:latin typeface="Trebuchet MS" pitchFamily="34" charset="0"/>
              </a:rPr>
              <a:t>Kulak Koruyucularının Gürültü Engelleme Değerleri </a:t>
            </a:r>
            <a:endParaRPr lang="en-US" altLang="tr-TR" sz="2200">
              <a:solidFill>
                <a:srgbClr val="0033CC"/>
              </a:solidFill>
              <a:latin typeface="Trebuchet MS" pitchFamily="34" charset="0"/>
            </a:endParaRPr>
          </a:p>
        </p:txBody>
      </p:sp>
      <p:graphicFrame>
        <p:nvGraphicFramePr>
          <p:cNvPr id="7" name="6 Tablo"/>
          <p:cNvGraphicFramePr>
            <a:graphicFrameLocks noGrp="1"/>
          </p:cNvGraphicFramePr>
          <p:nvPr/>
        </p:nvGraphicFramePr>
        <p:xfrm>
          <a:off x="701675" y="2428875"/>
          <a:ext cx="7740650" cy="2592390"/>
        </p:xfrm>
        <a:graphic>
          <a:graphicData uri="http://schemas.openxmlformats.org/drawingml/2006/table">
            <a:tbl>
              <a:tblPr/>
              <a:tblGrid>
                <a:gridCol w="3870325">
                  <a:extLst>
                    <a:ext uri="{9D8B030D-6E8A-4147-A177-3AD203B41FA5}">
                      <a16:colId xmlns:a16="http://schemas.microsoft.com/office/drawing/2014/main" xmlns="" val="20000"/>
                    </a:ext>
                  </a:extLst>
                </a:gridCol>
                <a:gridCol w="3870325">
                  <a:extLst>
                    <a:ext uri="{9D8B030D-6E8A-4147-A177-3AD203B41FA5}">
                      <a16:colId xmlns:a16="http://schemas.microsoft.com/office/drawing/2014/main" xmlns="" val="20001"/>
                    </a:ext>
                  </a:extLst>
                </a:gridCol>
              </a:tblGrid>
              <a:tr h="432065">
                <a:tc>
                  <a:txBody>
                    <a:bodyPr/>
                    <a:lstStyle/>
                    <a:p>
                      <a:pPr algn="ctr">
                        <a:lnSpc>
                          <a:spcPct val="115000"/>
                        </a:lnSpc>
                        <a:spcAft>
                          <a:spcPts val="0"/>
                        </a:spcAft>
                      </a:pPr>
                      <a:r>
                        <a:rPr lang="tr-TR" sz="2200" b="0" dirty="0">
                          <a:solidFill>
                            <a:schemeClr val="bg1"/>
                          </a:solidFill>
                          <a:latin typeface="Trebuchet MS" pitchFamily="34" charset="0"/>
                          <a:ea typeface="Calibri"/>
                          <a:cs typeface="Times New Roman"/>
                        </a:rPr>
                        <a:t>Cinsi</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algn="ctr">
                        <a:lnSpc>
                          <a:spcPct val="115000"/>
                        </a:lnSpc>
                        <a:spcAft>
                          <a:spcPts val="0"/>
                        </a:spcAft>
                      </a:pPr>
                      <a:r>
                        <a:rPr lang="tr-TR" sz="2200" b="0" dirty="0">
                          <a:solidFill>
                            <a:schemeClr val="bg1"/>
                          </a:solidFill>
                          <a:latin typeface="Trebuchet MS" pitchFamily="34" charset="0"/>
                          <a:ea typeface="Calibri"/>
                          <a:cs typeface="Times New Roman"/>
                        </a:rPr>
                        <a:t>Azaltma derecesi</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xmlns="" val="10000"/>
                  </a:ext>
                </a:extLst>
              </a:tr>
              <a:tr h="432065">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Pamuk</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5 – 16 dB</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xmlns="" val="10001"/>
                  </a:ext>
                </a:extLst>
              </a:tr>
              <a:tr h="432065">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Parafinli</a:t>
                      </a:r>
                      <a:r>
                        <a:rPr lang="tr-TR" sz="2000" b="0" baseline="0" dirty="0">
                          <a:solidFill>
                            <a:schemeClr val="bg1"/>
                          </a:solidFill>
                          <a:latin typeface="Trebuchet MS" pitchFamily="34" charset="0"/>
                          <a:ea typeface="Calibri"/>
                          <a:cs typeface="Times New Roman"/>
                        </a:rPr>
                        <a:t> pamuk</a:t>
                      </a:r>
                      <a:endParaRPr lang="tr-TR" sz="2000" b="0" dirty="0">
                        <a:solidFill>
                          <a:schemeClr val="bg1"/>
                        </a:solidFill>
                        <a:latin typeface="Trebuchet MS" pitchFamily="34" charset="0"/>
                        <a:ea typeface="Calibri"/>
                        <a:cs typeface="Times New Roman"/>
                      </a:endParaRP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20</a:t>
                      </a:r>
                      <a:r>
                        <a:rPr lang="tr-TR" sz="2000" b="0" baseline="0" dirty="0">
                          <a:solidFill>
                            <a:schemeClr val="bg1"/>
                          </a:solidFill>
                          <a:latin typeface="Trebuchet MS" pitchFamily="34" charset="0"/>
                          <a:ea typeface="Calibri"/>
                          <a:cs typeface="Times New Roman"/>
                        </a:rPr>
                        <a:t> – 35 dB</a:t>
                      </a:r>
                      <a:endParaRPr lang="tr-TR" sz="2000" b="0" dirty="0">
                        <a:solidFill>
                          <a:schemeClr val="bg1"/>
                        </a:solidFill>
                        <a:latin typeface="Trebuchet MS" pitchFamily="34" charset="0"/>
                        <a:ea typeface="Calibri"/>
                        <a:cs typeface="Times New Roman"/>
                      </a:endParaRP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xmlns="" val="10002"/>
                  </a:ext>
                </a:extLst>
              </a:tr>
              <a:tr h="432065">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Cam</a:t>
                      </a:r>
                      <a:r>
                        <a:rPr lang="tr-TR" sz="2000" b="0" baseline="0" dirty="0">
                          <a:solidFill>
                            <a:schemeClr val="bg1"/>
                          </a:solidFill>
                          <a:latin typeface="Trebuchet MS" pitchFamily="34" charset="0"/>
                          <a:ea typeface="Calibri"/>
                          <a:cs typeface="Times New Roman"/>
                        </a:rPr>
                        <a:t> pamuğu</a:t>
                      </a:r>
                      <a:endParaRPr lang="tr-TR" sz="2000" b="0" dirty="0">
                        <a:solidFill>
                          <a:schemeClr val="bg1"/>
                        </a:solidFill>
                        <a:latin typeface="Trebuchet MS" pitchFamily="34" charset="0"/>
                        <a:ea typeface="Calibri"/>
                        <a:cs typeface="Times New Roman"/>
                      </a:endParaRP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7,5 – 32 dB</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xmlns="" val="10003"/>
                  </a:ext>
                </a:extLst>
              </a:tr>
              <a:tr h="432065">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Kulak</a:t>
                      </a:r>
                      <a:r>
                        <a:rPr lang="tr-TR" sz="2000" b="0" baseline="0" dirty="0">
                          <a:solidFill>
                            <a:schemeClr val="bg1"/>
                          </a:solidFill>
                          <a:latin typeface="Trebuchet MS" pitchFamily="34" charset="0"/>
                          <a:ea typeface="Calibri"/>
                          <a:cs typeface="Times New Roman"/>
                        </a:rPr>
                        <a:t> tıkacı</a:t>
                      </a:r>
                      <a:endParaRPr lang="tr-TR" sz="2000" b="0" dirty="0">
                        <a:solidFill>
                          <a:schemeClr val="bg1"/>
                        </a:solidFill>
                        <a:latin typeface="Trebuchet MS" pitchFamily="34" charset="0"/>
                        <a:ea typeface="Calibri"/>
                        <a:cs typeface="Times New Roman"/>
                      </a:endParaRP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20</a:t>
                      </a:r>
                      <a:r>
                        <a:rPr lang="tr-TR" sz="2000" b="0" baseline="0" dirty="0">
                          <a:solidFill>
                            <a:schemeClr val="bg1"/>
                          </a:solidFill>
                          <a:latin typeface="Trebuchet MS" pitchFamily="34" charset="0"/>
                          <a:ea typeface="Calibri"/>
                          <a:cs typeface="Times New Roman"/>
                        </a:rPr>
                        <a:t> – 45 dB</a:t>
                      </a:r>
                      <a:endParaRPr lang="tr-TR" sz="2000" b="0" dirty="0">
                        <a:solidFill>
                          <a:schemeClr val="bg1"/>
                        </a:solidFill>
                        <a:latin typeface="Trebuchet MS" pitchFamily="34" charset="0"/>
                        <a:ea typeface="Calibri"/>
                        <a:cs typeface="Times New Roman"/>
                      </a:endParaRP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xmlns="" val="10004"/>
                  </a:ext>
                </a:extLst>
              </a:tr>
              <a:tr h="432065">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Kulaklık</a:t>
                      </a: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tc>
                  <a:txBody>
                    <a:bodyPr/>
                    <a:lstStyle/>
                    <a:p>
                      <a:pPr algn="ctr">
                        <a:lnSpc>
                          <a:spcPct val="115000"/>
                        </a:lnSpc>
                        <a:spcAft>
                          <a:spcPts val="0"/>
                        </a:spcAft>
                      </a:pPr>
                      <a:r>
                        <a:rPr lang="tr-TR" sz="2000" b="0" dirty="0">
                          <a:solidFill>
                            <a:schemeClr val="bg1"/>
                          </a:solidFill>
                          <a:latin typeface="Trebuchet MS" pitchFamily="34" charset="0"/>
                          <a:ea typeface="Calibri"/>
                          <a:cs typeface="Times New Roman"/>
                        </a:rPr>
                        <a:t>12</a:t>
                      </a:r>
                      <a:r>
                        <a:rPr lang="tr-TR" sz="2000" b="0" baseline="0" dirty="0">
                          <a:solidFill>
                            <a:schemeClr val="bg1"/>
                          </a:solidFill>
                          <a:latin typeface="Trebuchet MS" pitchFamily="34" charset="0"/>
                          <a:ea typeface="Calibri"/>
                          <a:cs typeface="Times New Roman"/>
                        </a:rPr>
                        <a:t> – 48 dB</a:t>
                      </a:r>
                      <a:endParaRPr lang="tr-TR" sz="2000" b="0" dirty="0">
                        <a:solidFill>
                          <a:schemeClr val="bg1"/>
                        </a:solidFill>
                        <a:latin typeface="Trebuchet MS" pitchFamily="34" charset="0"/>
                        <a:ea typeface="Calibri"/>
                        <a:cs typeface="Times New Roman"/>
                      </a:endParaRPr>
                    </a:p>
                  </a:txBody>
                  <a:tcPr marL="68586" marR="685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xmlns="" val="10005"/>
                  </a:ext>
                </a:extLst>
              </a:tr>
            </a:tbl>
          </a:graphicData>
        </a:graphic>
      </p:graphicFrame>
      <p:sp>
        <p:nvSpPr>
          <p:cNvPr id="8" name="Dikdörtgen 7"/>
          <p:cNvSpPr/>
          <p:nvPr/>
        </p:nvSpPr>
        <p:spPr>
          <a:xfrm>
            <a:off x="755576" y="332656"/>
            <a:ext cx="7200800" cy="461665"/>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sz="24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 Eylem Değerleri Ve Maruziyet Sınır Değerleri</a:t>
            </a:r>
          </a:p>
        </p:txBody>
      </p:sp>
    </p:spTree>
    <p:extLst>
      <p:ext uri="{BB962C8B-B14F-4D97-AF65-F5344CB8AC3E}">
        <p14:creationId xmlns:p14="http://schemas.microsoft.com/office/powerpoint/2010/main" val="3777564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39552" y="827113"/>
            <a:ext cx="8136904" cy="5216813"/>
          </a:xfrm>
          <a:prstGeom prst="rect">
            <a:avLst/>
          </a:prstGeom>
        </p:spPr>
        <p:txBody>
          <a:bodyPr wrap="square">
            <a:spAutoFit/>
          </a:bodyPr>
          <a:lstStyle/>
          <a:p>
            <a:pPr indent="354013">
              <a:lnSpc>
                <a:spcPct val="150000"/>
              </a:lnSpc>
            </a:pPr>
            <a:r>
              <a:rPr lang="tr-TR" sz="2400" dirty="0">
                <a:solidFill>
                  <a:prstClr val="black"/>
                </a:solidFill>
              </a:rPr>
              <a:t> </a:t>
            </a:r>
            <a:r>
              <a:rPr lang="tr-TR" sz="2200" dirty="0">
                <a:solidFill>
                  <a:prstClr val="black"/>
                </a:solidFill>
                <a:latin typeface="Arial" panose="020B0604020202020204" pitchFamily="34" charset="0"/>
                <a:cs typeface="Arial" panose="020B0604020202020204" pitchFamily="34" charset="0"/>
              </a:rPr>
              <a:t>Günlük gürültü maruziyetinin günden güne belirgin şekilde </a:t>
            </a:r>
            <a:r>
              <a:rPr lang="tr-TR" sz="22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farklılık gösterdiğinin kesin olarak tespit edildiği işlerde, </a:t>
            </a:r>
            <a:r>
              <a:rPr lang="tr-TR" sz="2200" dirty="0">
                <a:solidFill>
                  <a:prstClr val="black"/>
                </a:solidFill>
                <a:latin typeface="Arial" panose="020B0604020202020204" pitchFamily="34" charset="0"/>
                <a:cs typeface="Arial" panose="020B0604020202020204" pitchFamily="34" charset="0"/>
              </a:rPr>
              <a:t>maruziyet sınır değerleri ile </a:t>
            </a:r>
            <a:r>
              <a:rPr lang="tr-TR" sz="2200" dirty="0">
                <a:solidFill>
                  <a:srgbClr val="00B0F0"/>
                </a:solidFill>
                <a:latin typeface="Arial" panose="020B0604020202020204" pitchFamily="34" charset="0"/>
                <a:cs typeface="Arial" panose="020B0604020202020204" pitchFamily="34" charset="0"/>
              </a:rPr>
              <a:t>maruziyet eylem değerlerinin uygulanmasında</a:t>
            </a:r>
            <a:r>
              <a:rPr lang="tr-TR" sz="2200" dirty="0">
                <a:solidFill>
                  <a:prstClr val="black"/>
                </a:solidFill>
                <a:latin typeface="Arial" panose="020B0604020202020204" pitchFamily="34" charset="0"/>
                <a:cs typeface="Arial" panose="020B0604020202020204" pitchFamily="34" charset="0"/>
              </a:rPr>
              <a:t> günlük gürültü maruziyet düzeyi yerine, haftalık gürültü maruziyet düzeyi kullanılabilir.</a:t>
            </a:r>
          </a:p>
          <a:p>
            <a:pPr indent="354013">
              <a:lnSpc>
                <a:spcPct val="150000"/>
              </a:lnSpc>
            </a:pPr>
            <a:r>
              <a:rPr lang="tr-TR" sz="2200" dirty="0">
                <a:solidFill>
                  <a:prstClr val="black"/>
                </a:solidFill>
                <a:latin typeface="Arial" panose="020B0604020202020204" pitchFamily="34" charset="0"/>
                <a:cs typeface="Arial" panose="020B0604020202020204" pitchFamily="34" charset="0"/>
              </a:rPr>
              <a:t>Bu işlerde;</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a) </a:t>
            </a:r>
            <a:r>
              <a:rPr lang="tr-TR" sz="2200" dirty="0">
                <a:solidFill>
                  <a:prstClr val="black"/>
                </a:solidFill>
                <a:latin typeface="Arial" panose="020B0604020202020204" pitchFamily="34" charset="0"/>
                <a:cs typeface="Arial" panose="020B0604020202020204" pitchFamily="34" charset="0"/>
              </a:rPr>
              <a:t>Yeterli ölçümle tespit edilen haftalık gürültü maruziyet düzeyi, 87 dB(A) maruziyet sınır değerini aşamaz.</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b) </a:t>
            </a:r>
            <a:r>
              <a:rPr lang="tr-TR" sz="2200" dirty="0">
                <a:solidFill>
                  <a:prstClr val="black"/>
                </a:solidFill>
                <a:latin typeface="Arial" panose="020B0604020202020204" pitchFamily="34" charset="0"/>
                <a:cs typeface="Arial" panose="020B0604020202020204" pitchFamily="34" charset="0"/>
              </a:rPr>
              <a:t>Bu işlerle ilgili risklerin en aza indirilmesi için uygun tedbirler alınır.</a:t>
            </a:r>
          </a:p>
        </p:txBody>
      </p:sp>
      <p:sp>
        <p:nvSpPr>
          <p:cNvPr id="5" name="Dikdörtgen 4"/>
          <p:cNvSpPr/>
          <p:nvPr/>
        </p:nvSpPr>
        <p:spPr>
          <a:xfrm>
            <a:off x="755576" y="332656"/>
            <a:ext cx="7200800" cy="461665"/>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sz="24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 Eylem Değerleri Ve Maruziyet Sınır Değerleri</a:t>
            </a:r>
          </a:p>
        </p:txBody>
      </p:sp>
    </p:spTree>
    <p:extLst>
      <p:ext uri="{BB962C8B-B14F-4D97-AF65-F5344CB8AC3E}">
        <p14:creationId xmlns:p14="http://schemas.microsoft.com/office/powerpoint/2010/main" val="1673111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39552" y="846004"/>
            <a:ext cx="8064896" cy="5339923"/>
          </a:xfrm>
          <a:prstGeom prst="rect">
            <a:avLst/>
          </a:prstGeom>
        </p:spPr>
        <p:txBody>
          <a:bodyPr wrap="square">
            <a:spAutoFit/>
          </a:bodyPr>
          <a:lstStyle/>
          <a:p>
            <a:pPr indent="354013"/>
            <a:r>
              <a:rPr lang="tr-TR" sz="2200" b="1" dirty="0">
                <a:ln w="1905"/>
                <a:solidFill>
                  <a:srgbClr val="0033CC"/>
                </a:solidFill>
                <a:effectLst>
                  <a:innerShdw blurRad="69850" dist="43180" dir="5400000">
                    <a:srgbClr val="000000">
                      <a:alpha val="65000"/>
                    </a:srgbClr>
                  </a:innerShdw>
                </a:effectLst>
              </a:rPr>
              <a:t>İşveren,  Gereken Durumlarda Gürültü Ölçümleri Yaptırarak Maruziyeti Belirler.</a:t>
            </a:r>
          </a:p>
          <a:p>
            <a:pPr indent="354013">
              <a:lnSpc>
                <a:spcPct val="150000"/>
              </a:lnSpc>
            </a:pPr>
            <a:r>
              <a:rPr lang="tr-TR" sz="2200" b="1" dirty="0">
                <a:solidFill>
                  <a:prstClr val="black"/>
                </a:solidFill>
                <a:latin typeface="Arial" panose="020B0604020202020204" pitchFamily="34" charset="0"/>
                <a:cs typeface="Arial" panose="020B0604020202020204" pitchFamily="34" charset="0"/>
              </a:rPr>
              <a:t>Gürültü ölçümünde kullanılacak yöntem ve cihazlar;</a:t>
            </a:r>
          </a:p>
          <a:p>
            <a:pPr indent="354013">
              <a:lnSpc>
                <a:spcPct val="150000"/>
              </a:lnSpc>
            </a:pPr>
            <a:r>
              <a:rPr lang="tr-TR" sz="2200" b="1" dirty="0">
                <a:solidFill>
                  <a:srgbClr val="0033CC"/>
                </a:solidFill>
                <a:latin typeface="Arial" panose="020B0604020202020204" pitchFamily="34" charset="0"/>
                <a:cs typeface="Arial" panose="020B0604020202020204" pitchFamily="34" charset="0"/>
              </a:rPr>
              <a:t>a) </a:t>
            </a:r>
            <a:r>
              <a:rPr lang="tr-TR" sz="2200" dirty="0">
                <a:solidFill>
                  <a:prstClr val="black"/>
                </a:solidFill>
                <a:latin typeface="Arial" panose="020B0604020202020204" pitchFamily="34" charset="0"/>
                <a:cs typeface="Arial" panose="020B0604020202020204" pitchFamily="34" charset="0"/>
              </a:rPr>
              <a:t>Özellikle ölçülecek olan gürültünün niteliği, maruziyet süresi, çevresel faktörler ve ölçüm cihazının nitelikleri dikkate alınarak mevcut şartlara uygun olur.</a:t>
            </a:r>
          </a:p>
          <a:p>
            <a:pPr indent="354013">
              <a:lnSpc>
                <a:spcPct val="150000"/>
              </a:lnSpc>
            </a:pPr>
            <a:r>
              <a:rPr lang="tr-TR" sz="2200" b="1" dirty="0">
                <a:solidFill>
                  <a:srgbClr val="0033CC"/>
                </a:solidFill>
                <a:latin typeface="Arial" panose="020B0604020202020204" pitchFamily="34" charset="0"/>
                <a:cs typeface="Arial" panose="020B0604020202020204" pitchFamily="34" charset="0"/>
              </a:rPr>
              <a:t>b) </a:t>
            </a:r>
            <a:r>
              <a:rPr lang="tr-TR" sz="2200" dirty="0">
                <a:solidFill>
                  <a:prstClr val="black"/>
                </a:solidFill>
                <a:latin typeface="Arial" panose="020B0604020202020204" pitchFamily="34" charset="0"/>
                <a:cs typeface="Arial" panose="020B0604020202020204" pitchFamily="34" charset="0"/>
              </a:rPr>
              <a:t>Gürültü maruziyet düzeyi ve ses basıncı gibi parametrelerin tespit edilebilmesi ile maruziyet sınır değerleri ve maruziyet eylem değerlerinin aşılıp aşılmadığına karar verilebilmesine imkan sağlar.</a:t>
            </a:r>
          </a:p>
          <a:p>
            <a:pPr indent="354013">
              <a:lnSpc>
                <a:spcPct val="150000"/>
              </a:lnSpc>
            </a:pPr>
            <a:r>
              <a:rPr lang="tr-TR" sz="2200" b="1" dirty="0">
                <a:solidFill>
                  <a:srgbClr val="0033CC"/>
                </a:solidFill>
                <a:latin typeface="Arial" panose="020B0604020202020204" pitchFamily="34" charset="0"/>
                <a:cs typeface="Arial" panose="020B0604020202020204" pitchFamily="34" charset="0"/>
              </a:rPr>
              <a:t>c) </a:t>
            </a:r>
            <a:r>
              <a:rPr lang="tr-TR" sz="2200" dirty="0">
                <a:solidFill>
                  <a:prstClr val="black"/>
                </a:solidFill>
                <a:latin typeface="Arial" panose="020B0604020202020204" pitchFamily="34" charset="0"/>
                <a:cs typeface="Arial" panose="020B0604020202020204" pitchFamily="34" charset="0"/>
              </a:rPr>
              <a:t>Çalışanın kişisel maruziyetini gösterir.</a:t>
            </a:r>
          </a:p>
        </p:txBody>
      </p:sp>
      <p:sp>
        <p:nvSpPr>
          <p:cNvPr id="5" name="Dikdörtgen 4"/>
          <p:cNvSpPr/>
          <p:nvPr/>
        </p:nvSpPr>
        <p:spPr>
          <a:xfrm>
            <a:off x="2555776" y="317574"/>
            <a:ext cx="2965235"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BELİRLENMESİ</a:t>
            </a:r>
          </a:p>
        </p:txBody>
      </p:sp>
    </p:spTree>
    <p:extLst>
      <p:ext uri="{BB962C8B-B14F-4D97-AF65-F5344CB8AC3E}">
        <p14:creationId xmlns:p14="http://schemas.microsoft.com/office/powerpoint/2010/main" val="25884986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27784" y="476672"/>
            <a:ext cx="3200684"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RİSKLERİN DEĞERLENDİRİLMESİ</a:t>
            </a:r>
          </a:p>
        </p:txBody>
      </p:sp>
      <p:sp>
        <p:nvSpPr>
          <p:cNvPr id="5" name="Dikdörtgen 4"/>
          <p:cNvSpPr/>
          <p:nvPr/>
        </p:nvSpPr>
        <p:spPr>
          <a:xfrm>
            <a:off x="517287" y="908720"/>
            <a:ext cx="8136904" cy="4662815"/>
          </a:xfrm>
          <a:prstGeom prst="rect">
            <a:avLst/>
          </a:prstGeom>
        </p:spPr>
        <p:txBody>
          <a:bodyPr wrap="square">
            <a:spAutoFit/>
          </a:bodyPr>
          <a:lstStyle/>
          <a:p>
            <a:pPr indent="354013">
              <a:lnSpc>
                <a:spcPct val="150000"/>
              </a:lnSpc>
            </a:pPr>
            <a:r>
              <a:rPr lang="tr-TR" sz="2200" b="1" dirty="0">
                <a:ln w="1905"/>
                <a:solidFill>
                  <a:srgbClr val="0033CC"/>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Gürültüden Kaynaklanabilecek Riskleri Değerlendirirken;</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a) </a:t>
            </a:r>
            <a:r>
              <a:rPr lang="tr-TR" sz="2200" dirty="0">
                <a:solidFill>
                  <a:prstClr val="black"/>
                </a:solidFill>
                <a:latin typeface="Arial" panose="020B0604020202020204" pitchFamily="34" charset="0"/>
                <a:cs typeface="Arial" panose="020B0604020202020204" pitchFamily="34" charset="0"/>
              </a:rPr>
              <a:t>Anlık darbeli gürültüye maruziyet dahil maruziyetin türü, düzeyi ve süresine,</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b) </a:t>
            </a:r>
            <a:r>
              <a:rPr lang="tr-TR" sz="2200" dirty="0">
                <a:solidFill>
                  <a:prstClr val="black"/>
                </a:solidFill>
                <a:latin typeface="Arial" panose="020B0604020202020204" pitchFamily="34" charset="0"/>
                <a:cs typeface="Arial" panose="020B0604020202020204" pitchFamily="34" charset="0"/>
              </a:rPr>
              <a:t>Maruziyet sınır değerleri ile maruziyet eylem değerlerine,</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c) </a:t>
            </a:r>
            <a:r>
              <a:rPr lang="tr-TR" sz="2200" dirty="0">
                <a:solidFill>
                  <a:prstClr val="black"/>
                </a:solidFill>
                <a:latin typeface="Arial" panose="020B0604020202020204" pitchFamily="34" charset="0"/>
                <a:cs typeface="Arial" panose="020B0604020202020204" pitchFamily="34" charset="0"/>
              </a:rPr>
              <a:t>Başta özel politika gerektiren gruplar ile kadın çalışanlar olmak üzere tüm çalışanların sağlık ve güvenliklerine olan etkilerine,</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ç) </a:t>
            </a:r>
            <a:r>
              <a:rPr lang="tr-TR" sz="2200" dirty="0">
                <a:solidFill>
                  <a:prstClr val="black"/>
                </a:solidFill>
                <a:latin typeface="Arial" panose="020B0604020202020204" pitchFamily="34" charset="0"/>
                <a:cs typeface="Arial" panose="020B0604020202020204" pitchFamily="34" charset="0"/>
              </a:rPr>
              <a:t>Titreşim ile gürültü arasındaki etkileşimlerin, çalışanların sağlık ve güvenliğine olan etkisine,</a:t>
            </a:r>
          </a:p>
        </p:txBody>
      </p:sp>
    </p:spTree>
    <p:extLst>
      <p:ext uri="{BB962C8B-B14F-4D97-AF65-F5344CB8AC3E}">
        <p14:creationId xmlns:p14="http://schemas.microsoft.com/office/powerpoint/2010/main" val="3359350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Nokta Yıldız 8"/>
          <p:cNvSpPr/>
          <p:nvPr/>
        </p:nvSpPr>
        <p:spPr>
          <a:xfrm>
            <a:off x="2809767" y="2133604"/>
            <a:ext cx="1418359" cy="1379413"/>
          </a:xfrm>
          <a:prstGeom prst="star5">
            <a:avLst>
              <a:gd name="adj" fmla="val 20915"/>
              <a:gd name="hf" fmla="val 105146"/>
              <a:gd name="vf" fmla="val 110557"/>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solidFill>
                <a:prstClr val="white"/>
              </a:solidFill>
            </a:endParaRPr>
          </a:p>
        </p:txBody>
      </p:sp>
      <p:sp>
        <p:nvSpPr>
          <p:cNvPr id="4" name="Dikdörtgen 3"/>
          <p:cNvSpPr/>
          <p:nvPr/>
        </p:nvSpPr>
        <p:spPr>
          <a:xfrm>
            <a:off x="2627784" y="476672"/>
            <a:ext cx="3200684"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RİSKLERİN DEĞERLENDİRİLMESİ</a:t>
            </a:r>
          </a:p>
        </p:txBody>
      </p:sp>
      <p:sp>
        <p:nvSpPr>
          <p:cNvPr id="5" name="Dikdörtgen 4"/>
          <p:cNvSpPr/>
          <p:nvPr/>
        </p:nvSpPr>
        <p:spPr>
          <a:xfrm>
            <a:off x="537763" y="1412776"/>
            <a:ext cx="8136904" cy="4662815"/>
          </a:xfrm>
          <a:prstGeom prst="rect">
            <a:avLst/>
          </a:prstGeom>
        </p:spPr>
        <p:txBody>
          <a:bodyPr wrap="square">
            <a:spAutoFit/>
          </a:bodyPr>
          <a:lstStyle/>
          <a:p>
            <a:pPr indent="354013">
              <a:lnSpc>
                <a:spcPct val="150000"/>
              </a:lnSpc>
            </a:pPr>
            <a:r>
              <a:rPr lang="tr-TR" sz="2200" b="1" dirty="0">
                <a:ln w="1905"/>
                <a:solidFill>
                  <a:srgbClr val="0033CC"/>
                </a:solidFill>
                <a:effectLst>
                  <a:innerShdw blurRad="69850" dist="43180" dir="5400000">
                    <a:srgbClr val="000000">
                      <a:alpha val="65000"/>
                    </a:srgbClr>
                  </a:innerShdw>
                </a:effectLst>
              </a:rPr>
              <a:t>Gürültüden Kaynaklanabilecek Riskleri Değerlendirirken;</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d) </a:t>
            </a:r>
            <a:r>
              <a:rPr lang="tr-TR" sz="2200" dirty="0">
                <a:solidFill>
                  <a:prstClr val="black"/>
                </a:solidFill>
                <a:latin typeface="Arial" panose="020B0604020202020204" pitchFamily="34" charset="0"/>
                <a:cs typeface="Arial" panose="020B0604020202020204" pitchFamily="34" charset="0"/>
              </a:rPr>
              <a:t>Kaza riskini azaltmak için kullanılan ve çalışanlar tarafından algılanması gereken uyarı sinyalleri ve diğer seslerin gürültü ile etkileşiminin, çalışanların sağlık ve güvenliğine olan dolaylı etkisine,</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e) </a:t>
            </a:r>
            <a:r>
              <a:rPr lang="tr-TR" sz="2200" dirty="0">
                <a:solidFill>
                  <a:prstClr val="black"/>
                </a:solidFill>
                <a:latin typeface="Arial" panose="020B0604020202020204" pitchFamily="34" charset="0"/>
                <a:cs typeface="Arial" panose="020B0604020202020204" pitchFamily="34" charset="0"/>
              </a:rPr>
              <a:t>İş ekipmanlarının gürültü emisyonu hakkında, ilgili mevzuat uyarınca imalatçılardan sağlanan bilgilerine,</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f) </a:t>
            </a:r>
            <a:r>
              <a:rPr lang="tr-TR" sz="2200" dirty="0">
                <a:solidFill>
                  <a:prstClr val="black"/>
                </a:solidFill>
                <a:latin typeface="Arial" panose="020B0604020202020204" pitchFamily="34" charset="0"/>
                <a:cs typeface="Arial" panose="020B0604020202020204" pitchFamily="34" charset="0"/>
              </a:rPr>
              <a:t>Gürültü emisyonunu azaltan alternatif bir iş ekipmanının bulunup bulunmadığına,</a:t>
            </a:r>
          </a:p>
        </p:txBody>
      </p:sp>
    </p:spTree>
    <p:extLst>
      <p:ext uri="{BB962C8B-B14F-4D97-AF65-F5344CB8AC3E}">
        <p14:creationId xmlns:p14="http://schemas.microsoft.com/office/powerpoint/2010/main" val="755772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27784" y="476672"/>
            <a:ext cx="3200684"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RİSKLERİN DEĞERLENDİRİLMESİ</a:t>
            </a:r>
          </a:p>
        </p:txBody>
      </p:sp>
      <p:sp>
        <p:nvSpPr>
          <p:cNvPr id="5" name="Dikdörtgen 4"/>
          <p:cNvSpPr/>
          <p:nvPr/>
        </p:nvSpPr>
        <p:spPr>
          <a:xfrm>
            <a:off x="539267" y="1700808"/>
            <a:ext cx="7849157" cy="3647152"/>
          </a:xfrm>
          <a:prstGeom prst="rect">
            <a:avLst/>
          </a:prstGeom>
        </p:spPr>
        <p:txBody>
          <a:bodyPr wrap="square">
            <a:spAutoFit/>
          </a:bodyPr>
          <a:lstStyle/>
          <a:p>
            <a:pPr indent="354013">
              <a:lnSpc>
                <a:spcPct val="150000"/>
              </a:lnSpc>
            </a:pPr>
            <a:r>
              <a:rPr lang="tr-TR" sz="2200" b="1" dirty="0">
                <a:ln w="1905"/>
                <a:solidFill>
                  <a:srgbClr val="0033CC"/>
                </a:solidFill>
                <a:effectLst>
                  <a:innerShdw blurRad="69850" dist="43180" dir="5400000">
                    <a:srgbClr val="000000">
                      <a:alpha val="65000"/>
                    </a:srgbClr>
                  </a:innerShdw>
                </a:effectLst>
              </a:rPr>
              <a:t>Gürültüden Kaynaklanabilecek Riskleri Değerlendirirken;</a:t>
            </a:r>
          </a:p>
          <a:p>
            <a:pPr indent="354013">
              <a:lnSpc>
                <a:spcPct val="150000"/>
              </a:lnSpc>
            </a:pPr>
            <a:r>
              <a:rPr lang="tr-TR" sz="2200" dirty="0">
                <a:solidFill>
                  <a:srgbClr val="FF0000"/>
                </a:solidFill>
                <a:latin typeface="Arial" panose="020B0604020202020204" pitchFamily="34" charset="0"/>
                <a:cs typeface="Arial" panose="020B0604020202020204" pitchFamily="34" charset="0"/>
              </a:rPr>
              <a:t>g) </a:t>
            </a:r>
            <a:r>
              <a:rPr lang="tr-TR" sz="2200" dirty="0">
                <a:solidFill>
                  <a:prstClr val="black"/>
                </a:solidFill>
                <a:latin typeface="Arial" panose="020B0604020202020204" pitchFamily="34" charset="0"/>
                <a:cs typeface="Arial" panose="020B0604020202020204" pitchFamily="34" charset="0"/>
              </a:rPr>
              <a:t>Gürültüye maruziyetin, işverenin sorumluluğundaki normal çalışma saatleri dışında da devam edip etmediğine,</a:t>
            </a:r>
          </a:p>
          <a:p>
            <a:pPr indent="354013">
              <a:lnSpc>
                <a:spcPct val="150000"/>
              </a:lnSpc>
            </a:pPr>
            <a:r>
              <a:rPr lang="tr-TR" sz="2200" dirty="0">
                <a:solidFill>
                  <a:srgbClr val="FF0000"/>
                </a:solidFill>
                <a:latin typeface="Arial" panose="020B0604020202020204" pitchFamily="34" charset="0"/>
                <a:cs typeface="Arial" panose="020B0604020202020204" pitchFamily="34" charset="0"/>
              </a:rPr>
              <a:t>ğ) </a:t>
            </a:r>
            <a:r>
              <a:rPr lang="tr-TR" sz="2200" dirty="0">
                <a:solidFill>
                  <a:prstClr val="black"/>
                </a:solidFill>
                <a:latin typeface="Arial" panose="020B0604020202020204" pitchFamily="34" charset="0"/>
                <a:cs typeface="Arial" panose="020B0604020202020204" pitchFamily="34" charset="0"/>
              </a:rPr>
              <a:t>Sağlık gözetiminde elde edinilen güncel bilgilere,</a:t>
            </a:r>
          </a:p>
          <a:p>
            <a:pPr indent="354013">
              <a:lnSpc>
                <a:spcPct val="150000"/>
              </a:lnSpc>
            </a:pPr>
            <a:r>
              <a:rPr lang="tr-TR" sz="2200" dirty="0">
                <a:solidFill>
                  <a:srgbClr val="FF0000"/>
                </a:solidFill>
                <a:latin typeface="Arial" panose="020B0604020202020204" pitchFamily="34" charset="0"/>
                <a:cs typeface="Arial" panose="020B0604020202020204" pitchFamily="34" charset="0"/>
              </a:rPr>
              <a:t>h) </a:t>
            </a:r>
            <a:r>
              <a:rPr lang="tr-TR" sz="2200" dirty="0">
                <a:solidFill>
                  <a:prstClr val="black"/>
                </a:solidFill>
                <a:latin typeface="Arial" panose="020B0604020202020204" pitchFamily="34" charset="0"/>
                <a:cs typeface="Arial" panose="020B0604020202020204" pitchFamily="34" charset="0"/>
              </a:rPr>
              <a:t>Yeterli korumayı sağlayabilecek kulak koruyucularının bulunup bulunmadığına,</a:t>
            </a:r>
          </a:p>
          <a:p>
            <a:pPr indent="354013">
              <a:lnSpc>
                <a:spcPct val="150000"/>
              </a:lnSpc>
            </a:pPr>
            <a:r>
              <a:rPr lang="tr-TR" sz="2200" dirty="0">
                <a:solidFill>
                  <a:prstClr val="black"/>
                </a:solidFill>
                <a:latin typeface="Arial" panose="020B0604020202020204" pitchFamily="34" charset="0"/>
                <a:cs typeface="Arial" panose="020B0604020202020204" pitchFamily="34" charset="0"/>
              </a:rPr>
              <a:t>özel önem verir.</a:t>
            </a:r>
          </a:p>
        </p:txBody>
      </p:sp>
    </p:spTree>
    <p:extLst>
      <p:ext uri="{BB962C8B-B14F-4D97-AF65-F5344CB8AC3E}">
        <p14:creationId xmlns:p14="http://schemas.microsoft.com/office/powerpoint/2010/main" val="792067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2200MCK">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1845" y="2282045"/>
            <a:ext cx="11985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431450" y="773996"/>
            <a:ext cx="7920880" cy="5170646"/>
          </a:xfrm>
          <a:prstGeom prst="rect">
            <a:avLst/>
          </a:prstGeom>
        </p:spPr>
        <p:txBody>
          <a:bodyPr wrap="square">
            <a:spAutoFit/>
          </a:bodyPr>
          <a:lstStyle/>
          <a:p>
            <a:pPr indent="354013">
              <a:lnSpc>
                <a:spcPct val="150000"/>
              </a:lnSpc>
            </a:pPr>
            <a:r>
              <a:rPr lang="tr-TR" sz="2200" dirty="0">
                <a:ln>
                  <a:solidFill>
                    <a:srgbClr val="0033CC"/>
                  </a:solidFill>
                </a:ln>
                <a:solidFill>
                  <a:prstClr val="black"/>
                </a:solidFill>
                <a:latin typeface="Arial" panose="020B0604020202020204" pitchFamily="34" charset="0"/>
                <a:cs typeface="Arial" panose="020B0604020202020204" pitchFamily="34" charset="0"/>
              </a:rPr>
              <a:t>(1) </a:t>
            </a:r>
            <a:r>
              <a:rPr lang="tr-TR" sz="2200" dirty="0">
                <a:solidFill>
                  <a:prstClr val="black"/>
                </a:solidFill>
                <a:latin typeface="Arial" panose="020B0604020202020204" pitchFamily="34" charset="0"/>
                <a:cs typeface="Arial" panose="020B0604020202020204" pitchFamily="34" charset="0"/>
              </a:rPr>
              <a:t>İşveren, risklerin kaynağında kontrol edilebilirliğini ve teknik gelişmeleri dikkate alarak, gürültüye maruziyetten kaynaklanan risklerin kaynağında yok edilmesini veya en aza indirilmesini sağlar ve hangi tedbirlerin alınacağını belirler.</a:t>
            </a:r>
          </a:p>
          <a:p>
            <a:pPr indent="354013">
              <a:lnSpc>
                <a:spcPct val="150000"/>
              </a:lnSpc>
            </a:pPr>
            <a:r>
              <a:rPr lang="tr-TR" sz="2200" dirty="0">
                <a:ln>
                  <a:solidFill>
                    <a:srgbClr val="0033CC"/>
                  </a:solidFill>
                </a:ln>
                <a:solidFill>
                  <a:prstClr val="black"/>
                </a:solidFill>
                <a:latin typeface="Arial" panose="020B0604020202020204" pitchFamily="34" charset="0"/>
                <a:cs typeface="Arial" panose="020B0604020202020204" pitchFamily="34" charset="0"/>
              </a:rPr>
              <a:t>(2) </a:t>
            </a:r>
            <a:r>
              <a:rPr lang="tr-TR" sz="2200" dirty="0">
                <a:solidFill>
                  <a:prstClr val="black"/>
                </a:solidFill>
                <a:latin typeface="Arial" panose="020B0604020202020204" pitchFamily="34" charset="0"/>
                <a:cs typeface="Arial" panose="020B0604020202020204" pitchFamily="34" charset="0"/>
              </a:rPr>
              <a:t>İşveren, maruziyetin önlenmesi veya azaltılmasında, risklerden korunma ilkelerine uyar ve özellikle;</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a) </a:t>
            </a:r>
            <a:r>
              <a:rPr lang="tr-TR" sz="2200" dirty="0">
                <a:solidFill>
                  <a:prstClr val="black"/>
                </a:solidFill>
                <a:latin typeface="Arial" panose="020B0604020202020204" pitchFamily="34" charset="0"/>
                <a:cs typeface="Arial" panose="020B0604020202020204" pitchFamily="34" charset="0"/>
              </a:rPr>
              <a:t>Gürültüye maruziyetin daha az olduğu başka çalışma yöntemlerinin seçilmesi,</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b) </a:t>
            </a:r>
            <a:r>
              <a:rPr lang="tr-TR" sz="2200" dirty="0">
                <a:solidFill>
                  <a:prstClr val="black"/>
                </a:solidFill>
                <a:latin typeface="Arial" panose="020B0604020202020204" pitchFamily="34" charset="0"/>
                <a:cs typeface="Arial" panose="020B0604020202020204" pitchFamily="34" charset="0"/>
              </a:rPr>
              <a:t>Yapılan işe göre mümkün olan en düşük düzeyde gürültü yayan uygun iş ekipmanının seçilmesi,</a:t>
            </a:r>
          </a:p>
        </p:txBody>
      </p:sp>
      <p:sp>
        <p:nvSpPr>
          <p:cNvPr id="5" name="Dikdörtgen 4"/>
          <p:cNvSpPr/>
          <p:nvPr/>
        </p:nvSpPr>
        <p:spPr>
          <a:xfrm>
            <a:off x="2339752" y="404664"/>
            <a:ext cx="4349332"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 AZALTILMASI</a:t>
            </a:r>
          </a:p>
        </p:txBody>
      </p:sp>
    </p:spTree>
    <p:extLst>
      <p:ext uri="{BB962C8B-B14F-4D97-AF65-F5344CB8AC3E}">
        <p14:creationId xmlns:p14="http://schemas.microsoft.com/office/powerpoint/2010/main" val="31164801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11560" y="1066666"/>
            <a:ext cx="7920880" cy="4608185"/>
          </a:xfrm>
          <a:prstGeom prst="rect">
            <a:avLst/>
          </a:prstGeom>
        </p:spPr>
        <p:txBody>
          <a:bodyPr wrap="square">
            <a:spAutoFit/>
          </a:bodyPr>
          <a:lstStyle/>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c) </a:t>
            </a:r>
            <a:r>
              <a:rPr lang="tr-TR" sz="2200" dirty="0">
                <a:solidFill>
                  <a:prstClr val="black"/>
                </a:solidFill>
                <a:latin typeface="Arial" panose="020B0604020202020204" pitchFamily="34" charset="0"/>
                <a:cs typeface="Arial" panose="020B0604020202020204" pitchFamily="34" charset="0"/>
              </a:rPr>
              <a:t>İşyerinin ve çalışılan yerlerin uygun şekilde tasarlanması ve düzenlenmesi,</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ç) </a:t>
            </a:r>
            <a:r>
              <a:rPr lang="tr-TR" sz="2200" dirty="0">
                <a:solidFill>
                  <a:prstClr val="black"/>
                </a:solidFill>
                <a:latin typeface="Arial" panose="020B0604020202020204" pitchFamily="34" charset="0"/>
                <a:cs typeface="Arial" panose="020B0604020202020204" pitchFamily="34" charset="0"/>
              </a:rPr>
              <a:t>İş ekipmanını doğru ve güvenli bir şekilde kullanmaları için çalışanlara gerekli bilgi ve eğitimin verilmesi,</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d) </a:t>
            </a:r>
            <a:r>
              <a:rPr lang="tr-TR" sz="2200" dirty="0">
                <a:solidFill>
                  <a:prstClr val="black"/>
                </a:solidFill>
                <a:latin typeface="Arial" panose="020B0604020202020204" pitchFamily="34" charset="0"/>
                <a:cs typeface="Arial" panose="020B0604020202020204" pitchFamily="34" charset="0"/>
              </a:rPr>
              <a:t>Gürültünün teknik yollarla azaltılması ve bu amaçla;</a:t>
            </a:r>
          </a:p>
          <a:p>
            <a:pPr indent="354013">
              <a:lnSpc>
                <a:spcPct val="150000"/>
              </a:lnSpc>
            </a:pPr>
            <a:r>
              <a:rPr lang="tr-TR" sz="2200" dirty="0">
                <a:ln>
                  <a:solidFill>
                    <a:srgbClr val="FF0000"/>
                  </a:solidFill>
                </a:ln>
                <a:solidFill>
                  <a:srgbClr val="FF0000"/>
                </a:solidFill>
                <a:latin typeface="Arial" panose="020B0604020202020204" pitchFamily="34" charset="0"/>
                <a:cs typeface="Arial" panose="020B0604020202020204" pitchFamily="34" charset="0"/>
              </a:rPr>
              <a:t>-  </a:t>
            </a:r>
            <a:r>
              <a:rPr lang="tr-TR" sz="2200" dirty="0">
                <a:solidFill>
                  <a:prstClr val="black"/>
                </a:solidFill>
                <a:latin typeface="Arial" panose="020B0604020202020204" pitchFamily="34" charset="0"/>
                <a:cs typeface="Arial" panose="020B0604020202020204" pitchFamily="34" charset="0"/>
              </a:rPr>
              <a:t>  Hava yoluyla yayılan gürültünün; perdeleme, kapatma, gürültü emici örtüler ve benzeri yöntemlerle azaltılması,</a:t>
            </a:r>
          </a:p>
          <a:p>
            <a:pPr indent="354013">
              <a:lnSpc>
                <a:spcPct val="150000"/>
              </a:lnSpc>
            </a:pPr>
            <a:r>
              <a:rPr lang="tr-TR" sz="2200" dirty="0">
                <a:ln>
                  <a:solidFill>
                    <a:srgbClr val="FF0000"/>
                  </a:solidFill>
                </a:ln>
                <a:solidFill>
                  <a:prstClr val="black"/>
                </a:solidFill>
                <a:latin typeface="Arial" panose="020B0604020202020204" pitchFamily="34" charset="0"/>
                <a:cs typeface="Arial" panose="020B0604020202020204" pitchFamily="34" charset="0"/>
              </a:rPr>
              <a:t>-</a:t>
            </a:r>
            <a:r>
              <a:rPr lang="tr-TR" sz="2200" dirty="0">
                <a:solidFill>
                  <a:prstClr val="black"/>
                </a:solidFill>
                <a:latin typeface="Arial" panose="020B0604020202020204" pitchFamily="34" charset="0"/>
                <a:cs typeface="Arial" panose="020B0604020202020204" pitchFamily="34" charset="0"/>
              </a:rPr>
              <a:t>    Yapı elemanları yoluyla iletilen gürültünün; yalıtım, sönümleme ve benzeri yöntemlerle azaltılması,</a:t>
            </a:r>
            <a:endParaRPr lang="tr-TR" sz="2200" dirty="0">
              <a:solidFill>
                <a:prstClr val="black"/>
              </a:solidFill>
            </a:endParaRPr>
          </a:p>
        </p:txBody>
      </p:sp>
      <p:sp>
        <p:nvSpPr>
          <p:cNvPr id="5" name="Dikdörtgen 4"/>
          <p:cNvSpPr/>
          <p:nvPr/>
        </p:nvSpPr>
        <p:spPr>
          <a:xfrm>
            <a:off x="2339752" y="404664"/>
            <a:ext cx="4349332"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 AZALTILMASI</a:t>
            </a:r>
          </a:p>
        </p:txBody>
      </p:sp>
    </p:spTree>
    <p:extLst>
      <p:ext uri="{BB962C8B-B14F-4D97-AF65-F5344CB8AC3E}">
        <p14:creationId xmlns:p14="http://schemas.microsoft.com/office/powerpoint/2010/main" val="173448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11560" y="1628800"/>
            <a:ext cx="7920880" cy="4154984"/>
          </a:xfrm>
          <a:prstGeom prst="rect">
            <a:avLst/>
          </a:prstGeom>
        </p:spPr>
        <p:txBody>
          <a:bodyPr wrap="square">
            <a:spAutoFit/>
          </a:bodyPr>
          <a:lstStyle/>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e) </a:t>
            </a:r>
            <a:r>
              <a:rPr lang="tr-TR" sz="2200" dirty="0">
                <a:solidFill>
                  <a:prstClr val="black"/>
                </a:solidFill>
                <a:latin typeface="Arial" panose="020B0604020202020204" pitchFamily="34" charset="0"/>
                <a:cs typeface="Arial" panose="020B0604020202020204" pitchFamily="34" charset="0"/>
              </a:rPr>
              <a:t>İşyeri, işyeri sistemleri ve iş ekipmanları için uygun bakım programlarının uygulanması,</a:t>
            </a:r>
          </a:p>
          <a:p>
            <a:pPr indent="354013">
              <a:lnSpc>
                <a:spcPct val="150000"/>
              </a:lnSpc>
            </a:pPr>
            <a:r>
              <a:rPr lang="tr-TR" sz="2200" b="1" dirty="0">
                <a:solidFill>
                  <a:srgbClr val="FF0000"/>
                </a:solidFill>
                <a:latin typeface="Arial" panose="020B0604020202020204" pitchFamily="34" charset="0"/>
                <a:cs typeface="Arial" panose="020B0604020202020204" pitchFamily="34" charset="0"/>
              </a:rPr>
              <a:t>f) </a:t>
            </a:r>
            <a:r>
              <a:rPr lang="tr-TR" sz="2200" dirty="0">
                <a:solidFill>
                  <a:prstClr val="black"/>
                </a:solidFill>
                <a:latin typeface="Arial" panose="020B0604020202020204" pitchFamily="34" charset="0"/>
                <a:cs typeface="Arial" panose="020B0604020202020204" pitchFamily="34" charset="0"/>
              </a:rPr>
              <a:t>Gürültünün, iş organizasyonu ile azaltılması ve bu amaçla;</a:t>
            </a:r>
          </a:p>
          <a:p>
            <a:pPr>
              <a:lnSpc>
                <a:spcPct val="150000"/>
              </a:lnSpc>
            </a:pPr>
            <a:r>
              <a:rPr lang="tr-TR" sz="2200" dirty="0">
                <a:ln>
                  <a:solidFill>
                    <a:srgbClr val="FF0000"/>
                  </a:solidFill>
                </a:ln>
                <a:solidFill>
                  <a:srgbClr val="FF0000"/>
                </a:solidFill>
                <a:latin typeface="Arial" panose="020B0604020202020204" pitchFamily="34" charset="0"/>
                <a:cs typeface="Arial" panose="020B0604020202020204" pitchFamily="34" charset="0"/>
              </a:rPr>
              <a:t>-</a:t>
            </a:r>
            <a:r>
              <a:rPr lang="tr-TR" sz="2200" dirty="0">
                <a:ln>
                  <a:solidFill>
                    <a:srgbClr val="FF0000"/>
                  </a:solidFill>
                </a:ln>
                <a:solidFill>
                  <a:prstClr val="black"/>
                </a:solidFill>
                <a:latin typeface="Arial" panose="020B0604020202020204" pitchFamily="34" charset="0"/>
                <a:cs typeface="Arial" panose="020B0604020202020204" pitchFamily="34" charset="0"/>
              </a:rPr>
              <a:t>  </a:t>
            </a:r>
            <a:r>
              <a:rPr lang="tr-TR" sz="2200" dirty="0">
                <a:solidFill>
                  <a:prstClr val="black"/>
                </a:solidFill>
                <a:latin typeface="Arial" panose="020B0604020202020204" pitchFamily="34" charset="0"/>
                <a:cs typeface="Arial" panose="020B0604020202020204" pitchFamily="34" charset="0"/>
              </a:rPr>
              <a:t> Maruziyet süresi ve düzeyinin sınırlandırılması,</a:t>
            </a:r>
          </a:p>
          <a:p>
            <a:pPr>
              <a:lnSpc>
                <a:spcPct val="150000"/>
              </a:lnSpc>
            </a:pPr>
            <a:r>
              <a:rPr lang="tr-TR" sz="2200" dirty="0">
                <a:ln>
                  <a:solidFill>
                    <a:srgbClr val="FF0000"/>
                  </a:solidFill>
                </a:ln>
                <a:solidFill>
                  <a:prstClr val="black"/>
                </a:solidFill>
                <a:latin typeface="Arial" panose="020B0604020202020204" pitchFamily="34" charset="0"/>
                <a:cs typeface="Arial" panose="020B0604020202020204" pitchFamily="34" charset="0"/>
              </a:rPr>
              <a:t>- </a:t>
            </a:r>
            <a:r>
              <a:rPr lang="tr-TR" sz="2200" dirty="0">
                <a:solidFill>
                  <a:prstClr val="black"/>
                </a:solidFill>
                <a:latin typeface="Arial" panose="020B0604020202020204" pitchFamily="34" charset="0"/>
                <a:cs typeface="Arial" panose="020B0604020202020204" pitchFamily="34" charset="0"/>
              </a:rPr>
              <a:t>  Yeterli dinlenme aralarıyla çalışma sürelerinin düzenlenmesi,</a:t>
            </a:r>
          </a:p>
          <a:p>
            <a:pPr>
              <a:lnSpc>
                <a:spcPct val="150000"/>
              </a:lnSpc>
            </a:pPr>
            <a:r>
              <a:rPr lang="tr-TR" sz="2200" dirty="0">
                <a:solidFill>
                  <a:prstClr val="black"/>
                </a:solidFill>
                <a:latin typeface="Arial" panose="020B0604020202020204" pitchFamily="34" charset="0"/>
                <a:cs typeface="Arial" panose="020B0604020202020204" pitchFamily="34" charset="0"/>
              </a:rPr>
              <a:t>hususlarını göz önünde bulundurur.</a:t>
            </a:r>
          </a:p>
        </p:txBody>
      </p:sp>
      <p:sp>
        <p:nvSpPr>
          <p:cNvPr id="5" name="Dikdörtgen 4"/>
          <p:cNvSpPr/>
          <p:nvPr/>
        </p:nvSpPr>
        <p:spPr>
          <a:xfrm>
            <a:off x="2339752" y="404664"/>
            <a:ext cx="4349332"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 AZALTILMASI</a:t>
            </a:r>
          </a:p>
        </p:txBody>
      </p:sp>
    </p:spTree>
    <p:extLst>
      <p:ext uri="{BB962C8B-B14F-4D97-AF65-F5344CB8AC3E}">
        <p14:creationId xmlns:p14="http://schemas.microsoft.com/office/powerpoint/2010/main" val="2828649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99665" y="1135819"/>
            <a:ext cx="7920880" cy="5107873"/>
          </a:xfrm>
          <a:prstGeom prst="rect">
            <a:avLst/>
          </a:prstGeom>
        </p:spPr>
        <p:txBody>
          <a:bodyPr wrap="square">
            <a:spAutoFit/>
          </a:bodyPr>
          <a:lstStyle/>
          <a:p>
            <a:pPr marL="3175">
              <a:lnSpc>
                <a:spcPct val="150000"/>
              </a:lnSpc>
              <a:buClr>
                <a:srgbClr val="FF0000"/>
              </a:buClr>
            </a:pPr>
            <a:r>
              <a:rPr lang="tr-TR" sz="2200" dirty="0">
                <a:solidFill>
                  <a:prstClr val="black"/>
                </a:solidFill>
                <a:latin typeface="Arial" panose="020B0604020202020204" pitchFamily="34" charset="0"/>
                <a:cs typeface="Arial" panose="020B0604020202020204" pitchFamily="34" charset="0"/>
              </a:rPr>
              <a:t>      </a:t>
            </a:r>
            <a:r>
              <a:rPr lang="tr-TR" sz="2200" dirty="0">
                <a:ln>
                  <a:solidFill>
                    <a:srgbClr val="0033CC"/>
                  </a:solidFill>
                </a:ln>
                <a:solidFill>
                  <a:prstClr val="black"/>
                </a:solidFill>
                <a:latin typeface="Arial" panose="020B0604020202020204" pitchFamily="34" charset="0"/>
                <a:cs typeface="Arial" panose="020B0604020202020204" pitchFamily="34" charset="0"/>
              </a:rPr>
              <a:t> (3)  </a:t>
            </a:r>
            <a:r>
              <a:rPr lang="tr-TR" sz="2200" dirty="0">
                <a:solidFill>
                  <a:prstClr val="black"/>
                </a:solidFill>
                <a:latin typeface="Arial" panose="020B0604020202020204" pitchFamily="34" charset="0"/>
                <a:cs typeface="Arial" panose="020B0604020202020204" pitchFamily="34" charset="0"/>
              </a:rPr>
              <a:t>İşyerinde en yüksek maruziyet eylem değerlerinin aşıldığının tespiti halinde, işveren;</a:t>
            </a:r>
          </a:p>
          <a:p>
            <a:pPr marL="3175" indent="374650">
              <a:lnSpc>
                <a:spcPct val="150000"/>
              </a:lnSpc>
              <a:buClr>
                <a:srgbClr val="0033CC"/>
              </a:buClr>
              <a:buFont typeface="Wingdings" panose="05000000000000000000" pitchFamily="2" charset="2"/>
              <a:buChar char="§"/>
            </a:pPr>
            <a:r>
              <a:rPr lang="tr-TR" sz="2200" dirty="0">
                <a:solidFill>
                  <a:prstClr val="black"/>
                </a:solidFill>
                <a:latin typeface="Arial" panose="020B0604020202020204" pitchFamily="34" charset="0"/>
                <a:cs typeface="Arial" panose="020B0604020202020204" pitchFamily="34" charset="0"/>
              </a:rPr>
              <a:t>Bu maddede belirtilen önlemleri de dikkate alarak, gürültüye maruziyeti azaltmak için teknik veya iş organizasyonuna yönelik önlemleri içeren bir eylem planı oluşturur ve uygulamaya koyar.</a:t>
            </a:r>
          </a:p>
          <a:p>
            <a:pPr marL="3175" indent="374650">
              <a:lnSpc>
                <a:spcPct val="150000"/>
              </a:lnSpc>
              <a:buClr>
                <a:srgbClr val="0033CC"/>
              </a:buClr>
              <a:buFont typeface="Wingdings" panose="05000000000000000000" pitchFamily="2" charset="2"/>
              <a:buChar char="§"/>
            </a:pPr>
            <a:r>
              <a:rPr lang="tr-TR" sz="2200" dirty="0">
                <a:solidFill>
                  <a:prstClr val="black"/>
                </a:solidFill>
                <a:latin typeface="Arial" panose="020B0604020202020204" pitchFamily="34" charset="0"/>
                <a:cs typeface="Arial" panose="020B0604020202020204" pitchFamily="34" charset="0"/>
              </a:rPr>
              <a:t>Gürültüye maruz kalınan çalışma yerlerini uygun şekilde işaretler. İşaretlenen alanların sınırlarını belirleyerek teknik olarak mümkün ise bu alanlara girişlerin kontrollü yapılmasını sağlar.</a:t>
            </a:r>
          </a:p>
        </p:txBody>
      </p:sp>
      <p:sp>
        <p:nvSpPr>
          <p:cNvPr id="5" name="Dikdörtgen 4"/>
          <p:cNvSpPr/>
          <p:nvPr/>
        </p:nvSpPr>
        <p:spPr>
          <a:xfrm>
            <a:off x="2339752" y="404664"/>
            <a:ext cx="4349332"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 AZALTILMASI</a:t>
            </a:r>
          </a:p>
        </p:txBody>
      </p:sp>
    </p:spTree>
    <p:extLst>
      <p:ext uri="{BB962C8B-B14F-4D97-AF65-F5344CB8AC3E}">
        <p14:creationId xmlns:p14="http://schemas.microsoft.com/office/powerpoint/2010/main" val="546892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285728"/>
            <a:ext cx="7105422" cy="6112590"/>
          </a:xfrm>
        </p:spPr>
        <p:txBody>
          <a:bodyPr/>
          <a:lstStyle/>
          <a:p>
            <a:endParaRPr lang="tr-TR" sz="2800" b="1" dirty="0">
              <a:solidFill>
                <a:srgbClr val="FF0000"/>
              </a:solidFill>
            </a:endParaRPr>
          </a:p>
          <a:p>
            <a:endParaRPr lang="tr-TR" sz="2800" b="1" dirty="0">
              <a:solidFill>
                <a:srgbClr val="FF0000"/>
              </a:solidFill>
            </a:endParaRPr>
          </a:p>
          <a:p>
            <a:r>
              <a:rPr lang="tr-TR" sz="2800" b="1" dirty="0">
                <a:solidFill>
                  <a:srgbClr val="FF0000"/>
                </a:solidFill>
              </a:rPr>
              <a:t>KAPSAM</a:t>
            </a:r>
            <a:endParaRPr lang="tr-TR" sz="2800" dirty="0">
              <a:solidFill>
                <a:srgbClr val="FF0000"/>
              </a:solidFill>
            </a:endParaRPr>
          </a:p>
          <a:p>
            <a:r>
              <a:rPr lang="tr-TR" sz="2800" dirty="0"/>
              <a:t>Bu Yönetmelik, </a:t>
            </a:r>
            <a:r>
              <a:rPr lang="tr-TR" sz="2800" b="1" dirty="0">
                <a:solidFill>
                  <a:srgbClr val="0000CC"/>
                </a:solidFill>
              </a:rPr>
              <a:t>20/6/2012 tarihli ve 6331 sayılı İş Sağlığı ve Güvenliği Kanunu </a:t>
            </a:r>
            <a:r>
              <a:rPr lang="tr-TR" sz="2800" dirty="0"/>
              <a:t>kapsamındaki işyerlerini kapsar.</a:t>
            </a:r>
          </a:p>
          <a:p>
            <a:endParaRPr lang="tr-TR" dirty="0"/>
          </a:p>
        </p:txBody>
      </p:sp>
      <p:sp>
        <p:nvSpPr>
          <p:cNvPr id="5" name="4 Slayt Numarası Yer Tutucusu"/>
          <p:cNvSpPr>
            <a:spLocks noGrp="1"/>
          </p:cNvSpPr>
          <p:nvPr>
            <p:ph type="sldNum" sz="quarter" idx="12"/>
          </p:nvPr>
        </p:nvSpPr>
        <p:spPr/>
        <p:txBody>
          <a:bodyPr/>
          <a:lstStyle/>
          <a:p>
            <a:pPr>
              <a:defRPr/>
            </a:pPr>
            <a:fld id="{CA516737-C296-4E5B-8D76-25CE468BB9EE}" type="slidenum">
              <a:rPr lang="tr-TR" smtClean="0">
                <a:solidFill>
                  <a:srgbClr val="DFDCB7"/>
                </a:solidFill>
              </a:rPr>
              <a:pPr>
                <a:defRPr/>
              </a:pPr>
              <a:t>8</a:t>
            </a:fld>
            <a:endParaRPr lang="tr-TR">
              <a:solidFill>
                <a:srgbClr val="DFDCB7"/>
              </a:solidFill>
            </a:endParaRPr>
          </a:p>
        </p:txBody>
      </p:sp>
      <p:pic>
        <p:nvPicPr>
          <p:cNvPr id="6" name="Picture 2" descr="http://vatanosgb.net/wp-content/uploads/2015/03/1.jpg"/>
          <p:cNvPicPr>
            <a:picLocks noChangeAspect="1" noChangeArrowheads="1"/>
          </p:cNvPicPr>
          <p:nvPr/>
        </p:nvPicPr>
        <p:blipFill>
          <a:blip r:embed="rId2" cstate="print"/>
          <a:srcRect/>
          <a:stretch>
            <a:fillRect/>
          </a:stretch>
        </p:blipFill>
        <p:spPr bwMode="auto">
          <a:xfrm>
            <a:off x="2285984" y="3786190"/>
            <a:ext cx="2714644" cy="2338381"/>
          </a:xfrm>
          <a:prstGeom prst="rect">
            <a:avLst/>
          </a:prstGeom>
          <a:noFill/>
        </p:spPr>
      </p:pic>
    </p:spTree>
    <p:extLst>
      <p:ext uri="{BB962C8B-B14F-4D97-AF65-F5344CB8AC3E}">
        <p14:creationId xmlns:p14="http://schemas.microsoft.com/office/powerpoint/2010/main" val="1844652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11560" y="2060848"/>
            <a:ext cx="7704856" cy="3139321"/>
          </a:xfrm>
          <a:prstGeom prst="rect">
            <a:avLst/>
          </a:prstGeom>
        </p:spPr>
        <p:txBody>
          <a:bodyPr wrap="square">
            <a:spAutoFit/>
          </a:bodyPr>
          <a:lstStyle/>
          <a:p>
            <a:pPr marL="3175">
              <a:lnSpc>
                <a:spcPct val="150000"/>
              </a:lnSpc>
              <a:buClr>
                <a:srgbClr val="FF0000"/>
              </a:buClr>
            </a:pPr>
            <a:r>
              <a:rPr lang="tr-TR" sz="2200" dirty="0">
                <a:solidFill>
                  <a:prstClr val="black"/>
                </a:solidFill>
                <a:latin typeface="Arial" panose="020B0604020202020204" pitchFamily="34" charset="0"/>
                <a:cs typeface="Arial" panose="020B0604020202020204" pitchFamily="34" charset="0"/>
              </a:rPr>
              <a:t>      </a:t>
            </a:r>
            <a:r>
              <a:rPr lang="tr-TR" sz="2200" dirty="0">
                <a:ln>
                  <a:solidFill>
                    <a:srgbClr val="0033CC"/>
                  </a:solidFill>
                </a:ln>
                <a:solidFill>
                  <a:prstClr val="black"/>
                </a:solidFill>
                <a:latin typeface="Arial" panose="020B0604020202020204" pitchFamily="34" charset="0"/>
                <a:cs typeface="Arial" panose="020B0604020202020204" pitchFamily="34" charset="0"/>
              </a:rPr>
              <a:t>(4) </a:t>
            </a:r>
            <a:r>
              <a:rPr lang="tr-TR" sz="2200" dirty="0">
                <a:solidFill>
                  <a:prstClr val="black"/>
                </a:solidFill>
                <a:latin typeface="Arial" panose="020B0604020202020204" pitchFamily="34" charset="0"/>
                <a:cs typeface="Arial" panose="020B0604020202020204" pitchFamily="34" charset="0"/>
              </a:rPr>
              <a:t>İşveren, çalışanların dinlenmesi için ayrılan yerlerdeki gürültü düzeyinin, bu yerlerin kullanım şartları ve amacına uygun olmasını sağlar.</a:t>
            </a:r>
          </a:p>
          <a:p>
            <a:pPr indent="354013">
              <a:lnSpc>
                <a:spcPct val="150000"/>
              </a:lnSpc>
            </a:pPr>
            <a:r>
              <a:rPr lang="tr-TR" sz="2200" dirty="0">
                <a:ln>
                  <a:solidFill>
                    <a:srgbClr val="0033CC"/>
                  </a:solidFill>
                </a:ln>
                <a:solidFill>
                  <a:prstClr val="black"/>
                </a:solidFill>
                <a:latin typeface="Arial" panose="020B0604020202020204" pitchFamily="34" charset="0"/>
                <a:cs typeface="Arial" panose="020B0604020202020204" pitchFamily="34" charset="0"/>
              </a:rPr>
              <a:t>(5) </a:t>
            </a:r>
            <a:r>
              <a:rPr lang="tr-TR" sz="2200" dirty="0">
                <a:solidFill>
                  <a:prstClr val="black"/>
                </a:solidFill>
                <a:latin typeface="Arial" panose="020B0604020202020204" pitchFamily="34" charset="0"/>
                <a:cs typeface="Arial" panose="020B0604020202020204" pitchFamily="34" charset="0"/>
              </a:rPr>
              <a:t>İşveren, bu Yönetmeliğe göre alınacak tedbirlerin, özel politika gerektiren gruplar ile kadın çalışanların durumlarına uygun olmasını sağlar.</a:t>
            </a:r>
          </a:p>
        </p:txBody>
      </p:sp>
      <p:sp>
        <p:nvSpPr>
          <p:cNvPr id="5" name="Dikdörtgen 4"/>
          <p:cNvSpPr/>
          <p:nvPr/>
        </p:nvSpPr>
        <p:spPr>
          <a:xfrm>
            <a:off x="2339752" y="404664"/>
            <a:ext cx="4349332"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MARUZİYETİN ÖNLENMESİ VE AZALTILMASI</a:t>
            </a:r>
          </a:p>
        </p:txBody>
      </p:sp>
    </p:spTree>
    <p:extLst>
      <p:ext uri="{BB962C8B-B14F-4D97-AF65-F5344CB8AC3E}">
        <p14:creationId xmlns:p14="http://schemas.microsoft.com/office/powerpoint/2010/main" val="4124162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Nokta Yıldız 8"/>
          <p:cNvSpPr/>
          <p:nvPr/>
        </p:nvSpPr>
        <p:spPr>
          <a:xfrm>
            <a:off x="238991" y="1607131"/>
            <a:ext cx="1418359" cy="1379413"/>
          </a:xfrm>
          <a:prstGeom prst="star5">
            <a:avLst>
              <a:gd name="adj" fmla="val 20915"/>
              <a:gd name="hf" fmla="val 105146"/>
              <a:gd name="vf" fmla="val 110557"/>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solidFill>
                <a:prstClr val="white"/>
              </a:solidFill>
            </a:endParaRPr>
          </a:p>
        </p:txBody>
      </p:sp>
      <p:sp>
        <p:nvSpPr>
          <p:cNvPr id="4" name="Dikdörtgen 3"/>
          <p:cNvSpPr/>
          <p:nvPr/>
        </p:nvSpPr>
        <p:spPr>
          <a:xfrm>
            <a:off x="539552" y="692696"/>
            <a:ext cx="8064896" cy="5847755"/>
          </a:xfrm>
          <a:prstGeom prst="rect">
            <a:avLst/>
          </a:prstGeom>
        </p:spPr>
        <p:txBody>
          <a:bodyPr wrap="square">
            <a:spAutoFit/>
          </a:bodyPr>
          <a:lstStyle/>
          <a:p>
            <a:pPr indent="363538"/>
            <a:r>
              <a:rPr lang="tr-TR" sz="2200" b="1" dirty="0">
                <a:ln w="1905"/>
                <a:solidFill>
                  <a:srgbClr val="0033CC"/>
                </a:solidFill>
                <a:effectLst>
                  <a:innerShdw blurRad="69850" dist="43180" dir="5400000">
                    <a:srgbClr val="000000">
                      <a:alpha val="65000"/>
                    </a:srgbClr>
                  </a:innerShdw>
                </a:effectLst>
              </a:rPr>
              <a:t>Gürültüye Maruziyetten Kaynaklanabilecek Riskler, Kaynakta  Önlenemiyor İse İşveren;</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a) </a:t>
            </a:r>
            <a:r>
              <a:rPr lang="tr-TR" sz="2200" dirty="0">
                <a:solidFill>
                  <a:prstClr val="black"/>
                </a:solidFill>
                <a:latin typeface="Arial" panose="020B0604020202020204" pitchFamily="34" charset="0"/>
                <a:cs typeface="Arial" panose="020B0604020202020204" pitchFamily="34" charset="0"/>
              </a:rPr>
              <a:t>Çalışanın gürültüye maruziyeti  </a:t>
            </a:r>
            <a:r>
              <a:rPr lang="tr-TR" sz="2200" b="1" dirty="0">
                <a:solidFill>
                  <a:prstClr val="black"/>
                </a:solidFill>
                <a:latin typeface="Arial" panose="020B0604020202020204" pitchFamily="34" charset="0"/>
                <a:cs typeface="Arial" panose="020B0604020202020204" pitchFamily="34" charset="0"/>
              </a:rPr>
              <a:t>en düşük maruziyet eylem değerlerini aştığında</a:t>
            </a:r>
            <a:r>
              <a:rPr lang="tr-TR" sz="2200" dirty="0">
                <a:solidFill>
                  <a:prstClr val="black"/>
                </a:solidFill>
                <a:latin typeface="Arial" panose="020B0604020202020204" pitchFamily="34" charset="0"/>
                <a:cs typeface="Arial" panose="020B0604020202020204" pitchFamily="34" charset="0"/>
              </a:rPr>
              <a:t>, kulak koruyucu donanımları çalışanların kullanımına hazır halde bulundurur.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b) </a:t>
            </a:r>
            <a:r>
              <a:rPr lang="tr-TR" sz="2200" dirty="0">
                <a:solidFill>
                  <a:prstClr val="black"/>
                </a:solidFill>
                <a:latin typeface="Arial" panose="020B0604020202020204" pitchFamily="34" charset="0"/>
                <a:cs typeface="Arial" panose="020B0604020202020204" pitchFamily="34" charset="0"/>
              </a:rPr>
              <a:t>Çalışanın gürültüye maruziyeti  </a:t>
            </a:r>
            <a:r>
              <a:rPr lang="tr-TR" sz="2200" b="1" dirty="0">
                <a:solidFill>
                  <a:prstClr val="black"/>
                </a:solidFill>
                <a:latin typeface="Arial" panose="020B0604020202020204" pitchFamily="34" charset="0"/>
                <a:cs typeface="Arial" panose="020B0604020202020204" pitchFamily="34" charset="0"/>
              </a:rPr>
              <a:t>en yüksek maruziyet eylem değerlerine ulaştığında</a:t>
            </a:r>
            <a:r>
              <a:rPr lang="tr-TR" sz="2200" dirty="0">
                <a:solidFill>
                  <a:prstClr val="black"/>
                </a:solidFill>
                <a:latin typeface="Arial" panose="020B0604020202020204" pitchFamily="34" charset="0"/>
                <a:cs typeface="Arial" panose="020B0604020202020204" pitchFamily="34" charset="0"/>
              </a:rPr>
              <a:t> ya da bu değerleri aştığında, kulak koruyucu donanımların çalışanlar tarafından kullanılmasını sağlar ve denetler.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c) </a:t>
            </a:r>
            <a:r>
              <a:rPr lang="tr-TR" sz="2200" dirty="0">
                <a:solidFill>
                  <a:prstClr val="black"/>
                </a:solidFill>
                <a:latin typeface="Arial" panose="020B0604020202020204" pitchFamily="34" charset="0"/>
                <a:cs typeface="Arial" panose="020B0604020202020204" pitchFamily="34" charset="0"/>
              </a:rPr>
              <a:t>Kulak koruyucu donanımların kullanılmasını sağlamak için </a:t>
            </a:r>
            <a:r>
              <a:rPr lang="tr-TR" sz="2200" b="1" dirty="0">
                <a:solidFill>
                  <a:prstClr val="black"/>
                </a:solidFill>
                <a:latin typeface="Arial" panose="020B0604020202020204" pitchFamily="34" charset="0"/>
                <a:cs typeface="Arial" panose="020B0604020202020204" pitchFamily="34" charset="0"/>
              </a:rPr>
              <a:t>her türlü çabayı gösterir </a:t>
            </a:r>
            <a:r>
              <a:rPr lang="tr-TR" sz="2200" dirty="0">
                <a:solidFill>
                  <a:prstClr val="black"/>
                </a:solidFill>
                <a:latin typeface="Arial" panose="020B0604020202020204" pitchFamily="34" charset="0"/>
                <a:cs typeface="Arial" panose="020B0604020202020204" pitchFamily="34" charset="0"/>
              </a:rPr>
              <a:t>ve bu madde gereğince alınan kişisel korunma tedbirlerinin etkinliğini kontrol eder.</a:t>
            </a:r>
          </a:p>
        </p:txBody>
      </p:sp>
      <p:sp>
        <p:nvSpPr>
          <p:cNvPr id="5" name="Dikdörtgen 4"/>
          <p:cNvSpPr/>
          <p:nvPr/>
        </p:nvSpPr>
        <p:spPr>
          <a:xfrm>
            <a:off x="2555776" y="188640"/>
            <a:ext cx="3376959" cy="547714"/>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indent="363538">
              <a:lnSpc>
                <a:spcPct val="150000"/>
              </a:lnSpc>
            </a:pPr>
            <a:r>
              <a:rPr 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KİŞİSEL KORUNMA</a:t>
            </a:r>
          </a:p>
        </p:txBody>
      </p:sp>
    </p:spTree>
    <p:extLst>
      <p:ext uri="{BB962C8B-B14F-4D97-AF65-F5344CB8AC3E}">
        <p14:creationId xmlns:p14="http://schemas.microsoft.com/office/powerpoint/2010/main" val="2982776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39552" y="1340768"/>
            <a:ext cx="8064896" cy="5001369"/>
          </a:xfrm>
          <a:prstGeom prst="rect">
            <a:avLst/>
          </a:prstGeom>
        </p:spPr>
        <p:txBody>
          <a:bodyPr wrap="square">
            <a:spAutoFit/>
          </a:bodyPr>
          <a:lstStyle/>
          <a:p>
            <a:pPr indent="363538"/>
            <a:r>
              <a:rPr lang="tr-TR" sz="2200" b="1" dirty="0">
                <a:ln w="1905"/>
                <a:solidFill>
                  <a:srgbClr val="FF0000"/>
                </a:solidFill>
                <a:effectLst>
                  <a:innerShdw blurRad="69850" dist="43180" dir="5400000">
                    <a:srgbClr val="000000">
                      <a:alpha val="65000"/>
                    </a:srgbClr>
                  </a:innerShdw>
                </a:effectLst>
              </a:rPr>
              <a:t>İşveren Tarafından Sağlanan Kulak Koruyucu Donanımlar;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a) </a:t>
            </a:r>
            <a:r>
              <a:rPr lang="tr-TR" sz="2200" dirty="0">
                <a:solidFill>
                  <a:prstClr val="black"/>
                </a:solidFill>
                <a:latin typeface="Arial" panose="020B0604020202020204" pitchFamily="34" charset="0"/>
                <a:cs typeface="Arial" panose="020B0604020202020204" pitchFamily="34" charset="0"/>
              </a:rPr>
              <a:t>Kişisel Koruyucu Donanımların İşyerlerinde Kullanılması Hakkında Yönetmelik  ve  Kişisel Koruyucu Donanım Yönetmeliği hükümlerine uygun olur.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b) </a:t>
            </a:r>
            <a:r>
              <a:rPr lang="tr-TR" sz="2200" dirty="0">
                <a:solidFill>
                  <a:prstClr val="black"/>
                </a:solidFill>
                <a:latin typeface="Arial" panose="020B0604020202020204" pitchFamily="34" charset="0"/>
                <a:cs typeface="Arial" panose="020B0604020202020204" pitchFamily="34" charset="0"/>
              </a:rPr>
              <a:t>İşitme ile ilgili riski ortadan kaldıracak veya en aza indirecek şekilde seçilir.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c) </a:t>
            </a:r>
            <a:r>
              <a:rPr lang="tr-TR" sz="2200" dirty="0">
                <a:solidFill>
                  <a:prstClr val="black"/>
                </a:solidFill>
                <a:latin typeface="Arial" panose="020B0604020202020204" pitchFamily="34" charset="0"/>
                <a:cs typeface="Arial" panose="020B0604020202020204" pitchFamily="34" charset="0"/>
              </a:rPr>
              <a:t>Çalışanlar tarafından doğru kullanılır ve korunur.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ç) </a:t>
            </a:r>
            <a:r>
              <a:rPr lang="tr-TR" sz="2200" dirty="0">
                <a:solidFill>
                  <a:prstClr val="black"/>
                </a:solidFill>
                <a:latin typeface="Arial" panose="020B0604020202020204" pitchFamily="34" charset="0"/>
                <a:cs typeface="Arial" panose="020B0604020202020204" pitchFamily="34" charset="0"/>
              </a:rPr>
              <a:t>Çalışana tam olarak uyar.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d) </a:t>
            </a:r>
            <a:r>
              <a:rPr lang="tr-TR" sz="2200" dirty="0">
                <a:solidFill>
                  <a:prstClr val="black"/>
                </a:solidFill>
                <a:latin typeface="Arial" panose="020B0604020202020204" pitchFamily="34" charset="0"/>
                <a:cs typeface="Arial" panose="020B0604020202020204" pitchFamily="34" charset="0"/>
              </a:rPr>
              <a:t>Hijyenik şartların gerektirdiği durumlarda çalışana özel olarak sağlanır.</a:t>
            </a:r>
          </a:p>
        </p:txBody>
      </p:sp>
      <p:sp>
        <p:nvSpPr>
          <p:cNvPr id="5" name="Dikdörtgen 4"/>
          <p:cNvSpPr/>
          <p:nvPr/>
        </p:nvSpPr>
        <p:spPr>
          <a:xfrm>
            <a:off x="2555776" y="188640"/>
            <a:ext cx="3376959" cy="547714"/>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indent="363538">
              <a:lnSpc>
                <a:spcPct val="150000"/>
              </a:lnSpc>
            </a:pPr>
            <a:r>
              <a:rPr lang="tr-TR" sz="2200"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KİŞİSEL KORUNMA</a:t>
            </a:r>
          </a:p>
        </p:txBody>
      </p:sp>
    </p:spTree>
    <p:extLst>
      <p:ext uri="{BB962C8B-B14F-4D97-AF65-F5344CB8AC3E}">
        <p14:creationId xmlns:p14="http://schemas.microsoft.com/office/powerpoint/2010/main" val="11121649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55649" y="2310764"/>
            <a:ext cx="8064896" cy="3647152"/>
          </a:xfrm>
          <a:prstGeom prst="rect">
            <a:avLst/>
          </a:prstGeom>
        </p:spPr>
        <p:txBody>
          <a:bodyPr wrap="square">
            <a:spAutoFit/>
          </a:bodyPr>
          <a:lstStyle/>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a) </a:t>
            </a:r>
            <a:r>
              <a:rPr lang="tr-TR" sz="2200" dirty="0">
                <a:solidFill>
                  <a:prstClr val="black"/>
                </a:solidFill>
                <a:latin typeface="Arial" panose="020B0604020202020204" pitchFamily="34" charset="0"/>
                <a:cs typeface="Arial" panose="020B0604020202020204" pitchFamily="34" charset="0"/>
              </a:rPr>
              <a:t>Gürültüden kaynaklanabilecek riskler,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b) </a:t>
            </a:r>
            <a:r>
              <a:rPr lang="tr-TR" sz="2200" dirty="0">
                <a:solidFill>
                  <a:prstClr val="black"/>
                </a:solidFill>
                <a:latin typeface="Arial" panose="020B0604020202020204" pitchFamily="34" charset="0"/>
                <a:cs typeface="Arial" panose="020B0604020202020204" pitchFamily="34" charset="0"/>
              </a:rPr>
              <a:t>Gürültüden kaynaklanabilecek riskleri önlemek veya en aza indirmek amacıyla alınan tedbirler ve bu tedbirlerin uygulanacağı şartlar,</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c) </a:t>
            </a:r>
            <a:r>
              <a:rPr lang="tr-TR" sz="2200" dirty="0">
                <a:solidFill>
                  <a:prstClr val="black"/>
                </a:solidFill>
                <a:latin typeface="Arial" panose="020B0604020202020204" pitchFamily="34" charset="0"/>
                <a:cs typeface="Arial" panose="020B0604020202020204" pitchFamily="34" charset="0"/>
              </a:rPr>
              <a:t>Maruziyet sınır değerleri ve maruziyet eylem değerleri,</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ç) </a:t>
            </a:r>
            <a:r>
              <a:rPr lang="tr-TR" sz="2200" dirty="0">
                <a:solidFill>
                  <a:prstClr val="black"/>
                </a:solidFill>
                <a:latin typeface="Arial" panose="020B0604020202020204" pitchFamily="34" charset="0"/>
                <a:cs typeface="Arial" panose="020B0604020202020204" pitchFamily="34" charset="0"/>
              </a:rPr>
              <a:t>Gürültüden kaynaklanabilecek risklerin değerlendirilmesi ve gürültü ölçümünün sonuçları ile bunların önemi,</a:t>
            </a:r>
          </a:p>
        </p:txBody>
      </p:sp>
      <p:sp>
        <p:nvSpPr>
          <p:cNvPr id="5" name="Dikdörtgen 4"/>
          <p:cNvSpPr/>
          <p:nvPr/>
        </p:nvSpPr>
        <p:spPr>
          <a:xfrm>
            <a:off x="2157525" y="332656"/>
            <a:ext cx="4576766"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ÇALIŞANLARIN BİLGİLENDİRİLMESİ VE EĞİTİMİ</a:t>
            </a:r>
          </a:p>
        </p:txBody>
      </p:sp>
      <p:sp>
        <p:nvSpPr>
          <p:cNvPr id="2" name="Dikdörtgen 1"/>
          <p:cNvSpPr/>
          <p:nvPr/>
        </p:nvSpPr>
        <p:spPr>
          <a:xfrm>
            <a:off x="413460" y="701988"/>
            <a:ext cx="8064896" cy="161582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indent="363538">
              <a:lnSpc>
                <a:spcPct val="150000"/>
              </a:lnSpc>
            </a:pPr>
            <a:r>
              <a:rPr lang="tr-TR" sz="2200" b="1" dirty="0">
                <a:ln>
                  <a:solidFill>
                    <a:srgbClr val="00B050"/>
                  </a:solidFill>
                </a:ln>
                <a:solidFill>
                  <a:srgbClr val="70AD47">
                    <a:lumMod val="50000"/>
                  </a:srgbClr>
                </a:solidFill>
              </a:rPr>
              <a:t>İşveren, işyerinde en düşük maruziyet eylem değerlerine eşit veya bu değerlerin üzerindeki gürültüye maruz kalan çalışanların veya temsilcilerinin gürültü maruziyeti ile ilgili olarak ve özellikle;</a:t>
            </a:r>
          </a:p>
        </p:txBody>
      </p:sp>
    </p:spTree>
    <p:extLst>
      <p:ext uri="{BB962C8B-B14F-4D97-AF65-F5344CB8AC3E}">
        <p14:creationId xmlns:p14="http://schemas.microsoft.com/office/powerpoint/2010/main" val="3440736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13460" y="846866"/>
            <a:ext cx="8064896" cy="4662815"/>
          </a:xfrm>
          <a:prstGeom prst="rect">
            <a:avLst/>
          </a:prstGeom>
        </p:spPr>
        <p:txBody>
          <a:bodyPr wrap="square">
            <a:spAutoFit/>
          </a:bodyPr>
          <a:lstStyle/>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d) </a:t>
            </a:r>
            <a:r>
              <a:rPr lang="tr-TR" sz="2200" dirty="0">
                <a:solidFill>
                  <a:prstClr val="black"/>
                </a:solidFill>
                <a:latin typeface="Arial" panose="020B0604020202020204" pitchFamily="34" charset="0"/>
                <a:cs typeface="Arial" panose="020B0604020202020204" pitchFamily="34" charset="0"/>
              </a:rPr>
              <a:t>Kulak koruyucularının doğru kullanılması,</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e) </a:t>
            </a:r>
            <a:r>
              <a:rPr lang="tr-TR" sz="2200" dirty="0">
                <a:solidFill>
                  <a:prstClr val="black"/>
                </a:solidFill>
                <a:latin typeface="Arial" panose="020B0604020202020204" pitchFamily="34" charset="0"/>
                <a:cs typeface="Arial" panose="020B0604020202020204" pitchFamily="34" charset="0"/>
              </a:rPr>
              <a:t>İşyerinde gürültüye bağlı işitme kaybı belirtisinin tespit ve bildiriminin nasıl ve neden yapılacağı,</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f) </a:t>
            </a:r>
            <a:r>
              <a:rPr lang="tr-TR" sz="2200" dirty="0">
                <a:solidFill>
                  <a:prstClr val="black"/>
                </a:solidFill>
                <a:latin typeface="Arial" panose="020B0604020202020204" pitchFamily="34" charset="0"/>
                <a:cs typeface="Arial" panose="020B0604020202020204" pitchFamily="34" charset="0"/>
              </a:rPr>
              <a:t>Bakanlıkça sağlık gözetimine ilişkin çıkarılacak ilgili mevzuat hükümlerine ve çalışanların hangi şartlarda sağlık gözetimine tabi tutulacağı ve sağlık gözetiminin amacı,</a:t>
            </a:r>
          </a:p>
          <a:p>
            <a:pPr indent="363538">
              <a:lnSpc>
                <a:spcPct val="150000"/>
              </a:lnSpc>
            </a:pPr>
            <a:r>
              <a:rPr lang="tr-TR" sz="2200" b="1" dirty="0">
                <a:solidFill>
                  <a:srgbClr val="FF0000"/>
                </a:solidFill>
                <a:latin typeface="Arial" panose="020B0604020202020204" pitchFamily="34" charset="0"/>
                <a:cs typeface="Arial" panose="020B0604020202020204" pitchFamily="34" charset="0"/>
              </a:rPr>
              <a:t>g) </a:t>
            </a:r>
            <a:r>
              <a:rPr lang="tr-TR" sz="2200" dirty="0">
                <a:solidFill>
                  <a:prstClr val="black"/>
                </a:solidFill>
                <a:latin typeface="Arial" panose="020B0604020202020204" pitchFamily="34" charset="0"/>
                <a:cs typeface="Arial" panose="020B0604020202020204" pitchFamily="34" charset="0"/>
              </a:rPr>
              <a:t>Gürültü maruziyetini en aza indirecek güvenli çalışma uygulamaları,</a:t>
            </a:r>
          </a:p>
          <a:p>
            <a:pPr indent="363538">
              <a:lnSpc>
                <a:spcPct val="150000"/>
              </a:lnSpc>
            </a:pPr>
            <a:r>
              <a:rPr lang="tr-TR" sz="2200" dirty="0">
                <a:solidFill>
                  <a:prstClr val="black"/>
                </a:solidFill>
                <a:latin typeface="Arial" panose="020B0604020202020204" pitchFamily="34" charset="0"/>
                <a:cs typeface="Arial" panose="020B0604020202020204" pitchFamily="34" charset="0"/>
              </a:rPr>
              <a:t>hususlarında bilgilendirilmelerini ve eğitilmelerini sağlar.</a:t>
            </a:r>
          </a:p>
        </p:txBody>
      </p:sp>
      <p:sp>
        <p:nvSpPr>
          <p:cNvPr id="5" name="Dikdörtgen 4"/>
          <p:cNvSpPr/>
          <p:nvPr/>
        </p:nvSpPr>
        <p:spPr>
          <a:xfrm>
            <a:off x="2157525" y="332656"/>
            <a:ext cx="4576766"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ÇALIŞANLARIN BİLGİLENDİRİLMESİ VE EĞİTİMİ</a:t>
            </a:r>
          </a:p>
        </p:txBody>
      </p:sp>
    </p:spTree>
    <p:extLst>
      <p:ext uri="{BB962C8B-B14F-4D97-AF65-F5344CB8AC3E}">
        <p14:creationId xmlns:p14="http://schemas.microsoft.com/office/powerpoint/2010/main" val="2747274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tlama 2 2"/>
          <p:cNvSpPr/>
          <p:nvPr/>
        </p:nvSpPr>
        <p:spPr>
          <a:xfrm>
            <a:off x="437903" y="434610"/>
            <a:ext cx="8268194" cy="5945666"/>
          </a:xfrm>
          <a:prstGeom prst="irregularSeal2">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 name="Dikdörtgen 3"/>
          <p:cNvSpPr/>
          <p:nvPr/>
        </p:nvSpPr>
        <p:spPr>
          <a:xfrm>
            <a:off x="575556" y="876843"/>
            <a:ext cx="7992888" cy="57708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soft" dir="t">
                <a:rot lat="0" lon="0" rev="15600000"/>
              </a:lightRig>
            </a:scene3d>
            <a:sp3d extrusionH="57150" prstMaterial="softEdge">
              <a:bevelT w="25400" h="38100"/>
            </a:sp3d>
          </a:bodyPr>
          <a:lstStyle/>
          <a:p>
            <a:pPr indent="354013">
              <a:lnSpc>
                <a:spcPct val="150000"/>
              </a:lnSpc>
            </a:pPr>
            <a:r>
              <a:rPr lang="tr-TR" b="1" dirty="0">
                <a:ln>
                  <a:solidFill>
                    <a:sysClr val="windowText" lastClr="000000"/>
                  </a:solidFill>
                </a:ln>
                <a:solidFill>
                  <a:srgbClr val="FFC000"/>
                </a:solidFill>
              </a:rPr>
              <a:t>Gürültüye Bağlı Olan Herhangi Bir İşitme Kaybında Erken Tanı Konulması Ve Çalışanların İşitme Kabiliyetinin Korunması Amacıyla;</a:t>
            </a:r>
          </a:p>
          <a:p>
            <a:pPr indent="354013">
              <a:lnSpc>
                <a:spcPct val="150000"/>
              </a:lnSpc>
            </a:pPr>
            <a:r>
              <a:rPr lang="tr-TR" b="1" dirty="0">
                <a:ln>
                  <a:solidFill>
                    <a:sysClr val="windowText" lastClr="000000"/>
                  </a:solidFill>
                </a:ln>
                <a:solidFill>
                  <a:srgbClr val="FFC000"/>
                </a:solidFill>
              </a:rPr>
              <a:t>a) İşveren;</a:t>
            </a:r>
          </a:p>
          <a:p>
            <a:pPr marL="354013" indent="354013">
              <a:lnSpc>
                <a:spcPct val="150000"/>
              </a:lnSpc>
              <a:buClr>
                <a:srgbClr val="FF0000"/>
              </a:buClr>
              <a:buFont typeface="Wingdings" panose="05000000000000000000" pitchFamily="2" charset="2"/>
              <a:buChar char="Ø"/>
            </a:pPr>
            <a:r>
              <a:rPr lang="tr-TR" b="1" dirty="0">
                <a:ln>
                  <a:solidFill>
                    <a:sysClr val="windowText" lastClr="000000"/>
                  </a:solidFill>
                </a:ln>
                <a:solidFill>
                  <a:srgbClr val="FFC000"/>
                </a:solidFill>
              </a:rPr>
              <a:t>Kanunun 15 inci maddesine göre gereken durumlarda,</a:t>
            </a:r>
          </a:p>
          <a:p>
            <a:pPr marL="360363" indent="360363">
              <a:lnSpc>
                <a:spcPct val="150000"/>
              </a:lnSpc>
              <a:buClr>
                <a:srgbClr val="FF0000"/>
              </a:buClr>
              <a:buFont typeface="Wingdings" panose="05000000000000000000" pitchFamily="2" charset="2"/>
              <a:buChar char="Ø"/>
            </a:pPr>
            <a:r>
              <a:rPr lang="tr-TR" b="1" dirty="0">
                <a:ln>
                  <a:solidFill>
                    <a:sysClr val="windowText" lastClr="000000"/>
                  </a:solidFill>
                </a:ln>
                <a:solidFill>
                  <a:srgbClr val="FFC000"/>
                </a:solidFill>
              </a:rPr>
              <a:t>İşyerinde gerçekleştirilen risk değerlendirmesi sonuçlarına göre gerekli görüldüğü hallerde,</a:t>
            </a:r>
          </a:p>
          <a:p>
            <a:pPr marL="354013" indent="354013">
              <a:lnSpc>
                <a:spcPct val="150000"/>
              </a:lnSpc>
              <a:buClr>
                <a:srgbClr val="FF0000"/>
              </a:buClr>
              <a:buFont typeface="Wingdings" panose="05000000000000000000" pitchFamily="2" charset="2"/>
              <a:buChar char="Ø"/>
            </a:pPr>
            <a:r>
              <a:rPr lang="tr-TR" b="1" dirty="0">
                <a:ln>
                  <a:solidFill>
                    <a:sysClr val="windowText" lastClr="000000"/>
                  </a:solidFill>
                </a:ln>
                <a:solidFill>
                  <a:srgbClr val="FFC000"/>
                </a:solidFill>
              </a:rPr>
              <a:t>İşyeri hekimince belirlenecek düzenli aralıklarla, çalışanların sağlık gözetimine tabi tutulmalarını sağlar.</a:t>
            </a:r>
          </a:p>
          <a:p>
            <a:pPr indent="354013">
              <a:lnSpc>
                <a:spcPct val="150000"/>
              </a:lnSpc>
            </a:pPr>
            <a:r>
              <a:rPr lang="tr-TR" b="1" dirty="0">
                <a:ln>
                  <a:solidFill>
                    <a:sysClr val="windowText" lastClr="000000"/>
                  </a:solidFill>
                </a:ln>
                <a:solidFill>
                  <a:srgbClr val="FFC000"/>
                </a:solidFill>
              </a:rPr>
              <a:t>b)   En yüksek maruziyet eylem değerlerini aşan gürültüye maruz kalan çalışanlar için, işitme testleri işverence yaptırılır.</a:t>
            </a:r>
          </a:p>
          <a:p>
            <a:pPr indent="354013">
              <a:lnSpc>
                <a:spcPct val="150000"/>
              </a:lnSpc>
            </a:pPr>
            <a:r>
              <a:rPr lang="tr-TR" b="1" dirty="0">
                <a:ln>
                  <a:solidFill>
                    <a:sysClr val="windowText" lastClr="000000"/>
                  </a:solidFill>
                </a:ln>
                <a:solidFill>
                  <a:srgbClr val="FFC000"/>
                </a:solidFill>
              </a:rPr>
              <a:t>c) Risk değerlendirmesi ve ölçüm sonuçlarının bir sağlık riski olduğunu gösterdiği yerlerde,  en düşük maruziyet eylem değerlerini aşan gürültüye maruz kalan çalışanlar için de işitme testleri yaptırılabilir.</a:t>
            </a:r>
          </a:p>
          <a:p>
            <a:endParaRPr lang="tr-TR" b="1" dirty="0">
              <a:ln>
                <a:solidFill>
                  <a:sysClr val="windowText" lastClr="000000"/>
                </a:solidFill>
              </a:ln>
              <a:solidFill>
                <a:srgbClr val="FFC000"/>
              </a:solidFill>
            </a:endParaRPr>
          </a:p>
        </p:txBody>
      </p:sp>
      <p:sp>
        <p:nvSpPr>
          <p:cNvPr id="5" name="Dikdörtgen 4"/>
          <p:cNvSpPr/>
          <p:nvPr/>
        </p:nvSpPr>
        <p:spPr>
          <a:xfrm>
            <a:off x="3275856" y="332656"/>
            <a:ext cx="1872885"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SAĞLIK GÖZETİMİ</a:t>
            </a:r>
          </a:p>
        </p:txBody>
      </p:sp>
    </p:spTree>
    <p:extLst>
      <p:ext uri="{BB962C8B-B14F-4D97-AF65-F5344CB8AC3E}">
        <p14:creationId xmlns:p14="http://schemas.microsoft.com/office/powerpoint/2010/main" val="12954225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5536" y="739145"/>
            <a:ext cx="8352928" cy="5786199"/>
          </a:xfrm>
          <a:prstGeom prst="rect">
            <a:avLst/>
          </a:prstGeom>
        </p:spPr>
        <p:txBody>
          <a:bodyPr wrap="square">
            <a:spAutoFit/>
          </a:bodyPr>
          <a:lstStyle/>
          <a:p>
            <a:pPr indent="354013"/>
            <a:r>
              <a:rPr lang="tr-TR" sz="2000" b="1" dirty="0">
                <a:ln w="1905"/>
                <a:solidFill>
                  <a:srgbClr val="0033CC"/>
                </a:solidFill>
                <a:effectLst>
                  <a:innerShdw blurRad="69850" dist="43180" dir="5400000">
                    <a:srgbClr val="000000">
                      <a:alpha val="65000"/>
                    </a:srgbClr>
                  </a:innerShdw>
                </a:effectLst>
              </a:rPr>
              <a:t>İşitme İle İlgili Sağlık Gözetimi Sonucunda, Çalışanda Tespit Edilen İşitme Kaybının İşe Bağlı Gürültü Nedeniyle Oluştuğunun Tespiti Halinde;</a:t>
            </a:r>
          </a:p>
          <a:p>
            <a:pPr indent="354013">
              <a:lnSpc>
                <a:spcPct val="150000"/>
              </a:lnSpc>
            </a:pPr>
            <a:r>
              <a:rPr lang="tr-TR" sz="2000" b="1" dirty="0">
                <a:solidFill>
                  <a:srgbClr val="FF0000"/>
                </a:solidFill>
                <a:latin typeface="Arial" panose="020B0604020202020204" pitchFamily="34" charset="0"/>
                <a:cs typeface="Arial" panose="020B0604020202020204" pitchFamily="34" charset="0"/>
              </a:rPr>
              <a:t>a) </a:t>
            </a:r>
            <a:r>
              <a:rPr lang="tr-TR" sz="2000" dirty="0">
                <a:solidFill>
                  <a:prstClr val="black"/>
                </a:solidFill>
                <a:latin typeface="Arial" panose="020B0604020202020204" pitchFamily="34" charset="0"/>
                <a:cs typeface="Arial" panose="020B0604020202020204" pitchFamily="34" charset="0"/>
              </a:rPr>
              <a:t>Çalışan, işyeri hekimi tarafından, kendisi ile ilgili sonuçlar hakkında bilgilendirilir.</a:t>
            </a:r>
          </a:p>
          <a:p>
            <a:pPr indent="354013">
              <a:lnSpc>
                <a:spcPct val="150000"/>
              </a:lnSpc>
            </a:pPr>
            <a:r>
              <a:rPr lang="tr-TR" sz="2000" b="1" dirty="0">
                <a:solidFill>
                  <a:srgbClr val="FF0000"/>
                </a:solidFill>
                <a:latin typeface="Arial" panose="020B0604020202020204" pitchFamily="34" charset="0"/>
                <a:cs typeface="Arial" panose="020B0604020202020204" pitchFamily="34" charset="0"/>
              </a:rPr>
              <a:t>b) </a:t>
            </a:r>
            <a:r>
              <a:rPr lang="tr-TR" sz="2000" dirty="0">
                <a:solidFill>
                  <a:prstClr val="black"/>
                </a:solidFill>
                <a:latin typeface="Arial" panose="020B0604020202020204" pitchFamily="34" charset="0"/>
                <a:cs typeface="Arial" panose="020B0604020202020204" pitchFamily="34" charset="0"/>
              </a:rPr>
              <a:t>İşveren;</a:t>
            </a:r>
          </a:p>
          <a:p>
            <a:pPr marL="1588" indent="376238">
              <a:lnSpc>
                <a:spcPct val="150000"/>
              </a:lnSpc>
              <a:buClr>
                <a:srgbClr val="0033CC"/>
              </a:buClr>
              <a:buFont typeface="Wingdings" panose="05000000000000000000" pitchFamily="2" charset="2"/>
              <a:buChar char="Ø"/>
            </a:pPr>
            <a:r>
              <a:rPr lang="tr-TR" sz="2000" dirty="0">
                <a:solidFill>
                  <a:prstClr val="black"/>
                </a:solidFill>
                <a:latin typeface="Arial" panose="020B0604020202020204" pitchFamily="34" charset="0"/>
                <a:cs typeface="Arial" panose="020B0604020202020204" pitchFamily="34" charset="0"/>
              </a:rPr>
              <a:t>İşyerinde yapılan risk değerlendirmesini gözden geçirir.</a:t>
            </a:r>
          </a:p>
          <a:p>
            <a:pPr marL="1588" indent="376238">
              <a:lnSpc>
                <a:spcPct val="150000"/>
              </a:lnSpc>
              <a:buClr>
                <a:srgbClr val="0033CC"/>
              </a:buClr>
              <a:buFont typeface="Wingdings" panose="05000000000000000000" pitchFamily="2" charset="2"/>
              <a:buChar char="Ø"/>
            </a:pPr>
            <a:r>
              <a:rPr lang="tr-TR" sz="2000" dirty="0">
                <a:solidFill>
                  <a:prstClr val="black"/>
                </a:solidFill>
                <a:latin typeface="Arial" panose="020B0604020202020204" pitchFamily="34" charset="0"/>
                <a:cs typeface="Arial" panose="020B0604020202020204" pitchFamily="34" charset="0"/>
              </a:rPr>
              <a:t>Riskleri önlemek veya azaltmak için alınan önlemleri gözden geçirir.</a:t>
            </a:r>
          </a:p>
          <a:p>
            <a:pPr marL="1588" indent="376238">
              <a:lnSpc>
                <a:spcPct val="150000"/>
              </a:lnSpc>
              <a:buClr>
                <a:srgbClr val="0033CC"/>
              </a:buClr>
              <a:buFont typeface="Wingdings" panose="05000000000000000000" pitchFamily="2" charset="2"/>
              <a:buChar char="Ø"/>
            </a:pPr>
            <a:r>
              <a:rPr lang="tr-TR" sz="2000" dirty="0">
                <a:solidFill>
                  <a:prstClr val="black"/>
                </a:solidFill>
                <a:latin typeface="Arial" panose="020B0604020202020204" pitchFamily="34" charset="0"/>
                <a:cs typeface="Arial" panose="020B0604020202020204" pitchFamily="34" charset="0"/>
              </a:rPr>
              <a:t>Riskleri önlemek veya azaltmak için çalışanın gürültüye maruz kalmayacağı başka bir işte görevlendirilmesi gibi gerekli görülen tedbirleri uygular.</a:t>
            </a:r>
          </a:p>
          <a:p>
            <a:pPr marL="1588" indent="376238">
              <a:lnSpc>
                <a:spcPct val="150000"/>
              </a:lnSpc>
              <a:buClr>
                <a:srgbClr val="0033CC"/>
              </a:buClr>
              <a:buFont typeface="Wingdings" panose="05000000000000000000" pitchFamily="2" charset="2"/>
              <a:buChar char="Ø"/>
            </a:pPr>
            <a:r>
              <a:rPr lang="tr-TR" sz="2000" dirty="0">
                <a:solidFill>
                  <a:prstClr val="black"/>
                </a:solidFill>
                <a:latin typeface="Arial" panose="020B0604020202020204" pitchFamily="34" charset="0"/>
                <a:cs typeface="Arial" panose="020B0604020202020204" pitchFamily="34" charset="0"/>
              </a:rPr>
              <a:t>Benzer biçimde gürültüye maruz kalan diğer çalışanların, sağlık durumunun gözden geçirilmesini ve düzenli bir sağlık gözetimine tabi tutulmalarını sağlar.</a:t>
            </a:r>
          </a:p>
        </p:txBody>
      </p:sp>
      <p:sp>
        <p:nvSpPr>
          <p:cNvPr id="5" name="Dikdörtgen 4"/>
          <p:cNvSpPr/>
          <p:nvPr/>
        </p:nvSpPr>
        <p:spPr>
          <a:xfrm>
            <a:off x="3275856" y="260648"/>
            <a:ext cx="1872885" cy="369332"/>
          </a:xfrm>
          <a:prstGeom prst="rect">
            <a:avLst/>
          </a:prstGeom>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a:ln>
                  <a:solidFill>
                    <a:srgbClr val="FF0000"/>
                  </a:solidFill>
                  <a:prstDash val="solid"/>
                </a:ln>
                <a:solidFill>
                  <a:srgbClr val="FF0000"/>
                </a:solidFill>
                <a:effectLst>
                  <a:outerShdw blurRad="88000" dist="50800" dir="5040000" algn="tl">
                    <a:srgbClr val="FFC000">
                      <a:tint val="80000"/>
                      <a:satMod val="250000"/>
                      <a:alpha val="45000"/>
                    </a:srgbClr>
                  </a:outerShdw>
                </a:effectLst>
              </a:rPr>
              <a:t>SAĞLIK GÖZETİMİ</a:t>
            </a:r>
          </a:p>
        </p:txBody>
      </p:sp>
    </p:spTree>
    <p:extLst>
      <p:ext uri="{BB962C8B-B14F-4D97-AF65-F5344CB8AC3E}">
        <p14:creationId xmlns:p14="http://schemas.microsoft.com/office/powerpoint/2010/main" val="11640102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C:\Users\COMPAQ\Desktop\Vibration2.jpg"/>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569244" y="1298553"/>
            <a:ext cx="6005512" cy="4987967"/>
          </a:xfrm>
          <a:prstGeom prst="rect">
            <a:avLst/>
          </a:prstGeom>
          <a:ln>
            <a:noFill/>
          </a:ln>
          <a:effectLst>
            <a:softEdge rad="112500"/>
          </a:effectLst>
        </p:spPr>
      </p:pic>
      <p:sp>
        <p:nvSpPr>
          <p:cNvPr id="4" name="Rectangle 7"/>
          <p:cNvSpPr>
            <a:spLocks noChangeArrowheads="1"/>
          </p:cNvSpPr>
          <p:nvPr/>
        </p:nvSpPr>
        <p:spPr bwMode="auto">
          <a:xfrm>
            <a:off x="701675" y="2967335"/>
            <a:ext cx="7740650" cy="923330"/>
          </a:xfrm>
          <a:prstGeom prst="rect">
            <a:avLst/>
          </a:prstGeom>
          <a:noFill/>
          <a:ln w="9525">
            <a:noFill/>
            <a:miter lim="800000"/>
            <a:headEnd/>
            <a:tailEnd/>
          </a:ln>
        </p:spPr>
        <p:txBody>
          <a:bodyPr>
            <a:spAutoFit/>
          </a:bodyPr>
          <a:lstStyle/>
          <a:p>
            <a:pPr algn="ctr">
              <a:defRPr/>
            </a:pPr>
            <a:r>
              <a:rPr lang="tr-TR" sz="5400" b="1" kern="10"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latin typeface="Arial Black"/>
              </a:rPr>
              <a:t>TİTREŞİM</a:t>
            </a:r>
            <a:endParaRPr lang="tr-TR" sz="5400" b="1" dirty="0">
              <a:ln w="1905"/>
              <a:gradFill>
                <a:gsLst>
                  <a:gs pos="0">
                    <a:srgbClr val="8AB9E7">
                      <a:shade val="20000"/>
                      <a:satMod val="200000"/>
                    </a:srgbClr>
                  </a:gs>
                  <a:gs pos="78000">
                    <a:srgbClr val="8AB9E7">
                      <a:tint val="90000"/>
                      <a:shade val="89000"/>
                      <a:satMod val="220000"/>
                    </a:srgbClr>
                  </a:gs>
                  <a:gs pos="100000">
                    <a:srgbClr val="8AB9E7">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2880334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827584" y="2276872"/>
            <a:ext cx="4183065" cy="3416320"/>
          </a:xfrm>
          <a:prstGeom prst="rect">
            <a:avLst/>
          </a:prstGeom>
          <a:noFill/>
          <a:ln w="9525">
            <a:noFill/>
            <a:miter lim="800000"/>
            <a:headEnd/>
            <a:tailEnd/>
          </a:ln>
          <a:effectLst/>
        </p:spPr>
        <p:txBody>
          <a:bodyPr wrap="square">
            <a:spAutoFit/>
          </a:bodyPr>
          <a:lstStyle/>
          <a:p>
            <a:pPr indent="363538">
              <a:lnSpc>
                <a:spcPct val="150000"/>
              </a:lnSpc>
              <a:buClr>
                <a:srgbClr val="0033CC"/>
              </a:buClr>
              <a:defRPr/>
            </a:pPr>
            <a:r>
              <a:rPr lang="tr-TR" sz="2400" dirty="0">
                <a:ln>
                  <a:solidFill>
                    <a:srgbClr val="0033CC"/>
                  </a:solidFill>
                </a:ln>
                <a:solidFill>
                  <a:srgbClr val="0033CC"/>
                </a:solidFill>
                <a:latin typeface="Arial" panose="020B0604020202020204" pitchFamily="34" charset="0"/>
                <a:cs typeface="Arial" panose="020B0604020202020204" pitchFamily="34" charset="0"/>
              </a:rPr>
              <a:t>Titreşim</a:t>
            </a:r>
            <a:r>
              <a:rPr lang="tr-TR" sz="2400" dirty="0">
                <a:ln>
                  <a:solidFill>
                    <a:srgbClr val="0033CC"/>
                  </a:solidFill>
                </a:ln>
                <a:solidFill>
                  <a:srgbClr val="000000"/>
                </a:solidFill>
                <a:latin typeface="Arial" panose="020B0604020202020204" pitchFamily="34" charset="0"/>
                <a:cs typeface="Arial" panose="020B0604020202020204" pitchFamily="34" charset="0"/>
              </a:rPr>
              <a:t>; </a:t>
            </a:r>
            <a:r>
              <a:rPr lang="tr-TR" sz="2400" dirty="0">
                <a:solidFill>
                  <a:srgbClr val="000000"/>
                </a:solidFill>
                <a:latin typeface="Arial" panose="020B0604020202020204" pitchFamily="34" charset="0"/>
                <a:cs typeface="Arial" panose="020B0604020202020204" pitchFamily="34" charset="0"/>
              </a:rPr>
              <a:t>mekanik bir sistemdeki salınım hareketlerini tanımlayan  bir terimdir.</a:t>
            </a:r>
          </a:p>
          <a:p>
            <a:pPr indent="363538">
              <a:lnSpc>
                <a:spcPct val="150000"/>
              </a:lnSpc>
              <a:buClr>
                <a:srgbClr val="0033CC"/>
              </a:buClr>
              <a:defRPr/>
            </a:pPr>
            <a:endParaRPr lang="tr-TR" sz="2400" dirty="0">
              <a:solidFill>
                <a:srgbClr val="000000"/>
              </a:solidFill>
              <a:latin typeface="Arial" panose="020B0604020202020204" pitchFamily="34" charset="0"/>
              <a:cs typeface="Arial" panose="020B0604020202020204" pitchFamily="34" charset="0"/>
            </a:endParaRPr>
          </a:p>
          <a:p>
            <a:pPr indent="363538">
              <a:lnSpc>
                <a:spcPct val="150000"/>
              </a:lnSpc>
              <a:buClr>
                <a:srgbClr val="0033CC"/>
              </a:buClr>
              <a:defRPr/>
            </a:pPr>
            <a:r>
              <a:rPr lang="tr-TR" sz="2400" dirty="0">
                <a:solidFill>
                  <a:srgbClr val="000000"/>
                </a:solidFill>
                <a:latin typeface="Arial" panose="020B0604020202020204" pitchFamily="34" charset="0"/>
                <a:cs typeface="Arial" panose="020B0604020202020204" pitchFamily="34" charset="0"/>
              </a:rPr>
              <a:t>. </a:t>
            </a:r>
            <a:endParaRPr lang="tr-TR" sz="2400" dirty="0">
              <a:solidFill>
                <a:srgbClr val="00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5891"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FFC000">
                      <a:tint val="80000"/>
                      <a:satMod val="250000"/>
                      <a:alpha val="45000"/>
                    </a:srgbClr>
                  </a:outerShdw>
                </a:effectLst>
              </a:rPr>
              <a:t>TİTREŞİM TANIMI, TÜRLERİ VE KAYNAKLARI </a:t>
            </a:r>
          </a:p>
        </p:txBody>
      </p:sp>
      <p:pic>
        <p:nvPicPr>
          <p:cNvPr id="16589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700808"/>
            <a:ext cx="3136975"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7808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86196" y="1856862"/>
            <a:ext cx="7740650" cy="2862322"/>
          </a:xfrm>
          <a:prstGeom prst="rect">
            <a:avLst/>
          </a:prstGeom>
          <a:noFill/>
          <a:ln w="9525">
            <a:noFill/>
            <a:miter lim="800000"/>
            <a:headEnd/>
            <a:tailEnd/>
          </a:ln>
        </p:spPr>
        <p:txBody>
          <a:bodyPr>
            <a:spAutoFit/>
          </a:bodyPr>
          <a:lstStyle/>
          <a:p>
            <a:pPr marL="342900" indent="-342900" eaLnBrk="0" hangingPunct="0">
              <a:lnSpc>
                <a:spcPct val="150000"/>
              </a:lnSpc>
              <a:defRPr/>
            </a:pPr>
            <a:r>
              <a:rPr lang="tr-TR" sz="2400" kern="0" dirty="0">
                <a:solidFill>
                  <a:srgbClr val="000000"/>
                </a:solidFill>
                <a:latin typeface="Arial" panose="020B0604020202020204" pitchFamily="34" charset="0"/>
                <a:cs typeface="Arial" panose="020B0604020202020204" pitchFamily="34" charset="0"/>
              </a:rPr>
              <a:t>Bir başka ifade ile; </a:t>
            </a:r>
          </a:p>
          <a:p>
            <a:pPr marL="342900" indent="-342900" eaLnBrk="0" hangingPunct="0">
              <a:lnSpc>
                <a:spcPct val="150000"/>
              </a:lnSpc>
              <a:defRPr/>
            </a:pPr>
            <a:r>
              <a:rPr lang="tr-TR" sz="2400" kern="0" dirty="0">
                <a:solidFill>
                  <a:srgbClr val="000000"/>
                </a:solidFill>
                <a:latin typeface="Arial" panose="020B0604020202020204" pitchFamily="34" charset="0"/>
                <a:cs typeface="Arial" panose="020B0604020202020204" pitchFamily="34" charset="0"/>
              </a:rPr>
              <a:t>potansiyel enerjinin kinetik enerjiye, </a:t>
            </a:r>
          </a:p>
          <a:p>
            <a:pPr marL="342900" indent="-342900" eaLnBrk="0" hangingPunct="0">
              <a:lnSpc>
                <a:spcPct val="150000"/>
              </a:lnSpc>
              <a:defRPr/>
            </a:pPr>
            <a:r>
              <a:rPr lang="tr-TR" sz="2400" kern="0" dirty="0">
                <a:solidFill>
                  <a:srgbClr val="000000"/>
                </a:solidFill>
                <a:latin typeface="Arial" panose="020B0604020202020204" pitchFamily="34" charset="0"/>
                <a:cs typeface="Arial" panose="020B0604020202020204" pitchFamily="34" charset="0"/>
              </a:rPr>
              <a:t>kinetik enerjinin potansiyel enerjiye </a:t>
            </a:r>
          </a:p>
          <a:p>
            <a:pPr marL="342900" indent="-342900" eaLnBrk="0" hangingPunct="0">
              <a:lnSpc>
                <a:spcPct val="150000"/>
              </a:lnSpc>
              <a:defRPr/>
            </a:pPr>
            <a:r>
              <a:rPr lang="tr-TR" sz="2400" kern="0" dirty="0">
                <a:solidFill>
                  <a:srgbClr val="000000"/>
                </a:solidFill>
                <a:latin typeface="Arial" panose="020B0604020202020204" pitchFamily="34" charset="0"/>
                <a:cs typeface="Arial" panose="020B0604020202020204" pitchFamily="34" charset="0"/>
              </a:rPr>
              <a:t>dönüşmesi olayına </a:t>
            </a:r>
          </a:p>
          <a:p>
            <a:pPr marL="342900" indent="-342900" eaLnBrk="0" hangingPunct="0">
              <a:lnSpc>
                <a:spcPct val="150000"/>
              </a:lnSpc>
              <a:defRPr/>
            </a:pPr>
            <a:r>
              <a:rPr lang="tr-TR" sz="2400" kern="0" dirty="0">
                <a:ln>
                  <a:solidFill>
                    <a:srgbClr val="0033CC"/>
                  </a:solidFill>
                </a:ln>
                <a:solidFill>
                  <a:srgbClr val="0033CC"/>
                </a:solidFill>
                <a:latin typeface="Arial" panose="020B0604020202020204" pitchFamily="34" charset="0"/>
                <a:cs typeface="Arial" panose="020B0604020202020204" pitchFamily="34" charset="0"/>
              </a:rPr>
              <a:t>titreşim (vibrasyon) </a:t>
            </a:r>
            <a:r>
              <a:rPr lang="tr-TR" sz="2400" kern="0" dirty="0">
                <a:solidFill>
                  <a:srgbClr val="000000"/>
                </a:solidFill>
                <a:latin typeface="Arial" panose="020B0604020202020204" pitchFamily="34" charset="0"/>
                <a:cs typeface="Arial" panose="020B0604020202020204" pitchFamily="34" charset="0"/>
              </a:rPr>
              <a:t>denir.</a:t>
            </a:r>
            <a:r>
              <a:rPr lang="en-US" sz="2400" kern="0" dirty="0">
                <a:solidFill>
                  <a:srgbClr val="000000"/>
                </a:solidFill>
                <a:latin typeface="Arial" panose="020B0604020202020204" pitchFamily="34" charset="0"/>
                <a:cs typeface="Arial" panose="020B0604020202020204" pitchFamily="34" charset="0"/>
              </a:rPr>
              <a:t> </a:t>
            </a:r>
          </a:p>
        </p:txBody>
      </p:sp>
      <p:pic>
        <p:nvPicPr>
          <p:cNvPr id="1669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3288" y="2108200"/>
            <a:ext cx="25177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FFC000">
                      <a:tint val="80000"/>
                      <a:satMod val="250000"/>
                      <a:alpha val="45000"/>
                    </a:srgbClr>
                  </a:outerShdw>
                </a:effectLst>
              </a:rPr>
              <a:t>TİTREŞİM TANIMI, TÜRLERİ VE KAYNAKLARI </a:t>
            </a:r>
          </a:p>
        </p:txBody>
      </p:sp>
    </p:spTree>
    <p:extLst>
      <p:ext uri="{BB962C8B-B14F-4D97-AF65-F5344CB8AC3E}">
        <p14:creationId xmlns:p14="http://schemas.microsoft.com/office/powerpoint/2010/main" val="413103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2844" y="142852"/>
            <a:ext cx="8143932" cy="6715148"/>
          </a:xfrm>
        </p:spPr>
        <p:txBody>
          <a:bodyPr/>
          <a:lstStyle/>
          <a:p>
            <a:pPr>
              <a:buNone/>
            </a:pPr>
            <a:endParaRPr lang="tr-TR" sz="2000" b="1" dirty="0">
              <a:solidFill>
                <a:srgbClr val="FF0000"/>
              </a:solidFill>
            </a:endParaRPr>
          </a:p>
          <a:p>
            <a:pPr>
              <a:buNone/>
            </a:pPr>
            <a:r>
              <a:rPr lang="tr-TR" sz="2000" b="1" dirty="0">
                <a:solidFill>
                  <a:srgbClr val="FF0000"/>
                </a:solidFill>
              </a:rPr>
              <a:t>KAPSAM VE İSTİSNALAR</a:t>
            </a:r>
            <a:endParaRPr lang="tr-TR" sz="2000" dirty="0">
              <a:solidFill>
                <a:srgbClr val="FF0000"/>
              </a:solidFill>
            </a:endParaRPr>
          </a:p>
          <a:p>
            <a:r>
              <a:rPr lang="tr-TR" sz="2000" dirty="0">
                <a:solidFill>
                  <a:srgbClr val="0000CC"/>
                </a:solidFill>
                <a:latin typeface="Comic Sans MS" pitchFamily="66" charset="0"/>
              </a:rPr>
              <a:t>) Bu Kanun; kamu ve özel sektöre ait bütün işlere ve işyerlerine, bu işyerlerinin işverenleri ile işveren vekillerine, çırak ve stajyerler de dâhil olmak üzere tüm çalışanlarına faaliyet konularına bakılmaksızın uygulanır.</a:t>
            </a:r>
          </a:p>
          <a:p>
            <a:r>
              <a:rPr lang="tr-TR" sz="2000" dirty="0">
                <a:solidFill>
                  <a:srgbClr val="0000CC"/>
                </a:solidFill>
                <a:latin typeface="Comic Sans MS" pitchFamily="66" charset="0"/>
              </a:rPr>
              <a:t>(2) Ancak aşağıda belirtilen faaliyetler ve kişiler hakkında bu Kanun hükümleri uygulanmaz:</a:t>
            </a:r>
          </a:p>
          <a:p>
            <a:r>
              <a:rPr lang="tr-TR" sz="2000" dirty="0">
                <a:solidFill>
                  <a:srgbClr val="0000CC"/>
                </a:solidFill>
                <a:latin typeface="Comic Sans MS" pitchFamily="66" charset="0"/>
              </a:rPr>
              <a:t>a) Fabrika, bakım merkezi, dikimevi ve benzeri işyerlerindekiler hariç Türk Silahlı Kuvvetleri, genel kolluk kuvvetleri ve Milli İstihbarat Teşkilatı Müsteşarlığının faaliyetleri.</a:t>
            </a:r>
          </a:p>
          <a:p>
            <a:r>
              <a:rPr lang="tr-TR" sz="2000" dirty="0">
                <a:solidFill>
                  <a:srgbClr val="0000CC"/>
                </a:solidFill>
                <a:latin typeface="Comic Sans MS" pitchFamily="66" charset="0"/>
              </a:rPr>
              <a:t>b) Afet ve acil durum birimlerinin müdahale faaliyetleri.</a:t>
            </a:r>
          </a:p>
          <a:p>
            <a:r>
              <a:rPr lang="tr-TR" sz="2000" dirty="0">
                <a:solidFill>
                  <a:srgbClr val="0000CC"/>
                </a:solidFill>
                <a:latin typeface="Comic Sans MS" pitchFamily="66" charset="0"/>
              </a:rPr>
              <a:t>c) Ev hizmetleri.</a:t>
            </a:r>
          </a:p>
          <a:p>
            <a:r>
              <a:rPr lang="tr-TR" sz="2000" dirty="0">
                <a:solidFill>
                  <a:srgbClr val="0000CC"/>
                </a:solidFill>
                <a:latin typeface="Comic Sans MS" pitchFamily="66" charset="0"/>
              </a:rPr>
              <a:t>ç) Çalışan istihdam etmeksizin kendi nam ve hesabına mal ve hizmet üretimi yapanlar.</a:t>
            </a:r>
          </a:p>
          <a:p>
            <a:r>
              <a:rPr lang="tr-TR" sz="2000" dirty="0">
                <a:solidFill>
                  <a:srgbClr val="0000CC"/>
                </a:solidFill>
                <a:latin typeface="Comic Sans MS" pitchFamily="66" charset="0"/>
              </a:rPr>
              <a:t>d) Hükümlü ve tutuklulara yönelik infaz hizmetleri sırasında, iyileştirme kapsamında yapılan iş yurdu, eğitim, güvenlik ve meslek edindirme faaliyetleri.</a:t>
            </a:r>
          </a:p>
          <a:p>
            <a:pPr>
              <a:buNone/>
            </a:pPr>
            <a:endParaRPr lang="tr-TR" sz="2000" dirty="0">
              <a:solidFill>
                <a:srgbClr val="0000CC"/>
              </a:solidFill>
              <a:latin typeface="Comic Sans MS" pitchFamily="66" charset="0"/>
            </a:endParaRPr>
          </a:p>
          <a:p>
            <a:endParaRPr lang="tr-TR" dirty="0"/>
          </a:p>
        </p:txBody>
      </p:sp>
      <p:sp>
        <p:nvSpPr>
          <p:cNvPr id="4" name="3 Slayt Numarası Yer Tutucusu"/>
          <p:cNvSpPr>
            <a:spLocks noGrp="1"/>
          </p:cNvSpPr>
          <p:nvPr>
            <p:ph type="sldNum" sz="quarter" idx="10"/>
          </p:nvPr>
        </p:nvSpPr>
        <p:spPr/>
        <p:txBody>
          <a:bodyPr/>
          <a:lstStyle/>
          <a:p>
            <a:pPr>
              <a:defRPr/>
            </a:pPr>
            <a:fld id="{EFB9590D-F2DE-4497-A234-CD4D1F1FBD08}" type="slidenum">
              <a:rPr lang="tr-TR" smtClean="0"/>
              <a:pPr>
                <a:defRPr/>
              </a:pPr>
              <a:t>9</a:t>
            </a:fld>
            <a:endParaRPr lang="tr-TR" dirty="0"/>
          </a:p>
        </p:txBody>
      </p:sp>
    </p:spTree>
    <p:extLst>
      <p:ext uri="{BB962C8B-B14F-4D97-AF65-F5344CB8AC3E}">
        <p14:creationId xmlns:p14="http://schemas.microsoft.com/office/powerpoint/2010/main" val="40788455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44623" y="1340768"/>
            <a:ext cx="7740650" cy="3416320"/>
          </a:xfrm>
          <a:prstGeom prst="rect">
            <a:avLst/>
          </a:prstGeom>
          <a:noFill/>
          <a:ln w="9525">
            <a:noFill/>
            <a:miter lim="800000"/>
            <a:headEnd/>
            <a:tailEnd/>
          </a:ln>
        </p:spPr>
        <p:txBody>
          <a:bodyPr>
            <a:spAutoFit/>
          </a:bodyPr>
          <a:lstStyle/>
          <a:p>
            <a:pPr indent="363538" eaLnBrk="0" hangingPunct="0">
              <a:lnSpc>
                <a:spcPct val="150000"/>
              </a:lnSpc>
              <a:buClr>
                <a:srgbClr val="0033CC"/>
              </a:buClr>
              <a:defRPr/>
            </a:pPr>
            <a:r>
              <a:rPr lang="tr-TR" sz="2400" kern="0" dirty="0">
                <a:solidFill>
                  <a:srgbClr val="000000"/>
                </a:solidFill>
                <a:latin typeface="Arial" panose="020B0604020202020204" pitchFamily="34" charset="0"/>
                <a:cs typeface="Arial" panose="020B0604020202020204" pitchFamily="34" charset="0"/>
              </a:rPr>
              <a:t>Endüstride bir çok </a:t>
            </a:r>
            <a:r>
              <a:rPr lang="tr-TR" sz="2400" kern="0" dirty="0">
                <a:ln>
                  <a:solidFill>
                    <a:srgbClr val="0033CC"/>
                  </a:solidFill>
                </a:ln>
                <a:solidFill>
                  <a:srgbClr val="0033CC"/>
                </a:solidFill>
                <a:latin typeface="Arial" panose="020B0604020202020204" pitchFamily="34" charset="0"/>
                <a:cs typeface="Arial" panose="020B0604020202020204" pitchFamily="34" charset="0"/>
              </a:rPr>
              <a:t>titreşim kaynağı </a:t>
            </a:r>
            <a:r>
              <a:rPr lang="tr-TR" sz="2400" kern="0" dirty="0">
                <a:solidFill>
                  <a:srgbClr val="000000"/>
                </a:solidFill>
                <a:latin typeface="Arial" panose="020B0604020202020204" pitchFamily="34" charset="0"/>
                <a:cs typeface="Arial" panose="020B0604020202020204" pitchFamily="34" charset="0"/>
              </a:rPr>
              <a:t>vardır. </a:t>
            </a:r>
          </a:p>
          <a:p>
            <a:pPr indent="363538" eaLnBrk="0" hangingPunct="0">
              <a:lnSpc>
                <a:spcPct val="150000"/>
              </a:lnSpc>
              <a:buClr>
                <a:srgbClr val="0033CC"/>
              </a:buClr>
              <a:defRPr/>
            </a:pPr>
            <a:r>
              <a:rPr lang="tr-TR" sz="2400" kern="0" dirty="0">
                <a:solidFill>
                  <a:srgbClr val="000000"/>
                </a:solidFill>
                <a:latin typeface="Arial" panose="020B0604020202020204" pitchFamily="34" charset="0"/>
                <a:cs typeface="Arial" panose="020B0604020202020204" pitchFamily="34" charset="0"/>
              </a:rPr>
              <a:t>Titreşim; araç, gereç ve makinelerin çalışırken oluşturdukları salınım hareketleri sonucu meydana gelir. </a:t>
            </a:r>
          </a:p>
          <a:p>
            <a:pPr indent="363538" eaLnBrk="0" hangingPunct="0">
              <a:lnSpc>
                <a:spcPct val="150000"/>
              </a:lnSpc>
              <a:buClr>
                <a:srgbClr val="0033CC"/>
              </a:buClr>
              <a:defRPr/>
            </a:pPr>
            <a:r>
              <a:rPr lang="tr-TR" sz="2400" kern="0" dirty="0">
                <a:solidFill>
                  <a:srgbClr val="000000"/>
                </a:solidFill>
                <a:latin typeface="Arial" panose="020B0604020202020204" pitchFamily="34" charset="0"/>
                <a:cs typeface="Arial" panose="020B0604020202020204" pitchFamily="34" charset="0"/>
              </a:rPr>
              <a:t>Çalışmakta olan ve iyi dengelenmemiş araç ve gereçler genellikle titreşim oluştururlar. </a:t>
            </a:r>
            <a:endParaRPr lang="en-US" sz="2400" kern="0" dirty="0">
              <a:solidFill>
                <a:srgbClr val="000000"/>
              </a:solidFill>
              <a:latin typeface="Arial" panose="020B0604020202020204" pitchFamily="34" charset="0"/>
              <a:cs typeface="Arial" panose="020B0604020202020204" pitchFamily="34" charset="0"/>
            </a:endParaRPr>
          </a:p>
        </p:txBody>
      </p:sp>
      <p:pic>
        <p:nvPicPr>
          <p:cNvPr id="1679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0625" y="4429125"/>
            <a:ext cx="223043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FFC000">
                      <a:tint val="80000"/>
                      <a:satMod val="250000"/>
                      <a:alpha val="45000"/>
                    </a:srgbClr>
                  </a:outerShdw>
                </a:effectLst>
              </a:rPr>
              <a:t>TİTREŞİM TANIMI, TÜRLERİ VE KAYNAKLARI </a:t>
            </a:r>
          </a:p>
        </p:txBody>
      </p:sp>
    </p:spTree>
    <p:extLst>
      <p:ext uri="{BB962C8B-B14F-4D97-AF65-F5344CB8AC3E}">
        <p14:creationId xmlns:p14="http://schemas.microsoft.com/office/powerpoint/2010/main" val="39143804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320470" y="1976032"/>
            <a:ext cx="389116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marL="12700" indent="350838" eaLnBrk="1" hangingPunct="1">
              <a:tabLst>
                <a:tab pos="174625" algn="l"/>
              </a:tabLst>
            </a:pPr>
            <a:r>
              <a:rPr lang="tr-TR" altLang="tr-TR" dirty="0">
                <a:ln>
                  <a:solidFill>
                    <a:srgbClr val="0033CC"/>
                  </a:solidFill>
                </a:ln>
                <a:solidFill>
                  <a:srgbClr val="0033CC"/>
                </a:solidFill>
                <a:latin typeface="Arial" panose="020B0604020202020204" pitchFamily="34" charset="0"/>
                <a:cs typeface="Arial" panose="020B0604020202020204" pitchFamily="34" charset="0"/>
              </a:rPr>
              <a:t>Titreşimi İnsan Sağlığı Üzerindeki Etkisi Bakımından İki Fiziksel Büyüklüğü İle Tanımlamak Mümkündür:</a:t>
            </a:r>
          </a:p>
          <a:p>
            <a:pPr eaLnBrk="1" hangingPunct="1"/>
            <a:endParaRPr lang="tr-TR" altLang="tr-TR" dirty="0">
              <a:solidFill>
                <a:srgbClr val="000000"/>
              </a:solidFill>
              <a:latin typeface="Arial" panose="020B0604020202020204" pitchFamily="34" charset="0"/>
              <a:cs typeface="Arial" panose="020B0604020202020204" pitchFamily="34" charset="0"/>
            </a:endParaRPr>
          </a:p>
          <a:p>
            <a:pPr eaLnBrk="1" hangingPunct="1">
              <a:buClr>
                <a:srgbClr val="0033CC"/>
              </a:buClr>
              <a:buFont typeface="Arial" charset="0"/>
              <a:buAutoNum type="arabicPeriod"/>
            </a:pPr>
            <a:r>
              <a:rPr lang="tr-TR" altLang="tr-TR" dirty="0">
                <a:solidFill>
                  <a:srgbClr val="000000"/>
                </a:solidFill>
                <a:latin typeface="Arial" panose="020B0604020202020204" pitchFamily="34" charset="0"/>
                <a:cs typeface="Arial" panose="020B0604020202020204" pitchFamily="34" charset="0"/>
              </a:rPr>
              <a:t>Frekans</a:t>
            </a:r>
          </a:p>
          <a:p>
            <a:pPr eaLnBrk="1" hangingPunct="1">
              <a:buClr>
                <a:srgbClr val="0033CC"/>
              </a:buClr>
              <a:buFont typeface="Arial" charset="0"/>
              <a:buAutoNum type="arabicPeriod"/>
            </a:pPr>
            <a:endParaRPr lang="tr-TR" altLang="tr-TR" dirty="0">
              <a:solidFill>
                <a:srgbClr val="000000"/>
              </a:solidFill>
              <a:latin typeface="Arial" panose="020B0604020202020204" pitchFamily="34" charset="0"/>
              <a:cs typeface="Arial" panose="020B0604020202020204" pitchFamily="34" charset="0"/>
            </a:endParaRPr>
          </a:p>
          <a:p>
            <a:pPr eaLnBrk="1" hangingPunct="1">
              <a:buClr>
                <a:srgbClr val="0033CC"/>
              </a:buClr>
              <a:buFont typeface="Arial" charset="0"/>
              <a:buAutoNum type="arabicPeriod"/>
            </a:pPr>
            <a:r>
              <a:rPr lang="tr-TR" altLang="tr-TR" dirty="0">
                <a:solidFill>
                  <a:srgbClr val="000000"/>
                </a:solidFill>
                <a:latin typeface="Arial" panose="020B0604020202020204" pitchFamily="34" charset="0"/>
                <a:cs typeface="Arial" panose="020B0604020202020204" pitchFamily="34" charset="0"/>
              </a:rPr>
              <a:t>Şiddeti	</a:t>
            </a:r>
          </a:p>
        </p:txBody>
      </p:sp>
      <p:pic>
        <p:nvPicPr>
          <p:cNvPr id="16896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8925" y="2030333"/>
            <a:ext cx="4448440" cy="34977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FFC000">
                      <a:tint val="80000"/>
                      <a:satMod val="250000"/>
                      <a:alpha val="45000"/>
                    </a:srgbClr>
                  </a:outerShdw>
                </a:effectLst>
              </a:rPr>
              <a:t>TİTREŞİM TANIMI, TÜRLERİ VE KAYNAKLARI </a:t>
            </a:r>
          </a:p>
        </p:txBody>
      </p:sp>
    </p:spTree>
    <p:extLst>
      <p:ext uri="{BB962C8B-B14F-4D97-AF65-F5344CB8AC3E}">
        <p14:creationId xmlns:p14="http://schemas.microsoft.com/office/powerpoint/2010/main" val="3290162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01675" y="1643063"/>
            <a:ext cx="7740650" cy="2308324"/>
          </a:xfrm>
          <a:prstGeom prst="rect">
            <a:avLst/>
          </a:prstGeom>
          <a:noFill/>
          <a:ln w="9525">
            <a:noFill/>
            <a:miter lim="800000"/>
            <a:headEnd/>
            <a:tailEnd/>
          </a:ln>
          <a:effectLst/>
        </p:spPr>
        <p:txBody>
          <a:bodyPr>
            <a:spAutoFit/>
          </a:bodyPr>
          <a:lstStyle/>
          <a:p>
            <a:pPr>
              <a:defRPr/>
            </a:pPr>
            <a:r>
              <a:rPr lang="tr-TR" sz="2400" dirty="0">
                <a:ln>
                  <a:solidFill>
                    <a:srgbClr val="0033CC"/>
                  </a:solidFill>
                </a:ln>
                <a:solidFill>
                  <a:srgbClr val="0033CC"/>
                </a:solidFill>
                <a:latin typeface="Arial" panose="020B0604020202020204" pitchFamily="34" charset="0"/>
                <a:cs typeface="Arial" panose="020B0604020202020204" pitchFamily="34" charset="0"/>
              </a:rPr>
              <a:t>Titreşimin Frekansı: </a:t>
            </a:r>
          </a:p>
          <a:p>
            <a:pPr>
              <a:defRPr/>
            </a:pPr>
            <a:endParaRPr lang="tr-TR" sz="2400" b="1" dirty="0">
              <a:solidFill>
                <a:srgbClr val="0000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r>
              <a:rPr lang="tr-TR" sz="2400" dirty="0">
                <a:solidFill>
                  <a:srgbClr val="000000"/>
                </a:solidFill>
                <a:latin typeface="Arial" panose="020B0604020202020204" pitchFamily="34" charset="0"/>
                <a:cs typeface="Arial" panose="020B0604020202020204" pitchFamily="34" charset="0"/>
              </a:rPr>
              <a:t>Birim zamandaki titreşim sayısına titreşimin frekansı denir. </a:t>
            </a:r>
          </a:p>
          <a:p>
            <a:pPr>
              <a:defRPr/>
            </a:pPr>
            <a:endParaRPr lang="tr-TR" sz="2400" dirty="0">
              <a:solidFill>
                <a:srgbClr val="000000"/>
              </a:solidFill>
              <a:latin typeface="Arial" panose="020B0604020202020204" pitchFamily="34" charset="0"/>
              <a:cs typeface="Arial" panose="020B0604020202020204" pitchFamily="34" charset="0"/>
            </a:endParaRPr>
          </a:p>
          <a:p>
            <a:pPr>
              <a:defRPr/>
            </a:pPr>
            <a:r>
              <a:rPr lang="tr-TR" sz="2400" dirty="0">
                <a:solidFill>
                  <a:srgbClr val="000000"/>
                </a:solidFill>
                <a:latin typeface="Arial" panose="020B0604020202020204" pitchFamily="34" charset="0"/>
                <a:cs typeface="Arial" panose="020B0604020202020204" pitchFamily="34" charset="0"/>
              </a:rPr>
              <a:t>Birimi: Hertz (Hz)</a:t>
            </a:r>
          </a:p>
        </p:txBody>
      </p:sp>
      <p:pic>
        <p:nvPicPr>
          <p:cNvPr id="1699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375" y="4149080"/>
            <a:ext cx="5429250" cy="199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FFC000">
                      <a:tint val="80000"/>
                      <a:satMod val="250000"/>
                      <a:alpha val="45000"/>
                    </a:srgbClr>
                  </a:outerShdw>
                </a:effectLst>
              </a:rPr>
              <a:t>TİTREŞİM TANIMI, TÜRLERİ VE KAYNAKLARI </a:t>
            </a:r>
          </a:p>
        </p:txBody>
      </p:sp>
    </p:spTree>
    <p:extLst>
      <p:ext uri="{BB962C8B-B14F-4D97-AF65-F5344CB8AC3E}">
        <p14:creationId xmlns:p14="http://schemas.microsoft.com/office/powerpoint/2010/main" val="22604503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01675" y="2198688"/>
            <a:ext cx="7740650" cy="3231654"/>
          </a:xfrm>
          <a:prstGeom prst="rect">
            <a:avLst/>
          </a:prstGeom>
          <a:noFill/>
          <a:ln w="9525">
            <a:noFill/>
            <a:miter lim="800000"/>
            <a:headEnd/>
            <a:tailEnd/>
          </a:ln>
          <a:effectLst/>
        </p:spPr>
        <p:txBody>
          <a:bodyPr>
            <a:spAutoFit/>
          </a:bodyPr>
          <a:lstStyle/>
          <a:p>
            <a:pPr>
              <a:defRPr/>
            </a:pPr>
            <a:r>
              <a:rPr lang="tr-TR" sz="2400" dirty="0">
                <a:ln>
                  <a:solidFill>
                    <a:srgbClr val="0033CC"/>
                  </a:solidFill>
                </a:ln>
                <a:solidFill>
                  <a:srgbClr val="0033CC"/>
                </a:solidFill>
                <a:latin typeface="Arial" panose="020B0604020202020204" pitchFamily="34" charset="0"/>
                <a:cs typeface="Arial" panose="020B0604020202020204" pitchFamily="34" charset="0"/>
              </a:rPr>
              <a:t>Titreşimin Şiddeti: </a:t>
            </a:r>
          </a:p>
          <a:p>
            <a:pPr>
              <a:defRPr/>
            </a:pPr>
            <a:endParaRPr lang="tr-TR" sz="2400" b="1" dirty="0">
              <a:solidFill>
                <a:srgbClr val="0000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indent="363538">
              <a:lnSpc>
                <a:spcPct val="150000"/>
              </a:lnSpc>
              <a:defRPr/>
            </a:pPr>
            <a:r>
              <a:rPr lang="tr-TR" sz="2400" dirty="0">
                <a:solidFill>
                  <a:prstClr val="black"/>
                </a:solidFill>
                <a:latin typeface="Arial" panose="020B0604020202020204" pitchFamily="34" charset="0"/>
                <a:cs typeface="Arial" panose="020B0604020202020204" pitchFamily="34" charset="0"/>
              </a:rPr>
              <a:t>Titreşimin oluştuğu ortamda, titreşen enerjinin hareket yönüne dikey birim alanda, birim zamandaki akım gücüne titreşimin şiddeti denir. </a:t>
            </a:r>
          </a:p>
          <a:p>
            <a:pPr>
              <a:defRPr/>
            </a:pPr>
            <a:endParaRPr lang="tr-TR" sz="2400" dirty="0">
              <a:solidFill>
                <a:srgbClr val="000000"/>
              </a:solidFill>
              <a:latin typeface="Arial" panose="020B0604020202020204" pitchFamily="34" charset="0"/>
              <a:cs typeface="Arial" panose="020B0604020202020204" pitchFamily="34" charset="0"/>
            </a:endParaRPr>
          </a:p>
          <a:p>
            <a:pPr>
              <a:defRPr/>
            </a:pPr>
            <a:r>
              <a:rPr lang="tr-TR" sz="2400" dirty="0">
                <a:solidFill>
                  <a:srgbClr val="000000"/>
                </a:solidFill>
                <a:latin typeface="Arial" panose="020B0604020202020204" pitchFamily="34" charset="0"/>
                <a:cs typeface="Arial" panose="020B0604020202020204" pitchFamily="34" charset="0"/>
              </a:rPr>
              <a:t>Birimi: W/</a:t>
            </a:r>
            <a:r>
              <a:rPr lang="tr-TR" sz="2400" dirty="0" err="1">
                <a:solidFill>
                  <a:srgbClr val="000000"/>
                </a:solidFill>
                <a:latin typeface="Arial" panose="020B0604020202020204" pitchFamily="34" charset="0"/>
                <a:cs typeface="Arial" panose="020B0604020202020204" pitchFamily="34" charset="0"/>
              </a:rPr>
              <a:t>cm</a:t>
            </a:r>
            <a:r>
              <a:rPr lang="tr-TR" sz="2400" b="1" baseline="30000" dirty="0" err="1">
                <a:solidFill>
                  <a:srgbClr val="000000"/>
                </a:solidFill>
                <a:latin typeface="Arial" panose="020B0604020202020204" pitchFamily="34" charset="0"/>
                <a:cs typeface="Arial" panose="020B0604020202020204" pitchFamily="34" charset="0"/>
              </a:rPr>
              <a:t>2</a:t>
            </a:r>
            <a:endParaRPr lang="tr-TR" sz="2400" b="1" baseline="30000" dirty="0">
              <a:solidFill>
                <a:srgbClr val="000000"/>
              </a:solidFill>
              <a:latin typeface="Arial" panose="020B0604020202020204" pitchFamily="34" charset="0"/>
              <a:cs typeface="Arial" panose="020B0604020202020204" pitchFamily="34" charset="0"/>
            </a:endParaRPr>
          </a:p>
        </p:txBody>
      </p:sp>
      <p:pic>
        <p:nvPicPr>
          <p:cNvPr id="1710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7938" y="4214813"/>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FFC000">
                      <a:tint val="80000"/>
                      <a:satMod val="250000"/>
                      <a:alpha val="45000"/>
                    </a:srgbClr>
                  </a:outerShdw>
                </a:effectLst>
              </a:rPr>
              <a:t>TİTREŞİM TANIMI, TÜRLERİ VE KAYNAKLARI </a:t>
            </a:r>
          </a:p>
        </p:txBody>
      </p:sp>
    </p:spTree>
    <p:extLst>
      <p:ext uri="{BB962C8B-B14F-4D97-AF65-F5344CB8AC3E}">
        <p14:creationId xmlns:p14="http://schemas.microsoft.com/office/powerpoint/2010/main" val="4051637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5"/>
          <p:cNvSpPr txBox="1">
            <a:spLocks noChangeArrowheads="1"/>
          </p:cNvSpPr>
          <p:nvPr/>
        </p:nvSpPr>
        <p:spPr bwMode="auto">
          <a:xfrm>
            <a:off x="701675" y="1643063"/>
            <a:ext cx="77406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indent="363538" eaLnBrk="1" hangingPunct="1">
              <a:lnSpc>
                <a:spcPct val="150000"/>
              </a:lnSpc>
            </a:pPr>
            <a:r>
              <a:rPr lang="tr-TR" altLang="tr-TR" dirty="0">
                <a:ln>
                  <a:solidFill>
                    <a:srgbClr val="0033CC"/>
                  </a:solidFill>
                </a:ln>
                <a:solidFill>
                  <a:srgbClr val="0033CC"/>
                </a:solidFill>
                <a:latin typeface="Arial" panose="020B0604020202020204" pitchFamily="34" charset="0"/>
                <a:cs typeface="Arial" panose="020B0604020202020204" pitchFamily="34" charset="0"/>
              </a:rPr>
              <a:t>El-Kol Titreşimi:</a:t>
            </a:r>
          </a:p>
          <a:p>
            <a:pPr indent="363538" eaLnBrk="1" hangingPunct="1">
              <a:lnSpc>
                <a:spcPct val="150000"/>
              </a:lnSpc>
            </a:pPr>
            <a:r>
              <a:rPr lang="tr-TR" altLang="tr-TR" dirty="0">
                <a:ln>
                  <a:solidFill>
                    <a:prstClr val="black"/>
                  </a:solidFill>
                </a:ln>
                <a:solidFill>
                  <a:srgbClr val="000000"/>
                </a:solidFill>
                <a:latin typeface="Arial" panose="020B0604020202020204" pitchFamily="34" charset="0"/>
                <a:cs typeface="Arial" panose="020B0604020202020204" pitchFamily="34" charset="0"/>
              </a:rPr>
              <a:t>İnsanda el-kol sistemine aktarıldığında</a:t>
            </a:r>
            <a:r>
              <a:rPr lang="tr-TR" altLang="tr-TR" dirty="0">
                <a:solidFill>
                  <a:srgbClr val="000000"/>
                </a:solidFill>
                <a:latin typeface="Arial" panose="020B0604020202020204" pitchFamily="34" charset="0"/>
                <a:cs typeface="Arial" panose="020B0604020202020204" pitchFamily="34" charset="0"/>
              </a:rPr>
              <a:t>, işçilerin sağlık ve güvenliği için risk oluşturan ve özellikle de damar, kemik, eklem, sinir ve kas bozukluklarına yol açan mekanik titreşimlere </a:t>
            </a:r>
            <a:r>
              <a:rPr lang="tr-TR" altLang="tr-TR" dirty="0">
                <a:ln>
                  <a:solidFill>
                    <a:srgbClr val="0033CC"/>
                  </a:solidFill>
                </a:ln>
                <a:solidFill>
                  <a:srgbClr val="0033CC"/>
                </a:solidFill>
                <a:latin typeface="Arial" panose="020B0604020202020204" pitchFamily="34" charset="0"/>
                <a:cs typeface="Arial" panose="020B0604020202020204" pitchFamily="34" charset="0"/>
              </a:rPr>
              <a:t>el-kol titreşimleri </a:t>
            </a:r>
            <a:r>
              <a:rPr lang="tr-TR" altLang="tr-TR" dirty="0">
                <a:solidFill>
                  <a:srgbClr val="000000"/>
                </a:solidFill>
                <a:latin typeface="Arial" panose="020B0604020202020204" pitchFamily="34" charset="0"/>
                <a:cs typeface="Arial" panose="020B0604020202020204" pitchFamily="34" charset="0"/>
              </a:rPr>
              <a:t>denmektedir.</a:t>
            </a:r>
          </a:p>
        </p:txBody>
      </p:sp>
      <p:pic>
        <p:nvPicPr>
          <p:cNvPr id="1720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172" y="4538811"/>
            <a:ext cx="29083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FFC000">
                      <a:tint val="80000"/>
                      <a:satMod val="250000"/>
                      <a:alpha val="45000"/>
                    </a:srgbClr>
                  </a:outerShdw>
                </a:effectLst>
              </a:rPr>
              <a:t>TİTREŞİM TANIMI, TÜRLERİ VE KAYNAKLARI </a:t>
            </a:r>
          </a:p>
        </p:txBody>
      </p:sp>
    </p:spTree>
    <p:extLst>
      <p:ext uri="{BB962C8B-B14F-4D97-AF65-F5344CB8AC3E}">
        <p14:creationId xmlns:p14="http://schemas.microsoft.com/office/powerpoint/2010/main" val="1307819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4"/>
          <p:cNvSpPr txBox="1">
            <a:spLocks noChangeArrowheads="1"/>
          </p:cNvSpPr>
          <p:nvPr/>
        </p:nvSpPr>
        <p:spPr bwMode="auto">
          <a:xfrm>
            <a:off x="701675" y="1153321"/>
            <a:ext cx="77406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indent="363538" eaLnBrk="1" hangingPunct="1">
              <a:lnSpc>
                <a:spcPct val="150000"/>
              </a:lnSpc>
            </a:pPr>
            <a:r>
              <a:rPr lang="tr-TR" altLang="tr-TR" b="1" dirty="0">
                <a:ln w="1905">
                  <a:solidFill>
                    <a:srgbClr val="FF0000"/>
                  </a:solidFill>
                </a:ln>
                <a:solidFill>
                  <a:srgbClr val="FF0000"/>
                </a:solidFill>
                <a:effectLst>
                  <a:innerShdw blurRad="69850" dist="43180" dir="5400000">
                    <a:srgbClr val="000000">
                      <a:alpha val="65000"/>
                    </a:srgbClr>
                  </a:innerShdw>
                </a:effectLst>
                <a:cs typeface="Tahoma" pitchFamily="34" charset="0"/>
              </a:rPr>
              <a:t>El-kol Titreşimi İçin;</a:t>
            </a:r>
          </a:p>
          <a:p>
            <a:pPr indent="363538" eaLnBrk="1" hangingPunct="1">
              <a:lnSpc>
                <a:spcPct val="150000"/>
              </a:lnSpc>
            </a:pPr>
            <a:r>
              <a:rPr lang="tr-TR" altLang="tr-TR" dirty="0">
                <a:ln>
                  <a:solidFill>
                    <a:prstClr val="black"/>
                  </a:solidFill>
                </a:ln>
                <a:solidFill>
                  <a:srgbClr val="000000"/>
                </a:solidFill>
                <a:cs typeface="Tahoma" pitchFamily="34" charset="0"/>
              </a:rPr>
              <a:t>Sekiz saatlik çalışma süresi için                       </a:t>
            </a:r>
            <a:r>
              <a:rPr lang="tr-TR" altLang="tr-TR" dirty="0">
                <a:ln>
                  <a:solidFill>
                    <a:srgbClr val="0033CC"/>
                  </a:solidFill>
                </a:ln>
                <a:solidFill>
                  <a:srgbClr val="0033CC"/>
                </a:solidFill>
                <a:cs typeface="Tahoma" pitchFamily="34" charset="0"/>
              </a:rPr>
              <a:t>günlük maruziyet eylem  değeri 2,5 m/s</a:t>
            </a:r>
            <a:r>
              <a:rPr lang="tr-TR" altLang="tr-TR" baseline="30000" dirty="0">
                <a:ln>
                  <a:solidFill>
                    <a:srgbClr val="0033CC"/>
                  </a:solidFill>
                </a:ln>
                <a:solidFill>
                  <a:srgbClr val="0033CC"/>
                </a:solidFill>
                <a:cs typeface="Tahoma" pitchFamily="34" charset="0"/>
              </a:rPr>
              <a:t>2</a:t>
            </a:r>
            <a:r>
              <a:rPr lang="tr-TR" altLang="tr-TR" dirty="0">
                <a:ln>
                  <a:solidFill>
                    <a:srgbClr val="0033CC"/>
                  </a:solidFill>
                </a:ln>
                <a:solidFill>
                  <a:srgbClr val="000000"/>
                </a:solidFill>
                <a:cs typeface="Tahoma" pitchFamily="34" charset="0"/>
              </a:rPr>
              <a:t>’dir.</a:t>
            </a:r>
          </a:p>
          <a:p>
            <a:pPr indent="363538" eaLnBrk="1" hangingPunct="1">
              <a:lnSpc>
                <a:spcPct val="150000"/>
              </a:lnSpc>
            </a:pPr>
            <a:r>
              <a:rPr lang="tr-TR" altLang="tr-TR" dirty="0">
                <a:ln>
                  <a:solidFill>
                    <a:prstClr val="black"/>
                  </a:solidFill>
                </a:ln>
                <a:solidFill>
                  <a:srgbClr val="000000"/>
                </a:solidFill>
                <a:cs typeface="Tahoma" pitchFamily="34" charset="0"/>
              </a:rPr>
              <a:t>Sekiz saatlik çalışma süresi için                       </a:t>
            </a:r>
            <a:r>
              <a:rPr lang="tr-TR" altLang="tr-TR" dirty="0">
                <a:ln>
                  <a:solidFill>
                    <a:srgbClr val="0033CC"/>
                  </a:solidFill>
                </a:ln>
                <a:solidFill>
                  <a:srgbClr val="0033CC"/>
                </a:solidFill>
                <a:cs typeface="Tahoma" pitchFamily="34" charset="0"/>
              </a:rPr>
              <a:t>günlük maruziyet sınır değeri 5 m/s</a:t>
            </a:r>
            <a:r>
              <a:rPr lang="tr-TR" altLang="tr-TR" baseline="30000" dirty="0">
                <a:ln>
                  <a:solidFill>
                    <a:srgbClr val="0033CC"/>
                  </a:solidFill>
                </a:ln>
                <a:solidFill>
                  <a:srgbClr val="0033CC"/>
                </a:solidFill>
                <a:cs typeface="Tahoma" pitchFamily="34" charset="0"/>
              </a:rPr>
              <a:t>2</a:t>
            </a:r>
            <a:r>
              <a:rPr lang="tr-TR" altLang="tr-TR" dirty="0">
                <a:ln>
                  <a:solidFill>
                    <a:srgbClr val="0033CC"/>
                  </a:solidFill>
                </a:ln>
                <a:solidFill>
                  <a:srgbClr val="000000"/>
                </a:solidFill>
                <a:cs typeface="Tahoma" pitchFamily="34" charset="0"/>
              </a:rPr>
              <a:t>,</a:t>
            </a:r>
          </a:p>
        </p:txBody>
      </p:sp>
      <p:pic>
        <p:nvPicPr>
          <p:cNvPr id="173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015643"/>
            <a:ext cx="7502475" cy="219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16761708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7"/>
          <p:cNvSpPr txBox="1">
            <a:spLocks noChangeArrowheads="1"/>
          </p:cNvSpPr>
          <p:nvPr/>
        </p:nvSpPr>
        <p:spPr bwMode="auto">
          <a:xfrm>
            <a:off x="611560" y="1196752"/>
            <a:ext cx="5256584"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pPr>
            <a:r>
              <a:rPr lang="tr-TR" altLang="tr-TR" sz="2200" dirty="0">
                <a:ln>
                  <a:solidFill>
                    <a:srgbClr val="0033CC"/>
                  </a:solidFill>
                </a:ln>
                <a:solidFill>
                  <a:srgbClr val="0033CC"/>
                </a:solidFill>
                <a:latin typeface="Arial" panose="020B0604020202020204" pitchFamily="34" charset="0"/>
                <a:cs typeface="Arial" panose="020B0604020202020204" pitchFamily="34" charset="0"/>
              </a:rPr>
              <a:t>El-kol Titreşim Kaynakları;</a:t>
            </a:r>
          </a:p>
          <a:p>
            <a:pPr eaLnBrk="1" hangingPunct="1">
              <a:lnSpc>
                <a:spcPct val="150000"/>
              </a:lnSpc>
            </a:pPr>
            <a:endParaRPr lang="tr-TR" altLang="tr-TR" sz="2200" dirty="0">
              <a:ln>
                <a:solidFill>
                  <a:srgbClr val="0033CC"/>
                </a:solidFill>
              </a:ln>
              <a:solidFill>
                <a:srgbClr val="0033CC"/>
              </a:solidFill>
              <a:latin typeface="Arial" panose="020B0604020202020204" pitchFamily="34" charset="0"/>
              <a:cs typeface="Arial" panose="020B0604020202020204" pitchFamily="34" charset="0"/>
            </a:endParaRPr>
          </a:p>
          <a:p>
            <a:pPr eaLnBrk="1" hangingPunct="1">
              <a:lnSpc>
                <a:spcPct val="150000"/>
              </a:lnSpc>
            </a:pPr>
            <a:r>
              <a:rPr lang="tr-TR" altLang="tr-TR" sz="2200" dirty="0">
                <a:ln>
                  <a:solidFill>
                    <a:srgbClr val="0033CC"/>
                  </a:solidFill>
                </a:ln>
                <a:solidFill>
                  <a:srgbClr val="0033CC"/>
                </a:solidFill>
                <a:latin typeface="Arial" panose="020B0604020202020204" pitchFamily="34" charset="0"/>
                <a:cs typeface="Arial" panose="020B0604020202020204" pitchFamily="34" charset="0"/>
              </a:rPr>
              <a:t>Genellikle el ve el parmakları ile kollara ulaşan titreşimleri oluşturan titreşim kaynakları şunlardır;</a:t>
            </a:r>
          </a:p>
          <a:p>
            <a:pPr eaLnBrk="1" hangingPunct="1">
              <a:lnSpc>
                <a:spcPct val="150000"/>
              </a:lnSpc>
            </a:pPr>
            <a:r>
              <a:rPr lang="tr-TR" altLang="tr-TR" sz="2200" dirty="0">
                <a:solidFill>
                  <a:srgbClr val="000000"/>
                </a:solidFill>
                <a:latin typeface="Arial" panose="020B0604020202020204" pitchFamily="34" charset="0"/>
                <a:cs typeface="Arial" panose="020B0604020202020204" pitchFamily="34" charset="0"/>
              </a:rPr>
              <a:t>Taş kırma makinaları, kömür ve madencilikte kullanılan pnömatik (havalı) çekiçler, ormancılıkta kullanılan testereler, parlatma ve rende makinaları.</a:t>
            </a:r>
            <a:endParaRPr lang="en-US" altLang="tr-TR" sz="2200" dirty="0">
              <a:solidFill>
                <a:srgbClr val="000000"/>
              </a:solidFill>
              <a:latin typeface="Arial" panose="020B0604020202020204" pitchFamily="34" charset="0"/>
              <a:cs typeface="Arial" panose="020B0604020202020204" pitchFamily="34" charset="0"/>
            </a:endParaRPr>
          </a:p>
        </p:txBody>
      </p:sp>
      <p:pic>
        <p:nvPicPr>
          <p:cNvPr id="1740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1322" y="2276872"/>
            <a:ext cx="2428875" cy="3456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12371089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872836"/>
            <a:ext cx="418407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Text Box 4"/>
          <p:cNvSpPr txBox="1">
            <a:spLocks noChangeArrowheads="1"/>
          </p:cNvSpPr>
          <p:nvPr/>
        </p:nvSpPr>
        <p:spPr bwMode="auto">
          <a:xfrm>
            <a:off x="307829" y="762868"/>
            <a:ext cx="46936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lnSpc>
                <a:spcPct val="150000"/>
              </a:lnSpc>
            </a:pPr>
            <a:r>
              <a:rPr lang="tr-TR" altLang="tr-TR" dirty="0">
                <a:ln>
                  <a:solidFill>
                    <a:srgbClr val="0033CC"/>
                  </a:solidFill>
                </a:ln>
                <a:solidFill>
                  <a:srgbClr val="0033CC"/>
                </a:solidFill>
                <a:latin typeface="Arial" panose="020B0604020202020204" pitchFamily="34" charset="0"/>
                <a:cs typeface="Arial" panose="020B0604020202020204" pitchFamily="34" charset="0"/>
              </a:rPr>
              <a:t>Bütün Vücut Titreşimi: </a:t>
            </a:r>
          </a:p>
          <a:p>
            <a:pPr eaLnBrk="1" hangingPunct="1">
              <a:lnSpc>
                <a:spcPct val="150000"/>
              </a:lnSpc>
            </a:pPr>
            <a:r>
              <a:rPr lang="tr-TR" altLang="tr-TR" dirty="0">
                <a:solidFill>
                  <a:srgbClr val="000000"/>
                </a:solidFill>
                <a:latin typeface="Arial" panose="020B0604020202020204" pitchFamily="34" charset="0"/>
                <a:cs typeface="Arial" panose="020B0604020202020204" pitchFamily="34" charset="0"/>
              </a:rPr>
              <a:t>Vücudun tümüne aktarıldığında,</a:t>
            </a:r>
          </a:p>
          <a:p>
            <a:pPr eaLnBrk="1" hangingPunct="1">
              <a:lnSpc>
                <a:spcPct val="150000"/>
              </a:lnSpc>
            </a:pPr>
            <a:r>
              <a:rPr lang="tr-TR" altLang="tr-TR" dirty="0">
                <a:solidFill>
                  <a:srgbClr val="000000"/>
                </a:solidFill>
                <a:latin typeface="Arial" panose="020B0604020202020204" pitchFamily="34" charset="0"/>
                <a:cs typeface="Arial" panose="020B0604020202020204" pitchFamily="34" charset="0"/>
              </a:rPr>
              <a:t>işçilerin sağlık ve güvenliği için risk oluşturan, </a:t>
            </a:r>
            <a:r>
              <a:rPr lang="tr-TR" altLang="tr-TR" dirty="0">
                <a:ln>
                  <a:solidFill>
                    <a:srgbClr val="FF0000"/>
                  </a:solidFill>
                </a:ln>
                <a:solidFill>
                  <a:srgbClr val="FF0000"/>
                </a:solidFill>
                <a:latin typeface="Arial" panose="020B0604020202020204" pitchFamily="34" charset="0"/>
                <a:cs typeface="Arial" panose="020B0604020202020204" pitchFamily="34" charset="0"/>
              </a:rPr>
              <a:t>özellikle de bel bölgesinde rahatsızlık ve omurgada travmaya yol </a:t>
            </a:r>
          </a:p>
          <a:p>
            <a:pPr eaLnBrk="1" hangingPunct="1">
              <a:lnSpc>
                <a:spcPct val="150000"/>
              </a:lnSpc>
            </a:pPr>
            <a:r>
              <a:rPr lang="tr-TR" altLang="tr-TR" dirty="0">
                <a:ln>
                  <a:solidFill>
                    <a:srgbClr val="FF0000"/>
                  </a:solidFill>
                </a:ln>
                <a:solidFill>
                  <a:srgbClr val="FF0000"/>
                </a:solidFill>
                <a:latin typeface="Arial" panose="020B0604020202020204" pitchFamily="34" charset="0"/>
                <a:cs typeface="Arial" panose="020B0604020202020204" pitchFamily="34" charset="0"/>
              </a:rPr>
              <a:t>açan mekanik titreşimlere </a:t>
            </a:r>
          </a:p>
          <a:p>
            <a:pPr eaLnBrk="1" hangingPunct="1">
              <a:lnSpc>
                <a:spcPct val="150000"/>
              </a:lnSpc>
            </a:pPr>
            <a:r>
              <a:rPr lang="tr-TR" altLang="tr-TR" dirty="0">
                <a:ln>
                  <a:solidFill>
                    <a:srgbClr val="0033CC"/>
                  </a:solidFill>
                </a:ln>
                <a:solidFill>
                  <a:srgbClr val="0033CC"/>
                </a:solidFill>
                <a:latin typeface="Arial" panose="020B0604020202020204" pitchFamily="34" charset="0"/>
                <a:cs typeface="Arial" panose="020B0604020202020204" pitchFamily="34" charset="0"/>
              </a:rPr>
              <a:t>Bütün vücut titreşimi </a:t>
            </a:r>
            <a:r>
              <a:rPr lang="tr-TR" altLang="tr-TR" dirty="0">
                <a:solidFill>
                  <a:srgbClr val="000000"/>
                </a:solidFill>
                <a:latin typeface="Arial" panose="020B0604020202020204" pitchFamily="34" charset="0"/>
                <a:cs typeface="Arial" panose="020B0604020202020204" pitchFamily="34" charset="0"/>
              </a:rPr>
              <a:t>denmektedir. </a:t>
            </a:r>
          </a:p>
        </p:txBody>
      </p:sp>
      <p:sp>
        <p:nvSpPr>
          <p:cNvPr id="4"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1142157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3025" y="1923963"/>
            <a:ext cx="2584450" cy="286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Text Box 4"/>
          <p:cNvSpPr txBox="1">
            <a:spLocks noChangeArrowheads="1"/>
          </p:cNvSpPr>
          <p:nvPr/>
        </p:nvSpPr>
        <p:spPr bwMode="auto">
          <a:xfrm>
            <a:off x="493201" y="1330890"/>
            <a:ext cx="5904656" cy="4893647"/>
          </a:xfrm>
          <a:prstGeom prst="rect">
            <a:avLst/>
          </a:prstGeom>
          <a:noFill/>
          <a:ln w="9525">
            <a:noFill/>
            <a:miter lim="800000"/>
            <a:headEnd/>
            <a:tailEnd/>
          </a:ln>
          <a:effectLst/>
        </p:spPr>
        <p:txBody>
          <a:bodyPr wrap="square">
            <a:spAutoFit/>
          </a:bodyPr>
          <a:lstStyle/>
          <a:p>
            <a:pPr marL="363538" indent="-363538">
              <a:lnSpc>
                <a:spcPct val="150000"/>
              </a:lnSpc>
              <a:defRPr/>
            </a:pPr>
            <a:r>
              <a:rPr lang="tr-TR" sz="2400" dirty="0">
                <a:solidFill>
                  <a:srgbClr val="000000"/>
                </a:solidFill>
                <a:latin typeface="Arial" panose="020B0604020202020204" pitchFamily="34" charset="0"/>
                <a:cs typeface="Arial" panose="020B0604020202020204" pitchFamily="34" charset="0"/>
              </a:rPr>
              <a:t>Bütün vücut titreşimi için;</a:t>
            </a:r>
          </a:p>
          <a:p>
            <a:pPr>
              <a:lnSpc>
                <a:spcPct val="150000"/>
              </a:lnSpc>
              <a:defRPr/>
            </a:pPr>
            <a:r>
              <a:rPr lang="tr-TR" sz="2400" dirty="0">
                <a:solidFill>
                  <a:srgbClr val="000000"/>
                </a:solidFill>
                <a:latin typeface="Arial" panose="020B0604020202020204" pitchFamily="34" charset="0"/>
                <a:cs typeface="Arial" panose="020B0604020202020204" pitchFamily="34" charset="0"/>
              </a:rPr>
              <a:t>Sekiz saatlik çalışma süresi için </a:t>
            </a:r>
          </a:p>
          <a:p>
            <a:pPr>
              <a:lnSpc>
                <a:spcPct val="150000"/>
              </a:lnSpc>
              <a:defRPr/>
            </a:pPr>
            <a:r>
              <a:rPr lang="tr-TR" sz="2400" dirty="0">
                <a:ln>
                  <a:solidFill>
                    <a:srgbClr val="0033CC"/>
                  </a:solidFill>
                </a:ln>
                <a:solidFill>
                  <a:srgbClr val="0033CC"/>
                </a:solidFill>
                <a:latin typeface="Arial" panose="020B0604020202020204" pitchFamily="34" charset="0"/>
                <a:cs typeface="Arial" panose="020B0604020202020204" pitchFamily="34" charset="0"/>
              </a:rPr>
              <a:t>günlük maruziyet eylem değeri 0,5 m/s</a:t>
            </a:r>
            <a:r>
              <a:rPr lang="tr-TR" sz="2400" baseline="30000" dirty="0">
                <a:ln>
                  <a:solidFill>
                    <a:srgbClr val="0033CC"/>
                  </a:solidFill>
                </a:ln>
                <a:solidFill>
                  <a:srgbClr val="0033CC"/>
                </a:solidFill>
                <a:latin typeface="Arial" panose="020B0604020202020204" pitchFamily="34" charset="0"/>
                <a:cs typeface="Arial" panose="020B0604020202020204" pitchFamily="34" charset="0"/>
              </a:rPr>
              <a:t>2</a:t>
            </a:r>
            <a:r>
              <a:rPr lang="tr-TR" sz="2400" dirty="0">
                <a:ln>
                  <a:solidFill>
                    <a:srgbClr val="0033CC"/>
                  </a:solidFill>
                </a:ln>
                <a:solidFill>
                  <a:srgbClr val="000000"/>
                </a:solidFill>
                <a:latin typeface="Arial" panose="020B0604020202020204" pitchFamily="34" charset="0"/>
                <a:cs typeface="Arial" panose="020B0604020202020204" pitchFamily="34" charset="0"/>
              </a:rPr>
              <a:t>’</a:t>
            </a:r>
            <a:r>
              <a:rPr lang="tr-TR" sz="2400" dirty="0">
                <a:solidFill>
                  <a:srgbClr val="000000"/>
                </a:solidFill>
                <a:latin typeface="Arial" panose="020B0604020202020204" pitchFamily="34" charset="0"/>
                <a:cs typeface="Arial" panose="020B0604020202020204" pitchFamily="34" charset="0"/>
              </a:rPr>
              <a:t>dir </a:t>
            </a:r>
          </a:p>
          <a:p>
            <a:pPr>
              <a:lnSpc>
                <a:spcPct val="150000"/>
              </a:lnSpc>
              <a:defRPr/>
            </a:pPr>
            <a:endParaRPr lang="tr-TR" sz="2400" dirty="0">
              <a:solidFill>
                <a:srgbClr val="000000"/>
              </a:solidFill>
              <a:latin typeface="Arial" panose="020B0604020202020204" pitchFamily="34" charset="0"/>
              <a:cs typeface="Arial" panose="020B0604020202020204" pitchFamily="34" charset="0"/>
            </a:endParaRPr>
          </a:p>
          <a:p>
            <a:pPr>
              <a:lnSpc>
                <a:spcPct val="150000"/>
              </a:lnSpc>
              <a:defRPr/>
            </a:pPr>
            <a:r>
              <a:rPr lang="tr-TR" sz="2400" dirty="0">
                <a:solidFill>
                  <a:srgbClr val="000000"/>
                </a:solidFill>
                <a:latin typeface="Arial" panose="020B0604020202020204" pitchFamily="34" charset="0"/>
                <a:cs typeface="Arial" panose="020B0604020202020204" pitchFamily="34" charset="0"/>
              </a:rPr>
              <a:t>Sekiz saatlik çalışma süresi için </a:t>
            </a:r>
          </a:p>
          <a:p>
            <a:pPr>
              <a:lnSpc>
                <a:spcPct val="150000"/>
              </a:lnSpc>
              <a:defRPr/>
            </a:pPr>
            <a:r>
              <a:rPr lang="tr-TR" sz="2400" dirty="0">
                <a:ln>
                  <a:solidFill>
                    <a:srgbClr val="0033CC"/>
                  </a:solidFill>
                </a:ln>
                <a:solidFill>
                  <a:srgbClr val="0033CC"/>
                </a:solidFill>
                <a:latin typeface="Arial" panose="020B0604020202020204" pitchFamily="34" charset="0"/>
                <a:cs typeface="Arial" panose="020B0604020202020204" pitchFamily="34" charset="0"/>
              </a:rPr>
              <a:t>günlük maruziyet sınır değeri 1,15 m/s</a:t>
            </a:r>
            <a:r>
              <a:rPr lang="tr-TR" sz="2400" baseline="30000" dirty="0">
                <a:ln>
                  <a:solidFill>
                    <a:srgbClr val="0033CC"/>
                  </a:solidFill>
                </a:ln>
                <a:solidFill>
                  <a:srgbClr val="0033CC"/>
                </a:solidFill>
                <a:latin typeface="Arial" panose="020B0604020202020204" pitchFamily="34" charset="0"/>
                <a:cs typeface="Arial" panose="020B0604020202020204" pitchFamily="34" charset="0"/>
              </a:rPr>
              <a:t>2</a:t>
            </a:r>
            <a:r>
              <a:rPr lang="tr-TR" sz="2400" dirty="0">
                <a:solidFill>
                  <a:srgbClr val="000000"/>
                </a:solidFill>
                <a:latin typeface="Arial" panose="020B0604020202020204" pitchFamily="34" charset="0"/>
                <a:cs typeface="Arial" panose="020B0604020202020204" pitchFamily="34" charset="0"/>
              </a:rPr>
              <a:t>,</a:t>
            </a:r>
          </a:p>
          <a:p>
            <a:pPr>
              <a:lnSpc>
                <a:spcPct val="150000"/>
              </a:lnSpc>
              <a:defRPr/>
            </a:pPr>
            <a:r>
              <a:rPr lang="tr-TR" sz="2400" dirty="0">
                <a:solidFill>
                  <a:srgbClr val="000000"/>
                </a:solidFill>
                <a:latin typeface="Arial" panose="020B0604020202020204" pitchFamily="34" charset="0"/>
                <a:cs typeface="Arial" panose="020B0604020202020204" pitchFamily="34" charset="0"/>
              </a:rPr>
              <a:t>.</a:t>
            </a:r>
          </a:p>
          <a:p>
            <a:pPr>
              <a:lnSpc>
                <a:spcPct val="150000"/>
              </a:lnSpc>
              <a:defRPr/>
            </a:pPr>
            <a:endParaRPr lang="tr-TR" sz="2400" baseline="30000" dirty="0">
              <a:solidFill>
                <a:srgbClr val="000000"/>
              </a:solidFill>
              <a:latin typeface="Arial" panose="020B0604020202020204" pitchFamily="34" charset="0"/>
              <a:cs typeface="Arial" panose="020B0604020202020204" pitchFamily="34" charset="0"/>
            </a:endParaRPr>
          </a:p>
        </p:txBody>
      </p:sp>
      <p:sp>
        <p:nvSpPr>
          <p:cNvPr id="5"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6537901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5"/>
          <p:cNvSpPr txBox="1">
            <a:spLocks noChangeArrowheads="1"/>
          </p:cNvSpPr>
          <p:nvPr/>
        </p:nvSpPr>
        <p:spPr bwMode="auto">
          <a:xfrm>
            <a:off x="678630" y="756280"/>
            <a:ext cx="554939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eaLnBrk="1" hangingPunct="1"/>
            <a:r>
              <a:rPr lang="tr-TR" altLang="tr-TR" dirty="0">
                <a:ln>
                  <a:solidFill>
                    <a:srgbClr val="0033CC"/>
                  </a:solidFill>
                </a:ln>
                <a:solidFill>
                  <a:srgbClr val="0033CC"/>
                </a:solidFill>
                <a:latin typeface="Arial" panose="020B0604020202020204" pitchFamily="34" charset="0"/>
                <a:cs typeface="Arial" panose="020B0604020202020204" pitchFamily="34" charset="0"/>
              </a:rPr>
              <a:t>Bütün Vücut Titreşim Kaynakları;</a:t>
            </a:r>
          </a:p>
          <a:p>
            <a:pPr eaLnBrk="1" hangingPunct="1"/>
            <a:endParaRPr lang="tr-TR" altLang="tr-TR" dirty="0">
              <a:ln>
                <a:solidFill>
                  <a:srgbClr val="0033CC"/>
                </a:solidFill>
              </a:ln>
              <a:solidFill>
                <a:srgbClr val="000000"/>
              </a:solidFill>
              <a:latin typeface="Arial" panose="020B0604020202020204" pitchFamily="34" charset="0"/>
              <a:cs typeface="Arial" panose="020B0604020202020204" pitchFamily="34" charset="0"/>
            </a:endParaRPr>
          </a:p>
          <a:p>
            <a:pPr eaLnBrk="1" hangingPunct="1">
              <a:lnSpc>
                <a:spcPct val="150000"/>
              </a:lnSpc>
            </a:pPr>
            <a:r>
              <a:rPr lang="tr-TR" altLang="tr-TR" dirty="0">
                <a:ln>
                  <a:solidFill>
                    <a:srgbClr val="0033CC"/>
                  </a:solidFill>
                </a:ln>
                <a:solidFill>
                  <a:srgbClr val="0033CC"/>
                </a:solidFill>
                <a:latin typeface="Arial" panose="020B0604020202020204" pitchFamily="34" charset="0"/>
                <a:cs typeface="Arial" panose="020B0604020202020204" pitchFamily="34" charset="0"/>
              </a:rPr>
              <a:t>Tüm vücudun etkisi altında kaldığı </a:t>
            </a:r>
          </a:p>
          <a:p>
            <a:pPr eaLnBrk="1" hangingPunct="1">
              <a:lnSpc>
                <a:spcPct val="150000"/>
              </a:lnSpc>
            </a:pPr>
            <a:r>
              <a:rPr lang="tr-TR" altLang="tr-TR" dirty="0">
                <a:ln>
                  <a:solidFill>
                    <a:srgbClr val="0033CC"/>
                  </a:solidFill>
                </a:ln>
                <a:solidFill>
                  <a:srgbClr val="0033CC"/>
                </a:solidFill>
                <a:latin typeface="Arial" panose="020B0604020202020204" pitchFamily="34" charset="0"/>
                <a:cs typeface="Arial" panose="020B0604020202020204" pitchFamily="34" charset="0"/>
              </a:rPr>
              <a:t>titreşim kaynakları;</a:t>
            </a:r>
          </a:p>
          <a:p>
            <a:pPr eaLnBrk="1" hangingPunct="1">
              <a:lnSpc>
                <a:spcPct val="150000"/>
              </a:lnSpc>
            </a:pPr>
            <a:r>
              <a:rPr lang="tr-TR" altLang="tr-TR" dirty="0">
                <a:solidFill>
                  <a:srgbClr val="000000"/>
                </a:solidFill>
                <a:latin typeface="Arial" panose="020B0604020202020204" pitchFamily="34" charset="0"/>
                <a:cs typeface="Arial" panose="020B0604020202020204" pitchFamily="34" charset="0"/>
              </a:rPr>
              <a:t>Traktör ve kamyon kullanımı, </a:t>
            </a:r>
          </a:p>
          <a:p>
            <a:pPr eaLnBrk="1" hangingPunct="1">
              <a:lnSpc>
                <a:spcPct val="150000"/>
              </a:lnSpc>
            </a:pPr>
            <a:r>
              <a:rPr lang="tr-TR" altLang="tr-TR" dirty="0">
                <a:solidFill>
                  <a:srgbClr val="000000"/>
                </a:solidFill>
                <a:latin typeface="Arial" panose="020B0604020202020204" pitchFamily="34" charset="0"/>
                <a:cs typeface="Arial" panose="020B0604020202020204" pitchFamily="34" charset="0"/>
              </a:rPr>
              <a:t>dokuma tezgahları, yol yapım, </a:t>
            </a:r>
          </a:p>
          <a:p>
            <a:pPr eaLnBrk="1" hangingPunct="1">
              <a:lnSpc>
                <a:spcPct val="150000"/>
              </a:lnSpc>
            </a:pPr>
            <a:r>
              <a:rPr lang="tr-TR" altLang="tr-TR" dirty="0">
                <a:solidFill>
                  <a:srgbClr val="000000"/>
                </a:solidFill>
                <a:latin typeface="Arial" panose="020B0604020202020204" pitchFamily="34" charset="0"/>
                <a:cs typeface="Arial" panose="020B0604020202020204" pitchFamily="34" charset="0"/>
              </a:rPr>
              <a:t>bakım ve onarım makinaları, özellikle </a:t>
            </a:r>
          </a:p>
          <a:p>
            <a:pPr eaLnBrk="1" hangingPunct="1">
              <a:lnSpc>
                <a:spcPct val="150000"/>
              </a:lnSpc>
            </a:pPr>
            <a:r>
              <a:rPr lang="tr-TR" altLang="tr-TR" dirty="0">
                <a:solidFill>
                  <a:srgbClr val="000000"/>
                </a:solidFill>
                <a:latin typeface="Arial" panose="020B0604020202020204" pitchFamily="34" charset="0"/>
                <a:cs typeface="Arial" panose="020B0604020202020204" pitchFamily="34" charset="0"/>
              </a:rPr>
              <a:t>çelik konstrüksiyonlu yapılarda titreşime  sebep olan makine ve tezgahlar.</a:t>
            </a:r>
            <a:endParaRPr lang="en-US" altLang="tr-TR" dirty="0">
              <a:solidFill>
                <a:srgbClr val="000000"/>
              </a:solidFill>
              <a:latin typeface="Arial" panose="020B0604020202020204" pitchFamily="34" charset="0"/>
              <a:cs typeface="Arial" panose="020B0604020202020204" pitchFamily="34" charset="0"/>
            </a:endParaRPr>
          </a:p>
        </p:txBody>
      </p:sp>
      <p:pic>
        <p:nvPicPr>
          <p:cNvPr id="1771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5063" y="2428875"/>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etin kutusu"/>
          <p:cNvSpPr txBox="1">
            <a:spLocks noChangeArrowheads="1"/>
          </p:cNvSpPr>
          <p:nvPr/>
        </p:nvSpPr>
        <p:spPr bwMode="auto">
          <a:xfrm>
            <a:off x="701675" y="332656"/>
            <a:ext cx="7019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eaLnBrk="0" hangingPunct="0">
              <a:defRPr sz="2400">
                <a:solidFill>
                  <a:schemeClr val="tx1"/>
                </a:solidFill>
                <a:latin typeface="Trebuchet MS" pitchFamily="34" charset="0"/>
                <a:cs typeface="Arial" charset="0"/>
              </a:defRPr>
            </a:lvl1pPr>
            <a:lvl2pPr marL="742950" indent="-285750" eaLnBrk="0" hangingPunct="0">
              <a:defRPr sz="2400">
                <a:solidFill>
                  <a:schemeClr val="tx1"/>
                </a:solidFill>
                <a:latin typeface="Trebuchet MS" pitchFamily="34" charset="0"/>
                <a:cs typeface="Arial" charset="0"/>
              </a:defRPr>
            </a:lvl2pPr>
            <a:lvl3pPr marL="1143000" indent="-228600" eaLnBrk="0" hangingPunct="0">
              <a:defRPr sz="2400">
                <a:solidFill>
                  <a:schemeClr val="tx1"/>
                </a:solidFill>
                <a:latin typeface="Trebuchet MS" pitchFamily="34" charset="0"/>
                <a:cs typeface="Arial" charset="0"/>
              </a:defRPr>
            </a:lvl3pPr>
            <a:lvl4pPr marL="1600200" indent="-228600" eaLnBrk="0" hangingPunct="0">
              <a:defRPr sz="2400">
                <a:solidFill>
                  <a:schemeClr val="tx1"/>
                </a:solidFill>
                <a:latin typeface="Trebuchet MS" pitchFamily="34" charset="0"/>
                <a:cs typeface="Arial" charset="0"/>
              </a:defRPr>
            </a:lvl4pPr>
            <a:lvl5pPr marL="2057400" indent="-228600" eaLnBrk="0" hangingPunct="0">
              <a:defRPr sz="2400">
                <a:solidFill>
                  <a:schemeClr val="tx1"/>
                </a:solidFill>
                <a:latin typeface="Trebuchet MS" pitchFamily="34" charset="0"/>
                <a:cs typeface="Arial" charset="0"/>
              </a:defRPr>
            </a:lvl5pPr>
            <a:lvl6pPr marL="25146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6pPr>
            <a:lvl7pPr marL="29718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7pPr>
            <a:lvl8pPr marL="34290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8pPr>
            <a:lvl9pPr marL="3886200" indent="-228600" eaLnBrk="0" fontAlgn="base" hangingPunct="0">
              <a:spcBef>
                <a:spcPct val="0"/>
              </a:spcBef>
              <a:spcAft>
                <a:spcPct val="0"/>
              </a:spcAft>
              <a:buClr>
                <a:schemeClr val="hlink"/>
              </a:buClr>
              <a:buFont typeface="Wingdings" pitchFamily="2" charset="2"/>
              <a:defRPr sz="2400">
                <a:solidFill>
                  <a:schemeClr val="tx1"/>
                </a:solidFill>
                <a:latin typeface="Trebuchet MS" pitchFamily="34" charset="0"/>
                <a:cs typeface="Arial" charset="0"/>
              </a:defRPr>
            </a:lvl9pPr>
          </a:lstStyle>
          <a:p>
            <a:pPr algn="ctr" eaLnBrk="1" hangingPunct="1"/>
            <a:r>
              <a:rPr lang="tr-TR" altLang="tr-TR" sz="2200" b="1" dirty="0">
                <a:ln>
                  <a:solidFill>
                    <a:srgbClr val="0033CC"/>
                  </a:solidFill>
                  <a:prstDash val="solid"/>
                </a:ln>
                <a:solidFill>
                  <a:srgbClr val="00B0F0"/>
                </a:solidFill>
                <a:effectLst>
                  <a:outerShdw blurRad="88000" dist="50800" dir="5040000" algn="tl">
                    <a:srgbClr val="C3986D">
                      <a:tint val="80000"/>
                      <a:satMod val="250000"/>
                      <a:alpha val="45000"/>
                    </a:srgbClr>
                  </a:outerShdw>
                </a:effectLst>
              </a:rPr>
              <a:t>TİTREŞİM TANIMI, TÜRLERİ VE KAYNAKLARI </a:t>
            </a:r>
          </a:p>
        </p:txBody>
      </p:sp>
    </p:spTree>
    <p:extLst>
      <p:ext uri="{BB962C8B-B14F-4D97-AF65-F5344CB8AC3E}">
        <p14:creationId xmlns:p14="http://schemas.microsoft.com/office/powerpoint/2010/main" val="4265818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itişiklik">
  <a:themeElements>
    <a:clrScheme name="Bitişiklik">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y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itişiklik">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Bitişiklik">
  <a:themeElements>
    <a:clrScheme name="Bitişiklik">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i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itişiklik">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7342</Words>
  <Application>Microsoft Office PowerPoint</Application>
  <PresentationFormat>Ekran Gösterisi (4:3)</PresentationFormat>
  <Paragraphs>1271</Paragraphs>
  <Slides>194</Slides>
  <Notes>14</Notes>
  <HiddenSlides>0</HiddenSlides>
  <MMClips>0</MMClips>
  <ScaleCrop>false</ScaleCrop>
  <HeadingPairs>
    <vt:vector size="6" baseType="variant">
      <vt:variant>
        <vt:lpstr>Tema</vt:lpstr>
      </vt:variant>
      <vt:variant>
        <vt:i4>3</vt:i4>
      </vt:variant>
      <vt:variant>
        <vt:lpstr>Katıştırılmış OLE Hizmet Programları</vt:lpstr>
      </vt:variant>
      <vt:variant>
        <vt:i4>3</vt:i4>
      </vt:variant>
      <vt:variant>
        <vt:lpstr>Slayt Başlıkları</vt:lpstr>
      </vt:variant>
      <vt:variant>
        <vt:i4>194</vt:i4>
      </vt:variant>
    </vt:vector>
  </HeadingPairs>
  <TitlesOfParts>
    <vt:vector size="200" baseType="lpstr">
      <vt:lpstr>Bitişiklik</vt:lpstr>
      <vt:lpstr>HDOfficeLightV0</vt:lpstr>
      <vt:lpstr>1_Bitişiklik</vt:lpstr>
      <vt:lpstr>ClipArt</vt:lpstr>
      <vt:lpstr>Paketleyici Kabuk Nesnesi</vt:lpstr>
      <vt:lpstr>Bitmap Image</vt:lpstr>
      <vt:lpstr>RİSK YÖNETİMİ  VE  DEĞERLENDİRMESİ</vt:lpstr>
      <vt:lpstr>PowerPoint Sunusu</vt:lpstr>
      <vt:lpstr>PowerPoint Sunusu</vt:lpstr>
      <vt:lpstr>PowerPoint Sunusu</vt:lpstr>
      <vt:lpstr>PowerPoint Sunusu</vt:lpstr>
      <vt:lpstr>PowerPoint Sunusu</vt:lpstr>
      <vt:lpstr>PowerPoint Sunusu</vt:lpstr>
      <vt:lpstr>PowerPoint Sunusu</vt:lpstr>
      <vt:lpstr>PowerPoint Sunusu</vt:lpstr>
      <vt:lpstr>İŞYERLERİNDE İŞİN DURDURULMASINA DAİR YÖNETMELİK </vt:lpstr>
      <vt:lpstr>İŞYERLERİNDE İŞİN DURDURULMASINA DAİR YÖNETMELİK </vt:lpstr>
      <vt:lpstr>PowerPoint Sunusu</vt:lpstr>
      <vt:lpstr>PowerPoint Sunusu</vt:lpstr>
      <vt:lpstr>PowerPoint Sunusu</vt:lpstr>
      <vt:lpstr>PowerPoint Sunusu</vt:lpstr>
      <vt:lpstr>Risk değerlendirmesi ekibi </vt:lpstr>
      <vt:lpstr>PowerPoint Sunusu</vt:lpstr>
      <vt:lpstr>İŞ SAĞLIĞI VE GÜVENLİĞİ RİSK DEĞERLENDİRMESİ YÖNETMELİĞİ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Kulak Koruyucularının Gürültü Engelleme Değerleri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RİSKLER İNSANLAR TARAFINDAN NASIL ALGILANIR?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DIŞ IŞINLAMADAN KORUNMA</vt:lpstr>
      <vt:lpstr>PowerPoint Sunusu</vt:lpstr>
      <vt:lpstr>PowerPoint Sunusu</vt:lpstr>
      <vt:lpstr>KİŞİSEL KORUYUCU EKİPMAN</vt:lpstr>
      <vt:lpstr>KİŞİSEL DOZİMETRELER</vt:lpstr>
      <vt:lpstr>Radyasyon Uyarı Yazı ve Simgesi</vt:lpstr>
      <vt:lpstr>PowerPoint Sunusu</vt:lpstr>
      <vt:lpstr>PowerPoint Sunusu</vt:lpstr>
      <vt:lpstr>PowerPoint Sunusu</vt:lpstr>
      <vt:lpstr>PowerPoint Sunusu</vt:lpstr>
      <vt:lpstr>PowerPoint Sunusu</vt:lpstr>
      <vt:lpstr>PowerPoint Sunusu</vt:lpstr>
      <vt:lpstr>PowerPoint Sunusu</vt:lpstr>
      <vt:lpstr>Düşük ve yüksek basıncın işçiler üzerinde meydana getirdiği  olumsuz etkiler bir meslek hastalığıdır.  Sosyal Sigortalar Sağlık İşlemleri Tüzüğü’ne ekli meslek hastalığı listesinde “E-4 Hava basıncındaki ani değişmelerden olan hastalıklar” başlığı ile verilmiştir.   Basınç değişikliği nedeni ile görülen akut hadiselerde yükümlülük süresi 3 gün, diğer hadiselerde ise, yükümlülük süresi 10 yıldır.</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YÖNETİMİ  VE  DEĞERLENDİRMESİ</dc:title>
  <dc:creator>Ayse ERCAN</dc:creator>
  <cp:lastModifiedBy>Ayse ERCAN</cp:lastModifiedBy>
  <cp:revision>19</cp:revision>
  <dcterms:created xsi:type="dcterms:W3CDTF">2022-11-09T08:15:57Z</dcterms:created>
  <dcterms:modified xsi:type="dcterms:W3CDTF">2025-10-20T06:43:35Z</dcterms:modified>
</cp:coreProperties>
</file>