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>
  <p:sldMasterIdLst>
    <p:sldMasterId id="2147483653" r:id="rId1"/>
  </p:sldMasterIdLst>
  <p:notesMasterIdLst>
    <p:notesMasterId r:id="rId65"/>
  </p:notesMasterIdLst>
  <p:handoutMasterIdLst>
    <p:handoutMasterId r:id="rId66"/>
  </p:handoutMasterIdLst>
  <p:sldIdLst>
    <p:sldId id="364" r:id="rId2"/>
    <p:sldId id="366" r:id="rId3"/>
    <p:sldId id="365" r:id="rId4"/>
    <p:sldId id="303" r:id="rId5"/>
    <p:sldId id="304" r:id="rId6"/>
    <p:sldId id="310" r:id="rId7"/>
    <p:sldId id="305" r:id="rId8"/>
    <p:sldId id="306" r:id="rId9"/>
    <p:sldId id="307" r:id="rId10"/>
    <p:sldId id="369" r:id="rId11"/>
    <p:sldId id="368" r:id="rId12"/>
    <p:sldId id="308" r:id="rId13"/>
    <p:sldId id="309" r:id="rId14"/>
    <p:sldId id="311" r:id="rId15"/>
    <p:sldId id="316" r:id="rId16"/>
    <p:sldId id="317" r:id="rId17"/>
    <p:sldId id="318" r:id="rId18"/>
    <p:sldId id="319" r:id="rId19"/>
    <p:sldId id="320" r:id="rId20"/>
    <p:sldId id="321" r:id="rId21"/>
    <p:sldId id="374" r:id="rId22"/>
    <p:sldId id="370" r:id="rId23"/>
    <p:sldId id="371" r:id="rId24"/>
    <p:sldId id="372" r:id="rId25"/>
    <p:sldId id="376" r:id="rId26"/>
    <p:sldId id="373" r:id="rId27"/>
    <p:sldId id="322" r:id="rId28"/>
    <p:sldId id="323" r:id="rId29"/>
    <p:sldId id="324" r:id="rId30"/>
    <p:sldId id="325" r:id="rId31"/>
    <p:sldId id="326" r:id="rId32"/>
    <p:sldId id="327" r:id="rId33"/>
    <p:sldId id="328" r:id="rId34"/>
    <p:sldId id="329" r:id="rId35"/>
    <p:sldId id="330" r:id="rId36"/>
    <p:sldId id="331" r:id="rId37"/>
    <p:sldId id="332" r:id="rId38"/>
    <p:sldId id="333" r:id="rId39"/>
    <p:sldId id="334" r:id="rId40"/>
    <p:sldId id="335" r:id="rId41"/>
    <p:sldId id="336" r:id="rId42"/>
    <p:sldId id="337" r:id="rId43"/>
    <p:sldId id="338" r:id="rId44"/>
    <p:sldId id="339" r:id="rId45"/>
    <p:sldId id="340" r:id="rId46"/>
    <p:sldId id="341" r:id="rId47"/>
    <p:sldId id="342" r:id="rId48"/>
    <p:sldId id="343" r:id="rId49"/>
    <p:sldId id="344" r:id="rId50"/>
    <p:sldId id="345" r:id="rId51"/>
    <p:sldId id="348" r:id="rId52"/>
    <p:sldId id="349" r:id="rId53"/>
    <p:sldId id="350" r:id="rId54"/>
    <p:sldId id="351" r:id="rId55"/>
    <p:sldId id="352" r:id="rId56"/>
    <p:sldId id="377" r:id="rId57"/>
    <p:sldId id="380" r:id="rId58"/>
    <p:sldId id="379" r:id="rId59"/>
    <p:sldId id="361" r:id="rId60"/>
    <p:sldId id="362" r:id="rId61"/>
    <p:sldId id="367" r:id="rId62"/>
    <p:sldId id="363" r:id="rId63"/>
    <p:sldId id="381" r:id="rId64"/>
  </p:sldIdLst>
  <p:sldSz cx="9144000" cy="6858000" type="screen4x3"/>
  <p:notesSz cx="6858000" cy="9144000"/>
  <p:kinsoku lang="ja-JP" invalStChars="、。，．・：；？！゛゜ヽヾゝゞ々ー’”）〕］｝〉》」』】°‰′″℃￠％ぁぃぅぇぉっゃゅょゎァィゥェォッャュョヮヵヶ!%),.:;?]}｡｣､･ｧｨｩｪｫｬｭｮｯｰﾞﾟ" invalEndChars="‘“（〔［｛〈《「『【￥＄$([\{｢￡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C8DCFA"/>
    <a:srgbClr val="FAE1C8"/>
    <a:srgbClr val="C8E1FA"/>
    <a:srgbClr val="CCECFF"/>
    <a:srgbClr val="EED5BC"/>
    <a:srgbClr val="E7C4A1"/>
    <a:srgbClr val="D88A5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115" autoAdjust="0"/>
    <p:restoredTop sz="94647" autoAdjust="0"/>
  </p:normalViewPr>
  <p:slideViewPr>
    <p:cSldViewPr>
      <p:cViewPr varScale="1">
        <p:scale>
          <a:sx n="84" d="100"/>
          <a:sy n="84" d="100"/>
        </p:scale>
        <p:origin x="1176" y="7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>
        <p:scale>
          <a:sx n="75" d="100"/>
          <a:sy n="75" d="100"/>
        </p:scale>
        <p:origin x="-2136" y="-22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theme" Target="theme/theme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presProps" Target="pres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image" Target="../media/image1.w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22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png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png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5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6.emf"/></Relationships>
</file>

<file path=ppt/drawings/_rels/vmlDrawing9.vml.rels><?xml version="1.0" encoding="UTF-8" standalone="yes"?>
<Relationships xmlns="http://schemas.openxmlformats.org/package/2006/relationships"><Relationship Id="rId2" Type="http://schemas.openxmlformats.org/officeDocument/2006/relationships/image" Target="../media/image21.emf"/><Relationship Id="rId1" Type="http://schemas.openxmlformats.org/officeDocument/2006/relationships/image" Target="../media/image20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7" name="Rectangle 5"/>
          <p:cNvSpPr>
            <a:spLocks noChangeArrowheads="1"/>
          </p:cNvSpPr>
          <p:nvPr/>
        </p:nvSpPr>
        <p:spPr bwMode="auto">
          <a:xfrm>
            <a:off x="76200" y="8824913"/>
            <a:ext cx="6705600" cy="2730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 pitchFamily="34" charset="0"/>
              <a:cs typeface="+mn-cs"/>
            </a:endParaRPr>
          </a:p>
        </p:txBody>
      </p:sp>
      <p:sp>
        <p:nvSpPr>
          <p:cNvPr id="3079" name="Line 7"/>
          <p:cNvSpPr>
            <a:spLocks noChangeShapeType="1"/>
          </p:cNvSpPr>
          <p:nvPr/>
        </p:nvSpPr>
        <p:spPr bwMode="auto">
          <a:xfrm>
            <a:off x="828675" y="8763000"/>
            <a:ext cx="5622925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 pitchFamily="34" charset="0"/>
              <a:cs typeface="+mn-cs"/>
            </a:endParaRPr>
          </a:p>
        </p:txBody>
      </p:sp>
      <p:sp>
        <p:nvSpPr>
          <p:cNvPr id="3081" name="Rectangle 9"/>
          <p:cNvSpPr>
            <a:spLocks noChangeArrowheads="1"/>
          </p:cNvSpPr>
          <p:nvPr/>
        </p:nvSpPr>
        <p:spPr bwMode="auto">
          <a:xfrm>
            <a:off x="71438" y="55563"/>
            <a:ext cx="6715125" cy="2730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spAutoFit/>
          </a:bodyPr>
          <a:lstStyle/>
          <a:p>
            <a:pPr eaLnBrk="0" hangingPunct="0">
              <a:tabLst>
                <a:tab pos="285750" algn="l"/>
                <a:tab pos="3257550" algn="ctr"/>
                <a:tab pos="6457950" algn="r"/>
              </a:tabLst>
              <a:defRPr/>
            </a:pPr>
            <a:r>
              <a:rPr lang="en-US" sz="1200">
                <a:latin typeface="Arial" pitchFamily="34" charset="0"/>
                <a:cs typeface="+mn-cs"/>
              </a:rPr>
              <a:t>	Chapter 1		 1-</a:t>
            </a:r>
            <a:fld id="{907E6D83-3C7B-4C4F-B3BA-1F98021EE971}" type="slidenum">
              <a:rPr lang="en-US" sz="1200">
                <a:latin typeface="Arial" pitchFamily="34" charset="0"/>
                <a:cs typeface="+mn-cs"/>
              </a:rPr>
              <a:pPr eaLnBrk="0" hangingPunct="0">
                <a:tabLst>
                  <a:tab pos="285750" algn="l"/>
                  <a:tab pos="3257550" algn="ctr"/>
                  <a:tab pos="6457950" algn="r"/>
                </a:tabLst>
                <a:defRPr/>
              </a:pPr>
              <a:t>‹#›</a:t>
            </a:fld>
            <a:endParaRPr lang="en-US" sz="1200">
              <a:latin typeface="Arial" pitchFamily="34" charset="0"/>
              <a:cs typeface="+mn-cs"/>
            </a:endParaRPr>
          </a:p>
        </p:txBody>
      </p:sp>
      <p:sp>
        <p:nvSpPr>
          <p:cNvPr id="3082" name="Rectangle 10"/>
          <p:cNvSpPr>
            <a:spLocks noChangeArrowheads="1"/>
          </p:cNvSpPr>
          <p:nvPr/>
        </p:nvSpPr>
        <p:spPr bwMode="auto">
          <a:xfrm>
            <a:off x="71438" y="8818563"/>
            <a:ext cx="6715125" cy="2413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spAutoFit/>
          </a:bodyPr>
          <a:lstStyle/>
          <a:p>
            <a:pPr eaLnBrk="0" hangingPunct="0">
              <a:tabLst>
                <a:tab pos="285750" algn="l"/>
                <a:tab pos="6457950" algn="r"/>
              </a:tabLst>
            </a:pPr>
            <a:r>
              <a:rPr lang="en-US" sz="1000"/>
              <a:t>Statistics for Business and Economics, 8/e	Copyright © 2013 Pearson Education</a:t>
            </a:r>
          </a:p>
        </p:txBody>
      </p:sp>
    </p:spTree>
    <p:extLst>
      <p:ext uri="{BB962C8B-B14F-4D97-AF65-F5344CB8AC3E}">
        <p14:creationId xmlns:p14="http://schemas.microsoft.com/office/powerpoint/2010/main" val="51055042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3581400"/>
            <a:ext cx="5029200" cy="4876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0488" tIns="44450" rIns="90488" bIns="444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notes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5539" name="Rectangle 3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371600" y="533400"/>
            <a:ext cx="4191000" cy="29718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</p:sp>
      <p:sp>
        <p:nvSpPr>
          <p:cNvPr id="2052" name="Line 4"/>
          <p:cNvSpPr>
            <a:spLocks noChangeShapeType="1"/>
          </p:cNvSpPr>
          <p:nvPr/>
        </p:nvSpPr>
        <p:spPr bwMode="auto">
          <a:xfrm>
            <a:off x="1120775" y="3581400"/>
            <a:ext cx="4657725" cy="0"/>
          </a:xfrm>
          <a:prstGeom prst="line">
            <a:avLst/>
          </a:prstGeom>
          <a:noFill/>
          <a:ln w="12700">
            <a:solidFill>
              <a:schemeClr val="folHlink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 pitchFamily="34" charset="0"/>
              <a:cs typeface="+mn-cs"/>
            </a:endParaRPr>
          </a:p>
        </p:txBody>
      </p:sp>
      <p:sp>
        <p:nvSpPr>
          <p:cNvPr id="2053" name="Line 5"/>
          <p:cNvSpPr>
            <a:spLocks noChangeShapeType="1"/>
          </p:cNvSpPr>
          <p:nvPr/>
        </p:nvSpPr>
        <p:spPr bwMode="auto">
          <a:xfrm>
            <a:off x="1120775" y="3886200"/>
            <a:ext cx="4657725" cy="0"/>
          </a:xfrm>
          <a:prstGeom prst="line">
            <a:avLst/>
          </a:prstGeom>
          <a:noFill/>
          <a:ln w="12700">
            <a:solidFill>
              <a:schemeClr val="folHlink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 pitchFamily="34" charset="0"/>
              <a:cs typeface="+mn-cs"/>
            </a:endParaRPr>
          </a:p>
        </p:txBody>
      </p:sp>
      <p:sp>
        <p:nvSpPr>
          <p:cNvPr id="2054" name="Line 6"/>
          <p:cNvSpPr>
            <a:spLocks noChangeShapeType="1"/>
          </p:cNvSpPr>
          <p:nvPr/>
        </p:nvSpPr>
        <p:spPr bwMode="auto">
          <a:xfrm>
            <a:off x="1120775" y="4191000"/>
            <a:ext cx="4657725" cy="0"/>
          </a:xfrm>
          <a:prstGeom prst="line">
            <a:avLst/>
          </a:prstGeom>
          <a:noFill/>
          <a:ln w="12700">
            <a:solidFill>
              <a:schemeClr val="folHlink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 pitchFamily="34" charset="0"/>
              <a:cs typeface="+mn-cs"/>
            </a:endParaRPr>
          </a:p>
        </p:txBody>
      </p:sp>
      <p:sp>
        <p:nvSpPr>
          <p:cNvPr id="2055" name="Line 7"/>
          <p:cNvSpPr>
            <a:spLocks noChangeShapeType="1"/>
          </p:cNvSpPr>
          <p:nvPr/>
        </p:nvSpPr>
        <p:spPr bwMode="auto">
          <a:xfrm>
            <a:off x="1120775" y="4495800"/>
            <a:ext cx="4657725" cy="0"/>
          </a:xfrm>
          <a:prstGeom prst="line">
            <a:avLst/>
          </a:prstGeom>
          <a:noFill/>
          <a:ln w="12700">
            <a:solidFill>
              <a:schemeClr val="folHlink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 pitchFamily="34" charset="0"/>
              <a:cs typeface="+mn-cs"/>
            </a:endParaRPr>
          </a:p>
        </p:txBody>
      </p:sp>
      <p:sp>
        <p:nvSpPr>
          <p:cNvPr id="2056" name="Line 8"/>
          <p:cNvSpPr>
            <a:spLocks noChangeShapeType="1"/>
          </p:cNvSpPr>
          <p:nvPr/>
        </p:nvSpPr>
        <p:spPr bwMode="auto">
          <a:xfrm>
            <a:off x="1120775" y="4800600"/>
            <a:ext cx="4657725" cy="0"/>
          </a:xfrm>
          <a:prstGeom prst="line">
            <a:avLst/>
          </a:prstGeom>
          <a:noFill/>
          <a:ln w="12700">
            <a:solidFill>
              <a:schemeClr val="folHlink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 pitchFamily="34" charset="0"/>
              <a:cs typeface="+mn-cs"/>
            </a:endParaRPr>
          </a:p>
        </p:txBody>
      </p:sp>
      <p:sp>
        <p:nvSpPr>
          <p:cNvPr id="2057" name="Line 9"/>
          <p:cNvSpPr>
            <a:spLocks noChangeShapeType="1"/>
          </p:cNvSpPr>
          <p:nvPr/>
        </p:nvSpPr>
        <p:spPr bwMode="auto">
          <a:xfrm>
            <a:off x="1120775" y="5105400"/>
            <a:ext cx="4657725" cy="0"/>
          </a:xfrm>
          <a:prstGeom prst="line">
            <a:avLst/>
          </a:prstGeom>
          <a:noFill/>
          <a:ln w="12700">
            <a:solidFill>
              <a:schemeClr val="folHlink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 pitchFamily="34" charset="0"/>
              <a:cs typeface="+mn-cs"/>
            </a:endParaRPr>
          </a:p>
        </p:txBody>
      </p:sp>
      <p:sp>
        <p:nvSpPr>
          <p:cNvPr id="2058" name="Line 10"/>
          <p:cNvSpPr>
            <a:spLocks noChangeShapeType="1"/>
          </p:cNvSpPr>
          <p:nvPr/>
        </p:nvSpPr>
        <p:spPr bwMode="auto">
          <a:xfrm>
            <a:off x="1120775" y="5105400"/>
            <a:ext cx="4657725" cy="0"/>
          </a:xfrm>
          <a:prstGeom prst="line">
            <a:avLst/>
          </a:prstGeom>
          <a:noFill/>
          <a:ln w="12700">
            <a:solidFill>
              <a:schemeClr val="folHlink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 pitchFamily="34" charset="0"/>
              <a:cs typeface="+mn-cs"/>
            </a:endParaRPr>
          </a:p>
        </p:txBody>
      </p:sp>
      <p:sp>
        <p:nvSpPr>
          <p:cNvPr id="2059" name="Line 11"/>
          <p:cNvSpPr>
            <a:spLocks noChangeShapeType="1"/>
          </p:cNvSpPr>
          <p:nvPr/>
        </p:nvSpPr>
        <p:spPr bwMode="auto">
          <a:xfrm>
            <a:off x="1120775" y="5410200"/>
            <a:ext cx="4657725" cy="0"/>
          </a:xfrm>
          <a:prstGeom prst="line">
            <a:avLst/>
          </a:prstGeom>
          <a:noFill/>
          <a:ln w="12700">
            <a:solidFill>
              <a:schemeClr val="folHlink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 pitchFamily="34" charset="0"/>
              <a:cs typeface="+mn-cs"/>
            </a:endParaRPr>
          </a:p>
        </p:txBody>
      </p:sp>
      <p:sp>
        <p:nvSpPr>
          <p:cNvPr id="2060" name="Line 12"/>
          <p:cNvSpPr>
            <a:spLocks noChangeShapeType="1"/>
          </p:cNvSpPr>
          <p:nvPr/>
        </p:nvSpPr>
        <p:spPr bwMode="auto">
          <a:xfrm>
            <a:off x="1120775" y="5715000"/>
            <a:ext cx="4657725" cy="0"/>
          </a:xfrm>
          <a:prstGeom prst="line">
            <a:avLst/>
          </a:prstGeom>
          <a:noFill/>
          <a:ln w="12700">
            <a:solidFill>
              <a:schemeClr val="folHlink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 pitchFamily="34" charset="0"/>
              <a:cs typeface="+mn-cs"/>
            </a:endParaRPr>
          </a:p>
        </p:txBody>
      </p:sp>
      <p:sp>
        <p:nvSpPr>
          <p:cNvPr id="2061" name="Line 13"/>
          <p:cNvSpPr>
            <a:spLocks noChangeShapeType="1"/>
          </p:cNvSpPr>
          <p:nvPr/>
        </p:nvSpPr>
        <p:spPr bwMode="auto">
          <a:xfrm>
            <a:off x="1120775" y="6019800"/>
            <a:ext cx="4657725" cy="0"/>
          </a:xfrm>
          <a:prstGeom prst="line">
            <a:avLst/>
          </a:prstGeom>
          <a:noFill/>
          <a:ln w="12700">
            <a:solidFill>
              <a:schemeClr val="folHlink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 pitchFamily="34" charset="0"/>
              <a:cs typeface="+mn-cs"/>
            </a:endParaRPr>
          </a:p>
        </p:txBody>
      </p:sp>
      <p:sp>
        <p:nvSpPr>
          <p:cNvPr id="2062" name="Line 14"/>
          <p:cNvSpPr>
            <a:spLocks noChangeShapeType="1"/>
          </p:cNvSpPr>
          <p:nvPr/>
        </p:nvSpPr>
        <p:spPr bwMode="auto">
          <a:xfrm>
            <a:off x="1120775" y="6324600"/>
            <a:ext cx="4657725" cy="0"/>
          </a:xfrm>
          <a:prstGeom prst="line">
            <a:avLst/>
          </a:prstGeom>
          <a:noFill/>
          <a:ln w="12700">
            <a:solidFill>
              <a:schemeClr val="folHlink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 pitchFamily="34" charset="0"/>
              <a:cs typeface="+mn-cs"/>
            </a:endParaRPr>
          </a:p>
        </p:txBody>
      </p:sp>
      <p:sp>
        <p:nvSpPr>
          <p:cNvPr id="2063" name="Line 15"/>
          <p:cNvSpPr>
            <a:spLocks noChangeShapeType="1"/>
          </p:cNvSpPr>
          <p:nvPr/>
        </p:nvSpPr>
        <p:spPr bwMode="auto">
          <a:xfrm>
            <a:off x="1120775" y="6629400"/>
            <a:ext cx="4657725" cy="0"/>
          </a:xfrm>
          <a:prstGeom prst="line">
            <a:avLst/>
          </a:prstGeom>
          <a:noFill/>
          <a:ln w="12700">
            <a:solidFill>
              <a:schemeClr val="folHlink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 pitchFamily="34" charset="0"/>
              <a:cs typeface="+mn-cs"/>
            </a:endParaRPr>
          </a:p>
        </p:txBody>
      </p:sp>
      <p:sp>
        <p:nvSpPr>
          <p:cNvPr id="2064" name="Line 16"/>
          <p:cNvSpPr>
            <a:spLocks noChangeShapeType="1"/>
          </p:cNvSpPr>
          <p:nvPr/>
        </p:nvSpPr>
        <p:spPr bwMode="auto">
          <a:xfrm>
            <a:off x="1120775" y="6934200"/>
            <a:ext cx="4657725" cy="0"/>
          </a:xfrm>
          <a:prstGeom prst="line">
            <a:avLst/>
          </a:prstGeom>
          <a:noFill/>
          <a:ln w="12700">
            <a:solidFill>
              <a:schemeClr val="folHlink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 pitchFamily="34" charset="0"/>
              <a:cs typeface="+mn-cs"/>
            </a:endParaRPr>
          </a:p>
        </p:txBody>
      </p:sp>
      <p:sp>
        <p:nvSpPr>
          <p:cNvPr id="2065" name="Line 17"/>
          <p:cNvSpPr>
            <a:spLocks noChangeShapeType="1"/>
          </p:cNvSpPr>
          <p:nvPr/>
        </p:nvSpPr>
        <p:spPr bwMode="auto">
          <a:xfrm>
            <a:off x="1120775" y="7239000"/>
            <a:ext cx="4657725" cy="0"/>
          </a:xfrm>
          <a:prstGeom prst="line">
            <a:avLst/>
          </a:prstGeom>
          <a:noFill/>
          <a:ln w="12700">
            <a:solidFill>
              <a:schemeClr val="folHlink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 pitchFamily="34" charset="0"/>
              <a:cs typeface="+mn-cs"/>
            </a:endParaRPr>
          </a:p>
        </p:txBody>
      </p:sp>
      <p:sp>
        <p:nvSpPr>
          <p:cNvPr id="2066" name="Line 18"/>
          <p:cNvSpPr>
            <a:spLocks noChangeShapeType="1"/>
          </p:cNvSpPr>
          <p:nvPr/>
        </p:nvSpPr>
        <p:spPr bwMode="auto">
          <a:xfrm>
            <a:off x="1120775" y="7543800"/>
            <a:ext cx="4657725" cy="0"/>
          </a:xfrm>
          <a:prstGeom prst="line">
            <a:avLst/>
          </a:prstGeom>
          <a:noFill/>
          <a:ln w="12700">
            <a:solidFill>
              <a:schemeClr val="folHlink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 pitchFamily="34" charset="0"/>
              <a:cs typeface="+mn-cs"/>
            </a:endParaRPr>
          </a:p>
        </p:txBody>
      </p:sp>
      <p:sp>
        <p:nvSpPr>
          <p:cNvPr id="2067" name="Line 19"/>
          <p:cNvSpPr>
            <a:spLocks noChangeShapeType="1"/>
          </p:cNvSpPr>
          <p:nvPr/>
        </p:nvSpPr>
        <p:spPr bwMode="auto">
          <a:xfrm>
            <a:off x="1120775" y="7848600"/>
            <a:ext cx="4657725" cy="0"/>
          </a:xfrm>
          <a:prstGeom prst="line">
            <a:avLst/>
          </a:prstGeom>
          <a:noFill/>
          <a:ln w="12700">
            <a:solidFill>
              <a:schemeClr val="folHlink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 pitchFamily="34" charset="0"/>
              <a:cs typeface="+mn-cs"/>
            </a:endParaRPr>
          </a:p>
        </p:txBody>
      </p:sp>
      <p:sp>
        <p:nvSpPr>
          <p:cNvPr id="2068" name="Line 20"/>
          <p:cNvSpPr>
            <a:spLocks noChangeShapeType="1"/>
          </p:cNvSpPr>
          <p:nvPr/>
        </p:nvSpPr>
        <p:spPr bwMode="auto">
          <a:xfrm>
            <a:off x="1120775" y="8153400"/>
            <a:ext cx="4657725" cy="0"/>
          </a:xfrm>
          <a:prstGeom prst="line">
            <a:avLst/>
          </a:prstGeom>
          <a:noFill/>
          <a:ln w="12700">
            <a:solidFill>
              <a:schemeClr val="folHlink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 pitchFamily="34" charset="0"/>
              <a:cs typeface="+mn-cs"/>
            </a:endParaRPr>
          </a:p>
        </p:txBody>
      </p:sp>
      <p:sp>
        <p:nvSpPr>
          <p:cNvPr id="2069" name="Line 21"/>
          <p:cNvSpPr>
            <a:spLocks noChangeShapeType="1"/>
          </p:cNvSpPr>
          <p:nvPr/>
        </p:nvSpPr>
        <p:spPr bwMode="auto">
          <a:xfrm>
            <a:off x="1120775" y="8458200"/>
            <a:ext cx="4657725" cy="0"/>
          </a:xfrm>
          <a:prstGeom prst="line">
            <a:avLst/>
          </a:prstGeom>
          <a:noFill/>
          <a:ln w="12700">
            <a:solidFill>
              <a:schemeClr val="folHlink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 pitchFamily="34" charset="0"/>
              <a:cs typeface="+mn-cs"/>
            </a:endParaRPr>
          </a:p>
        </p:txBody>
      </p:sp>
      <p:sp>
        <p:nvSpPr>
          <p:cNvPr id="2072" name="Line 24"/>
          <p:cNvSpPr>
            <a:spLocks noChangeShapeType="1"/>
          </p:cNvSpPr>
          <p:nvPr/>
        </p:nvSpPr>
        <p:spPr bwMode="auto">
          <a:xfrm>
            <a:off x="523875" y="8763000"/>
            <a:ext cx="5851525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 pitchFamily="34" charset="0"/>
              <a:cs typeface="+mn-cs"/>
            </a:endParaRPr>
          </a:p>
        </p:txBody>
      </p:sp>
      <p:sp>
        <p:nvSpPr>
          <p:cNvPr id="2073" name="Rectangle 25"/>
          <p:cNvSpPr>
            <a:spLocks noChangeArrowheads="1"/>
          </p:cNvSpPr>
          <p:nvPr/>
        </p:nvSpPr>
        <p:spPr bwMode="auto">
          <a:xfrm>
            <a:off x="77788" y="61913"/>
            <a:ext cx="6702425" cy="2730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spAutoFit/>
          </a:bodyPr>
          <a:lstStyle/>
          <a:p>
            <a:pPr eaLnBrk="0" hangingPunct="0">
              <a:tabLst>
                <a:tab pos="285750" algn="l"/>
                <a:tab pos="3257550" algn="ctr"/>
                <a:tab pos="6457950" algn="r"/>
              </a:tabLst>
              <a:defRPr/>
            </a:pPr>
            <a:r>
              <a:rPr lang="en-US" sz="1200">
                <a:latin typeface="Arial" pitchFamily="34" charset="0"/>
                <a:cs typeface="+mn-cs"/>
              </a:rPr>
              <a:t>	Chapter 1		1-</a:t>
            </a:r>
            <a:fld id="{0EE5E2F2-968C-468D-8B90-B1ECB126FC58}" type="slidenum">
              <a:rPr lang="en-US" sz="1200">
                <a:latin typeface="Arial" pitchFamily="34" charset="0"/>
                <a:cs typeface="+mn-cs"/>
              </a:rPr>
              <a:pPr eaLnBrk="0" hangingPunct="0">
                <a:tabLst>
                  <a:tab pos="285750" algn="l"/>
                  <a:tab pos="3257550" algn="ctr"/>
                  <a:tab pos="6457950" algn="r"/>
                </a:tabLst>
                <a:defRPr/>
              </a:pPr>
              <a:t>‹#›</a:t>
            </a:fld>
            <a:endParaRPr lang="en-US" sz="1200">
              <a:latin typeface="Arial" pitchFamily="34" charset="0"/>
              <a:cs typeface="+mn-cs"/>
            </a:endParaRPr>
          </a:p>
        </p:txBody>
      </p:sp>
      <p:sp>
        <p:nvSpPr>
          <p:cNvPr id="2075" name="Rectangle 27"/>
          <p:cNvSpPr>
            <a:spLocks noChangeArrowheads="1"/>
          </p:cNvSpPr>
          <p:nvPr/>
        </p:nvSpPr>
        <p:spPr bwMode="auto">
          <a:xfrm>
            <a:off x="71438" y="8818563"/>
            <a:ext cx="6715125" cy="2413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spAutoFit/>
          </a:bodyPr>
          <a:lstStyle/>
          <a:p>
            <a:pPr eaLnBrk="0" hangingPunct="0">
              <a:tabLst>
                <a:tab pos="285750" algn="l"/>
                <a:tab pos="6457950" algn="r"/>
              </a:tabLst>
            </a:pPr>
            <a:r>
              <a:rPr lang="en-US" sz="1000"/>
              <a:t>Statistics for Business and Economics, 8/e	Copyright © 2013 Pearson Education</a:t>
            </a:r>
          </a:p>
        </p:txBody>
      </p:sp>
    </p:spTree>
    <p:extLst>
      <p:ext uri="{BB962C8B-B14F-4D97-AF65-F5344CB8AC3E}">
        <p14:creationId xmlns:p14="http://schemas.microsoft.com/office/powerpoint/2010/main" val="198834480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400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400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400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400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400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485900" y="533400"/>
            <a:ext cx="3962400" cy="2971800"/>
          </a:xfrm>
          <a:ln/>
        </p:spPr>
      </p:sp>
      <p:sp>
        <p:nvSpPr>
          <p:cNvPr id="13314" name="Notes Placeholder 2"/>
          <p:cNvSpPr>
            <a:spLocks noGrp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GB" smtClean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5532759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485900" y="533400"/>
            <a:ext cx="3962400" cy="2971800"/>
          </a:xfrm>
          <a:ln/>
        </p:spPr>
      </p:sp>
      <p:sp>
        <p:nvSpPr>
          <p:cNvPr id="33794" name="Notes Placeholder 2"/>
          <p:cNvSpPr>
            <a:spLocks noGrp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GB" smtClean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9833335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  <p:sp>
        <p:nvSpPr>
          <p:cNvPr id="3686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2813" y="4341813"/>
            <a:ext cx="5030787" cy="4114800"/>
          </a:xfrm>
          <a:noFill/>
          <a:ln w="9525"/>
        </p:spPr>
        <p:txBody>
          <a:bodyPr lIns="93663" tIns="46038" rIns="93663" bIns="46038"/>
          <a:lstStyle/>
          <a:p>
            <a:endParaRPr lang="en-GB" smtClean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729242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485900" y="533400"/>
            <a:ext cx="3962400" cy="2971800"/>
          </a:xfrm>
          <a:ln/>
        </p:spPr>
      </p:sp>
      <p:sp>
        <p:nvSpPr>
          <p:cNvPr id="41986" name="Notes Placeholder 2"/>
          <p:cNvSpPr>
            <a:spLocks noGrp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GB" smtClean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5935561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1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485900" y="533400"/>
            <a:ext cx="3962400" cy="2971800"/>
          </a:xfrm>
          <a:ln/>
        </p:spPr>
      </p:sp>
      <p:sp>
        <p:nvSpPr>
          <p:cNvPr id="92162" name="Notes Placeholder 2"/>
          <p:cNvSpPr>
            <a:spLocks noGrp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GB" smtClean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4403601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485900" y="533400"/>
            <a:ext cx="3962400" cy="2971800"/>
          </a:xfrm>
          <a:ln/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GB" smtClean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4757100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485900" y="533400"/>
            <a:ext cx="3962400" cy="2971800"/>
          </a:xfrm>
          <a:ln/>
        </p:spPr>
      </p:sp>
      <p:sp>
        <p:nvSpPr>
          <p:cNvPr id="17410" name="Notes Placeholder 2"/>
          <p:cNvSpPr>
            <a:spLocks noGrp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GB" smtClean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4135966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485900" y="533400"/>
            <a:ext cx="3962400" cy="2971800"/>
          </a:xfrm>
          <a:ln/>
        </p:spPr>
      </p:sp>
      <p:sp>
        <p:nvSpPr>
          <p:cNvPr id="19458" name="Notes Placeholder 2"/>
          <p:cNvSpPr>
            <a:spLocks noGrp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GB" smtClean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8503147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485900" y="533400"/>
            <a:ext cx="3962400" cy="2971800"/>
          </a:xfrm>
          <a:ln/>
        </p:spPr>
      </p:sp>
      <p:sp>
        <p:nvSpPr>
          <p:cNvPr id="21506" name="Notes Placeholder 2"/>
          <p:cNvSpPr>
            <a:spLocks noGrp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GB" smtClean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0691103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485900" y="533400"/>
            <a:ext cx="3962400" cy="2971800"/>
          </a:xfrm>
          <a:ln/>
        </p:spPr>
      </p:sp>
      <p:sp>
        <p:nvSpPr>
          <p:cNvPr id="23554" name="Notes Placeholder 2"/>
          <p:cNvSpPr>
            <a:spLocks noGrp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GB" smtClean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2774405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485900" y="533400"/>
            <a:ext cx="3962400" cy="2971800"/>
          </a:xfrm>
          <a:ln/>
        </p:spPr>
      </p:sp>
      <p:sp>
        <p:nvSpPr>
          <p:cNvPr id="25602" name="Notes Placeholder 2"/>
          <p:cNvSpPr>
            <a:spLocks noGrp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GB" smtClean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4253262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485900" y="533400"/>
            <a:ext cx="3962400" cy="2971800"/>
          </a:xfrm>
          <a:ln/>
        </p:spPr>
      </p:sp>
      <p:sp>
        <p:nvSpPr>
          <p:cNvPr id="28674" name="Notes Placeholder 2"/>
          <p:cNvSpPr>
            <a:spLocks noGrp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GB" smtClean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960507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485900" y="533400"/>
            <a:ext cx="3962400" cy="2971800"/>
          </a:xfrm>
          <a:ln/>
        </p:spPr>
      </p:sp>
      <p:sp>
        <p:nvSpPr>
          <p:cNvPr id="31746" name="Notes Placeholder 2"/>
          <p:cNvSpPr>
            <a:spLocks noGrp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GB" smtClean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815246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newbold-7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11"/>
          <p:cNvGrpSpPr>
            <a:grpSpLocks/>
          </p:cNvGrpSpPr>
          <p:nvPr userDrawn="1"/>
        </p:nvGrpSpPr>
        <p:grpSpPr bwMode="auto">
          <a:xfrm>
            <a:off x="228600" y="2895600"/>
            <a:ext cx="8763000" cy="766763"/>
            <a:chOff x="152400" y="1352550"/>
            <a:chExt cx="8763000" cy="766762"/>
          </a:xfrm>
        </p:grpSpPr>
        <p:sp>
          <p:nvSpPr>
            <p:cNvPr id="5" name="Rounded Rectangle 1"/>
            <p:cNvSpPr/>
            <p:nvPr userDrawn="1"/>
          </p:nvSpPr>
          <p:spPr bwMode="auto">
            <a:xfrm>
              <a:off x="228600" y="1676400"/>
              <a:ext cx="8686800" cy="76200"/>
            </a:xfrm>
            <a:prstGeom prst="roundRect">
              <a:avLst/>
            </a:prstGeom>
            <a:gradFill flip="none" rotWithShape="1">
              <a:gsLst>
                <a:gs pos="100000">
                  <a:srgbClr val="E4C9C6"/>
                </a:gs>
                <a:gs pos="37000">
                  <a:srgbClr val="D88A5E"/>
                </a:gs>
                <a:gs pos="0">
                  <a:srgbClr val="AE511E"/>
                </a:gs>
              </a:gsLst>
              <a:lin ang="0" scaled="0"/>
              <a:tileRect/>
            </a:gradFill>
            <a:ln w="9525" cap="flat" cmpd="sng" algn="ctr">
              <a:noFill/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wrap="none"/>
            <a:lstStyle/>
            <a:p>
              <a:pPr>
                <a:defRPr/>
              </a:pPr>
              <a:endParaRPr lang="en-US">
                <a:latin typeface="Arial" pitchFamily="34" charset="0"/>
                <a:cs typeface="+mn-cs"/>
              </a:endParaRPr>
            </a:p>
          </p:txBody>
        </p:sp>
        <p:sp>
          <p:nvSpPr>
            <p:cNvPr id="6" name="Rounded Rectangle 2"/>
            <p:cNvSpPr/>
            <p:nvPr userDrawn="1"/>
          </p:nvSpPr>
          <p:spPr bwMode="auto">
            <a:xfrm>
              <a:off x="409575" y="1352550"/>
              <a:ext cx="457200" cy="419100"/>
            </a:xfrm>
            <a:prstGeom prst="roundRect">
              <a:avLst/>
            </a:prstGeom>
            <a:gradFill flip="none" rotWithShape="1">
              <a:gsLst>
                <a:gs pos="100000">
                  <a:srgbClr val="F7E2D9">
                    <a:alpha val="49804"/>
                  </a:srgbClr>
                </a:gs>
                <a:gs pos="0">
                  <a:srgbClr val="2895D8"/>
                </a:gs>
              </a:gsLst>
              <a:lin ang="18900000" scaled="1"/>
              <a:tileRect/>
            </a:gradFill>
            <a:ln w="9525" cap="flat" cmpd="sng" algn="ctr">
              <a:noFill/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wrap="none"/>
            <a:lstStyle/>
            <a:p>
              <a:pPr>
                <a:defRPr/>
              </a:pPr>
              <a:endParaRPr lang="en-US">
                <a:latin typeface="Arial" pitchFamily="34" charset="0"/>
                <a:cs typeface="+mn-cs"/>
              </a:endParaRPr>
            </a:p>
          </p:txBody>
        </p:sp>
        <p:sp>
          <p:nvSpPr>
            <p:cNvPr id="8" name="Rounded Rectangle 8"/>
            <p:cNvSpPr/>
            <p:nvPr userDrawn="1"/>
          </p:nvSpPr>
          <p:spPr bwMode="auto">
            <a:xfrm>
              <a:off x="533400" y="1766887"/>
              <a:ext cx="457200" cy="352425"/>
            </a:xfrm>
            <a:prstGeom prst="roundRect">
              <a:avLst/>
            </a:prstGeom>
            <a:gradFill flip="none" rotWithShape="1">
              <a:gsLst>
                <a:gs pos="100000">
                  <a:srgbClr val="CCE2D9">
                    <a:alpha val="50000"/>
                  </a:srgbClr>
                </a:gs>
                <a:gs pos="0">
                  <a:srgbClr val="25C580"/>
                </a:gs>
              </a:gsLst>
              <a:lin ang="8100000" scaled="1"/>
              <a:tileRect/>
            </a:gradFill>
            <a:ln w="9525" cap="flat" cmpd="sng" algn="ctr">
              <a:noFill/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wrap="none"/>
            <a:lstStyle/>
            <a:p>
              <a:pPr>
                <a:defRPr/>
              </a:pPr>
              <a:endParaRPr lang="en-US">
                <a:latin typeface="Arial" pitchFamily="34" charset="0"/>
                <a:cs typeface="+mn-cs"/>
              </a:endParaRPr>
            </a:p>
          </p:txBody>
        </p:sp>
        <p:sp>
          <p:nvSpPr>
            <p:cNvPr id="9" name="Rounded Rectangle 9"/>
            <p:cNvSpPr/>
            <p:nvPr userDrawn="1"/>
          </p:nvSpPr>
          <p:spPr bwMode="auto">
            <a:xfrm>
              <a:off x="152400" y="1562100"/>
              <a:ext cx="457200" cy="381000"/>
            </a:xfrm>
            <a:prstGeom prst="roundRect">
              <a:avLst/>
            </a:prstGeom>
            <a:gradFill flip="none" rotWithShape="1">
              <a:gsLst>
                <a:gs pos="63000">
                  <a:srgbClr val="FCFCBC">
                    <a:alpha val="50000"/>
                  </a:srgbClr>
                </a:gs>
                <a:gs pos="0">
                  <a:schemeClr val="accent2"/>
                </a:gs>
              </a:gsLst>
              <a:lin ang="18900000" scaled="1"/>
              <a:tileRect/>
            </a:gradFill>
            <a:ln w="9525" cap="flat" cmpd="sng" algn="ctr">
              <a:noFill/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wrap="none"/>
            <a:lstStyle/>
            <a:p>
              <a:pPr>
                <a:defRPr/>
              </a:pPr>
              <a:endParaRPr lang="en-US">
                <a:latin typeface="Arial" pitchFamily="34" charset="0"/>
                <a:cs typeface="+mn-cs"/>
              </a:endParaRPr>
            </a:p>
          </p:txBody>
        </p:sp>
        <p:sp>
          <p:nvSpPr>
            <p:cNvPr id="10" name="Rounded Rectangle 7"/>
            <p:cNvSpPr/>
            <p:nvPr userDrawn="1"/>
          </p:nvSpPr>
          <p:spPr bwMode="auto">
            <a:xfrm>
              <a:off x="762000" y="1400175"/>
              <a:ext cx="45719" cy="671512"/>
            </a:xfrm>
            <a:prstGeom prst="roundRect">
              <a:avLst/>
            </a:prstGeom>
            <a:gradFill flip="none" rotWithShape="1">
              <a:gsLst>
                <a:gs pos="100000">
                  <a:srgbClr val="EAA782">
                    <a:alpha val="50000"/>
                  </a:srgbClr>
                </a:gs>
                <a:gs pos="0">
                  <a:srgbClr val="AE511E"/>
                </a:gs>
              </a:gsLst>
              <a:lin ang="16200000" scaled="1"/>
              <a:tileRect/>
            </a:gradFill>
            <a:ln w="9525" cap="flat" cmpd="sng" algn="ctr">
              <a:noFill/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wrap="none"/>
            <a:lstStyle/>
            <a:p>
              <a:pPr>
                <a:defRPr/>
              </a:pPr>
              <a:endParaRPr lang="en-US">
                <a:latin typeface="Arial" pitchFamily="34" charset="0"/>
                <a:cs typeface="+mn-cs"/>
              </a:endParaRPr>
            </a:p>
          </p:txBody>
        </p:sp>
      </p:grpSp>
      <p:sp>
        <p:nvSpPr>
          <p:cNvPr id="93197" name="Rectangle 1037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1438"/>
            <a:ext cx="6400800" cy="1762125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1" name="Rectangle 1074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Copyright © 2013 Pearson Education</a:t>
            </a:r>
          </a:p>
        </p:txBody>
      </p:sp>
      <p:sp>
        <p:nvSpPr>
          <p:cNvPr id="12" name="Rectangle 1075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Ch. 1-</a:t>
            </a:r>
            <a:fld id="{ADDEC407-2115-40DC-AFE7-ED48A8475ED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Copyright © 2013 Pearson Education</a:t>
            </a:r>
          </a:p>
        </p:txBody>
      </p:sp>
      <p:sp>
        <p:nvSpPr>
          <p:cNvPr id="5" name="Rectangle 1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Ch. 1-</a:t>
            </a:r>
            <a:fld id="{3CF755E5-F7AC-44D4-9A01-E966488F629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828800"/>
            <a:ext cx="3962400" cy="45323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4400" y="1828800"/>
            <a:ext cx="3962400" cy="45323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Copyright © 2013 Pearson Education</a:t>
            </a:r>
          </a:p>
        </p:txBody>
      </p:sp>
      <p:sp>
        <p:nvSpPr>
          <p:cNvPr id="6" name="Rectangle 1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Ch. 1-</a:t>
            </a:r>
            <a:fld id="{C3CE0CBB-6529-409C-9155-4D6424F4A68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13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Copyright © 2013 Pearson Education</a:t>
            </a:r>
          </a:p>
        </p:txBody>
      </p:sp>
      <p:sp>
        <p:nvSpPr>
          <p:cNvPr id="4" name="Rectangle 1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Ch. 1-</a:t>
            </a:r>
            <a:fld id="{ADE41AB2-D6DC-4147-955B-6EB6B59F9E0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3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Copyright © 2013 Pearson Education</a:t>
            </a:r>
          </a:p>
        </p:txBody>
      </p:sp>
      <p:sp>
        <p:nvSpPr>
          <p:cNvPr id="3" name="Rectangle 1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Ch. 1-</a:t>
            </a:r>
            <a:fld id="{20465958-79FC-4DFE-9B84-6D434576854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50938" y="228600"/>
            <a:ext cx="7383462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5342" tIns="42672" rIns="85342" bIns="42672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3072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828800"/>
            <a:ext cx="8077200" cy="4532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5342" tIns="42672" rIns="85342" bIns="4267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92173" name="Rectangle 13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52400" y="6534150"/>
            <a:ext cx="4876800" cy="32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5342" tIns="42672" rIns="85342" bIns="42672" numCol="1" anchor="b" anchorCtr="0" compatLnSpc="1">
            <a:prstTxWarp prst="textNoShape">
              <a:avLst/>
            </a:prstTxWarp>
          </a:bodyPr>
          <a:lstStyle>
            <a:lvl1pPr>
              <a:defRPr sz="1000"/>
            </a:lvl1pPr>
          </a:lstStyle>
          <a:p>
            <a:r>
              <a:rPr lang="en-US"/>
              <a:t>Copyright © 2013 Pearson Education</a:t>
            </a:r>
          </a:p>
        </p:txBody>
      </p:sp>
      <p:sp>
        <p:nvSpPr>
          <p:cNvPr id="92174" name="Rectangle 1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858000" y="6534150"/>
            <a:ext cx="2133600" cy="32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5342" tIns="42672" rIns="85342" bIns="42672" numCol="1" anchor="b" anchorCtr="0" compatLnSpc="1">
            <a:prstTxWarp prst="textNoShape">
              <a:avLst/>
            </a:prstTxWarp>
          </a:bodyPr>
          <a:lstStyle>
            <a:lvl1pPr algn="r">
              <a:defRPr sz="1000">
                <a:cs typeface="+mn-cs"/>
              </a:defRPr>
            </a:lvl1pPr>
          </a:lstStyle>
          <a:p>
            <a:pPr>
              <a:defRPr/>
            </a:pPr>
            <a:r>
              <a:rPr lang="en-US"/>
              <a:t>Ch. 1-</a:t>
            </a:r>
            <a:fld id="{E39AC34A-341D-4A93-974E-3456F83F1E1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grpSp>
        <p:nvGrpSpPr>
          <p:cNvPr id="30726" name="Group 6"/>
          <p:cNvGrpSpPr>
            <a:grpSpLocks/>
          </p:cNvGrpSpPr>
          <p:nvPr userDrawn="1"/>
        </p:nvGrpSpPr>
        <p:grpSpPr bwMode="auto">
          <a:xfrm>
            <a:off x="152400" y="838200"/>
            <a:ext cx="8763000" cy="766763"/>
            <a:chOff x="152400" y="1352550"/>
            <a:chExt cx="8763000" cy="766762"/>
          </a:xfrm>
        </p:grpSpPr>
        <p:sp>
          <p:nvSpPr>
            <p:cNvPr id="8" name="Rounded Rectangle 7"/>
            <p:cNvSpPr/>
            <p:nvPr userDrawn="1"/>
          </p:nvSpPr>
          <p:spPr bwMode="auto">
            <a:xfrm>
              <a:off x="228600" y="1676400"/>
              <a:ext cx="8686800" cy="76200"/>
            </a:xfrm>
            <a:prstGeom prst="roundRect">
              <a:avLst/>
            </a:prstGeom>
            <a:gradFill flip="none" rotWithShape="1">
              <a:gsLst>
                <a:gs pos="100000">
                  <a:srgbClr val="E4C9C6"/>
                </a:gs>
                <a:gs pos="37000">
                  <a:srgbClr val="D88A5E"/>
                </a:gs>
                <a:gs pos="0">
                  <a:srgbClr val="AE511E"/>
                </a:gs>
              </a:gsLst>
              <a:lin ang="0" scaled="0"/>
              <a:tileRect/>
            </a:gradFill>
            <a:ln w="9525" cap="flat" cmpd="sng" algn="ctr">
              <a:noFill/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wrap="none"/>
            <a:lstStyle/>
            <a:p>
              <a:pPr>
                <a:defRPr/>
              </a:pPr>
              <a:endParaRPr lang="en-US">
                <a:latin typeface="Arial" pitchFamily="34" charset="0"/>
                <a:cs typeface="+mn-cs"/>
              </a:endParaRPr>
            </a:p>
          </p:txBody>
        </p:sp>
        <p:sp>
          <p:nvSpPr>
            <p:cNvPr id="9" name="Rounded Rectangle 8"/>
            <p:cNvSpPr/>
            <p:nvPr userDrawn="1"/>
          </p:nvSpPr>
          <p:spPr bwMode="auto">
            <a:xfrm>
              <a:off x="409575" y="1352550"/>
              <a:ext cx="457200" cy="419100"/>
            </a:xfrm>
            <a:prstGeom prst="roundRect">
              <a:avLst/>
            </a:prstGeom>
            <a:gradFill flip="none" rotWithShape="1">
              <a:gsLst>
                <a:gs pos="100000">
                  <a:srgbClr val="F7E2D9">
                    <a:alpha val="49804"/>
                  </a:srgbClr>
                </a:gs>
                <a:gs pos="0">
                  <a:srgbClr val="2895D8"/>
                </a:gs>
              </a:gsLst>
              <a:lin ang="18900000" scaled="1"/>
              <a:tileRect/>
            </a:gradFill>
            <a:ln w="9525" cap="flat" cmpd="sng" algn="ctr">
              <a:noFill/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wrap="none"/>
            <a:lstStyle/>
            <a:p>
              <a:pPr>
                <a:defRPr/>
              </a:pPr>
              <a:endParaRPr lang="en-US">
                <a:latin typeface="Arial" pitchFamily="34" charset="0"/>
                <a:cs typeface="+mn-cs"/>
              </a:endParaRPr>
            </a:p>
          </p:txBody>
        </p:sp>
        <p:sp>
          <p:nvSpPr>
            <p:cNvPr id="10" name="Rounded Rectangle 9"/>
            <p:cNvSpPr/>
            <p:nvPr userDrawn="1"/>
          </p:nvSpPr>
          <p:spPr bwMode="auto">
            <a:xfrm>
              <a:off x="533400" y="1766887"/>
              <a:ext cx="457200" cy="352425"/>
            </a:xfrm>
            <a:prstGeom prst="roundRect">
              <a:avLst/>
            </a:prstGeom>
            <a:gradFill flip="none" rotWithShape="1">
              <a:gsLst>
                <a:gs pos="100000">
                  <a:srgbClr val="CCE2D9">
                    <a:alpha val="50000"/>
                  </a:srgbClr>
                </a:gs>
                <a:gs pos="0">
                  <a:srgbClr val="25C580"/>
                </a:gs>
              </a:gsLst>
              <a:lin ang="8100000" scaled="1"/>
              <a:tileRect/>
            </a:gradFill>
            <a:ln w="9525" cap="flat" cmpd="sng" algn="ctr">
              <a:noFill/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wrap="none"/>
            <a:lstStyle/>
            <a:p>
              <a:pPr>
                <a:defRPr/>
              </a:pPr>
              <a:endParaRPr lang="en-US">
                <a:latin typeface="Arial" pitchFamily="34" charset="0"/>
                <a:cs typeface="+mn-cs"/>
              </a:endParaRPr>
            </a:p>
          </p:txBody>
        </p:sp>
        <p:sp>
          <p:nvSpPr>
            <p:cNvPr id="11" name="Rounded Rectangle 10"/>
            <p:cNvSpPr/>
            <p:nvPr userDrawn="1"/>
          </p:nvSpPr>
          <p:spPr bwMode="auto">
            <a:xfrm>
              <a:off x="152400" y="1562100"/>
              <a:ext cx="457200" cy="381000"/>
            </a:xfrm>
            <a:prstGeom prst="roundRect">
              <a:avLst/>
            </a:prstGeom>
            <a:gradFill flip="none" rotWithShape="1">
              <a:gsLst>
                <a:gs pos="63000">
                  <a:srgbClr val="FCFCBC">
                    <a:alpha val="50000"/>
                  </a:srgbClr>
                </a:gs>
                <a:gs pos="0">
                  <a:schemeClr val="accent2"/>
                </a:gs>
              </a:gsLst>
              <a:lin ang="18900000" scaled="1"/>
              <a:tileRect/>
            </a:gradFill>
            <a:ln w="9525" cap="flat" cmpd="sng" algn="ctr">
              <a:noFill/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wrap="none"/>
            <a:lstStyle/>
            <a:p>
              <a:pPr>
                <a:defRPr/>
              </a:pPr>
              <a:endParaRPr lang="en-US">
                <a:latin typeface="Arial" pitchFamily="34" charset="0"/>
                <a:cs typeface="+mn-cs"/>
              </a:endParaRPr>
            </a:p>
          </p:txBody>
        </p:sp>
        <p:sp>
          <p:nvSpPr>
            <p:cNvPr id="12" name="Rounded Rectangle 11"/>
            <p:cNvSpPr/>
            <p:nvPr userDrawn="1"/>
          </p:nvSpPr>
          <p:spPr bwMode="auto">
            <a:xfrm>
              <a:off x="762000" y="1400175"/>
              <a:ext cx="45719" cy="671512"/>
            </a:xfrm>
            <a:prstGeom prst="roundRect">
              <a:avLst/>
            </a:prstGeom>
            <a:gradFill flip="none" rotWithShape="1">
              <a:gsLst>
                <a:gs pos="100000">
                  <a:srgbClr val="EAA782">
                    <a:alpha val="50000"/>
                  </a:srgbClr>
                </a:gs>
                <a:gs pos="0">
                  <a:srgbClr val="AE511E"/>
                </a:gs>
              </a:gsLst>
              <a:lin ang="16200000" scaled="1"/>
              <a:tileRect/>
            </a:gradFill>
            <a:ln w="9525" cap="flat" cmpd="sng" algn="ctr">
              <a:noFill/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wrap="none"/>
            <a:lstStyle/>
            <a:p>
              <a:pPr>
                <a:defRPr/>
              </a:pPr>
              <a:endParaRPr lang="en-US">
                <a:latin typeface="Arial" pitchFamily="34" charset="0"/>
                <a:cs typeface="+mn-cs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</p:sldLayoutIdLst>
  <p:timing>
    <p:tnLst>
      <p:par>
        <p:cTn id="1" dur="indefinite" restart="never" nodeType="tmRoot"/>
      </p:par>
    </p:tnLst>
  </p:timing>
  <p:hf hdr="0" dt="0"/>
  <p:txStyles>
    <p:titleStyle>
      <a:lvl1pPr algn="ctr" defTabSz="852488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+mj-lt"/>
          <a:ea typeface="+mj-ea"/>
          <a:cs typeface="+mj-cs"/>
        </a:defRPr>
      </a:lvl1pPr>
      <a:lvl2pPr algn="ctr" defTabSz="852488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itchFamily="34" charset="0"/>
        </a:defRPr>
      </a:lvl2pPr>
      <a:lvl3pPr algn="ctr" defTabSz="852488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itchFamily="34" charset="0"/>
        </a:defRPr>
      </a:lvl3pPr>
      <a:lvl4pPr algn="ctr" defTabSz="852488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itchFamily="34" charset="0"/>
        </a:defRPr>
      </a:lvl4pPr>
      <a:lvl5pPr algn="ctr" defTabSz="852488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itchFamily="34" charset="0"/>
        </a:defRPr>
      </a:lvl5pPr>
      <a:lvl6pPr marL="457200" algn="ctr" defTabSz="852488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itchFamily="34" charset="0"/>
        </a:defRPr>
      </a:lvl6pPr>
      <a:lvl7pPr marL="914400" algn="ctr" defTabSz="852488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itchFamily="34" charset="0"/>
        </a:defRPr>
      </a:lvl7pPr>
      <a:lvl8pPr marL="1371600" algn="ctr" defTabSz="852488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itchFamily="34" charset="0"/>
        </a:defRPr>
      </a:lvl8pPr>
      <a:lvl9pPr marL="1828800" algn="ctr" defTabSz="852488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itchFamily="34" charset="0"/>
        </a:defRPr>
      </a:lvl9pPr>
    </p:titleStyle>
    <p:bodyStyle>
      <a:lvl1pPr marL="320675" indent="-320675" algn="l" defTabSz="852488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693738" indent="-268288" algn="l" defTabSz="852488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400">
          <a:solidFill>
            <a:schemeClr val="tx1"/>
          </a:solidFill>
          <a:latin typeface="+mn-lt"/>
        </a:defRPr>
      </a:lvl2pPr>
      <a:lvl3pPr marL="1068388" indent="-215900" algn="l" defTabSz="852488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3pPr>
      <a:lvl4pPr marL="1493838" indent="-212725" algn="l" defTabSz="852488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>
          <a:solidFill>
            <a:schemeClr val="tx1"/>
          </a:solidFill>
          <a:latin typeface="+mn-lt"/>
        </a:defRPr>
      </a:lvl4pPr>
      <a:lvl5pPr marL="1919288" indent="-212725" algn="l" defTabSz="852488" rtl="0" eaLnBrk="0" fontAlgn="base" hangingPunct="0">
        <a:spcBef>
          <a:spcPct val="20000"/>
        </a:spcBef>
        <a:spcAft>
          <a:spcPct val="0"/>
        </a:spcAft>
        <a:buClr>
          <a:srgbClr val="FD2B4E"/>
        </a:buClr>
        <a:buSzPct val="50000"/>
        <a:buFont typeface="Wingdings" pitchFamily="2" charset="2"/>
        <a:buChar char="n"/>
        <a:defRPr>
          <a:solidFill>
            <a:schemeClr val="tx1"/>
          </a:solidFill>
          <a:latin typeface="+mn-lt"/>
        </a:defRPr>
      </a:lvl5pPr>
      <a:lvl6pPr marL="2376488" indent="-212725" algn="l" defTabSz="852488" rtl="0" fontAlgn="base">
        <a:spcBef>
          <a:spcPct val="20000"/>
        </a:spcBef>
        <a:spcAft>
          <a:spcPct val="0"/>
        </a:spcAft>
        <a:buClr>
          <a:srgbClr val="FD2B4E"/>
        </a:buClr>
        <a:buSzPct val="50000"/>
        <a:buFont typeface="Wingdings" pitchFamily="2" charset="2"/>
        <a:buChar char="n"/>
        <a:defRPr>
          <a:solidFill>
            <a:schemeClr val="tx1"/>
          </a:solidFill>
          <a:latin typeface="+mn-lt"/>
        </a:defRPr>
      </a:lvl6pPr>
      <a:lvl7pPr marL="2833688" indent="-212725" algn="l" defTabSz="852488" rtl="0" fontAlgn="base">
        <a:spcBef>
          <a:spcPct val="20000"/>
        </a:spcBef>
        <a:spcAft>
          <a:spcPct val="0"/>
        </a:spcAft>
        <a:buClr>
          <a:srgbClr val="FD2B4E"/>
        </a:buClr>
        <a:buSzPct val="50000"/>
        <a:buFont typeface="Wingdings" pitchFamily="2" charset="2"/>
        <a:buChar char="n"/>
        <a:defRPr>
          <a:solidFill>
            <a:schemeClr val="tx1"/>
          </a:solidFill>
          <a:latin typeface="+mn-lt"/>
        </a:defRPr>
      </a:lvl7pPr>
      <a:lvl8pPr marL="3290888" indent="-212725" algn="l" defTabSz="852488" rtl="0" fontAlgn="base">
        <a:spcBef>
          <a:spcPct val="20000"/>
        </a:spcBef>
        <a:spcAft>
          <a:spcPct val="0"/>
        </a:spcAft>
        <a:buClr>
          <a:srgbClr val="FD2B4E"/>
        </a:buClr>
        <a:buSzPct val="50000"/>
        <a:buFont typeface="Wingdings" pitchFamily="2" charset="2"/>
        <a:buChar char="n"/>
        <a:defRPr>
          <a:solidFill>
            <a:schemeClr val="tx1"/>
          </a:solidFill>
          <a:latin typeface="+mn-lt"/>
        </a:defRPr>
      </a:lvl8pPr>
      <a:lvl9pPr marL="3748088" indent="-212725" algn="l" defTabSz="852488" rtl="0" fontAlgn="base">
        <a:spcBef>
          <a:spcPct val="20000"/>
        </a:spcBef>
        <a:spcAft>
          <a:spcPct val="0"/>
        </a:spcAft>
        <a:buClr>
          <a:srgbClr val="FD2B4E"/>
        </a:buClr>
        <a:buSzPct val="50000"/>
        <a:buFont typeface="Wingdings" pitchFamily="2" charset="2"/>
        <a:buChar char="n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gif"/><Relationship Id="rId3" Type="http://schemas.openxmlformats.org/officeDocument/2006/relationships/notesSlide" Target="../notesSlides/notesSlide9.xml"/><Relationship Id="rId7" Type="http://schemas.openxmlformats.org/officeDocument/2006/relationships/image" Target="../media/image2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5" Type="http://schemas.openxmlformats.org/officeDocument/2006/relationships/image" Target="../media/image1.wmf"/><Relationship Id="rId4" Type="http://schemas.openxmlformats.org/officeDocument/2006/relationships/oleObject" Target="../embeddings/oleObject1.bin"/><Relationship Id="rId9" Type="http://schemas.openxmlformats.org/officeDocument/2006/relationships/image" Target="../media/image4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10.wmf"/><Relationship Id="rId4" Type="http://schemas.openxmlformats.org/officeDocument/2006/relationships/image" Target="../media/image9.png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11.emf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12.em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4" Type="http://schemas.openxmlformats.org/officeDocument/2006/relationships/image" Target="../media/image13.emf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4" Type="http://schemas.openxmlformats.org/officeDocument/2006/relationships/image" Target="../media/image14.png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4" Type="http://schemas.openxmlformats.org/officeDocument/2006/relationships/image" Target="../media/image15.wmf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8.vml"/><Relationship Id="rId4" Type="http://schemas.openxmlformats.org/officeDocument/2006/relationships/image" Target="../media/image16.emf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21.emf"/><Relationship Id="rId5" Type="http://schemas.openxmlformats.org/officeDocument/2006/relationships/oleObject" Target="../embeddings/oleObject11.bin"/><Relationship Id="rId4" Type="http://schemas.openxmlformats.org/officeDocument/2006/relationships/image" Target="../media/image20.emf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4" Type="http://schemas.openxmlformats.org/officeDocument/2006/relationships/image" Target="../media/image22.emf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4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jpeg"/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1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b="1" smtClean="0"/>
              <a:t>Chapter 1</a:t>
            </a:r>
          </a:p>
          <a:p>
            <a:pPr eaLnBrk="1" hangingPunct="1">
              <a:lnSpc>
                <a:spcPct val="90000"/>
              </a:lnSpc>
            </a:pPr>
            <a:endParaRPr lang="en-US" smtClean="0"/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Using Graphs to Describe Data</a:t>
            </a:r>
          </a:p>
          <a:p>
            <a:pPr eaLnBrk="1" hangingPunct="1"/>
            <a:endParaRPr lang="en-US" smtClean="0"/>
          </a:p>
        </p:txBody>
      </p:sp>
      <p:sp>
        <p:nvSpPr>
          <p:cNvPr id="76802" name="Rectangle 5"/>
          <p:cNvSpPr>
            <a:spLocks noChangeArrowheads="1"/>
          </p:cNvSpPr>
          <p:nvPr/>
        </p:nvSpPr>
        <p:spPr bwMode="auto">
          <a:xfrm>
            <a:off x="1447800" y="838200"/>
            <a:ext cx="7010400" cy="206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5342" tIns="42672" rIns="85342" bIns="42672" anchor="b"/>
          <a:lstStyle/>
          <a:p>
            <a:pPr algn="ctr" defTabSz="852488"/>
            <a:r>
              <a:rPr lang="en-US" sz="4000">
                <a:solidFill>
                  <a:schemeClr val="folHlink"/>
                </a:solidFill>
              </a:rPr>
              <a:t>Statistics for </a:t>
            </a:r>
          </a:p>
          <a:p>
            <a:pPr algn="ctr" defTabSz="852488"/>
            <a:r>
              <a:rPr lang="en-US" sz="4000">
                <a:solidFill>
                  <a:schemeClr val="folHlink"/>
                </a:solidFill>
              </a:rPr>
              <a:t>Business and Economics</a:t>
            </a:r>
            <a:r>
              <a:rPr lang="en-US" sz="4100">
                <a:solidFill>
                  <a:schemeClr val="folHlink"/>
                </a:solidFill>
              </a:rPr>
              <a:t> </a:t>
            </a:r>
            <a:br>
              <a:rPr lang="en-US" sz="4100">
                <a:solidFill>
                  <a:schemeClr val="folHlink"/>
                </a:solidFill>
              </a:rPr>
            </a:br>
            <a:r>
              <a:rPr lang="en-US" sz="2800">
                <a:solidFill>
                  <a:schemeClr val="folHlink"/>
                </a:solidFill>
              </a:rPr>
              <a:t>8</a:t>
            </a:r>
            <a:r>
              <a:rPr lang="en-US" sz="2800" baseline="30000">
                <a:solidFill>
                  <a:schemeClr val="folHlink"/>
                </a:solidFill>
              </a:rPr>
              <a:t>th</a:t>
            </a:r>
            <a:r>
              <a:rPr lang="en-US" sz="2800">
                <a:solidFill>
                  <a:schemeClr val="folHlink"/>
                </a:solidFill>
              </a:rPr>
              <a:t> Global Edition</a:t>
            </a:r>
          </a:p>
        </p:txBody>
      </p:sp>
      <p:sp>
        <p:nvSpPr>
          <p:cNvPr id="76803" name="Footer Placeholder 8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/>
              <a:t>Copyright © 2013 Pearson Education</a:t>
            </a:r>
          </a:p>
        </p:txBody>
      </p:sp>
      <p:sp>
        <p:nvSpPr>
          <p:cNvPr id="76804" name="Slide Number Placeholder 5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r>
              <a:rPr lang="en-US" smtClean="0">
                <a:cs typeface="Arial" charset="0"/>
              </a:rPr>
              <a:t>Ch. 1-</a:t>
            </a:r>
            <a:fld id="{A9D0372D-EF0C-4D6C-965B-FED75166F257}" type="slidenum">
              <a:rPr lang="en-US" smtClean="0">
                <a:cs typeface="Arial" charset="0"/>
              </a:rPr>
              <a:pPr/>
              <a:t>1</a:t>
            </a:fld>
            <a:endParaRPr lang="en-US" smtClean="0"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2"/>
          <p:cNvSpPr>
            <a:spLocks noGrp="1" noChangeArrowheads="1"/>
          </p:cNvSpPr>
          <p:nvPr>
            <p:ph type="title"/>
          </p:nvPr>
        </p:nvSpPr>
        <p:spPr>
          <a:xfrm>
            <a:off x="1150938" y="152400"/>
            <a:ext cx="7383462" cy="990600"/>
          </a:xfrm>
        </p:spPr>
        <p:txBody>
          <a:bodyPr/>
          <a:lstStyle/>
          <a:p>
            <a:pPr eaLnBrk="1" hangingPunct="1"/>
            <a:r>
              <a:rPr lang="en-US" smtClean="0"/>
              <a:t>Systematic Sampling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idx="1"/>
          </p:nvPr>
        </p:nvSpPr>
        <p:spPr>
          <a:xfrm>
            <a:off x="609600" y="1828800"/>
            <a:ext cx="8305800" cy="4532313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dirty="0" smtClean="0"/>
              <a:t>For</a:t>
            </a:r>
            <a:r>
              <a:rPr lang="en-US" dirty="0" smtClean="0">
                <a:solidFill>
                  <a:schemeClr val="hlink"/>
                </a:solidFill>
              </a:rPr>
              <a:t> systematic sampling</a:t>
            </a:r>
            <a:r>
              <a:rPr lang="en-US" dirty="0" smtClean="0"/>
              <a:t>,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sz="2400" dirty="0" smtClean="0"/>
              <a:t> 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400" dirty="0" smtClean="0"/>
              <a:t>Assure that the population is arranged in a way that is not related to the subject of interest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400" dirty="0" smtClean="0"/>
              <a:t>Select every </a:t>
            </a:r>
            <a:r>
              <a:rPr lang="en-US" sz="2400" dirty="0" err="1" smtClean="0"/>
              <a:t>j</a:t>
            </a:r>
            <a:r>
              <a:rPr lang="en-US" sz="2400" baseline="30000" dirty="0" err="1" smtClean="0"/>
              <a:t>th</a:t>
            </a:r>
            <a:r>
              <a:rPr lang="en-US" sz="2400" dirty="0" smtClean="0"/>
              <a:t> item from the population…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400" dirty="0" smtClean="0"/>
              <a:t>…where  j  is the ratio of the population size to the sample size, j = N/n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400" dirty="0" smtClean="0"/>
              <a:t>Randomly select a number from 1 to j for the first item selected</a:t>
            </a:r>
          </a:p>
          <a:p>
            <a:pPr marL="0" indent="0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en-US" sz="2400" dirty="0" smtClean="0"/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dirty="0" smtClean="0"/>
              <a:t>The resulting sample is called a </a:t>
            </a:r>
            <a:r>
              <a:rPr lang="en-US" dirty="0" smtClean="0">
                <a:solidFill>
                  <a:schemeClr val="hlink"/>
                </a:solidFill>
              </a:rPr>
              <a:t>systematic sample</a:t>
            </a:r>
            <a:endParaRPr lang="en-US" dirty="0" smtClean="0"/>
          </a:p>
        </p:txBody>
      </p:sp>
      <p:sp>
        <p:nvSpPr>
          <p:cNvPr id="2" name="Footer Placehold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pPr defTabSz="852488"/>
            <a:r>
              <a:rPr lang="en-US"/>
              <a:t>Copyright © 2013 Pearson Education</a:t>
            </a:r>
          </a:p>
        </p:txBody>
      </p:sp>
      <p:sp>
        <p:nvSpPr>
          <p:cNvPr id="24580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pPr defTabSz="852488"/>
            <a:r>
              <a:rPr lang="en-US" smtClean="0">
                <a:cs typeface="Arial" charset="0"/>
              </a:rPr>
              <a:t>Ch. 1-</a:t>
            </a:r>
            <a:fld id="{D9779B90-C38E-4F89-8197-F3AE6D1BE5BC}" type="slidenum">
              <a:rPr lang="en-US" smtClean="0">
                <a:cs typeface="Arial" charset="0"/>
              </a:rPr>
              <a:pPr defTabSz="852488"/>
              <a:t>10</a:t>
            </a:fld>
            <a:endParaRPr lang="en-US" smtClean="0"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2"/>
          <p:cNvSpPr>
            <a:spLocks noChangeArrowheads="1"/>
          </p:cNvSpPr>
          <p:nvPr/>
        </p:nvSpPr>
        <p:spPr bwMode="auto">
          <a:xfrm>
            <a:off x="2133600" y="3352800"/>
            <a:ext cx="3505200" cy="457200"/>
          </a:xfrm>
          <a:prstGeom prst="rect">
            <a:avLst/>
          </a:prstGeom>
          <a:solidFill>
            <a:srgbClr val="FAE1C8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/>
          <a:lstStyle/>
          <a:p>
            <a:endParaRPr lang="en-GB"/>
          </a:p>
        </p:txBody>
      </p:sp>
      <p:sp>
        <p:nvSpPr>
          <p:cNvPr id="26626" name="Title 1"/>
          <p:cNvSpPr>
            <a:spLocks noGrp="1"/>
          </p:cNvSpPr>
          <p:nvPr>
            <p:ph type="title"/>
          </p:nvPr>
        </p:nvSpPr>
        <p:spPr>
          <a:xfrm>
            <a:off x="1150938" y="152400"/>
            <a:ext cx="7383462" cy="990600"/>
          </a:xfrm>
        </p:spPr>
        <p:txBody>
          <a:bodyPr/>
          <a:lstStyle/>
          <a:p>
            <a:r>
              <a:rPr lang="en-US" smtClean="0"/>
              <a:t>Systematic Sampling</a:t>
            </a:r>
          </a:p>
        </p:txBody>
      </p:sp>
      <p:sp>
        <p:nvSpPr>
          <p:cNvPr id="26627" name="Footer Placehold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/>
              <a:t>Copyright © 2013 Pearson Education</a:t>
            </a:r>
          </a:p>
        </p:txBody>
      </p:sp>
      <p:sp>
        <p:nvSpPr>
          <p:cNvPr id="26628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r>
              <a:rPr lang="en-US" smtClean="0">
                <a:cs typeface="Arial" charset="0"/>
              </a:rPr>
              <a:t>Ch. 1-</a:t>
            </a:r>
            <a:fld id="{D5D0B195-B9BD-4F2C-AAF2-41D449D204A7}" type="slidenum">
              <a:rPr lang="en-US" smtClean="0">
                <a:cs typeface="Arial" charset="0"/>
              </a:rPr>
              <a:pPr/>
              <a:t>11</a:t>
            </a:fld>
            <a:endParaRPr lang="en-US" smtClean="0">
              <a:cs typeface="Arial" charset="0"/>
            </a:endParaRPr>
          </a:p>
        </p:txBody>
      </p:sp>
      <p:sp>
        <p:nvSpPr>
          <p:cNvPr id="26629" name="Text Box 4"/>
          <p:cNvSpPr txBox="1">
            <a:spLocks noChangeArrowheads="1"/>
          </p:cNvSpPr>
          <p:nvPr/>
        </p:nvSpPr>
        <p:spPr bwMode="auto">
          <a:xfrm>
            <a:off x="7467600" y="1203325"/>
            <a:ext cx="1524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i="1">
                <a:solidFill>
                  <a:schemeClr val="tx2"/>
                </a:solidFill>
              </a:rPr>
              <a:t>(continued)</a:t>
            </a:r>
          </a:p>
        </p:txBody>
      </p:sp>
      <p:sp>
        <p:nvSpPr>
          <p:cNvPr id="26630" name="Rectangle 3"/>
          <p:cNvSpPr>
            <a:spLocks noGrp="1" noChangeArrowheads="1"/>
          </p:cNvSpPr>
          <p:nvPr>
            <p:ph idx="1"/>
          </p:nvPr>
        </p:nvSpPr>
        <p:spPr>
          <a:xfrm>
            <a:off x="609600" y="1828800"/>
            <a:ext cx="8305800" cy="4532313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400" smtClean="0">
                <a:solidFill>
                  <a:srgbClr val="0000FF"/>
                </a:solidFill>
              </a:rPr>
              <a:t>Example: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400" smtClean="0"/>
              <a:t>	Suppose you wish to sample n = 9 items from a population of N = 72. 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sz="2400" smtClean="0"/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400" smtClean="0"/>
              <a:t>	               j  =  N / n  =  72 / 9  =  8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sz="2400" smtClean="0"/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400" smtClean="0"/>
              <a:t>	Randomly select a number from 1 to 8 for the first item to include in the sample; suppose this is item number 3.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sz="2400" smtClean="0"/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400" smtClean="0"/>
              <a:t>	Then select every 8</a:t>
            </a:r>
            <a:r>
              <a:rPr lang="en-US" sz="2400" baseline="30000" smtClean="0"/>
              <a:t>th</a:t>
            </a:r>
            <a:r>
              <a:rPr lang="en-US" sz="2400" smtClean="0"/>
              <a:t> item thereafter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400" smtClean="0"/>
              <a:t>		(items  3, 11, 19, 27, 35, 43, 51, 59, 67)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8305800" cy="990600"/>
          </a:xfrm>
        </p:spPr>
        <p:txBody>
          <a:bodyPr/>
          <a:lstStyle/>
          <a:p>
            <a:pPr eaLnBrk="1" hangingPunct="1"/>
            <a:r>
              <a:rPr lang="en-US" smtClean="0"/>
              <a:t>Descriptive and Inferential Statistics</a:t>
            </a:r>
          </a:p>
        </p:txBody>
      </p:sp>
      <p:sp>
        <p:nvSpPr>
          <p:cNvPr id="27650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110000"/>
              </a:lnSpc>
              <a:buFont typeface="Wingdings" pitchFamily="2" charset="2"/>
              <a:buNone/>
            </a:pPr>
            <a:r>
              <a:rPr lang="en-US" sz="3200" smtClean="0"/>
              <a:t>Two branches of statistics:</a:t>
            </a:r>
          </a:p>
          <a:p>
            <a:pPr eaLnBrk="1" hangingPunct="1">
              <a:lnSpc>
                <a:spcPct val="110000"/>
              </a:lnSpc>
            </a:pPr>
            <a:r>
              <a:rPr lang="en-US" sz="3200" smtClean="0">
                <a:solidFill>
                  <a:srgbClr val="0000FF"/>
                </a:solidFill>
              </a:rPr>
              <a:t>Descriptive statistics</a:t>
            </a:r>
          </a:p>
          <a:p>
            <a:pPr lvl="1" eaLnBrk="1" hangingPunct="1">
              <a:lnSpc>
                <a:spcPct val="110000"/>
              </a:lnSpc>
            </a:pPr>
            <a:r>
              <a:rPr lang="en-US" smtClean="0"/>
              <a:t>Graphical and numerical procedures to summarize and process data</a:t>
            </a:r>
          </a:p>
          <a:p>
            <a:pPr eaLnBrk="1" hangingPunct="1">
              <a:lnSpc>
                <a:spcPct val="120000"/>
              </a:lnSpc>
            </a:pPr>
            <a:r>
              <a:rPr lang="en-US" sz="3200" smtClean="0">
                <a:solidFill>
                  <a:srgbClr val="0000FF"/>
                </a:solidFill>
              </a:rPr>
              <a:t>Inferential statistics</a:t>
            </a:r>
          </a:p>
          <a:p>
            <a:pPr lvl="1" eaLnBrk="1" hangingPunct="1">
              <a:lnSpc>
                <a:spcPct val="120000"/>
              </a:lnSpc>
            </a:pPr>
            <a:r>
              <a:rPr lang="en-US" smtClean="0"/>
              <a:t>Using data to make predictions, forecasts, and estimates to assist decision making</a:t>
            </a:r>
            <a:endParaRPr lang="en-US" sz="2000" smtClean="0"/>
          </a:p>
        </p:txBody>
      </p:sp>
      <p:sp>
        <p:nvSpPr>
          <p:cNvPr id="27651" name="Footer Placehold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pPr defTabSz="852488"/>
            <a:r>
              <a:rPr lang="en-US"/>
              <a:t>Copyright © 2013 Pearson Education</a:t>
            </a:r>
          </a:p>
        </p:txBody>
      </p:sp>
      <p:sp>
        <p:nvSpPr>
          <p:cNvPr id="27652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pPr defTabSz="852488"/>
            <a:r>
              <a:rPr lang="en-US" smtClean="0">
                <a:cs typeface="Arial" charset="0"/>
              </a:rPr>
              <a:t>Ch. 1-</a:t>
            </a:r>
            <a:fld id="{8C37ADC2-CC72-4AE8-971E-63F6394DFEB4}" type="slidenum">
              <a:rPr lang="en-US" smtClean="0">
                <a:cs typeface="Arial" charset="0"/>
              </a:rPr>
              <a:pPr defTabSz="852488"/>
              <a:t>12</a:t>
            </a:fld>
            <a:endParaRPr lang="en-US" smtClean="0"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6" name="Rectangle 2"/>
          <p:cNvSpPr>
            <a:spLocks noGrp="1" noChangeArrowheads="1"/>
          </p:cNvSpPr>
          <p:nvPr>
            <p:ph type="title"/>
          </p:nvPr>
        </p:nvSpPr>
        <p:spPr>
          <a:xfrm>
            <a:off x="1150938" y="152400"/>
            <a:ext cx="7383462" cy="990600"/>
          </a:xfrm>
        </p:spPr>
        <p:txBody>
          <a:bodyPr/>
          <a:lstStyle/>
          <a:p>
            <a:pPr eaLnBrk="1" hangingPunct="1"/>
            <a:r>
              <a:rPr lang="en-US" smtClean="0"/>
              <a:t>Descriptive Statistics</a:t>
            </a:r>
          </a:p>
        </p:txBody>
      </p:sp>
      <p:sp>
        <p:nvSpPr>
          <p:cNvPr id="1067" name="Rectangle 3"/>
          <p:cNvSpPr>
            <a:spLocks noGrp="1" noChangeArrowheads="1"/>
          </p:cNvSpPr>
          <p:nvPr>
            <p:ph idx="1"/>
          </p:nvPr>
        </p:nvSpPr>
        <p:spPr>
          <a:xfrm>
            <a:off x="838200" y="1828800"/>
            <a:ext cx="8077200" cy="4532313"/>
          </a:xfrm>
        </p:spPr>
        <p:txBody>
          <a:bodyPr/>
          <a:lstStyle/>
          <a:p>
            <a:pPr eaLnBrk="1" hangingPunct="1">
              <a:lnSpc>
                <a:spcPct val="130000"/>
              </a:lnSpc>
            </a:pPr>
            <a:r>
              <a:rPr lang="en-US" sz="3200" smtClean="0"/>
              <a:t>Collect data</a:t>
            </a:r>
          </a:p>
          <a:p>
            <a:pPr lvl="1" eaLnBrk="1" hangingPunct="1">
              <a:lnSpc>
                <a:spcPct val="130000"/>
              </a:lnSpc>
            </a:pPr>
            <a:r>
              <a:rPr lang="en-US" sz="2700" smtClean="0"/>
              <a:t>e.g., Survey</a:t>
            </a:r>
          </a:p>
          <a:p>
            <a:pPr eaLnBrk="1" hangingPunct="1">
              <a:lnSpc>
                <a:spcPct val="130000"/>
              </a:lnSpc>
            </a:pPr>
            <a:r>
              <a:rPr lang="en-US" sz="3200" smtClean="0"/>
              <a:t>Present data</a:t>
            </a:r>
          </a:p>
          <a:p>
            <a:pPr lvl="1" eaLnBrk="1" hangingPunct="1">
              <a:lnSpc>
                <a:spcPct val="130000"/>
              </a:lnSpc>
            </a:pPr>
            <a:r>
              <a:rPr lang="en-US" sz="2700" smtClean="0"/>
              <a:t>e.g., Tables and graphs</a:t>
            </a:r>
          </a:p>
          <a:p>
            <a:pPr eaLnBrk="1" hangingPunct="1">
              <a:lnSpc>
                <a:spcPct val="130000"/>
              </a:lnSpc>
            </a:pPr>
            <a:r>
              <a:rPr lang="en-US" sz="3200" smtClean="0"/>
              <a:t>Summarize data</a:t>
            </a:r>
          </a:p>
          <a:p>
            <a:pPr lvl="1" eaLnBrk="1" hangingPunct="1">
              <a:lnSpc>
                <a:spcPct val="130000"/>
              </a:lnSpc>
            </a:pPr>
            <a:r>
              <a:rPr lang="en-US" sz="2700" smtClean="0"/>
              <a:t>e.g., Sample mean =</a:t>
            </a:r>
            <a:r>
              <a:rPr lang="en-US" sz="2800" smtClean="0"/>
              <a:t> </a:t>
            </a:r>
          </a:p>
        </p:txBody>
      </p:sp>
      <p:sp>
        <p:nvSpPr>
          <p:cNvPr id="1068" name="Footer Placehold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pPr defTabSz="852488"/>
            <a:r>
              <a:rPr lang="en-US"/>
              <a:t>Copyright © 2013 Pearson Education</a:t>
            </a:r>
          </a:p>
        </p:txBody>
      </p:sp>
      <p:sp>
        <p:nvSpPr>
          <p:cNvPr id="1069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pPr defTabSz="852488"/>
            <a:r>
              <a:rPr lang="en-US" smtClean="0">
                <a:cs typeface="Arial" charset="0"/>
              </a:rPr>
              <a:t>Ch. 1-</a:t>
            </a:r>
            <a:fld id="{37EA6DFD-5A11-4F85-9F9B-AFF75233744A}" type="slidenum">
              <a:rPr lang="en-US" smtClean="0">
                <a:cs typeface="Arial" charset="0"/>
              </a:rPr>
              <a:pPr defTabSz="852488"/>
              <a:t>13</a:t>
            </a:fld>
            <a:endParaRPr lang="en-US" smtClean="0">
              <a:cs typeface="Arial" charset="0"/>
            </a:endParaRPr>
          </a:p>
        </p:txBody>
      </p:sp>
      <p:graphicFrame>
        <p:nvGraphicFramePr>
          <p:cNvPr id="1064" name="Object 40"/>
          <p:cNvGraphicFramePr>
            <a:graphicFrameLocks noChangeAspect="1"/>
          </p:cNvGraphicFramePr>
          <p:nvPr/>
        </p:nvGraphicFramePr>
        <p:xfrm>
          <a:off x="4876800" y="5105400"/>
          <a:ext cx="887413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2" name="Equation" r:id="rId4" imgW="418918" imgH="431613" progId="">
                  <p:embed/>
                </p:oleObj>
              </mc:Choice>
              <mc:Fallback>
                <p:oleObj name="Equation" r:id="rId4" imgW="418918" imgH="431613" progId="">
                  <p:embed/>
                  <p:pic>
                    <p:nvPicPr>
                      <p:cNvPr id="0" name="Picture 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76800" y="5105400"/>
                        <a:ext cx="887413" cy="914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65" name="Object 41">
            <a:hlinkClick r:id="" action="ppaction://ole?verb=0"/>
          </p:cNvPr>
          <p:cNvGraphicFramePr>
            <a:graphicFrameLocks/>
          </p:cNvGraphicFramePr>
          <p:nvPr/>
        </p:nvGraphicFramePr>
        <p:xfrm>
          <a:off x="5638800" y="3906838"/>
          <a:ext cx="1803400" cy="12747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3" name="Clip" r:id="rId6" imgW="1800275" imgH="1272553" progId="">
                  <p:embed/>
                </p:oleObj>
              </mc:Choice>
              <mc:Fallback>
                <p:oleObj name="Clip" r:id="rId6" imgW="1800275" imgH="1272553" progId="">
                  <p:embed/>
                  <p:pic>
                    <p:nvPicPr>
                      <p:cNvPr id="0" name="Picture 41"/>
                      <p:cNvPicPr>
                        <a:picLocks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38800" y="3906838"/>
                        <a:ext cx="1803400" cy="12747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70" name="Line 7"/>
          <p:cNvSpPr>
            <a:spLocks noChangeShapeType="1"/>
          </p:cNvSpPr>
          <p:nvPr/>
        </p:nvSpPr>
        <p:spPr bwMode="auto">
          <a:xfrm>
            <a:off x="7010400" y="3678238"/>
            <a:ext cx="1588" cy="99060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/>
          <a:lstStyle/>
          <a:p>
            <a:endParaRPr lang="en-US"/>
          </a:p>
        </p:txBody>
      </p:sp>
      <p:sp>
        <p:nvSpPr>
          <p:cNvPr id="1071" name="Line 8"/>
          <p:cNvSpPr>
            <a:spLocks noChangeShapeType="1"/>
          </p:cNvSpPr>
          <p:nvPr/>
        </p:nvSpPr>
        <p:spPr bwMode="auto">
          <a:xfrm>
            <a:off x="7010400" y="4668838"/>
            <a:ext cx="1600200" cy="1587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/>
          <a:lstStyle/>
          <a:p>
            <a:endParaRPr lang="en-US"/>
          </a:p>
        </p:txBody>
      </p:sp>
      <p:sp>
        <p:nvSpPr>
          <p:cNvPr id="1072" name="Rectangle 9"/>
          <p:cNvSpPr>
            <a:spLocks noChangeArrowheads="1"/>
          </p:cNvSpPr>
          <p:nvPr/>
        </p:nvSpPr>
        <p:spPr bwMode="auto">
          <a:xfrm>
            <a:off x="7239000" y="4211638"/>
            <a:ext cx="152400" cy="457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GB"/>
          </a:p>
        </p:txBody>
      </p:sp>
      <p:sp>
        <p:nvSpPr>
          <p:cNvPr id="1073" name="Rectangle 10"/>
          <p:cNvSpPr>
            <a:spLocks noChangeArrowheads="1"/>
          </p:cNvSpPr>
          <p:nvPr/>
        </p:nvSpPr>
        <p:spPr bwMode="auto">
          <a:xfrm>
            <a:off x="7391400" y="4287838"/>
            <a:ext cx="1524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GB"/>
          </a:p>
        </p:txBody>
      </p:sp>
      <p:sp>
        <p:nvSpPr>
          <p:cNvPr id="1074" name="Rectangle 11"/>
          <p:cNvSpPr>
            <a:spLocks noChangeArrowheads="1"/>
          </p:cNvSpPr>
          <p:nvPr/>
        </p:nvSpPr>
        <p:spPr bwMode="auto">
          <a:xfrm>
            <a:off x="7543800" y="3983038"/>
            <a:ext cx="152400" cy="685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GB"/>
          </a:p>
        </p:txBody>
      </p:sp>
      <p:sp>
        <p:nvSpPr>
          <p:cNvPr id="1075" name="Rectangle 12"/>
          <p:cNvSpPr>
            <a:spLocks noChangeArrowheads="1"/>
          </p:cNvSpPr>
          <p:nvPr/>
        </p:nvSpPr>
        <p:spPr bwMode="auto">
          <a:xfrm>
            <a:off x="7696200" y="4059238"/>
            <a:ext cx="152400" cy="609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GB"/>
          </a:p>
        </p:txBody>
      </p:sp>
      <p:sp>
        <p:nvSpPr>
          <p:cNvPr id="1076" name="Rectangle 13"/>
          <p:cNvSpPr>
            <a:spLocks noChangeArrowheads="1"/>
          </p:cNvSpPr>
          <p:nvPr/>
        </p:nvSpPr>
        <p:spPr bwMode="auto">
          <a:xfrm>
            <a:off x="7848600" y="4211638"/>
            <a:ext cx="152400" cy="457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GB"/>
          </a:p>
        </p:txBody>
      </p:sp>
      <p:sp>
        <p:nvSpPr>
          <p:cNvPr id="1077" name="Rectangle 14"/>
          <p:cNvSpPr>
            <a:spLocks noChangeArrowheads="1"/>
          </p:cNvSpPr>
          <p:nvPr/>
        </p:nvSpPr>
        <p:spPr bwMode="auto">
          <a:xfrm>
            <a:off x="8001000" y="4440238"/>
            <a:ext cx="152400" cy="228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GB"/>
          </a:p>
        </p:txBody>
      </p:sp>
      <p:sp>
        <p:nvSpPr>
          <p:cNvPr id="1078" name="Rectangle 15"/>
          <p:cNvSpPr>
            <a:spLocks noChangeArrowheads="1"/>
          </p:cNvSpPr>
          <p:nvPr/>
        </p:nvSpPr>
        <p:spPr bwMode="auto">
          <a:xfrm>
            <a:off x="7086600" y="4440238"/>
            <a:ext cx="152400" cy="228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GB"/>
          </a:p>
        </p:txBody>
      </p:sp>
      <p:sp>
        <p:nvSpPr>
          <p:cNvPr id="1079" name="Rectangle 16"/>
          <p:cNvSpPr>
            <a:spLocks noChangeArrowheads="1"/>
          </p:cNvSpPr>
          <p:nvPr/>
        </p:nvSpPr>
        <p:spPr bwMode="auto">
          <a:xfrm>
            <a:off x="8153400" y="4516438"/>
            <a:ext cx="152400" cy="152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GB"/>
          </a:p>
        </p:txBody>
      </p:sp>
      <p:pic>
        <p:nvPicPr>
          <p:cNvPr id="1080" name="Picture 17" descr="j0283537"/>
          <p:cNvPicPr>
            <a:picLocks noChangeAspect="1" noChangeArrowheads="1" noCrop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4114800" y="2209800"/>
            <a:ext cx="990600" cy="962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81" name="Picture 20" descr="check"/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4648200" y="2743200"/>
            <a:ext cx="142875" cy="142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82" name="Picture 21" descr="check"/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4724400" y="2895600"/>
            <a:ext cx="142875" cy="142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83" name="Picture 22" descr="check"/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4572000" y="2590800"/>
            <a:ext cx="142875" cy="142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Rectangle 2"/>
          <p:cNvSpPr>
            <a:spLocks noGrp="1" noChangeArrowheads="1"/>
          </p:cNvSpPr>
          <p:nvPr>
            <p:ph type="title"/>
          </p:nvPr>
        </p:nvSpPr>
        <p:spPr>
          <a:xfrm>
            <a:off x="1150938" y="152400"/>
            <a:ext cx="7383462" cy="990600"/>
          </a:xfrm>
        </p:spPr>
        <p:txBody>
          <a:bodyPr/>
          <a:lstStyle/>
          <a:p>
            <a:pPr eaLnBrk="1" hangingPunct="1"/>
            <a:r>
              <a:rPr lang="en-US" smtClean="0"/>
              <a:t>Inferential Statistics</a:t>
            </a:r>
          </a:p>
        </p:txBody>
      </p:sp>
      <p:sp>
        <p:nvSpPr>
          <p:cNvPr id="32770" name="Footer Placehold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pPr defTabSz="852488"/>
            <a:r>
              <a:rPr lang="en-US"/>
              <a:t>Copyright © 2013 Pearson Education</a:t>
            </a:r>
          </a:p>
        </p:txBody>
      </p:sp>
      <p:sp>
        <p:nvSpPr>
          <p:cNvPr id="32771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pPr defTabSz="852488"/>
            <a:r>
              <a:rPr lang="en-US" smtClean="0">
                <a:cs typeface="Arial" charset="0"/>
              </a:rPr>
              <a:t>Ch. 1-</a:t>
            </a:r>
            <a:fld id="{07081EB4-D863-4B99-BDED-1A8418779E85}" type="slidenum">
              <a:rPr lang="en-US" smtClean="0">
                <a:cs typeface="Arial" charset="0"/>
              </a:rPr>
              <a:pPr defTabSz="852488"/>
              <a:t>14</a:t>
            </a:fld>
            <a:endParaRPr lang="en-US" smtClean="0">
              <a:cs typeface="Arial" charset="0"/>
            </a:endParaRP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685800" y="1676400"/>
            <a:ext cx="5029200" cy="4532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85342" tIns="42672" rIns="85342" bIns="42672"/>
          <a:lstStyle/>
          <a:p>
            <a:pPr marL="320675" indent="-320675" defTabSz="852488">
              <a:lnSpc>
                <a:spcPct val="110000"/>
              </a:lnSpc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/>
            </a:pPr>
            <a:r>
              <a:rPr lang="en-US" kern="0" dirty="0">
                <a:latin typeface="+mn-lt"/>
                <a:cs typeface="+mn-cs"/>
              </a:rPr>
              <a:t>Estimation</a:t>
            </a:r>
          </a:p>
          <a:p>
            <a:pPr marL="693738" lvl="1" indent="-268288" defTabSz="852488">
              <a:lnSpc>
                <a:spcPct val="110000"/>
              </a:lnSpc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/>
            </a:pPr>
            <a:r>
              <a:rPr lang="en-US" sz="2300" kern="0" dirty="0">
                <a:latin typeface="+mn-lt"/>
                <a:cs typeface="+mn-cs"/>
              </a:rPr>
              <a:t>e.g., Estimate the population mean weight using the sample mean weight</a:t>
            </a:r>
          </a:p>
          <a:p>
            <a:pPr marL="320675" indent="-320675" defTabSz="852488">
              <a:lnSpc>
                <a:spcPct val="110000"/>
              </a:lnSpc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/>
            </a:pPr>
            <a:r>
              <a:rPr lang="en-US" kern="0" dirty="0">
                <a:latin typeface="+mn-lt"/>
                <a:cs typeface="+mn-cs"/>
              </a:rPr>
              <a:t>Hypothesis testing</a:t>
            </a:r>
          </a:p>
          <a:p>
            <a:pPr marL="693738" lvl="1" indent="-268288" defTabSz="852488">
              <a:lnSpc>
                <a:spcPct val="110000"/>
              </a:lnSpc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/>
            </a:pPr>
            <a:r>
              <a:rPr lang="en-US" sz="2300" kern="0" dirty="0">
                <a:latin typeface="+mn-lt"/>
                <a:cs typeface="+mn-cs"/>
              </a:rPr>
              <a:t>e.g., Test the claim that the population mean weight is 140 pounds</a:t>
            </a:r>
          </a:p>
        </p:txBody>
      </p:sp>
      <p:sp>
        <p:nvSpPr>
          <p:cNvPr id="32773" name="Rectangle 4"/>
          <p:cNvSpPr>
            <a:spLocks noChangeArrowheads="1"/>
          </p:cNvSpPr>
          <p:nvPr/>
        </p:nvSpPr>
        <p:spPr bwMode="auto">
          <a:xfrm>
            <a:off x="914400" y="5334000"/>
            <a:ext cx="7772400" cy="977900"/>
          </a:xfrm>
          <a:prstGeom prst="rect">
            <a:avLst/>
          </a:prstGeom>
          <a:solidFill>
            <a:srgbClr val="CBDDF7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algn="ctr" eaLnBrk="0" hangingPunct="0">
              <a:lnSpc>
                <a:spcPct val="80000"/>
              </a:lnSpc>
              <a:spcBef>
                <a:spcPct val="50000"/>
              </a:spcBef>
            </a:pPr>
            <a:r>
              <a:rPr lang="en-US" b="1">
                <a:solidFill>
                  <a:srgbClr val="000066"/>
                </a:solidFill>
              </a:rPr>
              <a:t>Inference is the process of drawing conclusions or making decisions about a </a:t>
            </a:r>
            <a:r>
              <a:rPr lang="en-US" b="1">
                <a:solidFill>
                  <a:srgbClr val="0000FF"/>
                </a:solidFill>
              </a:rPr>
              <a:t>population</a:t>
            </a:r>
            <a:r>
              <a:rPr lang="en-US" b="1">
                <a:solidFill>
                  <a:schemeClr val="bg2"/>
                </a:solidFill>
              </a:rPr>
              <a:t> </a:t>
            </a:r>
            <a:r>
              <a:rPr lang="en-US" b="1">
                <a:solidFill>
                  <a:srgbClr val="000066"/>
                </a:solidFill>
              </a:rPr>
              <a:t>based on </a:t>
            </a:r>
            <a:r>
              <a:rPr lang="en-US" b="1">
                <a:solidFill>
                  <a:srgbClr val="FF0000"/>
                </a:solidFill>
              </a:rPr>
              <a:t>sample</a:t>
            </a:r>
            <a:r>
              <a:rPr lang="en-US" b="1">
                <a:solidFill>
                  <a:srgbClr val="000066"/>
                </a:solidFill>
              </a:rPr>
              <a:t> results</a:t>
            </a:r>
          </a:p>
        </p:txBody>
      </p:sp>
      <p:pic>
        <p:nvPicPr>
          <p:cNvPr id="32774" name="Picture 5"/>
          <p:cNvPicPr>
            <a:picLocks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715000" y="1905000"/>
            <a:ext cx="3124200" cy="3048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Rectangle 2"/>
          <p:cNvSpPr>
            <a:spLocks noGrp="1" noChangeArrowheads="1"/>
          </p:cNvSpPr>
          <p:nvPr>
            <p:ph type="title"/>
          </p:nvPr>
        </p:nvSpPr>
        <p:spPr>
          <a:xfrm>
            <a:off x="1150938" y="304800"/>
            <a:ext cx="7383462" cy="838200"/>
          </a:xfrm>
        </p:spPr>
        <p:txBody>
          <a:bodyPr/>
          <a:lstStyle/>
          <a:p>
            <a:pPr eaLnBrk="1" hangingPunct="1"/>
            <a:r>
              <a:rPr lang="en-US" smtClean="0"/>
              <a:t>Classification of Variables</a:t>
            </a:r>
          </a:p>
        </p:txBody>
      </p:sp>
      <p:grpSp>
        <p:nvGrpSpPr>
          <p:cNvPr id="34818" name="Organization Chart 3"/>
          <p:cNvGrpSpPr>
            <a:grpSpLocks/>
          </p:cNvGrpSpPr>
          <p:nvPr/>
        </p:nvGrpSpPr>
        <p:grpSpPr bwMode="auto">
          <a:xfrm>
            <a:off x="533400" y="1447800"/>
            <a:ext cx="7315200" cy="3810000"/>
            <a:chOff x="672" y="1154"/>
            <a:chExt cx="4608" cy="2400"/>
          </a:xfrm>
        </p:grpSpPr>
        <p:cxnSp>
          <p:nvCxnSpPr>
            <p:cNvPr id="34825" name="_s2052"/>
            <p:cNvCxnSpPr>
              <a:cxnSpLocks noChangeShapeType="1"/>
              <a:stCxn id="34833" idx="0"/>
              <a:endCxn id="34831" idx="2"/>
            </p:cNvCxnSpPr>
            <p:nvPr/>
          </p:nvCxnSpPr>
          <p:spPr bwMode="auto">
            <a:xfrm rot="5400000" flipH="1">
              <a:off x="4248" y="2640"/>
              <a:ext cx="240" cy="720"/>
            </a:xfrm>
            <a:prstGeom prst="bentConnector3">
              <a:avLst>
                <a:gd name="adj1" fmla="val 30000"/>
              </a:avLst>
            </a:prstGeom>
            <a:noFill/>
            <a:ln w="25400">
              <a:solidFill>
                <a:srgbClr val="000000"/>
              </a:solidFill>
              <a:miter lim="800000"/>
              <a:headEnd/>
              <a:tailEnd/>
            </a:ln>
          </p:spPr>
        </p:cxnSp>
        <p:cxnSp>
          <p:nvCxnSpPr>
            <p:cNvPr id="34826" name="_s2053"/>
            <p:cNvCxnSpPr>
              <a:cxnSpLocks noChangeShapeType="1"/>
              <a:stCxn id="34832" idx="0"/>
              <a:endCxn id="34831" idx="2"/>
            </p:cNvCxnSpPr>
            <p:nvPr/>
          </p:nvCxnSpPr>
          <p:spPr bwMode="auto">
            <a:xfrm rot="-5400000">
              <a:off x="3591" y="2703"/>
              <a:ext cx="240" cy="594"/>
            </a:xfrm>
            <a:prstGeom prst="bentConnector3">
              <a:avLst>
                <a:gd name="adj1" fmla="val 30000"/>
              </a:avLst>
            </a:prstGeom>
            <a:noFill/>
            <a:ln w="25400">
              <a:solidFill>
                <a:srgbClr val="000000"/>
              </a:solidFill>
              <a:miter lim="800000"/>
              <a:headEnd/>
              <a:tailEnd/>
            </a:ln>
          </p:spPr>
        </p:cxnSp>
        <p:cxnSp>
          <p:nvCxnSpPr>
            <p:cNvPr id="34827" name="_s2054"/>
            <p:cNvCxnSpPr>
              <a:cxnSpLocks noChangeShapeType="1"/>
              <a:stCxn id="34831" idx="0"/>
              <a:endCxn id="34829" idx="2"/>
            </p:cNvCxnSpPr>
            <p:nvPr/>
          </p:nvCxnSpPr>
          <p:spPr bwMode="auto">
            <a:xfrm rot="5400000" flipH="1">
              <a:off x="3323" y="1622"/>
              <a:ext cx="409" cy="960"/>
            </a:xfrm>
            <a:prstGeom prst="bentConnector3">
              <a:avLst>
                <a:gd name="adj1" fmla="val 24690"/>
              </a:avLst>
            </a:prstGeom>
            <a:noFill/>
            <a:ln w="22225">
              <a:solidFill>
                <a:srgbClr val="000000"/>
              </a:solidFill>
              <a:miter lim="800000"/>
              <a:headEnd/>
              <a:tailEnd/>
            </a:ln>
          </p:spPr>
        </p:cxnSp>
        <p:cxnSp>
          <p:nvCxnSpPr>
            <p:cNvPr id="34828" name="_s2055"/>
            <p:cNvCxnSpPr>
              <a:cxnSpLocks noChangeShapeType="1"/>
            </p:cNvCxnSpPr>
            <p:nvPr/>
          </p:nvCxnSpPr>
          <p:spPr bwMode="auto">
            <a:xfrm flipV="1">
              <a:off x="2016" y="2210"/>
              <a:ext cx="1056" cy="121"/>
            </a:xfrm>
            <a:prstGeom prst="bentConnector3">
              <a:avLst>
                <a:gd name="adj1" fmla="val 6819"/>
              </a:avLst>
            </a:prstGeom>
            <a:noFill/>
            <a:ln w="22225">
              <a:solidFill>
                <a:srgbClr val="000000"/>
              </a:solidFill>
              <a:miter lim="800000"/>
              <a:headEnd/>
              <a:tailEnd/>
            </a:ln>
          </p:spPr>
        </p:cxnSp>
        <p:sp>
          <p:nvSpPr>
            <p:cNvPr id="34829" name="_s2056"/>
            <p:cNvSpPr>
              <a:spLocks noChangeArrowheads="1"/>
            </p:cNvSpPr>
            <p:nvPr/>
          </p:nvSpPr>
          <p:spPr bwMode="auto">
            <a:xfrm>
              <a:off x="2448" y="1296"/>
              <a:ext cx="1200" cy="601"/>
            </a:xfrm>
            <a:prstGeom prst="rect">
              <a:avLst/>
            </a:prstGeom>
            <a:solidFill>
              <a:srgbClr val="CCFFCC">
                <a:alpha val="50195"/>
              </a:srgbClr>
            </a:solidFill>
            <a:ln w="12700">
              <a:solidFill>
                <a:srgbClr val="474747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b="1">
                  <a:solidFill>
                    <a:srgbClr val="000000"/>
                  </a:solidFill>
                </a:rPr>
                <a:t>Data</a:t>
              </a:r>
              <a:endParaRPr lang="en-US"/>
            </a:p>
          </p:txBody>
        </p:sp>
        <p:sp>
          <p:nvSpPr>
            <p:cNvPr id="34830" name="_s2057"/>
            <p:cNvSpPr>
              <a:spLocks noChangeArrowheads="1"/>
            </p:cNvSpPr>
            <p:nvPr/>
          </p:nvSpPr>
          <p:spPr bwMode="auto">
            <a:xfrm>
              <a:off x="1392" y="2306"/>
              <a:ext cx="1265" cy="574"/>
            </a:xfrm>
            <a:prstGeom prst="rect">
              <a:avLst/>
            </a:prstGeom>
            <a:solidFill>
              <a:srgbClr val="FDE0BD"/>
            </a:solidFill>
            <a:ln w="12700">
              <a:solidFill>
                <a:srgbClr val="474747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 sz="1800" b="1">
                <a:solidFill>
                  <a:srgbClr val="000000"/>
                </a:solidFill>
              </a:endParaRPr>
            </a:p>
            <a:p>
              <a:pPr algn="ctr"/>
              <a:r>
                <a:rPr lang="en-US" b="1">
                  <a:solidFill>
                    <a:srgbClr val="000000"/>
                  </a:solidFill>
                </a:rPr>
                <a:t>Categorical</a:t>
              </a:r>
            </a:p>
            <a:p>
              <a:pPr algn="ctr"/>
              <a:endParaRPr lang="en-US" b="1">
                <a:solidFill>
                  <a:srgbClr val="000000"/>
                </a:solidFill>
              </a:endParaRPr>
            </a:p>
          </p:txBody>
        </p:sp>
        <p:sp>
          <p:nvSpPr>
            <p:cNvPr id="34831" name="_s2058"/>
            <p:cNvSpPr>
              <a:spLocks noChangeArrowheads="1"/>
            </p:cNvSpPr>
            <p:nvPr/>
          </p:nvSpPr>
          <p:spPr bwMode="auto">
            <a:xfrm>
              <a:off x="3360" y="2306"/>
              <a:ext cx="1296" cy="574"/>
            </a:xfrm>
            <a:prstGeom prst="rect">
              <a:avLst/>
            </a:prstGeom>
            <a:solidFill>
              <a:srgbClr val="CBDDF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 sz="1800" b="1">
                <a:solidFill>
                  <a:srgbClr val="474747"/>
                </a:solidFill>
              </a:endParaRPr>
            </a:p>
            <a:p>
              <a:pPr algn="ctr"/>
              <a:r>
                <a:rPr lang="en-US" b="1">
                  <a:solidFill>
                    <a:srgbClr val="474747"/>
                  </a:solidFill>
                </a:rPr>
                <a:t>Numerical</a:t>
              </a:r>
              <a:r>
                <a:rPr lang="en-US" sz="1800" b="1">
                  <a:solidFill>
                    <a:srgbClr val="474747"/>
                  </a:solidFill>
                </a:rPr>
                <a:t> </a:t>
              </a:r>
            </a:p>
            <a:p>
              <a:pPr algn="ctr"/>
              <a:endParaRPr lang="en-US" sz="1800" b="1">
                <a:solidFill>
                  <a:srgbClr val="474747"/>
                </a:solidFill>
              </a:endParaRPr>
            </a:p>
          </p:txBody>
        </p:sp>
        <p:sp>
          <p:nvSpPr>
            <p:cNvPr id="34832" name="_s2059"/>
            <p:cNvSpPr>
              <a:spLocks noChangeArrowheads="1"/>
            </p:cNvSpPr>
            <p:nvPr/>
          </p:nvSpPr>
          <p:spPr bwMode="auto">
            <a:xfrm>
              <a:off x="2928" y="3120"/>
              <a:ext cx="972" cy="384"/>
            </a:xfrm>
            <a:prstGeom prst="rect">
              <a:avLst/>
            </a:prstGeom>
            <a:solidFill>
              <a:srgbClr val="CBDDF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b="1">
                  <a:solidFill>
                    <a:srgbClr val="474747"/>
                  </a:solidFill>
                </a:rPr>
                <a:t>Discrete</a:t>
              </a:r>
              <a:endParaRPr lang="en-US"/>
            </a:p>
          </p:txBody>
        </p:sp>
        <p:sp>
          <p:nvSpPr>
            <p:cNvPr id="34833" name="_s2060"/>
            <p:cNvSpPr>
              <a:spLocks noChangeArrowheads="1"/>
            </p:cNvSpPr>
            <p:nvPr/>
          </p:nvSpPr>
          <p:spPr bwMode="auto">
            <a:xfrm>
              <a:off x="4176" y="3120"/>
              <a:ext cx="1104" cy="384"/>
            </a:xfrm>
            <a:prstGeom prst="rect">
              <a:avLst/>
            </a:prstGeom>
            <a:solidFill>
              <a:srgbClr val="CBDDF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b="1">
                  <a:solidFill>
                    <a:srgbClr val="474747"/>
                  </a:solidFill>
                </a:rPr>
                <a:t>Continuous</a:t>
              </a:r>
              <a:endParaRPr lang="en-US"/>
            </a:p>
          </p:txBody>
        </p:sp>
      </p:grpSp>
      <p:sp>
        <p:nvSpPr>
          <p:cNvPr id="34819" name="Text Box 14"/>
          <p:cNvSpPr txBox="1">
            <a:spLocks noChangeArrowheads="1"/>
          </p:cNvSpPr>
          <p:nvPr/>
        </p:nvSpPr>
        <p:spPr bwMode="auto">
          <a:xfrm>
            <a:off x="1066800" y="4267200"/>
            <a:ext cx="2514600" cy="172243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85342" tIns="42672" rIns="85342" bIns="42672">
            <a:spAutoFit/>
          </a:bodyPr>
          <a:lstStyle/>
          <a:p>
            <a:pPr marL="342900" indent="-342900">
              <a:spcBef>
                <a:spcPct val="5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r>
              <a:rPr lang="en-US" sz="1400" b="1">
                <a:solidFill>
                  <a:schemeClr val="folHlink"/>
                </a:solidFill>
              </a:rPr>
              <a:t>Examples:</a:t>
            </a:r>
          </a:p>
          <a:p>
            <a:pPr marL="342900" indent="-342900">
              <a:spcBef>
                <a:spcPct val="5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</a:pPr>
            <a:r>
              <a:rPr lang="en-US" sz="1400" b="1">
                <a:solidFill>
                  <a:schemeClr val="folHlink"/>
                </a:solidFill>
              </a:rPr>
              <a:t>Marital Status</a:t>
            </a:r>
          </a:p>
          <a:p>
            <a:pPr marL="342900" indent="-342900">
              <a:spcBef>
                <a:spcPct val="1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</a:pPr>
            <a:r>
              <a:rPr lang="en-US" sz="1400" b="1">
                <a:solidFill>
                  <a:schemeClr val="folHlink"/>
                </a:solidFill>
              </a:rPr>
              <a:t>Are you registered to vote?</a:t>
            </a:r>
          </a:p>
          <a:p>
            <a:pPr marL="342900" indent="-342900">
              <a:buClr>
                <a:schemeClr val="folHlink"/>
              </a:buClr>
              <a:buSzPct val="60000"/>
              <a:buFont typeface="Wingdings" pitchFamily="2" charset="2"/>
              <a:buChar char="n"/>
            </a:pPr>
            <a:r>
              <a:rPr lang="en-US" sz="1400" b="1">
                <a:solidFill>
                  <a:schemeClr val="folHlink"/>
                </a:solidFill>
              </a:rPr>
              <a:t>Eye Color</a:t>
            </a:r>
          </a:p>
          <a:p>
            <a:pPr marL="342900" indent="-342900">
              <a:spcBef>
                <a:spcPct val="1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r>
              <a:rPr lang="en-US" sz="1400" b="1">
                <a:solidFill>
                  <a:srgbClr val="00B283"/>
                </a:solidFill>
              </a:rPr>
              <a:t>      </a:t>
            </a:r>
            <a:r>
              <a:rPr lang="en-US" sz="1400" b="1"/>
              <a:t>(Defined categories or groups)</a:t>
            </a:r>
          </a:p>
        </p:txBody>
      </p:sp>
      <p:sp>
        <p:nvSpPr>
          <p:cNvPr id="34820" name="Text Box 15"/>
          <p:cNvSpPr txBox="1">
            <a:spLocks noChangeArrowheads="1"/>
          </p:cNvSpPr>
          <p:nvPr/>
        </p:nvSpPr>
        <p:spPr bwMode="auto">
          <a:xfrm>
            <a:off x="3810000" y="5181600"/>
            <a:ext cx="2286000" cy="108426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85342" tIns="42672" rIns="85342" bIns="42672">
            <a:spAutoFit/>
          </a:bodyPr>
          <a:lstStyle/>
          <a:p>
            <a:pPr marL="342900" indent="-342900">
              <a:spcBef>
                <a:spcPct val="5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r>
              <a:rPr lang="en-US" sz="1400" b="1">
                <a:solidFill>
                  <a:schemeClr val="folHlink"/>
                </a:solidFill>
              </a:rPr>
              <a:t>Examples:</a:t>
            </a:r>
          </a:p>
          <a:p>
            <a:pPr marL="342900" indent="-342900">
              <a:spcBef>
                <a:spcPct val="5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</a:pPr>
            <a:r>
              <a:rPr lang="en-US" sz="1400" b="1">
                <a:solidFill>
                  <a:schemeClr val="folHlink"/>
                </a:solidFill>
              </a:rPr>
              <a:t>Number of Children</a:t>
            </a:r>
          </a:p>
          <a:p>
            <a:pPr marL="342900" indent="-342900">
              <a:spcBef>
                <a:spcPct val="1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</a:pPr>
            <a:r>
              <a:rPr lang="en-US" sz="1400" b="1">
                <a:solidFill>
                  <a:schemeClr val="folHlink"/>
                </a:solidFill>
              </a:rPr>
              <a:t>Defects per hour</a:t>
            </a:r>
          </a:p>
          <a:p>
            <a:pPr marL="342900" indent="-342900">
              <a:spcBef>
                <a:spcPct val="1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r>
              <a:rPr lang="en-US" sz="1400" b="1">
                <a:solidFill>
                  <a:srgbClr val="F983C1"/>
                </a:solidFill>
              </a:rPr>
              <a:t>      </a:t>
            </a:r>
            <a:r>
              <a:rPr lang="en-US" sz="1400" b="1"/>
              <a:t>(Counted items)</a:t>
            </a:r>
          </a:p>
        </p:txBody>
      </p:sp>
      <p:sp>
        <p:nvSpPr>
          <p:cNvPr id="34821" name="Text Box 16"/>
          <p:cNvSpPr txBox="1">
            <a:spLocks noChangeArrowheads="1"/>
          </p:cNvSpPr>
          <p:nvPr/>
        </p:nvSpPr>
        <p:spPr bwMode="auto">
          <a:xfrm>
            <a:off x="6248400" y="5181600"/>
            <a:ext cx="2743200" cy="108426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85342" tIns="42672" rIns="85342" bIns="42672">
            <a:spAutoFit/>
          </a:bodyPr>
          <a:lstStyle/>
          <a:p>
            <a:pPr marL="342900" indent="-342900">
              <a:spcBef>
                <a:spcPct val="5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r>
              <a:rPr lang="en-US" sz="1400" b="1">
                <a:solidFill>
                  <a:schemeClr val="folHlink"/>
                </a:solidFill>
              </a:rPr>
              <a:t>Examples:</a:t>
            </a:r>
          </a:p>
          <a:p>
            <a:pPr marL="342900" indent="-342900">
              <a:spcBef>
                <a:spcPct val="5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</a:pPr>
            <a:r>
              <a:rPr lang="en-US" sz="1400" b="1">
                <a:solidFill>
                  <a:schemeClr val="folHlink"/>
                </a:solidFill>
              </a:rPr>
              <a:t>Weight</a:t>
            </a:r>
          </a:p>
          <a:p>
            <a:pPr marL="342900" indent="-342900">
              <a:spcBef>
                <a:spcPct val="1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</a:pPr>
            <a:r>
              <a:rPr lang="en-US" sz="1400" b="1">
                <a:solidFill>
                  <a:schemeClr val="folHlink"/>
                </a:solidFill>
              </a:rPr>
              <a:t>Voltage</a:t>
            </a:r>
          </a:p>
          <a:p>
            <a:pPr marL="342900" indent="-342900">
              <a:spcBef>
                <a:spcPct val="1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r>
              <a:rPr lang="en-US" sz="1400" b="1">
                <a:solidFill>
                  <a:srgbClr val="F983C1"/>
                </a:solidFill>
              </a:rPr>
              <a:t>    </a:t>
            </a:r>
            <a:r>
              <a:rPr lang="en-US" sz="1400" b="1"/>
              <a:t>(Measured characteristics)</a:t>
            </a:r>
          </a:p>
        </p:txBody>
      </p:sp>
      <p:sp>
        <p:nvSpPr>
          <p:cNvPr id="34822" name="Footer Placeholder 7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/>
              <a:t>Copyright © 2013 Pearson Education</a:t>
            </a:r>
          </a:p>
        </p:txBody>
      </p:sp>
      <p:sp>
        <p:nvSpPr>
          <p:cNvPr id="34823" name="Slide Number Placeholder 8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r>
              <a:rPr lang="en-US" smtClean="0">
                <a:cs typeface="Arial" charset="0"/>
              </a:rPr>
              <a:t>Ch. 1-</a:t>
            </a:r>
            <a:fld id="{91876C04-E681-4054-A1B4-D4B69CCFE336}" type="slidenum">
              <a:rPr lang="en-US" smtClean="0">
                <a:cs typeface="Arial" charset="0"/>
              </a:rPr>
              <a:pPr/>
              <a:t>15</a:t>
            </a:fld>
            <a:endParaRPr lang="en-US" smtClean="0">
              <a:cs typeface="Arial" charset="0"/>
            </a:endParaRPr>
          </a:p>
        </p:txBody>
      </p:sp>
      <p:sp>
        <p:nvSpPr>
          <p:cNvPr id="34824" name="TextBox 5"/>
          <p:cNvSpPr txBox="1">
            <a:spLocks noChangeArrowheads="1"/>
          </p:cNvSpPr>
          <p:nvPr/>
        </p:nvSpPr>
        <p:spPr bwMode="auto">
          <a:xfrm>
            <a:off x="457200" y="514350"/>
            <a:ext cx="762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/>
              <a:t>1.2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Rectangle 2"/>
          <p:cNvSpPr>
            <a:spLocks noChangeArrowheads="1"/>
          </p:cNvSpPr>
          <p:nvPr/>
        </p:nvSpPr>
        <p:spPr bwMode="auto">
          <a:xfrm>
            <a:off x="2667000" y="1828800"/>
            <a:ext cx="4038600" cy="569913"/>
          </a:xfrm>
          <a:prstGeom prst="rect">
            <a:avLst/>
          </a:prstGeom>
          <a:solidFill>
            <a:srgbClr val="C8E1FA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GB"/>
          </a:p>
        </p:txBody>
      </p:sp>
      <p:sp>
        <p:nvSpPr>
          <p:cNvPr id="35842" name="Rectangle 3"/>
          <p:cNvSpPr>
            <a:spLocks noGrp="1" noChangeArrowheads="1"/>
          </p:cNvSpPr>
          <p:nvPr>
            <p:ph type="title"/>
          </p:nvPr>
        </p:nvSpPr>
        <p:spPr>
          <a:xfrm>
            <a:off x="1143000" y="381000"/>
            <a:ext cx="7383463" cy="762000"/>
          </a:xfrm>
        </p:spPr>
        <p:txBody>
          <a:bodyPr lIns="92075" tIns="46038" rIns="92075" bIns="46038"/>
          <a:lstStyle/>
          <a:p>
            <a:pPr defTabSz="914400" eaLnBrk="1" hangingPunct="1"/>
            <a:r>
              <a:rPr lang="en-US" smtClean="0"/>
              <a:t>Measurement Levels</a:t>
            </a:r>
            <a:endParaRPr lang="en-US" smtClean="0">
              <a:solidFill>
                <a:srgbClr val="000000"/>
              </a:solidFill>
            </a:endParaRPr>
          </a:p>
        </p:txBody>
      </p:sp>
      <p:sp>
        <p:nvSpPr>
          <p:cNvPr id="35843" name="Rectangle 4"/>
          <p:cNvSpPr>
            <a:spLocks noChangeArrowheads="1"/>
          </p:cNvSpPr>
          <p:nvPr/>
        </p:nvSpPr>
        <p:spPr bwMode="auto">
          <a:xfrm>
            <a:off x="2667000" y="3048000"/>
            <a:ext cx="4038600" cy="569913"/>
          </a:xfrm>
          <a:prstGeom prst="rect">
            <a:avLst/>
          </a:prstGeom>
          <a:solidFill>
            <a:srgbClr val="C8E1FA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GB"/>
          </a:p>
        </p:txBody>
      </p:sp>
      <p:sp>
        <p:nvSpPr>
          <p:cNvPr id="35844" name="Rectangle 5"/>
          <p:cNvSpPr>
            <a:spLocks noChangeArrowheads="1"/>
          </p:cNvSpPr>
          <p:nvPr/>
        </p:nvSpPr>
        <p:spPr bwMode="auto">
          <a:xfrm>
            <a:off x="3048000" y="3124200"/>
            <a:ext cx="351155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2800" b="1"/>
              <a:t>Interval Data</a:t>
            </a:r>
          </a:p>
        </p:txBody>
      </p:sp>
      <p:sp>
        <p:nvSpPr>
          <p:cNvPr id="35845" name="Rectangle 6"/>
          <p:cNvSpPr>
            <a:spLocks noChangeArrowheads="1"/>
          </p:cNvSpPr>
          <p:nvPr/>
        </p:nvSpPr>
        <p:spPr bwMode="auto">
          <a:xfrm>
            <a:off x="2679700" y="4337050"/>
            <a:ext cx="4025900" cy="569913"/>
          </a:xfrm>
          <a:prstGeom prst="rect">
            <a:avLst/>
          </a:prstGeom>
          <a:solidFill>
            <a:srgbClr val="FAE1C8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GB"/>
          </a:p>
        </p:txBody>
      </p:sp>
      <p:sp>
        <p:nvSpPr>
          <p:cNvPr id="35846" name="Rectangle 7"/>
          <p:cNvSpPr>
            <a:spLocks noChangeArrowheads="1"/>
          </p:cNvSpPr>
          <p:nvPr/>
        </p:nvSpPr>
        <p:spPr bwMode="auto">
          <a:xfrm>
            <a:off x="2797175" y="4408488"/>
            <a:ext cx="3856038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2800" b="1"/>
              <a:t>Ordinal Data</a:t>
            </a:r>
          </a:p>
        </p:txBody>
      </p:sp>
      <p:sp>
        <p:nvSpPr>
          <p:cNvPr id="35847" name="Rectangle 8"/>
          <p:cNvSpPr>
            <a:spLocks noChangeArrowheads="1"/>
          </p:cNvSpPr>
          <p:nvPr/>
        </p:nvSpPr>
        <p:spPr bwMode="auto">
          <a:xfrm>
            <a:off x="2667000" y="5632450"/>
            <a:ext cx="4038600" cy="569913"/>
          </a:xfrm>
          <a:prstGeom prst="rect">
            <a:avLst/>
          </a:prstGeom>
          <a:solidFill>
            <a:srgbClr val="FAE1C8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GB"/>
          </a:p>
        </p:txBody>
      </p:sp>
      <p:sp>
        <p:nvSpPr>
          <p:cNvPr id="35848" name="Rectangle 9"/>
          <p:cNvSpPr>
            <a:spLocks noChangeArrowheads="1"/>
          </p:cNvSpPr>
          <p:nvPr/>
        </p:nvSpPr>
        <p:spPr bwMode="auto">
          <a:xfrm>
            <a:off x="2454275" y="5703888"/>
            <a:ext cx="4541838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2800" b="1"/>
              <a:t> Nominal Data</a:t>
            </a:r>
          </a:p>
        </p:txBody>
      </p:sp>
      <p:sp>
        <p:nvSpPr>
          <p:cNvPr id="35849" name="Rectangle 11"/>
          <p:cNvSpPr>
            <a:spLocks noChangeArrowheads="1"/>
          </p:cNvSpPr>
          <p:nvPr/>
        </p:nvSpPr>
        <p:spPr bwMode="auto">
          <a:xfrm>
            <a:off x="6858000" y="2514600"/>
            <a:ext cx="1981200" cy="366713"/>
          </a:xfrm>
          <a:prstGeom prst="rect">
            <a:avLst/>
          </a:prstGeom>
          <a:solidFill>
            <a:srgbClr val="C8E1FA"/>
          </a:solidFill>
          <a:ln w="9525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800">
                <a:solidFill>
                  <a:srgbClr val="FF0000"/>
                </a:solidFill>
              </a:rPr>
              <a:t>Quantitative Data</a:t>
            </a:r>
          </a:p>
        </p:txBody>
      </p:sp>
      <p:sp>
        <p:nvSpPr>
          <p:cNvPr id="35850" name="Rectangle 12"/>
          <p:cNvSpPr>
            <a:spLocks noChangeArrowheads="1"/>
          </p:cNvSpPr>
          <p:nvPr/>
        </p:nvSpPr>
        <p:spPr bwMode="auto">
          <a:xfrm>
            <a:off x="6781800" y="5105400"/>
            <a:ext cx="1828800" cy="366713"/>
          </a:xfrm>
          <a:prstGeom prst="rect">
            <a:avLst/>
          </a:prstGeom>
          <a:solidFill>
            <a:srgbClr val="FAE1C8"/>
          </a:solidFill>
          <a:ln w="9525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800">
                <a:solidFill>
                  <a:srgbClr val="FF0000"/>
                </a:solidFill>
              </a:rPr>
              <a:t>Qualitative Data</a:t>
            </a:r>
          </a:p>
        </p:txBody>
      </p:sp>
      <p:sp>
        <p:nvSpPr>
          <p:cNvPr id="35851" name="Rectangle 13"/>
          <p:cNvSpPr>
            <a:spLocks noChangeArrowheads="1"/>
          </p:cNvSpPr>
          <p:nvPr/>
        </p:nvSpPr>
        <p:spPr bwMode="auto">
          <a:xfrm>
            <a:off x="152400" y="5715000"/>
            <a:ext cx="2590800" cy="55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 eaLnBrk="0" hangingPunct="0">
              <a:lnSpc>
                <a:spcPct val="85000"/>
              </a:lnSpc>
              <a:spcBef>
                <a:spcPct val="50000"/>
              </a:spcBef>
            </a:pPr>
            <a:r>
              <a:rPr lang="en-US" sz="1800"/>
              <a:t>Categories (no  ordering or direction)</a:t>
            </a:r>
          </a:p>
        </p:txBody>
      </p:sp>
      <p:sp>
        <p:nvSpPr>
          <p:cNvPr id="35852" name="Rectangle 14"/>
          <p:cNvSpPr>
            <a:spLocks noChangeArrowheads="1"/>
          </p:cNvSpPr>
          <p:nvPr/>
        </p:nvSpPr>
        <p:spPr bwMode="auto">
          <a:xfrm>
            <a:off x="152400" y="4343400"/>
            <a:ext cx="2667000" cy="79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 eaLnBrk="0" hangingPunct="0">
              <a:lnSpc>
                <a:spcPct val="85000"/>
              </a:lnSpc>
              <a:spcBef>
                <a:spcPct val="50000"/>
              </a:spcBef>
            </a:pPr>
            <a:r>
              <a:rPr lang="en-US" sz="1800"/>
              <a:t>Ordered Categories (rankings, order, or scaling) </a:t>
            </a:r>
          </a:p>
        </p:txBody>
      </p:sp>
      <p:sp>
        <p:nvSpPr>
          <p:cNvPr id="35853" name="Rectangle 15"/>
          <p:cNvSpPr>
            <a:spLocks noChangeArrowheads="1"/>
          </p:cNvSpPr>
          <p:nvPr/>
        </p:nvSpPr>
        <p:spPr bwMode="auto">
          <a:xfrm>
            <a:off x="152400" y="3048000"/>
            <a:ext cx="2438400" cy="79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 eaLnBrk="0" hangingPunct="0">
              <a:lnSpc>
                <a:spcPct val="85000"/>
              </a:lnSpc>
              <a:spcBef>
                <a:spcPct val="50000"/>
              </a:spcBef>
            </a:pPr>
            <a:r>
              <a:rPr lang="en-US" sz="1800"/>
              <a:t>Differences between measurements but no true zero</a:t>
            </a:r>
          </a:p>
        </p:txBody>
      </p:sp>
      <p:sp>
        <p:nvSpPr>
          <p:cNvPr id="35854" name="Rectangle 16"/>
          <p:cNvSpPr>
            <a:spLocks noChangeArrowheads="1"/>
          </p:cNvSpPr>
          <p:nvPr/>
        </p:nvSpPr>
        <p:spPr bwMode="auto">
          <a:xfrm>
            <a:off x="3048000" y="1905000"/>
            <a:ext cx="351155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2800" b="1"/>
              <a:t>Ratio Data</a:t>
            </a:r>
          </a:p>
        </p:txBody>
      </p:sp>
      <p:sp>
        <p:nvSpPr>
          <p:cNvPr id="35855" name="AutoShape 17"/>
          <p:cNvSpPr>
            <a:spLocks noChangeArrowheads="1"/>
          </p:cNvSpPr>
          <p:nvPr/>
        </p:nvSpPr>
        <p:spPr bwMode="auto">
          <a:xfrm>
            <a:off x="4572000" y="2514600"/>
            <a:ext cx="228600" cy="457200"/>
          </a:xfrm>
          <a:prstGeom prst="upArrow">
            <a:avLst>
              <a:gd name="adj1" fmla="val 50000"/>
              <a:gd name="adj2" fmla="val 50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GB"/>
          </a:p>
        </p:txBody>
      </p:sp>
      <p:sp>
        <p:nvSpPr>
          <p:cNvPr id="35856" name="AutoShape 18"/>
          <p:cNvSpPr>
            <a:spLocks noChangeArrowheads="1"/>
          </p:cNvSpPr>
          <p:nvPr/>
        </p:nvSpPr>
        <p:spPr bwMode="auto">
          <a:xfrm>
            <a:off x="4572000" y="3733800"/>
            <a:ext cx="228600" cy="457200"/>
          </a:xfrm>
          <a:prstGeom prst="upArrow">
            <a:avLst>
              <a:gd name="adj1" fmla="val 50000"/>
              <a:gd name="adj2" fmla="val 50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GB"/>
          </a:p>
        </p:txBody>
      </p:sp>
      <p:sp>
        <p:nvSpPr>
          <p:cNvPr id="35857" name="AutoShape 19"/>
          <p:cNvSpPr>
            <a:spLocks noChangeArrowheads="1"/>
          </p:cNvSpPr>
          <p:nvPr/>
        </p:nvSpPr>
        <p:spPr bwMode="auto">
          <a:xfrm>
            <a:off x="4572000" y="5029200"/>
            <a:ext cx="228600" cy="457200"/>
          </a:xfrm>
          <a:prstGeom prst="upArrow">
            <a:avLst>
              <a:gd name="adj1" fmla="val 50000"/>
              <a:gd name="adj2" fmla="val 50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GB"/>
          </a:p>
        </p:txBody>
      </p:sp>
      <p:sp>
        <p:nvSpPr>
          <p:cNvPr id="35858" name="Rectangle 20"/>
          <p:cNvSpPr>
            <a:spLocks noChangeArrowheads="1"/>
          </p:cNvSpPr>
          <p:nvPr/>
        </p:nvSpPr>
        <p:spPr bwMode="auto">
          <a:xfrm>
            <a:off x="152400" y="1828800"/>
            <a:ext cx="2362200" cy="79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 eaLnBrk="0" hangingPunct="0">
              <a:lnSpc>
                <a:spcPct val="85000"/>
              </a:lnSpc>
              <a:spcBef>
                <a:spcPct val="50000"/>
              </a:spcBef>
            </a:pPr>
            <a:r>
              <a:rPr lang="en-US" sz="1800"/>
              <a:t>Differences between measurements, true zero exists</a:t>
            </a:r>
          </a:p>
        </p:txBody>
      </p:sp>
      <p:sp>
        <p:nvSpPr>
          <p:cNvPr id="35859" name="Footer Placeholder 20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/>
              <a:t>Copyright © 2013 Pearson Education</a:t>
            </a:r>
          </a:p>
        </p:txBody>
      </p:sp>
      <p:sp>
        <p:nvSpPr>
          <p:cNvPr id="35860" name="Slide Number Placeholder 21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r>
              <a:rPr lang="en-US" smtClean="0">
                <a:cs typeface="Arial" charset="0"/>
              </a:rPr>
              <a:t>Ch. 1-</a:t>
            </a:r>
            <a:fld id="{F60E2DB7-5EA8-48DD-8268-14F3B664A184}" type="slidenum">
              <a:rPr lang="en-US" smtClean="0">
                <a:cs typeface="Arial" charset="0"/>
              </a:rPr>
              <a:pPr/>
              <a:t>16</a:t>
            </a:fld>
            <a:endParaRPr lang="en-US" smtClean="0">
              <a:cs typeface="Arial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Rectangle 3"/>
          <p:cNvSpPr>
            <a:spLocks noGrp="1" noChangeArrowheads="1"/>
          </p:cNvSpPr>
          <p:nvPr>
            <p:ph idx="1"/>
          </p:nvPr>
        </p:nvSpPr>
        <p:spPr>
          <a:xfrm>
            <a:off x="1066800" y="1828800"/>
            <a:ext cx="7772400" cy="4572000"/>
          </a:xfrm>
        </p:spPr>
        <p:txBody>
          <a:bodyPr/>
          <a:lstStyle/>
          <a:p>
            <a:pPr marL="342900" indent="-342900" defTabSz="914400" eaLnBrk="1" hangingPunct="1"/>
            <a:r>
              <a:rPr lang="en-US" smtClean="0"/>
              <a:t>Data in </a:t>
            </a:r>
            <a:r>
              <a:rPr lang="en-US" smtClean="0">
                <a:solidFill>
                  <a:srgbClr val="0000FF"/>
                </a:solidFill>
              </a:rPr>
              <a:t>raw form </a:t>
            </a:r>
            <a:r>
              <a:rPr lang="en-US" smtClean="0"/>
              <a:t>are usually not easy to use for decision making</a:t>
            </a:r>
          </a:p>
          <a:p>
            <a:pPr marL="342900" indent="-342900" defTabSz="914400" eaLnBrk="1" hangingPunct="1"/>
            <a:endParaRPr lang="en-US" sz="1000" smtClean="0"/>
          </a:p>
          <a:p>
            <a:pPr marL="342900" indent="-342900" defTabSz="914400" eaLnBrk="1" hangingPunct="1"/>
            <a:r>
              <a:rPr lang="en-US" smtClean="0"/>
              <a:t>Some type of</a:t>
            </a:r>
            <a:r>
              <a:rPr lang="en-US" smtClean="0">
                <a:solidFill>
                  <a:schemeClr val="folHlink"/>
                </a:solidFill>
              </a:rPr>
              <a:t> </a:t>
            </a:r>
            <a:r>
              <a:rPr lang="en-US" smtClean="0"/>
              <a:t>organization</a:t>
            </a:r>
            <a:r>
              <a:rPr lang="en-US" smtClean="0">
                <a:solidFill>
                  <a:schemeClr val="folHlink"/>
                </a:solidFill>
              </a:rPr>
              <a:t> </a:t>
            </a:r>
            <a:r>
              <a:rPr lang="en-US" smtClean="0"/>
              <a:t>is needed</a:t>
            </a:r>
          </a:p>
          <a:p>
            <a:pPr marL="1143000" lvl="2" indent="-228600" defTabSz="914400" eaLnBrk="1" hangingPunct="1"/>
            <a:r>
              <a:rPr lang="en-US" sz="2800" smtClean="0"/>
              <a:t>Table</a:t>
            </a:r>
          </a:p>
          <a:p>
            <a:pPr marL="1143000" lvl="2" indent="-228600" defTabSz="914400" eaLnBrk="1" hangingPunct="1"/>
            <a:r>
              <a:rPr lang="en-US" sz="2800" smtClean="0"/>
              <a:t>Graph</a:t>
            </a:r>
          </a:p>
          <a:p>
            <a:pPr marL="1143000" lvl="2" indent="-228600" defTabSz="914400" eaLnBrk="1" hangingPunct="1">
              <a:buFont typeface="Wingdings" pitchFamily="2" charset="2"/>
              <a:buNone/>
            </a:pPr>
            <a:endParaRPr lang="en-US" sz="1000" smtClean="0"/>
          </a:p>
          <a:p>
            <a:pPr marL="342900" indent="-342900" defTabSz="914400" eaLnBrk="1" hangingPunct="1"/>
            <a:r>
              <a:rPr lang="en-US" smtClean="0"/>
              <a:t>The type of graph to use depends on the variable being summarized</a:t>
            </a:r>
          </a:p>
          <a:p>
            <a:pPr marL="342900" indent="-342900" defTabSz="914400" eaLnBrk="1" hangingPunct="1"/>
            <a:endParaRPr lang="en-US" smtClean="0"/>
          </a:p>
        </p:txBody>
      </p:sp>
      <p:sp>
        <p:nvSpPr>
          <p:cNvPr id="37890" name="Footer Placeholder 4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/>
              <a:t>Copyright © 2013 Pearson Education</a:t>
            </a:r>
          </a:p>
        </p:txBody>
      </p:sp>
      <p:sp>
        <p:nvSpPr>
          <p:cNvPr id="37891" name="Slide Number Placeholder 5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r>
              <a:rPr lang="en-US" smtClean="0">
                <a:cs typeface="Arial" charset="0"/>
              </a:rPr>
              <a:t>Ch. 1-</a:t>
            </a:r>
            <a:fld id="{0A45EF42-FBE2-4DE9-8627-8DCAADF999B2}" type="slidenum">
              <a:rPr lang="en-US" smtClean="0">
                <a:cs typeface="Arial" charset="0"/>
              </a:rPr>
              <a:pPr/>
              <a:t>17</a:t>
            </a:fld>
            <a:endParaRPr lang="en-US" smtClean="0">
              <a:cs typeface="Arial" charset="0"/>
            </a:endParaRPr>
          </a:p>
        </p:txBody>
      </p:sp>
      <p:sp>
        <p:nvSpPr>
          <p:cNvPr id="37892" name="TextBox 5"/>
          <p:cNvSpPr txBox="1">
            <a:spLocks noChangeArrowheads="1"/>
          </p:cNvSpPr>
          <p:nvPr/>
        </p:nvSpPr>
        <p:spPr bwMode="auto">
          <a:xfrm>
            <a:off x="457200" y="514350"/>
            <a:ext cx="7620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/>
              <a:t>1.3-1.5</a:t>
            </a:r>
          </a:p>
        </p:txBody>
      </p:sp>
      <p:sp>
        <p:nvSpPr>
          <p:cNvPr id="37893" name="Rectangle 2"/>
          <p:cNvSpPr>
            <a:spLocks noGrp="1" noChangeArrowheads="1"/>
          </p:cNvSpPr>
          <p:nvPr>
            <p:ph type="title"/>
          </p:nvPr>
        </p:nvSpPr>
        <p:spPr>
          <a:xfrm>
            <a:off x="1066800" y="76200"/>
            <a:ext cx="7010400" cy="1143000"/>
          </a:xfrm>
        </p:spPr>
        <p:txBody>
          <a:bodyPr/>
          <a:lstStyle/>
          <a:p>
            <a:pPr defTabSz="914400" eaLnBrk="1" hangingPunct="1">
              <a:lnSpc>
                <a:spcPct val="80000"/>
              </a:lnSpc>
            </a:pPr>
            <a:r>
              <a:rPr lang="en-US" smtClean="0"/>
              <a:t>Graphical </a:t>
            </a:r>
            <a:br>
              <a:rPr lang="en-US" smtClean="0"/>
            </a:br>
            <a:r>
              <a:rPr lang="en-US" smtClean="0"/>
              <a:t>Presentation of Data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Rectangle 2"/>
          <p:cNvSpPr>
            <a:spLocks noGrp="1" noChangeArrowheads="1"/>
          </p:cNvSpPr>
          <p:nvPr>
            <p:ph type="title"/>
          </p:nvPr>
        </p:nvSpPr>
        <p:spPr>
          <a:xfrm>
            <a:off x="1066800" y="76200"/>
            <a:ext cx="7010400" cy="1143000"/>
          </a:xfrm>
        </p:spPr>
        <p:txBody>
          <a:bodyPr/>
          <a:lstStyle/>
          <a:p>
            <a:pPr defTabSz="914400" eaLnBrk="1" hangingPunct="1">
              <a:lnSpc>
                <a:spcPct val="80000"/>
              </a:lnSpc>
            </a:pPr>
            <a:r>
              <a:rPr lang="en-US" smtClean="0"/>
              <a:t>Graphical </a:t>
            </a:r>
            <a:br>
              <a:rPr lang="en-US" smtClean="0"/>
            </a:br>
            <a:r>
              <a:rPr lang="en-US" smtClean="0"/>
              <a:t>Presentation of Data</a:t>
            </a:r>
          </a:p>
        </p:txBody>
      </p:sp>
      <p:sp>
        <p:nvSpPr>
          <p:cNvPr id="38914" name="Rectangle 3"/>
          <p:cNvSpPr>
            <a:spLocks noGrp="1" noChangeArrowheads="1"/>
          </p:cNvSpPr>
          <p:nvPr>
            <p:ph idx="1"/>
          </p:nvPr>
        </p:nvSpPr>
        <p:spPr>
          <a:xfrm>
            <a:off x="1143000" y="1676400"/>
            <a:ext cx="7772400" cy="4572000"/>
          </a:xfrm>
        </p:spPr>
        <p:txBody>
          <a:bodyPr/>
          <a:lstStyle/>
          <a:p>
            <a:pPr marL="342900" indent="-342900" defTabSz="914400" eaLnBrk="1" hangingPunct="1"/>
            <a:r>
              <a:rPr lang="en-US" smtClean="0"/>
              <a:t>Techniques reviewed in this chapter:</a:t>
            </a:r>
          </a:p>
          <a:p>
            <a:pPr marL="342900" indent="-342900" defTabSz="914400" eaLnBrk="1" hangingPunct="1"/>
            <a:endParaRPr lang="en-US" smtClean="0"/>
          </a:p>
        </p:txBody>
      </p:sp>
      <p:sp>
        <p:nvSpPr>
          <p:cNvPr id="38915" name="_s1033"/>
          <p:cNvSpPr>
            <a:spLocks noChangeArrowheads="1"/>
          </p:cNvSpPr>
          <p:nvPr/>
        </p:nvSpPr>
        <p:spPr bwMode="auto">
          <a:xfrm>
            <a:off x="1219200" y="2438400"/>
            <a:ext cx="2008188" cy="911225"/>
          </a:xfrm>
          <a:prstGeom prst="rect">
            <a:avLst/>
          </a:prstGeom>
          <a:solidFill>
            <a:srgbClr val="FDE0BD"/>
          </a:solidFill>
          <a:ln w="12700">
            <a:solidFill>
              <a:srgbClr val="474747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b="1">
                <a:solidFill>
                  <a:srgbClr val="000000"/>
                </a:solidFill>
              </a:rPr>
              <a:t>Categorical</a:t>
            </a:r>
          </a:p>
          <a:p>
            <a:pPr algn="ctr"/>
            <a:r>
              <a:rPr lang="en-US" b="1">
                <a:solidFill>
                  <a:srgbClr val="000000"/>
                </a:solidFill>
              </a:rPr>
              <a:t>Variables</a:t>
            </a:r>
          </a:p>
        </p:txBody>
      </p:sp>
      <p:sp>
        <p:nvSpPr>
          <p:cNvPr id="38916" name="_s1034"/>
          <p:cNvSpPr>
            <a:spLocks noChangeArrowheads="1"/>
          </p:cNvSpPr>
          <p:nvPr/>
        </p:nvSpPr>
        <p:spPr bwMode="auto">
          <a:xfrm>
            <a:off x="5562600" y="2438400"/>
            <a:ext cx="2057400" cy="911225"/>
          </a:xfrm>
          <a:prstGeom prst="rect">
            <a:avLst/>
          </a:prstGeom>
          <a:solidFill>
            <a:srgbClr val="CBDDF7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b="1">
                <a:solidFill>
                  <a:srgbClr val="474747"/>
                </a:solidFill>
              </a:rPr>
              <a:t>Numerical</a:t>
            </a:r>
          </a:p>
          <a:p>
            <a:pPr algn="ctr"/>
            <a:r>
              <a:rPr lang="en-US" b="1">
                <a:solidFill>
                  <a:srgbClr val="474747"/>
                </a:solidFill>
              </a:rPr>
              <a:t>Variables</a:t>
            </a:r>
            <a:r>
              <a:rPr lang="en-US" sz="1800" b="1">
                <a:solidFill>
                  <a:srgbClr val="474747"/>
                </a:solidFill>
              </a:rPr>
              <a:t> </a:t>
            </a:r>
          </a:p>
        </p:txBody>
      </p:sp>
      <p:sp>
        <p:nvSpPr>
          <p:cNvPr id="38917" name="Text Box 9"/>
          <p:cNvSpPr txBox="1">
            <a:spLocks noChangeArrowheads="1"/>
          </p:cNvSpPr>
          <p:nvPr/>
        </p:nvSpPr>
        <p:spPr bwMode="auto">
          <a:xfrm>
            <a:off x="228600" y="3657600"/>
            <a:ext cx="4191000" cy="1930400"/>
          </a:xfrm>
          <a:prstGeom prst="rect">
            <a:avLst/>
          </a:prstGeom>
          <a:solidFill>
            <a:srgbClr val="FDE0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lvl="1">
              <a:buFontTx/>
              <a:buChar char="•"/>
            </a:pPr>
            <a:r>
              <a:rPr lang="en-US"/>
              <a:t> Frequency distribution</a:t>
            </a:r>
          </a:p>
          <a:p>
            <a:pPr lvl="1">
              <a:buFontTx/>
              <a:buChar char="•"/>
            </a:pPr>
            <a:r>
              <a:rPr lang="en-US"/>
              <a:t> Cross table </a:t>
            </a:r>
          </a:p>
          <a:p>
            <a:pPr lvl="1">
              <a:buFontTx/>
              <a:buChar char="•"/>
            </a:pPr>
            <a:r>
              <a:rPr lang="en-US"/>
              <a:t> Bar chart</a:t>
            </a:r>
          </a:p>
          <a:p>
            <a:pPr lvl="1">
              <a:buFontTx/>
              <a:buChar char="•"/>
            </a:pPr>
            <a:r>
              <a:rPr lang="en-US"/>
              <a:t> Pie chart</a:t>
            </a:r>
          </a:p>
          <a:p>
            <a:pPr lvl="1">
              <a:buFontTx/>
              <a:buChar char="•"/>
            </a:pPr>
            <a:r>
              <a:rPr lang="en-US"/>
              <a:t> Pareto diagram</a:t>
            </a:r>
          </a:p>
        </p:txBody>
      </p:sp>
      <p:sp>
        <p:nvSpPr>
          <p:cNvPr id="38918" name="Text Box 10"/>
          <p:cNvSpPr txBox="1">
            <a:spLocks noChangeArrowheads="1"/>
          </p:cNvSpPr>
          <p:nvPr/>
        </p:nvSpPr>
        <p:spPr bwMode="auto">
          <a:xfrm>
            <a:off x="4876800" y="3657600"/>
            <a:ext cx="4114800" cy="1930400"/>
          </a:xfrm>
          <a:prstGeom prst="rect">
            <a:avLst/>
          </a:prstGeom>
          <a:solidFill>
            <a:srgbClr val="CBDDF7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lvl="1">
              <a:buFontTx/>
              <a:buChar char="•"/>
            </a:pPr>
            <a:r>
              <a:rPr lang="en-US"/>
              <a:t> Line chart</a:t>
            </a:r>
          </a:p>
          <a:p>
            <a:pPr lvl="1">
              <a:buFontTx/>
              <a:buChar char="•"/>
            </a:pPr>
            <a:r>
              <a:rPr lang="en-US"/>
              <a:t> Frequency distribution</a:t>
            </a:r>
          </a:p>
          <a:p>
            <a:pPr lvl="1">
              <a:buFontTx/>
              <a:buChar char="•"/>
            </a:pPr>
            <a:r>
              <a:rPr lang="en-US"/>
              <a:t> Histogram and ogive</a:t>
            </a:r>
          </a:p>
          <a:p>
            <a:pPr lvl="1">
              <a:buFontTx/>
              <a:buChar char="•"/>
            </a:pPr>
            <a:r>
              <a:rPr lang="en-US"/>
              <a:t> Stem-and-leaf display</a:t>
            </a:r>
          </a:p>
          <a:p>
            <a:pPr lvl="1">
              <a:buFontTx/>
              <a:buChar char="•"/>
            </a:pPr>
            <a:r>
              <a:rPr lang="en-US"/>
              <a:t> Scatter plot</a:t>
            </a:r>
          </a:p>
        </p:txBody>
      </p:sp>
      <p:sp>
        <p:nvSpPr>
          <p:cNvPr id="38919" name="Line 12"/>
          <p:cNvSpPr>
            <a:spLocks noChangeShapeType="1"/>
          </p:cNvSpPr>
          <p:nvPr/>
        </p:nvSpPr>
        <p:spPr bwMode="auto">
          <a:xfrm>
            <a:off x="2133600" y="33528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/>
          <a:lstStyle/>
          <a:p>
            <a:endParaRPr lang="en-US"/>
          </a:p>
        </p:txBody>
      </p:sp>
      <p:sp>
        <p:nvSpPr>
          <p:cNvPr id="38920" name="Line 13"/>
          <p:cNvSpPr>
            <a:spLocks noChangeShapeType="1"/>
          </p:cNvSpPr>
          <p:nvPr/>
        </p:nvSpPr>
        <p:spPr bwMode="auto">
          <a:xfrm>
            <a:off x="6553200" y="33528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/>
          <a:lstStyle/>
          <a:p>
            <a:endParaRPr lang="en-US"/>
          </a:p>
        </p:txBody>
      </p:sp>
      <p:sp>
        <p:nvSpPr>
          <p:cNvPr id="38921" name="Text Box 14"/>
          <p:cNvSpPr txBox="1">
            <a:spLocks noChangeArrowheads="1"/>
          </p:cNvSpPr>
          <p:nvPr/>
        </p:nvSpPr>
        <p:spPr bwMode="auto">
          <a:xfrm>
            <a:off x="7467600" y="1279525"/>
            <a:ext cx="1524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i="1">
                <a:solidFill>
                  <a:srgbClr val="000099"/>
                </a:solidFill>
              </a:rPr>
              <a:t>(continued)</a:t>
            </a:r>
          </a:p>
        </p:txBody>
      </p:sp>
      <p:sp>
        <p:nvSpPr>
          <p:cNvPr id="38922" name="Footer Placeholder 11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/>
              <a:t>Copyright © 2013 Pearson Education</a:t>
            </a:r>
          </a:p>
        </p:txBody>
      </p:sp>
      <p:sp>
        <p:nvSpPr>
          <p:cNvPr id="38923" name="Slide Number Placeholder 12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r>
              <a:rPr lang="en-US" smtClean="0">
                <a:cs typeface="Arial" charset="0"/>
              </a:rPr>
              <a:t>Ch. 1-</a:t>
            </a:r>
            <a:fld id="{1BAD3692-74C5-44F0-A503-B534C786C833}" type="slidenum">
              <a:rPr lang="en-US" smtClean="0">
                <a:cs typeface="Arial" charset="0"/>
              </a:rPr>
              <a:pPr/>
              <a:t>18</a:t>
            </a:fld>
            <a:endParaRPr lang="en-US" smtClean="0"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Rectangle 2"/>
          <p:cNvSpPr>
            <a:spLocks noGrp="1" noChangeArrowheads="1"/>
          </p:cNvSpPr>
          <p:nvPr>
            <p:ph type="title"/>
          </p:nvPr>
        </p:nvSpPr>
        <p:spPr>
          <a:xfrm>
            <a:off x="1295400" y="228600"/>
            <a:ext cx="7010400" cy="9906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mtClean="0"/>
              <a:t>Tables and Graphs for Categorical Variables</a:t>
            </a:r>
          </a:p>
        </p:txBody>
      </p:sp>
      <p:sp>
        <p:nvSpPr>
          <p:cNvPr id="39938" name="Line 3"/>
          <p:cNvSpPr>
            <a:spLocks noChangeShapeType="1"/>
          </p:cNvSpPr>
          <p:nvPr/>
        </p:nvSpPr>
        <p:spPr bwMode="auto">
          <a:xfrm>
            <a:off x="6553200" y="3962400"/>
            <a:ext cx="0" cy="6858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9939" name="Line 4"/>
          <p:cNvSpPr>
            <a:spLocks noChangeShapeType="1"/>
          </p:cNvSpPr>
          <p:nvPr/>
        </p:nvSpPr>
        <p:spPr bwMode="auto">
          <a:xfrm>
            <a:off x="4419600" y="2357438"/>
            <a:ext cx="0" cy="690562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9940" name="Rectangle 5"/>
          <p:cNvSpPr>
            <a:spLocks noChangeArrowheads="1"/>
          </p:cNvSpPr>
          <p:nvPr/>
        </p:nvSpPr>
        <p:spPr bwMode="auto">
          <a:xfrm>
            <a:off x="2897188" y="1754188"/>
            <a:ext cx="2968625" cy="955675"/>
          </a:xfrm>
          <a:prstGeom prst="rect">
            <a:avLst/>
          </a:prstGeom>
          <a:solidFill>
            <a:srgbClr val="CC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2800" b="1"/>
              <a:t>Categorical Data</a:t>
            </a:r>
          </a:p>
        </p:txBody>
      </p:sp>
      <p:sp>
        <p:nvSpPr>
          <p:cNvPr id="39941" name="Line 6"/>
          <p:cNvSpPr>
            <a:spLocks noChangeShapeType="1"/>
          </p:cNvSpPr>
          <p:nvPr/>
        </p:nvSpPr>
        <p:spPr bwMode="auto">
          <a:xfrm>
            <a:off x="1828800" y="3048000"/>
            <a:ext cx="47244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9942" name="Line 7"/>
          <p:cNvSpPr>
            <a:spLocks noChangeShapeType="1"/>
          </p:cNvSpPr>
          <p:nvPr/>
        </p:nvSpPr>
        <p:spPr bwMode="auto">
          <a:xfrm>
            <a:off x="1828800" y="3048000"/>
            <a:ext cx="0" cy="6858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9943" name="Line 8"/>
          <p:cNvSpPr>
            <a:spLocks noChangeShapeType="1"/>
          </p:cNvSpPr>
          <p:nvPr/>
        </p:nvSpPr>
        <p:spPr bwMode="auto">
          <a:xfrm>
            <a:off x="6553200" y="3048000"/>
            <a:ext cx="0" cy="4572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9944" name="Rectangle 9"/>
          <p:cNvSpPr>
            <a:spLocks noChangeArrowheads="1"/>
          </p:cNvSpPr>
          <p:nvPr/>
        </p:nvSpPr>
        <p:spPr bwMode="auto">
          <a:xfrm>
            <a:off x="5181600" y="3505200"/>
            <a:ext cx="2817813" cy="466725"/>
          </a:xfrm>
          <a:prstGeom prst="rect">
            <a:avLst/>
          </a:prstGeom>
          <a:solidFill>
            <a:srgbClr val="CBDDF7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/>
              <a:t>Graphing Data</a:t>
            </a:r>
          </a:p>
        </p:txBody>
      </p:sp>
      <p:sp>
        <p:nvSpPr>
          <p:cNvPr id="39945" name="Line 10"/>
          <p:cNvSpPr>
            <a:spLocks noChangeShapeType="1"/>
          </p:cNvSpPr>
          <p:nvPr/>
        </p:nvSpPr>
        <p:spPr bwMode="auto">
          <a:xfrm>
            <a:off x="4800600" y="4267200"/>
            <a:ext cx="34290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9946" name="Rectangle 11"/>
          <p:cNvSpPr>
            <a:spLocks noChangeArrowheads="1"/>
          </p:cNvSpPr>
          <p:nvPr/>
        </p:nvSpPr>
        <p:spPr bwMode="auto">
          <a:xfrm>
            <a:off x="5715000" y="4648200"/>
            <a:ext cx="1597025" cy="831850"/>
          </a:xfrm>
          <a:prstGeom prst="rect">
            <a:avLst/>
          </a:prstGeom>
          <a:solidFill>
            <a:srgbClr val="CBDDF7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/>
              <a:t>Pie   Chart</a:t>
            </a:r>
          </a:p>
        </p:txBody>
      </p:sp>
      <p:sp>
        <p:nvSpPr>
          <p:cNvPr id="39947" name="Line 12"/>
          <p:cNvSpPr>
            <a:spLocks noChangeShapeType="1"/>
          </p:cNvSpPr>
          <p:nvPr/>
        </p:nvSpPr>
        <p:spPr bwMode="auto">
          <a:xfrm>
            <a:off x="8229600" y="4267200"/>
            <a:ext cx="0" cy="3810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9948" name="Rectangle 13"/>
          <p:cNvSpPr>
            <a:spLocks noChangeArrowheads="1"/>
          </p:cNvSpPr>
          <p:nvPr/>
        </p:nvSpPr>
        <p:spPr bwMode="auto">
          <a:xfrm>
            <a:off x="7467600" y="4648200"/>
            <a:ext cx="1524000" cy="831850"/>
          </a:xfrm>
          <a:prstGeom prst="rect">
            <a:avLst/>
          </a:prstGeom>
          <a:solidFill>
            <a:srgbClr val="CBDDF7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/>
              <a:t>Pareto Diagram</a:t>
            </a:r>
          </a:p>
        </p:txBody>
      </p:sp>
      <p:sp>
        <p:nvSpPr>
          <p:cNvPr id="39949" name="Line 14"/>
          <p:cNvSpPr>
            <a:spLocks noChangeShapeType="1"/>
          </p:cNvSpPr>
          <p:nvPr/>
        </p:nvSpPr>
        <p:spPr bwMode="auto">
          <a:xfrm>
            <a:off x="4800600" y="4267200"/>
            <a:ext cx="0" cy="3810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9950" name="Rectangle 15"/>
          <p:cNvSpPr>
            <a:spLocks noChangeArrowheads="1"/>
          </p:cNvSpPr>
          <p:nvPr/>
        </p:nvSpPr>
        <p:spPr bwMode="auto">
          <a:xfrm>
            <a:off x="3886200" y="4648200"/>
            <a:ext cx="1673225" cy="831850"/>
          </a:xfrm>
          <a:prstGeom prst="rect">
            <a:avLst/>
          </a:prstGeom>
          <a:solidFill>
            <a:srgbClr val="CBDDF7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/>
              <a:t>Bar    Chart   </a:t>
            </a:r>
          </a:p>
        </p:txBody>
      </p:sp>
      <p:sp>
        <p:nvSpPr>
          <p:cNvPr id="39951" name="Line 16"/>
          <p:cNvSpPr>
            <a:spLocks noChangeShapeType="1"/>
          </p:cNvSpPr>
          <p:nvPr/>
        </p:nvSpPr>
        <p:spPr bwMode="auto">
          <a:xfrm>
            <a:off x="1828800" y="3886200"/>
            <a:ext cx="0" cy="609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9952" name="Rectangle 18"/>
          <p:cNvSpPr>
            <a:spLocks noChangeArrowheads="1"/>
          </p:cNvSpPr>
          <p:nvPr/>
        </p:nvSpPr>
        <p:spPr bwMode="auto">
          <a:xfrm>
            <a:off x="838200" y="4419600"/>
            <a:ext cx="1981200" cy="1066800"/>
          </a:xfrm>
          <a:prstGeom prst="rect">
            <a:avLst/>
          </a:prstGeom>
          <a:solidFill>
            <a:srgbClr val="FDE0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0488" tIns="44450" rIns="90488" bIns="44450"/>
          <a:lstStyle/>
          <a:p>
            <a:pPr algn="ctr" eaLnBrk="0" hangingPunct="0">
              <a:lnSpc>
                <a:spcPct val="90000"/>
              </a:lnSpc>
              <a:spcBef>
                <a:spcPct val="50000"/>
              </a:spcBef>
            </a:pPr>
            <a:r>
              <a:rPr lang="en-US"/>
              <a:t>Frequency Distribution Table</a:t>
            </a:r>
          </a:p>
        </p:txBody>
      </p:sp>
      <p:sp>
        <p:nvSpPr>
          <p:cNvPr id="39953" name="Rectangle 20"/>
          <p:cNvSpPr>
            <a:spLocks noChangeArrowheads="1"/>
          </p:cNvSpPr>
          <p:nvPr/>
        </p:nvSpPr>
        <p:spPr bwMode="auto">
          <a:xfrm>
            <a:off x="533400" y="3505200"/>
            <a:ext cx="2817813" cy="466725"/>
          </a:xfrm>
          <a:prstGeom prst="rect">
            <a:avLst/>
          </a:prstGeom>
          <a:solidFill>
            <a:srgbClr val="FDE0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/>
              <a:t>Tabulating Data</a:t>
            </a:r>
          </a:p>
        </p:txBody>
      </p:sp>
      <p:sp>
        <p:nvSpPr>
          <p:cNvPr id="39954" name="Footer Placeholder 19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/>
              <a:t>Copyright © 2013 Pearson Education</a:t>
            </a:r>
          </a:p>
        </p:txBody>
      </p:sp>
      <p:sp>
        <p:nvSpPr>
          <p:cNvPr id="39955" name="Slide Number Placeholder 20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r>
              <a:rPr lang="en-US" smtClean="0">
                <a:cs typeface="Arial" charset="0"/>
              </a:rPr>
              <a:t>Ch. 1-</a:t>
            </a:r>
            <a:fld id="{98F70452-448B-44FA-82D2-9A141E8CAF21}" type="slidenum">
              <a:rPr lang="en-US" smtClean="0">
                <a:cs typeface="Arial" charset="0"/>
              </a:rPr>
              <a:pPr/>
              <a:t>19</a:t>
            </a:fld>
            <a:endParaRPr lang="en-US" smtClean="0">
              <a:cs typeface="Arial" charset="0"/>
            </a:endParaRPr>
          </a:p>
        </p:txBody>
      </p:sp>
      <p:sp>
        <p:nvSpPr>
          <p:cNvPr id="39956" name="TextBox 5"/>
          <p:cNvSpPr txBox="1">
            <a:spLocks noChangeArrowheads="1"/>
          </p:cNvSpPr>
          <p:nvPr/>
        </p:nvSpPr>
        <p:spPr bwMode="auto">
          <a:xfrm>
            <a:off x="457200" y="514350"/>
            <a:ext cx="762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/>
              <a:t>1.3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3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524000"/>
            <a:ext cx="8458200" cy="4648200"/>
          </a:xfrm>
        </p:spPr>
        <p:txBody>
          <a:bodyPr/>
          <a:lstStyle/>
          <a:p>
            <a:pPr eaLnBrk="1" hangingPunct="1">
              <a:lnSpc>
                <a:spcPct val="120000"/>
              </a:lnSpc>
              <a:spcBef>
                <a:spcPct val="40000"/>
              </a:spcBef>
              <a:buFont typeface="Wingdings" pitchFamily="2" charset="2"/>
              <a:buNone/>
            </a:pPr>
            <a:r>
              <a:rPr lang="en-US" sz="2400" b="1" smtClean="0"/>
              <a:t>After completing this chapter, you should be able to:</a:t>
            </a:r>
            <a:r>
              <a:rPr lang="en-US" smtClean="0"/>
              <a:t> </a:t>
            </a:r>
          </a:p>
          <a:p>
            <a:pPr>
              <a:lnSpc>
                <a:spcPts val="2600"/>
              </a:lnSpc>
            </a:pPr>
            <a:r>
              <a:rPr lang="en-US" sz="2400" smtClean="0"/>
              <a:t>Explain how decisions are often based on incomplete information </a:t>
            </a:r>
          </a:p>
          <a:p>
            <a:pPr>
              <a:lnSpc>
                <a:spcPts val="2600"/>
              </a:lnSpc>
            </a:pPr>
            <a:r>
              <a:rPr lang="en-US" sz="2400" smtClean="0"/>
              <a:t>Explain key definitions:</a:t>
            </a:r>
          </a:p>
          <a:p>
            <a:pPr lvl="1">
              <a:lnSpc>
                <a:spcPts val="2600"/>
              </a:lnSpc>
              <a:buFont typeface="Wingdings" pitchFamily="2" charset="2"/>
              <a:buNone/>
            </a:pPr>
            <a:r>
              <a:rPr lang="en-US" smtClean="0">
                <a:solidFill>
                  <a:schemeClr val="hlink"/>
                </a:solidFill>
                <a:sym typeface="Symbol" pitchFamily="18" charset="2"/>
              </a:rPr>
              <a:t> </a:t>
            </a:r>
            <a:r>
              <a:rPr lang="en-US" sz="2000" smtClean="0"/>
              <a:t>Population vs. Sample	 </a:t>
            </a:r>
          </a:p>
          <a:p>
            <a:pPr lvl="1">
              <a:lnSpc>
                <a:spcPts val="2600"/>
              </a:lnSpc>
              <a:buFont typeface="Wingdings" pitchFamily="2" charset="2"/>
              <a:buNone/>
            </a:pPr>
            <a:r>
              <a:rPr lang="en-US" sz="2000" smtClean="0">
                <a:solidFill>
                  <a:schemeClr val="hlink"/>
                </a:solidFill>
                <a:sym typeface="Symbol" pitchFamily="18" charset="2"/>
              </a:rPr>
              <a:t> </a:t>
            </a:r>
            <a:r>
              <a:rPr lang="en-US" sz="2000" smtClean="0">
                <a:sym typeface="Symbol" pitchFamily="18" charset="2"/>
              </a:rPr>
              <a:t>Parameter vs. Statistic</a:t>
            </a:r>
          </a:p>
          <a:p>
            <a:pPr lvl="1">
              <a:lnSpc>
                <a:spcPts val="2600"/>
              </a:lnSpc>
              <a:buFont typeface="Wingdings" pitchFamily="2" charset="2"/>
              <a:buNone/>
            </a:pPr>
            <a:r>
              <a:rPr lang="en-US" sz="2000" smtClean="0">
                <a:solidFill>
                  <a:schemeClr val="hlink"/>
                </a:solidFill>
                <a:sym typeface="Symbol" pitchFamily="18" charset="2"/>
              </a:rPr>
              <a:t> </a:t>
            </a:r>
            <a:r>
              <a:rPr lang="en-US" sz="2000" smtClean="0"/>
              <a:t>Descriptive vs. Inferential Statistics</a:t>
            </a:r>
          </a:p>
          <a:p>
            <a:pPr>
              <a:lnSpc>
                <a:spcPts val="2600"/>
              </a:lnSpc>
              <a:spcBef>
                <a:spcPct val="55000"/>
              </a:spcBef>
            </a:pPr>
            <a:r>
              <a:rPr lang="en-US" sz="2400" smtClean="0"/>
              <a:t>Describe random sampling and systematic sampling</a:t>
            </a:r>
          </a:p>
          <a:p>
            <a:pPr>
              <a:lnSpc>
                <a:spcPts val="2600"/>
              </a:lnSpc>
            </a:pPr>
            <a:r>
              <a:rPr lang="en-US" sz="2400" smtClean="0"/>
              <a:t>Explain the difference between Descriptive and Inferential statistics</a:t>
            </a:r>
          </a:p>
          <a:p>
            <a:pPr>
              <a:lnSpc>
                <a:spcPts val="2600"/>
              </a:lnSpc>
            </a:pPr>
            <a:r>
              <a:rPr lang="en-US" sz="2400" smtClean="0"/>
              <a:t>Identify types of data and levels of measurement</a:t>
            </a:r>
          </a:p>
        </p:txBody>
      </p:sp>
      <p:sp>
        <p:nvSpPr>
          <p:cNvPr id="79874" name="Footer Placeholder 4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/>
              <a:t>Copyright © 2013 Pearson Education</a:t>
            </a:r>
          </a:p>
        </p:txBody>
      </p:sp>
      <p:sp>
        <p:nvSpPr>
          <p:cNvPr id="79875" name="Slide Number Placeholder 5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r>
              <a:rPr lang="en-US" smtClean="0">
                <a:cs typeface="Arial" charset="0"/>
              </a:rPr>
              <a:t>Ch. 1-</a:t>
            </a:r>
            <a:fld id="{00DB4AE4-1AC2-4912-A1B9-A464889BCB76}" type="slidenum">
              <a:rPr lang="en-US" smtClean="0">
                <a:cs typeface="Arial" charset="0"/>
              </a:rPr>
              <a:pPr/>
              <a:t>2</a:t>
            </a:fld>
            <a:endParaRPr lang="en-US" smtClean="0">
              <a:cs typeface="Arial" charset="0"/>
            </a:endParaRPr>
          </a:p>
        </p:txBody>
      </p:sp>
      <p:sp>
        <p:nvSpPr>
          <p:cNvPr id="8" name="Rectangle 2"/>
          <p:cNvSpPr txBox="1">
            <a:spLocks noChangeArrowheads="1"/>
          </p:cNvSpPr>
          <p:nvPr/>
        </p:nvSpPr>
        <p:spPr bwMode="auto">
          <a:xfrm>
            <a:off x="1216025" y="457200"/>
            <a:ext cx="6200775" cy="727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5342" tIns="42672" rIns="85342" bIns="42672" anchor="b"/>
          <a:lstStyle/>
          <a:p>
            <a:pPr algn="ctr" defTabSz="852488">
              <a:defRPr/>
            </a:pPr>
            <a:r>
              <a:rPr lang="en-US" sz="4000" kern="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Chapter Goals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Rectangle 10"/>
          <p:cNvSpPr>
            <a:spLocks noChangeArrowheads="1"/>
          </p:cNvSpPr>
          <p:nvPr/>
        </p:nvSpPr>
        <p:spPr bwMode="auto">
          <a:xfrm>
            <a:off x="76200" y="5791200"/>
            <a:ext cx="1600200" cy="858838"/>
          </a:xfrm>
          <a:prstGeom prst="rect">
            <a:avLst/>
          </a:prstGeom>
          <a:solidFill>
            <a:srgbClr val="FFFFFF"/>
          </a:solidFill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800"/>
              <a:t>(Variables are</a:t>
            </a:r>
          </a:p>
          <a:p>
            <a:pPr eaLnBrk="0" hangingPunct="0">
              <a:lnSpc>
                <a:spcPct val="30000"/>
              </a:lnSpc>
              <a:spcBef>
                <a:spcPct val="50000"/>
              </a:spcBef>
            </a:pPr>
            <a:r>
              <a:rPr lang="en-US" sz="1800"/>
              <a:t>   categorical)</a:t>
            </a:r>
          </a:p>
        </p:txBody>
      </p:sp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>
          <a:xfrm>
            <a:off x="1219200" y="228600"/>
            <a:ext cx="7010400" cy="9906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mtClean="0"/>
              <a:t>The Frequency </a:t>
            </a:r>
            <a:br>
              <a:rPr lang="en-US" smtClean="0"/>
            </a:br>
            <a:r>
              <a:rPr lang="en-US" smtClean="0"/>
              <a:t>Distribution Table</a:t>
            </a:r>
          </a:p>
        </p:txBody>
      </p:sp>
      <p:sp>
        <p:nvSpPr>
          <p:cNvPr id="40963" name="Rectangle 4"/>
          <p:cNvSpPr>
            <a:spLocks noChangeArrowheads="1"/>
          </p:cNvSpPr>
          <p:nvPr/>
        </p:nvSpPr>
        <p:spPr bwMode="auto">
          <a:xfrm>
            <a:off x="1295400" y="1828800"/>
            <a:ext cx="6781800" cy="5159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 b="1">
                <a:solidFill>
                  <a:schemeClr val="tx2"/>
                </a:solidFill>
              </a:rPr>
              <a:t>Example: Hospital Patients by Unit</a:t>
            </a:r>
            <a:r>
              <a:rPr lang="en-US" sz="2800" b="1">
                <a:solidFill>
                  <a:srgbClr val="000000"/>
                </a:solidFill>
              </a:rPr>
              <a:t> </a:t>
            </a:r>
          </a:p>
        </p:txBody>
      </p:sp>
      <p:sp>
        <p:nvSpPr>
          <p:cNvPr id="40964" name="Rectangle 5"/>
          <p:cNvSpPr>
            <a:spLocks noChangeArrowheads="1"/>
          </p:cNvSpPr>
          <p:nvPr/>
        </p:nvSpPr>
        <p:spPr bwMode="auto">
          <a:xfrm>
            <a:off x="762000" y="2438400"/>
            <a:ext cx="7315200" cy="3352800"/>
          </a:xfrm>
          <a:prstGeom prst="rect">
            <a:avLst/>
          </a:prstGeom>
          <a:solidFill>
            <a:srgbClr val="FAE1C8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 lIns="90488" tIns="44450" rIns="90488" bIns="44450"/>
          <a:lstStyle/>
          <a:p>
            <a:pPr eaLnBrk="0" hangingPunct="0">
              <a:lnSpc>
                <a:spcPct val="50000"/>
              </a:lnSpc>
              <a:spcBef>
                <a:spcPct val="50000"/>
              </a:spcBef>
            </a:pPr>
            <a:endParaRPr lang="en-US" sz="800" b="1"/>
          </a:p>
          <a:p>
            <a:pPr eaLnBrk="0" hangingPunct="0">
              <a:lnSpc>
                <a:spcPct val="50000"/>
              </a:lnSpc>
              <a:spcBef>
                <a:spcPts val="600"/>
              </a:spcBef>
            </a:pPr>
            <a:r>
              <a:rPr lang="en-US" b="1"/>
              <a:t> Hospital Unit    Number of Patients      Percent</a:t>
            </a:r>
          </a:p>
          <a:p>
            <a:pPr eaLnBrk="0" hangingPunct="0">
              <a:lnSpc>
                <a:spcPct val="50000"/>
              </a:lnSpc>
            </a:pPr>
            <a:r>
              <a:rPr lang="en-US" b="1"/>
              <a:t>						  </a:t>
            </a:r>
            <a:r>
              <a:rPr lang="en-US" sz="1600" b="1"/>
              <a:t>(rounded)</a:t>
            </a:r>
            <a:endParaRPr lang="en-US" sz="1600"/>
          </a:p>
          <a:p>
            <a:pPr eaLnBrk="0" hangingPunct="0">
              <a:lnSpc>
                <a:spcPct val="10000"/>
              </a:lnSpc>
              <a:spcBef>
                <a:spcPct val="50000"/>
              </a:spcBef>
            </a:pPr>
            <a:endParaRPr lang="en-US" sz="1400"/>
          </a:p>
          <a:p>
            <a:pPr eaLnBrk="0" hangingPunct="0">
              <a:lnSpc>
                <a:spcPct val="70000"/>
              </a:lnSpc>
              <a:spcBef>
                <a:spcPct val="50000"/>
              </a:spcBef>
            </a:pPr>
            <a:r>
              <a:rPr lang="en-US"/>
              <a:t>Cardiac Care		      1,052		    11.93</a:t>
            </a:r>
          </a:p>
          <a:p>
            <a:pPr eaLnBrk="0" hangingPunct="0">
              <a:lnSpc>
                <a:spcPct val="70000"/>
              </a:lnSpc>
              <a:spcBef>
                <a:spcPct val="50000"/>
              </a:spcBef>
            </a:pPr>
            <a:r>
              <a:rPr lang="en-US"/>
              <a:t>Emergency 		      2,245		    25.46</a:t>
            </a:r>
          </a:p>
          <a:p>
            <a:pPr eaLnBrk="0" hangingPunct="0">
              <a:lnSpc>
                <a:spcPct val="70000"/>
              </a:lnSpc>
              <a:spcBef>
                <a:spcPct val="50000"/>
              </a:spcBef>
            </a:pPr>
            <a:r>
              <a:rPr lang="en-US"/>
              <a:t>Intensive Care</a:t>
            </a:r>
            <a:r>
              <a:rPr lang="en-US" b="1"/>
              <a:t> </a:t>
            </a:r>
            <a:r>
              <a:rPr lang="en-US"/>
              <a:t>	         340		      3.86 </a:t>
            </a:r>
          </a:p>
          <a:p>
            <a:pPr eaLnBrk="0" hangingPunct="0">
              <a:lnSpc>
                <a:spcPct val="70000"/>
              </a:lnSpc>
              <a:spcBef>
                <a:spcPct val="50000"/>
              </a:spcBef>
            </a:pPr>
            <a:r>
              <a:rPr lang="en-US"/>
              <a:t>Maternity		         552		      6.26</a:t>
            </a:r>
          </a:p>
          <a:p>
            <a:pPr eaLnBrk="0" hangingPunct="0">
              <a:lnSpc>
                <a:spcPct val="70000"/>
              </a:lnSpc>
              <a:spcBef>
                <a:spcPct val="50000"/>
              </a:spcBef>
            </a:pPr>
            <a:r>
              <a:rPr lang="en-US"/>
              <a:t>Surgery </a:t>
            </a:r>
            <a:r>
              <a:rPr lang="en-US" b="1"/>
              <a:t>		      </a:t>
            </a:r>
            <a:r>
              <a:rPr lang="en-US"/>
              <a:t>4,630		    52.50</a:t>
            </a:r>
          </a:p>
          <a:p>
            <a:pPr eaLnBrk="0" hangingPunct="0">
              <a:lnSpc>
                <a:spcPct val="70000"/>
              </a:lnSpc>
              <a:spcBef>
                <a:spcPct val="50000"/>
              </a:spcBef>
            </a:pPr>
            <a:r>
              <a:rPr lang="en-US"/>
              <a:t>     Total:		      8,819		   100.0</a:t>
            </a:r>
          </a:p>
        </p:txBody>
      </p:sp>
      <p:sp>
        <p:nvSpPr>
          <p:cNvPr id="40965" name="Line 7"/>
          <p:cNvSpPr>
            <a:spLocks noChangeShapeType="1"/>
          </p:cNvSpPr>
          <p:nvPr/>
        </p:nvSpPr>
        <p:spPr bwMode="auto">
          <a:xfrm>
            <a:off x="2971800" y="2438400"/>
            <a:ext cx="0" cy="33528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0966" name="Line 8"/>
          <p:cNvSpPr>
            <a:spLocks noChangeShapeType="1"/>
          </p:cNvSpPr>
          <p:nvPr/>
        </p:nvSpPr>
        <p:spPr bwMode="auto">
          <a:xfrm>
            <a:off x="762000" y="3048000"/>
            <a:ext cx="7315200" cy="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/>
          <a:lstStyle/>
          <a:p>
            <a:endParaRPr lang="en-US"/>
          </a:p>
        </p:txBody>
      </p:sp>
      <p:sp>
        <p:nvSpPr>
          <p:cNvPr id="40967" name="Line 11"/>
          <p:cNvSpPr>
            <a:spLocks noChangeShapeType="1"/>
          </p:cNvSpPr>
          <p:nvPr/>
        </p:nvSpPr>
        <p:spPr bwMode="auto">
          <a:xfrm flipV="1">
            <a:off x="381000" y="4876800"/>
            <a:ext cx="304800" cy="91440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  <p:txBody>
          <a:bodyPr wrap="none"/>
          <a:lstStyle/>
          <a:p>
            <a:endParaRPr lang="en-US"/>
          </a:p>
        </p:txBody>
      </p:sp>
      <p:sp>
        <p:nvSpPr>
          <p:cNvPr id="40968" name="Rectangle 12"/>
          <p:cNvSpPr>
            <a:spLocks noChangeArrowheads="1"/>
          </p:cNvSpPr>
          <p:nvPr/>
        </p:nvSpPr>
        <p:spPr bwMode="auto">
          <a:xfrm>
            <a:off x="2286000" y="1295400"/>
            <a:ext cx="5181600" cy="5159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 b="1">
                <a:solidFill>
                  <a:srgbClr val="000000"/>
                </a:solidFill>
              </a:rPr>
              <a:t>Summarize data by category </a:t>
            </a:r>
          </a:p>
        </p:txBody>
      </p:sp>
      <p:sp>
        <p:nvSpPr>
          <p:cNvPr id="40969" name="Footer Placeholder 11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/>
              <a:t>Copyright © 2013 Pearson Education</a:t>
            </a:r>
          </a:p>
        </p:txBody>
      </p:sp>
      <p:sp>
        <p:nvSpPr>
          <p:cNvPr id="40970" name="Slide Number Placeholder 12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r>
              <a:rPr lang="en-US" smtClean="0">
                <a:cs typeface="Arial" charset="0"/>
              </a:rPr>
              <a:t>Ch. 1-</a:t>
            </a:r>
            <a:fld id="{1DFA21FC-6A0E-473F-9C37-18FBD758B407}" type="slidenum">
              <a:rPr lang="en-US" smtClean="0">
                <a:cs typeface="Arial" charset="0"/>
              </a:rPr>
              <a:pPr/>
              <a:t>20</a:t>
            </a:fld>
            <a:endParaRPr lang="en-US" smtClean="0">
              <a:cs typeface="Arial" charset="0"/>
            </a:endParaRPr>
          </a:p>
        </p:txBody>
      </p:sp>
      <p:sp>
        <p:nvSpPr>
          <p:cNvPr id="40971" name="Line 7"/>
          <p:cNvSpPr>
            <a:spLocks noChangeShapeType="1"/>
          </p:cNvSpPr>
          <p:nvPr/>
        </p:nvSpPr>
        <p:spPr bwMode="auto">
          <a:xfrm>
            <a:off x="6019800" y="2438400"/>
            <a:ext cx="0" cy="33528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0972" name="Line 8"/>
          <p:cNvSpPr>
            <a:spLocks noChangeShapeType="1"/>
          </p:cNvSpPr>
          <p:nvPr/>
        </p:nvSpPr>
        <p:spPr bwMode="auto">
          <a:xfrm>
            <a:off x="4038600" y="5334000"/>
            <a:ext cx="838200" cy="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/>
          <a:lstStyle/>
          <a:p>
            <a:endParaRPr lang="en-US"/>
          </a:p>
        </p:txBody>
      </p:sp>
      <p:sp>
        <p:nvSpPr>
          <p:cNvPr id="40973" name="Line 8"/>
          <p:cNvSpPr>
            <a:spLocks noChangeShapeType="1"/>
          </p:cNvSpPr>
          <p:nvPr/>
        </p:nvSpPr>
        <p:spPr bwMode="auto">
          <a:xfrm>
            <a:off x="6477000" y="5334000"/>
            <a:ext cx="990600" cy="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Title 1"/>
          <p:cNvSpPr>
            <a:spLocks noGrp="1"/>
          </p:cNvSpPr>
          <p:nvPr>
            <p:ph type="title"/>
          </p:nvPr>
        </p:nvSpPr>
        <p:spPr>
          <a:xfrm>
            <a:off x="1150938" y="152400"/>
            <a:ext cx="7383462" cy="990600"/>
          </a:xfrm>
        </p:spPr>
        <p:txBody>
          <a:bodyPr/>
          <a:lstStyle/>
          <a:p>
            <a:r>
              <a:rPr lang="en-US" smtClean="0"/>
              <a:t>Graph of Frequency Distribution</a:t>
            </a:r>
          </a:p>
        </p:txBody>
      </p:sp>
      <p:sp>
        <p:nvSpPr>
          <p:cNvPr id="43010" name="Content Placeholder 2"/>
          <p:cNvSpPr>
            <a:spLocks noGrp="1"/>
          </p:cNvSpPr>
          <p:nvPr>
            <p:ph idx="1"/>
          </p:nvPr>
        </p:nvSpPr>
        <p:spPr>
          <a:xfrm>
            <a:off x="609600" y="1828800"/>
            <a:ext cx="8077200" cy="609600"/>
          </a:xfrm>
        </p:spPr>
        <p:txBody>
          <a:bodyPr/>
          <a:lstStyle/>
          <a:p>
            <a:r>
              <a:rPr lang="en-US" smtClean="0"/>
              <a:t>Bar chart of patient data</a:t>
            </a:r>
          </a:p>
        </p:txBody>
      </p:sp>
      <p:sp>
        <p:nvSpPr>
          <p:cNvPr id="43011" name="Footer Placehold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/>
              <a:t>Copyright © 2013 Pearson Education</a:t>
            </a:r>
          </a:p>
        </p:txBody>
      </p:sp>
      <p:sp>
        <p:nvSpPr>
          <p:cNvPr id="43012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r>
              <a:rPr lang="en-US" smtClean="0">
                <a:cs typeface="Arial" charset="0"/>
              </a:rPr>
              <a:t>Ch. 1-</a:t>
            </a:r>
            <a:fld id="{70CE9A13-2C82-4C2C-BF04-8C9453ADC6AB}" type="slidenum">
              <a:rPr lang="en-US" smtClean="0">
                <a:cs typeface="Arial" charset="0"/>
              </a:rPr>
              <a:pPr/>
              <a:t>21</a:t>
            </a:fld>
            <a:endParaRPr lang="en-US" smtClean="0">
              <a:cs typeface="Arial" charset="0"/>
            </a:endParaRPr>
          </a:p>
        </p:txBody>
      </p:sp>
      <p:pic>
        <p:nvPicPr>
          <p:cNvPr id="43013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00200" y="2514600"/>
            <a:ext cx="5791200" cy="3749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381000"/>
            <a:ext cx="7239000" cy="7620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mtClean="0"/>
              <a:t>Cross Tables</a:t>
            </a:r>
          </a:p>
        </p:txBody>
      </p:sp>
      <p:sp>
        <p:nvSpPr>
          <p:cNvPr id="44034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828800"/>
            <a:ext cx="8001000" cy="38862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mtClean="0">
                <a:solidFill>
                  <a:srgbClr val="0000FF"/>
                </a:solidFill>
              </a:rPr>
              <a:t>Cross Tables </a:t>
            </a:r>
            <a:r>
              <a:rPr lang="en-US" smtClean="0"/>
              <a:t>(or contingency tables) list the number of observations for every combination of values for two categorical or ordinal variables</a:t>
            </a:r>
          </a:p>
          <a:p>
            <a:pPr eaLnBrk="1" hangingPunct="1">
              <a:lnSpc>
                <a:spcPct val="90000"/>
              </a:lnSpc>
            </a:pPr>
            <a:endParaRPr lang="en-US" smtClean="0"/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If there are  </a:t>
            </a:r>
            <a:r>
              <a:rPr lang="en-US" i="1" smtClean="0">
                <a:solidFill>
                  <a:srgbClr val="0000FF"/>
                </a:solidFill>
              </a:rPr>
              <a:t>r</a:t>
            </a:r>
            <a:r>
              <a:rPr lang="en-US" smtClean="0"/>
              <a:t>  categories for the first variable (rows) and  </a:t>
            </a:r>
            <a:r>
              <a:rPr lang="en-US" i="1" smtClean="0">
                <a:solidFill>
                  <a:srgbClr val="0000FF"/>
                </a:solidFill>
              </a:rPr>
              <a:t>c</a:t>
            </a:r>
            <a:r>
              <a:rPr lang="en-US" smtClean="0"/>
              <a:t>  categories for the second variable (columns), the table is called an  </a:t>
            </a:r>
            <a:r>
              <a:rPr lang="en-US" i="1" smtClean="0">
                <a:solidFill>
                  <a:srgbClr val="0000FF"/>
                </a:solidFill>
              </a:rPr>
              <a:t>r</a:t>
            </a:r>
            <a:r>
              <a:rPr lang="en-US" smtClean="0">
                <a:solidFill>
                  <a:srgbClr val="0000FF"/>
                </a:solidFill>
              </a:rPr>
              <a:t> x </a:t>
            </a:r>
            <a:r>
              <a:rPr lang="en-US" i="1" smtClean="0">
                <a:solidFill>
                  <a:srgbClr val="0000FF"/>
                </a:solidFill>
              </a:rPr>
              <a:t>c</a:t>
            </a:r>
            <a:r>
              <a:rPr lang="en-US" smtClean="0">
                <a:solidFill>
                  <a:srgbClr val="0000FF"/>
                </a:solidFill>
              </a:rPr>
              <a:t>  </a:t>
            </a:r>
            <a:r>
              <a:rPr lang="en-US" smtClean="0"/>
              <a:t>cross table</a:t>
            </a:r>
          </a:p>
        </p:txBody>
      </p:sp>
      <p:sp>
        <p:nvSpPr>
          <p:cNvPr id="44035" name="Rectangle 4"/>
          <p:cNvSpPr>
            <a:spLocks noChangeArrowheads="1"/>
          </p:cNvSpPr>
          <p:nvPr/>
        </p:nvSpPr>
        <p:spPr bwMode="auto">
          <a:xfrm>
            <a:off x="609600" y="1828800"/>
            <a:ext cx="8020050" cy="6413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GB"/>
          </a:p>
        </p:txBody>
      </p:sp>
      <p:sp>
        <p:nvSpPr>
          <p:cNvPr id="44036" name="Text Box 12"/>
          <p:cNvSpPr txBox="1">
            <a:spLocks noChangeArrowheads="1"/>
          </p:cNvSpPr>
          <p:nvPr/>
        </p:nvSpPr>
        <p:spPr bwMode="auto">
          <a:xfrm>
            <a:off x="228600" y="5715000"/>
            <a:ext cx="184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n-GB"/>
          </a:p>
        </p:txBody>
      </p:sp>
      <p:sp>
        <p:nvSpPr>
          <p:cNvPr id="44037" name="Footer Placeholder 6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/>
              <a:t>Copyright © 2013 Pearson Education</a:t>
            </a:r>
          </a:p>
        </p:txBody>
      </p:sp>
      <p:sp>
        <p:nvSpPr>
          <p:cNvPr id="44038" name="Slide Number Placeholder 7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r>
              <a:rPr lang="en-US" smtClean="0">
                <a:cs typeface="Arial" charset="0"/>
              </a:rPr>
              <a:t>Ch. 1-</a:t>
            </a:r>
            <a:fld id="{D6B04F0E-C66D-4775-88D6-F48524C555D8}" type="slidenum">
              <a:rPr lang="en-US" smtClean="0">
                <a:cs typeface="Arial" charset="0"/>
              </a:rPr>
              <a:pPr/>
              <a:t>22</a:t>
            </a:fld>
            <a:endParaRPr lang="en-US" smtClean="0"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381000"/>
            <a:ext cx="7239000" cy="7620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mtClean="0"/>
              <a:t>Cross Table Example</a:t>
            </a:r>
          </a:p>
        </p:txBody>
      </p:sp>
      <p:sp>
        <p:nvSpPr>
          <p:cNvPr id="45058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752600"/>
            <a:ext cx="8001000" cy="838200"/>
          </a:xfrm>
        </p:spPr>
        <p:txBody>
          <a:bodyPr/>
          <a:lstStyle/>
          <a:p>
            <a:pPr eaLnBrk="1" hangingPunct="1"/>
            <a:r>
              <a:rPr lang="en-US" sz="2400" smtClean="0">
                <a:solidFill>
                  <a:srgbClr val="0000FF"/>
                </a:solidFill>
              </a:rPr>
              <a:t>3 x 3 Cross Table </a:t>
            </a:r>
            <a:r>
              <a:rPr lang="en-US" sz="2400" smtClean="0"/>
              <a:t>for Investment Choices by Investor (values in $1000’s)</a:t>
            </a:r>
          </a:p>
        </p:txBody>
      </p:sp>
      <p:sp>
        <p:nvSpPr>
          <p:cNvPr id="58372" name="Rectangle 5"/>
          <p:cNvSpPr>
            <a:spLocks noChangeArrowheads="1"/>
          </p:cNvSpPr>
          <p:nvPr/>
        </p:nvSpPr>
        <p:spPr bwMode="auto">
          <a:xfrm>
            <a:off x="306388" y="2820988"/>
            <a:ext cx="8455025" cy="3014662"/>
          </a:xfrm>
          <a:prstGeom prst="rect">
            <a:avLst/>
          </a:prstGeom>
          <a:solidFill>
            <a:srgbClr val="FDE0BD"/>
          </a:solidFill>
          <a:ln w="19050">
            <a:solidFill>
              <a:srgbClr val="5F5F5F"/>
            </a:solidFill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eaLnBrk="0" hangingPunct="0">
              <a:lnSpc>
                <a:spcPct val="80000"/>
              </a:lnSpc>
              <a:spcBef>
                <a:spcPct val="50000"/>
              </a:spcBef>
              <a:defRPr/>
            </a:pPr>
            <a:r>
              <a:rPr lang="en-US" sz="2000" b="1" dirty="0">
                <a:solidFill>
                  <a:srgbClr val="000066"/>
                </a:solidFill>
                <a:cs typeface="+mn-cs"/>
              </a:rPr>
              <a:t>Investment        </a:t>
            </a:r>
            <a:r>
              <a:rPr lang="en-US" sz="2000" b="1" dirty="0">
                <a:solidFill>
                  <a:srgbClr val="0070C0"/>
                </a:solidFill>
                <a:cs typeface="+mn-cs"/>
              </a:rPr>
              <a:t>Investor A          </a:t>
            </a:r>
            <a:r>
              <a:rPr lang="en-US" sz="2000" b="1" dirty="0">
                <a:solidFill>
                  <a:srgbClr val="C00000"/>
                </a:solidFill>
                <a:cs typeface="+mn-cs"/>
              </a:rPr>
              <a:t>Investor B         </a:t>
            </a:r>
            <a:r>
              <a:rPr lang="en-US" sz="2000" b="1" dirty="0">
                <a:solidFill>
                  <a:schemeClr val="accent1">
                    <a:lumMod val="50000"/>
                  </a:schemeClr>
                </a:solidFill>
                <a:cs typeface="+mn-cs"/>
              </a:rPr>
              <a:t>Investor C       </a:t>
            </a:r>
            <a:r>
              <a:rPr lang="en-US" sz="2000" b="1" dirty="0">
                <a:solidFill>
                  <a:srgbClr val="000066"/>
                </a:solidFill>
                <a:cs typeface="+mn-cs"/>
              </a:rPr>
              <a:t>Total </a:t>
            </a:r>
          </a:p>
          <a:p>
            <a:pPr eaLnBrk="0" hangingPunct="0">
              <a:lnSpc>
                <a:spcPct val="20000"/>
              </a:lnSpc>
              <a:spcBef>
                <a:spcPct val="50000"/>
              </a:spcBef>
              <a:defRPr/>
            </a:pPr>
            <a:r>
              <a:rPr lang="en-US" sz="2000" b="1" dirty="0">
                <a:solidFill>
                  <a:srgbClr val="000066"/>
                </a:solidFill>
                <a:cs typeface="+mn-cs"/>
              </a:rPr>
              <a:t>Category</a:t>
            </a:r>
            <a:r>
              <a:rPr lang="en-US" b="1" dirty="0">
                <a:solidFill>
                  <a:srgbClr val="000066"/>
                </a:solidFill>
                <a:cs typeface="+mn-cs"/>
              </a:rPr>
              <a:t>	</a:t>
            </a:r>
            <a:r>
              <a:rPr lang="en-US" dirty="0">
                <a:solidFill>
                  <a:srgbClr val="000066"/>
                </a:solidFill>
                <a:cs typeface="+mn-cs"/>
              </a:rPr>
              <a:t>	</a:t>
            </a:r>
          </a:p>
          <a:p>
            <a:pPr eaLnBrk="0" hangingPunct="0">
              <a:lnSpc>
                <a:spcPct val="20000"/>
              </a:lnSpc>
              <a:spcBef>
                <a:spcPct val="50000"/>
              </a:spcBef>
              <a:defRPr/>
            </a:pPr>
            <a:endParaRPr lang="en-US" sz="1000" dirty="0">
              <a:solidFill>
                <a:srgbClr val="000066"/>
              </a:solidFill>
              <a:cs typeface="+mn-cs"/>
            </a:endParaRPr>
          </a:p>
          <a:p>
            <a:pPr eaLnBrk="0" hangingPunct="0">
              <a:lnSpc>
                <a:spcPct val="70000"/>
              </a:lnSpc>
              <a:spcBef>
                <a:spcPct val="50000"/>
              </a:spcBef>
              <a:defRPr/>
            </a:pPr>
            <a:r>
              <a:rPr lang="en-US" dirty="0">
                <a:solidFill>
                  <a:srgbClr val="000000"/>
                </a:solidFill>
                <a:cs typeface="+mn-cs"/>
              </a:rPr>
              <a:t>Stocks	     46  	       55	        27	  </a:t>
            </a:r>
            <a:r>
              <a:rPr lang="en-US" b="1" dirty="0">
                <a:solidFill>
                  <a:srgbClr val="000000"/>
                </a:solidFill>
                <a:cs typeface="+mn-cs"/>
              </a:rPr>
              <a:t>128</a:t>
            </a:r>
          </a:p>
          <a:p>
            <a:pPr eaLnBrk="0" hangingPunct="0">
              <a:lnSpc>
                <a:spcPct val="10000"/>
              </a:lnSpc>
              <a:spcBef>
                <a:spcPct val="50000"/>
              </a:spcBef>
              <a:defRPr/>
            </a:pPr>
            <a:r>
              <a:rPr lang="en-US" dirty="0">
                <a:solidFill>
                  <a:srgbClr val="000000"/>
                </a:solidFill>
                <a:cs typeface="+mn-cs"/>
              </a:rPr>
              <a:t>	</a:t>
            </a:r>
          </a:p>
          <a:p>
            <a:pPr eaLnBrk="0" hangingPunct="0">
              <a:lnSpc>
                <a:spcPct val="10000"/>
              </a:lnSpc>
              <a:spcBef>
                <a:spcPct val="50000"/>
              </a:spcBef>
              <a:defRPr/>
            </a:pPr>
            <a:r>
              <a:rPr lang="en-US" dirty="0">
                <a:solidFill>
                  <a:srgbClr val="000000"/>
                </a:solidFill>
                <a:cs typeface="+mn-cs"/>
              </a:rPr>
              <a:t>Bonds		     32                    44	        19          </a:t>
            </a:r>
            <a:r>
              <a:rPr lang="en-US" b="1" dirty="0">
                <a:solidFill>
                  <a:srgbClr val="000000"/>
                </a:solidFill>
                <a:cs typeface="+mn-cs"/>
              </a:rPr>
              <a:t>   95</a:t>
            </a:r>
            <a:endParaRPr lang="en-US" dirty="0">
              <a:solidFill>
                <a:srgbClr val="000000"/>
              </a:solidFill>
              <a:cs typeface="+mn-cs"/>
            </a:endParaRPr>
          </a:p>
          <a:p>
            <a:pPr eaLnBrk="0" hangingPunct="0">
              <a:lnSpc>
                <a:spcPct val="10000"/>
              </a:lnSpc>
              <a:spcBef>
                <a:spcPct val="50000"/>
              </a:spcBef>
              <a:defRPr/>
            </a:pPr>
            <a:endParaRPr lang="en-US" dirty="0">
              <a:solidFill>
                <a:srgbClr val="000000"/>
              </a:solidFill>
              <a:cs typeface="+mn-cs"/>
            </a:endParaRPr>
          </a:p>
          <a:p>
            <a:pPr eaLnBrk="0" hangingPunct="0">
              <a:lnSpc>
                <a:spcPct val="10000"/>
              </a:lnSpc>
              <a:spcBef>
                <a:spcPct val="50000"/>
              </a:spcBef>
              <a:defRPr/>
            </a:pPr>
            <a:r>
              <a:rPr lang="en-US" dirty="0">
                <a:solidFill>
                  <a:srgbClr val="000000"/>
                </a:solidFill>
                <a:cs typeface="+mn-cs"/>
              </a:rPr>
              <a:t>Cash		     15                    20              </a:t>
            </a:r>
            <a:r>
              <a:rPr lang="en-US" sz="1600" dirty="0">
                <a:solidFill>
                  <a:srgbClr val="000000"/>
                </a:solidFill>
                <a:cs typeface="+mn-cs"/>
              </a:rPr>
              <a:t>  </a:t>
            </a:r>
            <a:r>
              <a:rPr lang="en-US" dirty="0">
                <a:solidFill>
                  <a:srgbClr val="000000"/>
                </a:solidFill>
                <a:cs typeface="+mn-cs"/>
              </a:rPr>
              <a:t>   33             </a:t>
            </a:r>
            <a:r>
              <a:rPr lang="en-US" b="1" dirty="0">
                <a:solidFill>
                  <a:srgbClr val="000000"/>
                </a:solidFill>
                <a:cs typeface="+mn-cs"/>
              </a:rPr>
              <a:t>68</a:t>
            </a:r>
            <a:endParaRPr lang="en-US" dirty="0">
              <a:solidFill>
                <a:srgbClr val="000000"/>
              </a:solidFill>
              <a:cs typeface="+mn-cs"/>
            </a:endParaRPr>
          </a:p>
          <a:p>
            <a:pPr eaLnBrk="0" hangingPunct="0">
              <a:lnSpc>
                <a:spcPct val="10000"/>
              </a:lnSpc>
              <a:spcBef>
                <a:spcPct val="50000"/>
              </a:spcBef>
              <a:defRPr/>
            </a:pPr>
            <a:r>
              <a:rPr lang="en-US" dirty="0">
                <a:solidFill>
                  <a:srgbClr val="000000"/>
                </a:solidFill>
                <a:cs typeface="+mn-cs"/>
              </a:rPr>
              <a:t>	</a:t>
            </a:r>
          </a:p>
          <a:p>
            <a:pPr eaLnBrk="0" hangingPunct="0">
              <a:lnSpc>
                <a:spcPct val="10000"/>
              </a:lnSpc>
              <a:spcBef>
                <a:spcPct val="50000"/>
              </a:spcBef>
              <a:defRPr/>
            </a:pPr>
            <a:r>
              <a:rPr lang="en-US" dirty="0">
                <a:solidFill>
                  <a:srgbClr val="000000"/>
                </a:solidFill>
                <a:cs typeface="+mn-cs"/>
              </a:rPr>
              <a:t>	</a:t>
            </a:r>
          </a:p>
          <a:p>
            <a:pPr eaLnBrk="0" hangingPunct="0">
              <a:lnSpc>
                <a:spcPct val="40000"/>
              </a:lnSpc>
              <a:spcBef>
                <a:spcPct val="50000"/>
              </a:spcBef>
              <a:defRPr/>
            </a:pPr>
            <a:r>
              <a:rPr lang="en-US" b="1" dirty="0">
                <a:solidFill>
                  <a:srgbClr val="000000"/>
                </a:solidFill>
                <a:cs typeface="+mn-cs"/>
              </a:rPr>
              <a:t>Total	</a:t>
            </a:r>
            <a:r>
              <a:rPr lang="en-US" dirty="0">
                <a:solidFill>
                  <a:srgbClr val="000000"/>
                </a:solidFill>
                <a:cs typeface="+mn-cs"/>
              </a:rPr>
              <a:t>	     </a:t>
            </a:r>
            <a:r>
              <a:rPr lang="en-US" b="1" dirty="0">
                <a:solidFill>
                  <a:srgbClr val="000000"/>
                </a:solidFill>
                <a:cs typeface="+mn-cs"/>
              </a:rPr>
              <a:t>93	 	      119                  79	  291</a:t>
            </a:r>
          </a:p>
          <a:p>
            <a:pPr eaLnBrk="0" hangingPunct="0">
              <a:lnSpc>
                <a:spcPct val="10000"/>
              </a:lnSpc>
              <a:spcBef>
                <a:spcPct val="50000"/>
              </a:spcBef>
              <a:defRPr/>
            </a:pPr>
            <a:r>
              <a:rPr lang="en-US" b="1" dirty="0">
                <a:solidFill>
                  <a:srgbClr val="000000"/>
                </a:solidFill>
                <a:cs typeface="+mn-cs"/>
              </a:rPr>
              <a:t>	 </a:t>
            </a:r>
          </a:p>
        </p:txBody>
      </p:sp>
      <p:sp>
        <p:nvSpPr>
          <p:cNvPr id="45060" name="Line 6"/>
          <p:cNvSpPr>
            <a:spLocks noChangeShapeType="1"/>
          </p:cNvSpPr>
          <p:nvPr/>
        </p:nvSpPr>
        <p:spPr bwMode="auto">
          <a:xfrm>
            <a:off x="304800" y="3429000"/>
            <a:ext cx="8458200" cy="0"/>
          </a:xfrm>
          <a:prstGeom prst="line">
            <a:avLst/>
          </a:prstGeom>
          <a:noFill/>
          <a:ln w="19050">
            <a:solidFill>
              <a:schemeClr val="bg2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061" name="Line 7"/>
          <p:cNvSpPr>
            <a:spLocks noChangeShapeType="1"/>
          </p:cNvSpPr>
          <p:nvPr/>
        </p:nvSpPr>
        <p:spPr bwMode="auto">
          <a:xfrm>
            <a:off x="1981200" y="2819400"/>
            <a:ext cx="0" cy="3030538"/>
          </a:xfrm>
          <a:prstGeom prst="line">
            <a:avLst/>
          </a:prstGeom>
          <a:noFill/>
          <a:ln w="19050">
            <a:solidFill>
              <a:schemeClr val="bg2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062" name="Line 8"/>
          <p:cNvSpPr>
            <a:spLocks noChangeShapeType="1"/>
          </p:cNvSpPr>
          <p:nvPr/>
        </p:nvSpPr>
        <p:spPr bwMode="auto">
          <a:xfrm>
            <a:off x="3962400" y="2819400"/>
            <a:ext cx="0" cy="3030538"/>
          </a:xfrm>
          <a:prstGeom prst="line">
            <a:avLst/>
          </a:prstGeom>
          <a:noFill/>
          <a:ln w="19050">
            <a:solidFill>
              <a:schemeClr val="bg2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063" name="Line 9"/>
          <p:cNvSpPr>
            <a:spLocks noChangeShapeType="1"/>
          </p:cNvSpPr>
          <p:nvPr/>
        </p:nvSpPr>
        <p:spPr bwMode="auto">
          <a:xfrm>
            <a:off x="5791200" y="2819400"/>
            <a:ext cx="0" cy="3030538"/>
          </a:xfrm>
          <a:prstGeom prst="line">
            <a:avLst/>
          </a:prstGeom>
          <a:noFill/>
          <a:ln w="19050">
            <a:solidFill>
              <a:schemeClr val="bg2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064" name="Line 10"/>
          <p:cNvSpPr>
            <a:spLocks noChangeShapeType="1"/>
          </p:cNvSpPr>
          <p:nvPr/>
        </p:nvSpPr>
        <p:spPr bwMode="auto">
          <a:xfrm>
            <a:off x="7620000" y="2819400"/>
            <a:ext cx="0" cy="3030538"/>
          </a:xfrm>
          <a:prstGeom prst="line">
            <a:avLst/>
          </a:prstGeom>
          <a:noFill/>
          <a:ln w="19050">
            <a:solidFill>
              <a:srgbClr val="5F5F5F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065" name="Line 11"/>
          <p:cNvSpPr>
            <a:spLocks noChangeShapeType="1"/>
          </p:cNvSpPr>
          <p:nvPr/>
        </p:nvSpPr>
        <p:spPr bwMode="auto">
          <a:xfrm>
            <a:off x="320675" y="5105400"/>
            <a:ext cx="8448675" cy="0"/>
          </a:xfrm>
          <a:prstGeom prst="line">
            <a:avLst/>
          </a:prstGeom>
          <a:noFill/>
          <a:ln w="19050">
            <a:solidFill>
              <a:srgbClr val="5F5F5F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066" name="Text Box 12"/>
          <p:cNvSpPr txBox="1">
            <a:spLocks noChangeArrowheads="1"/>
          </p:cNvSpPr>
          <p:nvPr/>
        </p:nvSpPr>
        <p:spPr bwMode="auto">
          <a:xfrm>
            <a:off x="228600" y="5715000"/>
            <a:ext cx="184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n-GB"/>
          </a:p>
        </p:txBody>
      </p:sp>
      <p:sp>
        <p:nvSpPr>
          <p:cNvPr id="45067" name="Footer Placeholder 12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/>
              <a:t>Copyright © 2013 Pearson Education</a:t>
            </a:r>
          </a:p>
        </p:txBody>
      </p:sp>
      <p:sp>
        <p:nvSpPr>
          <p:cNvPr id="45068" name="Slide Number Placeholder 13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r>
              <a:rPr lang="en-US" smtClean="0">
                <a:cs typeface="Arial" charset="0"/>
              </a:rPr>
              <a:t>Ch. 1-</a:t>
            </a:r>
            <a:fld id="{01A28C50-5F09-4C1C-8A01-5743657092A4}" type="slidenum">
              <a:rPr lang="en-US" smtClean="0">
                <a:cs typeface="Arial" charset="0"/>
              </a:rPr>
              <a:pPr/>
              <a:t>23</a:t>
            </a:fld>
            <a:endParaRPr lang="en-US" smtClean="0"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Rectangle 7"/>
          <p:cNvSpPr>
            <a:spLocks noGrp="1" noChangeArrowheads="1"/>
          </p:cNvSpPr>
          <p:nvPr>
            <p:ph type="title"/>
          </p:nvPr>
        </p:nvSpPr>
        <p:spPr>
          <a:xfrm>
            <a:off x="1227138" y="228600"/>
            <a:ext cx="7383462" cy="9906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mtClean="0"/>
              <a:t>Graphing </a:t>
            </a:r>
            <a:br>
              <a:rPr lang="en-US" smtClean="0"/>
            </a:br>
            <a:r>
              <a:rPr lang="en-US" smtClean="0"/>
              <a:t>Multivariate Categorical Data</a:t>
            </a:r>
          </a:p>
        </p:txBody>
      </p:sp>
      <p:sp>
        <p:nvSpPr>
          <p:cNvPr id="46082" name="Rectangle 3"/>
          <p:cNvSpPr>
            <a:spLocks noGrp="1" noChangeArrowheads="1"/>
          </p:cNvSpPr>
          <p:nvPr>
            <p:ph idx="1"/>
          </p:nvPr>
        </p:nvSpPr>
        <p:spPr>
          <a:xfrm>
            <a:off x="838200" y="1752600"/>
            <a:ext cx="8077200" cy="4532313"/>
          </a:xfrm>
        </p:spPr>
        <p:txBody>
          <a:bodyPr/>
          <a:lstStyle/>
          <a:p>
            <a:pPr eaLnBrk="1" hangingPunct="1"/>
            <a:r>
              <a:rPr lang="en-US" smtClean="0">
                <a:solidFill>
                  <a:srgbClr val="0000FF"/>
                </a:solidFill>
              </a:rPr>
              <a:t>Side by side horizontal bar chart</a:t>
            </a:r>
          </a:p>
        </p:txBody>
      </p:sp>
      <p:sp>
        <p:nvSpPr>
          <p:cNvPr id="46083" name="Text Box 5"/>
          <p:cNvSpPr txBox="1">
            <a:spLocks noChangeArrowheads="1"/>
          </p:cNvSpPr>
          <p:nvPr/>
        </p:nvSpPr>
        <p:spPr bwMode="auto">
          <a:xfrm>
            <a:off x="7543800" y="1203325"/>
            <a:ext cx="1600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i="1">
                <a:solidFill>
                  <a:srgbClr val="000099"/>
                </a:solidFill>
              </a:rPr>
              <a:t>(continued)</a:t>
            </a:r>
          </a:p>
        </p:txBody>
      </p:sp>
      <p:sp>
        <p:nvSpPr>
          <p:cNvPr id="46084" name="Footer Placeholder 6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/>
              <a:t>Copyright © 2013 Pearson Education</a:t>
            </a:r>
          </a:p>
        </p:txBody>
      </p:sp>
      <p:sp>
        <p:nvSpPr>
          <p:cNvPr id="46085" name="Slide Number Placeholder 7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r>
              <a:rPr lang="en-US" smtClean="0">
                <a:cs typeface="Arial" charset="0"/>
              </a:rPr>
              <a:t>Ch. 1-</a:t>
            </a:r>
            <a:fld id="{88FDBFA7-FB00-48FB-BF02-D9D7CC4456D5}" type="slidenum">
              <a:rPr lang="en-US" smtClean="0">
                <a:cs typeface="Arial" charset="0"/>
              </a:rPr>
              <a:pPr/>
              <a:t>24</a:t>
            </a:fld>
            <a:endParaRPr lang="en-US" smtClean="0">
              <a:cs typeface="Arial" charset="0"/>
            </a:endParaRPr>
          </a:p>
        </p:txBody>
      </p:sp>
      <p:pic>
        <p:nvPicPr>
          <p:cNvPr id="46086" name="Picture 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00200" y="2286000"/>
            <a:ext cx="6019800" cy="4200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Rectangle 7"/>
          <p:cNvSpPr>
            <a:spLocks noGrp="1" noChangeArrowheads="1"/>
          </p:cNvSpPr>
          <p:nvPr>
            <p:ph type="title"/>
          </p:nvPr>
        </p:nvSpPr>
        <p:spPr>
          <a:xfrm>
            <a:off x="1227138" y="228600"/>
            <a:ext cx="7383462" cy="9906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mtClean="0"/>
              <a:t>Graphing </a:t>
            </a:r>
            <a:br>
              <a:rPr lang="en-US" smtClean="0"/>
            </a:br>
            <a:r>
              <a:rPr lang="en-US" smtClean="0"/>
              <a:t>Multivariate Categorical Data</a:t>
            </a:r>
          </a:p>
        </p:txBody>
      </p:sp>
      <p:sp>
        <p:nvSpPr>
          <p:cNvPr id="47106" name="Rectangle 3"/>
          <p:cNvSpPr>
            <a:spLocks noGrp="1" noChangeArrowheads="1"/>
          </p:cNvSpPr>
          <p:nvPr>
            <p:ph idx="1"/>
          </p:nvPr>
        </p:nvSpPr>
        <p:spPr>
          <a:xfrm>
            <a:off x="838200" y="1752600"/>
            <a:ext cx="8077200" cy="4532313"/>
          </a:xfrm>
        </p:spPr>
        <p:txBody>
          <a:bodyPr/>
          <a:lstStyle/>
          <a:p>
            <a:pPr eaLnBrk="1" hangingPunct="1"/>
            <a:r>
              <a:rPr lang="en-US" smtClean="0">
                <a:solidFill>
                  <a:srgbClr val="0000FF"/>
                </a:solidFill>
              </a:rPr>
              <a:t>Stacked bar chart</a:t>
            </a:r>
          </a:p>
        </p:txBody>
      </p:sp>
      <p:sp>
        <p:nvSpPr>
          <p:cNvPr id="47107" name="Text Box 5"/>
          <p:cNvSpPr txBox="1">
            <a:spLocks noChangeArrowheads="1"/>
          </p:cNvSpPr>
          <p:nvPr/>
        </p:nvSpPr>
        <p:spPr bwMode="auto">
          <a:xfrm>
            <a:off x="7543800" y="1203325"/>
            <a:ext cx="1600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i="1">
                <a:solidFill>
                  <a:srgbClr val="000099"/>
                </a:solidFill>
              </a:rPr>
              <a:t>(continued)</a:t>
            </a:r>
          </a:p>
        </p:txBody>
      </p:sp>
      <p:sp>
        <p:nvSpPr>
          <p:cNvPr id="47108" name="Footer Placeholder 6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/>
              <a:t>Copyright © 2013 Pearson Education</a:t>
            </a:r>
          </a:p>
        </p:txBody>
      </p:sp>
      <p:sp>
        <p:nvSpPr>
          <p:cNvPr id="47109" name="Slide Number Placeholder 7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r>
              <a:rPr lang="en-US" smtClean="0">
                <a:cs typeface="Arial" charset="0"/>
              </a:rPr>
              <a:t>Ch. 1-</a:t>
            </a:r>
            <a:fld id="{5FC65A99-06B1-4089-9EA9-621B64AACF31}" type="slidenum">
              <a:rPr lang="en-US" smtClean="0">
                <a:cs typeface="Arial" charset="0"/>
              </a:rPr>
              <a:pPr/>
              <a:t>25</a:t>
            </a:fld>
            <a:endParaRPr lang="en-US" smtClean="0">
              <a:cs typeface="Arial" charset="0"/>
            </a:endParaRPr>
          </a:p>
        </p:txBody>
      </p:sp>
      <p:pic>
        <p:nvPicPr>
          <p:cNvPr id="4711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52600" y="2286000"/>
            <a:ext cx="6019800" cy="3844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3" name="Rectangle 2"/>
          <p:cNvSpPr>
            <a:spLocks noChangeArrowheads="1"/>
          </p:cNvSpPr>
          <p:nvPr/>
        </p:nvSpPr>
        <p:spPr bwMode="auto">
          <a:xfrm>
            <a:off x="3200400" y="2133600"/>
            <a:ext cx="3505200" cy="609600"/>
          </a:xfrm>
          <a:prstGeom prst="rect">
            <a:avLst/>
          </a:prstGeom>
          <a:solidFill>
            <a:srgbClr val="FFFFD5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GB"/>
          </a:p>
        </p:txBody>
      </p:sp>
      <p:sp>
        <p:nvSpPr>
          <p:cNvPr id="48134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mtClean="0"/>
              <a:t>Vertical </a:t>
            </a:r>
            <a:br>
              <a:rPr lang="en-US" smtClean="0"/>
            </a:br>
            <a:r>
              <a:rPr lang="en-US" smtClean="0"/>
              <a:t>Side-by-Side Chart Example</a:t>
            </a:r>
          </a:p>
        </p:txBody>
      </p:sp>
      <p:sp>
        <p:nvSpPr>
          <p:cNvPr id="48135" name="Rectangle 4"/>
          <p:cNvSpPr>
            <a:spLocks noGrp="1" noChangeArrowheads="1"/>
          </p:cNvSpPr>
          <p:nvPr>
            <p:ph idx="1"/>
          </p:nvPr>
        </p:nvSpPr>
        <p:spPr>
          <a:xfrm>
            <a:off x="1219200" y="1447800"/>
            <a:ext cx="7010400" cy="533400"/>
          </a:xfrm>
        </p:spPr>
        <p:txBody>
          <a:bodyPr/>
          <a:lstStyle/>
          <a:p>
            <a:pPr eaLnBrk="1" hangingPunct="1"/>
            <a:r>
              <a:rPr lang="en-US" sz="2300" smtClean="0"/>
              <a:t>Sales by quarter for three sales territories:</a:t>
            </a:r>
          </a:p>
          <a:p>
            <a:pPr eaLnBrk="1" hangingPunct="1">
              <a:buFont typeface="Wingdings" pitchFamily="2" charset="2"/>
              <a:buNone/>
            </a:pPr>
            <a:endParaRPr lang="en-US" smtClean="0"/>
          </a:p>
        </p:txBody>
      </p:sp>
      <p:graphicFrame>
        <p:nvGraphicFramePr>
          <p:cNvPr id="48132" name="Object 5"/>
          <p:cNvGraphicFramePr>
            <a:graphicFrameLocks noChangeAspect="1"/>
          </p:cNvGraphicFramePr>
          <p:nvPr/>
        </p:nvGraphicFramePr>
        <p:xfrm>
          <a:off x="1828800" y="2514600"/>
          <a:ext cx="6448425" cy="3979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136" r:id="rId3" imgW="6450127" imgH="3974936" progId="Excel.Chart.8">
                  <p:embed/>
                </p:oleObj>
              </mc:Choice>
              <mc:Fallback>
                <p:oleObj r:id="rId3" imgW="6450127" imgH="3974936" progId="Excel.Chart.8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800" y="2514600"/>
                        <a:ext cx="6448425" cy="39798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48136" name="Picture 6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286000" y="1905000"/>
            <a:ext cx="4495800" cy="892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8137" name="Footer Placeholder 7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/>
              <a:t>Copyright © 2013 Pearson Education</a:t>
            </a:r>
          </a:p>
        </p:txBody>
      </p:sp>
      <p:sp>
        <p:nvSpPr>
          <p:cNvPr id="48138" name="Slide Number Placeholder 8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r>
              <a:rPr lang="en-US" smtClean="0">
                <a:cs typeface="Arial" charset="0"/>
              </a:rPr>
              <a:t>Ch. 1-</a:t>
            </a:r>
            <a:fld id="{C9DD483A-04A8-4EAA-87A2-86EBF81D8C61}" type="slidenum">
              <a:rPr lang="en-US" smtClean="0">
                <a:cs typeface="Arial" charset="0"/>
              </a:rPr>
              <a:pPr/>
              <a:t>26</a:t>
            </a:fld>
            <a:endParaRPr lang="en-US" smtClean="0"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Rectangle 2"/>
          <p:cNvSpPr>
            <a:spLocks noGrp="1" noChangeArrowheads="1"/>
          </p:cNvSpPr>
          <p:nvPr>
            <p:ph type="title"/>
          </p:nvPr>
        </p:nvSpPr>
        <p:spPr>
          <a:xfrm>
            <a:off x="1905000" y="152400"/>
            <a:ext cx="5238750" cy="990600"/>
          </a:xfrm>
        </p:spPr>
        <p:txBody>
          <a:bodyPr/>
          <a:lstStyle/>
          <a:p>
            <a:pPr eaLnBrk="1" hangingPunct="1"/>
            <a:r>
              <a:rPr lang="en-US" smtClean="0"/>
              <a:t>Bar and Pie Charts</a:t>
            </a:r>
          </a:p>
        </p:txBody>
      </p:sp>
      <p:sp>
        <p:nvSpPr>
          <p:cNvPr id="49154" name="Rectangle 3"/>
          <p:cNvSpPr>
            <a:spLocks noGrp="1" noChangeArrowheads="1"/>
          </p:cNvSpPr>
          <p:nvPr>
            <p:ph idx="1"/>
          </p:nvPr>
        </p:nvSpPr>
        <p:spPr>
          <a:xfrm>
            <a:off x="914400" y="1905000"/>
            <a:ext cx="7162800" cy="3886200"/>
          </a:xfrm>
        </p:spPr>
        <p:txBody>
          <a:bodyPr/>
          <a:lstStyle/>
          <a:p>
            <a:pPr eaLnBrk="1" hangingPunct="1"/>
            <a:r>
              <a:rPr lang="en-US" smtClean="0">
                <a:solidFill>
                  <a:srgbClr val="0000FF"/>
                </a:solidFill>
              </a:rPr>
              <a:t>Bar charts </a:t>
            </a:r>
            <a:r>
              <a:rPr lang="en-US" smtClean="0"/>
              <a:t>and </a:t>
            </a:r>
            <a:r>
              <a:rPr lang="en-US" smtClean="0">
                <a:solidFill>
                  <a:srgbClr val="0000FF"/>
                </a:solidFill>
              </a:rPr>
              <a:t>Pie charts </a:t>
            </a:r>
            <a:r>
              <a:rPr lang="en-US" smtClean="0"/>
              <a:t>are often used for qualitative (categorical) data</a:t>
            </a:r>
          </a:p>
          <a:p>
            <a:pPr eaLnBrk="1" hangingPunct="1"/>
            <a:endParaRPr lang="en-US" smtClean="0"/>
          </a:p>
          <a:p>
            <a:pPr eaLnBrk="1" hangingPunct="1"/>
            <a:r>
              <a:rPr lang="en-US" smtClean="0"/>
              <a:t>Height of bar or size of pie slice shows the frequency or percentage for each category</a:t>
            </a:r>
          </a:p>
        </p:txBody>
      </p:sp>
      <p:sp>
        <p:nvSpPr>
          <p:cNvPr id="49155" name="Footer Placeholder 4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/>
              <a:t>Copyright © 2013 Pearson Education</a:t>
            </a:r>
          </a:p>
        </p:txBody>
      </p:sp>
      <p:sp>
        <p:nvSpPr>
          <p:cNvPr id="49156" name="Slide Number Placeholder 5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r>
              <a:rPr lang="en-US" smtClean="0">
                <a:cs typeface="Arial" charset="0"/>
              </a:rPr>
              <a:t>Ch. 1-</a:t>
            </a:r>
            <a:fld id="{243CC774-1442-48B3-A5EB-DBD19BB9EB62}" type="slidenum">
              <a:rPr lang="en-US" smtClean="0">
                <a:cs typeface="Arial" charset="0"/>
              </a:rPr>
              <a:pPr/>
              <a:t>27</a:t>
            </a:fld>
            <a:endParaRPr lang="en-US" smtClean="0"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94" name="Rectangle 2"/>
          <p:cNvSpPr>
            <a:spLocks noGrp="1" noChangeArrowheads="1"/>
          </p:cNvSpPr>
          <p:nvPr>
            <p:ph type="title"/>
          </p:nvPr>
        </p:nvSpPr>
        <p:spPr>
          <a:xfrm>
            <a:off x="1150938" y="152400"/>
            <a:ext cx="7383462" cy="990600"/>
          </a:xfrm>
        </p:spPr>
        <p:txBody>
          <a:bodyPr/>
          <a:lstStyle/>
          <a:p>
            <a:pPr eaLnBrk="1" hangingPunct="1">
              <a:lnSpc>
                <a:spcPct val="110000"/>
              </a:lnSpc>
            </a:pPr>
            <a:r>
              <a:rPr lang="en-US" smtClean="0"/>
              <a:t>Bar Chart Example</a:t>
            </a:r>
            <a:endParaRPr lang="en-US" sz="2800" smtClean="0"/>
          </a:p>
        </p:txBody>
      </p:sp>
      <p:graphicFrame>
        <p:nvGraphicFramePr>
          <p:cNvPr id="3093" name="Object 21">
            <a:hlinkClick r:id="" action="ppaction://ole?verb=0"/>
          </p:cNvPr>
          <p:cNvGraphicFramePr>
            <a:graphicFrameLocks/>
          </p:cNvGraphicFramePr>
          <p:nvPr/>
        </p:nvGraphicFramePr>
        <p:xfrm>
          <a:off x="3402013" y="2674938"/>
          <a:ext cx="5437187" cy="40211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7" name="Worksheet" r:id="rId3" imgW="3733800" imgH="2762301" progId="Excel.Sheet.8">
                  <p:embed/>
                </p:oleObj>
              </mc:Choice>
              <mc:Fallback>
                <p:oleObj name="Worksheet" r:id="rId3" imgW="3733800" imgH="2762301" progId="Excel.Sheet.8">
                  <p:embed/>
                  <p:pic>
                    <p:nvPicPr>
                      <p:cNvPr id="0" name="Picture 21"/>
                      <p:cNvPicPr>
                        <a:picLocks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02013" y="2674938"/>
                        <a:ext cx="5437187" cy="40211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95" name="AutoShape 9"/>
          <p:cNvSpPr>
            <a:spLocks noChangeArrowheads="1"/>
          </p:cNvSpPr>
          <p:nvPr/>
        </p:nvSpPr>
        <p:spPr bwMode="auto">
          <a:xfrm rot="10800000" flipH="1">
            <a:off x="2514600" y="4267200"/>
            <a:ext cx="990600" cy="685800"/>
          </a:xfrm>
          <a:custGeom>
            <a:avLst/>
            <a:gdLst>
              <a:gd name="T0" fmla="*/ 2147483647 w 21600"/>
              <a:gd name="T1" fmla="*/ 0 h 21600"/>
              <a:gd name="T2" fmla="*/ 2147483647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17694720 60000 65536"/>
              <a:gd name="T9" fmla="*/ 5898240 60000 65536"/>
              <a:gd name="T10" fmla="*/ 5898240 60000 65536"/>
              <a:gd name="T11" fmla="*/ 0 60000 65536"/>
              <a:gd name="T12" fmla="*/ 12427 w 21600"/>
              <a:gd name="T13" fmla="*/ 3889 h 21600"/>
              <a:gd name="T14" fmla="*/ 19380 w 21600"/>
              <a:gd name="T15" fmla="*/ 8269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21600" y="6079"/>
                </a:moveTo>
                <a:lnTo>
                  <a:pt x="15438" y="0"/>
                </a:lnTo>
                <a:lnTo>
                  <a:pt x="15438" y="3889"/>
                </a:lnTo>
                <a:lnTo>
                  <a:pt x="12427" y="3889"/>
                </a:lnTo>
                <a:cubicBezTo>
                  <a:pt x="5564" y="3889"/>
                  <a:pt x="0" y="7591"/>
                  <a:pt x="0" y="12158"/>
                </a:cubicBezTo>
                <a:lnTo>
                  <a:pt x="0" y="21600"/>
                </a:lnTo>
                <a:lnTo>
                  <a:pt x="4477" y="21600"/>
                </a:lnTo>
                <a:lnTo>
                  <a:pt x="4477" y="12158"/>
                </a:lnTo>
                <a:cubicBezTo>
                  <a:pt x="4477" y="10010"/>
                  <a:pt x="8036" y="8269"/>
                  <a:pt x="12427" y="8269"/>
                </a:cubicBezTo>
                <a:lnTo>
                  <a:pt x="15438" y="8269"/>
                </a:lnTo>
                <a:lnTo>
                  <a:pt x="15438" y="12158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GB"/>
          </a:p>
        </p:txBody>
      </p:sp>
      <p:sp>
        <p:nvSpPr>
          <p:cNvPr id="3096" name="Rectangle 11"/>
          <p:cNvSpPr>
            <a:spLocks noChangeArrowheads="1"/>
          </p:cNvSpPr>
          <p:nvPr/>
        </p:nvSpPr>
        <p:spPr bwMode="auto">
          <a:xfrm>
            <a:off x="381000" y="1752600"/>
            <a:ext cx="3048000" cy="2514600"/>
          </a:xfrm>
          <a:prstGeom prst="rect">
            <a:avLst/>
          </a:prstGeom>
          <a:solidFill>
            <a:srgbClr val="FDE0BD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 lIns="90488" tIns="44450" rIns="90488" bIns="44450"/>
          <a:lstStyle/>
          <a:p>
            <a:pPr eaLnBrk="0" hangingPunct="0">
              <a:lnSpc>
                <a:spcPct val="50000"/>
              </a:lnSpc>
              <a:spcBef>
                <a:spcPct val="50000"/>
              </a:spcBef>
            </a:pPr>
            <a:endParaRPr lang="en-US" sz="800" b="1"/>
          </a:p>
          <a:p>
            <a:pPr eaLnBrk="0" hangingPunct="0">
              <a:lnSpc>
                <a:spcPct val="40000"/>
              </a:lnSpc>
              <a:spcBef>
                <a:spcPct val="50000"/>
              </a:spcBef>
            </a:pPr>
            <a:r>
              <a:rPr lang="en-US" sz="1800" b="1"/>
              <a:t>   Hospital          Number </a:t>
            </a:r>
          </a:p>
          <a:p>
            <a:pPr eaLnBrk="0" hangingPunct="0">
              <a:lnSpc>
                <a:spcPct val="40000"/>
              </a:lnSpc>
              <a:spcBef>
                <a:spcPct val="50000"/>
              </a:spcBef>
            </a:pPr>
            <a:r>
              <a:rPr lang="en-US" sz="1800" b="1"/>
              <a:t>      Unit            of Patients</a:t>
            </a:r>
            <a:endParaRPr lang="en-US" sz="1800"/>
          </a:p>
          <a:p>
            <a:pPr eaLnBrk="0" hangingPunct="0">
              <a:lnSpc>
                <a:spcPct val="10000"/>
              </a:lnSpc>
              <a:spcBef>
                <a:spcPct val="50000"/>
              </a:spcBef>
            </a:pPr>
            <a:endParaRPr lang="en-US" sz="1800"/>
          </a:p>
          <a:p>
            <a:pPr eaLnBrk="0" hangingPunct="0">
              <a:lnSpc>
                <a:spcPct val="70000"/>
              </a:lnSpc>
              <a:spcBef>
                <a:spcPct val="50000"/>
              </a:spcBef>
            </a:pPr>
            <a:r>
              <a:rPr lang="en-US" sz="1800"/>
              <a:t>Cardiac Care 	 1,052</a:t>
            </a:r>
          </a:p>
          <a:p>
            <a:pPr eaLnBrk="0" hangingPunct="0">
              <a:lnSpc>
                <a:spcPct val="70000"/>
              </a:lnSpc>
              <a:spcBef>
                <a:spcPct val="50000"/>
              </a:spcBef>
            </a:pPr>
            <a:r>
              <a:rPr lang="en-US" sz="1800"/>
              <a:t>Emergency 	 2,245</a:t>
            </a:r>
          </a:p>
          <a:p>
            <a:pPr eaLnBrk="0" hangingPunct="0">
              <a:lnSpc>
                <a:spcPct val="70000"/>
              </a:lnSpc>
              <a:spcBef>
                <a:spcPct val="50000"/>
              </a:spcBef>
            </a:pPr>
            <a:r>
              <a:rPr lang="en-US" sz="1800"/>
              <a:t>Intensive Care	   340</a:t>
            </a:r>
          </a:p>
          <a:p>
            <a:pPr eaLnBrk="0" hangingPunct="0">
              <a:lnSpc>
                <a:spcPct val="70000"/>
              </a:lnSpc>
              <a:spcBef>
                <a:spcPct val="50000"/>
              </a:spcBef>
            </a:pPr>
            <a:r>
              <a:rPr lang="en-US" sz="1800"/>
              <a:t>Maternity	   552</a:t>
            </a:r>
          </a:p>
          <a:p>
            <a:pPr eaLnBrk="0" hangingPunct="0">
              <a:lnSpc>
                <a:spcPct val="70000"/>
              </a:lnSpc>
              <a:spcBef>
                <a:spcPct val="50000"/>
              </a:spcBef>
            </a:pPr>
            <a:r>
              <a:rPr lang="en-US" sz="1800"/>
              <a:t>Surgery		4,630</a:t>
            </a:r>
          </a:p>
        </p:txBody>
      </p:sp>
      <p:sp>
        <p:nvSpPr>
          <p:cNvPr id="3097" name="Line 12"/>
          <p:cNvSpPr>
            <a:spLocks noChangeShapeType="1"/>
          </p:cNvSpPr>
          <p:nvPr/>
        </p:nvSpPr>
        <p:spPr bwMode="auto">
          <a:xfrm>
            <a:off x="1981200" y="1752600"/>
            <a:ext cx="0" cy="25146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98" name="Line 13"/>
          <p:cNvSpPr>
            <a:spLocks noChangeShapeType="1"/>
          </p:cNvSpPr>
          <p:nvPr/>
        </p:nvSpPr>
        <p:spPr bwMode="auto">
          <a:xfrm>
            <a:off x="381000" y="2514600"/>
            <a:ext cx="3048000" cy="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/>
          <a:lstStyle/>
          <a:p>
            <a:endParaRPr lang="en-US"/>
          </a:p>
        </p:txBody>
      </p:sp>
      <p:sp>
        <p:nvSpPr>
          <p:cNvPr id="3099" name="Footer Placeholder 8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/>
              <a:t>Copyright © 2013 Pearson Education</a:t>
            </a:r>
          </a:p>
        </p:txBody>
      </p:sp>
      <p:sp>
        <p:nvSpPr>
          <p:cNvPr id="3100" name="Slide Number Placeholder 9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r>
              <a:rPr lang="en-US" smtClean="0">
                <a:cs typeface="Arial" charset="0"/>
              </a:rPr>
              <a:t>Ch. 1-</a:t>
            </a:r>
            <a:fld id="{EB8D499F-3992-44FA-B9FF-B969C7C384AD}" type="slidenum">
              <a:rPr lang="en-US" smtClean="0">
                <a:cs typeface="Arial" charset="0"/>
              </a:rPr>
              <a:pPr/>
              <a:t>28</a:t>
            </a:fld>
            <a:endParaRPr lang="en-US" smtClean="0"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118" name="Object 22"/>
          <p:cNvGraphicFramePr>
            <a:graphicFrameLocks noChangeAspect="1"/>
          </p:cNvGraphicFramePr>
          <p:nvPr/>
        </p:nvGraphicFramePr>
        <p:xfrm>
          <a:off x="3352800" y="2133600"/>
          <a:ext cx="5791200" cy="4276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2" name="Worksheet" r:id="rId3" imgW="6648450" imgH="4800803" progId="Excel.Sheet.8">
                  <p:embed/>
                </p:oleObj>
              </mc:Choice>
              <mc:Fallback>
                <p:oleObj name="Worksheet" r:id="rId3" imgW="6648450" imgH="4800803" progId="Excel.Sheet.8">
                  <p:embed/>
                  <p:pic>
                    <p:nvPicPr>
                      <p:cNvPr id="0" name="Picture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2800" y="2133600"/>
                        <a:ext cx="5791200" cy="4276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19" name="Rectangle 2"/>
          <p:cNvSpPr>
            <a:spLocks noGrp="1" noChangeArrowheads="1"/>
          </p:cNvSpPr>
          <p:nvPr>
            <p:ph type="title"/>
          </p:nvPr>
        </p:nvSpPr>
        <p:spPr>
          <a:xfrm>
            <a:off x="1800225" y="152400"/>
            <a:ext cx="5703888" cy="990600"/>
          </a:xfrm>
        </p:spPr>
        <p:txBody>
          <a:bodyPr/>
          <a:lstStyle/>
          <a:p>
            <a:pPr eaLnBrk="1" hangingPunct="1">
              <a:lnSpc>
                <a:spcPct val="110000"/>
              </a:lnSpc>
            </a:pPr>
            <a:r>
              <a:rPr lang="en-US" smtClean="0"/>
              <a:t>Pie Chart Example</a:t>
            </a:r>
            <a:endParaRPr lang="en-US" sz="2800" smtClean="0"/>
          </a:p>
        </p:txBody>
      </p:sp>
      <p:sp>
        <p:nvSpPr>
          <p:cNvPr id="4120" name="Rectangle 4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GB"/>
          </a:p>
        </p:txBody>
      </p:sp>
      <p:sp>
        <p:nvSpPr>
          <p:cNvPr id="4121" name="Rectangle 5"/>
          <p:cNvSpPr>
            <a:spLocks noChangeArrowheads="1"/>
          </p:cNvSpPr>
          <p:nvPr/>
        </p:nvSpPr>
        <p:spPr bwMode="auto">
          <a:xfrm>
            <a:off x="3276600" y="5600700"/>
            <a:ext cx="1447800" cy="952500"/>
          </a:xfrm>
          <a:prstGeom prst="rect">
            <a:avLst/>
          </a:prstGeom>
          <a:solidFill>
            <a:srgbClr val="F8F8F8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400" b="1">
                <a:solidFill>
                  <a:schemeClr val="tx2"/>
                </a:solidFill>
              </a:rPr>
              <a:t>(Percentages are rounded to the nearest percent)</a:t>
            </a:r>
          </a:p>
        </p:txBody>
      </p:sp>
      <p:sp>
        <p:nvSpPr>
          <p:cNvPr id="4122" name="Line 14"/>
          <p:cNvSpPr>
            <a:spLocks noChangeShapeType="1"/>
          </p:cNvSpPr>
          <p:nvPr/>
        </p:nvSpPr>
        <p:spPr bwMode="auto">
          <a:xfrm>
            <a:off x="152400" y="2590800"/>
            <a:ext cx="4038600" cy="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/>
          <a:lstStyle/>
          <a:p>
            <a:endParaRPr lang="en-US"/>
          </a:p>
        </p:txBody>
      </p:sp>
      <p:sp>
        <p:nvSpPr>
          <p:cNvPr id="4123" name="Line 15"/>
          <p:cNvSpPr>
            <a:spLocks noChangeShapeType="1"/>
          </p:cNvSpPr>
          <p:nvPr/>
        </p:nvSpPr>
        <p:spPr bwMode="auto">
          <a:xfrm>
            <a:off x="152400" y="4038600"/>
            <a:ext cx="4038600" cy="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/>
          <a:lstStyle/>
          <a:p>
            <a:endParaRPr lang="en-US"/>
          </a:p>
        </p:txBody>
      </p:sp>
      <p:sp>
        <p:nvSpPr>
          <p:cNvPr id="4124" name="AutoShape 16"/>
          <p:cNvSpPr>
            <a:spLocks noChangeArrowheads="1"/>
          </p:cNvSpPr>
          <p:nvPr/>
        </p:nvSpPr>
        <p:spPr bwMode="auto">
          <a:xfrm rot="10800000" flipH="1">
            <a:off x="3200400" y="4114800"/>
            <a:ext cx="990600" cy="1066800"/>
          </a:xfrm>
          <a:custGeom>
            <a:avLst/>
            <a:gdLst>
              <a:gd name="T0" fmla="*/ 2147483647 w 21600"/>
              <a:gd name="T1" fmla="*/ 0 h 21600"/>
              <a:gd name="T2" fmla="*/ 2147483647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17694720 60000 65536"/>
              <a:gd name="T9" fmla="*/ 5898240 60000 65536"/>
              <a:gd name="T10" fmla="*/ 5898240 60000 65536"/>
              <a:gd name="T11" fmla="*/ 0 60000 65536"/>
              <a:gd name="T12" fmla="*/ 12427 w 21600"/>
              <a:gd name="T13" fmla="*/ 3889 h 21600"/>
              <a:gd name="T14" fmla="*/ 19380 w 21600"/>
              <a:gd name="T15" fmla="*/ 8269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21600" y="6079"/>
                </a:moveTo>
                <a:lnTo>
                  <a:pt x="15438" y="0"/>
                </a:lnTo>
                <a:lnTo>
                  <a:pt x="15438" y="3889"/>
                </a:lnTo>
                <a:lnTo>
                  <a:pt x="12427" y="3889"/>
                </a:lnTo>
                <a:cubicBezTo>
                  <a:pt x="5564" y="3889"/>
                  <a:pt x="0" y="7591"/>
                  <a:pt x="0" y="12158"/>
                </a:cubicBezTo>
                <a:lnTo>
                  <a:pt x="0" y="21600"/>
                </a:lnTo>
                <a:lnTo>
                  <a:pt x="4477" y="21600"/>
                </a:lnTo>
                <a:lnTo>
                  <a:pt x="4477" y="12158"/>
                </a:lnTo>
                <a:cubicBezTo>
                  <a:pt x="4477" y="10010"/>
                  <a:pt x="8036" y="8269"/>
                  <a:pt x="12427" y="8269"/>
                </a:cubicBezTo>
                <a:lnTo>
                  <a:pt x="15438" y="8269"/>
                </a:lnTo>
                <a:lnTo>
                  <a:pt x="15438" y="12158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GB"/>
          </a:p>
        </p:txBody>
      </p:sp>
      <p:sp>
        <p:nvSpPr>
          <p:cNvPr id="4125" name="Rectangle 18"/>
          <p:cNvSpPr>
            <a:spLocks noChangeArrowheads="1"/>
          </p:cNvSpPr>
          <p:nvPr/>
        </p:nvSpPr>
        <p:spPr bwMode="auto">
          <a:xfrm>
            <a:off x="152400" y="1752600"/>
            <a:ext cx="4038600" cy="2362200"/>
          </a:xfrm>
          <a:prstGeom prst="rect">
            <a:avLst/>
          </a:prstGeom>
          <a:solidFill>
            <a:srgbClr val="FDE0BD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 lIns="90488" tIns="44450" rIns="90488" bIns="44450"/>
          <a:lstStyle/>
          <a:p>
            <a:pPr eaLnBrk="0" hangingPunct="0">
              <a:lnSpc>
                <a:spcPct val="50000"/>
              </a:lnSpc>
              <a:spcBef>
                <a:spcPct val="50000"/>
              </a:spcBef>
            </a:pPr>
            <a:endParaRPr lang="en-US" sz="800" b="1"/>
          </a:p>
          <a:p>
            <a:pPr eaLnBrk="0" hangingPunct="0">
              <a:lnSpc>
                <a:spcPct val="40000"/>
              </a:lnSpc>
              <a:spcBef>
                <a:spcPct val="50000"/>
              </a:spcBef>
            </a:pPr>
            <a:r>
              <a:rPr lang="en-US" sz="1800" b="1"/>
              <a:t>   Hospital          Number         % of</a:t>
            </a:r>
          </a:p>
          <a:p>
            <a:pPr eaLnBrk="0" hangingPunct="0">
              <a:lnSpc>
                <a:spcPct val="40000"/>
              </a:lnSpc>
              <a:spcBef>
                <a:spcPct val="50000"/>
              </a:spcBef>
            </a:pPr>
            <a:r>
              <a:rPr lang="en-US" sz="1800" b="1"/>
              <a:t>      Unit            of Patients      Total</a:t>
            </a:r>
            <a:endParaRPr lang="en-US" sz="1800"/>
          </a:p>
          <a:p>
            <a:pPr eaLnBrk="0" hangingPunct="0">
              <a:lnSpc>
                <a:spcPct val="10000"/>
              </a:lnSpc>
              <a:spcBef>
                <a:spcPct val="50000"/>
              </a:spcBef>
            </a:pPr>
            <a:endParaRPr lang="en-US" sz="1800"/>
          </a:p>
          <a:p>
            <a:pPr>
              <a:lnSpc>
                <a:spcPct val="110000"/>
              </a:lnSpc>
            </a:pPr>
            <a:r>
              <a:rPr lang="en-US" sz="1800"/>
              <a:t>Cardiac Care 	 1,052           11.93</a:t>
            </a:r>
          </a:p>
          <a:p>
            <a:pPr>
              <a:lnSpc>
                <a:spcPct val="110000"/>
              </a:lnSpc>
            </a:pPr>
            <a:r>
              <a:rPr lang="en-US" sz="1800"/>
              <a:t>Emergency 	 2,245           25.46</a:t>
            </a:r>
          </a:p>
          <a:p>
            <a:pPr>
              <a:lnSpc>
                <a:spcPct val="110000"/>
              </a:lnSpc>
            </a:pPr>
            <a:r>
              <a:rPr lang="en-US" sz="1800"/>
              <a:t>Intensive Care	    340             3.86</a:t>
            </a:r>
          </a:p>
          <a:p>
            <a:pPr>
              <a:lnSpc>
                <a:spcPct val="110000"/>
              </a:lnSpc>
            </a:pPr>
            <a:r>
              <a:rPr lang="en-US" sz="1800"/>
              <a:t>Maternity	    552             6.26</a:t>
            </a:r>
          </a:p>
          <a:p>
            <a:pPr>
              <a:lnSpc>
                <a:spcPct val="110000"/>
              </a:lnSpc>
            </a:pPr>
            <a:r>
              <a:rPr lang="en-US" sz="1800"/>
              <a:t>Surgery		 4,630           52.50</a:t>
            </a:r>
          </a:p>
        </p:txBody>
      </p:sp>
      <p:sp>
        <p:nvSpPr>
          <p:cNvPr id="4126" name="Line 19"/>
          <p:cNvSpPr>
            <a:spLocks noChangeShapeType="1"/>
          </p:cNvSpPr>
          <p:nvPr/>
        </p:nvSpPr>
        <p:spPr bwMode="auto">
          <a:xfrm>
            <a:off x="1752600" y="1752600"/>
            <a:ext cx="0" cy="23622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27" name="Line 20"/>
          <p:cNvSpPr>
            <a:spLocks noChangeShapeType="1"/>
          </p:cNvSpPr>
          <p:nvPr/>
        </p:nvSpPr>
        <p:spPr bwMode="auto">
          <a:xfrm>
            <a:off x="152400" y="2438400"/>
            <a:ext cx="4038600" cy="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/>
          <a:lstStyle/>
          <a:p>
            <a:endParaRPr lang="en-US"/>
          </a:p>
        </p:txBody>
      </p:sp>
      <p:sp>
        <p:nvSpPr>
          <p:cNvPr id="4128" name="Line 13"/>
          <p:cNvSpPr>
            <a:spLocks noChangeShapeType="1"/>
          </p:cNvSpPr>
          <p:nvPr/>
        </p:nvSpPr>
        <p:spPr bwMode="auto">
          <a:xfrm>
            <a:off x="3048000" y="1752600"/>
            <a:ext cx="0" cy="23622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29" name="Footer Placeholder 1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/>
              <a:t>Copyright © 2013 Pearson Education</a:t>
            </a:r>
          </a:p>
        </p:txBody>
      </p:sp>
      <p:sp>
        <p:nvSpPr>
          <p:cNvPr id="4130" name="Slide Number Placeholder 1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r>
              <a:rPr lang="en-US" smtClean="0">
                <a:cs typeface="Arial" charset="0"/>
              </a:rPr>
              <a:t>Ch. 1-</a:t>
            </a:r>
            <a:fld id="{3FFBB882-1995-40CA-ACC1-371D55D5B14F}" type="slidenum">
              <a:rPr lang="en-US" smtClean="0">
                <a:cs typeface="Arial" charset="0"/>
              </a:rPr>
              <a:pPr/>
              <a:t>29</a:t>
            </a:fld>
            <a:endParaRPr lang="en-US" smtClean="0"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600200"/>
            <a:ext cx="8458200" cy="4648200"/>
          </a:xfrm>
        </p:spPr>
        <p:txBody>
          <a:bodyPr/>
          <a:lstStyle/>
          <a:p>
            <a:pPr eaLnBrk="1" hangingPunct="1">
              <a:spcBef>
                <a:spcPct val="40000"/>
              </a:spcBef>
              <a:buFont typeface="Wingdings" pitchFamily="2" charset="2"/>
              <a:buNone/>
            </a:pPr>
            <a:r>
              <a:rPr lang="en-US" sz="2400" b="1" smtClean="0"/>
              <a:t>After completing this chapter, you should be able to:</a:t>
            </a:r>
            <a:r>
              <a:rPr lang="en-US" smtClean="0"/>
              <a:t> </a:t>
            </a:r>
          </a:p>
          <a:p>
            <a:pPr eaLnBrk="1" hangingPunct="1">
              <a:spcBef>
                <a:spcPct val="0"/>
              </a:spcBef>
            </a:pPr>
            <a:r>
              <a:rPr lang="en-US" sz="2400" smtClean="0"/>
              <a:t>Create and interpret graphs to describe categorical variables:</a:t>
            </a:r>
          </a:p>
          <a:p>
            <a:pPr lvl="1" eaLnBrk="1" hangingPunct="1">
              <a:spcBef>
                <a:spcPct val="0"/>
              </a:spcBef>
            </a:pPr>
            <a:r>
              <a:rPr lang="en-US" sz="2000" smtClean="0"/>
              <a:t> frequency distribution, bar chart, pie chart, Pareto diagram</a:t>
            </a:r>
          </a:p>
          <a:p>
            <a:pPr eaLnBrk="1" hangingPunct="1">
              <a:spcBef>
                <a:spcPct val="0"/>
              </a:spcBef>
            </a:pPr>
            <a:r>
              <a:rPr lang="en-US" sz="2400" smtClean="0"/>
              <a:t>Create a line chart to describe time-series data</a:t>
            </a:r>
          </a:p>
          <a:p>
            <a:pPr eaLnBrk="1" hangingPunct="1">
              <a:spcBef>
                <a:spcPct val="0"/>
              </a:spcBef>
            </a:pPr>
            <a:r>
              <a:rPr lang="en-US" sz="2400" smtClean="0"/>
              <a:t>Create and interpret graphs to describe numerical variables:</a:t>
            </a:r>
          </a:p>
          <a:p>
            <a:pPr lvl="1" eaLnBrk="1" hangingPunct="1">
              <a:spcBef>
                <a:spcPct val="0"/>
              </a:spcBef>
            </a:pPr>
            <a:r>
              <a:rPr lang="en-US" sz="2000" smtClean="0"/>
              <a:t>frequency distribution, histogram, ogive, stem-and-leaf display</a:t>
            </a:r>
          </a:p>
          <a:p>
            <a:pPr eaLnBrk="1" hangingPunct="1">
              <a:spcBef>
                <a:spcPct val="0"/>
              </a:spcBef>
            </a:pPr>
            <a:r>
              <a:rPr lang="en-US" sz="2400" smtClean="0"/>
              <a:t>Construct and interpret graphs to describe relationships between variables:</a:t>
            </a:r>
          </a:p>
          <a:p>
            <a:pPr lvl="1" eaLnBrk="1" hangingPunct="1">
              <a:spcBef>
                <a:spcPct val="0"/>
              </a:spcBef>
            </a:pPr>
            <a:r>
              <a:rPr lang="en-US" sz="2000" smtClean="0"/>
              <a:t>Scatter plot, cross table</a:t>
            </a:r>
          </a:p>
          <a:p>
            <a:pPr eaLnBrk="1" hangingPunct="1">
              <a:spcBef>
                <a:spcPct val="0"/>
              </a:spcBef>
            </a:pPr>
            <a:r>
              <a:rPr lang="en-US" sz="2400" smtClean="0"/>
              <a:t>Describe appropriate and inappropriate ways to display data graphically</a:t>
            </a:r>
          </a:p>
        </p:txBody>
      </p:sp>
      <p:sp>
        <p:nvSpPr>
          <p:cNvPr id="11266" name="Footer Placeholder 4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/>
              <a:t>Copyright © 2013 Pearson Education</a:t>
            </a:r>
          </a:p>
        </p:txBody>
      </p:sp>
      <p:sp>
        <p:nvSpPr>
          <p:cNvPr id="11267" name="Slide Number Placeholder 5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r>
              <a:rPr lang="en-US" smtClean="0">
                <a:cs typeface="Arial" charset="0"/>
              </a:rPr>
              <a:t>Ch. 1-</a:t>
            </a:r>
            <a:fld id="{076A64F7-27C1-4361-9F44-8454FF15A0FA}" type="slidenum">
              <a:rPr lang="en-US" smtClean="0">
                <a:cs typeface="Arial" charset="0"/>
              </a:rPr>
              <a:pPr/>
              <a:t>3</a:t>
            </a:fld>
            <a:endParaRPr lang="en-US" smtClean="0">
              <a:cs typeface="Arial" charset="0"/>
            </a:endParaRPr>
          </a:p>
        </p:txBody>
      </p:sp>
      <p:sp>
        <p:nvSpPr>
          <p:cNvPr id="8" name="Rectangle 2"/>
          <p:cNvSpPr txBox="1">
            <a:spLocks noChangeArrowheads="1"/>
          </p:cNvSpPr>
          <p:nvPr/>
        </p:nvSpPr>
        <p:spPr bwMode="auto">
          <a:xfrm>
            <a:off x="1216025" y="457200"/>
            <a:ext cx="6200775" cy="727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5342" tIns="42672" rIns="85342" bIns="42672" anchor="b"/>
          <a:lstStyle/>
          <a:p>
            <a:pPr algn="ctr" defTabSz="852488">
              <a:defRPr/>
            </a:pPr>
            <a:r>
              <a:rPr lang="en-US" sz="4000" ker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Chapter Goals</a:t>
            </a:r>
            <a:endParaRPr lang="en-US" sz="4000" kern="0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11269" name="Text Box 4"/>
          <p:cNvSpPr txBox="1">
            <a:spLocks noChangeArrowheads="1"/>
          </p:cNvSpPr>
          <p:nvPr/>
        </p:nvSpPr>
        <p:spPr bwMode="auto">
          <a:xfrm>
            <a:off x="7467600" y="1203325"/>
            <a:ext cx="1524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i="1">
                <a:solidFill>
                  <a:schemeClr val="tx2"/>
                </a:solidFill>
              </a:rPr>
              <a:t>(continued)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Rectangle 2"/>
          <p:cNvSpPr>
            <a:spLocks noGrp="1" noChangeArrowheads="1"/>
          </p:cNvSpPr>
          <p:nvPr>
            <p:ph type="title"/>
          </p:nvPr>
        </p:nvSpPr>
        <p:spPr>
          <a:xfrm>
            <a:off x="1150938" y="152400"/>
            <a:ext cx="7383462" cy="990600"/>
          </a:xfrm>
        </p:spPr>
        <p:txBody>
          <a:bodyPr/>
          <a:lstStyle/>
          <a:p>
            <a:pPr eaLnBrk="1" hangingPunct="1"/>
            <a:r>
              <a:rPr lang="en-US" smtClean="0"/>
              <a:t>Pareto Diagram</a:t>
            </a:r>
          </a:p>
        </p:txBody>
      </p:sp>
      <p:sp>
        <p:nvSpPr>
          <p:cNvPr id="54274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120000"/>
              </a:lnSpc>
            </a:pPr>
            <a:r>
              <a:rPr lang="en-US" smtClean="0"/>
              <a:t>Used to portray categorical data</a:t>
            </a:r>
          </a:p>
          <a:p>
            <a:pPr eaLnBrk="1" hangingPunct="1">
              <a:lnSpc>
                <a:spcPct val="120000"/>
              </a:lnSpc>
            </a:pPr>
            <a:r>
              <a:rPr lang="en-US" smtClean="0"/>
              <a:t>A bar chart, where categories are shown in descending order of frequency</a:t>
            </a:r>
          </a:p>
          <a:p>
            <a:pPr eaLnBrk="1" hangingPunct="1">
              <a:lnSpc>
                <a:spcPct val="120000"/>
              </a:lnSpc>
            </a:pPr>
            <a:r>
              <a:rPr lang="en-US" smtClean="0"/>
              <a:t>A cumulative polygon is often shown in the same graph</a:t>
            </a:r>
          </a:p>
          <a:p>
            <a:pPr eaLnBrk="1" hangingPunct="1">
              <a:lnSpc>
                <a:spcPct val="120000"/>
              </a:lnSpc>
            </a:pPr>
            <a:r>
              <a:rPr lang="en-US" smtClean="0"/>
              <a:t>Used to separate the “</a:t>
            </a:r>
            <a:r>
              <a:rPr lang="en-US" smtClean="0">
                <a:solidFill>
                  <a:srgbClr val="0000FF"/>
                </a:solidFill>
              </a:rPr>
              <a:t>vital few</a:t>
            </a:r>
            <a:r>
              <a:rPr lang="en-US" smtClean="0"/>
              <a:t>” from the “</a:t>
            </a:r>
            <a:r>
              <a:rPr lang="en-US" smtClean="0">
                <a:solidFill>
                  <a:srgbClr val="0000FF"/>
                </a:solidFill>
              </a:rPr>
              <a:t>trivial many</a:t>
            </a:r>
            <a:r>
              <a:rPr lang="en-US" smtClean="0"/>
              <a:t>”</a:t>
            </a:r>
          </a:p>
        </p:txBody>
      </p:sp>
      <p:sp>
        <p:nvSpPr>
          <p:cNvPr id="54275" name="Footer Placeholder 4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/>
              <a:t>Copyright © 2013 Pearson Education</a:t>
            </a:r>
          </a:p>
        </p:txBody>
      </p:sp>
      <p:sp>
        <p:nvSpPr>
          <p:cNvPr id="54276" name="Slide Number Placeholder 5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r>
              <a:rPr lang="en-US" smtClean="0">
                <a:cs typeface="Arial" charset="0"/>
              </a:rPr>
              <a:t>Ch. 1-</a:t>
            </a:r>
            <a:fld id="{5374F0A3-6D91-4B35-8974-6B8024278C07}" type="slidenum">
              <a:rPr lang="en-US" smtClean="0">
                <a:cs typeface="Arial" charset="0"/>
              </a:rPr>
              <a:pPr/>
              <a:t>30</a:t>
            </a:fld>
            <a:endParaRPr lang="en-US" smtClean="0"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Rectangle 90"/>
          <p:cNvSpPr>
            <a:spLocks noGrp="1" noChangeArrowheads="1"/>
          </p:cNvSpPr>
          <p:nvPr>
            <p:ph type="title"/>
          </p:nvPr>
        </p:nvSpPr>
        <p:spPr>
          <a:xfrm>
            <a:off x="1150938" y="152400"/>
            <a:ext cx="7383462" cy="990600"/>
          </a:xfrm>
        </p:spPr>
        <p:txBody>
          <a:bodyPr/>
          <a:lstStyle/>
          <a:p>
            <a:pPr eaLnBrk="1" hangingPunct="1">
              <a:lnSpc>
                <a:spcPct val="110000"/>
              </a:lnSpc>
            </a:pPr>
            <a:r>
              <a:rPr lang="en-US" smtClean="0"/>
              <a:t>Pareto Diagram Example</a:t>
            </a:r>
          </a:p>
        </p:txBody>
      </p:sp>
      <p:sp>
        <p:nvSpPr>
          <p:cNvPr id="55298" name="Rectangle 3"/>
          <p:cNvSpPr>
            <a:spLocks noGrp="1" noChangeArrowheads="1"/>
          </p:cNvSpPr>
          <p:nvPr>
            <p:ph idx="1"/>
          </p:nvPr>
        </p:nvSpPr>
        <p:spPr>
          <a:xfrm>
            <a:off x="762000" y="1600200"/>
            <a:ext cx="8077200" cy="4532313"/>
          </a:xfrm>
        </p:spPr>
        <p:txBody>
          <a:bodyPr/>
          <a:lstStyle/>
          <a:p>
            <a:pPr eaLnBrk="1" hangingPunct="1">
              <a:lnSpc>
                <a:spcPct val="120000"/>
              </a:lnSpc>
              <a:buFont typeface="Wingdings" pitchFamily="2" charset="2"/>
              <a:buNone/>
            </a:pPr>
            <a:r>
              <a:rPr lang="en-US" smtClean="0">
                <a:solidFill>
                  <a:srgbClr val="0000FF"/>
                </a:solidFill>
              </a:rPr>
              <a:t>Example:  </a:t>
            </a:r>
            <a:r>
              <a:rPr lang="en-US" smtClean="0"/>
              <a:t>400 defective items are examined </a:t>
            </a:r>
          </a:p>
          <a:p>
            <a:pPr eaLnBrk="1" hangingPunct="1">
              <a:lnSpc>
                <a:spcPct val="60000"/>
              </a:lnSpc>
              <a:buFont typeface="Wingdings" pitchFamily="2" charset="2"/>
              <a:buNone/>
            </a:pPr>
            <a:r>
              <a:rPr lang="en-US" smtClean="0"/>
              <a:t>			for cause of defect:</a:t>
            </a:r>
          </a:p>
        </p:txBody>
      </p:sp>
      <p:graphicFrame>
        <p:nvGraphicFramePr>
          <p:cNvPr id="151640" name="Group 88"/>
          <p:cNvGraphicFramePr>
            <a:graphicFrameLocks noGrp="1"/>
          </p:cNvGraphicFramePr>
          <p:nvPr/>
        </p:nvGraphicFramePr>
        <p:xfrm>
          <a:off x="838200" y="2743200"/>
          <a:ext cx="7467600" cy="3475038"/>
        </p:xfrm>
        <a:graphic>
          <a:graphicData uri="http://schemas.openxmlformats.org/drawingml/2006/table">
            <a:tbl>
              <a:tblPr/>
              <a:tblGrid>
                <a:gridCol w="4457700"/>
                <a:gridCol w="3009900"/>
              </a:tblGrid>
              <a:tr h="244475"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Source of </a:t>
                      </a:r>
                    </a:p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Manufacturing Error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E0B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Number of defects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E0BD"/>
                    </a:solidFill>
                  </a:tcPr>
                </a:tc>
              </a:tr>
              <a:tr h="244475"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Bad Weld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34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4475"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Poor Alignment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223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4475"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Missing Part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25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4475"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Paint Flaw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78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4475"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Electrical Short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19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4475"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Cracked case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21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4475"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Total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E0B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400</a:t>
                      </a: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E0BD"/>
                    </a:solidFill>
                  </a:tcPr>
                </a:tc>
              </a:tr>
            </a:tbl>
          </a:graphicData>
        </a:graphic>
      </p:graphicFrame>
      <p:sp>
        <p:nvSpPr>
          <p:cNvPr id="55328" name="Footer Placeholder 3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/>
              <a:t>Copyright © 2013 Pearson Education</a:t>
            </a:r>
          </a:p>
        </p:txBody>
      </p:sp>
      <p:sp>
        <p:nvSpPr>
          <p:cNvPr id="55329" name="Slide Number Placeholder 6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r>
              <a:rPr lang="en-US" smtClean="0">
                <a:cs typeface="Arial" charset="0"/>
              </a:rPr>
              <a:t>Ch. 1-</a:t>
            </a:r>
            <a:fld id="{C009D890-D8BA-42BE-9588-6AD69087F61C}" type="slidenum">
              <a:rPr lang="en-US" smtClean="0">
                <a:cs typeface="Arial" charset="0"/>
              </a:rPr>
              <a:pPr/>
              <a:t>31</a:t>
            </a:fld>
            <a:endParaRPr lang="en-US" smtClean="0"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Rectangle 101"/>
          <p:cNvSpPr>
            <a:spLocks noGrp="1" noChangeArrowheads="1"/>
          </p:cNvSpPr>
          <p:nvPr>
            <p:ph type="title"/>
          </p:nvPr>
        </p:nvSpPr>
        <p:spPr>
          <a:xfrm>
            <a:off x="1150938" y="152400"/>
            <a:ext cx="7383462" cy="990600"/>
          </a:xfrm>
        </p:spPr>
        <p:txBody>
          <a:bodyPr/>
          <a:lstStyle/>
          <a:p>
            <a:pPr eaLnBrk="1" hangingPunct="1">
              <a:lnSpc>
                <a:spcPct val="110000"/>
              </a:lnSpc>
            </a:pPr>
            <a:r>
              <a:rPr lang="en-US" smtClean="0"/>
              <a:t>Pareto Diagram Example</a:t>
            </a:r>
          </a:p>
        </p:txBody>
      </p:sp>
      <p:sp>
        <p:nvSpPr>
          <p:cNvPr id="56322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828800"/>
            <a:ext cx="8077200" cy="4532313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400" smtClean="0">
                <a:solidFill>
                  <a:srgbClr val="0000FF"/>
                </a:solidFill>
              </a:rPr>
              <a:t>Step 1:</a:t>
            </a:r>
            <a:r>
              <a:rPr lang="en-US" smtClean="0">
                <a:solidFill>
                  <a:srgbClr val="0000FF"/>
                </a:solidFill>
              </a:rPr>
              <a:t> </a:t>
            </a:r>
            <a:r>
              <a:rPr lang="en-US" smtClean="0"/>
              <a:t>Sort by defect cause, in descending order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400" smtClean="0">
                <a:solidFill>
                  <a:srgbClr val="0000FF"/>
                </a:solidFill>
              </a:rPr>
              <a:t>Step 2:</a:t>
            </a:r>
            <a:r>
              <a:rPr lang="en-US" smtClean="0">
                <a:solidFill>
                  <a:srgbClr val="0000FF"/>
                </a:solidFill>
              </a:rPr>
              <a:t> </a:t>
            </a:r>
            <a:r>
              <a:rPr lang="en-US" smtClean="0"/>
              <a:t>Determine % in each category</a:t>
            </a:r>
          </a:p>
        </p:txBody>
      </p:sp>
      <p:graphicFrame>
        <p:nvGraphicFramePr>
          <p:cNvPr id="154723" name="Group 99"/>
          <p:cNvGraphicFramePr>
            <a:graphicFrameLocks noGrp="1"/>
          </p:cNvGraphicFramePr>
          <p:nvPr/>
        </p:nvGraphicFramePr>
        <p:xfrm>
          <a:off x="381000" y="3048000"/>
          <a:ext cx="8001000" cy="3475038"/>
        </p:xfrm>
        <a:graphic>
          <a:graphicData uri="http://schemas.openxmlformats.org/drawingml/2006/table">
            <a:tbl>
              <a:tblPr/>
              <a:tblGrid>
                <a:gridCol w="2819400"/>
                <a:gridCol w="2438400"/>
                <a:gridCol w="2743200"/>
              </a:tblGrid>
              <a:tr h="244475"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Source of </a:t>
                      </a:r>
                    </a:p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Manufacturing Error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E0B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Number of defects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E0B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% of Total Defects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E0BD"/>
                    </a:solidFill>
                  </a:tcPr>
                </a:tc>
              </a:tr>
              <a:tr h="244475"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Poor Alignment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223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55.75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4475"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Paint Flaw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78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19.50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4475"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Bad Weld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34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8.50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4475"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Missing Part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25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6.25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4475"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Cracked case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21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5.25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4475"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Electrical Short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19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4.75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4475"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Total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E0B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400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E0B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100%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E0BD"/>
                    </a:solidFill>
                  </a:tcPr>
                </a:tc>
              </a:tr>
            </a:tbl>
          </a:graphicData>
        </a:graphic>
      </p:graphicFrame>
      <p:sp>
        <p:nvSpPr>
          <p:cNvPr id="56361" name="Text Box 102"/>
          <p:cNvSpPr txBox="1">
            <a:spLocks noChangeArrowheads="1"/>
          </p:cNvSpPr>
          <p:nvPr/>
        </p:nvSpPr>
        <p:spPr bwMode="auto">
          <a:xfrm>
            <a:off x="7467600" y="1279525"/>
            <a:ext cx="1524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i="1">
                <a:solidFill>
                  <a:srgbClr val="000099"/>
                </a:solidFill>
              </a:rPr>
              <a:t>(continued)</a:t>
            </a:r>
          </a:p>
        </p:txBody>
      </p:sp>
      <p:sp>
        <p:nvSpPr>
          <p:cNvPr id="56362" name="Footer Placeholder 61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/>
              <a:t>Copyright © 2013 Pearson Education</a:t>
            </a:r>
          </a:p>
        </p:txBody>
      </p:sp>
      <p:sp>
        <p:nvSpPr>
          <p:cNvPr id="56363" name="Slide Number Placeholder 7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r>
              <a:rPr lang="en-US" smtClean="0">
                <a:cs typeface="Arial" charset="0"/>
              </a:rPr>
              <a:t>Ch. 1-</a:t>
            </a:r>
            <a:fld id="{4C9A002C-6C38-4F89-85D2-55C9B841DA83}" type="slidenum">
              <a:rPr lang="en-US" smtClean="0">
                <a:cs typeface="Arial" charset="0"/>
              </a:rPr>
              <a:pPr/>
              <a:t>32</a:t>
            </a:fld>
            <a:endParaRPr lang="en-US" smtClean="0"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42" name="Rectangle 2"/>
          <p:cNvSpPr>
            <a:spLocks noGrp="1" noChangeArrowheads="1"/>
          </p:cNvSpPr>
          <p:nvPr>
            <p:ph type="title"/>
          </p:nvPr>
        </p:nvSpPr>
        <p:spPr>
          <a:xfrm>
            <a:off x="1150938" y="152400"/>
            <a:ext cx="7383462" cy="990600"/>
          </a:xfrm>
        </p:spPr>
        <p:txBody>
          <a:bodyPr/>
          <a:lstStyle/>
          <a:p>
            <a:pPr eaLnBrk="1" hangingPunct="1">
              <a:lnSpc>
                <a:spcPct val="110000"/>
              </a:lnSpc>
            </a:pPr>
            <a:r>
              <a:rPr lang="en-US" smtClean="0"/>
              <a:t>Pareto Diagram Example</a:t>
            </a:r>
          </a:p>
        </p:txBody>
      </p:sp>
      <p:sp>
        <p:nvSpPr>
          <p:cNvPr id="5143" name="Rectangle 3"/>
          <p:cNvSpPr>
            <a:spLocks noChangeArrowheads="1"/>
          </p:cNvSpPr>
          <p:nvPr/>
        </p:nvSpPr>
        <p:spPr bwMode="auto">
          <a:xfrm rot="5400000">
            <a:off x="6582569" y="4466431"/>
            <a:ext cx="3048000" cy="3635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1800" b="1">
                <a:solidFill>
                  <a:srgbClr val="000000"/>
                </a:solidFill>
              </a:rPr>
              <a:t>cumulative % </a:t>
            </a:r>
            <a:r>
              <a:rPr lang="en-US" sz="1800" b="1"/>
              <a:t>(line graph)</a:t>
            </a:r>
            <a:endParaRPr lang="en-US" sz="1800"/>
          </a:p>
        </p:txBody>
      </p:sp>
      <p:sp>
        <p:nvSpPr>
          <p:cNvPr id="5144" name="Rectangle 4"/>
          <p:cNvSpPr>
            <a:spLocks noChangeArrowheads="1"/>
          </p:cNvSpPr>
          <p:nvPr/>
        </p:nvSpPr>
        <p:spPr bwMode="auto">
          <a:xfrm rot="-5400000">
            <a:off x="-708819" y="4137819"/>
            <a:ext cx="3732213" cy="6381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1800" b="1">
                <a:solidFill>
                  <a:srgbClr val="000000"/>
                </a:solidFill>
              </a:rPr>
              <a:t>% of defects in each category (bar graph)</a:t>
            </a:r>
            <a:endParaRPr lang="en-US" sz="1800">
              <a:solidFill>
                <a:srgbClr val="000000"/>
              </a:solidFill>
            </a:endParaRPr>
          </a:p>
        </p:txBody>
      </p:sp>
      <p:graphicFrame>
        <p:nvGraphicFramePr>
          <p:cNvPr id="5141" name="Object 21"/>
          <p:cNvGraphicFramePr>
            <a:graphicFrameLocks noChangeAspect="1"/>
          </p:cNvGraphicFramePr>
          <p:nvPr/>
        </p:nvGraphicFramePr>
        <p:xfrm>
          <a:off x="1524000" y="2286000"/>
          <a:ext cx="6324600" cy="4373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5" name="Worksheet" r:id="rId3" imgW="11791950" imgH="7115251" progId="Excel.Sheet.8">
                  <p:embed/>
                </p:oleObj>
              </mc:Choice>
              <mc:Fallback>
                <p:oleObj name="Worksheet" r:id="rId3" imgW="11791950" imgH="7115251" progId="Excel.Sheet.8">
                  <p:embed/>
                  <p:pic>
                    <p:nvPicPr>
                      <p:cNvPr id="0" name="Picture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0" y="2286000"/>
                        <a:ext cx="6324600" cy="43735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45" name="Text Box 8"/>
          <p:cNvSpPr txBox="1">
            <a:spLocks noChangeArrowheads="1"/>
          </p:cNvSpPr>
          <p:nvPr/>
        </p:nvSpPr>
        <p:spPr bwMode="auto">
          <a:xfrm>
            <a:off x="1143000" y="1676400"/>
            <a:ext cx="7543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0000FF"/>
                </a:solidFill>
              </a:rPr>
              <a:t>Step 3: </a:t>
            </a:r>
            <a:r>
              <a:rPr lang="en-US" sz="2800"/>
              <a:t>Show results graphically</a:t>
            </a:r>
          </a:p>
        </p:txBody>
      </p:sp>
      <p:sp>
        <p:nvSpPr>
          <p:cNvPr id="5146" name="Text Box 9"/>
          <p:cNvSpPr txBox="1">
            <a:spLocks noChangeArrowheads="1"/>
          </p:cNvSpPr>
          <p:nvPr/>
        </p:nvSpPr>
        <p:spPr bwMode="auto">
          <a:xfrm>
            <a:off x="7467600" y="1279525"/>
            <a:ext cx="1524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i="1">
                <a:solidFill>
                  <a:srgbClr val="000099"/>
                </a:solidFill>
              </a:rPr>
              <a:t>(continued)</a:t>
            </a:r>
          </a:p>
        </p:txBody>
      </p:sp>
      <p:sp>
        <p:nvSpPr>
          <p:cNvPr id="5147" name="Footer Placeholder 8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/>
              <a:t>Copyright © 2013 Pearson Education</a:t>
            </a:r>
          </a:p>
        </p:txBody>
      </p:sp>
      <p:sp>
        <p:nvSpPr>
          <p:cNvPr id="5148" name="Slide Number Placeholder 9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r>
              <a:rPr lang="en-US" smtClean="0">
                <a:cs typeface="Arial" charset="0"/>
              </a:rPr>
              <a:t>Ch. 1-</a:t>
            </a:r>
            <a:fld id="{DD8BA488-4C30-4287-B4E9-36A73E5D5B8D}" type="slidenum">
              <a:rPr lang="en-US" smtClean="0">
                <a:cs typeface="Arial" charset="0"/>
              </a:rPr>
              <a:pPr/>
              <a:t>33</a:t>
            </a:fld>
            <a:endParaRPr lang="en-US" smtClean="0"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mtClean="0"/>
              <a:t>Graphs to Describe</a:t>
            </a:r>
            <a:br>
              <a:rPr lang="en-US" smtClean="0"/>
            </a:br>
            <a:r>
              <a:rPr lang="en-US" smtClean="0"/>
              <a:t> Time-Series Data</a:t>
            </a:r>
          </a:p>
        </p:txBody>
      </p:sp>
      <p:sp>
        <p:nvSpPr>
          <p:cNvPr id="59394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A </a:t>
            </a:r>
            <a:r>
              <a:rPr lang="en-US" smtClean="0">
                <a:solidFill>
                  <a:srgbClr val="0000FF"/>
                </a:solidFill>
              </a:rPr>
              <a:t>line chart </a:t>
            </a:r>
            <a:r>
              <a:rPr lang="en-US" smtClean="0"/>
              <a:t>(time-series plot) is used to show the values of a variable over time</a:t>
            </a:r>
          </a:p>
          <a:p>
            <a:pPr eaLnBrk="1" hangingPunct="1"/>
            <a:endParaRPr lang="en-US" smtClean="0"/>
          </a:p>
          <a:p>
            <a:pPr eaLnBrk="1" hangingPunct="1"/>
            <a:r>
              <a:rPr lang="en-US" smtClean="0"/>
              <a:t>Time is measured on the horizontal axis</a:t>
            </a:r>
          </a:p>
          <a:p>
            <a:pPr eaLnBrk="1" hangingPunct="1"/>
            <a:endParaRPr lang="en-US" smtClean="0"/>
          </a:p>
          <a:p>
            <a:pPr eaLnBrk="1" hangingPunct="1"/>
            <a:r>
              <a:rPr lang="en-US" smtClean="0"/>
              <a:t>The variable of interest is measured on the vertical axis</a:t>
            </a:r>
          </a:p>
        </p:txBody>
      </p:sp>
      <p:sp>
        <p:nvSpPr>
          <p:cNvPr id="59395" name="Footer Placeholder 4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/>
              <a:t>Copyright © 2013 Pearson Education</a:t>
            </a:r>
          </a:p>
        </p:txBody>
      </p:sp>
      <p:sp>
        <p:nvSpPr>
          <p:cNvPr id="59396" name="Slide Number Placeholder 5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r>
              <a:rPr lang="en-US" smtClean="0">
                <a:cs typeface="Arial" charset="0"/>
              </a:rPr>
              <a:t>Ch. 1-</a:t>
            </a:r>
            <a:fld id="{11A749DB-0AD7-4045-8A78-735AE1A69E08}" type="slidenum">
              <a:rPr lang="en-US" smtClean="0">
                <a:cs typeface="Arial" charset="0"/>
              </a:rPr>
              <a:pPr/>
              <a:t>34</a:t>
            </a:fld>
            <a:endParaRPr lang="en-US" smtClean="0">
              <a:cs typeface="Arial" charset="0"/>
            </a:endParaRPr>
          </a:p>
        </p:txBody>
      </p:sp>
      <p:sp>
        <p:nvSpPr>
          <p:cNvPr id="59397" name="TextBox 5"/>
          <p:cNvSpPr txBox="1">
            <a:spLocks noChangeArrowheads="1"/>
          </p:cNvSpPr>
          <p:nvPr/>
        </p:nvSpPr>
        <p:spPr bwMode="auto">
          <a:xfrm>
            <a:off x="457200" y="514350"/>
            <a:ext cx="762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/>
              <a:t>1.4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9" name="Rectangle 2"/>
          <p:cNvSpPr>
            <a:spLocks noGrp="1" noChangeArrowheads="1"/>
          </p:cNvSpPr>
          <p:nvPr>
            <p:ph type="title"/>
          </p:nvPr>
        </p:nvSpPr>
        <p:spPr>
          <a:xfrm>
            <a:off x="1150938" y="152400"/>
            <a:ext cx="7383462" cy="990600"/>
          </a:xfrm>
        </p:spPr>
        <p:txBody>
          <a:bodyPr/>
          <a:lstStyle/>
          <a:p>
            <a:pPr eaLnBrk="1" hangingPunct="1"/>
            <a:r>
              <a:rPr lang="en-US" smtClean="0"/>
              <a:t>Line Chart Example</a:t>
            </a:r>
          </a:p>
        </p:txBody>
      </p:sp>
      <p:graphicFrame>
        <p:nvGraphicFramePr>
          <p:cNvPr id="60418" name="Object 3"/>
          <p:cNvGraphicFramePr>
            <a:graphicFrameLocks noGrp="1" noChangeAspect="1"/>
          </p:cNvGraphicFramePr>
          <p:nvPr>
            <p:ph idx="1"/>
          </p:nvPr>
        </p:nvGraphicFramePr>
        <p:xfrm>
          <a:off x="1473200" y="2082800"/>
          <a:ext cx="6796088" cy="3759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422" r:id="rId3" imgW="6797629" imgH="3755461" progId="Excel.Chart.8">
                  <p:embed/>
                </p:oleObj>
              </mc:Choice>
              <mc:Fallback>
                <p:oleObj r:id="rId3" imgW="6797629" imgH="3755461" progId="Excel.Chart.8">
                  <p:embed/>
                  <p:pic>
                    <p:nvPicPr>
                      <p:cNvPr id="0" name="Object 3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73200" y="2082800"/>
                        <a:ext cx="6796088" cy="3759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0420" name="Footer Placeholder 4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/>
              <a:t>Copyright © 2013 Pearson Education</a:t>
            </a:r>
          </a:p>
        </p:txBody>
      </p:sp>
      <p:sp>
        <p:nvSpPr>
          <p:cNvPr id="60421" name="Slide Number Placeholder 5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r>
              <a:rPr lang="en-US" smtClean="0">
                <a:cs typeface="Arial" charset="0"/>
              </a:rPr>
              <a:t>Ch. 1-</a:t>
            </a:r>
            <a:fld id="{00923141-1EC0-4618-A825-CAB9D1928BDA}" type="slidenum">
              <a:rPr lang="en-US" smtClean="0">
                <a:cs typeface="Arial" charset="0"/>
              </a:rPr>
              <a:pPr/>
              <a:t>35</a:t>
            </a:fld>
            <a:endParaRPr lang="en-US" smtClean="0"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1" name="Line 5"/>
          <p:cNvSpPr>
            <a:spLocks noChangeShapeType="1"/>
          </p:cNvSpPr>
          <p:nvPr/>
        </p:nvSpPr>
        <p:spPr bwMode="auto">
          <a:xfrm>
            <a:off x="4629150" y="2286000"/>
            <a:ext cx="0" cy="7620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1442" name="Rectangle 7"/>
          <p:cNvSpPr>
            <a:spLocks noChangeArrowheads="1"/>
          </p:cNvSpPr>
          <p:nvPr/>
        </p:nvSpPr>
        <p:spPr bwMode="auto">
          <a:xfrm>
            <a:off x="819150" y="1828800"/>
            <a:ext cx="8020050" cy="6413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GB"/>
          </a:p>
        </p:txBody>
      </p:sp>
      <p:sp>
        <p:nvSpPr>
          <p:cNvPr id="61443" name="Rectangle 8"/>
          <p:cNvSpPr>
            <a:spLocks noChangeArrowheads="1"/>
          </p:cNvSpPr>
          <p:nvPr/>
        </p:nvSpPr>
        <p:spPr bwMode="auto">
          <a:xfrm>
            <a:off x="3106738" y="1754188"/>
            <a:ext cx="2968625" cy="528637"/>
          </a:xfrm>
          <a:prstGeom prst="rect">
            <a:avLst/>
          </a:prstGeom>
          <a:solidFill>
            <a:srgbClr val="CC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2800" b="1"/>
              <a:t>Numerical Data</a:t>
            </a:r>
          </a:p>
        </p:txBody>
      </p:sp>
      <p:sp>
        <p:nvSpPr>
          <p:cNvPr id="61444" name="Line 9"/>
          <p:cNvSpPr>
            <a:spLocks noChangeShapeType="1"/>
          </p:cNvSpPr>
          <p:nvPr/>
        </p:nvSpPr>
        <p:spPr bwMode="auto">
          <a:xfrm>
            <a:off x="2943225" y="3048000"/>
            <a:ext cx="38100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1445" name="Line 10"/>
          <p:cNvSpPr>
            <a:spLocks noChangeShapeType="1"/>
          </p:cNvSpPr>
          <p:nvPr/>
        </p:nvSpPr>
        <p:spPr bwMode="auto">
          <a:xfrm>
            <a:off x="2943225" y="3048000"/>
            <a:ext cx="0" cy="4572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1446" name="Rectangle 12"/>
          <p:cNvSpPr>
            <a:spLocks noChangeArrowheads="1"/>
          </p:cNvSpPr>
          <p:nvPr/>
        </p:nvSpPr>
        <p:spPr bwMode="auto">
          <a:xfrm>
            <a:off x="5686425" y="3505200"/>
            <a:ext cx="2359025" cy="758825"/>
          </a:xfrm>
          <a:prstGeom prst="rect">
            <a:avLst/>
          </a:prstGeom>
          <a:solidFill>
            <a:srgbClr val="CBDDF7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algn="ctr" eaLnBrk="0" hangingPunct="0">
              <a:lnSpc>
                <a:spcPct val="70000"/>
              </a:lnSpc>
              <a:spcBef>
                <a:spcPct val="50000"/>
              </a:spcBef>
            </a:pPr>
            <a:r>
              <a:rPr lang="en-US" b="1"/>
              <a:t>Stem-and-Leaf</a:t>
            </a:r>
          </a:p>
          <a:p>
            <a:pPr algn="ctr" eaLnBrk="0" hangingPunct="0">
              <a:lnSpc>
                <a:spcPct val="60000"/>
              </a:lnSpc>
              <a:spcBef>
                <a:spcPct val="50000"/>
              </a:spcBef>
            </a:pPr>
            <a:r>
              <a:rPr lang="en-US" b="1"/>
              <a:t>Display</a:t>
            </a:r>
          </a:p>
        </p:txBody>
      </p:sp>
      <p:sp>
        <p:nvSpPr>
          <p:cNvPr id="61447" name="Line 13"/>
          <p:cNvSpPr>
            <a:spLocks noChangeShapeType="1"/>
          </p:cNvSpPr>
          <p:nvPr/>
        </p:nvSpPr>
        <p:spPr bwMode="auto">
          <a:xfrm>
            <a:off x="6753225" y="3048000"/>
            <a:ext cx="0" cy="4572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1448" name="Line 15"/>
          <p:cNvSpPr>
            <a:spLocks noChangeShapeType="1"/>
          </p:cNvSpPr>
          <p:nvPr/>
        </p:nvSpPr>
        <p:spPr bwMode="auto">
          <a:xfrm>
            <a:off x="3019425" y="4343400"/>
            <a:ext cx="0" cy="4572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1449" name="Line 16"/>
          <p:cNvSpPr>
            <a:spLocks noChangeShapeType="1"/>
          </p:cNvSpPr>
          <p:nvPr/>
        </p:nvSpPr>
        <p:spPr bwMode="auto">
          <a:xfrm>
            <a:off x="1800225" y="4800600"/>
            <a:ext cx="23622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1450" name="Line 17"/>
          <p:cNvSpPr>
            <a:spLocks noChangeShapeType="1"/>
          </p:cNvSpPr>
          <p:nvPr/>
        </p:nvSpPr>
        <p:spPr bwMode="auto">
          <a:xfrm>
            <a:off x="1800225" y="4800600"/>
            <a:ext cx="0" cy="3810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1451" name="Rectangle 18"/>
          <p:cNvSpPr>
            <a:spLocks noChangeArrowheads="1"/>
          </p:cNvSpPr>
          <p:nvPr/>
        </p:nvSpPr>
        <p:spPr bwMode="auto">
          <a:xfrm>
            <a:off x="962025" y="5181600"/>
            <a:ext cx="1990725" cy="466725"/>
          </a:xfrm>
          <a:prstGeom prst="rect">
            <a:avLst/>
          </a:prstGeom>
          <a:solidFill>
            <a:srgbClr val="CBDDF7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b="1"/>
              <a:t>Histogram</a:t>
            </a:r>
          </a:p>
        </p:txBody>
      </p:sp>
      <p:sp>
        <p:nvSpPr>
          <p:cNvPr id="61452" name="Line 21"/>
          <p:cNvSpPr>
            <a:spLocks noChangeShapeType="1"/>
          </p:cNvSpPr>
          <p:nvPr/>
        </p:nvSpPr>
        <p:spPr bwMode="auto">
          <a:xfrm flipH="1">
            <a:off x="4162425" y="4800600"/>
            <a:ext cx="0" cy="3810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1453" name="Rectangle 22"/>
          <p:cNvSpPr>
            <a:spLocks noChangeArrowheads="1"/>
          </p:cNvSpPr>
          <p:nvPr/>
        </p:nvSpPr>
        <p:spPr bwMode="auto">
          <a:xfrm>
            <a:off x="3629025" y="5181600"/>
            <a:ext cx="1063625" cy="466725"/>
          </a:xfrm>
          <a:prstGeom prst="rect">
            <a:avLst/>
          </a:prstGeom>
          <a:solidFill>
            <a:srgbClr val="CBDDF7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b="1"/>
              <a:t>Ogive</a:t>
            </a:r>
          </a:p>
        </p:txBody>
      </p:sp>
      <p:sp>
        <p:nvSpPr>
          <p:cNvPr id="61454" name="Rectangle 14"/>
          <p:cNvSpPr>
            <a:spLocks noChangeArrowheads="1"/>
          </p:cNvSpPr>
          <p:nvPr/>
        </p:nvSpPr>
        <p:spPr bwMode="auto">
          <a:xfrm>
            <a:off x="1114425" y="3429000"/>
            <a:ext cx="3810000" cy="1196975"/>
          </a:xfrm>
          <a:prstGeom prst="rect">
            <a:avLst/>
          </a:prstGeom>
          <a:solidFill>
            <a:srgbClr val="CBDDF7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b="1"/>
              <a:t>Frequency Distributions and</a:t>
            </a:r>
          </a:p>
          <a:p>
            <a:pPr algn="ctr" eaLnBrk="0" hangingPunct="0">
              <a:lnSpc>
                <a:spcPct val="50000"/>
              </a:lnSpc>
              <a:spcBef>
                <a:spcPct val="50000"/>
              </a:spcBef>
            </a:pPr>
            <a:r>
              <a:rPr lang="en-US" b="1"/>
              <a:t>Cumulative Distributions</a:t>
            </a:r>
          </a:p>
        </p:txBody>
      </p:sp>
      <p:sp>
        <p:nvSpPr>
          <p:cNvPr id="61455" name="Rectangle 35"/>
          <p:cNvSpPr>
            <a:spLocks noGrp="1" noChangeArrowheads="1"/>
          </p:cNvSpPr>
          <p:nvPr>
            <p:ph type="title"/>
          </p:nvPr>
        </p:nvSpPr>
        <p:spPr>
          <a:xfrm>
            <a:off x="1143000" y="228600"/>
            <a:ext cx="7383463" cy="990600"/>
          </a:xfrm>
        </p:spPr>
        <p:txBody>
          <a:bodyPr/>
          <a:lstStyle/>
          <a:p>
            <a:pPr defTabSz="914400" eaLnBrk="1" hangingPunct="1">
              <a:lnSpc>
                <a:spcPct val="80000"/>
              </a:lnSpc>
            </a:pPr>
            <a:r>
              <a:rPr lang="en-US" smtClean="0"/>
              <a:t>Graphs to Describe </a:t>
            </a:r>
            <a:br>
              <a:rPr lang="en-US" smtClean="0"/>
            </a:br>
            <a:r>
              <a:rPr lang="en-US" smtClean="0"/>
              <a:t>Numerical Variables</a:t>
            </a:r>
          </a:p>
        </p:txBody>
      </p:sp>
      <p:sp>
        <p:nvSpPr>
          <p:cNvPr id="61456" name="Footer Placeholder 17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/>
              <a:t>Copyright © 2013 Pearson Education</a:t>
            </a:r>
          </a:p>
        </p:txBody>
      </p:sp>
      <p:sp>
        <p:nvSpPr>
          <p:cNvPr id="61457" name="Slide Number Placeholder 18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r>
              <a:rPr lang="en-US" smtClean="0">
                <a:cs typeface="Arial" charset="0"/>
              </a:rPr>
              <a:t>Ch. 1-</a:t>
            </a:r>
            <a:fld id="{657A8C81-270B-4962-AA29-87A7DEE94AE6}" type="slidenum">
              <a:rPr lang="en-US" smtClean="0">
                <a:cs typeface="Arial" charset="0"/>
              </a:rPr>
              <a:pPr/>
              <a:t>36</a:t>
            </a:fld>
            <a:endParaRPr lang="en-US" smtClean="0">
              <a:cs typeface="Arial" charset="0"/>
            </a:endParaRPr>
          </a:p>
        </p:txBody>
      </p:sp>
      <p:sp>
        <p:nvSpPr>
          <p:cNvPr id="61458" name="TextBox 18"/>
          <p:cNvSpPr txBox="1">
            <a:spLocks noChangeArrowheads="1"/>
          </p:cNvSpPr>
          <p:nvPr/>
        </p:nvSpPr>
        <p:spPr bwMode="auto">
          <a:xfrm>
            <a:off x="457200" y="514350"/>
            <a:ext cx="762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/>
              <a:t>1.5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Rectangle 5"/>
          <p:cNvSpPr>
            <a:spLocks noGrp="1" noChangeArrowheads="1"/>
          </p:cNvSpPr>
          <p:nvPr>
            <p:ph type="title"/>
          </p:nvPr>
        </p:nvSpPr>
        <p:spPr>
          <a:xfrm>
            <a:off x="1143000" y="381000"/>
            <a:ext cx="7383463" cy="7620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mtClean="0"/>
              <a:t>Frequency Distributions</a:t>
            </a:r>
          </a:p>
        </p:txBody>
      </p:sp>
      <p:sp>
        <p:nvSpPr>
          <p:cNvPr id="62466" name="Rectangle 3"/>
          <p:cNvSpPr>
            <a:spLocks noGrp="1" noChangeArrowheads="1"/>
          </p:cNvSpPr>
          <p:nvPr>
            <p:ph idx="1"/>
          </p:nvPr>
        </p:nvSpPr>
        <p:spPr>
          <a:xfrm>
            <a:off x="762000" y="1905000"/>
            <a:ext cx="8077200" cy="426720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n-US" sz="3200" smtClean="0"/>
              <a:t>What is a Frequency Distribution?</a:t>
            </a:r>
          </a:p>
          <a:p>
            <a:pPr eaLnBrk="1" hangingPunct="1">
              <a:spcBef>
                <a:spcPct val="55000"/>
              </a:spcBef>
            </a:pPr>
            <a:r>
              <a:rPr lang="en-US" smtClean="0"/>
              <a:t>A frequency distribution is a </a:t>
            </a:r>
            <a:r>
              <a:rPr lang="en-US" smtClean="0">
                <a:solidFill>
                  <a:srgbClr val="0000FF"/>
                </a:solidFill>
              </a:rPr>
              <a:t>list or a table </a:t>
            </a:r>
            <a:r>
              <a:rPr lang="en-US" smtClean="0"/>
              <a:t>…</a:t>
            </a:r>
          </a:p>
          <a:p>
            <a:pPr eaLnBrk="1" hangingPunct="1">
              <a:spcBef>
                <a:spcPct val="55000"/>
              </a:spcBef>
            </a:pPr>
            <a:r>
              <a:rPr lang="en-US" smtClean="0"/>
              <a:t>containing </a:t>
            </a:r>
            <a:r>
              <a:rPr lang="en-US" smtClean="0">
                <a:solidFill>
                  <a:srgbClr val="0000FF"/>
                </a:solidFill>
              </a:rPr>
              <a:t>class groupings </a:t>
            </a:r>
            <a:r>
              <a:rPr lang="en-US" smtClean="0"/>
              <a:t>(categories or ranges within which the data fall) ...</a:t>
            </a:r>
          </a:p>
          <a:p>
            <a:pPr eaLnBrk="1" hangingPunct="1">
              <a:spcBef>
                <a:spcPct val="55000"/>
              </a:spcBef>
            </a:pPr>
            <a:r>
              <a:rPr lang="en-US" smtClean="0"/>
              <a:t>and the </a:t>
            </a:r>
            <a:r>
              <a:rPr lang="en-US" smtClean="0">
                <a:solidFill>
                  <a:srgbClr val="0000FF"/>
                </a:solidFill>
              </a:rPr>
              <a:t>corresponding frequencies </a:t>
            </a:r>
            <a:r>
              <a:rPr lang="en-US" smtClean="0"/>
              <a:t>with which data fall within each class or category</a:t>
            </a:r>
          </a:p>
        </p:txBody>
      </p:sp>
      <p:sp>
        <p:nvSpPr>
          <p:cNvPr id="62467" name="Footer Placeholder 4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/>
              <a:t>Copyright © 2013 Pearson Education</a:t>
            </a:r>
          </a:p>
        </p:txBody>
      </p:sp>
      <p:sp>
        <p:nvSpPr>
          <p:cNvPr id="62468" name="Slide Number Placeholder 5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r>
              <a:rPr lang="en-US" smtClean="0">
                <a:cs typeface="Arial" charset="0"/>
              </a:rPr>
              <a:t>Ch. 1-</a:t>
            </a:r>
            <a:fld id="{844F0253-CC79-4183-A677-1C8085C5205E}" type="slidenum">
              <a:rPr lang="en-US" smtClean="0">
                <a:cs typeface="Arial" charset="0"/>
              </a:rPr>
              <a:pPr/>
              <a:t>37</a:t>
            </a:fld>
            <a:endParaRPr lang="en-US" smtClean="0"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89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457200"/>
            <a:ext cx="8001000" cy="685800"/>
          </a:xfrm>
        </p:spPr>
        <p:txBody>
          <a:bodyPr/>
          <a:lstStyle/>
          <a:p>
            <a:pPr defTabSz="914400" eaLnBrk="1" hangingPunct="1"/>
            <a:r>
              <a:rPr lang="en-US" smtClean="0"/>
              <a:t>Why Use Frequency Distributions?</a:t>
            </a:r>
          </a:p>
        </p:txBody>
      </p:sp>
      <p:sp>
        <p:nvSpPr>
          <p:cNvPr id="63490" name="Rectangle 3"/>
          <p:cNvSpPr>
            <a:spLocks noGrp="1" noChangeArrowheads="1"/>
          </p:cNvSpPr>
          <p:nvPr>
            <p:ph idx="1"/>
          </p:nvPr>
        </p:nvSpPr>
        <p:spPr>
          <a:xfrm>
            <a:off x="1295400" y="2203450"/>
            <a:ext cx="7315200" cy="4197350"/>
          </a:xfrm>
        </p:spPr>
        <p:txBody>
          <a:bodyPr/>
          <a:lstStyle/>
          <a:p>
            <a:pPr marL="342900" indent="-342900" defTabSz="914400" eaLnBrk="1" hangingPunct="1">
              <a:lnSpc>
                <a:spcPct val="105000"/>
              </a:lnSpc>
              <a:spcBef>
                <a:spcPct val="55000"/>
              </a:spcBef>
            </a:pPr>
            <a:r>
              <a:rPr lang="en-US" smtClean="0"/>
              <a:t>A frequency distribution is a way to summarize data</a:t>
            </a:r>
          </a:p>
          <a:p>
            <a:pPr marL="342900" indent="-342900" defTabSz="914400" eaLnBrk="1" hangingPunct="1">
              <a:lnSpc>
                <a:spcPct val="105000"/>
              </a:lnSpc>
              <a:spcBef>
                <a:spcPct val="55000"/>
              </a:spcBef>
            </a:pPr>
            <a:r>
              <a:rPr lang="en-US" smtClean="0"/>
              <a:t>The distribution condenses the raw data into a more useful form... </a:t>
            </a:r>
          </a:p>
          <a:p>
            <a:pPr marL="342900" indent="-342900" defTabSz="914400" eaLnBrk="1" hangingPunct="1">
              <a:lnSpc>
                <a:spcPct val="105000"/>
              </a:lnSpc>
              <a:spcBef>
                <a:spcPct val="55000"/>
              </a:spcBef>
            </a:pPr>
            <a:r>
              <a:rPr lang="en-US" smtClean="0"/>
              <a:t>and allows for a quick visual interpretation of the data</a:t>
            </a:r>
          </a:p>
        </p:txBody>
      </p:sp>
      <p:sp>
        <p:nvSpPr>
          <p:cNvPr id="63491" name="Footer Placeholder 4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/>
              <a:t>Copyright © 2013 Pearson Education</a:t>
            </a:r>
          </a:p>
        </p:txBody>
      </p:sp>
      <p:sp>
        <p:nvSpPr>
          <p:cNvPr id="63492" name="Slide Number Placeholder 5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r>
              <a:rPr lang="en-US" smtClean="0">
                <a:cs typeface="Arial" charset="0"/>
              </a:rPr>
              <a:t>Ch. 1-</a:t>
            </a:r>
            <a:fld id="{8FCAA47A-49FD-4EC4-B8F5-7095DD6A1C22}" type="slidenum">
              <a:rPr lang="en-US" smtClean="0">
                <a:cs typeface="Arial" charset="0"/>
              </a:rPr>
              <a:pPr/>
              <a:t>38</a:t>
            </a:fld>
            <a:endParaRPr lang="en-US" smtClean="0"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90" name="Rectangle 2"/>
          <p:cNvSpPr>
            <a:spLocks noGrp="1" noChangeArrowheads="1"/>
          </p:cNvSpPr>
          <p:nvPr>
            <p:ph type="title"/>
          </p:nvPr>
        </p:nvSpPr>
        <p:spPr>
          <a:xfrm>
            <a:off x="1143000" y="228600"/>
            <a:ext cx="7383463" cy="9906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mtClean="0"/>
              <a:t>Class Intervals </a:t>
            </a:r>
            <a:br>
              <a:rPr lang="en-US" smtClean="0"/>
            </a:br>
            <a:r>
              <a:rPr lang="en-US" smtClean="0"/>
              <a:t>and Class Boundaries</a:t>
            </a:r>
          </a:p>
        </p:txBody>
      </p:sp>
      <p:sp>
        <p:nvSpPr>
          <p:cNvPr id="7191" name="Rectangle 3"/>
          <p:cNvSpPr>
            <a:spLocks noGrp="1" noChangeArrowheads="1"/>
          </p:cNvSpPr>
          <p:nvPr>
            <p:ph idx="1"/>
          </p:nvPr>
        </p:nvSpPr>
        <p:spPr>
          <a:xfrm>
            <a:off x="838200" y="1868488"/>
            <a:ext cx="8077200" cy="1179512"/>
          </a:xfrm>
        </p:spPr>
        <p:txBody>
          <a:bodyPr/>
          <a:lstStyle/>
          <a:p>
            <a:pPr eaLnBrk="1" hangingPunct="1"/>
            <a:r>
              <a:rPr lang="en-US" smtClean="0"/>
              <a:t>Each class grouping has the same width</a:t>
            </a:r>
          </a:p>
          <a:p>
            <a:pPr eaLnBrk="1" hangingPunct="1"/>
            <a:r>
              <a:rPr lang="en-US" smtClean="0"/>
              <a:t>Determine the width of each interval by</a:t>
            </a:r>
          </a:p>
        </p:txBody>
      </p:sp>
      <p:sp>
        <p:nvSpPr>
          <p:cNvPr id="7192" name="Rectangle 4"/>
          <p:cNvSpPr>
            <a:spLocks noChangeArrowheads="1"/>
          </p:cNvSpPr>
          <p:nvPr/>
        </p:nvSpPr>
        <p:spPr bwMode="auto">
          <a:xfrm>
            <a:off x="838200" y="4078288"/>
            <a:ext cx="8077200" cy="2017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5342" tIns="42672" rIns="85342" bIns="42672"/>
          <a:lstStyle/>
          <a:p>
            <a:pPr marL="342900" indent="-34290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</a:pPr>
            <a:r>
              <a:rPr lang="en-US" sz="2800"/>
              <a:t>Use at least 5 but no more than 15-20 intervals</a:t>
            </a:r>
          </a:p>
          <a:p>
            <a:pPr marL="342900" indent="-34290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</a:pPr>
            <a:r>
              <a:rPr lang="en-US" sz="2800"/>
              <a:t>Intervals never overlap</a:t>
            </a:r>
          </a:p>
          <a:p>
            <a:pPr marL="342900" indent="-34290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</a:pPr>
            <a:r>
              <a:rPr lang="en-US" sz="2800"/>
              <a:t>Round up the interval width to get desirable interval endpoints</a:t>
            </a:r>
          </a:p>
        </p:txBody>
      </p:sp>
      <p:graphicFrame>
        <p:nvGraphicFramePr>
          <p:cNvPr id="7189" name="Object 21"/>
          <p:cNvGraphicFramePr>
            <a:graphicFrameLocks noChangeAspect="1"/>
          </p:cNvGraphicFramePr>
          <p:nvPr/>
        </p:nvGraphicFramePr>
        <p:xfrm>
          <a:off x="1062038" y="3035300"/>
          <a:ext cx="7458075" cy="86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93" name="Equation" r:id="rId3" imgW="3695700" imgH="431800" progId="Equation.3">
                  <p:embed/>
                </p:oleObj>
              </mc:Choice>
              <mc:Fallback>
                <p:oleObj name="Equation" r:id="rId3" imgW="3695700" imgH="431800" progId="Equation.3">
                  <p:embed/>
                  <p:pic>
                    <p:nvPicPr>
                      <p:cNvPr id="0" name="Picture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2038" y="3035300"/>
                        <a:ext cx="7458075" cy="863600"/>
                      </a:xfrm>
                      <a:prstGeom prst="rect">
                        <a:avLst/>
                      </a:prstGeom>
                      <a:solidFill>
                        <a:srgbClr val="FDE0BD"/>
                      </a:solidFill>
                      <a:ln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7193" name="Footer Placeholder 6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/>
              <a:t>Copyright © 2013 Pearson Education</a:t>
            </a:r>
          </a:p>
        </p:txBody>
      </p:sp>
      <p:sp>
        <p:nvSpPr>
          <p:cNvPr id="7194" name="Slide Number Placeholder 7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r>
              <a:rPr lang="en-US" smtClean="0">
                <a:cs typeface="Arial" charset="0"/>
              </a:rPr>
              <a:t>Ch. 1-</a:t>
            </a:r>
            <a:fld id="{5A70F6E0-3BEE-491B-8538-D59F0C51BDA8}" type="slidenum">
              <a:rPr lang="en-US" smtClean="0">
                <a:cs typeface="Arial" charset="0"/>
              </a:rPr>
              <a:pPr/>
              <a:t>39</a:t>
            </a:fld>
            <a:endParaRPr lang="en-US" smtClean="0"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mtClean="0"/>
              <a:t>Decision Making in an Uncertain Environment</a:t>
            </a:r>
          </a:p>
        </p:txBody>
      </p:sp>
      <p:sp>
        <p:nvSpPr>
          <p:cNvPr id="12290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b="1" smtClean="0">
                <a:solidFill>
                  <a:schemeClr val="bg2"/>
                </a:solidFill>
              </a:rPr>
              <a:t>Everyday decisions are based on incomplete  information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b="1" smtClean="0">
              <a:solidFill>
                <a:schemeClr val="bg2"/>
              </a:solidFill>
            </a:endParaRP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sz="2400" b="1" smtClean="0">
                <a:solidFill>
                  <a:schemeClr val="bg2"/>
                </a:solidFill>
              </a:rPr>
              <a:t>Examples: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sz="1200" b="1" smtClean="0">
              <a:solidFill>
                <a:schemeClr val="bg2"/>
              </a:solidFill>
            </a:endParaRPr>
          </a:p>
          <a:p>
            <a:pPr eaLnBrk="1" hangingPunct="1"/>
            <a:r>
              <a:rPr lang="en-US" sz="2400" smtClean="0"/>
              <a:t>Will the job market be strong when I graduate?</a:t>
            </a:r>
          </a:p>
          <a:p>
            <a:pPr eaLnBrk="1" hangingPunct="1"/>
            <a:r>
              <a:rPr lang="en-US" sz="2400" smtClean="0"/>
              <a:t>Will the price of Yahoo stock be higher in six months than it is now?</a:t>
            </a:r>
          </a:p>
          <a:p>
            <a:pPr eaLnBrk="1" hangingPunct="1"/>
            <a:r>
              <a:rPr lang="en-US" sz="2400" smtClean="0"/>
              <a:t>Will interest rates remain low for the rest of the year if the federal budget deficit is as high as predicted? 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sz="2400" b="1" smtClean="0"/>
          </a:p>
        </p:txBody>
      </p:sp>
      <p:sp>
        <p:nvSpPr>
          <p:cNvPr id="12291" name="Footer Placehold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pPr defTabSz="852488"/>
            <a:r>
              <a:rPr lang="en-US"/>
              <a:t>Copyright © 2013 Pearson Education</a:t>
            </a:r>
          </a:p>
        </p:txBody>
      </p:sp>
      <p:sp>
        <p:nvSpPr>
          <p:cNvPr id="12292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pPr defTabSz="852488"/>
            <a:r>
              <a:rPr lang="en-US" smtClean="0">
                <a:cs typeface="Arial" charset="0"/>
              </a:rPr>
              <a:t>Ch. 1-</a:t>
            </a:r>
            <a:fld id="{5DB8A33B-4F10-4C64-A601-C0345409F71E}" type="slidenum">
              <a:rPr lang="en-US" smtClean="0">
                <a:cs typeface="Arial" charset="0"/>
              </a:rPr>
              <a:pPr defTabSz="852488"/>
              <a:t>4</a:t>
            </a:fld>
            <a:endParaRPr lang="en-US" smtClean="0">
              <a:cs typeface="Arial" charset="0"/>
            </a:endParaRPr>
          </a:p>
        </p:txBody>
      </p:sp>
      <p:sp>
        <p:nvSpPr>
          <p:cNvPr id="12293" name="TextBox 5"/>
          <p:cNvSpPr txBox="1">
            <a:spLocks noChangeArrowheads="1"/>
          </p:cNvSpPr>
          <p:nvPr/>
        </p:nvSpPr>
        <p:spPr bwMode="auto">
          <a:xfrm>
            <a:off x="457200" y="514350"/>
            <a:ext cx="762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/>
              <a:t>1.1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Rectangle 2"/>
          <p:cNvSpPr>
            <a:spLocks noChangeArrowheads="1"/>
          </p:cNvSpPr>
          <p:nvPr/>
        </p:nvSpPr>
        <p:spPr bwMode="auto">
          <a:xfrm>
            <a:off x="1828800" y="4114800"/>
            <a:ext cx="6172200" cy="990600"/>
          </a:xfrm>
          <a:prstGeom prst="rect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GB"/>
          </a:p>
        </p:txBody>
      </p:sp>
      <p:sp>
        <p:nvSpPr>
          <p:cNvPr id="66562" name="Rectangle 3"/>
          <p:cNvSpPr>
            <a:spLocks noGrp="1" noChangeArrowheads="1"/>
          </p:cNvSpPr>
          <p:nvPr>
            <p:ph type="title"/>
          </p:nvPr>
        </p:nvSpPr>
        <p:spPr>
          <a:xfrm>
            <a:off x="1122363" y="304800"/>
            <a:ext cx="7793037" cy="8382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mtClean="0"/>
              <a:t>Frequency Distribution Example</a:t>
            </a:r>
          </a:p>
        </p:txBody>
      </p:sp>
      <p:sp>
        <p:nvSpPr>
          <p:cNvPr id="66563" name="Rectangle 4"/>
          <p:cNvSpPr>
            <a:spLocks noGrp="1" noChangeArrowheads="1"/>
          </p:cNvSpPr>
          <p:nvPr>
            <p:ph idx="1"/>
          </p:nvPr>
        </p:nvSpPr>
        <p:spPr>
          <a:xfrm>
            <a:off x="762000" y="1828800"/>
            <a:ext cx="8077200" cy="3292475"/>
          </a:xfrm>
        </p:spPr>
        <p:txBody>
          <a:bodyPr>
            <a:spAutoFit/>
          </a:bodyPr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mtClean="0">
                <a:solidFill>
                  <a:srgbClr val="0000FF"/>
                </a:solidFill>
              </a:rPr>
              <a:t>Example</a:t>
            </a:r>
            <a:r>
              <a:rPr lang="en-US" smtClean="0">
                <a:solidFill>
                  <a:schemeClr val="folHlink"/>
                </a:solidFill>
              </a:rPr>
              <a:t>:</a:t>
            </a:r>
            <a:r>
              <a:rPr lang="en-US" smtClean="0"/>
              <a:t> A manufacturer of insulation randomly selects 20 winter days and records the </a:t>
            </a:r>
            <a:r>
              <a:rPr lang="en-US" smtClean="0">
                <a:solidFill>
                  <a:srgbClr val="0000FF"/>
                </a:solidFill>
              </a:rPr>
              <a:t>daily high temperature</a:t>
            </a:r>
          </a:p>
          <a:p>
            <a:pPr eaLnBrk="1" hangingPunct="1">
              <a:spcBef>
                <a:spcPct val="55000"/>
              </a:spcBef>
              <a:buFont typeface="Wingdings" pitchFamily="2" charset="2"/>
              <a:buNone/>
            </a:pPr>
            <a:r>
              <a:rPr lang="en-US" sz="3600" b="1" smtClean="0">
                <a:solidFill>
                  <a:schemeClr val="hlink"/>
                </a:solidFill>
              </a:rPr>
              <a:t>	</a:t>
            </a:r>
            <a:r>
              <a:rPr lang="en-US" sz="2000" smtClean="0"/>
              <a:t>data:</a:t>
            </a:r>
            <a:r>
              <a:rPr lang="en-US" b="1" smtClean="0">
                <a:solidFill>
                  <a:schemeClr val="hlink"/>
                </a:solidFill>
              </a:rPr>
              <a:t>	   </a:t>
            </a:r>
          </a:p>
          <a:p>
            <a:pPr eaLnBrk="1" hangingPunct="1">
              <a:spcBef>
                <a:spcPct val="55000"/>
              </a:spcBef>
              <a:buFont typeface="Wingdings" pitchFamily="2" charset="2"/>
              <a:buNone/>
            </a:pPr>
            <a:r>
              <a:rPr lang="en-US" b="1" smtClean="0">
                <a:solidFill>
                  <a:schemeClr val="hlink"/>
                </a:solidFill>
              </a:rPr>
              <a:t>		   </a:t>
            </a:r>
            <a:r>
              <a:rPr lang="en-US" b="1" smtClean="0"/>
              <a:t>24, 35, 17, 21, 24, 37, 26, 46, 58, 30, 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b="1" smtClean="0"/>
              <a:t>		   32, 13, 12, 38, 41, 43, 44, 27, 53, 27</a:t>
            </a:r>
            <a:endParaRPr lang="en-US" sz="3200" smtClean="0"/>
          </a:p>
        </p:txBody>
      </p:sp>
      <p:sp>
        <p:nvSpPr>
          <p:cNvPr id="66564" name="Footer Placeholder 5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/>
              <a:t>Copyright © 2013 Pearson Education</a:t>
            </a:r>
          </a:p>
        </p:txBody>
      </p:sp>
      <p:sp>
        <p:nvSpPr>
          <p:cNvPr id="66565" name="Slide Number Placeholder 6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r>
              <a:rPr lang="en-US" smtClean="0">
                <a:cs typeface="Arial" charset="0"/>
              </a:rPr>
              <a:t>Ch. 1-</a:t>
            </a:r>
            <a:fld id="{D391554B-9205-4DAF-9919-3350C45B62BA}" type="slidenum">
              <a:rPr lang="en-US" smtClean="0">
                <a:cs typeface="Arial" charset="0"/>
              </a:rPr>
              <a:pPr/>
              <a:t>40</a:t>
            </a:fld>
            <a:endParaRPr lang="en-US" smtClean="0"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5" name="Rectangle 4"/>
          <p:cNvSpPr>
            <a:spLocks noChangeArrowheads="1"/>
          </p:cNvSpPr>
          <p:nvPr/>
        </p:nvSpPr>
        <p:spPr bwMode="auto">
          <a:xfrm>
            <a:off x="685800" y="2286000"/>
            <a:ext cx="8153400" cy="381000"/>
          </a:xfrm>
          <a:prstGeom prst="rect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GB"/>
          </a:p>
        </p:txBody>
      </p:sp>
      <p:sp>
        <p:nvSpPr>
          <p:cNvPr id="67586" name="Rectangle 3"/>
          <p:cNvSpPr>
            <a:spLocks noGrp="1" noChangeArrowheads="1"/>
          </p:cNvSpPr>
          <p:nvPr>
            <p:ph idx="1"/>
          </p:nvPr>
        </p:nvSpPr>
        <p:spPr>
          <a:xfrm>
            <a:off x="381000" y="1792288"/>
            <a:ext cx="8763000" cy="4379912"/>
          </a:xfrm>
        </p:spPr>
        <p:txBody>
          <a:bodyPr/>
          <a:lstStyle/>
          <a:p>
            <a:pPr eaLnBrk="1" hangingPunct="1">
              <a:lnSpc>
                <a:spcPct val="110000"/>
              </a:lnSpc>
            </a:pPr>
            <a:r>
              <a:rPr lang="en-US" smtClean="0"/>
              <a:t>Sort raw data in ascending order:</a:t>
            </a:r>
            <a:br>
              <a:rPr lang="en-US" smtClean="0"/>
            </a:br>
            <a:r>
              <a:rPr lang="en-US" sz="1900" b="1" smtClean="0"/>
              <a:t>12, 13, 17, 21, 24, 24, 26, 27, 27, 30, 32, 35, 37, 38, 41, 43, 44, 46, 53, 58</a:t>
            </a:r>
          </a:p>
          <a:p>
            <a:pPr eaLnBrk="1" hangingPunct="1">
              <a:lnSpc>
                <a:spcPct val="110000"/>
              </a:lnSpc>
            </a:pPr>
            <a:r>
              <a:rPr lang="en-US" smtClean="0"/>
              <a:t>Find range: </a:t>
            </a:r>
            <a:r>
              <a:rPr lang="en-US" sz="2300" b="1" smtClean="0">
                <a:solidFill>
                  <a:srgbClr val="0000FF"/>
                </a:solidFill>
              </a:rPr>
              <a:t>58 - 12 = 46</a:t>
            </a:r>
          </a:p>
          <a:p>
            <a:pPr eaLnBrk="1" hangingPunct="1">
              <a:lnSpc>
                <a:spcPct val="110000"/>
              </a:lnSpc>
            </a:pPr>
            <a:r>
              <a:rPr lang="en-US" smtClean="0"/>
              <a:t>Select number of classes: </a:t>
            </a:r>
            <a:r>
              <a:rPr lang="en-US" sz="2300" b="1" smtClean="0">
                <a:solidFill>
                  <a:srgbClr val="0000FF"/>
                </a:solidFill>
              </a:rPr>
              <a:t>5</a:t>
            </a:r>
            <a:r>
              <a:rPr lang="en-US" sz="1900" b="1" smtClean="0">
                <a:solidFill>
                  <a:srgbClr val="0000FF"/>
                </a:solidFill>
              </a:rPr>
              <a:t> </a:t>
            </a:r>
            <a:r>
              <a:rPr lang="en-US" sz="2300" b="1" smtClean="0">
                <a:solidFill>
                  <a:srgbClr val="0000FF"/>
                </a:solidFill>
              </a:rPr>
              <a:t>(usually between 5 and 15)</a:t>
            </a:r>
            <a:endParaRPr lang="en-US" b="1" smtClean="0">
              <a:solidFill>
                <a:srgbClr val="0000FF"/>
              </a:solidFill>
            </a:endParaRPr>
          </a:p>
          <a:p>
            <a:pPr eaLnBrk="1" hangingPunct="1">
              <a:lnSpc>
                <a:spcPct val="110000"/>
              </a:lnSpc>
            </a:pPr>
            <a:r>
              <a:rPr lang="en-US" smtClean="0"/>
              <a:t>Compute interval width: </a:t>
            </a:r>
            <a:r>
              <a:rPr lang="en-US" sz="2300" b="1" smtClean="0">
                <a:solidFill>
                  <a:srgbClr val="0000FF"/>
                </a:solidFill>
              </a:rPr>
              <a:t>10  </a:t>
            </a:r>
            <a:r>
              <a:rPr lang="en-US" sz="1900" b="1" smtClean="0">
                <a:solidFill>
                  <a:srgbClr val="0000FF"/>
                </a:solidFill>
              </a:rPr>
              <a:t>(46/5 then round up)</a:t>
            </a:r>
            <a:endParaRPr lang="en-US" smtClean="0">
              <a:solidFill>
                <a:srgbClr val="0000FF"/>
              </a:solidFill>
            </a:endParaRPr>
          </a:p>
          <a:p>
            <a:pPr eaLnBrk="1" hangingPunct="1">
              <a:lnSpc>
                <a:spcPct val="110000"/>
              </a:lnSpc>
            </a:pPr>
            <a:r>
              <a:rPr lang="en-US" smtClean="0"/>
              <a:t>Determine interval boundaries:</a:t>
            </a:r>
            <a:r>
              <a:rPr lang="en-US" smtClean="0">
                <a:solidFill>
                  <a:srgbClr val="0000FF"/>
                </a:solidFill>
              </a:rPr>
              <a:t> </a:t>
            </a:r>
            <a:r>
              <a:rPr lang="en-US" sz="1900" b="1" smtClean="0">
                <a:solidFill>
                  <a:srgbClr val="0000FF"/>
                </a:solidFill>
              </a:rPr>
              <a:t>10 but less than 20, 20 but less than 30, . . . , 60 but less than 70</a:t>
            </a:r>
          </a:p>
          <a:p>
            <a:pPr eaLnBrk="1" hangingPunct="1">
              <a:lnSpc>
                <a:spcPct val="110000"/>
              </a:lnSpc>
            </a:pPr>
            <a:r>
              <a:rPr lang="en-US" smtClean="0"/>
              <a:t>Count observations &amp; assign to classes</a:t>
            </a:r>
          </a:p>
        </p:txBody>
      </p:sp>
      <p:sp>
        <p:nvSpPr>
          <p:cNvPr id="67587" name="Text Box 7"/>
          <p:cNvSpPr txBox="1">
            <a:spLocks noChangeArrowheads="1"/>
          </p:cNvSpPr>
          <p:nvPr/>
        </p:nvSpPr>
        <p:spPr bwMode="auto">
          <a:xfrm>
            <a:off x="7543800" y="1203325"/>
            <a:ext cx="1600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i="1">
                <a:solidFill>
                  <a:srgbClr val="000099"/>
                </a:solidFill>
              </a:rPr>
              <a:t>(continued)</a:t>
            </a:r>
          </a:p>
        </p:txBody>
      </p:sp>
      <p:sp>
        <p:nvSpPr>
          <p:cNvPr id="67588" name="Footer Placeholder 6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/>
              <a:t>Copyright © 2013 Pearson Education</a:t>
            </a:r>
          </a:p>
        </p:txBody>
      </p:sp>
      <p:sp>
        <p:nvSpPr>
          <p:cNvPr id="67589" name="Slide Number Placeholder 7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r>
              <a:rPr lang="en-US" smtClean="0">
                <a:cs typeface="Arial" charset="0"/>
              </a:rPr>
              <a:t>Ch. 1-</a:t>
            </a:r>
            <a:fld id="{7DB02018-14E9-4BF7-A2C7-BB22712C3E87}" type="slidenum">
              <a:rPr lang="en-US" smtClean="0">
                <a:cs typeface="Arial" charset="0"/>
              </a:rPr>
              <a:pPr/>
              <a:t>41</a:t>
            </a:fld>
            <a:endParaRPr lang="en-US" smtClean="0">
              <a:cs typeface="Arial" charset="0"/>
            </a:endParaRPr>
          </a:p>
        </p:txBody>
      </p:sp>
      <p:sp>
        <p:nvSpPr>
          <p:cNvPr id="67590" name="Rectangle 3"/>
          <p:cNvSpPr>
            <a:spLocks noGrp="1" noChangeArrowheads="1"/>
          </p:cNvSpPr>
          <p:nvPr>
            <p:ph type="title"/>
          </p:nvPr>
        </p:nvSpPr>
        <p:spPr>
          <a:xfrm>
            <a:off x="1122363" y="304800"/>
            <a:ext cx="7793037" cy="8382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mtClean="0"/>
              <a:t>Frequency Distribution Example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Rectangle 4"/>
          <p:cNvSpPr>
            <a:spLocks noChangeArrowheads="1"/>
          </p:cNvSpPr>
          <p:nvPr/>
        </p:nvSpPr>
        <p:spPr bwMode="auto">
          <a:xfrm>
            <a:off x="304800" y="2819400"/>
            <a:ext cx="8534400" cy="3733800"/>
          </a:xfrm>
          <a:prstGeom prst="rect">
            <a:avLst/>
          </a:prstGeom>
          <a:solidFill>
            <a:srgbClr val="C8DCFA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GB"/>
          </a:p>
        </p:txBody>
      </p:sp>
      <p:sp>
        <p:nvSpPr>
          <p:cNvPr id="68610" name="Rectangle 5"/>
          <p:cNvSpPr>
            <a:spLocks noChangeArrowheads="1"/>
          </p:cNvSpPr>
          <p:nvPr/>
        </p:nvSpPr>
        <p:spPr bwMode="auto">
          <a:xfrm>
            <a:off x="609600" y="1828800"/>
            <a:ext cx="8020050" cy="6413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GB"/>
          </a:p>
        </p:txBody>
      </p:sp>
      <p:sp>
        <p:nvSpPr>
          <p:cNvPr id="68611" name="Rectangle 6"/>
          <p:cNvSpPr>
            <a:spLocks noChangeArrowheads="1"/>
          </p:cNvSpPr>
          <p:nvPr/>
        </p:nvSpPr>
        <p:spPr bwMode="auto">
          <a:xfrm>
            <a:off x="884238" y="2179638"/>
            <a:ext cx="7375525" cy="36401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algn="ctr" eaLnBrk="0" hangingPunct="0">
              <a:spcBef>
                <a:spcPct val="50000"/>
              </a:spcBef>
              <a:buFontTx/>
              <a:buChar char="•"/>
            </a:pPr>
            <a:endParaRPr lang="en-US" sz="4400" b="1">
              <a:solidFill>
                <a:srgbClr val="333399"/>
              </a:solidFill>
            </a:endParaRPr>
          </a:p>
          <a:p>
            <a:pPr algn="ctr" eaLnBrk="0" hangingPunct="0">
              <a:lnSpc>
                <a:spcPct val="80000"/>
              </a:lnSpc>
              <a:spcBef>
                <a:spcPct val="50000"/>
              </a:spcBef>
            </a:pPr>
            <a:endParaRPr lang="en-US" sz="4400" b="1">
              <a:solidFill>
                <a:srgbClr val="333399"/>
              </a:solidFill>
            </a:endParaRPr>
          </a:p>
          <a:p>
            <a:pPr algn="ctr" eaLnBrk="0" hangingPunct="0">
              <a:spcBef>
                <a:spcPct val="50000"/>
              </a:spcBef>
              <a:buFontTx/>
              <a:buChar char="•"/>
            </a:pPr>
            <a:endParaRPr lang="en-US" sz="4400" b="1">
              <a:solidFill>
                <a:srgbClr val="333399"/>
              </a:solidFill>
            </a:endParaRPr>
          </a:p>
          <a:p>
            <a:pPr algn="ctr">
              <a:spcBef>
                <a:spcPct val="50000"/>
              </a:spcBef>
              <a:buFontTx/>
              <a:buChar char="•"/>
            </a:pPr>
            <a:endParaRPr lang="en-US" sz="4400" b="1">
              <a:solidFill>
                <a:srgbClr val="333399"/>
              </a:solidFill>
            </a:endParaRPr>
          </a:p>
        </p:txBody>
      </p:sp>
      <p:sp>
        <p:nvSpPr>
          <p:cNvPr id="68612" name="Line 7"/>
          <p:cNvSpPr>
            <a:spLocks noChangeShapeType="1"/>
          </p:cNvSpPr>
          <p:nvPr/>
        </p:nvSpPr>
        <p:spPr bwMode="auto">
          <a:xfrm>
            <a:off x="676275" y="3810000"/>
            <a:ext cx="7877175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8613" name="Line 8"/>
          <p:cNvSpPr>
            <a:spLocks noChangeShapeType="1"/>
          </p:cNvSpPr>
          <p:nvPr/>
        </p:nvSpPr>
        <p:spPr bwMode="auto">
          <a:xfrm>
            <a:off x="3276600" y="2895600"/>
            <a:ext cx="0" cy="3514725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8614" name="Rectangle 9"/>
          <p:cNvSpPr>
            <a:spLocks noChangeArrowheads="1"/>
          </p:cNvSpPr>
          <p:nvPr/>
        </p:nvSpPr>
        <p:spPr bwMode="auto">
          <a:xfrm>
            <a:off x="533400" y="3117850"/>
            <a:ext cx="6283325" cy="5159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 b="1">
                <a:solidFill>
                  <a:srgbClr val="CC0000"/>
                </a:solidFill>
              </a:rPr>
              <a:t>  </a:t>
            </a:r>
            <a:r>
              <a:rPr lang="en-US" sz="2000" b="1">
                <a:solidFill>
                  <a:srgbClr val="CC0000"/>
                </a:solidFill>
              </a:rPr>
              <a:t>Interval                        Frequency</a:t>
            </a:r>
          </a:p>
        </p:txBody>
      </p:sp>
      <p:sp>
        <p:nvSpPr>
          <p:cNvPr id="68615" name="Rectangle 10"/>
          <p:cNvSpPr>
            <a:spLocks noChangeArrowheads="1"/>
          </p:cNvSpPr>
          <p:nvPr/>
        </p:nvSpPr>
        <p:spPr bwMode="auto">
          <a:xfrm>
            <a:off x="374650" y="3879850"/>
            <a:ext cx="8340725" cy="25352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eaLnBrk="0" hangingPunct="0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chemeClr val="bg2"/>
                </a:solidFill>
              </a:rPr>
              <a:t>10 but less than 20        3                .15                  15</a:t>
            </a:r>
          </a:p>
          <a:p>
            <a:pPr eaLnBrk="0" hangingPunct="0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chemeClr val="bg2"/>
                </a:solidFill>
              </a:rPr>
              <a:t>20 but less than 30	        6                .30                  30</a:t>
            </a:r>
          </a:p>
          <a:p>
            <a:pPr eaLnBrk="0" hangingPunct="0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chemeClr val="bg2"/>
                </a:solidFill>
              </a:rPr>
              <a:t>30 but less than 40	        5                .25                  25              </a:t>
            </a:r>
          </a:p>
          <a:p>
            <a:pPr eaLnBrk="0" hangingPunct="0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chemeClr val="bg2"/>
                </a:solidFill>
              </a:rPr>
              <a:t>40 but less than 50        4                .20                  20</a:t>
            </a:r>
          </a:p>
          <a:p>
            <a:pPr eaLnBrk="0" hangingPunct="0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chemeClr val="bg2"/>
                </a:solidFill>
              </a:rPr>
              <a:t>50 but less than 60	        2                .10                  10             </a:t>
            </a:r>
          </a:p>
          <a:p>
            <a:pPr eaLnBrk="0" hangingPunct="0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CC0000"/>
                </a:solidFill>
              </a:rPr>
              <a:t>                Total	       20              1.00               100</a:t>
            </a:r>
          </a:p>
        </p:txBody>
      </p:sp>
      <p:sp>
        <p:nvSpPr>
          <p:cNvPr id="68616" name="Line 11"/>
          <p:cNvSpPr>
            <a:spLocks noChangeShapeType="1"/>
          </p:cNvSpPr>
          <p:nvPr/>
        </p:nvSpPr>
        <p:spPr bwMode="auto">
          <a:xfrm>
            <a:off x="4800600" y="2895600"/>
            <a:ext cx="0" cy="3514725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8617" name="Rectangle 12"/>
          <p:cNvSpPr>
            <a:spLocks noChangeArrowheads="1"/>
          </p:cNvSpPr>
          <p:nvPr/>
        </p:nvSpPr>
        <p:spPr bwMode="auto">
          <a:xfrm>
            <a:off x="4876800" y="3048000"/>
            <a:ext cx="1524000" cy="6683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2000" b="1">
                <a:solidFill>
                  <a:srgbClr val="CC0000"/>
                </a:solidFill>
              </a:rPr>
              <a:t>Relative</a:t>
            </a:r>
          </a:p>
          <a:p>
            <a:pPr algn="ctr" eaLnBrk="0" hangingPunct="0">
              <a:lnSpc>
                <a:spcPct val="40000"/>
              </a:lnSpc>
              <a:spcBef>
                <a:spcPct val="50000"/>
              </a:spcBef>
            </a:pPr>
            <a:r>
              <a:rPr lang="en-US" sz="2000" b="1">
                <a:solidFill>
                  <a:srgbClr val="CC0000"/>
                </a:solidFill>
              </a:rPr>
              <a:t>Frequency</a:t>
            </a:r>
          </a:p>
        </p:txBody>
      </p:sp>
      <p:sp>
        <p:nvSpPr>
          <p:cNvPr id="68618" name="Line 13"/>
          <p:cNvSpPr>
            <a:spLocks noChangeShapeType="1"/>
          </p:cNvSpPr>
          <p:nvPr/>
        </p:nvSpPr>
        <p:spPr bwMode="auto">
          <a:xfrm>
            <a:off x="6553200" y="2895600"/>
            <a:ext cx="0" cy="3514725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8619" name="Rectangle 14"/>
          <p:cNvSpPr>
            <a:spLocks noChangeArrowheads="1"/>
          </p:cNvSpPr>
          <p:nvPr/>
        </p:nvSpPr>
        <p:spPr bwMode="auto">
          <a:xfrm>
            <a:off x="6705600" y="3124200"/>
            <a:ext cx="1771650" cy="5159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 b="1">
                <a:solidFill>
                  <a:srgbClr val="CC0000"/>
                </a:solidFill>
              </a:rPr>
              <a:t> </a:t>
            </a:r>
            <a:r>
              <a:rPr lang="en-US" sz="2000" b="1">
                <a:solidFill>
                  <a:srgbClr val="CC0000"/>
                </a:solidFill>
              </a:rPr>
              <a:t>Percentage</a:t>
            </a:r>
          </a:p>
        </p:txBody>
      </p:sp>
      <p:sp>
        <p:nvSpPr>
          <p:cNvPr id="68620" name="Line 15"/>
          <p:cNvSpPr>
            <a:spLocks noChangeShapeType="1"/>
          </p:cNvSpPr>
          <p:nvPr/>
        </p:nvSpPr>
        <p:spPr bwMode="auto">
          <a:xfrm>
            <a:off x="600075" y="6019800"/>
            <a:ext cx="7953375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8621" name="Rectangle 16"/>
          <p:cNvSpPr>
            <a:spLocks noChangeArrowheads="1"/>
          </p:cNvSpPr>
          <p:nvPr/>
        </p:nvSpPr>
        <p:spPr bwMode="auto">
          <a:xfrm>
            <a:off x="304800" y="1657350"/>
            <a:ext cx="8534400" cy="911225"/>
          </a:xfrm>
          <a:prstGeom prst="rect">
            <a:avLst/>
          </a:prstGeom>
          <a:solidFill>
            <a:srgbClr val="CCFFCC"/>
          </a:solidFill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b="1"/>
              <a:t>Data in ordered array:</a:t>
            </a:r>
          </a:p>
          <a:p>
            <a:pPr algn="ctr" eaLnBrk="0" hangingPunct="0"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</a:rPr>
              <a:t>12, 13, 17, 21, 24, 24, 26, 27, 27, 30, 32, 35, 37, 38, 41, 43, 44, 46, 53, 58</a:t>
            </a:r>
          </a:p>
        </p:txBody>
      </p:sp>
      <p:sp>
        <p:nvSpPr>
          <p:cNvPr id="68622" name="Text Box 18"/>
          <p:cNvSpPr txBox="1">
            <a:spLocks noChangeArrowheads="1"/>
          </p:cNvSpPr>
          <p:nvPr/>
        </p:nvSpPr>
        <p:spPr bwMode="auto">
          <a:xfrm>
            <a:off x="7543800" y="1203325"/>
            <a:ext cx="1600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i="1">
                <a:solidFill>
                  <a:srgbClr val="000099"/>
                </a:solidFill>
              </a:rPr>
              <a:t>(continued)</a:t>
            </a:r>
          </a:p>
        </p:txBody>
      </p:sp>
      <p:sp>
        <p:nvSpPr>
          <p:cNvPr id="68623" name="Footer Placeholder 17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/>
              <a:t>Copyright © 2013 Pearson Education</a:t>
            </a:r>
          </a:p>
        </p:txBody>
      </p:sp>
      <p:sp>
        <p:nvSpPr>
          <p:cNvPr id="68624" name="Slide Number Placeholder 18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r>
              <a:rPr lang="en-US" smtClean="0">
                <a:cs typeface="Arial" charset="0"/>
              </a:rPr>
              <a:t>Ch. 1-</a:t>
            </a:r>
            <a:fld id="{0E4C2326-13F3-4047-A8A2-E74BEC2F2105}" type="slidenum">
              <a:rPr lang="en-US" smtClean="0">
                <a:cs typeface="Arial" charset="0"/>
              </a:rPr>
              <a:pPr/>
              <a:t>42</a:t>
            </a:fld>
            <a:endParaRPr lang="en-US" smtClean="0">
              <a:cs typeface="Arial" charset="0"/>
            </a:endParaRPr>
          </a:p>
        </p:txBody>
      </p:sp>
      <p:sp>
        <p:nvSpPr>
          <p:cNvPr id="68625" name="Rectangle 3"/>
          <p:cNvSpPr>
            <a:spLocks noGrp="1" noChangeArrowheads="1"/>
          </p:cNvSpPr>
          <p:nvPr>
            <p:ph type="title"/>
          </p:nvPr>
        </p:nvSpPr>
        <p:spPr>
          <a:xfrm>
            <a:off x="1122363" y="304800"/>
            <a:ext cx="7793037" cy="8382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mtClean="0"/>
              <a:t>Frequency Distribution Example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3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0" y="457200"/>
            <a:ext cx="6096000" cy="685800"/>
          </a:xfrm>
        </p:spPr>
        <p:txBody>
          <a:bodyPr/>
          <a:lstStyle/>
          <a:p>
            <a:pPr defTabSz="914400" eaLnBrk="1" hangingPunct="1">
              <a:lnSpc>
                <a:spcPct val="90000"/>
              </a:lnSpc>
            </a:pPr>
            <a:r>
              <a:rPr lang="en-US" smtClean="0"/>
              <a:t>Histogram</a:t>
            </a:r>
          </a:p>
        </p:txBody>
      </p:sp>
      <p:sp>
        <p:nvSpPr>
          <p:cNvPr id="69634" name="Rectangle 3"/>
          <p:cNvSpPr>
            <a:spLocks noGrp="1" noChangeArrowheads="1"/>
          </p:cNvSpPr>
          <p:nvPr>
            <p:ph idx="1"/>
          </p:nvPr>
        </p:nvSpPr>
        <p:spPr>
          <a:xfrm>
            <a:off x="762000" y="1905000"/>
            <a:ext cx="8001000" cy="4572000"/>
          </a:xfrm>
        </p:spPr>
        <p:txBody>
          <a:bodyPr/>
          <a:lstStyle/>
          <a:p>
            <a:pPr marL="342900" indent="-342900" defTabSz="914400" eaLnBrk="1" hangingPunct="1">
              <a:lnSpc>
                <a:spcPct val="110000"/>
              </a:lnSpc>
            </a:pPr>
            <a:r>
              <a:rPr lang="en-US" smtClean="0"/>
              <a:t>A graph of the data in a frequency distribution is called a </a:t>
            </a:r>
            <a:r>
              <a:rPr lang="en-US" b="1" smtClean="0">
                <a:solidFill>
                  <a:srgbClr val="0000FF"/>
                </a:solidFill>
              </a:rPr>
              <a:t>histogram</a:t>
            </a:r>
            <a:r>
              <a:rPr lang="en-US" smtClean="0"/>
              <a:t> </a:t>
            </a:r>
          </a:p>
          <a:p>
            <a:pPr marL="342900" indent="-342900" defTabSz="914400" eaLnBrk="1" hangingPunct="1">
              <a:lnSpc>
                <a:spcPct val="110000"/>
              </a:lnSpc>
            </a:pPr>
            <a:r>
              <a:rPr lang="en-US" smtClean="0"/>
              <a:t>The </a:t>
            </a:r>
            <a:r>
              <a:rPr lang="en-US" b="1" smtClean="0">
                <a:solidFill>
                  <a:srgbClr val="0000FF"/>
                </a:solidFill>
              </a:rPr>
              <a:t>interval endpoints</a:t>
            </a:r>
            <a:r>
              <a:rPr lang="en-US" smtClean="0">
                <a:solidFill>
                  <a:srgbClr val="0000FF"/>
                </a:solidFill>
              </a:rPr>
              <a:t> </a:t>
            </a:r>
            <a:r>
              <a:rPr lang="en-US" smtClean="0"/>
              <a:t>are shown on the </a:t>
            </a:r>
            <a:r>
              <a:rPr lang="en-US" smtClean="0">
                <a:solidFill>
                  <a:srgbClr val="0000FF"/>
                </a:solidFill>
              </a:rPr>
              <a:t>horizontal axis</a:t>
            </a:r>
          </a:p>
          <a:p>
            <a:pPr marL="342900" indent="-342900" defTabSz="914400" eaLnBrk="1" hangingPunct="1">
              <a:lnSpc>
                <a:spcPct val="110000"/>
              </a:lnSpc>
            </a:pPr>
            <a:r>
              <a:rPr lang="en-US" smtClean="0"/>
              <a:t>the </a:t>
            </a:r>
            <a:r>
              <a:rPr lang="en-US" smtClean="0">
                <a:solidFill>
                  <a:srgbClr val="0000FF"/>
                </a:solidFill>
              </a:rPr>
              <a:t>vertical axis </a:t>
            </a:r>
            <a:r>
              <a:rPr lang="en-US" smtClean="0"/>
              <a:t>is either</a:t>
            </a:r>
            <a:r>
              <a:rPr lang="en-US" smtClean="0">
                <a:solidFill>
                  <a:schemeClr val="folHlink"/>
                </a:solidFill>
              </a:rPr>
              <a:t> </a:t>
            </a:r>
            <a:r>
              <a:rPr lang="en-US" b="1" smtClean="0">
                <a:solidFill>
                  <a:srgbClr val="0000FF"/>
                </a:solidFill>
              </a:rPr>
              <a:t>frequency, relative frequency, </a:t>
            </a:r>
            <a:r>
              <a:rPr lang="en-US" smtClean="0"/>
              <a:t>or</a:t>
            </a:r>
            <a:r>
              <a:rPr lang="en-US" b="1" smtClean="0">
                <a:solidFill>
                  <a:schemeClr val="folHlink"/>
                </a:solidFill>
              </a:rPr>
              <a:t> </a:t>
            </a:r>
            <a:r>
              <a:rPr lang="en-US" b="1" smtClean="0">
                <a:solidFill>
                  <a:srgbClr val="0000FF"/>
                </a:solidFill>
              </a:rPr>
              <a:t>percentage</a:t>
            </a:r>
            <a:r>
              <a:rPr lang="en-US" smtClean="0"/>
              <a:t> </a:t>
            </a:r>
            <a:endParaRPr lang="en-US" smtClean="0">
              <a:solidFill>
                <a:schemeClr val="folHlink"/>
              </a:solidFill>
            </a:endParaRPr>
          </a:p>
          <a:p>
            <a:pPr marL="342900" indent="-342900" defTabSz="914400" eaLnBrk="1" hangingPunct="1">
              <a:lnSpc>
                <a:spcPct val="110000"/>
              </a:lnSpc>
            </a:pPr>
            <a:r>
              <a:rPr lang="en-US" smtClean="0"/>
              <a:t>Bars of the appropriate heights are used to represent the number of observations within each class </a:t>
            </a:r>
          </a:p>
        </p:txBody>
      </p:sp>
      <p:sp>
        <p:nvSpPr>
          <p:cNvPr id="69635" name="Footer Placeholder 4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/>
              <a:t>Copyright © 2013 Pearson Education</a:t>
            </a:r>
          </a:p>
        </p:txBody>
      </p:sp>
      <p:sp>
        <p:nvSpPr>
          <p:cNvPr id="69636" name="Slide Number Placeholder 5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r>
              <a:rPr lang="en-US" smtClean="0">
                <a:cs typeface="Arial" charset="0"/>
              </a:rPr>
              <a:t>Ch. 1-</a:t>
            </a:r>
            <a:fld id="{9E8B64D9-0E1F-416F-AD73-72A37B09A415}" type="slidenum">
              <a:rPr lang="en-US" smtClean="0">
                <a:cs typeface="Arial" charset="0"/>
              </a:rPr>
              <a:pPr/>
              <a:t>43</a:t>
            </a:fld>
            <a:endParaRPr lang="en-US" smtClean="0"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213" name="Object 21">
            <a:hlinkClick r:id="" action="ppaction://ole?verb=0"/>
          </p:cNvPr>
          <p:cNvGraphicFramePr>
            <a:graphicFrameLocks/>
          </p:cNvGraphicFramePr>
          <p:nvPr/>
        </p:nvGraphicFramePr>
        <p:xfrm>
          <a:off x="2878138" y="2011363"/>
          <a:ext cx="6054725" cy="4476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7" name="Worksheet" r:id="rId3" imgW="2447925" imgH="1809699" progId="Excel.Sheet.8">
                  <p:embed/>
                </p:oleObj>
              </mc:Choice>
              <mc:Fallback>
                <p:oleObj name="Worksheet" r:id="rId3" imgW="2447925" imgH="1809699" progId="Excel.Sheet.8">
                  <p:embed/>
                  <p:pic>
                    <p:nvPicPr>
                      <p:cNvPr id="0" name="Picture 21"/>
                      <p:cNvPicPr>
                        <a:picLocks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78138" y="2011363"/>
                        <a:ext cx="6054725" cy="4476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214" name="Rectangle 4"/>
          <p:cNvSpPr>
            <a:spLocks noChangeArrowheads="1"/>
          </p:cNvSpPr>
          <p:nvPr/>
        </p:nvSpPr>
        <p:spPr bwMode="auto">
          <a:xfrm>
            <a:off x="4876800" y="6172200"/>
            <a:ext cx="3124200" cy="3937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/>
              <a:t>Temperature in Degrees</a:t>
            </a:r>
          </a:p>
        </p:txBody>
      </p:sp>
      <p:sp>
        <p:nvSpPr>
          <p:cNvPr id="8215" name="Rectangle 5"/>
          <p:cNvSpPr>
            <a:spLocks noGrp="1" noChangeArrowheads="1"/>
          </p:cNvSpPr>
          <p:nvPr>
            <p:ph type="title"/>
          </p:nvPr>
        </p:nvSpPr>
        <p:spPr>
          <a:xfrm>
            <a:off x="1066800" y="381000"/>
            <a:ext cx="7315200" cy="762000"/>
          </a:xfrm>
        </p:spPr>
        <p:txBody>
          <a:bodyPr/>
          <a:lstStyle/>
          <a:p>
            <a:pPr defTabSz="914400" eaLnBrk="1" hangingPunct="1"/>
            <a:r>
              <a:rPr lang="en-US" smtClean="0"/>
              <a:t>Histogram Example</a:t>
            </a:r>
            <a:endParaRPr lang="en-US" sz="6600" b="1" smtClean="0"/>
          </a:p>
        </p:txBody>
      </p:sp>
      <p:sp>
        <p:nvSpPr>
          <p:cNvPr id="8216" name="Rectangle 8"/>
          <p:cNvSpPr>
            <a:spLocks noChangeArrowheads="1"/>
          </p:cNvSpPr>
          <p:nvPr/>
        </p:nvSpPr>
        <p:spPr bwMode="auto">
          <a:xfrm>
            <a:off x="1981200" y="5562600"/>
            <a:ext cx="1371600" cy="1016000"/>
          </a:xfrm>
          <a:prstGeom prst="rect">
            <a:avLst/>
          </a:prstGeom>
          <a:solidFill>
            <a:srgbClr val="FEE1C6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2000"/>
              <a:t>(No gaps between bars)</a:t>
            </a:r>
          </a:p>
        </p:txBody>
      </p:sp>
      <p:sp>
        <p:nvSpPr>
          <p:cNvPr id="8217" name="Rectangle 9"/>
          <p:cNvSpPr>
            <a:spLocks noChangeArrowheads="1"/>
          </p:cNvSpPr>
          <p:nvPr/>
        </p:nvSpPr>
        <p:spPr bwMode="auto">
          <a:xfrm>
            <a:off x="152400" y="1828800"/>
            <a:ext cx="2819400" cy="2133600"/>
          </a:xfrm>
          <a:prstGeom prst="rect">
            <a:avLst/>
          </a:prstGeom>
          <a:solidFill>
            <a:srgbClr val="CBDDF7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GB"/>
          </a:p>
        </p:txBody>
      </p:sp>
      <p:sp>
        <p:nvSpPr>
          <p:cNvPr id="8218" name="Line 10"/>
          <p:cNvSpPr>
            <a:spLocks noChangeShapeType="1"/>
          </p:cNvSpPr>
          <p:nvPr/>
        </p:nvSpPr>
        <p:spPr bwMode="auto">
          <a:xfrm>
            <a:off x="152400" y="2514600"/>
            <a:ext cx="28194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219" name="Line 11"/>
          <p:cNvSpPr>
            <a:spLocks noChangeShapeType="1"/>
          </p:cNvSpPr>
          <p:nvPr/>
        </p:nvSpPr>
        <p:spPr bwMode="auto">
          <a:xfrm>
            <a:off x="1905000" y="1828800"/>
            <a:ext cx="0" cy="21336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220" name="Rectangle 12"/>
          <p:cNvSpPr>
            <a:spLocks noChangeArrowheads="1"/>
          </p:cNvSpPr>
          <p:nvPr/>
        </p:nvSpPr>
        <p:spPr bwMode="auto">
          <a:xfrm>
            <a:off x="457200" y="2057400"/>
            <a:ext cx="1066800" cy="3016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400" b="1">
                <a:solidFill>
                  <a:srgbClr val="CC0000"/>
                </a:solidFill>
              </a:rPr>
              <a:t>Interval</a:t>
            </a:r>
          </a:p>
        </p:txBody>
      </p:sp>
      <p:sp>
        <p:nvSpPr>
          <p:cNvPr id="8221" name="Rectangle 13"/>
          <p:cNvSpPr>
            <a:spLocks noChangeArrowheads="1"/>
          </p:cNvSpPr>
          <p:nvPr/>
        </p:nvSpPr>
        <p:spPr bwMode="auto">
          <a:xfrm>
            <a:off x="152400" y="2590800"/>
            <a:ext cx="2743200" cy="12604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eaLnBrk="0" hangingPunct="0">
              <a:lnSpc>
                <a:spcPct val="70000"/>
              </a:lnSpc>
              <a:spcBef>
                <a:spcPct val="50000"/>
              </a:spcBef>
            </a:pPr>
            <a:r>
              <a:rPr lang="en-US" sz="1400" b="1">
                <a:solidFill>
                  <a:schemeClr val="bg2"/>
                </a:solidFill>
              </a:rPr>
              <a:t>10 but less than 20          3</a:t>
            </a:r>
          </a:p>
          <a:p>
            <a:pPr eaLnBrk="0" hangingPunct="0">
              <a:lnSpc>
                <a:spcPct val="70000"/>
              </a:lnSpc>
              <a:spcBef>
                <a:spcPct val="50000"/>
              </a:spcBef>
            </a:pPr>
            <a:r>
              <a:rPr lang="en-US" sz="1400" b="1">
                <a:solidFill>
                  <a:schemeClr val="bg2"/>
                </a:solidFill>
              </a:rPr>
              <a:t>20 but less than 30          6</a:t>
            </a:r>
          </a:p>
          <a:p>
            <a:pPr eaLnBrk="0" hangingPunct="0">
              <a:lnSpc>
                <a:spcPct val="70000"/>
              </a:lnSpc>
              <a:spcBef>
                <a:spcPct val="50000"/>
              </a:spcBef>
            </a:pPr>
            <a:r>
              <a:rPr lang="en-US" sz="1400" b="1">
                <a:solidFill>
                  <a:schemeClr val="bg2"/>
                </a:solidFill>
              </a:rPr>
              <a:t>30 but less than 40          5</a:t>
            </a:r>
          </a:p>
          <a:p>
            <a:pPr eaLnBrk="0" hangingPunct="0">
              <a:lnSpc>
                <a:spcPct val="70000"/>
              </a:lnSpc>
              <a:spcBef>
                <a:spcPct val="50000"/>
              </a:spcBef>
            </a:pPr>
            <a:r>
              <a:rPr lang="en-US" sz="1400" b="1">
                <a:solidFill>
                  <a:schemeClr val="bg2"/>
                </a:solidFill>
              </a:rPr>
              <a:t>40 but less than 50          4</a:t>
            </a:r>
          </a:p>
          <a:p>
            <a:pPr eaLnBrk="0" hangingPunct="0">
              <a:lnSpc>
                <a:spcPct val="70000"/>
              </a:lnSpc>
              <a:spcBef>
                <a:spcPct val="50000"/>
              </a:spcBef>
            </a:pPr>
            <a:r>
              <a:rPr lang="en-US" sz="1400" b="1">
                <a:solidFill>
                  <a:schemeClr val="bg2"/>
                </a:solidFill>
              </a:rPr>
              <a:t>50 but less than 60          2</a:t>
            </a:r>
            <a:endParaRPr lang="en-US" sz="1400" b="1">
              <a:solidFill>
                <a:srgbClr val="CC0000"/>
              </a:solidFill>
            </a:endParaRPr>
          </a:p>
        </p:txBody>
      </p:sp>
      <p:sp>
        <p:nvSpPr>
          <p:cNvPr id="8222" name="Rectangle 15"/>
          <p:cNvSpPr>
            <a:spLocks noChangeArrowheads="1"/>
          </p:cNvSpPr>
          <p:nvPr/>
        </p:nvSpPr>
        <p:spPr bwMode="auto">
          <a:xfrm>
            <a:off x="1752600" y="2057400"/>
            <a:ext cx="1371600" cy="3016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1400" b="1">
                <a:solidFill>
                  <a:srgbClr val="CC0000"/>
                </a:solidFill>
              </a:rPr>
              <a:t>Frequency</a:t>
            </a:r>
          </a:p>
        </p:txBody>
      </p:sp>
      <p:sp>
        <p:nvSpPr>
          <p:cNvPr id="8223" name="AutoShape 18"/>
          <p:cNvSpPr>
            <a:spLocks noChangeArrowheads="1"/>
          </p:cNvSpPr>
          <p:nvPr/>
        </p:nvSpPr>
        <p:spPr bwMode="auto">
          <a:xfrm rot="10800000" flipH="1">
            <a:off x="2286000" y="4038600"/>
            <a:ext cx="914400" cy="1066800"/>
          </a:xfrm>
          <a:custGeom>
            <a:avLst/>
            <a:gdLst>
              <a:gd name="T0" fmla="*/ 2147483647 w 21600"/>
              <a:gd name="T1" fmla="*/ 0 h 21600"/>
              <a:gd name="T2" fmla="*/ 2147483647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17694720 60000 65536"/>
              <a:gd name="T9" fmla="*/ 5898240 60000 65536"/>
              <a:gd name="T10" fmla="*/ 5898240 60000 65536"/>
              <a:gd name="T11" fmla="*/ 0 60000 65536"/>
              <a:gd name="T12" fmla="*/ 12427 w 21600"/>
              <a:gd name="T13" fmla="*/ 3889 h 21600"/>
              <a:gd name="T14" fmla="*/ 19380 w 21600"/>
              <a:gd name="T15" fmla="*/ 8269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21600" y="6079"/>
                </a:moveTo>
                <a:lnTo>
                  <a:pt x="15438" y="0"/>
                </a:lnTo>
                <a:lnTo>
                  <a:pt x="15438" y="3889"/>
                </a:lnTo>
                <a:lnTo>
                  <a:pt x="12427" y="3889"/>
                </a:lnTo>
                <a:cubicBezTo>
                  <a:pt x="5564" y="3889"/>
                  <a:pt x="0" y="7591"/>
                  <a:pt x="0" y="12158"/>
                </a:cubicBezTo>
                <a:lnTo>
                  <a:pt x="0" y="21600"/>
                </a:lnTo>
                <a:lnTo>
                  <a:pt x="4477" y="21600"/>
                </a:lnTo>
                <a:lnTo>
                  <a:pt x="4477" y="12158"/>
                </a:lnTo>
                <a:cubicBezTo>
                  <a:pt x="4477" y="10010"/>
                  <a:pt x="8036" y="8269"/>
                  <a:pt x="12427" y="8269"/>
                </a:cubicBezTo>
                <a:lnTo>
                  <a:pt x="15438" y="8269"/>
                </a:lnTo>
                <a:lnTo>
                  <a:pt x="15438" y="12158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GB"/>
          </a:p>
        </p:txBody>
      </p:sp>
      <p:sp>
        <p:nvSpPr>
          <p:cNvPr id="8224" name="Text Box 19"/>
          <p:cNvSpPr txBox="1">
            <a:spLocks noChangeArrowheads="1"/>
          </p:cNvSpPr>
          <p:nvPr/>
        </p:nvSpPr>
        <p:spPr bwMode="auto">
          <a:xfrm>
            <a:off x="3886200" y="5867400"/>
            <a:ext cx="5105400" cy="396875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/>
              <a:t>0       10      20     30     40      50     60      70</a:t>
            </a:r>
          </a:p>
        </p:txBody>
      </p:sp>
      <p:sp>
        <p:nvSpPr>
          <p:cNvPr id="8225" name="Footer Placeholder 14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/>
              <a:t>Copyright © 2013 Pearson Education</a:t>
            </a:r>
          </a:p>
        </p:txBody>
      </p:sp>
      <p:sp>
        <p:nvSpPr>
          <p:cNvPr id="8226" name="Slide Number Placeholder 15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r>
              <a:rPr lang="en-US" smtClean="0">
                <a:cs typeface="Arial" charset="0"/>
              </a:rPr>
              <a:t>Ch. 1-</a:t>
            </a:r>
            <a:fld id="{8E9BDB5F-6735-49DB-9884-01F40E746722}" type="slidenum">
              <a:rPr lang="en-US" smtClean="0">
                <a:cs typeface="Arial" charset="0"/>
              </a:rPr>
              <a:pPr/>
              <a:t>44</a:t>
            </a:fld>
            <a:endParaRPr lang="en-US" smtClean="0">
              <a:cs typeface="Arial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5" name="Rectangle 2"/>
          <p:cNvSpPr>
            <a:spLocks noGrp="1" noChangeArrowheads="1"/>
          </p:cNvSpPr>
          <p:nvPr>
            <p:ph type="title"/>
          </p:nvPr>
        </p:nvSpPr>
        <p:spPr>
          <a:xfrm>
            <a:off x="1066800" y="304800"/>
            <a:ext cx="7924800" cy="838200"/>
          </a:xfrm>
        </p:spPr>
        <p:txBody>
          <a:bodyPr/>
          <a:lstStyle/>
          <a:p>
            <a:pPr defTabSz="914400" eaLnBrk="1" hangingPunct="1"/>
            <a:r>
              <a:rPr lang="en-US" smtClean="0"/>
              <a:t>Histograms in Excel</a:t>
            </a:r>
          </a:p>
        </p:txBody>
      </p:sp>
      <p:sp>
        <p:nvSpPr>
          <p:cNvPr id="72706" name="Rectangle 3"/>
          <p:cNvSpPr>
            <a:spLocks noGrp="1" noChangeArrowheads="1"/>
          </p:cNvSpPr>
          <p:nvPr>
            <p:ph idx="1"/>
          </p:nvPr>
        </p:nvSpPr>
        <p:spPr>
          <a:xfrm>
            <a:off x="304800" y="2590800"/>
            <a:ext cx="2743200" cy="53340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n-US" sz="2400" smtClean="0"/>
              <a:t>Select </a:t>
            </a:r>
            <a:r>
              <a:rPr lang="en-US" sz="2400" smtClean="0">
                <a:solidFill>
                  <a:srgbClr val="0000FF"/>
                </a:solidFill>
              </a:rPr>
              <a:t>Data</a:t>
            </a:r>
            <a:r>
              <a:rPr lang="en-US" sz="2400" smtClean="0"/>
              <a:t> Tab</a:t>
            </a:r>
          </a:p>
        </p:txBody>
      </p:sp>
      <p:sp>
        <p:nvSpPr>
          <p:cNvPr id="72707" name="Text Box 5"/>
          <p:cNvSpPr txBox="1">
            <a:spLocks noChangeArrowheads="1"/>
          </p:cNvSpPr>
          <p:nvPr/>
        </p:nvSpPr>
        <p:spPr bwMode="auto">
          <a:xfrm>
            <a:off x="1295400" y="2057400"/>
            <a:ext cx="609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chemeClr val="hlink"/>
                </a:solidFill>
              </a:rPr>
              <a:t>1</a:t>
            </a:r>
          </a:p>
        </p:txBody>
      </p:sp>
      <p:sp>
        <p:nvSpPr>
          <p:cNvPr id="72708" name="Oval 6"/>
          <p:cNvSpPr>
            <a:spLocks noChangeArrowheads="1"/>
          </p:cNvSpPr>
          <p:nvPr/>
        </p:nvSpPr>
        <p:spPr bwMode="auto">
          <a:xfrm>
            <a:off x="1219200" y="2057400"/>
            <a:ext cx="457200" cy="457200"/>
          </a:xfrm>
          <a:prstGeom prst="ellipse">
            <a:avLst/>
          </a:prstGeom>
          <a:noFill/>
          <a:ln w="31750">
            <a:solidFill>
              <a:schemeClr val="hlink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GB"/>
          </a:p>
        </p:txBody>
      </p:sp>
      <p:sp>
        <p:nvSpPr>
          <p:cNvPr id="72709" name="Footer Placeholder 8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/>
              <a:t>Copyright © 2013 Pearson Education</a:t>
            </a:r>
          </a:p>
        </p:txBody>
      </p:sp>
      <p:sp>
        <p:nvSpPr>
          <p:cNvPr id="72710" name="Slide Number Placeholder 9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r>
              <a:rPr lang="en-US" smtClean="0">
                <a:cs typeface="Arial" charset="0"/>
              </a:rPr>
              <a:t>Ch. 1-</a:t>
            </a:r>
            <a:fld id="{8F415A54-36F0-40CC-8995-A961D4B419DF}" type="slidenum">
              <a:rPr lang="en-US" smtClean="0">
                <a:cs typeface="Arial" charset="0"/>
              </a:rPr>
              <a:pPr/>
              <a:t>45</a:t>
            </a:fld>
            <a:endParaRPr lang="en-US" smtClean="0">
              <a:cs typeface="Arial" charset="0"/>
            </a:endParaRPr>
          </a:p>
        </p:txBody>
      </p:sp>
      <p:pic>
        <p:nvPicPr>
          <p:cNvPr id="72711" name="Picture 9" descr="ch01-1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90513" y="3905250"/>
            <a:ext cx="8562975" cy="1352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2712" name="Oval 10"/>
          <p:cNvSpPr>
            <a:spLocks noChangeArrowheads="1"/>
          </p:cNvSpPr>
          <p:nvPr/>
        </p:nvSpPr>
        <p:spPr bwMode="auto">
          <a:xfrm>
            <a:off x="228600" y="3895725"/>
            <a:ext cx="838200" cy="685800"/>
          </a:xfrm>
          <a:prstGeom prst="ellipse">
            <a:avLst/>
          </a:prstGeom>
          <a:noFill/>
          <a:ln w="25400" algn="ctr">
            <a:solidFill>
              <a:srgbClr val="FF0000"/>
            </a:solidFill>
            <a:miter lim="800000"/>
            <a:headEnd/>
            <a:tailEnd/>
          </a:ln>
        </p:spPr>
        <p:txBody>
          <a:bodyPr wrap="none"/>
          <a:lstStyle/>
          <a:p>
            <a:endParaRPr lang="en-GB"/>
          </a:p>
        </p:txBody>
      </p:sp>
      <p:sp>
        <p:nvSpPr>
          <p:cNvPr id="12" name="Rectangle 3"/>
          <p:cNvSpPr txBox="1">
            <a:spLocks noChangeArrowheads="1"/>
          </p:cNvSpPr>
          <p:nvPr/>
        </p:nvSpPr>
        <p:spPr bwMode="auto">
          <a:xfrm>
            <a:off x="5562600" y="2895600"/>
            <a:ext cx="33528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5342" tIns="42672" rIns="85342" bIns="42672"/>
          <a:lstStyle/>
          <a:p>
            <a:pPr marL="320675" indent="-320675" defTabSz="852488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  <a:defRPr/>
            </a:pPr>
            <a:r>
              <a:rPr lang="en-US" kern="0" dirty="0">
                <a:latin typeface="+mn-lt"/>
                <a:cs typeface="+mn-cs"/>
              </a:rPr>
              <a:t>Click on </a:t>
            </a:r>
            <a:r>
              <a:rPr lang="en-US" kern="0" dirty="0">
                <a:solidFill>
                  <a:srgbClr val="0000FF"/>
                </a:solidFill>
                <a:latin typeface="+mn-lt"/>
                <a:cs typeface="+mn-cs"/>
              </a:rPr>
              <a:t>Data Analysis</a:t>
            </a:r>
          </a:p>
        </p:txBody>
      </p:sp>
      <p:sp>
        <p:nvSpPr>
          <p:cNvPr id="72714" name="Line 7"/>
          <p:cNvSpPr>
            <a:spLocks noChangeShapeType="1"/>
          </p:cNvSpPr>
          <p:nvPr/>
        </p:nvSpPr>
        <p:spPr bwMode="auto">
          <a:xfrm>
            <a:off x="7924800" y="3352800"/>
            <a:ext cx="381000" cy="838200"/>
          </a:xfrm>
          <a:prstGeom prst="line">
            <a:avLst/>
          </a:prstGeom>
          <a:noFill/>
          <a:ln w="31750">
            <a:solidFill>
              <a:schemeClr val="hlink"/>
            </a:solidFill>
            <a:miter lim="800000"/>
            <a:headEnd/>
            <a:tailEnd type="triangle" w="med" len="lg"/>
          </a:ln>
        </p:spPr>
        <p:txBody>
          <a:bodyPr wrap="none"/>
          <a:lstStyle/>
          <a:p>
            <a:endParaRPr lang="en-US"/>
          </a:p>
        </p:txBody>
      </p:sp>
      <p:sp>
        <p:nvSpPr>
          <p:cNvPr id="72715" name="Oval 12"/>
          <p:cNvSpPr>
            <a:spLocks noChangeArrowheads="1"/>
          </p:cNvSpPr>
          <p:nvPr/>
        </p:nvSpPr>
        <p:spPr bwMode="auto">
          <a:xfrm>
            <a:off x="7772400" y="4191000"/>
            <a:ext cx="1143000" cy="685800"/>
          </a:xfrm>
          <a:prstGeom prst="ellipse">
            <a:avLst/>
          </a:prstGeom>
          <a:noFill/>
          <a:ln w="25400" algn="ctr">
            <a:solidFill>
              <a:srgbClr val="FF0000"/>
            </a:solidFill>
            <a:miter lim="800000"/>
            <a:headEnd/>
            <a:tailEnd/>
          </a:ln>
        </p:spPr>
        <p:txBody>
          <a:bodyPr wrap="none"/>
          <a:lstStyle/>
          <a:p>
            <a:endParaRPr lang="en-GB"/>
          </a:p>
        </p:txBody>
      </p:sp>
      <p:sp>
        <p:nvSpPr>
          <p:cNvPr id="72716" name="Line 7"/>
          <p:cNvSpPr>
            <a:spLocks noChangeShapeType="1"/>
          </p:cNvSpPr>
          <p:nvPr/>
        </p:nvSpPr>
        <p:spPr bwMode="auto">
          <a:xfrm flipH="1">
            <a:off x="762000" y="3048000"/>
            <a:ext cx="609600" cy="838200"/>
          </a:xfrm>
          <a:prstGeom prst="line">
            <a:avLst/>
          </a:prstGeom>
          <a:noFill/>
          <a:ln w="31750">
            <a:solidFill>
              <a:schemeClr val="hlink"/>
            </a:solidFill>
            <a:miter lim="800000"/>
            <a:headEnd/>
            <a:tailEnd type="triangle" w="med" len="lg"/>
          </a:ln>
        </p:spPr>
        <p:txBody>
          <a:bodyPr wrap="none"/>
          <a:lstStyle/>
          <a:p>
            <a:endParaRPr lang="en-US"/>
          </a:p>
        </p:txBody>
      </p:sp>
      <p:sp>
        <p:nvSpPr>
          <p:cNvPr id="72717" name="Text Box 5"/>
          <p:cNvSpPr txBox="1">
            <a:spLocks noChangeArrowheads="1"/>
          </p:cNvSpPr>
          <p:nvPr/>
        </p:nvSpPr>
        <p:spPr bwMode="auto">
          <a:xfrm>
            <a:off x="6629400" y="2438400"/>
            <a:ext cx="609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chemeClr val="hlink"/>
                </a:solidFill>
              </a:rPr>
              <a:t>2</a:t>
            </a:r>
          </a:p>
        </p:txBody>
      </p:sp>
      <p:sp>
        <p:nvSpPr>
          <p:cNvPr id="72718" name="Oval 6"/>
          <p:cNvSpPr>
            <a:spLocks noChangeArrowheads="1"/>
          </p:cNvSpPr>
          <p:nvPr/>
        </p:nvSpPr>
        <p:spPr bwMode="auto">
          <a:xfrm>
            <a:off x="6553200" y="2438400"/>
            <a:ext cx="457200" cy="457200"/>
          </a:xfrm>
          <a:prstGeom prst="ellipse">
            <a:avLst/>
          </a:prstGeom>
          <a:noFill/>
          <a:ln w="31750">
            <a:solidFill>
              <a:schemeClr val="hlink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3729" name="Picture 18" descr="ch01-3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662488" y="3429000"/>
            <a:ext cx="4329112" cy="312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3730" name="Picture 17" descr="ch01-2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52400" y="1676400"/>
            <a:ext cx="4232275" cy="205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3731" name="Rectangle 2"/>
          <p:cNvSpPr>
            <a:spLocks noGrp="1" noChangeArrowheads="1"/>
          </p:cNvSpPr>
          <p:nvPr>
            <p:ph idx="1"/>
          </p:nvPr>
        </p:nvSpPr>
        <p:spPr>
          <a:xfrm>
            <a:off x="4724400" y="2514600"/>
            <a:ext cx="3810000" cy="587375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n-US" sz="2400" smtClean="0"/>
              <a:t>Choose Histogram</a:t>
            </a:r>
          </a:p>
        </p:txBody>
      </p:sp>
      <p:sp>
        <p:nvSpPr>
          <p:cNvPr id="73732" name="Text Box 5"/>
          <p:cNvSpPr txBox="1">
            <a:spLocks noChangeArrowheads="1"/>
          </p:cNvSpPr>
          <p:nvPr/>
        </p:nvSpPr>
        <p:spPr bwMode="auto">
          <a:xfrm>
            <a:off x="4800600" y="1981200"/>
            <a:ext cx="609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chemeClr val="hlink"/>
                </a:solidFill>
              </a:rPr>
              <a:t>3</a:t>
            </a:r>
          </a:p>
        </p:txBody>
      </p:sp>
      <p:sp>
        <p:nvSpPr>
          <p:cNvPr id="73733" name="Text Box 6"/>
          <p:cNvSpPr txBox="1">
            <a:spLocks noChangeArrowheads="1"/>
          </p:cNvSpPr>
          <p:nvPr/>
        </p:nvSpPr>
        <p:spPr bwMode="auto">
          <a:xfrm>
            <a:off x="152400" y="5029200"/>
            <a:ext cx="609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chemeClr val="hlink"/>
                </a:solidFill>
              </a:rPr>
              <a:t> 4</a:t>
            </a:r>
          </a:p>
        </p:txBody>
      </p:sp>
      <p:sp>
        <p:nvSpPr>
          <p:cNvPr id="73734" name="Oval 7"/>
          <p:cNvSpPr>
            <a:spLocks noChangeArrowheads="1"/>
          </p:cNvSpPr>
          <p:nvPr/>
        </p:nvSpPr>
        <p:spPr bwMode="auto">
          <a:xfrm>
            <a:off x="4724400" y="1981200"/>
            <a:ext cx="457200" cy="457200"/>
          </a:xfrm>
          <a:prstGeom prst="ellipse">
            <a:avLst/>
          </a:prstGeom>
          <a:noFill/>
          <a:ln w="31750">
            <a:solidFill>
              <a:schemeClr val="hlink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GB"/>
          </a:p>
        </p:txBody>
      </p:sp>
      <p:sp>
        <p:nvSpPr>
          <p:cNvPr id="73735" name="Oval 8"/>
          <p:cNvSpPr>
            <a:spLocks noChangeArrowheads="1"/>
          </p:cNvSpPr>
          <p:nvPr/>
        </p:nvSpPr>
        <p:spPr bwMode="auto">
          <a:xfrm>
            <a:off x="152400" y="5029200"/>
            <a:ext cx="457200" cy="457200"/>
          </a:xfrm>
          <a:prstGeom prst="ellipse">
            <a:avLst/>
          </a:prstGeom>
          <a:noFill/>
          <a:ln w="31750">
            <a:solidFill>
              <a:schemeClr val="hlink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GB"/>
          </a:p>
        </p:txBody>
      </p:sp>
      <p:sp>
        <p:nvSpPr>
          <p:cNvPr id="73736" name="Line 9"/>
          <p:cNvSpPr>
            <a:spLocks noChangeShapeType="1"/>
          </p:cNvSpPr>
          <p:nvPr/>
        </p:nvSpPr>
        <p:spPr bwMode="auto">
          <a:xfrm flipH="1">
            <a:off x="2743200" y="2743200"/>
            <a:ext cx="1981200" cy="457200"/>
          </a:xfrm>
          <a:prstGeom prst="line">
            <a:avLst/>
          </a:prstGeom>
          <a:noFill/>
          <a:ln w="31750">
            <a:solidFill>
              <a:schemeClr val="hlink"/>
            </a:solidFill>
            <a:miter lim="800000"/>
            <a:headEnd/>
            <a:tailEnd type="triangle" w="med" len="lg"/>
          </a:ln>
        </p:spPr>
        <p:txBody>
          <a:bodyPr wrap="none"/>
          <a:lstStyle/>
          <a:p>
            <a:endParaRPr lang="en-US"/>
          </a:p>
        </p:txBody>
      </p:sp>
      <p:sp>
        <p:nvSpPr>
          <p:cNvPr id="73737" name="Line 10"/>
          <p:cNvSpPr>
            <a:spLocks noChangeShapeType="1"/>
          </p:cNvSpPr>
          <p:nvPr/>
        </p:nvSpPr>
        <p:spPr bwMode="auto">
          <a:xfrm>
            <a:off x="3581400" y="6096000"/>
            <a:ext cx="1295400" cy="76200"/>
          </a:xfrm>
          <a:prstGeom prst="line">
            <a:avLst/>
          </a:prstGeom>
          <a:noFill/>
          <a:ln w="31750">
            <a:solidFill>
              <a:schemeClr val="hlink"/>
            </a:solidFill>
            <a:miter lim="800000"/>
            <a:headEnd/>
            <a:tailEnd type="triangle" w="med" len="lg"/>
          </a:ln>
        </p:spPr>
        <p:txBody>
          <a:bodyPr wrap="none"/>
          <a:lstStyle/>
          <a:p>
            <a:endParaRPr lang="en-US"/>
          </a:p>
        </p:txBody>
      </p:sp>
      <p:sp>
        <p:nvSpPr>
          <p:cNvPr id="73738" name="Rectangle 11"/>
          <p:cNvSpPr>
            <a:spLocks noChangeArrowheads="1"/>
          </p:cNvSpPr>
          <p:nvPr/>
        </p:nvSpPr>
        <p:spPr bwMode="auto">
          <a:xfrm>
            <a:off x="762000" y="4495800"/>
            <a:ext cx="3505200" cy="198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5342" tIns="42672" rIns="85342" bIns="42672"/>
          <a:lstStyle/>
          <a:p>
            <a:pPr marL="320675" indent="-320675" defTabSz="852488">
              <a:lnSpc>
                <a:spcPct val="80000"/>
              </a:lnSpc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r>
              <a:rPr lang="en-US"/>
              <a:t>Input data range and bin range  </a:t>
            </a:r>
            <a:r>
              <a:rPr lang="en-US" sz="1600"/>
              <a:t>(bin range is a cell range containing the upper interval endpoints for each class grouping)</a:t>
            </a:r>
          </a:p>
          <a:p>
            <a:pPr marL="320675" indent="-320675" defTabSz="852488">
              <a:lnSpc>
                <a:spcPct val="80000"/>
              </a:lnSpc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endParaRPr lang="en-US" sz="1000"/>
          </a:p>
          <a:p>
            <a:pPr marL="320675" indent="-320675" defTabSz="852488">
              <a:lnSpc>
                <a:spcPct val="80000"/>
              </a:lnSpc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r>
              <a:rPr lang="en-US"/>
              <a:t>Select Chart Output </a:t>
            </a:r>
          </a:p>
          <a:p>
            <a:pPr marL="320675" indent="-320675" defTabSz="852488">
              <a:lnSpc>
                <a:spcPct val="50000"/>
              </a:lnSpc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r>
              <a:rPr lang="en-US"/>
              <a:t>and click “OK”</a:t>
            </a:r>
          </a:p>
        </p:txBody>
      </p:sp>
      <p:sp>
        <p:nvSpPr>
          <p:cNvPr id="73739" name="Line 12"/>
          <p:cNvSpPr>
            <a:spLocks noChangeShapeType="1"/>
          </p:cNvSpPr>
          <p:nvPr/>
        </p:nvSpPr>
        <p:spPr bwMode="auto">
          <a:xfrm flipV="1">
            <a:off x="4267200" y="4191000"/>
            <a:ext cx="2133600" cy="457200"/>
          </a:xfrm>
          <a:prstGeom prst="line">
            <a:avLst/>
          </a:prstGeom>
          <a:noFill/>
          <a:ln w="31750">
            <a:solidFill>
              <a:schemeClr val="hlink"/>
            </a:solidFill>
            <a:miter lim="800000"/>
            <a:headEnd/>
            <a:tailEnd type="triangle" w="med" len="lg"/>
          </a:ln>
        </p:spPr>
        <p:txBody>
          <a:bodyPr wrap="none"/>
          <a:lstStyle/>
          <a:p>
            <a:endParaRPr lang="en-US"/>
          </a:p>
        </p:txBody>
      </p:sp>
      <p:sp>
        <p:nvSpPr>
          <p:cNvPr id="73740" name="Rectangle 13"/>
          <p:cNvSpPr>
            <a:spLocks noChangeArrowheads="1"/>
          </p:cNvSpPr>
          <p:nvPr/>
        </p:nvSpPr>
        <p:spPr bwMode="auto">
          <a:xfrm>
            <a:off x="1066800" y="304800"/>
            <a:ext cx="79248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5342" tIns="42672" rIns="85342" bIns="42672" anchor="b"/>
          <a:lstStyle/>
          <a:p>
            <a:pPr algn="ctr"/>
            <a:r>
              <a:rPr lang="en-US" sz="4000">
                <a:solidFill>
                  <a:schemeClr val="tx2"/>
                </a:solidFill>
              </a:rPr>
              <a:t>Histograms in Excel</a:t>
            </a:r>
            <a:endParaRPr lang="en-US" sz="1800">
              <a:solidFill>
                <a:schemeClr val="tx2"/>
              </a:solidFill>
            </a:endParaRPr>
          </a:p>
        </p:txBody>
      </p:sp>
      <p:sp>
        <p:nvSpPr>
          <p:cNvPr id="73741" name="Text Box 14"/>
          <p:cNvSpPr txBox="1">
            <a:spLocks noChangeArrowheads="1"/>
          </p:cNvSpPr>
          <p:nvPr/>
        </p:nvSpPr>
        <p:spPr bwMode="auto">
          <a:xfrm>
            <a:off x="7543800" y="1203325"/>
            <a:ext cx="1600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i="1">
                <a:solidFill>
                  <a:srgbClr val="000099"/>
                </a:solidFill>
              </a:rPr>
              <a:t>(continued)</a:t>
            </a:r>
          </a:p>
        </p:txBody>
      </p:sp>
      <p:sp>
        <p:nvSpPr>
          <p:cNvPr id="73742" name="Text Box 15"/>
          <p:cNvSpPr txBox="1">
            <a:spLocks noChangeArrowheads="1"/>
          </p:cNvSpPr>
          <p:nvPr/>
        </p:nvSpPr>
        <p:spPr bwMode="auto">
          <a:xfrm>
            <a:off x="6248400" y="3786188"/>
            <a:ext cx="319088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>
                <a:solidFill>
                  <a:schemeClr val="hlink"/>
                </a:solidFill>
              </a:rPr>
              <a:t>(</a:t>
            </a:r>
          </a:p>
        </p:txBody>
      </p:sp>
      <p:sp>
        <p:nvSpPr>
          <p:cNvPr id="73743" name="Footer Placeholder 16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/>
              <a:t>Copyright © 2013 Pearson Education</a:t>
            </a:r>
          </a:p>
        </p:txBody>
      </p:sp>
      <p:sp>
        <p:nvSpPr>
          <p:cNvPr id="73744" name="Slide Number Placeholder 17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r>
              <a:rPr lang="en-US" smtClean="0">
                <a:cs typeface="Arial" charset="0"/>
              </a:rPr>
              <a:t>Ch. 1-</a:t>
            </a:r>
            <a:fld id="{32034B07-8754-44CD-9494-B7B65CB4DD1F}" type="slidenum">
              <a:rPr lang="en-US" smtClean="0">
                <a:cs typeface="Arial" charset="0"/>
              </a:rPr>
              <a:pPr/>
              <a:t>46</a:t>
            </a:fld>
            <a:endParaRPr lang="en-US" smtClean="0"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3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76200"/>
            <a:ext cx="7772400" cy="1143000"/>
          </a:xfrm>
        </p:spPr>
        <p:txBody>
          <a:bodyPr/>
          <a:lstStyle/>
          <a:p>
            <a:pPr defTabSz="914400" eaLnBrk="1" hangingPunct="1">
              <a:lnSpc>
                <a:spcPct val="80000"/>
              </a:lnSpc>
            </a:pPr>
            <a:r>
              <a:rPr lang="en-US" smtClean="0"/>
              <a:t>Questions for Grouping Data </a:t>
            </a:r>
            <a:br>
              <a:rPr lang="en-US" smtClean="0"/>
            </a:br>
            <a:r>
              <a:rPr lang="en-US" smtClean="0"/>
              <a:t>into Intervals</a:t>
            </a:r>
          </a:p>
        </p:txBody>
      </p:sp>
      <p:sp>
        <p:nvSpPr>
          <p:cNvPr id="74754" name="Rectangle 3"/>
          <p:cNvSpPr>
            <a:spLocks noGrp="1" noChangeArrowheads="1"/>
          </p:cNvSpPr>
          <p:nvPr>
            <p:ph idx="1"/>
          </p:nvPr>
        </p:nvSpPr>
        <p:spPr>
          <a:xfrm>
            <a:off x="990600" y="1905000"/>
            <a:ext cx="7772400" cy="4419600"/>
          </a:xfrm>
        </p:spPr>
        <p:txBody>
          <a:bodyPr/>
          <a:lstStyle/>
          <a:p>
            <a:pPr marL="342900" indent="-342900" defTabSz="914400" eaLnBrk="1" hangingPunct="1">
              <a:lnSpc>
                <a:spcPct val="90000"/>
              </a:lnSpc>
            </a:pPr>
            <a:r>
              <a:rPr lang="en-US" smtClean="0"/>
              <a:t>1.</a:t>
            </a:r>
            <a:r>
              <a:rPr lang="en-US" smtClean="0">
                <a:solidFill>
                  <a:srgbClr val="0000FF"/>
                </a:solidFill>
              </a:rPr>
              <a:t>	How wide should each interval be?</a:t>
            </a:r>
            <a:r>
              <a:rPr lang="en-US" smtClean="0">
                <a:solidFill>
                  <a:schemeClr val="folHlink"/>
                </a:solidFill>
              </a:rPr>
              <a:t/>
            </a:r>
            <a:br>
              <a:rPr lang="en-US" smtClean="0">
                <a:solidFill>
                  <a:schemeClr val="folHlink"/>
                </a:solidFill>
              </a:rPr>
            </a:br>
            <a:r>
              <a:rPr lang="en-US" smtClean="0"/>
              <a:t>        </a:t>
            </a:r>
            <a:r>
              <a:rPr lang="en-US" sz="2400" smtClean="0"/>
              <a:t>(How many classes should be used?)</a:t>
            </a:r>
          </a:p>
          <a:p>
            <a:pPr marL="342900" indent="-342900" defTabSz="914400"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sz="1700" smtClean="0"/>
          </a:p>
          <a:p>
            <a:pPr marL="342900" indent="-342900" defTabSz="914400" eaLnBrk="1" hangingPunct="1">
              <a:lnSpc>
                <a:spcPct val="90000"/>
              </a:lnSpc>
              <a:spcBef>
                <a:spcPct val="0"/>
              </a:spcBef>
            </a:pPr>
            <a:r>
              <a:rPr lang="en-US" smtClean="0"/>
              <a:t>2.	</a:t>
            </a:r>
            <a:r>
              <a:rPr lang="en-US" smtClean="0">
                <a:solidFill>
                  <a:srgbClr val="0000FF"/>
                </a:solidFill>
              </a:rPr>
              <a:t>How should the endpoints of the	 		intervals be determined?</a:t>
            </a:r>
          </a:p>
          <a:p>
            <a:pPr marL="1143000" lvl="2" indent="-228600" defTabSz="914400" eaLnBrk="1" hangingPunct="1">
              <a:lnSpc>
                <a:spcPct val="90000"/>
              </a:lnSpc>
            </a:pPr>
            <a:r>
              <a:rPr lang="en-US" sz="2400" smtClean="0"/>
              <a:t>Often answered by trial and error, subject to user judgment</a:t>
            </a:r>
          </a:p>
          <a:p>
            <a:pPr marL="1143000" lvl="2" indent="-228600" defTabSz="914400" eaLnBrk="1" hangingPunct="1">
              <a:lnSpc>
                <a:spcPct val="90000"/>
              </a:lnSpc>
            </a:pPr>
            <a:r>
              <a:rPr lang="en-US" sz="2400" smtClean="0"/>
              <a:t>The goal is to create a distribution that is neither too "jagged" nor too "blocky” </a:t>
            </a:r>
          </a:p>
          <a:p>
            <a:pPr marL="1143000" lvl="2" indent="-228600" defTabSz="914400" eaLnBrk="1" hangingPunct="1">
              <a:lnSpc>
                <a:spcPct val="90000"/>
              </a:lnSpc>
            </a:pPr>
            <a:r>
              <a:rPr lang="en-US" sz="2400" smtClean="0"/>
              <a:t>Goal is to appropriately show the pattern of variation in the data</a:t>
            </a:r>
          </a:p>
        </p:txBody>
      </p:sp>
      <p:sp>
        <p:nvSpPr>
          <p:cNvPr id="74755" name="Footer Placeholder 4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/>
              <a:t>Copyright © 2013 Pearson Education</a:t>
            </a:r>
          </a:p>
        </p:txBody>
      </p:sp>
      <p:sp>
        <p:nvSpPr>
          <p:cNvPr id="74756" name="Slide Number Placeholder 5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r>
              <a:rPr lang="en-US" smtClean="0">
                <a:cs typeface="Arial" charset="0"/>
              </a:rPr>
              <a:t>Ch. 1-</a:t>
            </a:r>
            <a:fld id="{D1D5D2F0-7DBE-4D8B-A8FF-E125E647F3DE}" type="slidenum">
              <a:rPr lang="en-US" smtClean="0">
                <a:cs typeface="Arial" charset="0"/>
              </a:rPr>
              <a:pPr/>
              <a:t>47</a:t>
            </a:fld>
            <a:endParaRPr lang="en-US" smtClean="0"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58" name="Rectangle 2"/>
          <p:cNvSpPr>
            <a:spLocks noGrp="1" noChangeArrowheads="1"/>
          </p:cNvSpPr>
          <p:nvPr>
            <p:ph type="title"/>
          </p:nvPr>
        </p:nvSpPr>
        <p:spPr>
          <a:xfrm>
            <a:off x="1584325" y="152400"/>
            <a:ext cx="6569075" cy="990600"/>
          </a:xfrm>
        </p:spPr>
        <p:txBody>
          <a:bodyPr/>
          <a:lstStyle/>
          <a:p>
            <a:pPr defTabSz="914400" eaLnBrk="1" hangingPunct="1"/>
            <a:r>
              <a:rPr lang="en-US" smtClean="0"/>
              <a:t>How Many Class Intervals?</a:t>
            </a:r>
          </a:p>
        </p:txBody>
      </p:sp>
      <p:sp>
        <p:nvSpPr>
          <p:cNvPr id="9259" name="Rectangle 3"/>
          <p:cNvSpPr>
            <a:spLocks noGrp="1" noChangeArrowheads="1"/>
          </p:cNvSpPr>
          <p:nvPr>
            <p:ph idx="1"/>
          </p:nvPr>
        </p:nvSpPr>
        <p:spPr>
          <a:xfrm>
            <a:off x="381000" y="1905000"/>
            <a:ext cx="5638800" cy="4572000"/>
          </a:xfrm>
        </p:spPr>
        <p:txBody>
          <a:bodyPr/>
          <a:lstStyle/>
          <a:p>
            <a:pPr marL="342900" indent="-342900" defTabSz="914400" eaLnBrk="1" hangingPunct="1"/>
            <a:r>
              <a:rPr lang="en-US" sz="2400" b="1" smtClean="0"/>
              <a:t>Many (Narrow class intervals</a:t>
            </a:r>
            <a:r>
              <a:rPr lang="en-US" sz="2400" smtClean="0"/>
              <a:t>)</a:t>
            </a:r>
          </a:p>
          <a:p>
            <a:pPr marL="1143000" lvl="2" indent="-228600" defTabSz="914400" eaLnBrk="1" hangingPunct="1"/>
            <a:r>
              <a:rPr lang="en-US" smtClean="0"/>
              <a:t>may yield a very jagged distribution with gaps from empty classes </a:t>
            </a:r>
          </a:p>
          <a:p>
            <a:pPr marL="1143000" lvl="2" indent="-228600" defTabSz="914400" eaLnBrk="1" hangingPunct="1"/>
            <a:r>
              <a:rPr lang="en-US" smtClean="0"/>
              <a:t>Can give a poor indication of how frequency varies across classes</a:t>
            </a:r>
          </a:p>
          <a:p>
            <a:pPr marL="1143000" lvl="2" indent="-228600" defTabSz="914400" eaLnBrk="1" hangingPunct="1">
              <a:buFont typeface="Wingdings" pitchFamily="2" charset="2"/>
              <a:buNone/>
            </a:pPr>
            <a:endParaRPr lang="en-US" smtClean="0"/>
          </a:p>
          <a:p>
            <a:pPr marL="342900" indent="-342900" defTabSz="914400" eaLnBrk="1" hangingPunct="1">
              <a:spcBef>
                <a:spcPct val="45000"/>
              </a:spcBef>
            </a:pPr>
            <a:r>
              <a:rPr lang="en-US" sz="2400" b="1" smtClean="0"/>
              <a:t>Few (Wide class intervals</a:t>
            </a:r>
            <a:r>
              <a:rPr lang="en-US" sz="2400" smtClean="0"/>
              <a:t>)</a:t>
            </a:r>
          </a:p>
          <a:p>
            <a:pPr marL="1143000" lvl="2" indent="-228600" defTabSz="914400" eaLnBrk="1" hangingPunct="1"/>
            <a:r>
              <a:rPr lang="en-US" smtClean="0"/>
              <a:t>may compress variation too much and yield a blocky distribution</a:t>
            </a:r>
          </a:p>
          <a:p>
            <a:pPr marL="1143000" lvl="2" indent="-228600" defTabSz="914400" eaLnBrk="1" hangingPunct="1"/>
            <a:r>
              <a:rPr lang="en-US" smtClean="0"/>
              <a:t>can obscure important patterns of variation.</a:t>
            </a:r>
          </a:p>
        </p:txBody>
      </p:sp>
      <p:graphicFrame>
        <p:nvGraphicFramePr>
          <p:cNvPr id="9256" name="Object 40"/>
          <p:cNvGraphicFramePr>
            <a:graphicFrameLocks noChangeAspect="1"/>
          </p:cNvGraphicFramePr>
          <p:nvPr/>
        </p:nvGraphicFramePr>
        <p:xfrm>
          <a:off x="5943600" y="4227513"/>
          <a:ext cx="3200400" cy="20208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64" name="Worksheet" r:id="rId3" imgW="4591050" imgH="2895600" progId="Excel.Sheet.8">
                  <p:embed/>
                </p:oleObj>
              </mc:Choice>
              <mc:Fallback>
                <p:oleObj name="Worksheet" r:id="rId3" imgW="4591050" imgH="2895600" progId="Excel.Sheet.8">
                  <p:embed/>
                  <p:pic>
                    <p:nvPicPr>
                      <p:cNvPr id="0" name="Picture 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43600" y="4227513"/>
                        <a:ext cx="3200400" cy="20208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57" name="Object 41"/>
          <p:cNvGraphicFramePr>
            <a:graphicFrameLocks noChangeAspect="1"/>
          </p:cNvGraphicFramePr>
          <p:nvPr/>
        </p:nvGraphicFramePr>
        <p:xfrm>
          <a:off x="5943600" y="2057400"/>
          <a:ext cx="3200400" cy="2152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65" name="Worksheet" r:id="rId5" imgW="4905375" imgH="3133750" progId="Excel.Sheet.8">
                  <p:embed/>
                </p:oleObj>
              </mc:Choice>
              <mc:Fallback>
                <p:oleObj name="Worksheet" r:id="rId5" imgW="4905375" imgH="3133750" progId="Excel.Sheet.8">
                  <p:embed/>
                  <p:pic>
                    <p:nvPicPr>
                      <p:cNvPr id="0" name="Picture 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43600" y="2057400"/>
                        <a:ext cx="3200400" cy="21526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260" name="Text Box 6"/>
          <p:cNvSpPr txBox="1">
            <a:spLocks noChangeArrowheads="1"/>
          </p:cNvSpPr>
          <p:nvPr/>
        </p:nvSpPr>
        <p:spPr bwMode="auto">
          <a:xfrm>
            <a:off x="6553200" y="6096000"/>
            <a:ext cx="25146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000">
                <a:solidFill>
                  <a:schemeClr val="folHlink"/>
                </a:solidFill>
              </a:rPr>
              <a:t>(X axis labels are upper class endpoints)</a:t>
            </a:r>
          </a:p>
        </p:txBody>
      </p:sp>
      <p:sp>
        <p:nvSpPr>
          <p:cNvPr id="9261" name="Footer Placeholder 7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/>
              <a:t>Copyright © 2013 Pearson Education</a:t>
            </a:r>
          </a:p>
        </p:txBody>
      </p:sp>
      <p:sp>
        <p:nvSpPr>
          <p:cNvPr id="9262" name="Slide Number Placeholder 8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r>
              <a:rPr lang="en-US" smtClean="0">
                <a:cs typeface="Arial" charset="0"/>
              </a:rPr>
              <a:t>Ch. 1-</a:t>
            </a:r>
            <a:fld id="{DA5DECE0-A3DC-4499-AD09-BF639353BCBD}" type="slidenum">
              <a:rPr lang="en-US" smtClean="0">
                <a:cs typeface="Arial" charset="0"/>
              </a:rPr>
              <a:pPr/>
              <a:t>48</a:t>
            </a:fld>
            <a:endParaRPr lang="en-US" smtClean="0"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5" name="Rectangle 2"/>
          <p:cNvSpPr>
            <a:spLocks noGrp="1" noChangeArrowheads="1"/>
          </p:cNvSpPr>
          <p:nvPr>
            <p:ph type="title"/>
          </p:nvPr>
        </p:nvSpPr>
        <p:spPr>
          <a:xfrm>
            <a:off x="990600" y="228600"/>
            <a:ext cx="7924800" cy="9906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mtClean="0"/>
              <a:t>The Cumulative </a:t>
            </a:r>
            <a:br>
              <a:rPr lang="en-US" smtClean="0"/>
            </a:br>
            <a:r>
              <a:rPr lang="en-US" smtClean="0"/>
              <a:t>Frequency Distribuiton</a:t>
            </a:r>
          </a:p>
        </p:txBody>
      </p:sp>
      <p:sp>
        <p:nvSpPr>
          <p:cNvPr id="77826" name="Rectangle 3"/>
          <p:cNvSpPr>
            <a:spLocks noChangeArrowheads="1"/>
          </p:cNvSpPr>
          <p:nvPr/>
        </p:nvSpPr>
        <p:spPr bwMode="auto">
          <a:xfrm>
            <a:off x="304800" y="2819400"/>
            <a:ext cx="8534400" cy="3733800"/>
          </a:xfrm>
          <a:prstGeom prst="rect">
            <a:avLst/>
          </a:prstGeom>
          <a:solidFill>
            <a:srgbClr val="CBDDF7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GB"/>
          </a:p>
        </p:txBody>
      </p:sp>
      <p:sp>
        <p:nvSpPr>
          <p:cNvPr id="77827" name="Rectangle 4"/>
          <p:cNvSpPr>
            <a:spLocks noChangeArrowheads="1"/>
          </p:cNvSpPr>
          <p:nvPr/>
        </p:nvSpPr>
        <p:spPr bwMode="auto">
          <a:xfrm>
            <a:off x="609600" y="1828800"/>
            <a:ext cx="8020050" cy="6413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GB"/>
          </a:p>
        </p:txBody>
      </p:sp>
      <p:sp>
        <p:nvSpPr>
          <p:cNvPr id="77828" name="Line 6"/>
          <p:cNvSpPr>
            <a:spLocks noChangeShapeType="1"/>
          </p:cNvSpPr>
          <p:nvPr/>
        </p:nvSpPr>
        <p:spPr bwMode="auto">
          <a:xfrm>
            <a:off x="304800" y="3810000"/>
            <a:ext cx="85344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7829" name="Line 7"/>
          <p:cNvSpPr>
            <a:spLocks noChangeShapeType="1"/>
          </p:cNvSpPr>
          <p:nvPr/>
        </p:nvSpPr>
        <p:spPr bwMode="auto">
          <a:xfrm>
            <a:off x="2819400" y="2819400"/>
            <a:ext cx="0" cy="37338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7830" name="Rectangle 8"/>
          <p:cNvSpPr>
            <a:spLocks noChangeArrowheads="1"/>
          </p:cNvSpPr>
          <p:nvPr/>
        </p:nvSpPr>
        <p:spPr bwMode="auto">
          <a:xfrm>
            <a:off x="762000" y="3200400"/>
            <a:ext cx="1066800" cy="3937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2000" b="1">
                <a:solidFill>
                  <a:srgbClr val="CC0000"/>
                </a:solidFill>
              </a:rPr>
              <a:t>Class</a:t>
            </a:r>
          </a:p>
        </p:txBody>
      </p:sp>
      <p:sp>
        <p:nvSpPr>
          <p:cNvPr id="77831" name="Rectangle 9"/>
          <p:cNvSpPr>
            <a:spLocks noChangeArrowheads="1"/>
          </p:cNvSpPr>
          <p:nvPr/>
        </p:nvSpPr>
        <p:spPr bwMode="auto">
          <a:xfrm>
            <a:off x="374650" y="3879850"/>
            <a:ext cx="8340725" cy="24193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eaLnBrk="0" hangingPunct="0">
              <a:spcBef>
                <a:spcPct val="30000"/>
              </a:spcBef>
            </a:pPr>
            <a:r>
              <a:rPr lang="en-US" sz="2000" b="1">
                <a:solidFill>
                  <a:schemeClr val="bg2"/>
                </a:solidFill>
              </a:rPr>
              <a:t>10 but less than 20  	   3                 15                    3                   15</a:t>
            </a:r>
          </a:p>
          <a:p>
            <a:pPr eaLnBrk="0" hangingPunct="0">
              <a:spcBef>
                <a:spcPct val="30000"/>
              </a:spcBef>
            </a:pPr>
            <a:r>
              <a:rPr lang="en-US" sz="2000" b="1">
                <a:solidFill>
                  <a:schemeClr val="bg2"/>
                </a:solidFill>
              </a:rPr>
              <a:t>20 but less than 30	   6                 30                    9                   45</a:t>
            </a:r>
          </a:p>
          <a:p>
            <a:pPr eaLnBrk="0" hangingPunct="0">
              <a:spcBef>
                <a:spcPct val="30000"/>
              </a:spcBef>
            </a:pPr>
            <a:r>
              <a:rPr lang="en-US" sz="2000" b="1">
                <a:solidFill>
                  <a:schemeClr val="bg2"/>
                </a:solidFill>
              </a:rPr>
              <a:t>30 but less than 40	   5                 25                  14                   70</a:t>
            </a:r>
          </a:p>
          <a:p>
            <a:pPr eaLnBrk="0" hangingPunct="0">
              <a:spcBef>
                <a:spcPct val="30000"/>
              </a:spcBef>
            </a:pPr>
            <a:r>
              <a:rPr lang="en-US" sz="2000" b="1">
                <a:solidFill>
                  <a:schemeClr val="bg2"/>
                </a:solidFill>
              </a:rPr>
              <a:t>40 but less than 50          4                 20                  18                   90</a:t>
            </a:r>
          </a:p>
          <a:p>
            <a:pPr eaLnBrk="0" hangingPunct="0">
              <a:spcBef>
                <a:spcPct val="30000"/>
              </a:spcBef>
            </a:pPr>
            <a:r>
              <a:rPr lang="en-US" sz="2000" b="1">
                <a:solidFill>
                  <a:schemeClr val="bg2"/>
                </a:solidFill>
              </a:rPr>
              <a:t>50 but less than 60	   2                 10                  </a:t>
            </a:r>
            <a:r>
              <a:rPr lang="en-US" sz="1000" b="1">
                <a:solidFill>
                  <a:schemeClr val="bg2"/>
                </a:solidFill>
              </a:rPr>
              <a:t> </a:t>
            </a:r>
            <a:r>
              <a:rPr lang="en-US" sz="2000" b="1">
                <a:solidFill>
                  <a:schemeClr val="bg2"/>
                </a:solidFill>
              </a:rPr>
              <a:t>20                 100</a:t>
            </a:r>
          </a:p>
          <a:p>
            <a:pPr eaLnBrk="0" hangingPunct="0">
              <a:lnSpc>
                <a:spcPct val="70000"/>
              </a:lnSpc>
              <a:spcBef>
                <a:spcPct val="50000"/>
              </a:spcBef>
            </a:pPr>
            <a:r>
              <a:rPr lang="en-US" sz="2000" b="1">
                <a:solidFill>
                  <a:srgbClr val="CC0000"/>
                </a:solidFill>
              </a:rPr>
              <a:t>                Total	               20               100</a:t>
            </a:r>
            <a:r>
              <a:rPr lang="en-US" b="1">
                <a:solidFill>
                  <a:srgbClr val="CC0000"/>
                </a:solidFill>
              </a:rPr>
              <a:t>          </a:t>
            </a:r>
          </a:p>
        </p:txBody>
      </p:sp>
      <p:sp>
        <p:nvSpPr>
          <p:cNvPr id="77832" name="Line 10"/>
          <p:cNvSpPr>
            <a:spLocks noChangeShapeType="1"/>
          </p:cNvSpPr>
          <p:nvPr/>
        </p:nvSpPr>
        <p:spPr bwMode="auto">
          <a:xfrm>
            <a:off x="4191000" y="2819400"/>
            <a:ext cx="0" cy="37338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7833" name="Rectangle 11"/>
          <p:cNvSpPr>
            <a:spLocks noChangeArrowheads="1"/>
          </p:cNvSpPr>
          <p:nvPr/>
        </p:nvSpPr>
        <p:spPr bwMode="auto">
          <a:xfrm>
            <a:off x="4114800" y="3200400"/>
            <a:ext cx="1600200" cy="3937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2000" b="1">
                <a:solidFill>
                  <a:srgbClr val="CC0000"/>
                </a:solidFill>
              </a:rPr>
              <a:t>Percentage</a:t>
            </a:r>
          </a:p>
        </p:txBody>
      </p:sp>
      <p:sp>
        <p:nvSpPr>
          <p:cNvPr id="77834" name="Line 12"/>
          <p:cNvSpPr>
            <a:spLocks noChangeShapeType="1"/>
          </p:cNvSpPr>
          <p:nvPr/>
        </p:nvSpPr>
        <p:spPr bwMode="auto">
          <a:xfrm>
            <a:off x="5638800" y="2819400"/>
            <a:ext cx="0" cy="37338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7835" name="Rectangle 13"/>
          <p:cNvSpPr>
            <a:spLocks noChangeArrowheads="1"/>
          </p:cNvSpPr>
          <p:nvPr/>
        </p:nvSpPr>
        <p:spPr bwMode="auto">
          <a:xfrm>
            <a:off x="7239000" y="3095625"/>
            <a:ext cx="1600200" cy="6381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algn="ctr" eaLnBrk="0" hangingPunct="0">
              <a:lnSpc>
                <a:spcPct val="90000"/>
              </a:lnSpc>
              <a:spcBef>
                <a:spcPct val="50000"/>
              </a:spcBef>
            </a:pPr>
            <a:r>
              <a:rPr lang="en-US" sz="2000" b="1">
                <a:solidFill>
                  <a:schemeClr val="folHlink"/>
                </a:solidFill>
              </a:rPr>
              <a:t>Cumulative Percentage</a:t>
            </a:r>
          </a:p>
        </p:txBody>
      </p:sp>
      <p:sp>
        <p:nvSpPr>
          <p:cNvPr id="77836" name="Line 14"/>
          <p:cNvSpPr>
            <a:spLocks noChangeShapeType="1"/>
          </p:cNvSpPr>
          <p:nvPr/>
        </p:nvSpPr>
        <p:spPr bwMode="auto">
          <a:xfrm>
            <a:off x="304800" y="5867400"/>
            <a:ext cx="85344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7837" name="Rectangle 15"/>
          <p:cNvSpPr>
            <a:spLocks noChangeArrowheads="1"/>
          </p:cNvSpPr>
          <p:nvPr/>
        </p:nvSpPr>
        <p:spPr bwMode="auto">
          <a:xfrm>
            <a:off x="304800" y="1657350"/>
            <a:ext cx="8534400" cy="911225"/>
          </a:xfrm>
          <a:prstGeom prst="rect">
            <a:avLst/>
          </a:prstGeom>
          <a:solidFill>
            <a:srgbClr val="CCFFCC"/>
          </a:solidFill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b="1"/>
              <a:t>Data in ordered array:</a:t>
            </a:r>
          </a:p>
          <a:p>
            <a:pPr algn="ctr" eaLnBrk="0" hangingPunct="0"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</a:rPr>
              <a:t>12, 13, 17, 21, 24, 24, 26, 27, 27, 30, 32, 35, 37, 38, 41, 43, 44, 46, 53, 58</a:t>
            </a:r>
          </a:p>
        </p:txBody>
      </p:sp>
      <p:sp>
        <p:nvSpPr>
          <p:cNvPr id="77838" name="Rectangle 17"/>
          <p:cNvSpPr>
            <a:spLocks noChangeArrowheads="1"/>
          </p:cNvSpPr>
          <p:nvPr/>
        </p:nvSpPr>
        <p:spPr bwMode="auto">
          <a:xfrm>
            <a:off x="2743200" y="3200400"/>
            <a:ext cx="1524000" cy="3937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2000" b="1">
                <a:solidFill>
                  <a:srgbClr val="CC0000"/>
                </a:solidFill>
              </a:rPr>
              <a:t>Frequency</a:t>
            </a:r>
          </a:p>
        </p:txBody>
      </p:sp>
      <p:sp>
        <p:nvSpPr>
          <p:cNvPr id="77839" name="Rectangle 18"/>
          <p:cNvSpPr>
            <a:spLocks noChangeArrowheads="1"/>
          </p:cNvSpPr>
          <p:nvPr/>
        </p:nvSpPr>
        <p:spPr bwMode="auto">
          <a:xfrm>
            <a:off x="5562600" y="3048000"/>
            <a:ext cx="1771650" cy="6985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2000" b="1">
                <a:solidFill>
                  <a:schemeClr val="folHlink"/>
                </a:solidFill>
              </a:rPr>
              <a:t>Cumulative Frequency</a:t>
            </a:r>
          </a:p>
        </p:txBody>
      </p:sp>
      <p:sp>
        <p:nvSpPr>
          <p:cNvPr id="77840" name="Line 19"/>
          <p:cNvSpPr>
            <a:spLocks noChangeShapeType="1"/>
          </p:cNvSpPr>
          <p:nvPr/>
        </p:nvSpPr>
        <p:spPr bwMode="auto">
          <a:xfrm>
            <a:off x="7239000" y="2819400"/>
            <a:ext cx="0" cy="37338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7841" name="Footer Placeholder 18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/>
              <a:t>Copyright © 2013 Pearson Education</a:t>
            </a:r>
          </a:p>
        </p:txBody>
      </p:sp>
      <p:sp>
        <p:nvSpPr>
          <p:cNvPr id="77842" name="Slide Number Placeholder 19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r>
              <a:rPr lang="en-US" smtClean="0">
                <a:cs typeface="Arial" charset="0"/>
              </a:rPr>
              <a:t>Ch. 1-</a:t>
            </a:r>
            <a:fld id="{9CE88278-AB15-4F3D-A21D-7D490D210556}" type="slidenum">
              <a:rPr lang="en-US" smtClean="0">
                <a:cs typeface="Arial" charset="0"/>
              </a:rPr>
              <a:pPr/>
              <a:t>49</a:t>
            </a:fld>
            <a:endParaRPr lang="en-US" smtClean="0"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b="1" smtClean="0">
                <a:solidFill>
                  <a:schemeClr val="bg2"/>
                </a:solidFill>
              </a:rPr>
              <a:t>Data are used to assist decision making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sz="2400" b="1" smtClean="0">
              <a:solidFill>
                <a:schemeClr val="bg2"/>
              </a:solidFill>
            </a:endParaRP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sz="1200" b="1" smtClean="0">
              <a:solidFill>
                <a:schemeClr val="bg2"/>
              </a:solidFill>
            </a:endParaRPr>
          </a:p>
          <a:p>
            <a:pPr eaLnBrk="1" hangingPunct="1"/>
            <a:r>
              <a:rPr lang="en-US" sz="2400" smtClean="0">
                <a:solidFill>
                  <a:srgbClr val="FF0000"/>
                </a:solidFill>
              </a:rPr>
              <a:t>Statistics</a:t>
            </a:r>
            <a:r>
              <a:rPr lang="en-US" sz="2400" smtClean="0"/>
              <a:t> is a tool to help </a:t>
            </a:r>
            <a:r>
              <a:rPr lang="en-US" sz="2400" smtClean="0">
                <a:solidFill>
                  <a:srgbClr val="0000FF"/>
                </a:solidFill>
              </a:rPr>
              <a:t>process, summarize, analyze, and interpre</a:t>
            </a:r>
            <a:r>
              <a:rPr lang="en-US" sz="2400" smtClean="0">
                <a:solidFill>
                  <a:srgbClr val="3B58E9"/>
                </a:solidFill>
              </a:rPr>
              <a:t>t</a:t>
            </a:r>
            <a:r>
              <a:rPr lang="en-US" sz="2400" smtClean="0"/>
              <a:t> data 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sz="2400" b="1" smtClean="0"/>
          </a:p>
        </p:txBody>
      </p:sp>
      <p:sp>
        <p:nvSpPr>
          <p:cNvPr id="14338" name="Footer Placehold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pPr defTabSz="852488"/>
            <a:r>
              <a:rPr lang="en-US"/>
              <a:t>Copyright © 2013 Pearson Education</a:t>
            </a:r>
          </a:p>
        </p:txBody>
      </p:sp>
      <p:sp>
        <p:nvSpPr>
          <p:cNvPr id="14339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pPr defTabSz="852488"/>
            <a:r>
              <a:rPr lang="en-US" smtClean="0">
                <a:cs typeface="Arial" charset="0"/>
              </a:rPr>
              <a:t>Ch. 1-</a:t>
            </a:r>
            <a:fld id="{74AD3C34-EFD0-4441-AC19-E8C2E5FA83A0}" type="slidenum">
              <a:rPr lang="en-US" smtClean="0">
                <a:cs typeface="Arial" charset="0"/>
              </a:rPr>
              <a:pPr defTabSz="852488"/>
              <a:t>5</a:t>
            </a:fld>
            <a:endParaRPr lang="en-US" smtClean="0">
              <a:cs typeface="Arial" charset="0"/>
            </a:endParaRPr>
          </a:p>
        </p:txBody>
      </p:sp>
      <p:sp>
        <p:nvSpPr>
          <p:cNvPr id="14340" name="Text Box 4"/>
          <p:cNvSpPr txBox="1">
            <a:spLocks noChangeArrowheads="1"/>
          </p:cNvSpPr>
          <p:nvPr/>
        </p:nvSpPr>
        <p:spPr bwMode="auto">
          <a:xfrm>
            <a:off x="7467600" y="1203325"/>
            <a:ext cx="1524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i="1">
                <a:solidFill>
                  <a:schemeClr val="tx2"/>
                </a:solidFill>
              </a:rPr>
              <a:t>(continued)</a:t>
            </a:r>
          </a:p>
        </p:txBody>
      </p:sp>
      <p:sp>
        <p:nvSpPr>
          <p:cNvPr id="1434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mtClean="0"/>
              <a:t>Decision Making in an Uncertain Environment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2" name="Rectangle 2"/>
          <p:cNvSpPr>
            <a:spLocks noGrp="1" noChangeArrowheads="1"/>
          </p:cNvSpPr>
          <p:nvPr>
            <p:ph type="title"/>
          </p:nvPr>
        </p:nvSpPr>
        <p:spPr>
          <a:xfrm>
            <a:off x="1066800" y="228600"/>
            <a:ext cx="7620000" cy="9906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mtClean="0"/>
              <a:t>The Ogive</a:t>
            </a:r>
            <a:br>
              <a:rPr lang="en-US" smtClean="0"/>
            </a:br>
            <a:r>
              <a:rPr lang="en-US" sz="3600" smtClean="0"/>
              <a:t>Graphing Cumulative Frequencies</a:t>
            </a:r>
          </a:p>
        </p:txBody>
      </p:sp>
      <p:sp>
        <p:nvSpPr>
          <p:cNvPr id="10263" name="Rectangle 4"/>
          <p:cNvSpPr>
            <a:spLocks noChangeArrowheads="1"/>
          </p:cNvSpPr>
          <p:nvPr/>
        </p:nvSpPr>
        <p:spPr bwMode="auto">
          <a:xfrm>
            <a:off x="4800600" y="2667000"/>
            <a:ext cx="398145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GB"/>
          </a:p>
        </p:txBody>
      </p:sp>
      <p:sp>
        <p:nvSpPr>
          <p:cNvPr id="10264" name="Rectangle 5"/>
          <p:cNvSpPr>
            <a:spLocks noChangeArrowheads="1"/>
          </p:cNvSpPr>
          <p:nvPr/>
        </p:nvSpPr>
        <p:spPr bwMode="auto">
          <a:xfrm>
            <a:off x="4953000" y="2667000"/>
            <a:ext cx="360045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GB"/>
          </a:p>
        </p:txBody>
      </p:sp>
      <p:graphicFrame>
        <p:nvGraphicFramePr>
          <p:cNvPr id="10261" name="Object 21">
            <a:hlinkClick r:id="" action="ppaction://ole?verb=0"/>
          </p:cNvPr>
          <p:cNvGraphicFramePr>
            <a:graphicFrameLocks/>
          </p:cNvGraphicFramePr>
          <p:nvPr/>
        </p:nvGraphicFramePr>
        <p:xfrm>
          <a:off x="3740150" y="2667000"/>
          <a:ext cx="5403850" cy="3575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5" name="Worksheet" r:id="rId3" imgW="2943225" imgH="1800352" progId="Excel.Sheet.8">
                  <p:embed/>
                </p:oleObj>
              </mc:Choice>
              <mc:Fallback>
                <p:oleObj name="Worksheet" r:id="rId3" imgW="2943225" imgH="1800352" progId="Excel.Sheet.8">
                  <p:embed/>
                  <p:pic>
                    <p:nvPicPr>
                      <p:cNvPr id="0" name="Picture 21"/>
                      <p:cNvPicPr>
                        <a:picLocks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40150" y="2667000"/>
                        <a:ext cx="5403850" cy="35750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65" name="Rectangle 7"/>
          <p:cNvSpPr>
            <a:spLocks noChangeArrowheads="1"/>
          </p:cNvSpPr>
          <p:nvPr/>
        </p:nvSpPr>
        <p:spPr bwMode="auto">
          <a:xfrm>
            <a:off x="5486400" y="6096000"/>
            <a:ext cx="2362200" cy="3635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800"/>
              <a:t>Interval endpoints</a:t>
            </a:r>
          </a:p>
        </p:txBody>
      </p:sp>
      <p:sp>
        <p:nvSpPr>
          <p:cNvPr id="10266" name="Rectangle 9"/>
          <p:cNvSpPr>
            <a:spLocks noChangeArrowheads="1"/>
          </p:cNvSpPr>
          <p:nvPr/>
        </p:nvSpPr>
        <p:spPr bwMode="auto">
          <a:xfrm>
            <a:off x="76200" y="1676400"/>
            <a:ext cx="3733800" cy="2286000"/>
          </a:xfrm>
          <a:prstGeom prst="rect">
            <a:avLst/>
          </a:prstGeom>
          <a:solidFill>
            <a:srgbClr val="CBDDF7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GB"/>
          </a:p>
        </p:txBody>
      </p:sp>
      <p:sp>
        <p:nvSpPr>
          <p:cNvPr id="10267" name="Line 10"/>
          <p:cNvSpPr>
            <a:spLocks noChangeShapeType="1"/>
          </p:cNvSpPr>
          <p:nvPr/>
        </p:nvSpPr>
        <p:spPr bwMode="auto">
          <a:xfrm>
            <a:off x="76200" y="2362200"/>
            <a:ext cx="37338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68" name="Line 11"/>
          <p:cNvSpPr>
            <a:spLocks noChangeShapeType="1"/>
          </p:cNvSpPr>
          <p:nvPr/>
        </p:nvSpPr>
        <p:spPr bwMode="auto">
          <a:xfrm>
            <a:off x="1828800" y="1676400"/>
            <a:ext cx="0" cy="22860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69" name="Rectangle 12"/>
          <p:cNvSpPr>
            <a:spLocks noChangeArrowheads="1"/>
          </p:cNvSpPr>
          <p:nvPr/>
        </p:nvSpPr>
        <p:spPr bwMode="auto">
          <a:xfrm>
            <a:off x="381000" y="2000250"/>
            <a:ext cx="1066800" cy="3016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400" b="1">
                <a:solidFill>
                  <a:srgbClr val="CC0000"/>
                </a:solidFill>
              </a:rPr>
              <a:t>Interval</a:t>
            </a:r>
          </a:p>
        </p:txBody>
      </p:sp>
      <p:sp>
        <p:nvSpPr>
          <p:cNvPr id="10270" name="Rectangle 13"/>
          <p:cNvSpPr>
            <a:spLocks noChangeArrowheads="1"/>
          </p:cNvSpPr>
          <p:nvPr/>
        </p:nvSpPr>
        <p:spPr bwMode="auto">
          <a:xfrm>
            <a:off x="76200" y="2438400"/>
            <a:ext cx="3587750" cy="15160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eaLnBrk="0" hangingPunct="0">
              <a:lnSpc>
                <a:spcPct val="70000"/>
              </a:lnSpc>
              <a:spcBef>
                <a:spcPct val="50000"/>
              </a:spcBef>
            </a:pPr>
            <a:r>
              <a:rPr lang="en-US" sz="1400" b="1">
                <a:solidFill>
                  <a:schemeClr val="bg2"/>
                </a:solidFill>
              </a:rPr>
              <a:t>Less than 10                  </a:t>
            </a:r>
            <a:r>
              <a:rPr lang="en-US" sz="800" b="1">
                <a:solidFill>
                  <a:schemeClr val="bg2"/>
                </a:solidFill>
              </a:rPr>
              <a:t> </a:t>
            </a:r>
            <a:r>
              <a:rPr lang="en-US" sz="1400" b="1">
                <a:solidFill>
                  <a:schemeClr val="bg2"/>
                </a:solidFill>
              </a:rPr>
              <a:t> 10                 0</a:t>
            </a:r>
          </a:p>
          <a:p>
            <a:pPr eaLnBrk="0" hangingPunct="0">
              <a:lnSpc>
                <a:spcPct val="70000"/>
              </a:lnSpc>
              <a:spcBef>
                <a:spcPct val="50000"/>
              </a:spcBef>
            </a:pPr>
            <a:r>
              <a:rPr lang="en-US" sz="1400" b="1">
                <a:solidFill>
                  <a:schemeClr val="bg2"/>
                </a:solidFill>
              </a:rPr>
              <a:t>10 but less than 20   	    20        	     15</a:t>
            </a:r>
          </a:p>
          <a:p>
            <a:pPr eaLnBrk="0" hangingPunct="0">
              <a:lnSpc>
                <a:spcPct val="70000"/>
              </a:lnSpc>
              <a:spcBef>
                <a:spcPct val="50000"/>
              </a:spcBef>
            </a:pPr>
            <a:r>
              <a:rPr lang="en-US" sz="1400" b="1">
                <a:solidFill>
                  <a:schemeClr val="bg2"/>
                </a:solidFill>
              </a:rPr>
              <a:t>20 but less than 30   	    30                45</a:t>
            </a:r>
          </a:p>
          <a:p>
            <a:pPr eaLnBrk="0" hangingPunct="0">
              <a:lnSpc>
                <a:spcPct val="70000"/>
              </a:lnSpc>
              <a:spcBef>
                <a:spcPct val="50000"/>
              </a:spcBef>
            </a:pPr>
            <a:r>
              <a:rPr lang="en-US" sz="1400" b="1">
                <a:solidFill>
                  <a:schemeClr val="bg2"/>
                </a:solidFill>
              </a:rPr>
              <a:t>30 but less than 40   	    40                70</a:t>
            </a:r>
          </a:p>
          <a:p>
            <a:pPr eaLnBrk="0" hangingPunct="0">
              <a:lnSpc>
                <a:spcPct val="70000"/>
              </a:lnSpc>
              <a:spcBef>
                <a:spcPct val="50000"/>
              </a:spcBef>
            </a:pPr>
            <a:r>
              <a:rPr lang="en-US" sz="1400" b="1">
                <a:solidFill>
                  <a:schemeClr val="bg2"/>
                </a:solidFill>
              </a:rPr>
              <a:t>40 but less than 50   	    50                90</a:t>
            </a:r>
          </a:p>
          <a:p>
            <a:pPr eaLnBrk="0" hangingPunct="0">
              <a:lnSpc>
                <a:spcPct val="70000"/>
              </a:lnSpc>
              <a:spcBef>
                <a:spcPct val="50000"/>
              </a:spcBef>
            </a:pPr>
            <a:r>
              <a:rPr lang="en-US" sz="1400" b="1">
                <a:solidFill>
                  <a:schemeClr val="bg2"/>
                </a:solidFill>
              </a:rPr>
              <a:t>50 but less than 60   	    60               100</a:t>
            </a:r>
            <a:endParaRPr lang="en-US" sz="1400" b="1">
              <a:solidFill>
                <a:srgbClr val="CC0000"/>
              </a:solidFill>
            </a:endParaRPr>
          </a:p>
        </p:txBody>
      </p:sp>
      <p:sp>
        <p:nvSpPr>
          <p:cNvPr id="10271" name="Line 14"/>
          <p:cNvSpPr>
            <a:spLocks noChangeShapeType="1"/>
          </p:cNvSpPr>
          <p:nvPr/>
        </p:nvSpPr>
        <p:spPr bwMode="auto">
          <a:xfrm>
            <a:off x="2743200" y="1676400"/>
            <a:ext cx="0" cy="22860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72" name="Rectangle 15"/>
          <p:cNvSpPr>
            <a:spLocks noChangeArrowheads="1"/>
          </p:cNvSpPr>
          <p:nvPr/>
        </p:nvSpPr>
        <p:spPr bwMode="auto">
          <a:xfrm>
            <a:off x="2590800" y="1847850"/>
            <a:ext cx="1371600" cy="5143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1400" b="1">
                <a:solidFill>
                  <a:srgbClr val="CC0000"/>
                </a:solidFill>
              </a:rPr>
              <a:t>Cumulative Percentage</a:t>
            </a:r>
          </a:p>
        </p:txBody>
      </p:sp>
      <p:sp>
        <p:nvSpPr>
          <p:cNvPr id="10273" name="Rectangle 16"/>
          <p:cNvSpPr>
            <a:spLocks noChangeArrowheads="1"/>
          </p:cNvSpPr>
          <p:nvPr/>
        </p:nvSpPr>
        <p:spPr bwMode="auto">
          <a:xfrm>
            <a:off x="1752600" y="1697038"/>
            <a:ext cx="990600" cy="6651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algn="ctr" eaLnBrk="0" hangingPunct="0">
              <a:lnSpc>
                <a:spcPct val="90000"/>
              </a:lnSpc>
              <a:spcBef>
                <a:spcPct val="50000"/>
              </a:spcBef>
            </a:pPr>
            <a:r>
              <a:rPr lang="en-US" sz="1400" b="1">
                <a:solidFill>
                  <a:srgbClr val="CC0000"/>
                </a:solidFill>
              </a:rPr>
              <a:t>Upper interval endpoint</a:t>
            </a:r>
          </a:p>
        </p:txBody>
      </p:sp>
      <p:sp>
        <p:nvSpPr>
          <p:cNvPr id="10274" name="AutoShape 18"/>
          <p:cNvSpPr>
            <a:spLocks noChangeArrowheads="1"/>
          </p:cNvSpPr>
          <p:nvPr/>
        </p:nvSpPr>
        <p:spPr bwMode="auto">
          <a:xfrm rot="10800000" flipH="1">
            <a:off x="3124200" y="3962400"/>
            <a:ext cx="685800" cy="1066800"/>
          </a:xfrm>
          <a:custGeom>
            <a:avLst/>
            <a:gdLst>
              <a:gd name="T0" fmla="*/ 2147483647 w 21600"/>
              <a:gd name="T1" fmla="*/ 0 h 21600"/>
              <a:gd name="T2" fmla="*/ 2147483647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17694720 60000 65536"/>
              <a:gd name="T9" fmla="*/ 5898240 60000 65536"/>
              <a:gd name="T10" fmla="*/ 5898240 60000 65536"/>
              <a:gd name="T11" fmla="*/ 0 60000 65536"/>
              <a:gd name="T12" fmla="*/ 12427 w 21600"/>
              <a:gd name="T13" fmla="*/ 3889 h 21600"/>
              <a:gd name="T14" fmla="*/ 19380 w 21600"/>
              <a:gd name="T15" fmla="*/ 8269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21600" y="6079"/>
                </a:moveTo>
                <a:lnTo>
                  <a:pt x="15438" y="0"/>
                </a:lnTo>
                <a:lnTo>
                  <a:pt x="15438" y="3889"/>
                </a:lnTo>
                <a:lnTo>
                  <a:pt x="12427" y="3889"/>
                </a:lnTo>
                <a:cubicBezTo>
                  <a:pt x="5564" y="3889"/>
                  <a:pt x="0" y="7591"/>
                  <a:pt x="0" y="12158"/>
                </a:cubicBezTo>
                <a:lnTo>
                  <a:pt x="0" y="21600"/>
                </a:lnTo>
                <a:lnTo>
                  <a:pt x="4477" y="21600"/>
                </a:lnTo>
                <a:lnTo>
                  <a:pt x="4477" y="12158"/>
                </a:lnTo>
                <a:cubicBezTo>
                  <a:pt x="4477" y="10010"/>
                  <a:pt x="8036" y="8269"/>
                  <a:pt x="12427" y="8269"/>
                </a:cubicBezTo>
                <a:lnTo>
                  <a:pt x="15438" y="8269"/>
                </a:lnTo>
                <a:lnTo>
                  <a:pt x="15438" y="12158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GB"/>
          </a:p>
        </p:txBody>
      </p:sp>
      <p:sp>
        <p:nvSpPr>
          <p:cNvPr id="10275" name="Footer Placeholder 16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/>
              <a:t>Copyright © 2013 Pearson Education</a:t>
            </a:r>
          </a:p>
        </p:txBody>
      </p:sp>
      <p:sp>
        <p:nvSpPr>
          <p:cNvPr id="10276" name="Slide Number Placeholder 17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r>
              <a:rPr lang="en-US" smtClean="0">
                <a:cs typeface="Arial" charset="0"/>
              </a:rPr>
              <a:t>Ch. 1-</a:t>
            </a:r>
            <a:fld id="{7EC887A9-0486-4C4D-BE98-084D2EC0D838}" type="slidenum">
              <a:rPr lang="en-US" smtClean="0">
                <a:cs typeface="Arial" charset="0"/>
              </a:rPr>
              <a:pPr/>
              <a:t>50</a:t>
            </a:fld>
            <a:endParaRPr lang="en-US" smtClean="0"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7" name="Rectangle 2"/>
          <p:cNvSpPr>
            <a:spLocks noGrp="1" noChangeArrowheads="1"/>
          </p:cNvSpPr>
          <p:nvPr>
            <p:ph type="title"/>
          </p:nvPr>
        </p:nvSpPr>
        <p:spPr>
          <a:xfrm>
            <a:off x="1447800" y="381000"/>
            <a:ext cx="6553200" cy="762000"/>
          </a:xfrm>
        </p:spPr>
        <p:txBody>
          <a:bodyPr/>
          <a:lstStyle/>
          <a:p>
            <a:pPr defTabSz="914400" eaLnBrk="1" hangingPunct="1"/>
            <a:r>
              <a:rPr lang="en-US" smtClean="0"/>
              <a:t>Stem-and-Leaf Diagram</a:t>
            </a:r>
          </a:p>
        </p:txBody>
      </p:sp>
      <p:sp>
        <p:nvSpPr>
          <p:cNvPr id="80898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2097088"/>
            <a:ext cx="7772400" cy="3465512"/>
          </a:xfrm>
        </p:spPr>
        <p:txBody>
          <a:bodyPr/>
          <a:lstStyle/>
          <a:p>
            <a:pPr marL="342900" indent="-342900" defTabSz="914400" eaLnBrk="1" hangingPunct="1"/>
            <a:r>
              <a:rPr lang="en-US" smtClean="0"/>
              <a:t>A simple way to see distribution details in a data set</a:t>
            </a:r>
          </a:p>
          <a:p>
            <a:pPr marL="342900" indent="-342900" defTabSz="914400" eaLnBrk="1" hangingPunct="1">
              <a:buFont typeface="Wingdings" pitchFamily="2" charset="2"/>
              <a:buNone/>
            </a:pPr>
            <a:endParaRPr lang="en-US" smtClean="0"/>
          </a:p>
          <a:p>
            <a:pPr marL="742950" lvl="1" indent="-285750" defTabSz="914400" eaLnBrk="1" hangingPunct="1">
              <a:lnSpc>
                <a:spcPct val="120000"/>
              </a:lnSpc>
              <a:buFont typeface="Wingdings" pitchFamily="2" charset="2"/>
              <a:buNone/>
            </a:pPr>
            <a:r>
              <a:rPr lang="en-US" sz="2800" smtClean="0"/>
              <a:t>METHOD: Separate the sorted data series</a:t>
            </a:r>
            <a:br>
              <a:rPr lang="en-US" sz="2800" smtClean="0"/>
            </a:br>
            <a:r>
              <a:rPr lang="en-US" sz="2800" smtClean="0"/>
              <a:t>                into leading digits (the </a:t>
            </a:r>
            <a:r>
              <a:rPr lang="en-US" sz="2800" b="1" smtClean="0">
                <a:solidFill>
                  <a:srgbClr val="0000FF"/>
                </a:solidFill>
              </a:rPr>
              <a:t>stem</a:t>
            </a:r>
            <a:r>
              <a:rPr lang="en-US" sz="2800" smtClean="0"/>
              <a:t>) and</a:t>
            </a:r>
            <a:br>
              <a:rPr lang="en-US" sz="2800" smtClean="0"/>
            </a:br>
            <a:r>
              <a:rPr lang="en-US" sz="2800" smtClean="0"/>
              <a:t>                the trailing digits (the</a:t>
            </a:r>
            <a:r>
              <a:rPr lang="en-US" sz="2800" smtClean="0">
                <a:solidFill>
                  <a:srgbClr val="0000FF"/>
                </a:solidFill>
              </a:rPr>
              <a:t> </a:t>
            </a:r>
            <a:r>
              <a:rPr lang="en-US" sz="2800" b="1" smtClean="0">
                <a:solidFill>
                  <a:srgbClr val="0000FF"/>
                </a:solidFill>
              </a:rPr>
              <a:t>leaves</a:t>
            </a:r>
            <a:r>
              <a:rPr lang="en-US" sz="2800" smtClean="0"/>
              <a:t>)</a:t>
            </a:r>
            <a:endParaRPr lang="en-US" smtClean="0"/>
          </a:p>
        </p:txBody>
      </p:sp>
      <p:sp>
        <p:nvSpPr>
          <p:cNvPr id="80899" name="Footer Placeholder 4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/>
              <a:t>Copyright © 2013 Pearson Education</a:t>
            </a:r>
          </a:p>
        </p:txBody>
      </p:sp>
      <p:sp>
        <p:nvSpPr>
          <p:cNvPr id="80900" name="Slide Number Placeholder 5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r>
              <a:rPr lang="en-US" smtClean="0">
                <a:cs typeface="Arial" charset="0"/>
              </a:rPr>
              <a:t>Ch. 1-</a:t>
            </a:r>
            <a:fld id="{0E8F3BFE-AB3A-4743-9249-55D6221956FE}" type="slidenum">
              <a:rPr lang="en-US" smtClean="0">
                <a:cs typeface="Arial" charset="0"/>
              </a:rPr>
              <a:pPr/>
              <a:t>51</a:t>
            </a:fld>
            <a:endParaRPr lang="en-US" smtClean="0"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1" name="Rectangle 2"/>
          <p:cNvSpPr>
            <a:spLocks noChangeArrowheads="1"/>
          </p:cNvSpPr>
          <p:nvPr/>
        </p:nvSpPr>
        <p:spPr bwMode="auto">
          <a:xfrm>
            <a:off x="4876800" y="3352800"/>
            <a:ext cx="1600200" cy="2286000"/>
          </a:xfrm>
          <a:prstGeom prst="rect">
            <a:avLst/>
          </a:prstGeom>
          <a:solidFill>
            <a:srgbClr val="FDE0BD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GB"/>
          </a:p>
        </p:txBody>
      </p:sp>
      <p:sp>
        <p:nvSpPr>
          <p:cNvPr id="81922" name="Rectangle 3"/>
          <p:cNvSpPr>
            <a:spLocks noGrp="1" noChangeArrowheads="1"/>
          </p:cNvSpPr>
          <p:nvPr>
            <p:ph type="title"/>
          </p:nvPr>
        </p:nvSpPr>
        <p:spPr>
          <a:xfrm>
            <a:off x="2493963" y="152400"/>
            <a:ext cx="3983037" cy="990600"/>
          </a:xfrm>
        </p:spPr>
        <p:txBody>
          <a:bodyPr/>
          <a:lstStyle/>
          <a:p>
            <a:pPr defTabSz="914400" eaLnBrk="1" hangingPunct="1"/>
            <a:r>
              <a:rPr lang="en-US" smtClean="0"/>
              <a:t>Example</a:t>
            </a:r>
          </a:p>
        </p:txBody>
      </p:sp>
      <p:sp>
        <p:nvSpPr>
          <p:cNvPr id="81923" name="Rectangle 4"/>
          <p:cNvSpPr>
            <a:spLocks noGrp="1" noChangeArrowheads="1"/>
          </p:cNvSpPr>
          <p:nvPr>
            <p:ph idx="1"/>
          </p:nvPr>
        </p:nvSpPr>
        <p:spPr>
          <a:xfrm>
            <a:off x="1066800" y="2819400"/>
            <a:ext cx="7696200" cy="671513"/>
          </a:xfrm>
        </p:spPr>
        <p:txBody>
          <a:bodyPr/>
          <a:lstStyle/>
          <a:p>
            <a:pPr marL="342900" indent="-342900" defTabSz="914400" eaLnBrk="1" hangingPunct="1"/>
            <a:r>
              <a:rPr lang="en-US" smtClean="0"/>
              <a:t>Here, use the 10’s digit for the stem unit:</a:t>
            </a:r>
          </a:p>
        </p:txBody>
      </p:sp>
      <p:sp>
        <p:nvSpPr>
          <p:cNvPr id="81924" name="Rectangle 5"/>
          <p:cNvSpPr>
            <a:spLocks noChangeArrowheads="1"/>
          </p:cNvSpPr>
          <p:nvPr/>
        </p:nvSpPr>
        <p:spPr bwMode="auto">
          <a:xfrm>
            <a:off x="1900238" y="1520825"/>
            <a:ext cx="5095875" cy="1000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3200" b="1">
                <a:solidFill>
                  <a:schemeClr val="bg2"/>
                </a:solidFill>
              </a:rPr>
              <a:t>Data in ordered array:</a:t>
            </a:r>
          </a:p>
          <a:p>
            <a:pPr algn="ctr" eaLnBrk="0" hangingPunct="0">
              <a:spcBef>
                <a:spcPct val="15000"/>
              </a:spcBef>
            </a:pPr>
            <a:r>
              <a:rPr lang="en-US">
                <a:solidFill>
                  <a:srgbClr val="0000FF"/>
                </a:solidFill>
              </a:rPr>
              <a:t>21, 24, 24, 26, 27, 27, 30, 32, 38, 41</a:t>
            </a:r>
          </a:p>
        </p:txBody>
      </p:sp>
      <p:sp>
        <p:nvSpPr>
          <p:cNvPr id="81925" name="Rectangle 6"/>
          <p:cNvSpPr>
            <a:spLocks noChangeArrowheads="1"/>
          </p:cNvSpPr>
          <p:nvPr/>
        </p:nvSpPr>
        <p:spPr bwMode="auto">
          <a:xfrm>
            <a:off x="1371600" y="3810000"/>
            <a:ext cx="35052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5342" tIns="42672" rIns="85342" bIns="42672"/>
          <a:lstStyle/>
          <a:p>
            <a:pPr marL="342900" indent="-34290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</a:pPr>
            <a:r>
              <a:rPr lang="en-US" sz="2800"/>
              <a:t>21 is shown as</a:t>
            </a:r>
            <a:endParaRPr lang="en-US" sz="2300"/>
          </a:p>
          <a:p>
            <a:pPr marL="342900" indent="-342900">
              <a:lnSpc>
                <a:spcPct val="110000"/>
              </a:lnSpc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</a:pPr>
            <a:r>
              <a:rPr lang="en-US" sz="2800"/>
              <a:t>38 is shown as</a:t>
            </a:r>
          </a:p>
        </p:txBody>
      </p:sp>
      <p:sp>
        <p:nvSpPr>
          <p:cNvPr id="81926" name="Line 7"/>
          <p:cNvSpPr>
            <a:spLocks noChangeShapeType="1"/>
          </p:cNvSpPr>
          <p:nvPr/>
        </p:nvSpPr>
        <p:spPr bwMode="auto">
          <a:xfrm>
            <a:off x="4876800" y="3886200"/>
            <a:ext cx="1600200" cy="0"/>
          </a:xfrm>
          <a:prstGeom prst="line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/>
          <a:lstStyle/>
          <a:p>
            <a:endParaRPr lang="en-US"/>
          </a:p>
        </p:txBody>
      </p:sp>
      <p:sp>
        <p:nvSpPr>
          <p:cNvPr id="81927" name="Line 8"/>
          <p:cNvSpPr>
            <a:spLocks noChangeShapeType="1"/>
          </p:cNvSpPr>
          <p:nvPr/>
        </p:nvSpPr>
        <p:spPr bwMode="auto">
          <a:xfrm>
            <a:off x="4267200" y="4114800"/>
            <a:ext cx="838200" cy="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  <p:txBody>
          <a:bodyPr wrap="none"/>
          <a:lstStyle/>
          <a:p>
            <a:endParaRPr lang="en-US"/>
          </a:p>
        </p:txBody>
      </p:sp>
      <p:sp>
        <p:nvSpPr>
          <p:cNvPr id="81928" name="Line 9"/>
          <p:cNvSpPr>
            <a:spLocks noChangeShapeType="1"/>
          </p:cNvSpPr>
          <p:nvPr/>
        </p:nvSpPr>
        <p:spPr bwMode="auto">
          <a:xfrm>
            <a:off x="4267200" y="4648200"/>
            <a:ext cx="838200" cy="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  <p:txBody>
          <a:bodyPr wrap="none"/>
          <a:lstStyle/>
          <a:p>
            <a:endParaRPr lang="en-US"/>
          </a:p>
        </p:txBody>
      </p:sp>
      <p:sp>
        <p:nvSpPr>
          <p:cNvPr id="81929" name="Oval 10"/>
          <p:cNvSpPr>
            <a:spLocks noChangeArrowheads="1"/>
          </p:cNvSpPr>
          <p:nvPr/>
        </p:nvSpPr>
        <p:spPr bwMode="auto">
          <a:xfrm>
            <a:off x="1905000" y="2057400"/>
            <a:ext cx="533400" cy="533400"/>
          </a:xfrm>
          <a:prstGeom prst="ellipse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GB"/>
          </a:p>
        </p:txBody>
      </p:sp>
      <p:sp>
        <p:nvSpPr>
          <p:cNvPr id="81930" name="Oval 11"/>
          <p:cNvSpPr>
            <a:spLocks noChangeArrowheads="1"/>
          </p:cNvSpPr>
          <p:nvPr/>
        </p:nvSpPr>
        <p:spPr bwMode="auto">
          <a:xfrm>
            <a:off x="5943600" y="2057400"/>
            <a:ext cx="533400" cy="533400"/>
          </a:xfrm>
          <a:prstGeom prst="ellipse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GB"/>
          </a:p>
        </p:txBody>
      </p:sp>
      <p:sp>
        <p:nvSpPr>
          <p:cNvPr id="81931" name="Line 12"/>
          <p:cNvSpPr>
            <a:spLocks noChangeShapeType="1"/>
          </p:cNvSpPr>
          <p:nvPr/>
        </p:nvSpPr>
        <p:spPr bwMode="auto">
          <a:xfrm>
            <a:off x="5638800" y="3352800"/>
            <a:ext cx="0" cy="2286000"/>
          </a:xfrm>
          <a:prstGeom prst="line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/>
          <a:lstStyle/>
          <a:p>
            <a:endParaRPr lang="en-US"/>
          </a:p>
        </p:txBody>
      </p:sp>
      <p:sp>
        <p:nvSpPr>
          <p:cNvPr id="81932" name="Text Box 13"/>
          <p:cNvSpPr txBox="1">
            <a:spLocks noChangeArrowheads="1"/>
          </p:cNvSpPr>
          <p:nvPr/>
        </p:nvSpPr>
        <p:spPr bwMode="auto">
          <a:xfrm>
            <a:off x="4876800" y="3429000"/>
            <a:ext cx="1524000" cy="1401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10000"/>
              </a:lnSpc>
              <a:spcBef>
                <a:spcPct val="50000"/>
              </a:spcBef>
            </a:pPr>
            <a:r>
              <a:rPr lang="en-US" sz="2000"/>
              <a:t>Stem   Leaf</a:t>
            </a:r>
          </a:p>
          <a:p>
            <a:pPr>
              <a:lnSpc>
                <a:spcPct val="110000"/>
              </a:lnSpc>
              <a:spcBef>
                <a:spcPct val="50000"/>
              </a:spcBef>
            </a:pPr>
            <a:r>
              <a:rPr lang="en-US" sz="2000"/>
              <a:t>   2        1</a:t>
            </a:r>
          </a:p>
          <a:p>
            <a:pPr>
              <a:lnSpc>
                <a:spcPct val="110000"/>
              </a:lnSpc>
              <a:spcBef>
                <a:spcPct val="50000"/>
              </a:spcBef>
            </a:pPr>
            <a:r>
              <a:rPr lang="en-US" sz="2000"/>
              <a:t>   3        8</a:t>
            </a:r>
          </a:p>
        </p:txBody>
      </p:sp>
      <p:sp>
        <p:nvSpPr>
          <p:cNvPr id="81933" name="Footer Placeholder 14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/>
              <a:t>Copyright © 2013 Pearson Education</a:t>
            </a:r>
          </a:p>
        </p:txBody>
      </p:sp>
      <p:sp>
        <p:nvSpPr>
          <p:cNvPr id="81934" name="Slide Number Placeholder 15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r>
              <a:rPr lang="en-US" smtClean="0">
                <a:cs typeface="Arial" charset="0"/>
              </a:rPr>
              <a:t>Ch. 1-</a:t>
            </a:r>
            <a:fld id="{E3010827-D849-4ADE-A3E6-28804D3BFB4A}" type="slidenum">
              <a:rPr lang="en-US" smtClean="0">
                <a:cs typeface="Arial" charset="0"/>
              </a:rPr>
              <a:pPr/>
              <a:t>52</a:t>
            </a:fld>
            <a:endParaRPr lang="en-US" smtClean="0"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5" name="Rectangle 2"/>
          <p:cNvSpPr>
            <a:spLocks noGrp="1" noChangeArrowheads="1"/>
          </p:cNvSpPr>
          <p:nvPr>
            <p:ph type="title"/>
          </p:nvPr>
        </p:nvSpPr>
        <p:spPr>
          <a:xfrm>
            <a:off x="2451100" y="152400"/>
            <a:ext cx="4178300" cy="990600"/>
          </a:xfrm>
        </p:spPr>
        <p:txBody>
          <a:bodyPr/>
          <a:lstStyle/>
          <a:p>
            <a:pPr defTabSz="914400" eaLnBrk="1" hangingPunct="1"/>
            <a:r>
              <a:rPr lang="en-US" smtClean="0"/>
              <a:t>Example</a:t>
            </a:r>
          </a:p>
        </p:txBody>
      </p:sp>
      <p:sp>
        <p:nvSpPr>
          <p:cNvPr id="82946" name="Rectangle 3"/>
          <p:cNvSpPr>
            <a:spLocks noGrp="1" noChangeArrowheads="1"/>
          </p:cNvSpPr>
          <p:nvPr>
            <p:ph idx="1"/>
          </p:nvPr>
        </p:nvSpPr>
        <p:spPr>
          <a:xfrm>
            <a:off x="1295400" y="3043238"/>
            <a:ext cx="6781800" cy="671512"/>
          </a:xfrm>
        </p:spPr>
        <p:txBody>
          <a:bodyPr/>
          <a:lstStyle/>
          <a:p>
            <a:pPr marL="342900" indent="-342900" defTabSz="914400" eaLnBrk="1" hangingPunct="1"/>
            <a:r>
              <a:rPr lang="en-US" smtClean="0"/>
              <a:t>Completed stem-and-leaf diagram:</a:t>
            </a:r>
          </a:p>
        </p:txBody>
      </p:sp>
      <p:graphicFrame>
        <p:nvGraphicFramePr>
          <p:cNvPr id="162820" name="Group 4"/>
          <p:cNvGraphicFramePr>
            <a:graphicFrameLocks noGrp="1"/>
          </p:cNvGraphicFramePr>
          <p:nvPr/>
        </p:nvGraphicFramePr>
        <p:xfrm>
          <a:off x="2971800" y="3629025"/>
          <a:ext cx="3124200" cy="1831975"/>
        </p:xfrm>
        <a:graphic>
          <a:graphicData uri="http://schemas.openxmlformats.org/drawingml/2006/table">
            <a:tbl>
              <a:tblPr/>
              <a:tblGrid>
                <a:gridCol w="914400"/>
                <a:gridCol w="2209800"/>
              </a:tblGrid>
              <a:tr h="180975">
                <a:tc>
                  <a:txBody>
                    <a:bodyPr/>
                    <a:lstStyle/>
                    <a:p>
                      <a:pPr marL="0" marR="0" lvl="0" indent="0" algn="l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Stem</a:t>
                      </a:r>
                    </a:p>
                  </a:txBody>
                  <a:tcPr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E0B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Leaves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E0BD"/>
                    </a:solidFill>
                  </a:tcPr>
                </a:tc>
              </a:tr>
              <a:tr h="484188">
                <a:tc>
                  <a:txBody>
                    <a:bodyPr/>
                    <a:lstStyle/>
                    <a:p>
                      <a:pPr marL="0" marR="0" lvl="0" indent="0" algn="ctr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2</a:t>
                      </a:r>
                    </a:p>
                  </a:txBody>
                  <a:tcPr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E0B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1  4  4  6  7  7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E0BD"/>
                    </a:solidFill>
                  </a:tcPr>
                </a:tc>
              </a:tr>
              <a:tr h="482600">
                <a:tc>
                  <a:txBody>
                    <a:bodyPr/>
                    <a:lstStyle/>
                    <a:p>
                      <a:pPr marL="0" marR="0" lvl="0" indent="0" algn="ctr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3</a:t>
                      </a:r>
                    </a:p>
                  </a:txBody>
                  <a:tcPr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E0B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0  2  8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E0BD"/>
                    </a:solidFill>
                  </a:tcPr>
                </a:tc>
              </a:tr>
              <a:tr h="484188">
                <a:tc>
                  <a:txBody>
                    <a:bodyPr/>
                    <a:lstStyle/>
                    <a:p>
                      <a:pPr marL="0" marR="0" lvl="0" indent="0" algn="ctr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4</a:t>
                      </a:r>
                    </a:p>
                  </a:txBody>
                  <a:tcPr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E0B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1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E0BD"/>
                    </a:solidFill>
                  </a:tcPr>
                </a:tc>
              </a:tr>
            </a:tbl>
          </a:graphicData>
        </a:graphic>
      </p:graphicFrame>
      <p:sp>
        <p:nvSpPr>
          <p:cNvPr id="82961" name="Text Box 18"/>
          <p:cNvSpPr txBox="1">
            <a:spLocks noChangeArrowheads="1"/>
          </p:cNvSpPr>
          <p:nvPr/>
        </p:nvSpPr>
        <p:spPr bwMode="auto">
          <a:xfrm>
            <a:off x="7543800" y="1203325"/>
            <a:ext cx="1600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i="1">
                <a:solidFill>
                  <a:srgbClr val="000099"/>
                </a:solidFill>
              </a:rPr>
              <a:t>(continued)</a:t>
            </a:r>
          </a:p>
        </p:txBody>
      </p:sp>
      <p:sp>
        <p:nvSpPr>
          <p:cNvPr id="82962" name="Rectangle 19"/>
          <p:cNvSpPr>
            <a:spLocks noChangeArrowheads="1"/>
          </p:cNvSpPr>
          <p:nvPr/>
        </p:nvSpPr>
        <p:spPr bwMode="auto">
          <a:xfrm>
            <a:off x="1900238" y="1520825"/>
            <a:ext cx="5095875" cy="1000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3200" b="1">
                <a:solidFill>
                  <a:schemeClr val="bg2"/>
                </a:solidFill>
              </a:rPr>
              <a:t>Data in ordered array:</a:t>
            </a:r>
          </a:p>
          <a:p>
            <a:pPr algn="ctr" eaLnBrk="0" hangingPunct="0">
              <a:spcBef>
                <a:spcPct val="15000"/>
              </a:spcBef>
            </a:pPr>
            <a:r>
              <a:rPr lang="en-US">
                <a:solidFill>
                  <a:srgbClr val="0000FF"/>
                </a:solidFill>
              </a:rPr>
              <a:t>21, 24, 24, 26, 27, 27, 30, 32, 38, 41</a:t>
            </a:r>
          </a:p>
        </p:txBody>
      </p:sp>
      <p:sp>
        <p:nvSpPr>
          <p:cNvPr id="82963" name="Line 20"/>
          <p:cNvSpPr>
            <a:spLocks noChangeShapeType="1"/>
          </p:cNvSpPr>
          <p:nvPr/>
        </p:nvSpPr>
        <p:spPr bwMode="auto">
          <a:xfrm>
            <a:off x="2971800" y="3962400"/>
            <a:ext cx="3124200" cy="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/>
          <a:lstStyle/>
          <a:p>
            <a:endParaRPr lang="en-US"/>
          </a:p>
        </p:txBody>
      </p:sp>
      <p:sp>
        <p:nvSpPr>
          <p:cNvPr id="82964" name="Footer Placeholder 21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/>
              <a:t>Copyright © 2013 Pearson Education</a:t>
            </a:r>
          </a:p>
        </p:txBody>
      </p:sp>
      <p:sp>
        <p:nvSpPr>
          <p:cNvPr id="82965" name="Slide Number Placeholder 9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r>
              <a:rPr lang="en-US" smtClean="0">
                <a:cs typeface="Arial" charset="0"/>
              </a:rPr>
              <a:t>Ch. 1-</a:t>
            </a:r>
            <a:fld id="{33C0F83C-DC2E-45FD-AF6F-EB816C5EA9BF}" type="slidenum">
              <a:rPr lang="en-US" smtClean="0">
                <a:cs typeface="Arial" charset="0"/>
              </a:rPr>
              <a:pPr/>
              <a:t>53</a:t>
            </a:fld>
            <a:endParaRPr lang="en-US" smtClean="0"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69" name="Rectangle 2"/>
          <p:cNvSpPr>
            <a:spLocks noChangeArrowheads="1"/>
          </p:cNvSpPr>
          <p:nvPr/>
        </p:nvSpPr>
        <p:spPr bwMode="auto">
          <a:xfrm>
            <a:off x="4419600" y="2971800"/>
            <a:ext cx="1752600" cy="2209800"/>
          </a:xfrm>
          <a:prstGeom prst="rect">
            <a:avLst/>
          </a:prstGeom>
          <a:solidFill>
            <a:srgbClr val="CBDDF7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GB"/>
          </a:p>
        </p:txBody>
      </p:sp>
      <p:sp>
        <p:nvSpPr>
          <p:cNvPr id="83970" name="Rectangle 3"/>
          <p:cNvSpPr>
            <a:spLocks noGrp="1" noChangeArrowheads="1"/>
          </p:cNvSpPr>
          <p:nvPr>
            <p:ph type="title"/>
          </p:nvPr>
        </p:nvSpPr>
        <p:spPr>
          <a:xfrm>
            <a:off x="838200" y="304800"/>
            <a:ext cx="7772400" cy="838200"/>
          </a:xfrm>
        </p:spPr>
        <p:txBody>
          <a:bodyPr/>
          <a:lstStyle/>
          <a:p>
            <a:pPr defTabSz="914400" eaLnBrk="1" hangingPunct="1"/>
            <a:r>
              <a:rPr lang="en-US" smtClean="0"/>
              <a:t>Using other stem units</a:t>
            </a:r>
          </a:p>
        </p:txBody>
      </p:sp>
      <p:sp>
        <p:nvSpPr>
          <p:cNvPr id="83971" name="Rectangle 4"/>
          <p:cNvSpPr>
            <a:spLocks noGrp="1" noChangeArrowheads="1"/>
          </p:cNvSpPr>
          <p:nvPr>
            <p:ph idx="1"/>
          </p:nvPr>
        </p:nvSpPr>
        <p:spPr>
          <a:xfrm>
            <a:off x="685800" y="1676400"/>
            <a:ext cx="7086600" cy="4114800"/>
          </a:xfrm>
        </p:spPr>
        <p:txBody>
          <a:bodyPr/>
          <a:lstStyle/>
          <a:p>
            <a:pPr marL="342900" indent="-342900" defTabSz="914400" eaLnBrk="1" hangingPunct="1"/>
            <a:r>
              <a:rPr lang="en-US" smtClean="0"/>
              <a:t>Using the 100’s digit as the stem:</a:t>
            </a:r>
          </a:p>
          <a:p>
            <a:pPr marL="742950" lvl="1" indent="-285750" defTabSz="914400" eaLnBrk="1" hangingPunct="1">
              <a:lnSpc>
                <a:spcPct val="150000"/>
              </a:lnSpc>
            </a:pPr>
            <a:r>
              <a:rPr lang="en-US" smtClean="0"/>
              <a:t>Round off the 10’s digit to form the leaves</a:t>
            </a:r>
          </a:p>
          <a:p>
            <a:pPr marL="342900" indent="-342900" defTabSz="914400" eaLnBrk="1" hangingPunct="1">
              <a:lnSpc>
                <a:spcPct val="140000"/>
              </a:lnSpc>
              <a:buFont typeface="Wingdings" pitchFamily="2" charset="2"/>
              <a:buNone/>
            </a:pPr>
            <a:endParaRPr lang="en-US" smtClean="0"/>
          </a:p>
          <a:p>
            <a:pPr marL="1143000" lvl="2" indent="-228600" defTabSz="914400" eaLnBrk="1" hangingPunct="1">
              <a:lnSpc>
                <a:spcPct val="110000"/>
              </a:lnSpc>
            </a:pPr>
            <a:r>
              <a:rPr lang="en-US" smtClean="0"/>
              <a:t>613 would become             6      1</a:t>
            </a:r>
          </a:p>
          <a:p>
            <a:pPr marL="1143000" lvl="2" indent="-228600" defTabSz="914400" eaLnBrk="1" hangingPunct="1">
              <a:lnSpc>
                <a:spcPct val="110000"/>
              </a:lnSpc>
            </a:pPr>
            <a:r>
              <a:rPr lang="en-US" smtClean="0"/>
              <a:t>776 would become             7      8</a:t>
            </a:r>
          </a:p>
          <a:p>
            <a:pPr marL="1143000" lvl="2" indent="-228600" defTabSz="914400" eaLnBrk="1" hangingPunct="1">
              <a:lnSpc>
                <a:spcPct val="110000"/>
              </a:lnSpc>
            </a:pPr>
            <a:r>
              <a:rPr lang="en-US" smtClean="0"/>
              <a:t>  . . .</a:t>
            </a:r>
          </a:p>
          <a:p>
            <a:pPr marL="1143000" lvl="2" indent="-228600" defTabSz="914400" eaLnBrk="1" hangingPunct="1">
              <a:lnSpc>
                <a:spcPct val="110000"/>
              </a:lnSpc>
            </a:pPr>
            <a:r>
              <a:rPr lang="en-US" smtClean="0"/>
              <a:t>1224 becomes                  12      2</a:t>
            </a:r>
            <a:r>
              <a:rPr lang="en-US" b="1" smtClean="0"/>
              <a:t>   </a:t>
            </a:r>
          </a:p>
          <a:p>
            <a:pPr marL="342900" indent="-342900" defTabSz="914400" eaLnBrk="1" hangingPunct="1">
              <a:lnSpc>
                <a:spcPct val="150000"/>
              </a:lnSpc>
              <a:buFont typeface="Wingdings" pitchFamily="2" charset="2"/>
              <a:buNone/>
            </a:pPr>
            <a:endParaRPr lang="en-US" sz="2400" smtClean="0"/>
          </a:p>
        </p:txBody>
      </p:sp>
      <p:sp>
        <p:nvSpPr>
          <p:cNvPr id="83972" name="Line 5"/>
          <p:cNvSpPr>
            <a:spLocks noChangeShapeType="1"/>
          </p:cNvSpPr>
          <p:nvPr/>
        </p:nvSpPr>
        <p:spPr bwMode="auto">
          <a:xfrm>
            <a:off x="4419600" y="3429000"/>
            <a:ext cx="1752600" cy="0"/>
          </a:xfrm>
          <a:prstGeom prst="line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/>
          <a:lstStyle/>
          <a:p>
            <a:endParaRPr lang="en-US"/>
          </a:p>
        </p:txBody>
      </p:sp>
      <p:sp>
        <p:nvSpPr>
          <p:cNvPr id="83973" name="Line 6"/>
          <p:cNvSpPr>
            <a:spLocks noChangeShapeType="1"/>
          </p:cNvSpPr>
          <p:nvPr/>
        </p:nvSpPr>
        <p:spPr bwMode="auto">
          <a:xfrm>
            <a:off x="5334000" y="2971800"/>
            <a:ext cx="0" cy="2209800"/>
          </a:xfrm>
          <a:prstGeom prst="line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/>
          <a:lstStyle/>
          <a:p>
            <a:endParaRPr lang="en-US"/>
          </a:p>
        </p:txBody>
      </p:sp>
      <p:sp>
        <p:nvSpPr>
          <p:cNvPr id="83974" name="Line 7"/>
          <p:cNvSpPr>
            <a:spLocks noChangeShapeType="1"/>
          </p:cNvSpPr>
          <p:nvPr/>
        </p:nvSpPr>
        <p:spPr bwMode="auto">
          <a:xfrm>
            <a:off x="4114800" y="3733800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  <p:txBody>
          <a:bodyPr wrap="none"/>
          <a:lstStyle/>
          <a:p>
            <a:endParaRPr lang="en-US"/>
          </a:p>
        </p:txBody>
      </p:sp>
      <p:sp>
        <p:nvSpPr>
          <p:cNvPr id="83975" name="Line 8"/>
          <p:cNvSpPr>
            <a:spLocks noChangeShapeType="1"/>
          </p:cNvSpPr>
          <p:nvPr/>
        </p:nvSpPr>
        <p:spPr bwMode="auto">
          <a:xfrm>
            <a:off x="4114800" y="4114800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  <p:txBody>
          <a:bodyPr wrap="none"/>
          <a:lstStyle/>
          <a:p>
            <a:endParaRPr lang="en-US"/>
          </a:p>
        </p:txBody>
      </p:sp>
      <p:sp>
        <p:nvSpPr>
          <p:cNvPr id="83976" name="Line 9"/>
          <p:cNvSpPr>
            <a:spLocks noChangeShapeType="1"/>
          </p:cNvSpPr>
          <p:nvPr/>
        </p:nvSpPr>
        <p:spPr bwMode="auto">
          <a:xfrm>
            <a:off x="4114800" y="4876800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  <p:txBody>
          <a:bodyPr wrap="none"/>
          <a:lstStyle/>
          <a:p>
            <a:endParaRPr lang="en-US"/>
          </a:p>
        </p:txBody>
      </p:sp>
      <p:sp>
        <p:nvSpPr>
          <p:cNvPr id="83977" name="Text Box 10"/>
          <p:cNvSpPr txBox="1">
            <a:spLocks noChangeArrowheads="1"/>
          </p:cNvSpPr>
          <p:nvPr/>
        </p:nvSpPr>
        <p:spPr bwMode="auto">
          <a:xfrm>
            <a:off x="4495800" y="3048000"/>
            <a:ext cx="1828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/>
              <a:t>Stem    Leaf</a:t>
            </a:r>
          </a:p>
        </p:txBody>
      </p:sp>
      <p:sp>
        <p:nvSpPr>
          <p:cNvPr id="83978" name="Footer Placeholder 11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/>
              <a:t>Copyright © 2013 Pearson Education</a:t>
            </a:r>
          </a:p>
        </p:txBody>
      </p:sp>
      <p:sp>
        <p:nvSpPr>
          <p:cNvPr id="83979" name="Slide Number Placeholder 12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r>
              <a:rPr lang="en-US" smtClean="0">
                <a:cs typeface="Arial" charset="0"/>
              </a:rPr>
              <a:t>Ch. 1-</a:t>
            </a:r>
            <a:fld id="{E872CB94-BF8A-45A4-83F8-DFB3C935CF90}" type="slidenum">
              <a:rPr lang="en-US" smtClean="0">
                <a:cs typeface="Arial" charset="0"/>
              </a:rPr>
              <a:pPr/>
              <a:t>54</a:t>
            </a:fld>
            <a:endParaRPr lang="en-US" smtClean="0"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3" name="Rectangle 2"/>
          <p:cNvSpPr>
            <a:spLocks noChangeArrowheads="1"/>
          </p:cNvSpPr>
          <p:nvPr/>
        </p:nvSpPr>
        <p:spPr bwMode="auto">
          <a:xfrm>
            <a:off x="5715000" y="3276600"/>
            <a:ext cx="2590800" cy="3200400"/>
          </a:xfrm>
          <a:prstGeom prst="rect">
            <a:avLst/>
          </a:prstGeom>
          <a:solidFill>
            <a:srgbClr val="CBDDF7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GB"/>
          </a:p>
        </p:txBody>
      </p:sp>
      <p:sp>
        <p:nvSpPr>
          <p:cNvPr id="84994" name="Rectangle 3"/>
          <p:cNvSpPr>
            <a:spLocks noGrp="1" noChangeArrowheads="1"/>
          </p:cNvSpPr>
          <p:nvPr>
            <p:ph type="title"/>
          </p:nvPr>
        </p:nvSpPr>
        <p:spPr>
          <a:xfrm>
            <a:off x="838200" y="304800"/>
            <a:ext cx="7772400" cy="838200"/>
          </a:xfrm>
        </p:spPr>
        <p:txBody>
          <a:bodyPr/>
          <a:lstStyle/>
          <a:p>
            <a:pPr defTabSz="914400" eaLnBrk="1" hangingPunct="1"/>
            <a:r>
              <a:rPr lang="en-US" smtClean="0"/>
              <a:t>Using other stem units</a:t>
            </a:r>
          </a:p>
        </p:txBody>
      </p:sp>
      <p:sp>
        <p:nvSpPr>
          <p:cNvPr id="84995" name="Rectangle 4"/>
          <p:cNvSpPr>
            <a:spLocks noGrp="1" noChangeArrowheads="1"/>
          </p:cNvSpPr>
          <p:nvPr>
            <p:ph idx="1"/>
          </p:nvPr>
        </p:nvSpPr>
        <p:spPr>
          <a:xfrm>
            <a:off x="685800" y="1676400"/>
            <a:ext cx="7086600" cy="1371600"/>
          </a:xfrm>
        </p:spPr>
        <p:txBody>
          <a:bodyPr/>
          <a:lstStyle/>
          <a:p>
            <a:pPr marL="342900" indent="-342900" defTabSz="914400" eaLnBrk="1" hangingPunct="1"/>
            <a:r>
              <a:rPr lang="en-US" sz="3200" smtClean="0"/>
              <a:t>Using the 100’s digit as the stem:</a:t>
            </a:r>
          </a:p>
          <a:p>
            <a:pPr marL="742950" lvl="1" indent="-285750" defTabSz="914400" eaLnBrk="1" hangingPunct="1">
              <a:lnSpc>
                <a:spcPct val="150000"/>
              </a:lnSpc>
            </a:pPr>
            <a:r>
              <a:rPr lang="en-US" sz="2800" smtClean="0"/>
              <a:t>The completed stem-and-leaf display:</a:t>
            </a:r>
            <a:endParaRPr lang="en-US" sz="2800" b="1" smtClean="0"/>
          </a:p>
          <a:p>
            <a:pPr marL="342900" indent="-342900" defTabSz="914400" eaLnBrk="1" hangingPunct="1">
              <a:lnSpc>
                <a:spcPct val="150000"/>
              </a:lnSpc>
              <a:buFont typeface="Wingdings" pitchFamily="2" charset="2"/>
              <a:buNone/>
            </a:pPr>
            <a:endParaRPr lang="en-US" smtClean="0"/>
          </a:p>
        </p:txBody>
      </p:sp>
      <p:sp>
        <p:nvSpPr>
          <p:cNvPr id="84996" name="Line 5"/>
          <p:cNvSpPr>
            <a:spLocks noChangeShapeType="1"/>
          </p:cNvSpPr>
          <p:nvPr/>
        </p:nvSpPr>
        <p:spPr bwMode="auto">
          <a:xfrm>
            <a:off x="5715000" y="3733800"/>
            <a:ext cx="2590800" cy="0"/>
          </a:xfrm>
          <a:prstGeom prst="line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/>
          <a:lstStyle/>
          <a:p>
            <a:endParaRPr lang="en-US"/>
          </a:p>
        </p:txBody>
      </p:sp>
      <p:sp>
        <p:nvSpPr>
          <p:cNvPr id="84997" name="Line 6"/>
          <p:cNvSpPr>
            <a:spLocks noChangeShapeType="1"/>
          </p:cNvSpPr>
          <p:nvPr/>
        </p:nvSpPr>
        <p:spPr bwMode="auto">
          <a:xfrm>
            <a:off x="6629400" y="3276600"/>
            <a:ext cx="1588" cy="3200400"/>
          </a:xfrm>
          <a:prstGeom prst="line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/>
          <a:lstStyle/>
          <a:p>
            <a:endParaRPr lang="en-US"/>
          </a:p>
        </p:txBody>
      </p:sp>
      <p:sp>
        <p:nvSpPr>
          <p:cNvPr id="84998" name="Text Box 7"/>
          <p:cNvSpPr txBox="1">
            <a:spLocks noChangeArrowheads="1"/>
          </p:cNvSpPr>
          <p:nvPr/>
        </p:nvSpPr>
        <p:spPr bwMode="auto">
          <a:xfrm>
            <a:off x="5791200" y="3352800"/>
            <a:ext cx="2286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/>
              <a:t>Stem      Leaves</a:t>
            </a:r>
          </a:p>
        </p:txBody>
      </p:sp>
      <p:sp>
        <p:nvSpPr>
          <p:cNvPr id="84999" name="Text Box 8"/>
          <p:cNvSpPr txBox="1">
            <a:spLocks noChangeArrowheads="1"/>
          </p:cNvSpPr>
          <p:nvPr/>
        </p:nvSpPr>
        <p:spPr bwMode="auto">
          <a:xfrm>
            <a:off x="7543800" y="1203325"/>
            <a:ext cx="1600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i="1">
                <a:solidFill>
                  <a:srgbClr val="000099"/>
                </a:solidFill>
              </a:rPr>
              <a:t>(continued)</a:t>
            </a:r>
          </a:p>
        </p:txBody>
      </p:sp>
      <p:sp>
        <p:nvSpPr>
          <p:cNvPr id="85000" name="Text Box 9"/>
          <p:cNvSpPr txBox="1">
            <a:spLocks noChangeArrowheads="1"/>
          </p:cNvSpPr>
          <p:nvPr/>
        </p:nvSpPr>
        <p:spPr bwMode="auto">
          <a:xfrm>
            <a:off x="5715000" y="3733800"/>
            <a:ext cx="2514600" cy="2778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30000"/>
              </a:spcBef>
            </a:pPr>
            <a:r>
              <a:rPr lang="en-US" sz="2000"/>
              <a:t>    6        1 3 6</a:t>
            </a:r>
          </a:p>
          <a:p>
            <a:pPr>
              <a:spcBef>
                <a:spcPct val="30000"/>
              </a:spcBef>
            </a:pPr>
            <a:r>
              <a:rPr lang="en-US" sz="2000"/>
              <a:t>    7        2 2 5 8 </a:t>
            </a:r>
          </a:p>
          <a:p>
            <a:pPr>
              <a:spcBef>
                <a:spcPct val="30000"/>
              </a:spcBef>
            </a:pPr>
            <a:r>
              <a:rPr lang="en-US" sz="2000"/>
              <a:t>    8        3 4 6 6 9 9</a:t>
            </a:r>
          </a:p>
          <a:p>
            <a:pPr>
              <a:spcBef>
                <a:spcPct val="30000"/>
              </a:spcBef>
            </a:pPr>
            <a:r>
              <a:rPr lang="en-US" sz="2000"/>
              <a:t>    9        1 3 3 6 8 </a:t>
            </a:r>
          </a:p>
          <a:p>
            <a:pPr>
              <a:spcBef>
                <a:spcPct val="30000"/>
              </a:spcBef>
            </a:pPr>
            <a:r>
              <a:rPr lang="en-US" sz="2000"/>
              <a:t>   10       3 5 6</a:t>
            </a:r>
          </a:p>
          <a:p>
            <a:pPr>
              <a:spcBef>
                <a:spcPct val="30000"/>
              </a:spcBef>
            </a:pPr>
            <a:r>
              <a:rPr lang="en-US" sz="2000"/>
              <a:t>   11       4 7 </a:t>
            </a:r>
          </a:p>
          <a:p>
            <a:pPr>
              <a:spcBef>
                <a:spcPct val="30000"/>
              </a:spcBef>
            </a:pPr>
            <a:r>
              <a:rPr lang="en-US" sz="2000"/>
              <a:t>   12       2</a:t>
            </a:r>
          </a:p>
        </p:txBody>
      </p:sp>
      <p:sp>
        <p:nvSpPr>
          <p:cNvPr id="85001" name="Text Box 10"/>
          <p:cNvSpPr txBox="1">
            <a:spLocks noChangeArrowheads="1"/>
          </p:cNvSpPr>
          <p:nvPr/>
        </p:nvSpPr>
        <p:spPr bwMode="auto">
          <a:xfrm>
            <a:off x="685800" y="3286125"/>
            <a:ext cx="3657600" cy="2355850"/>
          </a:xfrm>
          <a:prstGeom prst="rect">
            <a:avLst/>
          </a:prstGeom>
          <a:solidFill>
            <a:srgbClr val="FDE0BD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Data:</a:t>
            </a:r>
          </a:p>
          <a:p>
            <a:pPr lvl="1"/>
            <a:endParaRPr lang="en-US"/>
          </a:p>
          <a:p>
            <a:r>
              <a:rPr lang="en-US" sz="2000"/>
              <a:t>613, 632, 658, 717, 722, 750, 776, 827, 841, 859, 863, 891, 894, 906, 928, 933, 955, 982, 1034, 1047,1056, 1140, 1169, 1224</a:t>
            </a:r>
          </a:p>
        </p:txBody>
      </p:sp>
      <p:sp>
        <p:nvSpPr>
          <p:cNvPr id="85002" name="AutoShape 11"/>
          <p:cNvSpPr>
            <a:spLocks noChangeArrowheads="1"/>
          </p:cNvSpPr>
          <p:nvPr/>
        </p:nvSpPr>
        <p:spPr bwMode="auto">
          <a:xfrm>
            <a:off x="4572000" y="4876800"/>
            <a:ext cx="990600" cy="228600"/>
          </a:xfrm>
          <a:prstGeom prst="rightArrow">
            <a:avLst>
              <a:gd name="adj1" fmla="val 50000"/>
              <a:gd name="adj2" fmla="val 108333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GB"/>
          </a:p>
        </p:txBody>
      </p:sp>
      <p:sp>
        <p:nvSpPr>
          <p:cNvPr id="85003" name="Footer Placeholder 12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/>
              <a:t>Copyright © 2013 Pearson Education</a:t>
            </a:r>
          </a:p>
        </p:txBody>
      </p:sp>
      <p:sp>
        <p:nvSpPr>
          <p:cNvPr id="85004" name="Slide Number Placeholder 13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r>
              <a:rPr lang="en-US" smtClean="0">
                <a:cs typeface="Arial" charset="0"/>
              </a:rPr>
              <a:t>Ch. 1-</a:t>
            </a:r>
            <a:fld id="{F283BD66-2853-4026-A5AB-C4ADF4BF7401}" type="slidenum">
              <a:rPr lang="en-US" smtClean="0">
                <a:cs typeface="Arial" charset="0"/>
              </a:rPr>
              <a:pPr/>
              <a:t>55</a:t>
            </a:fld>
            <a:endParaRPr lang="en-US" smtClean="0"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7" name="Rectangle 2"/>
          <p:cNvSpPr>
            <a:spLocks noGrp="1" noChangeArrowheads="1"/>
          </p:cNvSpPr>
          <p:nvPr>
            <p:ph idx="1"/>
          </p:nvPr>
        </p:nvSpPr>
        <p:spPr>
          <a:xfrm>
            <a:off x="1219200" y="1828800"/>
            <a:ext cx="7239000" cy="4419600"/>
          </a:xfrm>
        </p:spPr>
        <p:txBody>
          <a:bodyPr/>
          <a:lstStyle/>
          <a:p>
            <a:pPr eaLnBrk="1" hangingPunct="1"/>
            <a:r>
              <a:rPr lang="en-US" sz="3200" smtClean="0">
                <a:solidFill>
                  <a:srgbClr val="0000FF"/>
                </a:solidFill>
              </a:rPr>
              <a:t>Scatter Diagrams </a:t>
            </a:r>
            <a:r>
              <a:rPr lang="en-US" sz="3200" smtClean="0"/>
              <a:t>are used for paired observations taken from two numerical variables</a:t>
            </a:r>
          </a:p>
          <a:p>
            <a:pPr lvl="1" eaLnBrk="1" hangingPunct="1"/>
            <a:endParaRPr lang="en-US" smtClean="0"/>
          </a:p>
          <a:p>
            <a:pPr eaLnBrk="1" hangingPunct="1"/>
            <a:r>
              <a:rPr lang="en-US" smtClean="0"/>
              <a:t>The Scatter Diagram:</a:t>
            </a:r>
          </a:p>
          <a:p>
            <a:pPr lvl="1" eaLnBrk="1" hangingPunct="1"/>
            <a:r>
              <a:rPr lang="en-US" sz="2800" smtClean="0"/>
              <a:t>one variable is measured on the vertical axis and the other variable is measured on the horizontal axis</a:t>
            </a:r>
          </a:p>
        </p:txBody>
      </p:sp>
      <p:sp>
        <p:nvSpPr>
          <p:cNvPr id="86018" name="Rectangle 3"/>
          <p:cNvSpPr>
            <a:spLocks noChangeArrowheads="1"/>
          </p:cNvSpPr>
          <p:nvPr/>
        </p:nvSpPr>
        <p:spPr bwMode="auto">
          <a:xfrm>
            <a:off x="1066800" y="228600"/>
            <a:ext cx="73914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5342" tIns="42672" rIns="85342" bIns="42672" anchor="b"/>
          <a:lstStyle/>
          <a:p>
            <a:pPr algn="ctr" defTabSz="852488">
              <a:lnSpc>
                <a:spcPct val="80000"/>
              </a:lnSpc>
            </a:pPr>
            <a:r>
              <a:rPr lang="en-US" sz="4000">
                <a:solidFill>
                  <a:schemeClr val="tx2"/>
                </a:solidFill>
              </a:rPr>
              <a:t>Scatter Diagrams</a:t>
            </a:r>
          </a:p>
        </p:txBody>
      </p:sp>
      <p:sp>
        <p:nvSpPr>
          <p:cNvPr id="86019" name="Footer Placeholder 4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/>
              <a:t>Copyright © 2013 Pearson Education</a:t>
            </a:r>
          </a:p>
        </p:txBody>
      </p:sp>
      <p:sp>
        <p:nvSpPr>
          <p:cNvPr id="86020" name="Slide Number Placeholder 5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r>
              <a:rPr lang="en-US" smtClean="0">
                <a:cs typeface="Arial" charset="0"/>
              </a:rPr>
              <a:t>Ch. 1-</a:t>
            </a:r>
            <a:fld id="{3DAE496A-0B40-4856-979F-B435C4D95E81}" type="slidenum">
              <a:rPr lang="en-US" smtClean="0">
                <a:cs typeface="Arial" charset="0"/>
              </a:rPr>
              <a:pPr/>
              <a:t>56</a:t>
            </a:fld>
            <a:endParaRPr lang="en-US" smtClean="0"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1" name="Rectangle 2"/>
          <p:cNvSpPr>
            <a:spLocks noGrp="1" noChangeArrowheads="1"/>
          </p:cNvSpPr>
          <p:nvPr>
            <p:ph type="title"/>
          </p:nvPr>
        </p:nvSpPr>
        <p:spPr>
          <a:xfrm>
            <a:off x="990600" y="381000"/>
            <a:ext cx="7793038" cy="7620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mtClean="0"/>
              <a:t>Scatter Diagram Example</a:t>
            </a:r>
          </a:p>
        </p:txBody>
      </p:sp>
      <p:sp>
        <p:nvSpPr>
          <p:cNvPr id="87042" name="Footer Placeholder 31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/>
              <a:t>Copyright © 2013 Pearson Education</a:t>
            </a:r>
          </a:p>
        </p:txBody>
      </p:sp>
      <p:sp>
        <p:nvSpPr>
          <p:cNvPr id="87043" name="Slide Number Placeholder 6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r>
              <a:rPr lang="en-US" smtClean="0">
                <a:cs typeface="Arial" charset="0"/>
              </a:rPr>
              <a:t>Ch. 1-</a:t>
            </a:r>
            <a:fld id="{C3A1EACF-870B-4004-9258-A5643AA16114}" type="slidenum">
              <a:rPr lang="en-US" smtClean="0">
                <a:cs typeface="Arial" charset="0"/>
              </a:rPr>
              <a:pPr/>
              <a:t>57</a:t>
            </a:fld>
            <a:endParaRPr lang="en-US" smtClean="0">
              <a:cs typeface="Arial" charset="0"/>
            </a:endParaRPr>
          </a:p>
        </p:txBody>
      </p:sp>
      <p:pic>
        <p:nvPicPr>
          <p:cNvPr id="8704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124200" y="2133600"/>
            <a:ext cx="5861050" cy="3935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152400" y="1524000"/>
          <a:ext cx="2743200" cy="404971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196373"/>
                <a:gridCol w="773413"/>
                <a:gridCol w="773413"/>
              </a:tblGrid>
              <a:tr h="267904">
                <a:tc gridSpan="3">
                  <a:txBody>
                    <a:bodyPr/>
                    <a:lstStyle/>
                    <a:p>
                      <a:pPr marL="0" algn="l" rtl="0" eaLnBrk="1" fontAlgn="b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Average SAT scores by state:  1998</a:t>
                      </a:r>
                      <a:endParaRPr lang="en-US" sz="1800" b="0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67904">
                <a:tc>
                  <a:txBody>
                    <a:bodyPr/>
                    <a:lstStyle/>
                    <a:p>
                      <a:pPr marL="0" algn="l" rtl="0" eaLnBrk="1" fontAlgn="b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rtl="0" eaLnBrk="1" fontAlgn="b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Verbal</a:t>
                      </a:r>
                      <a:endParaRPr lang="en-US" sz="1800" b="0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rtl="0" eaLnBrk="1" fontAlgn="b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Math</a:t>
                      </a:r>
                      <a:endParaRPr lang="en-US" sz="1800" b="0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</a:tr>
              <a:tr h="267904">
                <a:tc>
                  <a:txBody>
                    <a:bodyPr/>
                    <a:lstStyle/>
                    <a:p>
                      <a:pPr marL="0" algn="l" rtl="0" eaLnBrk="1" fontAlgn="b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Alabama</a:t>
                      </a:r>
                      <a:endParaRPr lang="en-US" sz="18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rtl="0" eaLnBrk="1" fontAlgn="b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562</a:t>
                      </a:r>
                      <a:endParaRPr lang="en-US" sz="18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rtl="0" eaLnBrk="1" fontAlgn="b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558</a:t>
                      </a:r>
                      <a:endParaRPr lang="en-US" sz="18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</a:tr>
              <a:tr h="267904">
                <a:tc>
                  <a:txBody>
                    <a:bodyPr/>
                    <a:lstStyle/>
                    <a:p>
                      <a:pPr marL="0" algn="l" rtl="0" eaLnBrk="1" fontAlgn="b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Alaska</a:t>
                      </a:r>
                      <a:endParaRPr lang="en-US" sz="18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rtl="0" eaLnBrk="1" fontAlgn="b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521</a:t>
                      </a:r>
                      <a:endParaRPr lang="en-US" sz="18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rtl="0" eaLnBrk="1" fontAlgn="b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520</a:t>
                      </a:r>
                      <a:endParaRPr lang="en-US" sz="18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</a:tr>
              <a:tr h="267904">
                <a:tc>
                  <a:txBody>
                    <a:bodyPr/>
                    <a:lstStyle/>
                    <a:p>
                      <a:pPr marL="0" algn="l" rtl="0" eaLnBrk="1" fontAlgn="b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Arizona</a:t>
                      </a:r>
                      <a:endParaRPr lang="en-US" sz="18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rtl="0" eaLnBrk="1" fontAlgn="b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525</a:t>
                      </a:r>
                      <a:endParaRPr lang="en-US" sz="18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rtl="0" eaLnBrk="1" fontAlgn="b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528</a:t>
                      </a:r>
                      <a:endParaRPr lang="en-US" sz="18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</a:tr>
              <a:tr h="267904">
                <a:tc>
                  <a:txBody>
                    <a:bodyPr/>
                    <a:lstStyle/>
                    <a:p>
                      <a:pPr marL="0" algn="l" rtl="0" eaLnBrk="1" fontAlgn="b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Arkansas</a:t>
                      </a:r>
                      <a:endParaRPr lang="en-US" sz="18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rtl="0" eaLnBrk="1" fontAlgn="b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568</a:t>
                      </a:r>
                      <a:endParaRPr lang="en-US" sz="18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rtl="0" eaLnBrk="1" fontAlgn="b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555</a:t>
                      </a:r>
                      <a:endParaRPr lang="en-US" sz="18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</a:tr>
              <a:tr h="267904">
                <a:tc>
                  <a:txBody>
                    <a:bodyPr/>
                    <a:lstStyle/>
                    <a:p>
                      <a:pPr marL="0" algn="l" rtl="0" eaLnBrk="1" fontAlgn="b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California</a:t>
                      </a:r>
                      <a:endParaRPr lang="en-US" sz="18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rtl="0" eaLnBrk="1" fontAlgn="b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497</a:t>
                      </a:r>
                      <a:endParaRPr lang="en-US" sz="18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rtl="0" eaLnBrk="1" fontAlgn="b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516</a:t>
                      </a:r>
                      <a:endParaRPr lang="en-US" sz="18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</a:tr>
              <a:tr h="267904">
                <a:tc>
                  <a:txBody>
                    <a:bodyPr/>
                    <a:lstStyle/>
                    <a:p>
                      <a:pPr marL="0" algn="l" rtl="0" eaLnBrk="1" fontAlgn="b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Colorado</a:t>
                      </a:r>
                      <a:endParaRPr lang="en-US" sz="18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rtl="0" eaLnBrk="1" fontAlgn="b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537</a:t>
                      </a:r>
                      <a:endParaRPr lang="en-US" sz="18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rtl="0" eaLnBrk="1" fontAlgn="b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542</a:t>
                      </a:r>
                      <a:endParaRPr lang="en-US" sz="18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</a:tr>
              <a:tr h="267904">
                <a:tc>
                  <a:txBody>
                    <a:bodyPr/>
                    <a:lstStyle/>
                    <a:p>
                      <a:pPr marL="0" algn="l" rtl="0" eaLnBrk="1" fontAlgn="b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Connecticut</a:t>
                      </a:r>
                      <a:endParaRPr lang="en-US" sz="18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rtl="0" eaLnBrk="1" fontAlgn="b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510</a:t>
                      </a:r>
                      <a:endParaRPr lang="en-US" sz="18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rtl="0" eaLnBrk="1" fontAlgn="b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509</a:t>
                      </a:r>
                      <a:endParaRPr lang="en-US" sz="18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</a:tr>
              <a:tr h="267904">
                <a:tc>
                  <a:txBody>
                    <a:bodyPr/>
                    <a:lstStyle/>
                    <a:p>
                      <a:pPr marL="0" algn="l" rtl="0" eaLnBrk="1" fontAlgn="b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Delaware</a:t>
                      </a:r>
                      <a:endParaRPr lang="en-US" sz="18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rtl="0" eaLnBrk="1" fontAlgn="b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501</a:t>
                      </a:r>
                      <a:endParaRPr lang="en-US" sz="18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rtl="0" eaLnBrk="1" fontAlgn="b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493</a:t>
                      </a:r>
                      <a:endParaRPr lang="en-US" sz="18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</a:tr>
              <a:tr h="267904">
                <a:tc>
                  <a:txBody>
                    <a:bodyPr/>
                    <a:lstStyle/>
                    <a:p>
                      <a:pPr marL="0" algn="l" rtl="0" eaLnBrk="1" fontAlgn="b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D.C.</a:t>
                      </a:r>
                      <a:endParaRPr lang="en-US" sz="18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rtl="0" eaLnBrk="1" fontAlgn="b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488</a:t>
                      </a:r>
                      <a:endParaRPr lang="en-US" sz="18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rtl="0" eaLnBrk="1" fontAlgn="b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476</a:t>
                      </a:r>
                      <a:endParaRPr lang="en-US" sz="18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</a:tr>
              <a:tr h="267904">
                <a:tc>
                  <a:txBody>
                    <a:bodyPr/>
                    <a:lstStyle/>
                    <a:p>
                      <a:pPr marL="0" algn="l" rtl="0" eaLnBrk="1" fontAlgn="b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Florida</a:t>
                      </a:r>
                      <a:endParaRPr lang="en-US" sz="18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rtl="0" eaLnBrk="1" fontAlgn="b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500</a:t>
                      </a:r>
                      <a:endParaRPr lang="en-US" sz="18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rtl="0" eaLnBrk="1" fontAlgn="b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501</a:t>
                      </a:r>
                      <a:endParaRPr lang="en-US" sz="18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</a:tr>
              <a:tr h="267904">
                <a:tc>
                  <a:txBody>
                    <a:bodyPr/>
                    <a:lstStyle/>
                    <a:p>
                      <a:pPr marL="0" algn="l" rtl="0" eaLnBrk="1" fontAlgn="b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Georgia</a:t>
                      </a:r>
                      <a:endParaRPr lang="en-US" sz="18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rtl="0" eaLnBrk="1" fontAlgn="b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486</a:t>
                      </a:r>
                      <a:endParaRPr lang="en-US" sz="18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rtl="0" eaLnBrk="1" fontAlgn="b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482</a:t>
                      </a:r>
                      <a:endParaRPr lang="en-US" sz="18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</a:tr>
              <a:tr h="267904">
                <a:tc>
                  <a:txBody>
                    <a:bodyPr/>
                    <a:lstStyle/>
                    <a:p>
                      <a:pPr marL="0" algn="l" rtl="0" eaLnBrk="1" fontAlgn="b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Hawaii</a:t>
                      </a:r>
                      <a:endParaRPr lang="en-US" sz="18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rtl="0" eaLnBrk="1" fontAlgn="b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483</a:t>
                      </a:r>
                      <a:endParaRPr lang="en-US" sz="18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rtl="0" eaLnBrk="1" fontAlgn="b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513</a:t>
                      </a:r>
                      <a:endParaRPr lang="en-US" sz="18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</a:tr>
              <a:tr h="267904">
                <a:tc>
                  <a:txBody>
                    <a:bodyPr/>
                    <a:lstStyle/>
                    <a:p>
                      <a:pPr marL="0" algn="l" rtl="0" eaLnBrk="1" fontAlgn="b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rtl="0" eaLnBrk="1" fontAlgn="b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rtl="0" eaLnBrk="1" fontAlgn="b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b="0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  <p:sp>
        <p:nvSpPr>
          <p:cNvPr id="87109" name="TextBox 2"/>
          <p:cNvSpPr txBox="1">
            <a:spLocks noChangeArrowheads="1"/>
          </p:cNvSpPr>
          <p:nvPr/>
        </p:nvSpPr>
        <p:spPr bwMode="auto">
          <a:xfrm>
            <a:off x="152400" y="5334000"/>
            <a:ext cx="1143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…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52400" y="5791200"/>
          <a:ext cx="2743200" cy="76041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196373"/>
                <a:gridCol w="773413"/>
                <a:gridCol w="773413"/>
              </a:tblGrid>
              <a:tr h="253256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dirty="0">
                          <a:effectLst/>
                        </a:rPr>
                        <a:t>W.Va.</a:t>
                      </a:r>
                      <a:endParaRPr lang="en-US" sz="1200" b="0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525</a:t>
                      </a:r>
                      <a:endParaRPr lang="en-US" sz="12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513</a:t>
                      </a:r>
                      <a:endParaRPr lang="en-US" sz="12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</a:tr>
              <a:tr h="253256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dirty="0">
                          <a:effectLst/>
                        </a:rPr>
                        <a:t>Wis.</a:t>
                      </a:r>
                      <a:endParaRPr lang="en-US" sz="1200" b="0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581</a:t>
                      </a:r>
                      <a:endParaRPr lang="en-US" sz="12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594</a:t>
                      </a:r>
                      <a:endParaRPr lang="en-US" sz="12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</a:tr>
              <a:tr h="253256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dirty="0">
                          <a:effectLst/>
                        </a:rPr>
                        <a:t>Wyo.</a:t>
                      </a:r>
                      <a:endParaRPr lang="en-US" sz="1200" b="0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 dirty="0">
                          <a:effectLst/>
                        </a:rPr>
                        <a:t>548</a:t>
                      </a:r>
                      <a:endParaRPr lang="en-US" sz="1200" b="0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 dirty="0">
                          <a:effectLst/>
                        </a:rPr>
                        <a:t>546</a:t>
                      </a:r>
                      <a:endParaRPr lang="en-US" sz="1200" b="0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8065" name="Picture 16" descr="ch01-4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3400" y="3276600"/>
            <a:ext cx="8112125" cy="1924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8066" name="Rectangle 2"/>
          <p:cNvSpPr>
            <a:spLocks noGrp="1" noChangeArrowheads="1"/>
          </p:cNvSpPr>
          <p:nvPr>
            <p:ph type="title"/>
          </p:nvPr>
        </p:nvSpPr>
        <p:spPr>
          <a:xfrm>
            <a:off x="1066800" y="304800"/>
            <a:ext cx="7467600" cy="838200"/>
          </a:xfrm>
        </p:spPr>
        <p:txBody>
          <a:bodyPr/>
          <a:lstStyle/>
          <a:p>
            <a:pPr defTabSz="914400" eaLnBrk="1" hangingPunct="1"/>
            <a:r>
              <a:rPr lang="en-US" smtClean="0"/>
              <a:t>Scatter Diagrams in Excel</a:t>
            </a:r>
          </a:p>
        </p:txBody>
      </p:sp>
      <p:sp>
        <p:nvSpPr>
          <p:cNvPr id="88067" name="Rectangle 3"/>
          <p:cNvSpPr>
            <a:spLocks noGrp="1" noChangeArrowheads="1"/>
          </p:cNvSpPr>
          <p:nvPr>
            <p:ph idx="1"/>
          </p:nvPr>
        </p:nvSpPr>
        <p:spPr>
          <a:xfrm>
            <a:off x="838200" y="2286000"/>
            <a:ext cx="3200400" cy="38100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n-US" sz="2000" smtClean="0"/>
              <a:t>Select the </a:t>
            </a:r>
            <a:r>
              <a:rPr lang="en-US" sz="2000" smtClean="0">
                <a:solidFill>
                  <a:srgbClr val="0000FF"/>
                </a:solidFill>
              </a:rPr>
              <a:t>Insert</a:t>
            </a:r>
            <a:r>
              <a:rPr lang="en-US" sz="2000" smtClean="0"/>
              <a:t> tab</a:t>
            </a:r>
          </a:p>
        </p:txBody>
      </p:sp>
      <p:sp>
        <p:nvSpPr>
          <p:cNvPr id="88068" name="Text Box 5"/>
          <p:cNvSpPr txBox="1">
            <a:spLocks noChangeArrowheads="1"/>
          </p:cNvSpPr>
          <p:nvPr/>
        </p:nvSpPr>
        <p:spPr bwMode="auto">
          <a:xfrm>
            <a:off x="457200" y="2286000"/>
            <a:ext cx="609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chemeClr val="hlink"/>
                </a:solidFill>
              </a:rPr>
              <a:t>1</a:t>
            </a:r>
          </a:p>
        </p:txBody>
      </p:sp>
      <p:sp>
        <p:nvSpPr>
          <p:cNvPr id="88069" name="Oval 6"/>
          <p:cNvSpPr>
            <a:spLocks noChangeArrowheads="1"/>
          </p:cNvSpPr>
          <p:nvPr/>
        </p:nvSpPr>
        <p:spPr bwMode="auto">
          <a:xfrm>
            <a:off x="381000" y="2286000"/>
            <a:ext cx="457200" cy="457200"/>
          </a:xfrm>
          <a:prstGeom prst="ellipse">
            <a:avLst/>
          </a:prstGeom>
          <a:noFill/>
          <a:ln w="31750">
            <a:solidFill>
              <a:schemeClr val="hlink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GB"/>
          </a:p>
        </p:txBody>
      </p:sp>
      <p:sp>
        <p:nvSpPr>
          <p:cNvPr id="88070" name="Line 7"/>
          <p:cNvSpPr>
            <a:spLocks noChangeShapeType="1"/>
          </p:cNvSpPr>
          <p:nvPr/>
        </p:nvSpPr>
        <p:spPr bwMode="auto">
          <a:xfrm>
            <a:off x="1981200" y="2667000"/>
            <a:ext cx="152400" cy="990600"/>
          </a:xfrm>
          <a:prstGeom prst="line">
            <a:avLst/>
          </a:prstGeom>
          <a:noFill/>
          <a:ln w="31750">
            <a:solidFill>
              <a:schemeClr val="hlink"/>
            </a:solidFill>
            <a:miter lim="800000"/>
            <a:headEnd/>
            <a:tailEnd type="triangle" w="med" len="lg"/>
          </a:ln>
        </p:spPr>
        <p:txBody>
          <a:bodyPr wrap="none"/>
          <a:lstStyle/>
          <a:p>
            <a:endParaRPr lang="en-US"/>
          </a:p>
        </p:txBody>
      </p:sp>
      <p:sp>
        <p:nvSpPr>
          <p:cNvPr id="88071" name="Text Box 9"/>
          <p:cNvSpPr txBox="1">
            <a:spLocks noChangeArrowheads="1"/>
          </p:cNvSpPr>
          <p:nvPr/>
        </p:nvSpPr>
        <p:spPr bwMode="auto">
          <a:xfrm>
            <a:off x="5105400" y="2590800"/>
            <a:ext cx="609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chemeClr val="hlink"/>
                </a:solidFill>
              </a:rPr>
              <a:t>2</a:t>
            </a:r>
          </a:p>
        </p:txBody>
      </p:sp>
      <p:sp>
        <p:nvSpPr>
          <p:cNvPr id="88072" name="Oval 10"/>
          <p:cNvSpPr>
            <a:spLocks noChangeArrowheads="1"/>
          </p:cNvSpPr>
          <p:nvPr/>
        </p:nvSpPr>
        <p:spPr bwMode="auto">
          <a:xfrm>
            <a:off x="5029200" y="2590800"/>
            <a:ext cx="457200" cy="457200"/>
          </a:xfrm>
          <a:prstGeom prst="ellipse">
            <a:avLst/>
          </a:prstGeom>
          <a:noFill/>
          <a:ln w="31750">
            <a:solidFill>
              <a:schemeClr val="hlink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GB"/>
          </a:p>
        </p:txBody>
      </p:sp>
      <p:sp>
        <p:nvSpPr>
          <p:cNvPr id="88073" name="Rectangle 11"/>
          <p:cNvSpPr>
            <a:spLocks noChangeArrowheads="1"/>
          </p:cNvSpPr>
          <p:nvPr/>
        </p:nvSpPr>
        <p:spPr bwMode="auto">
          <a:xfrm>
            <a:off x="5486400" y="2514600"/>
            <a:ext cx="31242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5342" tIns="42672" rIns="85342" bIns="42672"/>
          <a:lstStyle/>
          <a:p>
            <a:pPr marL="320675" indent="-320675" defTabSz="852488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r>
              <a:rPr lang="en-US" sz="2000"/>
              <a:t>Select </a:t>
            </a:r>
            <a:r>
              <a:rPr lang="en-US" sz="2000">
                <a:solidFill>
                  <a:srgbClr val="0000FF"/>
                </a:solidFill>
              </a:rPr>
              <a:t>Scatter</a:t>
            </a:r>
            <a:r>
              <a:rPr lang="en-US" sz="2000"/>
              <a:t> type from the Charts section</a:t>
            </a:r>
          </a:p>
        </p:txBody>
      </p:sp>
      <p:sp>
        <p:nvSpPr>
          <p:cNvPr id="88074" name="Line 12"/>
          <p:cNvSpPr>
            <a:spLocks noChangeShapeType="1"/>
          </p:cNvSpPr>
          <p:nvPr/>
        </p:nvSpPr>
        <p:spPr bwMode="auto">
          <a:xfrm>
            <a:off x="7010400" y="3200400"/>
            <a:ext cx="304800" cy="838200"/>
          </a:xfrm>
          <a:prstGeom prst="line">
            <a:avLst/>
          </a:prstGeom>
          <a:noFill/>
          <a:ln w="31750">
            <a:solidFill>
              <a:schemeClr val="hlink"/>
            </a:solidFill>
            <a:miter lim="800000"/>
            <a:headEnd/>
            <a:tailEnd type="triangle" w="med" len="lg"/>
          </a:ln>
        </p:spPr>
        <p:txBody>
          <a:bodyPr wrap="none"/>
          <a:lstStyle/>
          <a:p>
            <a:endParaRPr lang="en-US"/>
          </a:p>
        </p:txBody>
      </p:sp>
      <p:sp>
        <p:nvSpPr>
          <p:cNvPr id="88075" name="Rectangle 13"/>
          <p:cNvSpPr>
            <a:spLocks noChangeArrowheads="1"/>
          </p:cNvSpPr>
          <p:nvPr/>
        </p:nvSpPr>
        <p:spPr bwMode="auto">
          <a:xfrm>
            <a:off x="990600" y="5562600"/>
            <a:ext cx="68580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5342" tIns="42672" rIns="85342" bIns="42672"/>
          <a:lstStyle/>
          <a:p>
            <a:pPr marL="320675" indent="-320675" defTabSz="852488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r>
              <a:rPr lang="en-US" sz="2000"/>
              <a:t>When prompted, enter the data range, desired legend, and desired destination to complete the scatter diagram</a:t>
            </a:r>
          </a:p>
        </p:txBody>
      </p:sp>
      <p:sp>
        <p:nvSpPr>
          <p:cNvPr id="88076" name="Text Box 14"/>
          <p:cNvSpPr txBox="1">
            <a:spLocks noChangeArrowheads="1"/>
          </p:cNvSpPr>
          <p:nvPr/>
        </p:nvSpPr>
        <p:spPr bwMode="auto">
          <a:xfrm>
            <a:off x="533400" y="5638800"/>
            <a:ext cx="609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chemeClr val="hlink"/>
                </a:solidFill>
              </a:rPr>
              <a:t>3</a:t>
            </a:r>
          </a:p>
        </p:txBody>
      </p:sp>
      <p:sp>
        <p:nvSpPr>
          <p:cNvPr id="88077" name="Oval 15"/>
          <p:cNvSpPr>
            <a:spLocks noChangeArrowheads="1"/>
          </p:cNvSpPr>
          <p:nvPr/>
        </p:nvSpPr>
        <p:spPr bwMode="auto">
          <a:xfrm>
            <a:off x="457200" y="5638800"/>
            <a:ext cx="457200" cy="457200"/>
          </a:xfrm>
          <a:prstGeom prst="ellipse">
            <a:avLst/>
          </a:prstGeom>
          <a:noFill/>
          <a:ln w="31750">
            <a:solidFill>
              <a:schemeClr val="hlink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GB"/>
          </a:p>
        </p:txBody>
      </p:sp>
      <p:sp>
        <p:nvSpPr>
          <p:cNvPr id="88078" name="Footer Placeholder 15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/>
              <a:t>Copyright © 2013 Pearson Education</a:t>
            </a:r>
          </a:p>
        </p:txBody>
      </p:sp>
      <p:sp>
        <p:nvSpPr>
          <p:cNvPr id="88079" name="Slide Number Placeholder 16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r>
              <a:rPr lang="en-US" smtClean="0">
                <a:cs typeface="Arial" charset="0"/>
              </a:rPr>
              <a:t>Ch. 1-</a:t>
            </a:r>
            <a:fld id="{73F6D80E-4996-4E3D-A89B-B19D0153F57C}" type="slidenum">
              <a:rPr lang="en-US" smtClean="0">
                <a:cs typeface="Arial" charset="0"/>
              </a:rPr>
              <a:pPr/>
              <a:t>58</a:t>
            </a:fld>
            <a:endParaRPr lang="en-US" smtClean="0"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89" name="Rectangle 2"/>
          <p:cNvSpPr>
            <a:spLocks noGrp="1" noChangeArrowheads="1"/>
          </p:cNvSpPr>
          <p:nvPr>
            <p:ph type="title"/>
          </p:nvPr>
        </p:nvSpPr>
        <p:spPr>
          <a:xfrm>
            <a:off x="1066800" y="152400"/>
            <a:ext cx="7467600" cy="9906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mtClean="0"/>
              <a:t>Data Presentation Errors</a:t>
            </a:r>
          </a:p>
        </p:txBody>
      </p:sp>
      <p:sp>
        <p:nvSpPr>
          <p:cNvPr id="89090" name="Rectangle 3"/>
          <p:cNvSpPr>
            <a:spLocks noGrp="1" noChangeArrowheads="1"/>
          </p:cNvSpPr>
          <p:nvPr>
            <p:ph idx="1"/>
          </p:nvPr>
        </p:nvSpPr>
        <p:spPr>
          <a:xfrm>
            <a:off x="838200" y="1600200"/>
            <a:ext cx="8077200" cy="4532313"/>
          </a:xfrm>
        </p:spPr>
        <p:txBody>
          <a:bodyPr/>
          <a:lstStyle/>
          <a:p>
            <a:pPr eaLnBrk="1" hangingPunct="1">
              <a:lnSpc>
                <a:spcPct val="140000"/>
              </a:lnSpc>
              <a:buFont typeface="Wingdings" pitchFamily="2" charset="2"/>
              <a:buNone/>
            </a:pPr>
            <a:r>
              <a:rPr lang="en-US" sz="3200" smtClean="0"/>
              <a:t>Goals for effective data presentation</a:t>
            </a:r>
            <a:r>
              <a:rPr lang="en-US" smtClean="0"/>
              <a:t>:</a:t>
            </a:r>
          </a:p>
          <a:p>
            <a:pPr eaLnBrk="1" hangingPunct="1">
              <a:lnSpc>
                <a:spcPct val="140000"/>
              </a:lnSpc>
            </a:pPr>
            <a:r>
              <a:rPr lang="en-US" smtClean="0"/>
              <a:t>Present data to display essential information</a:t>
            </a:r>
          </a:p>
          <a:p>
            <a:pPr eaLnBrk="1" hangingPunct="1">
              <a:lnSpc>
                <a:spcPct val="140000"/>
              </a:lnSpc>
            </a:pPr>
            <a:r>
              <a:rPr lang="en-US" smtClean="0"/>
              <a:t>Communicate complex ideas clearly and accurately</a:t>
            </a:r>
          </a:p>
          <a:p>
            <a:pPr eaLnBrk="1" hangingPunct="1">
              <a:lnSpc>
                <a:spcPct val="140000"/>
              </a:lnSpc>
            </a:pPr>
            <a:r>
              <a:rPr lang="en-US" smtClean="0"/>
              <a:t>Avoid distortion that might convey the wrong message</a:t>
            </a:r>
          </a:p>
        </p:txBody>
      </p:sp>
      <p:sp>
        <p:nvSpPr>
          <p:cNvPr id="89091" name="Footer Placeholder 4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/>
              <a:t>Copyright © 2013 Pearson Education</a:t>
            </a:r>
          </a:p>
        </p:txBody>
      </p:sp>
      <p:sp>
        <p:nvSpPr>
          <p:cNvPr id="89092" name="Slide Number Placeholder 5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r>
              <a:rPr lang="en-US" smtClean="0">
                <a:cs typeface="Arial" charset="0"/>
              </a:rPr>
              <a:t>Ch. 1-</a:t>
            </a:r>
            <a:fld id="{57C1BBD2-0150-4166-9657-318AA8E292A7}" type="slidenum">
              <a:rPr lang="en-US" smtClean="0">
                <a:cs typeface="Arial" charset="0"/>
              </a:rPr>
              <a:pPr/>
              <a:t>59</a:t>
            </a:fld>
            <a:endParaRPr lang="en-US" smtClean="0">
              <a:cs typeface="Arial" charset="0"/>
            </a:endParaRPr>
          </a:p>
        </p:txBody>
      </p:sp>
      <p:sp>
        <p:nvSpPr>
          <p:cNvPr id="89093" name="TextBox 5"/>
          <p:cNvSpPr txBox="1">
            <a:spLocks noChangeArrowheads="1"/>
          </p:cNvSpPr>
          <p:nvPr/>
        </p:nvSpPr>
        <p:spPr bwMode="auto">
          <a:xfrm>
            <a:off x="457200" y="514350"/>
            <a:ext cx="762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/>
              <a:t>1.6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2"/>
          <p:cNvSpPr>
            <a:spLocks noGrp="1" noChangeArrowheads="1"/>
          </p:cNvSpPr>
          <p:nvPr>
            <p:ph type="title"/>
          </p:nvPr>
        </p:nvSpPr>
        <p:spPr>
          <a:xfrm>
            <a:off x="1150938" y="152400"/>
            <a:ext cx="7383462" cy="990600"/>
          </a:xfrm>
        </p:spPr>
        <p:txBody>
          <a:bodyPr/>
          <a:lstStyle/>
          <a:p>
            <a:pPr eaLnBrk="1" hangingPunct="1"/>
            <a:r>
              <a:rPr lang="en-US" smtClean="0"/>
              <a:t>Key Definitions</a:t>
            </a:r>
          </a:p>
        </p:txBody>
      </p:sp>
      <p:sp>
        <p:nvSpPr>
          <p:cNvPr id="16386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110000"/>
              </a:lnSpc>
            </a:pPr>
            <a:r>
              <a:rPr lang="en-US" sz="2400" smtClean="0"/>
              <a:t>A </a:t>
            </a:r>
            <a:r>
              <a:rPr lang="en-US" sz="2400" smtClean="0">
                <a:solidFill>
                  <a:schemeClr val="hlink"/>
                </a:solidFill>
              </a:rPr>
              <a:t>population</a:t>
            </a:r>
            <a:r>
              <a:rPr lang="en-US" sz="2400" smtClean="0"/>
              <a:t> is the collection of all items of interest or under investigation</a:t>
            </a:r>
          </a:p>
          <a:p>
            <a:pPr lvl="2" eaLnBrk="1" hangingPunct="1">
              <a:lnSpc>
                <a:spcPct val="110000"/>
              </a:lnSpc>
            </a:pPr>
            <a:r>
              <a:rPr lang="en-US" smtClean="0"/>
              <a:t>N  represents the population size</a:t>
            </a:r>
          </a:p>
          <a:p>
            <a:pPr eaLnBrk="1" hangingPunct="1">
              <a:lnSpc>
                <a:spcPct val="110000"/>
              </a:lnSpc>
            </a:pPr>
            <a:r>
              <a:rPr lang="en-US" sz="2400" smtClean="0"/>
              <a:t>A </a:t>
            </a:r>
            <a:r>
              <a:rPr lang="en-US" sz="2400" smtClean="0">
                <a:solidFill>
                  <a:schemeClr val="hlink"/>
                </a:solidFill>
              </a:rPr>
              <a:t>sample</a:t>
            </a:r>
            <a:r>
              <a:rPr lang="en-US" sz="2400" smtClean="0"/>
              <a:t> is an observed subset of the population</a:t>
            </a:r>
          </a:p>
          <a:p>
            <a:pPr lvl="2" eaLnBrk="1" hangingPunct="1">
              <a:lnSpc>
                <a:spcPct val="110000"/>
              </a:lnSpc>
            </a:pPr>
            <a:r>
              <a:rPr lang="en-US" smtClean="0"/>
              <a:t>n  represents the sample size</a:t>
            </a:r>
          </a:p>
          <a:p>
            <a:pPr lvl="1" eaLnBrk="1" hangingPunct="1">
              <a:lnSpc>
                <a:spcPct val="110000"/>
              </a:lnSpc>
              <a:buFont typeface="Wingdings" pitchFamily="2" charset="2"/>
              <a:buNone/>
            </a:pPr>
            <a:endParaRPr lang="en-US" smtClean="0"/>
          </a:p>
          <a:p>
            <a:pPr eaLnBrk="1" hangingPunct="1">
              <a:lnSpc>
                <a:spcPct val="110000"/>
              </a:lnSpc>
            </a:pPr>
            <a:r>
              <a:rPr lang="en-US" sz="2400" smtClean="0"/>
              <a:t>A </a:t>
            </a:r>
            <a:r>
              <a:rPr lang="en-US" sz="2400" smtClean="0">
                <a:solidFill>
                  <a:schemeClr val="hlink"/>
                </a:solidFill>
              </a:rPr>
              <a:t>parameter</a:t>
            </a:r>
            <a:r>
              <a:rPr lang="en-US" sz="2400" smtClean="0"/>
              <a:t> is a specific characteristic of a population</a:t>
            </a:r>
          </a:p>
          <a:p>
            <a:pPr eaLnBrk="1" hangingPunct="1">
              <a:lnSpc>
                <a:spcPct val="110000"/>
              </a:lnSpc>
            </a:pPr>
            <a:r>
              <a:rPr lang="en-US" sz="2400" smtClean="0"/>
              <a:t>A </a:t>
            </a:r>
            <a:r>
              <a:rPr lang="en-US" sz="2400" smtClean="0">
                <a:solidFill>
                  <a:schemeClr val="hlink"/>
                </a:solidFill>
              </a:rPr>
              <a:t>statistic</a:t>
            </a:r>
            <a:r>
              <a:rPr lang="en-US" sz="2400" smtClean="0"/>
              <a:t> is a specific characteristic of a sample</a:t>
            </a:r>
          </a:p>
        </p:txBody>
      </p:sp>
      <p:sp>
        <p:nvSpPr>
          <p:cNvPr id="16387" name="Footer Placehold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pPr defTabSz="852488"/>
            <a:r>
              <a:rPr lang="en-US"/>
              <a:t>Copyright © 2013 Pearson Education</a:t>
            </a:r>
          </a:p>
        </p:txBody>
      </p:sp>
      <p:sp>
        <p:nvSpPr>
          <p:cNvPr id="16388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pPr defTabSz="852488"/>
            <a:r>
              <a:rPr lang="en-US" smtClean="0">
                <a:cs typeface="Arial" charset="0"/>
              </a:rPr>
              <a:t>Ch. 1-</a:t>
            </a:r>
            <a:fld id="{9633C122-A139-474D-9B57-0D9CC6361095}" type="slidenum">
              <a:rPr lang="en-US" smtClean="0">
                <a:cs typeface="Arial" charset="0"/>
              </a:rPr>
              <a:pPr defTabSz="852488"/>
              <a:t>6</a:t>
            </a:fld>
            <a:endParaRPr lang="en-US" smtClean="0"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3" name="Rectangle 6"/>
          <p:cNvSpPr>
            <a:spLocks noGrp="1" noChangeArrowheads="1"/>
          </p:cNvSpPr>
          <p:nvPr>
            <p:ph type="title"/>
          </p:nvPr>
        </p:nvSpPr>
        <p:spPr>
          <a:xfrm>
            <a:off x="1143000" y="152400"/>
            <a:ext cx="7315200" cy="990600"/>
          </a:xfrm>
        </p:spPr>
        <p:txBody>
          <a:bodyPr/>
          <a:lstStyle/>
          <a:p>
            <a:pPr defTabSz="914400" eaLnBrk="1" hangingPunct="1">
              <a:lnSpc>
                <a:spcPct val="80000"/>
              </a:lnSpc>
            </a:pPr>
            <a:r>
              <a:rPr lang="en-US" smtClean="0"/>
              <a:t>Data Presentation Errors</a:t>
            </a:r>
          </a:p>
        </p:txBody>
      </p:sp>
      <p:sp>
        <p:nvSpPr>
          <p:cNvPr id="90114" name="Rectangle 3"/>
          <p:cNvSpPr>
            <a:spLocks noGrp="1" noChangeArrowheads="1"/>
          </p:cNvSpPr>
          <p:nvPr>
            <p:ph idx="1"/>
          </p:nvPr>
        </p:nvSpPr>
        <p:spPr>
          <a:xfrm>
            <a:off x="838200" y="1868488"/>
            <a:ext cx="5943600" cy="4532312"/>
          </a:xfrm>
        </p:spPr>
        <p:txBody>
          <a:bodyPr/>
          <a:lstStyle/>
          <a:p>
            <a:pPr eaLnBrk="1" hangingPunct="1">
              <a:lnSpc>
                <a:spcPct val="110000"/>
              </a:lnSpc>
            </a:pPr>
            <a:r>
              <a:rPr lang="en-US" smtClean="0"/>
              <a:t>Unequal histogram interval widths</a:t>
            </a:r>
          </a:p>
          <a:p>
            <a:pPr eaLnBrk="1" hangingPunct="1">
              <a:lnSpc>
                <a:spcPct val="110000"/>
              </a:lnSpc>
            </a:pPr>
            <a:r>
              <a:rPr lang="en-US" smtClean="0"/>
              <a:t>Compressing or distorting the vertical axis</a:t>
            </a:r>
          </a:p>
          <a:p>
            <a:pPr eaLnBrk="1" hangingPunct="1">
              <a:lnSpc>
                <a:spcPct val="110000"/>
              </a:lnSpc>
            </a:pPr>
            <a:r>
              <a:rPr lang="en-US" smtClean="0"/>
              <a:t>Providing no zero point on the vertical axis</a:t>
            </a:r>
          </a:p>
          <a:p>
            <a:pPr eaLnBrk="1" hangingPunct="1">
              <a:lnSpc>
                <a:spcPct val="110000"/>
              </a:lnSpc>
            </a:pPr>
            <a:r>
              <a:rPr lang="en-US" smtClean="0"/>
              <a:t>Failing to provide a relative basis in comparing data between groups</a:t>
            </a:r>
          </a:p>
        </p:txBody>
      </p:sp>
      <p:sp>
        <p:nvSpPr>
          <p:cNvPr id="90115" name="Freeform 4"/>
          <p:cNvSpPr>
            <a:spLocks/>
          </p:cNvSpPr>
          <p:nvPr/>
        </p:nvSpPr>
        <p:spPr bwMode="auto">
          <a:xfrm>
            <a:off x="7162800" y="2286000"/>
            <a:ext cx="1524000" cy="1524000"/>
          </a:xfrm>
          <a:custGeom>
            <a:avLst/>
            <a:gdLst>
              <a:gd name="T0" fmla="*/ 2147483647 w 2205"/>
              <a:gd name="T1" fmla="*/ 2147483647 h 2216"/>
              <a:gd name="T2" fmla="*/ 2147483647 w 2205"/>
              <a:gd name="T3" fmla="*/ 2147483647 h 2216"/>
              <a:gd name="T4" fmla="*/ 2147483647 w 2205"/>
              <a:gd name="T5" fmla="*/ 2147483647 h 2216"/>
              <a:gd name="T6" fmla="*/ 2147483647 w 2205"/>
              <a:gd name="T7" fmla="*/ 2147483647 h 2216"/>
              <a:gd name="T8" fmla="*/ 2147483647 w 2205"/>
              <a:gd name="T9" fmla="*/ 2147483647 h 2216"/>
              <a:gd name="T10" fmla="*/ 2147483647 w 2205"/>
              <a:gd name="T11" fmla="*/ 2147483647 h 2216"/>
              <a:gd name="T12" fmla="*/ 2147483647 w 2205"/>
              <a:gd name="T13" fmla="*/ 2147483647 h 2216"/>
              <a:gd name="T14" fmla="*/ 2147483647 w 2205"/>
              <a:gd name="T15" fmla="*/ 2147483647 h 2216"/>
              <a:gd name="T16" fmla="*/ 2147483647 w 2205"/>
              <a:gd name="T17" fmla="*/ 2147483647 h 2216"/>
              <a:gd name="T18" fmla="*/ 2147483647 w 2205"/>
              <a:gd name="T19" fmla="*/ 2147483647 h 2216"/>
              <a:gd name="T20" fmla="*/ 0 w 2205"/>
              <a:gd name="T21" fmla="*/ 2147483647 h 2216"/>
              <a:gd name="T22" fmla="*/ 2147483647 w 2205"/>
              <a:gd name="T23" fmla="*/ 2147483647 h 2216"/>
              <a:gd name="T24" fmla="*/ 2147483647 w 2205"/>
              <a:gd name="T25" fmla="*/ 2147483647 h 2216"/>
              <a:gd name="T26" fmla="*/ 2147483647 w 2205"/>
              <a:gd name="T27" fmla="*/ 2147483647 h 2216"/>
              <a:gd name="T28" fmla="*/ 2147483647 w 2205"/>
              <a:gd name="T29" fmla="*/ 2147483647 h 2216"/>
              <a:gd name="T30" fmla="*/ 2147483647 w 2205"/>
              <a:gd name="T31" fmla="*/ 0 h 2216"/>
              <a:gd name="T32" fmla="*/ 2147483647 w 2205"/>
              <a:gd name="T33" fmla="*/ 2147483647 h 2216"/>
              <a:gd name="T34" fmla="*/ 2147483647 w 2205"/>
              <a:gd name="T35" fmla="*/ 2147483647 h 2216"/>
              <a:gd name="T36" fmla="*/ 2147483647 w 2205"/>
              <a:gd name="T37" fmla="*/ 2147483647 h 2216"/>
              <a:gd name="T38" fmla="*/ 2147483647 w 2205"/>
              <a:gd name="T39" fmla="*/ 2147483647 h 2216"/>
              <a:gd name="T40" fmla="*/ 2147483647 w 2205"/>
              <a:gd name="T41" fmla="*/ 2147483647 h 2216"/>
              <a:gd name="T42" fmla="*/ 2147483647 w 2205"/>
              <a:gd name="T43" fmla="*/ 2147483647 h 2216"/>
              <a:gd name="T44" fmla="*/ 2147483647 w 2205"/>
              <a:gd name="T45" fmla="*/ 2147483647 h 2216"/>
              <a:gd name="T46" fmla="*/ 2147483647 w 2205"/>
              <a:gd name="T47" fmla="*/ 2147483647 h 2216"/>
              <a:gd name="T48" fmla="*/ 2147483647 w 2205"/>
              <a:gd name="T49" fmla="*/ 2147483647 h 2216"/>
              <a:gd name="T50" fmla="*/ 2147483647 w 2205"/>
              <a:gd name="T51" fmla="*/ 2147483647 h 2216"/>
              <a:gd name="T52" fmla="*/ 2147483647 w 2205"/>
              <a:gd name="T53" fmla="*/ 2147483647 h 2216"/>
              <a:gd name="T54" fmla="*/ 2147483647 w 2205"/>
              <a:gd name="T55" fmla="*/ 2147483647 h 2216"/>
              <a:gd name="T56" fmla="*/ 2147483647 w 2205"/>
              <a:gd name="T57" fmla="*/ 2147483647 h 2216"/>
              <a:gd name="T58" fmla="*/ 2147483647 w 2205"/>
              <a:gd name="T59" fmla="*/ 2147483647 h 2216"/>
              <a:gd name="T60" fmla="*/ 2147483647 w 2205"/>
              <a:gd name="T61" fmla="*/ 2147483647 h 2216"/>
              <a:gd name="T62" fmla="*/ 2147483647 w 2205"/>
              <a:gd name="T63" fmla="*/ 2147483647 h 2216"/>
              <a:gd name="T64" fmla="*/ 2147483647 w 2205"/>
              <a:gd name="T65" fmla="*/ 2147483647 h 2216"/>
              <a:gd name="T66" fmla="*/ 2147483647 w 2205"/>
              <a:gd name="T67" fmla="*/ 2147483647 h 2216"/>
              <a:gd name="T68" fmla="*/ 2147483647 w 2205"/>
              <a:gd name="T69" fmla="*/ 2147483647 h 2216"/>
              <a:gd name="T70" fmla="*/ 2147483647 w 2205"/>
              <a:gd name="T71" fmla="*/ 2147483647 h 2216"/>
              <a:gd name="T72" fmla="*/ 2147483647 w 2205"/>
              <a:gd name="T73" fmla="*/ 2147483647 h 2216"/>
              <a:gd name="T74" fmla="*/ 2147483647 w 2205"/>
              <a:gd name="T75" fmla="*/ 2147483647 h 2216"/>
              <a:gd name="T76" fmla="*/ 2147483647 w 2205"/>
              <a:gd name="T77" fmla="*/ 2147483647 h 2216"/>
              <a:gd name="T78" fmla="*/ 2147483647 w 2205"/>
              <a:gd name="T79" fmla="*/ 2147483647 h 2216"/>
              <a:gd name="T80" fmla="*/ 2147483647 w 2205"/>
              <a:gd name="T81" fmla="*/ 2147483647 h 2216"/>
              <a:gd name="T82" fmla="*/ 2147483647 w 2205"/>
              <a:gd name="T83" fmla="*/ 2147483647 h 2216"/>
              <a:gd name="T84" fmla="*/ 2147483647 w 2205"/>
              <a:gd name="T85" fmla="*/ 2147483647 h 2216"/>
              <a:gd name="T86" fmla="*/ 2147483647 w 2205"/>
              <a:gd name="T87" fmla="*/ 2147483647 h 221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w 2205"/>
              <a:gd name="T133" fmla="*/ 0 h 2216"/>
              <a:gd name="T134" fmla="*/ 2205 w 2205"/>
              <a:gd name="T135" fmla="*/ 2216 h 2216"/>
            </a:gdLst>
            <a:ahLst/>
            <a:cxnLst>
              <a:cxn ang="T88">
                <a:pos x="T0" y="T1"/>
              </a:cxn>
              <a:cxn ang="T89">
                <a:pos x="T2" y="T3"/>
              </a:cxn>
              <a:cxn ang="T90">
                <a:pos x="T4" y="T5"/>
              </a:cxn>
              <a:cxn ang="T91">
                <a:pos x="T6" y="T7"/>
              </a:cxn>
              <a:cxn ang="T92">
                <a:pos x="T8" y="T9"/>
              </a:cxn>
              <a:cxn ang="T93">
                <a:pos x="T10" y="T11"/>
              </a:cxn>
              <a:cxn ang="T94">
                <a:pos x="T12" y="T13"/>
              </a:cxn>
              <a:cxn ang="T95">
                <a:pos x="T14" y="T15"/>
              </a:cxn>
              <a:cxn ang="T96">
                <a:pos x="T16" y="T17"/>
              </a:cxn>
              <a:cxn ang="T97">
                <a:pos x="T18" y="T19"/>
              </a:cxn>
              <a:cxn ang="T98">
                <a:pos x="T20" y="T21"/>
              </a:cxn>
              <a:cxn ang="T99">
                <a:pos x="T22" y="T23"/>
              </a:cxn>
              <a:cxn ang="T100">
                <a:pos x="T24" y="T25"/>
              </a:cxn>
              <a:cxn ang="T101">
                <a:pos x="T26" y="T27"/>
              </a:cxn>
              <a:cxn ang="T102">
                <a:pos x="T28" y="T29"/>
              </a:cxn>
              <a:cxn ang="T103">
                <a:pos x="T30" y="T31"/>
              </a:cxn>
              <a:cxn ang="T104">
                <a:pos x="T32" y="T33"/>
              </a:cxn>
              <a:cxn ang="T105">
                <a:pos x="T34" y="T35"/>
              </a:cxn>
              <a:cxn ang="T106">
                <a:pos x="T36" y="T37"/>
              </a:cxn>
              <a:cxn ang="T107">
                <a:pos x="T38" y="T39"/>
              </a:cxn>
              <a:cxn ang="T108">
                <a:pos x="T40" y="T41"/>
              </a:cxn>
              <a:cxn ang="T109">
                <a:pos x="T42" y="T43"/>
              </a:cxn>
              <a:cxn ang="T110">
                <a:pos x="T44" y="T45"/>
              </a:cxn>
              <a:cxn ang="T111">
                <a:pos x="T46" y="T47"/>
              </a:cxn>
              <a:cxn ang="T112">
                <a:pos x="T48" y="T49"/>
              </a:cxn>
              <a:cxn ang="T113">
                <a:pos x="T50" y="T51"/>
              </a:cxn>
              <a:cxn ang="T114">
                <a:pos x="T52" y="T53"/>
              </a:cxn>
              <a:cxn ang="T115">
                <a:pos x="T54" y="T55"/>
              </a:cxn>
              <a:cxn ang="T116">
                <a:pos x="T56" y="T57"/>
              </a:cxn>
              <a:cxn ang="T117">
                <a:pos x="T58" y="T59"/>
              </a:cxn>
              <a:cxn ang="T118">
                <a:pos x="T60" y="T61"/>
              </a:cxn>
              <a:cxn ang="T119">
                <a:pos x="T62" y="T63"/>
              </a:cxn>
              <a:cxn ang="T120">
                <a:pos x="T64" y="T65"/>
              </a:cxn>
              <a:cxn ang="T121">
                <a:pos x="T66" y="T67"/>
              </a:cxn>
              <a:cxn ang="T122">
                <a:pos x="T68" y="T69"/>
              </a:cxn>
              <a:cxn ang="T123">
                <a:pos x="T70" y="T71"/>
              </a:cxn>
              <a:cxn ang="T124">
                <a:pos x="T72" y="T73"/>
              </a:cxn>
              <a:cxn ang="T125">
                <a:pos x="T74" y="T75"/>
              </a:cxn>
              <a:cxn ang="T126">
                <a:pos x="T76" y="T77"/>
              </a:cxn>
              <a:cxn ang="T127">
                <a:pos x="T78" y="T79"/>
              </a:cxn>
              <a:cxn ang="T128">
                <a:pos x="T80" y="T81"/>
              </a:cxn>
              <a:cxn ang="T129">
                <a:pos x="T82" y="T83"/>
              </a:cxn>
              <a:cxn ang="T130">
                <a:pos x="T84" y="T85"/>
              </a:cxn>
              <a:cxn ang="T131">
                <a:pos x="T86" y="T87"/>
              </a:cxn>
            </a:cxnLst>
            <a:rect l="T132" t="T133" r="T134" b="T135"/>
            <a:pathLst>
              <a:path w="2205" h="2216">
                <a:moveTo>
                  <a:pt x="2203" y="1135"/>
                </a:moveTo>
                <a:lnTo>
                  <a:pt x="2197" y="1223"/>
                </a:lnTo>
                <a:lnTo>
                  <a:pt x="2180" y="1332"/>
                </a:lnTo>
                <a:lnTo>
                  <a:pt x="2153" y="1438"/>
                </a:lnTo>
                <a:lnTo>
                  <a:pt x="2115" y="1540"/>
                </a:lnTo>
                <a:lnTo>
                  <a:pt x="2068" y="1636"/>
                </a:lnTo>
                <a:lnTo>
                  <a:pt x="2013" y="1728"/>
                </a:lnTo>
                <a:lnTo>
                  <a:pt x="1950" y="1814"/>
                </a:lnTo>
                <a:lnTo>
                  <a:pt x="1879" y="1893"/>
                </a:lnTo>
                <a:lnTo>
                  <a:pt x="1800" y="1964"/>
                </a:lnTo>
                <a:lnTo>
                  <a:pt x="1715" y="2028"/>
                </a:lnTo>
                <a:lnTo>
                  <a:pt x="1625" y="2084"/>
                </a:lnTo>
                <a:lnTo>
                  <a:pt x="1529" y="2132"/>
                </a:lnTo>
                <a:lnTo>
                  <a:pt x="1428" y="2169"/>
                </a:lnTo>
                <a:lnTo>
                  <a:pt x="1323" y="2197"/>
                </a:lnTo>
                <a:lnTo>
                  <a:pt x="1215" y="2214"/>
                </a:lnTo>
                <a:lnTo>
                  <a:pt x="1102" y="2215"/>
                </a:lnTo>
                <a:lnTo>
                  <a:pt x="990" y="2214"/>
                </a:lnTo>
                <a:lnTo>
                  <a:pt x="881" y="2197"/>
                </a:lnTo>
                <a:lnTo>
                  <a:pt x="776" y="2169"/>
                </a:lnTo>
                <a:lnTo>
                  <a:pt x="675" y="2132"/>
                </a:lnTo>
                <a:lnTo>
                  <a:pt x="580" y="2084"/>
                </a:lnTo>
                <a:lnTo>
                  <a:pt x="488" y="2028"/>
                </a:lnTo>
                <a:lnTo>
                  <a:pt x="404" y="1964"/>
                </a:lnTo>
                <a:lnTo>
                  <a:pt x="325" y="1893"/>
                </a:lnTo>
                <a:lnTo>
                  <a:pt x="254" y="1814"/>
                </a:lnTo>
                <a:lnTo>
                  <a:pt x="191" y="1728"/>
                </a:lnTo>
                <a:lnTo>
                  <a:pt x="135" y="1636"/>
                </a:lnTo>
                <a:lnTo>
                  <a:pt x="88" y="1540"/>
                </a:lnTo>
                <a:lnTo>
                  <a:pt x="51" y="1438"/>
                </a:lnTo>
                <a:lnTo>
                  <a:pt x="23" y="1332"/>
                </a:lnTo>
                <a:lnTo>
                  <a:pt x="7" y="1223"/>
                </a:lnTo>
                <a:lnTo>
                  <a:pt x="0" y="1110"/>
                </a:lnTo>
                <a:lnTo>
                  <a:pt x="7" y="997"/>
                </a:lnTo>
                <a:lnTo>
                  <a:pt x="51" y="783"/>
                </a:lnTo>
                <a:lnTo>
                  <a:pt x="88" y="681"/>
                </a:lnTo>
                <a:lnTo>
                  <a:pt x="135" y="585"/>
                </a:lnTo>
                <a:lnTo>
                  <a:pt x="191" y="493"/>
                </a:lnTo>
                <a:lnTo>
                  <a:pt x="254" y="407"/>
                </a:lnTo>
                <a:lnTo>
                  <a:pt x="325" y="328"/>
                </a:lnTo>
                <a:lnTo>
                  <a:pt x="404" y="256"/>
                </a:lnTo>
                <a:lnTo>
                  <a:pt x="488" y="192"/>
                </a:lnTo>
                <a:lnTo>
                  <a:pt x="580" y="137"/>
                </a:lnTo>
                <a:lnTo>
                  <a:pt x="675" y="89"/>
                </a:lnTo>
                <a:lnTo>
                  <a:pt x="776" y="51"/>
                </a:lnTo>
                <a:lnTo>
                  <a:pt x="881" y="24"/>
                </a:lnTo>
                <a:lnTo>
                  <a:pt x="990" y="7"/>
                </a:lnTo>
                <a:lnTo>
                  <a:pt x="1102" y="0"/>
                </a:lnTo>
                <a:lnTo>
                  <a:pt x="1215" y="7"/>
                </a:lnTo>
                <a:lnTo>
                  <a:pt x="1323" y="24"/>
                </a:lnTo>
                <a:lnTo>
                  <a:pt x="1428" y="51"/>
                </a:lnTo>
                <a:lnTo>
                  <a:pt x="1529" y="89"/>
                </a:lnTo>
                <a:lnTo>
                  <a:pt x="1625" y="137"/>
                </a:lnTo>
                <a:lnTo>
                  <a:pt x="1715" y="192"/>
                </a:lnTo>
                <a:lnTo>
                  <a:pt x="1800" y="256"/>
                </a:lnTo>
                <a:lnTo>
                  <a:pt x="1879" y="328"/>
                </a:lnTo>
                <a:lnTo>
                  <a:pt x="1950" y="407"/>
                </a:lnTo>
                <a:lnTo>
                  <a:pt x="2013" y="493"/>
                </a:lnTo>
                <a:lnTo>
                  <a:pt x="2068" y="585"/>
                </a:lnTo>
                <a:lnTo>
                  <a:pt x="2115" y="681"/>
                </a:lnTo>
                <a:lnTo>
                  <a:pt x="2153" y="783"/>
                </a:lnTo>
                <a:lnTo>
                  <a:pt x="2180" y="888"/>
                </a:lnTo>
                <a:lnTo>
                  <a:pt x="2204" y="1109"/>
                </a:lnTo>
                <a:lnTo>
                  <a:pt x="1996" y="1109"/>
                </a:lnTo>
                <a:lnTo>
                  <a:pt x="1988" y="1018"/>
                </a:lnTo>
                <a:lnTo>
                  <a:pt x="1975" y="930"/>
                </a:lnTo>
                <a:lnTo>
                  <a:pt x="1952" y="844"/>
                </a:lnTo>
                <a:lnTo>
                  <a:pt x="1923" y="761"/>
                </a:lnTo>
                <a:lnTo>
                  <a:pt x="1884" y="684"/>
                </a:lnTo>
                <a:lnTo>
                  <a:pt x="1840" y="610"/>
                </a:lnTo>
                <a:lnTo>
                  <a:pt x="1788" y="540"/>
                </a:lnTo>
                <a:lnTo>
                  <a:pt x="1732" y="476"/>
                </a:lnTo>
                <a:lnTo>
                  <a:pt x="1668" y="418"/>
                </a:lnTo>
                <a:lnTo>
                  <a:pt x="1600" y="366"/>
                </a:lnTo>
                <a:lnTo>
                  <a:pt x="1526" y="321"/>
                </a:lnTo>
                <a:lnTo>
                  <a:pt x="1448" y="282"/>
                </a:lnTo>
                <a:lnTo>
                  <a:pt x="1368" y="252"/>
                </a:lnTo>
                <a:lnTo>
                  <a:pt x="1283" y="229"/>
                </a:lnTo>
                <a:lnTo>
                  <a:pt x="1195" y="216"/>
                </a:lnTo>
                <a:lnTo>
                  <a:pt x="1104" y="210"/>
                </a:lnTo>
                <a:lnTo>
                  <a:pt x="1013" y="216"/>
                </a:lnTo>
                <a:lnTo>
                  <a:pt x="925" y="229"/>
                </a:lnTo>
                <a:lnTo>
                  <a:pt x="840" y="252"/>
                </a:lnTo>
                <a:lnTo>
                  <a:pt x="758" y="282"/>
                </a:lnTo>
                <a:lnTo>
                  <a:pt x="680" y="321"/>
                </a:lnTo>
                <a:lnTo>
                  <a:pt x="606" y="366"/>
                </a:lnTo>
                <a:lnTo>
                  <a:pt x="538" y="418"/>
                </a:lnTo>
                <a:lnTo>
                  <a:pt x="1840" y="1610"/>
                </a:lnTo>
                <a:lnTo>
                  <a:pt x="1788" y="1678"/>
                </a:lnTo>
                <a:lnTo>
                  <a:pt x="1730" y="1745"/>
                </a:lnTo>
                <a:lnTo>
                  <a:pt x="1666" y="1800"/>
                </a:lnTo>
                <a:lnTo>
                  <a:pt x="365" y="610"/>
                </a:lnTo>
                <a:lnTo>
                  <a:pt x="321" y="684"/>
                </a:lnTo>
                <a:lnTo>
                  <a:pt x="282" y="761"/>
                </a:lnTo>
                <a:lnTo>
                  <a:pt x="253" y="844"/>
                </a:lnTo>
                <a:lnTo>
                  <a:pt x="230" y="930"/>
                </a:lnTo>
                <a:lnTo>
                  <a:pt x="216" y="1018"/>
                </a:lnTo>
                <a:lnTo>
                  <a:pt x="211" y="1109"/>
                </a:lnTo>
                <a:lnTo>
                  <a:pt x="216" y="1200"/>
                </a:lnTo>
                <a:lnTo>
                  <a:pt x="230" y="1289"/>
                </a:lnTo>
                <a:lnTo>
                  <a:pt x="253" y="1375"/>
                </a:lnTo>
                <a:lnTo>
                  <a:pt x="282" y="1458"/>
                </a:lnTo>
                <a:lnTo>
                  <a:pt x="321" y="1536"/>
                </a:lnTo>
                <a:lnTo>
                  <a:pt x="365" y="1610"/>
                </a:lnTo>
                <a:lnTo>
                  <a:pt x="416" y="1679"/>
                </a:lnTo>
                <a:lnTo>
                  <a:pt x="474" y="1744"/>
                </a:lnTo>
                <a:lnTo>
                  <a:pt x="538" y="1802"/>
                </a:lnTo>
                <a:lnTo>
                  <a:pt x="606" y="1854"/>
                </a:lnTo>
                <a:lnTo>
                  <a:pt x="680" y="1898"/>
                </a:lnTo>
                <a:lnTo>
                  <a:pt x="758" y="1937"/>
                </a:lnTo>
                <a:lnTo>
                  <a:pt x="840" y="1967"/>
                </a:lnTo>
                <a:lnTo>
                  <a:pt x="925" y="1989"/>
                </a:lnTo>
                <a:lnTo>
                  <a:pt x="1013" y="2003"/>
                </a:lnTo>
                <a:lnTo>
                  <a:pt x="1104" y="2008"/>
                </a:lnTo>
                <a:lnTo>
                  <a:pt x="1195" y="2003"/>
                </a:lnTo>
                <a:lnTo>
                  <a:pt x="1283" y="1989"/>
                </a:lnTo>
                <a:lnTo>
                  <a:pt x="1368" y="1967"/>
                </a:lnTo>
                <a:lnTo>
                  <a:pt x="1448" y="1937"/>
                </a:lnTo>
                <a:lnTo>
                  <a:pt x="1526" y="1898"/>
                </a:lnTo>
                <a:lnTo>
                  <a:pt x="1600" y="1854"/>
                </a:lnTo>
                <a:lnTo>
                  <a:pt x="1667" y="1800"/>
                </a:lnTo>
                <a:lnTo>
                  <a:pt x="1729" y="1745"/>
                </a:lnTo>
                <a:lnTo>
                  <a:pt x="1788" y="1679"/>
                </a:lnTo>
                <a:lnTo>
                  <a:pt x="1840" y="1610"/>
                </a:lnTo>
                <a:lnTo>
                  <a:pt x="1884" y="1536"/>
                </a:lnTo>
                <a:lnTo>
                  <a:pt x="1923" y="1458"/>
                </a:lnTo>
                <a:lnTo>
                  <a:pt x="1952" y="1375"/>
                </a:lnTo>
                <a:lnTo>
                  <a:pt x="1975" y="1289"/>
                </a:lnTo>
                <a:lnTo>
                  <a:pt x="1988" y="1200"/>
                </a:lnTo>
                <a:lnTo>
                  <a:pt x="1995" y="1110"/>
                </a:lnTo>
                <a:lnTo>
                  <a:pt x="2203" y="1110"/>
                </a:lnTo>
                <a:lnTo>
                  <a:pt x="2203" y="1135"/>
                </a:lnTo>
              </a:path>
            </a:pathLst>
          </a:custGeom>
          <a:solidFill>
            <a:srgbClr val="FF0000"/>
          </a:solidFill>
          <a:ln w="12700" cap="rnd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90116" name="Text Box 7"/>
          <p:cNvSpPr txBox="1">
            <a:spLocks noChangeArrowheads="1"/>
          </p:cNvSpPr>
          <p:nvPr/>
        </p:nvSpPr>
        <p:spPr bwMode="auto">
          <a:xfrm>
            <a:off x="7543800" y="1203325"/>
            <a:ext cx="1600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i="1">
                <a:solidFill>
                  <a:srgbClr val="000099"/>
                </a:solidFill>
              </a:rPr>
              <a:t>(continued)</a:t>
            </a:r>
          </a:p>
        </p:txBody>
      </p:sp>
      <p:sp>
        <p:nvSpPr>
          <p:cNvPr id="90117" name="Footer Placeholder 6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/>
              <a:t>Copyright © 2013 Pearson Education</a:t>
            </a:r>
          </a:p>
        </p:txBody>
      </p:sp>
      <p:sp>
        <p:nvSpPr>
          <p:cNvPr id="90118" name="Slide Number Placeholder 7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r>
              <a:rPr lang="en-US" smtClean="0">
                <a:cs typeface="Arial" charset="0"/>
              </a:rPr>
              <a:t>Ch. 1-</a:t>
            </a:r>
            <a:fld id="{8F6B1593-E548-4F2B-BB37-91B2BC5ED939}" type="slidenum">
              <a:rPr lang="en-US" smtClean="0">
                <a:cs typeface="Arial" charset="0"/>
              </a:rPr>
              <a:pPr/>
              <a:t>60</a:t>
            </a:fld>
            <a:endParaRPr lang="en-US" smtClean="0"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7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152400"/>
            <a:ext cx="7383463" cy="990600"/>
          </a:xfrm>
        </p:spPr>
        <p:txBody>
          <a:bodyPr/>
          <a:lstStyle/>
          <a:p>
            <a:pPr eaLnBrk="1" hangingPunct="1"/>
            <a:r>
              <a:rPr lang="en-US" smtClean="0"/>
              <a:t>Chapter Summary</a:t>
            </a:r>
          </a:p>
        </p:txBody>
      </p:sp>
      <p:sp>
        <p:nvSpPr>
          <p:cNvPr id="91138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110000"/>
              </a:lnSpc>
            </a:pPr>
            <a:r>
              <a:rPr lang="en-US" smtClean="0"/>
              <a:t>Reviewed incomplete information in decision making</a:t>
            </a:r>
          </a:p>
          <a:p>
            <a:pPr eaLnBrk="1" hangingPunct="1">
              <a:lnSpc>
                <a:spcPct val="110000"/>
              </a:lnSpc>
            </a:pPr>
            <a:r>
              <a:rPr lang="en-US" smtClean="0"/>
              <a:t>Introduced key definitions:</a:t>
            </a:r>
          </a:p>
          <a:p>
            <a:pPr lvl="1" eaLnBrk="1" hangingPunct="1">
              <a:lnSpc>
                <a:spcPct val="110000"/>
              </a:lnSpc>
            </a:pPr>
            <a:r>
              <a:rPr lang="en-US" smtClean="0"/>
              <a:t>Population vs. Sample</a:t>
            </a:r>
          </a:p>
          <a:p>
            <a:pPr lvl="1" eaLnBrk="1" hangingPunct="1">
              <a:lnSpc>
                <a:spcPct val="110000"/>
              </a:lnSpc>
            </a:pPr>
            <a:r>
              <a:rPr lang="en-US" smtClean="0">
                <a:sym typeface="Symbol" pitchFamily="18" charset="2"/>
              </a:rPr>
              <a:t>Parameter vs. Statistic</a:t>
            </a:r>
          </a:p>
          <a:p>
            <a:pPr lvl="1" eaLnBrk="1" hangingPunct="1">
              <a:lnSpc>
                <a:spcPct val="110000"/>
              </a:lnSpc>
            </a:pPr>
            <a:r>
              <a:rPr lang="en-US" smtClean="0"/>
              <a:t>Descriptive vs. Inferential statistics</a:t>
            </a:r>
          </a:p>
          <a:p>
            <a:pPr eaLnBrk="1" hangingPunct="1">
              <a:lnSpc>
                <a:spcPct val="70000"/>
              </a:lnSpc>
              <a:spcBef>
                <a:spcPct val="55000"/>
              </a:spcBef>
            </a:pPr>
            <a:r>
              <a:rPr lang="en-US" smtClean="0"/>
              <a:t>Described random sampling</a:t>
            </a:r>
          </a:p>
          <a:p>
            <a:pPr eaLnBrk="1" hangingPunct="1">
              <a:lnSpc>
                <a:spcPct val="110000"/>
              </a:lnSpc>
            </a:pPr>
            <a:r>
              <a:rPr lang="en-US" smtClean="0"/>
              <a:t>Examined the decision making process</a:t>
            </a:r>
          </a:p>
        </p:txBody>
      </p:sp>
      <p:sp>
        <p:nvSpPr>
          <p:cNvPr id="91139" name="Footer Placehold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pPr defTabSz="852488"/>
            <a:r>
              <a:rPr lang="en-US"/>
              <a:t>Copyright © 2013 Pearson Education</a:t>
            </a:r>
          </a:p>
        </p:txBody>
      </p:sp>
      <p:sp>
        <p:nvSpPr>
          <p:cNvPr id="91140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pPr defTabSz="852488"/>
            <a:r>
              <a:rPr lang="en-US" smtClean="0">
                <a:cs typeface="Arial" charset="0"/>
              </a:rPr>
              <a:t>Ch. 1-</a:t>
            </a:r>
            <a:fld id="{B2A83D75-D8D3-4FC1-ABEF-0EFA90406E1F}" type="slidenum">
              <a:rPr lang="en-US" smtClean="0">
                <a:cs typeface="Arial" charset="0"/>
              </a:rPr>
              <a:pPr defTabSz="852488"/>
              <a:t>61</a:t>
            </a:fld>
            <a:endParaRPr lang="en-US" smtClean="0"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5" name="Rectangle 2"/>
          <p:cNvSpPr>
            <a:spLocks noGrp="1" noChangeArrowheads="1"/>
          </p:cNvSpPr>
          <p:nvPr>
            <p:ph type="title"/>
          </p:nvPr>
        </p:nvSpPr>
        <p:spPr>
          <a:xfrm>
            <a:off x="1222375" y="349250"/>
            <a:ext cx="6642100" cy="793750"/>
          </a:xfrm>
        </p:spPr>
        <p:txBody>
          <a:bodyPr/>
          <a:lstStyle/>
          <a:p>
            <a:pPr defTabSz="914400" eaLnBrk="1" hangingPunct="1">
              <a:lnSpc>
                <a:spcPct val="80000"/>
              </a:lnSpc>
            </a:pPr>
            <a:r>
              <a:rPr lang="en-US" smtClean="0"/>
              <a:t>Chapter Summary</a:t>
            </a:r>
          </a:p>
        </p:txBody>
      </p:sp>
      <p:sp>
        <p:nvSpPr>
          <p:cNvPr id="93186" name="Rectangle 3"/>
          <p:cNvSpPr>
            <a:spLocks noGrp="1" noChangeArrowheads="1"/>
          </p:cNvSpPr>
          <p:nvPr>
            <p:ph idx="1"/>
          </p:nvPr>
        </p:nvSpPr>
        <p:spPr>
          <a:xfrm>
            <a:off x="381000" y="1600200"/>
            <a:ext cx="8458200" cy="4876800"/>
          </a:xfrm>
        </p:spPr>
        <p:txBody>
          <a:bodyPr/>
          <a:lstStyle/>
          <a:p>
            <a:pPr marL="342900" indent="-342900" defTabSz="914400" eaLnBrk="1" hangingPunct="1"/>
            <a:r>
              <a:rPr lang="en-US" sz="2400" smtClean="0"/>
              <a:t>Reviewed types of data and measurement levels </a:t>
            </a:r>
          </a:p>
          <a:p>
            <a:pPr marL="342900" indent="-342900" defTabSz="914400" eaLnBrk="1" hangingPunct="1"/>
            <a:r>
              <a:rPr lang="en-US" sz="2400" smtClean="0"/>
              <a:t>Data in raw form are usually not easy to use for decision making -- Some type of organization is needed:</a:t>
            </a:r>
          </a:p>
          <a:p>
            <a:pPr marL="1143000" lvl="2" indent="-228600" defTabSz="914400" eaLnBrk="1" hangingPunct="1">
              <a:buFont typeface="Wingdings" pitchFamily="2" charset="2"/>
              <a:buNone/>
            </a:pPr>
            <a:r>
              <a:rPr lang="en-US" sz="2400" smtClean="0">
                <a:solidFill>
                  <a:srgbClr val="FF6600"/>
                </a:solidFill>
                <a:sym typeface="Symbol" pitchFamily="18" charset="2"/>
              </a:rPr>
              <a:t>		</a:t>
            </a:r>
            <a:r>
              <a:rPr lang="en-US" smtClean="0">
                <a:solidFill>
                  <a:schemeClr val="accent1"/>
                </a:solidFill>
                <a:sym typeface="Symbol" pitchFamily="18" charset="2"/>
              </a:rPr>
              <a:t></a:t>
            </a:r>
            <a:r>
              <a:rPr lang="en-US" smtClean="0">
                <a:sym typeface="Symbol" pitchFamily="18" charset="2"/>
              </a:rPr>
              <a:t> </a:t>
            </a:r>
            <a:r>
              <a:rPr lang="en-US" smtClean="0"/>
              <a:t>Table		</a:t>
            </a:r>
            <a:r>
              <a:rPr lang="en-US" smtClean="0">
                <a:solidFill>
                  <a:schemeClr val="accent1"/>
                </a:solidFill>
                <a:sym typeface="Symbol" pitchFamily="18" charset="2"/>
              </a:rPr>
              <a:t></a:t>
            </a:r>
            <a:r>
              <a:rPr lang="en-US" smtClean="0">
                <a:sym typeface="Symbol" pitchFamily="18" charset="2"/>
              </a:rPr>
              <a:t> </a:t>
            </a:r>
            <a:r>
              <a:rPr lang="en-US" smtClean="0"/>
              <a:t>Graph</a:t>
            </a:r>
          </a:p>
          <a:p>
            <a:pPr marL="1143000" lvl="2" indent="-228600" defTabSz="914400" eaLnBrk="1" hangingPunct="1">
              <a:buFont typeface="Wingdings" pitchFamily="2" charset="2"/>
              <a:buNone/>
            </a:pPr>
            <a:endParaRPr lang="en-US" sz="800" smtClean="0"/>
          </a:p>
          <a:p>
            <a:pPr marL="342900" indent="-342900" defTabSz="914400" eaLnBrk="1" hangingPunct="1"/>
            <a:r>
              <a:rPr lang="en-US" sz="2400" smtClean="0"/>
              <a:t>Techniques reviewed in this chapter</a:t>
            </a:r>
            <a:r>
              <a:rPr lang="en-US" smtClean="0"/>
              <a:t>:</a:t>
            </a:r>
          </a:p>
          <a:p>
            <a:pPr marL="742950" lvl="1" indent="-285750" defTabSz="914400" eaLnBrk="1" hangingPunct="1">
              <a:lnSpc>
                <a:spcPct val="160000"/>
              </a:lnSpc>
              <a:buFont typeface="Wingdings" pitchFamily="2" charset="2"/>
              <a:buNone/>
            </a:pPr>
            <a:endParaRPr lang="en-US" sz="800" smtClean="0"/>
          </a:p>
          <a:p>
            <a:pPr marL="742950" lvl="1" indent="-285750" defTabSz="914400" eaLnBrk="1" hangingPunct="1">
              <a:spcBef>
                <a:spcPts val="500"/>
              </a:spcBef>
            </a:pPr>
            <a:r>
              <a:rPr lang="en-US" sz="2000" smtClean="0"/>
              <a:t> Frequency distribution </a:t>
            </a:r>
          </a:p>
          <a:p>
            <a:pPr marL="742950" lvl="1" indent="-285750" defTabSz="914400" eaLnBrk="1" hangingPunct="1">
              <a:spcBef>
                <a:spcPts val="500"/>
              </a:spcBef>
            </a:pPr>
            <a:r>
              <a:rPr lang="en-US" sz="2000" smtClean="0"/>
              <a:t> Cross tables		</a:t>
            </a:r>
          </a:p>
          <a:p>
            <a:pPr marL="742950" lvl="1" indent="-285750" defTabSz="914400" eaLnBrk="1" hangingPunct="1">
              <a:spcBef>
                <a:spcPts val="500"/>
              </a:spcBef>
            </a:pPr>
            <a:r>
              <a:rPr lang="en-US" sz="2000" smtClean="0"/>
              <a:t> Bar chart</a:t>
            </a:r>
          </a:p>
          <a:p>
            <a:pPr marL="742950" lvl="1" indent="-285750" defTabSz="914400" eaLnBrk="1" hangingPunct="1">
              <a:spcBef>
                <a:spcPts val="500"/>
              </a:spcBef>
            </a:pPr>
            <a:r>
              <a:rPr lang="en-US" sz="2000" smtClean="0"/>
              <a:t> Pie chart</a:t>
            </a:r>
          </a:p>
          <a:p>
            <a:pPr marL="742950" lvl="1" indent="-285750" defTabSz="914400" eaLnBrk="1" hangingPunct="1">
              <a:spcBef>
                <a:spcPts val="500"/>
              </a:spcBef>
            </a:pPr>
            <a:r>
              <a:rPr lang="en-US" sz="2000" smtClean="0"/>
              <a:t> Pareto diagram</a:t>
            </a:r>
          </a:p>
        </p:txBody>
      </p:sp>
      <p:sp>
        <p:nvSpPr>
          <p:cNvPr id="93187" name="Rectangle 4"/>
          <p:cNvSpPr>
            <a:spLocks noChangeArrowheads="1"/>
          </p:cNvSpPr>
          <p:nvPr/>
        </p:nvSpPr>
        <p:spPr bwMode="auto">
          <a:xfrm>
            <a:off x="4114800" y="4114800"/>
            <a:ext cx="4114800" cy="251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5342" tIns="42672" rIns="85342" bIns="42672"/>
          <a:lstStyle/>
          <a:p>
            <a:pPr marL="742950" lvl="1" indent="-285750">
              <a:spcBef>
                <a:spcPts val="5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</a:pPr>
            <a:r>
              <a:rPr lang="en-US" sz="2000"/>
              <a:t> Line chart</a:t>
            </a:r>
          </a:p>
          <a:p>
            <a:pPr marL="742950" lvl="1" indent="-285750">
              <a:spcBef>
                <a:spcPts val="5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</a:pPr>
            <a:r>
              <a:rPr lang="en-US" sz="2000"/>
              <a:t> Frequency distribution</a:t>
            </a:r>
          </a:p>
          <a:p>
            <a:pPr marL="742950" lvl="1" indent="-285750">
              <a:spcBef>
                <a:spcPts val="5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</a:pPr>
            <a:r>
              <a:rPr lang="en-US" sz="2000"/>
              <a:t> Histogram and ogive</a:t>
            </a:r>
          </a:p>
          <a:p>
            <a:pPr marL="742950" lvl="1" indent="-285750">
              <a:spcBef>
                <a:spcPts val="5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</a:pPr>
            <a:r>
              <a:rPr lang="en-US" sz="2000"/>
              <a:t> Stem-and-leaf display</a:t>
            </a:r>
          </a:p>
          <a:p>
            <a:pPr marL="742950" lvl="1" indent="-285750">
              <a:spcBef>
                <a:spcPts val="5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</a:pPr>
            <a:r>
              <a:rPr lang="en-US" sz="2000"/>
              <a:t> Scatter plot</a:t>
            </a:r>
          </a:p>
        </p:txBody>
      </p:sp>
      <p:sp>
        <p:nvSpPr>
          <p:cNvPr id="93188" name="Footer Placeholder 5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/>
              <a:t>Copyright © 2013 Pearson Education</a:t>
            </a:r>
          </a:p>
        </p:txBody>
      </p:sp>
      <p:sp>
        <p:nvSpPr>
          <p:cNvPr id="93189" name="Slide Number Placeholder 6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r>
              <a:rPr lang="en-US" smtClean="0">
                <a:cs typeface="Arial" charset="0"/>
              </a:rPr>
              <a:t>Ch. 1-</a:t>
            </a:r>
            <a:fld id="{AA2DBE63-DE82-4D35-BFF3-98374A373837}" type="slidenum">
              <a:rPr lang="en-US" smtClean="0">
                <a:cs typeface="Arial" charset="0"/>
              </a:rPr>
              <a:pPr/>
              <a:t>62</a:t>
            </a:fld>
            <a:endParaRPr lang="en-US" smtClean="0">
              <a:cs typeface="Arial" charset="0"/>
            </a:endParaRPr>
          </a:p>
        </p:txBody>
      </p:sp>
      <p:sp>
        <p:nvSpPr>
          <p:cNvPr id="93190" name="Text Box 7"/>
          <p:cNvSpPr txBox="1">
            <a:spLocks noChangeArrowheads="1"/>
          </p:cNvSpPr>
          <p:nvPr/>
        </p:nvSpPr>
        <p:spPr bwMode="auto">
          <a:xfrm>
            <a:off x="7543800" y="1203325"/>
            <a:ext cx="1600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i="1">
                <a:solidFill>
                  <a:srgbClr val="000099"/>
                </a:solidFill>
              </a:rPr>
              <a:t>(continued)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09" name="Footer Placeholder 5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/>
              <a:t>Copyright © 2013 Pearson Education</a:t>
            </a:r>
          </a:p>
        </p:txBody>
      </p:sp>
      <p:sp>
        <p:nvSpPr>
          <p:cNvPr id="94210" name="Slide Number Placeholder 6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r>
              <a:rPr lang="en-US" smtClean="0">
                <a:cs typeface="Arial" charset="0"/>
              </a:rPr>
              <a:t>Ch. 1-</a:t>
            </a:r>
            <a:fld id="{0A4CC0DC-7AFE-4260-9836-9117C89BA00C}" type="slidenum">
              <a:rPr lang="en-US" smtClean="0">
                <a:cs typeface="Arial" charset="0"/>
              </a:rPr>
              <a:pPr/>
              <a:t>63</a:t>
            </a:fld>
            <a:endParaRPr lang="en-US" smtClean="0">
              <a:cs typeface="Arial" charset="0"/>
            </a:endParaRPr>
          </a:p>
        </p:txBody>
      </p:sp>
      <p:pic>
        <p:nvPicPr>
          <p:cNvPr id="94211" name="Picture 7" descr="copyright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484313"/>
            <a:ext cx="9144000" cy="2857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4212" name="Rectangle 8"/>
          <p:cNvSpPr>
            <a:spLocks noChangeArrowheads="1"/>
          </p:cNvSpPr>
          <p:nvPr/>
        </p:nvSpPr>
        <p:spPr bwMode="auto">
          <a:xfrm>
            <a:off x="762000" y="4303713"/>
            <a:ext cx="8382000" cy="10699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en-US" sz="1600">
                <a:solidFill>
                  <a:srgbClr val="000000"/>
                </a:solidFill>
                <a:cs typeface="Times New Roman" pitchFamily="18" charset="0"/>
              </a:rPr>
              <a:t>All rights reserved. No part of this publication may be reproduced, stored in a retrieval system, or transmitted, in any form or by any means, electronic, mechanical, photocopying, recording, or otherwise, without the prior written permission of the publisher. </a:t>
            </a:r>
          </a:p>
          <a:p>
            <a:pPr algn="ctr"/>
            <a:r>
              <a:rPr lang="en-US" sz="1600">
                <a:solidFill>
                  <a:srgbClr val="000000"/>
                </a:solidFill>
                <a:cs typeface="Times New Roman" pitchFamily="18" charset="0"/>
              </a:rPr>
              <a:t>Printed in the United States of America.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2"/>
          <p:cNvSpPr>
            <a:spLocks noGrp="1" noChangeArrowheads="1"/>
          </p:cNvSpPr>
          <p:nvPr>
            <p:ph type="title"/>
          </p:nvPr>
        </p:nvSpPr>
        <p:spPr>
          <a:xfrm>
            <a:off x="1150938" y="152400"/>
            <a:ext cx="7383462" cy="990600"/>
          </a:xfrm>
        </p:spPr>
        <p:txBody>
          <a:bodyPr/>
          <a:lstStyle/>
          <a:p>
            <a:pPr eaLnBrk="1" hangingPunct="1"/>
            <a:r>
              <a:rPr lang="en-US" smtClean="0"/>
              <a:t>Population vs. Sample</a:t>
            </a:r>
          </a:p>
        </p:txBody>
      </p:sp>
      <p:sp>
        <p:nvSpPr>
          <p:cNvPr id="18434" name="Footer Placehold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pPr defTabSz="852488"/>
            <a:r>
              <a:rPr lang="en-US"/>
              <a:t>Copyright © 2013 Pearson Education</a:t>
            </a:r>
          </a:p>
        </p:txBody>
      </p:sp>
      <p:sp>
        <p:nvSpPr>
          <p:cNvPr id="18435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pPr defTabSz="852488"/>
            <a:r>
              <a:rPr lang="en-US" smtClean="0">
                <a:cs typeface="Arial" charset="0"/>
              </a:rPr>
              <a:t>Ch. 1-</a:t>
            </a:r>
            <a:fld id="{55C09AC6-21EA-4BE0-B544-2D0F54F2CACC}" type="slidenum">
              <a:rPr lang="en-US" smtClean="0">
                <a:cs typeface="Arial" charset="0"/>
              </a:rPr>
              <a:pPr defTabSz="852488"/>
              <a:t>7</a:t>
            </a:fld>
            <a:endParaRPr lang="en-US" smtClean="0">
              <a:cs typeface="Arial" charset="0"/>
            </a:endParaRPr>
          </a:p>
        </p:txBody>
      </p:sp>
      <p:sp>
        <p:nvSpPr>
          <p:cNvPr id="18436" name="Oval 3"/>
          <p:cNvSpPr>
            <a:spLocks noChangeArrowheads="1"/>
          </p:cNvSpPr>
          <p:nvPr/>
        </p:nvSpPr>
        <p:spPr bwMode="auto">
          <a:xfrm>
            <a:off x="990600" y="2590800"/>
            <a:ext cx="3581400" cy="2667000"/>
          </a:xfrm>
          <a:prstGeom prst="ellipse">
            <a:avLst/>
          </a:prstGeom>
          <a:noFill/>
          <a:ln w="317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GB"/>
          </a:p>
        </p:txBody>
      </p:sp>
      <p:sp>
        <p:nvSpPr>
          <p:cNvPr id="18437" name="Text Box 7"/>
          <p:cNvSpPr txBox="1">
            <a:spLocks noChangeArrowheads="1"/>
          </p:cNvSpPr>
          <p:nvPr/>
        </p:nvSpPr>
        <p:spPr bwMode="auto">
          <a:xfrm>
            <a:off x="1905000" y="1905000"/>
            <a:ext cx="2209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/>
              <a:t>Population</a:t>
            </a:r>
          </a:p>
        </p:txBody>
      </p:sp>
      <p:sp>
        <p:nvSpPr>
          <p:cNvPr id="18438" name="Text Box 8"/>
          <p:cNvSpPr txBox="1">
            <a:spLocks noChangeArrowheads="1"/>
          </p:cNvSpPr>
          <p:nvPr/>
        </p:nvSpPr>
        <p:spPr bwMode="auto">
          <a:xfrm>
            <a:off x="6096000" y="1905000"/>
            <a:ext cx="1981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0000FF"/>
                </a:solidFill>
              </a:rPr>
              <a:t>Sample</a:t>
            </a:r>
          </a:p>
        </p:txBody>
      </p:sp>
      <p:sp>
        <p:nvSpPr>
          <p:cNvPr id="18439" name="Text Box 10"/>
          <p:cNvSpPr txBox="1">
            <a:spLocks noChangeArrowheads="1"/>
          </p:cNvSpPr>
          <p:nvPr/>
        </p:nvSpPr>
        <p:spPr bwMode="auto">
          <a:xfrm>
            <a:off x="1143000" y="5410200"/>
            <a:ext cx="3505200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/>
              <a:t>Values calculated using population data are called </a:t>
            </a:r>
            <a:r>
              <a:rPr lang="en-US" sz="2000">
                <a:solidFill>
                  <a:schemeClr val="hlink"/>
                </a:solidFill>
              </a:rPr>
              <a:t>parameters</a:t>
            </a:r>
          </a:p>
        </p:txBody>
      </p:sp>
      <p:sp>
        <p:nvSpPr>
          <p:cNvPr id="18440" name="Text Box 11"/>
          <p:cNvSpPr txBox="1">
            <a:spLocks noChangeArrowheads="1"/>
          </p:cNvSpPr>
          <p:nvPr/>
        </p:nvSpPr>
        <p:spPr bwMode="auto">
          <a:xfrm>
            <a:off x="5334000" y="5410200"/>
            <a:ext cx="3352800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/>
              <a:t>Values computed from sample data are called </a:t>
            </a:r>
            <a:r>
              <a:rPr lang="en-US" sz="2000">
                <a:solidFill>
                  <a:schemeClr val="hlink"/>
                </a:solidFill>
              </a:rPr>
              <a:t>statistics</a:t>
            </a:r>
          </a:p>
        </p:txBody>
      </p:sp>
      <p:grpSp>
        <p:nvGrpSpPr>
          <p:cNvPr id="18441" name="Group 17"/>
          <p:cNvGrpSpPr>
            <a:grpSpLocks/>
          </p:cNvGrpSpPr>
          <p:nvPr/>
        </p:nvGrpSpPr>
        <p:grpSpPr bwMode="auto">
          <a:xfrm>
            <a:off x="1797050" y="2819400"/>
            <a:ext cx="1917700" cy="2162175"/>
            <a:chOff x="1816417" y="3323646"/>
            <a:chExt cx="1917383" cy="2162754"/>
          </a:xfrm>
        </p:grpSpPr>
        <p:grpSp>
          <p:nvGrpSpPr>
            <p:cNvPr id="18790" name="Group 18"/>
            <p:cNvGrpSpPr>
              <a:grpSpLocks/>
            </p:cNvGrpSpPr>
            <p:nvPr/>
          </p:nvGrpSpPr>
          <p:grpSpPr bwMode="auto">
            <a:xfrm>
              <a:off x="1816417" y="3881472"/>
              <a:ext cx="1881543" cy="481323"/>
              <a:chOff x="1816417" y="3719514"/>
              <a:chExt cx="4812983" cy="928686"/>
            </a:xfrm>
          </p:grpSpPr>
          <p:sp>
            <p:nvSpPr>
              <p:cNvPr id="19042" name="Oval 270"/>
              <p:cNvSpPr>
                <a:spLocks noChangeArrowheads="1"/>
              </p:cNvSpPr>
              <p:nvPr/>
            </p:nvSpPr>
            <p:spPr bwMode="auto">
              <a:xfrm>
                <a:off x="1905000" y="3724276"/>
                <a:ext cx="190500" cy="228600"/>
              </a:xfrm>
              <a:prstGeom prst="ellipse">
                <a:avLst/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9043" name="Rounded Rectangle 271"/>
              <p:cNvSpPr>
                <a:spLocks noChangeArrowheads="1"/>
              </p:cNvSpPr>
              <p:nvPr/>
            </p:nvSpPr>
            <p:spPr bwMode="auto">
              <a:xfrm>
                <a:off x="1905000" y="3967164"/>
                <a:ext cx="228600" cy="333375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9044" name="Rounded Rectangle 272"/>
              <p:cNvSpPr>
                <a:spLocks noChangeArrowheads="1"/>
              </p:cNvSpPr>
              <p:nvPr/>
            </p:nvSpPr>
            <p:spPr bwMode="auto">
              <a:xfrm>
                <a:off x="2142168" y="3967164"/>
                <a:ext cx="76200" cy="333375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9045" name="Rounded Rectangle 273"/>
              <p:cNvSpPr>
                <a:spLocks noChangeArrowheads="1"/>
              </p:cNvSpPr>
              <p:nvPr/>
            </p:nvSpPr>
            <p:spPr bwMode="auto">
              <a:xfrm>
                <a:off x="1816417" y="3967163"/>
                <a:ext cx="76200" cy="333375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9046" name="Rounded Rectangle 274"/>
              <p:cNvSpPr>
                <a:spLocks noChangeArrowheads="1"/>
              </p:cNvSpPr>
              <p:nvPr/>
            </p:nvSpPr>
            <p:spPr bwMode="auto">
              <a:xfrm>
                <a:off x="1905000" y="4224339"/>
                <a:ext cx="76200" cy="409575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9047" name="Rounded Rectangle 275"/>
              <p:cNvSpPr>
                <a:spLocks noChangeArrowheads="1"/>
              </p:cNvSpPr>
              <p:nvPr/>
            </p:nvSpPr>
            <p:spPr bwMode="auto">
              <a:xfrm>
                <a:off x="2057400" y="4224339"/>
                <a:ext cx="76200" cy="409575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9048" name="Rounded Rectangle 276"/>
              <p:cNvSpPr>
                <a:spLocks noChangeArrowheads="1"/>
              </p:cNvSpPr>
              <p:nvPr/>
            </p:nvSpPr>
            <p:spPr bwMode="auto">
              <a:xfrm>
                <a:off x="2095500" y="3967164"/>
                <a:ext cx="124300" cy="104775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9049" name="Rounded Rectangle 277"/>
              <p:cNvSpPr>
                <a:spLocks noChangeArrowheads="1"/>
              </p:cNvSpPr>
              <p:nvPr/>
            </p:nvSpPr>
            <p:spPr bwMode="auto">
              <a:xfrm>
                <a:off x="1859280" y="3967164"/>
                <a:ext cx="83820" cy="104775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9050" name="Oval 278"/>
              <p:cNvSpPr>
                <a:spLocks noChangeArrowheads="1"/>
              </p:cNvSpPr>
              <p:nvPr/>
            </p:nvSpPr>
            <p:spPr bwMode="auto">
              <a:xfrm>
                <a:off x="2352200" y="3724276"/>
                <a:ext cx="228600" cy="228600"/>
              </a:xfrm>
              <a:prstGeom prst="ellipse">
                <a:avLst/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9051" name="Rounded Rectangle 279"/>
              <p:cNvSpPr>
                <a:spLocks noChangeArrowheads="1"/>
              </p:cNvSpPr>
              <p:nvPr/>
            </p:nvSpPr>
            <p:spPr bwMode="auto">
              <a:xfrm>
                <a:off x="2352200" y="3967164"/>
                <a:ext cx="252650" cy="366712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9052" name="Rounded Rectangle 280"/>
              <p:cNvSpPr>
                <a:spLocks noChangeArrowheads="1"/>
              </p:cNvSpPr>
              <p:nvPr/>
            </p:nvSpPr>
            <p:spPr bwMode="auto">
              <a:xfrm>
                <a:off x="2620087" y="3967164"/>
                <a:ext cx="76200" cy="333375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9053" name="Rounded Rectangle 281"/>
              <p:cNvSpPr>
                <a:spLocks noChangeArrowheads="1"/>
              </p:cNvSpPr>
              <p:nvPr/>
            </p:nvSpPr>
            <p:spPr bwMode="auto">
              <a:xfrm>
                <a:off x="2263617" y="3967163"/>
                <a:ext cx="76200" cy="333375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9054" name="Rounded Rectangle 282"/>
              <p:cNvSpPr>
                <a:spLocks noChangeArrowheads="1"/>
              </p:cNvSpPr>
              <p:nvPr/>
            </p:nvSpPr>
            <p:spPr bwMode="auto">
              <a:xfrm>
                <a:off x="2352200" y="4224339"/>
                <a:ext cx="114300" cy="409575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9055" name="Rounded Rectangle 283"/>
              <p:cNvSpPr>
                <a:spLocks noChangeArrowheads="1"/>
              </p:cNvSpPr>
              <p:nvPr/>
            </p:nvSpPr>
            <p:spPr bwMode="auto">
              <a:xfrm>
                <a:off x="2514600" y="4224339"/>
                <a:ext cx="90250" cy="409575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9056" name="Rounded Rectangle 284"/>
              <p:cNvSpPr>
                <a:spLocks noChangeArrowheads="1"/>
              </p:cNvSpPr>
              <p:nvPr/>
            </p:nvSpPr>
            <p:spPr bwMode="auto">
              <a:xfrm>
                <a:off x="2542700" y="3967164"/>
                <a:ext cx="124300" cy="104775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9057" name="Rounded Rectangle 285"/>
              <p:cNvSpPr>
                <a:spLocks noChangeArrowheads="1"/>
              </p:cNvSpPr>
              <p:nvPr/>
            </p:nvSpPr>
            <p:spPr bwMode="auto">
              <a:xfrm>
                <a:off x="2306480" y="3967164"/>
                <a:ext cx="83820" cy="104775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9058" name="Oval 286"/>
              <p:cNvSpPr>
                <a:spLocks noChangeArrowheads="1"/>
              </p:cNvSpPr>
              <p:nvPr/>
            </p:nvSpPr>
            <p:spPr bwMode="auto">
              <a:xfrm>
                <a:off x="2836247" y="3795714"/>
                <a:ext cx="179252" cy="157162"/>
              </a:xfrm>
              <a:prstGeom prst="ellipse">
                <a:avLst/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9059" name="Rounded Rectangle 287"/>
              <p:cNvSpPr>
                <a:spLocks noChangeArrowheads="1"/>
              </p:cNvSpPr>
              <p:nvPr/>
            </p:nvSpPr>
            <p:spPr bwMode="auto">
              <a:xfrm>
                <a:off x="2831783" y="3971926"/>
                <a:ext cx="190500" cy="366712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9060" name="Rounded Rectangle 288"/>
              <p:cNvSpPr>
                <a:spLocks noChangeArrowheads="1"/>
              </p:cNvSpPr>
              <p:nvPr/>
            </p:nvSpPr>
            <p:spPr bwMode="auto">
              <a:xfrm>
                <a:off x="3036926" y="3983832"/>
                <a:ext cx="46913" cy="333375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9061" name="Rounded Rectangle 289"/>
              <p:cNvSpPr>
                <a:spLocks noChangeArrowheads="1"/>
              </p:cNvSpPr>
              <p:nvPr/>
            </p:nvSpPr>
            <p:spPr bwMode="auto">
              <a:xfrm>
                <a:off x="2773680" y="3983832"/>
                <a:ext cx="45719" cy="321468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9062" name="Rounded Rectangle 290"/>
              <p:cNvSpPr>
                <a:spLocks noChangeArrowheads="1"/>
              </p:cNvSpPr>
              <p:nvPr/>
            </p:nvSpPr>
            <p:spPr bwMode="auto">
              <a:xfrm>
                <a:off x="2831783" y="4229101"/>
                <a:ext cx="63817" cy="409575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9063" name="Rounded Rectangle 291"/>
              <p:cNvSpPr>
                <a:spLocks noChangeArrowheads="1"/>
              </p:cNvSpPr>
              <p:nvPr/>
            </p:nvSpPr>
            <p:spPr bwMode="auto">
              <a:xfrm>
                <a:off x="2970613" y="4233863"/>
                <a:ext cx="50717" cy="409575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9064" name="Rounded Rectangle 292"/>
              <p:cNvSpPr>
                <a:spLocks noChangeArrowheads="1"/>
              </p:cNvSpPr>
              <p:nvPr/>
            </p:nvSpPr>
            <p:spPr bwMode="auto">
              <a:xfrm>
                <a:off x="2970613" y="3971926"/>
                <a:ext cx="89770" cy="104775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9065" name="Rounded Rectangle 293"/>
              <p:cNvSpPr>
                <a:spLocks noChangeArrowheads="1"/>
              </p:cNvSpPr>
              <p:nvPr/>
            </p:nvSpPr>
            <p:spPr bwMode="auto">
              <a:xfrm>
                <a:off x="2796539" y="3971926"/>
                <a:ext cx="73344" cy="104775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9066" name="Oval 294"/>
              <p:cNvSpPr>
                <a:spLocks noChangeArrowheads="1"/>
              </p:cNvSpPr>
              <p:nvPr/>
            </p:nvSpPr>
            <p:spPr bwMode="auto">
              <a:xfrm>
                <a:off x="3240761" y="3724276"/>
                <a:ext cx="190500" cy="228600"/>
              </a:xfrm>
              <a:prstGeom prst="ellipse">
                <a:avLst/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9067" name="Rounded Rectangle 295"/>
              <p:cNvSpPr>
                <a:spLocks noChangeArrowheads="1"/>
              </p:cNvSpPr>
              <p:nvPr/>
            </p:nvSpPr>
            <p:spPr bwMode="auto">
              <a:xfrm>
                <a:off x="3240761" y="3967164"/>
                <a:ext cx="228600" cy="333375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9068" name="Rounded Rectangle 296"/>
              <p:cNvSpPr>
                <a:spLocks noChangeArrowheads="1"/>
              </p:cNvSpPr>
              <p:nvPr/>
            </p:nvSpPr>
            <p:spPr bwMode="auto">
              <a:xfrm>
                <a:off x="3477929" y="3967164"/>
                <a:ext cx="76200" cy="333375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9069" name="Rounded Rectangle 297"/>
              <p:cNvSpPr>
                <a:spLocks noChangeArrowheads="1"/>
              </p:cNvSpPr>
              <p:nvPr/>
            </p:nvSpPr>
            <p:spPr bwMode="auto">
              <a:xfrm>
                <a:off x="3152178" y="3967163"/>
                <a:ext cx="76200" cy="333375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9070" name="Rounded Rectangle 298"/>
              <p:cNvSpPr>
                <a:spLocks noChangeArrowheads="1"/>
              </p:cNvSpPr>
              <p:nvPr/>
            </p:nvSpPr>
            <p:spPr bwMode="auto">
              <a:xfrm>
                <a:off x="3240761" y="4224339"/>
                <a:ext cx="76200" cy="409575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9071" name="Rounded Rectangle 299"/>
              <p:cNvSpPr>
                <a:spLocks noChangeArrowheads="1"/>
              </p:cNvSpPr>
              <p:nvPr/>
            </p:nvSpPr>
            <p:spPr bwMode="auto">
              <a:xfrm>
                <a:off x="3393161" y="4224339"/>
                <a:ext cx="76200" cy="409575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9072" name="Rounded Rectangle 300"/>
              <p:cNvSpPr>
                <a:spLocks noChangeArrowheads="1"/>
              </p:cNvSpPr>
              <p:nvPr/>
            </p:nvSpPr>
            <p:spPr bwMode="auto">
              <a:xfrm>
                <a:off x="3431261" y="3967164"/>
                <a:ext cx="124300" cy="104775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9073" name="Rounded Rectangle 301"/>
              <p:cNvSpPr>
                <a:spLocks noChangeArrowheads="1"/>
              </p:cNvSpPr>
              <p:nvPr/>
            </p:nvSpPr>
            <p:spPr bwMode="auto">
              <a:xfrm>
                <a:off x="3195041" y="3967164"/>
                <a:ext cx="83820" cy="104775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9074" name="Oval 302"/>
              <p:cNvSpPr>
                <a:spLocks noChangeArrowheads="1"/>
              </p:cNvSpPr>
              <p:nvPr/>
            </p:nvSpPr>
            <p:spPr bwMode="auto">
              <a:xfrm>
                <a:off x="3687961" y="3724276"/>
                <a:ext cx="228600" cy="228600"/>
              </a:xfrm>
              <a:prstGeom prst="ellipse">
                <a:avLst/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9075" name="Rounded Rectangle 303"/>
              <p:cNvSpPr>
                <a:spLocks noChangeArrowheads="1"/>
              </p:cNvSpPr>
              <p:nvPr/>
            </p:nvSpPr>
            <p:spPr bwMode="auto">
              <a:xfrm>
                <a:off x="3687961" y="3967164"/>
                <a:ext cx="252650" cy="366712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9076" name="Rounded Rectangle 304"/>
              <p:cNvSpPr>
                <a:spLocks noChangeArrowheads="1"/>
              </p:cNvSpPr>
              <p:nvPr/>
            </p:nvSpPr>
            <p:spPr bwMode="auto">
              <a:xfrm>
                <a:off x="3955848" y="3967164"/>
                <a:ext cx="76200" cy="333375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9077" name="Rounded Rectangle 305"/>
              <p:cNvSpPr>
                <a:spLocks noChangeArrowheads="1"/>
              </p:cNvSpPr>
              <p:nvPr/>
            </p:nvSpPr>
            <p:spPr bwMode="auto">
              <a:xfrm>
                <a:off x="3599378" y="3967163"/>
                <a:ext cx="76200" cy="333375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9078" name="Rounded Rectangle 306"/>
              <p:cNvSpPr>
                <a:spLocks noChangeArrowheads="1"/>
              </p:cNvSpPr>
              <p:nvPr/>
            </p:nvSpPr>
            <p:spPr bwMode="auto">
              <a:xfrm>
                <a:off x="3687961" y="4224339"/>
                <a:ext cx="114300" cy="409575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9079" name="Rounded Rectangle 307"/>
              <p:cNvSpPr>
                <a:spLocks noChangeArrowheads="1"/>
              </p:cNvSpPr>
              <p:nvPr/>
            </p:nvSpPr>
            <p:spPr bwMode="auto">
              <a:xfrm>
                <a:off x="3850361" y="4224339"/>
                <a:ext cx="90250" cy="409575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9080" name="Rounded Rectangle 308"/>
              <p:cNvSpPr>
                <a:spLocks noChangeArrowheads="1"/>
              </p:cNvSpPr>
              <p:nvPr/>
            </p:nvSpPr>
            <p:spPr bwMode="auto">
              <a:xfrm>
                <a:off x="3878461" y="3967164"/>
                <a:ext cx="124300" cy="104775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9081" name="Rounded Rectangle 309"/>
              <p:cNvSpPr>
                <a:spLocks noChangeArrowheads="1"/>
              </p:cNvSpPr>
              <p:nvPr/>
            </p:nvSpPr>
            <p:spPr bwMode="auto">
              <a:xfrm>
                <a:off x="3642241" y="3967164"/>
                <a:ext cx="83820" cy="104775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9082" name="Oval 310"/>
              <p:cNvSpPr>
                <a:spLocks noChangeArrowheads="1"/>
              </p:cNvSpPr>
              <p:nvPr/>
            </p:nvSpPr>
            <p:spPr bwMode="auto">
              <a:xfrm>
                <a:off x="4172008" y="3795714"/>
                <a:ext cx="179252" cy="157162"/>
              </a:xfrm>
              <a:prstGeom prst="ellipse">
                <a:avLst/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9083" name="Rounded Rectangle 311"/>
              <p:cNvSpPr>
                <a:spLocks noChangeArrowheads="1"/>
              </p:cNvSpPr>
              <p:nvPr/>
            </p:nvSpPr>
            <p:spPr bwMode="auto">
              <a:xfrm>
                <a:off x="4167544" y="3971926"/>
                <a:ext cx="190500" cy="366712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9084" name="Rounded Rectangle 312"/>
              <p:cNvSpPr>
                <a:spLocks noChangeArrowheads="1"/>
              </p:cNvSpPr>
              <p:nvPr/>
            </p:nvSpPr>
            <p:spPr bwMode="auto">
              <a:xfrm>
                <a:off x="4372687" y="3983832"/>
                <a:ext cx="46913" cy="333375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9085" name="Rounded Rectangle 313"/>
              <p:cNvSpPr>
                <a:spLocks noChangeArrowheads="1"/>
              </p:cNvSpPr>
              <p:nvPr/>
            </p:nvSpPr>
            <p:spPr bwMode="auto">
              <a:xfrm>
                <a:off x="4109441" y="3983832"/>
                <a:ext cx="45719" cy="321468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9086" name="Rounded Rectangle 314"/>
              <p:cNvSpPr>
                <a:spLocks noChangeArrowheads="1"/>
              </p:cNvSpPr>
              <p:nvPr/>
            </p:nvSpPr>
            <p:spPr bwMode="auto">
              <a:xfrm>
                <a:off x="4167544" y="4229101"/>
                <a:ext cx="63817" cy="409575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9087" name="Rounded Rectangle 315"/>
              <p:cNvSpPr>
                <a:spLocks noChangeArrowheads="1"/>
              </p:cNvSpPr>
              <p:nvPr/>
            </p:nvSpPr>
            <p:spPr bwMode="auto">
              <a:xfrm>
                <a:off x="4306374" y="4233863"/>
                <a:ext cx="50717" cy="409575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9088" name="Rounded Rectangle 316"/>
              <p:cNvSpPr>
                <a:spLocks noChangeArrowheads="1"/>
              </p:cNvSpPr>
              <p:nvPr/>
            </p:nvSpPr>
            <p:spPr bwMode="auto">
              <a:xfrm>
                <a:off x="4306374" y="3971926"/>
                <a:ext cx="89770" cy="104775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9089" name="Rounded Rectangle 317"/>
              <p:cNvSpPr>
                <a:spLocks noChangeArrowheads="1"/>
              </p:cNvSpPr>
              <p:nvPr/>
            </p:nvSpPr>
            <p:spPr bwMode="auto">
              <a:xfrm>
                <a:off x="4132300" y="3971926"/>
                <a:ext cx="73344" cy="104775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9090" name="Oval 318"/>
              <p:cNvSpPr>
                <a:spLocks noChangeArrowheads="1"/>
              </p:cNvSpPr>
              <p:nvPr/>
            </p:nvSpPr>
            <p:spPr bwMode="auto">
              <a:xfrm>
                <a:off x="4553008" y="3800476"/>
                <a:ext cx="179252" cy="157162"/>
              </a:xfrm>
              <a:prstGeom prst="ellipse">
                <a:avLst/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9091" name="Rounded Rectangle 319"/>
              <p:cNvSpPr>
                <a:spLocks noChangeArrowheads="1"/>
              </p:cNvSpPr>
              <p:nvPr/>
            </p:nvSpPr>
            <p:spPr bwMode="auto">
              <a:xfrm>
                <a:off x="4548544" y="3976688"/>
                <a:ext cx="190500" cy="366712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9092" name="Rounded Rectangle 320"/>
              <p:cNvSpPr>
                <a:spLocks noChangeArrowheads="1"/>
              </p:cNvSpPr>
              <p:nvPr/>
            </p:nvSpPr>
            <p:spPr bwMode="auto">
              <a:xfrm>
                <a:off x="4753687" y="3988594"/>
                <a:ext cx="46913" cy="333375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9093" name="Rounded Rectangle 321"/>
              <p:cNvSpPr>
                <a:spLocks noChangeArrowheads="1"/>
              </p:cNvSpPr>
              <p:nvPr/>
            </p:nvSpPr>
            <p:spPr bwMode="auto">
              <a:xfrm>
                <a:off x="4490441" y="3988594"/>
                <a:ext cx="45719" cy="321468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9094" name="Rounded Rectangle 322"/>
              <p:cNvSpPr>
                <a:spLocks noChangeArrowheads="1"/>
              </p:cNvSpPr>
              <p:nvPr/>
            </p:nvSpPr>
            <p:spPr bwMode="auto">
              <a:xfrm>
                <a:off x="4548544" y="4233863"/>
                <a:ext cx="63817" cy="409575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9095" name="Rounded Rectangle 323"/>
              <p:cNvSpPr>
                <a:spLocks noChangeArrowheads="1"/>
              </p:cNvSpPr>
              <p:nvPr/>
            </p:nvSpPr>
            <p:spPr bwMode="auto">
              <a:xfrm>
                <a:off x="4687374" y="4238625"/>
                <a:ext cx="50717" cy="409575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9096" name="Rounded Rectangle 324"/>
              <p:cNvSpPr>
                <a:spLocks noChangeArrowheads="1"/>
              </p:cNvSpPr>
              <p:nvPr/>
            </p:nvSpPr>
            <p:spPr bwMode="auto">
              <a:xfrm>
                <a:off x="4687374" y="3976688"/>
                <a:ext cx="89770" cy="104775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9097" name="Rounded Rectangle 325"/>
              <p:cNvSpPr>
                <a:spLocks noChangeArrowheads="1"/>
              </p:cNvSpPr>
              <p:nvPr/>
            </p:nvSpPr>
            <p:spPr bwMode="auto">
              <a:xfrm>
                <a:off x="4513300" y="3976688"/>
                <a:ext cx="73344" cy="104775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9098" name="Oval 326"/>
              <p:cNvSpPr>
                <a:spLocks noChangeArrowheads="1"/>
              </p:cNvSpPr>
              <p:nvPr/>
            </p:nvSpPr>
            <p:spPr bwMode="auto">
              <a:xfrm>
                <a:off x="4965383" y="3719514"/>
                <a:ext cx="228600" cy="228600"/>
              </a:xfrm>
              <a:prstGeom prst="ellipse">
                <a:avLst/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9099" name="Rounded Rectangle 327"/>
              <p:cNvSpPr>
                <a:spLocks noChangeArrowheads="1"/>
              </p:cNvSpPr>
              <p:nvPr/>
            </p:nvSpPr>
            <p:spPr bwMode="auto">
              <a:xfrm>
                <a:off x="4965383" y="3962402"/>
                <a:ext cx="252650" cy="366712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9100" name="Rounded Rectangle 328"/>
              <p:cNvSpPr>
                <a:spLocks noChangeArrowheads="1"/>
              </p:cNvSpPr>
              <p:nvPr/>
            </p:nvSpPr>
            <p:spPr bwMode="auto">
              <a:xfrm>
                <a:off x="5233270" y="3962402"/>
                <a:ext cx="76200" cy="333375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9101" name="Rounded Rectangle 329"/>
              <p:cNvSpPr>
                <a:spLocks noChangeArrowheads="1"/>
              </p:cNvSpPr>
              <p:nvPr/>
            </p:nvSpPr>
            <p:spPr bwMode="auto">
              <a:xfrm>
                <a:off x="4876800" y="3962401"/>
                <a:ext cx="76200" cy="333375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9102" name="Rounded Rectangle 330"/>
              <p:cNvSpPr>
                <a:spLocks noChangeArrowheads="1"/>
              </p:cNvSpPr>
              <p:nvPr/>
            </p:nvSpPr>
            <p:spPr bwMode="auto">
              <a:xfrm>
                <a:off x="4965383" y="4219577"/>
                <a:ext cx="114300" cy="409575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9103" name="Rounded Rectangle 331"/>
              <p:cNvSpPr>
                <a:spLocks noChangeArrowheads="1"/>
              </p:cNvSpPr>
              <p:nvPr/>
            </p:nvSpPr>
            <p:spPr bwMode="auto">
              <a:xfrm>
                <a:off x="5127783" y="4219577"/>
                <a:ext cx="90250" cy="409575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9104" name="Rounded Rectangle 332"/>
              <p:cNvSpPr>
                <a:spLocks noChangeArrowheads="1"/>
              </p:cNvSpPr>
              <p:nvPr/>
            </p:nvSpPr>
            <p:spPr bwMode="auto">
              <a:xfrm>
                <a:off x="5155883" y="3962402"/>
                <a:ext cx="124300" cy="104775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9105" name="Rounded Rectangle 333"/>
              <p:cNvSpPr>
                <a:spLocks noChangeArrowheads="1"/>
              </p:cNvSpPr>
              <p:nvPr/>
            </p:nvSpPr>
            <p:spPr bwMode="auto">
              <a:xfrm>
                <a:off x="4919663" y="3962402"/>
                <a:ext cx="83820" cy="104775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9106" name="Oval 334"/>
              <p:cNvSpPr>
                <a:spLocks noChangeArrowheads="1"/>
              </p:cNvSpPr>
              <p:nvPr/>
            </p:nvSpPr>
            <p:spPr bwMode="auto">
              <a:xfrm>
                <a:off x="5449430" y="3790952"/>
                <a:ext cx="179252" cy="157162"/>
              </a:xfrm>
              <a:prstGeom prst="ellipse">
                <a:avLst/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9107" name="Rounded Rectangle 335"/>
              <p:cNvSpPr>
                <a:spLocks noChangeArrowheads="1"/>
              </p:cNvSpPr>
              <p:nvPr/>
            </p:nvSpPr>
            <p:spPr bwMode="auto">
              <a:xfrm>
                <a:off x="5444966" y="3967164"/>
                <a:ext cx="190500" cy="366712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9108" name="Rounded Rectangle 336"/>
              <p:cNvSpPr>
                <a:spLocks noChangeArrowheads="1"/>
              </p:cNvSpPr>
              <p:nvPr/>
            </p:nvSpPr>
            <p:spPr bwMode="auto">
              <a:xfrm>
                <a:off x="5650109" y="3979070"/>
                <a:ext cx="46913" cy="333375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9109" name="Rounded Rectangle 337"/>
              <p:cNvSpPr>
                <a:spLocks noChangeArrowheads="1"/>
              </p:cNvSpPr>
              <p:nvPr/>
            </p:nvSpPr>
            <p:spPr bwMode="auto">
              <a:xfrm>
                <a:off x="5386863" y="3979070"/>
                <a:ext cx="45719" cy="321468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9110" name="Rounded Rectangle 338"/>
              <p:cNvSpPr>
                <a:spLocks noChangeArrowheads="1"/>
              </p:cNvSpPr>
              <p:nvPr/>
            </p:nvSpPr>
            <p:spPr bwMode="auto">
              <a:xfrm>
                <a:off x="5444966" y="4224339"/>
                <a:ext cx="63817" cy="409575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9111" name="Rounded Rectangle 339"/>
              <p:cNvSpPr>
                <a:spLocks noChangeArrowheads="1"/>
              </p:cNvSpPr>
              <p:nvPr/>
            </p:nvSpPr>
            <p:spPr bwMode="auto">
              <a:xfrm>
                <a:off x="5583796" y="4229101"/>
                <a:ext cx="50717" cy="409575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9112" name="Rounded Rectangle 340"/>
              <p:cNvSpPr>
                <a:spLocks noChangeArrowheads="1"/>
              </p:cNvSpPr>
              <p:nvPr/>
            </p:nvSpPr>
            <p:spPr bwMode="auto">
              <a:xfrm>
                <a:off x="5583796" y="3967164"/>
                <a:ext cx="89770" cy="104775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9113" name="Rounded Rectangle 341"/>
              <p:cNvSpPr>
                <a:spLocks noChangeArrowheads="1"/>
              </p:cNvSpPr>
              <p:nvPr/>
            </p:nvSpPr>
            <p:spPr bwMode="auto">
              <a:xfrm>
                <a:off x="5409722" y="3967164"/>
                <a:ext cx="73344" cy="104775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9114" name="Oval 342"/>
              <p:cNvSpPr>
                <a:spLocks noChangeArrowheads="1"/>
              </p:cNvSpPr>
              <p:nvPr/>
            </p:nvSpPr>
            <p:spPr bwMode="auto">
              <a:xfrm>
                <a:off x="5828113" y="3724276"/>
                <a:ext cx="228600" cy="228600"/>
              </a:xfrm>
              <a:prstGeom prst="ellipse">
                <a:avLst/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9115" name="Rounded Rectangle 343"/>
              <p:cNvSpPr>
                <a:spLocks noChangeArrowheads="1"/>
              </p:cNvSpPr>
              <p:nvPr/>
            </p:nvSpPr>
            <p:spPr bwMode="auto">
              <a:xfrm>
                <a:off x="5828113" y="3967164"/>
                <a:ext cx="252650" cy="366712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9116" name="Rounded Rectangle 344"/>
              <p:cNvSpPr>
                <a:spLocks noChangeArrowheads="1"/>
              </p:cNvSpPr>
              <p:nvPr/>
            </p:nvSpPr>
            <p:spPr bwMode="auto">
              <a:xfrm>
                <a:off x="6096000" y="3967164"/>
                <a:ext cx="76200" cy="333375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9117" name="Rounded Rectangle 345"/>
              <p:cNvSpPr>
                <a:spLocks noChangeArrowheads="1"/>
              </p:cNvSpPr>
              <p:nvPr/>
            </p:nvSpPr>
            <p:spPr bwMode="auto">
              <a:xfrm>
                <a:off x="5739530" y="3967163"/>
                <a:ext cx="76200" cy="333375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9118" name="Rounded Rectangle 346"/>
              <p:cNvSpPr>
                <a:spLocks noChangeArrowheads="1"/>
              </p:cNvSpPr>
              <p:nvPr/>
            </p:nvSpPr>
            <p:spPr bwMode="auto">
              <a:xfrm>
                <a:off x="5828113" y="4224339"/>
                <a:ext cx="114300" cy="409575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9119" name="Rounded Rectangle 347"/>
              <p:cNvSpPr>
                <a:spLocks noChangeArrowheads="1"/>
              </p:cNvSpPr>
              <p:nvPr/>
            </p:nvSpPr>
            <p:spPr bwMode="auto">
              <a:xfrm>
                <a:off x="5990513" y="4224339"/>
                <a:ext cx="90250" cy="409575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9120" name="Rounded Rectangle 348"/>
              <p:cNvSpPr>
                <a:spLocks noChangeArrowheads="1"/>
              </p:cNvSpPr>
              <p:nvPr/>
            </p:nvSpPr>
            <p:spPr bwMode="auto">
              <a:xfrm>
                <a:off x="6018613" y="3967164"/>
                <a:ext cx="124300" cy="104775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9121" name="Rounded Rectangle 349"/>
              <p:cNvSpPr>
                <a:spLocks noChangeArrowheads="1"/>
              </p:cNvSpPr>
              <p:nvPr/>
            </p:nvSpPr>
            <p:spPr bwMode="auto">
              <a:xfrm>
                <a:off x="5782393" y="3967164"/>
                <a:ext cx="83820" cy="104775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9122" name="Oval 350"/>
              <p:cNvSpPr>
                <a:spLocks noChangeArrowheads="1"/>
              </p:cNvSpPr>
              <p:nvPr/>
            </p:nvSpPr>
            <p:spPr bwMode="auto">
              <a:xfrm>
                <a:off x="6285313" y="3724276"/>
                <a:ext cx="228600" cy="228600"/>
              </a:xfrm>
              <a:prstGeom prst="ellipse">
                <a:avLst/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9123" name="Rounded Rectangle 351"/>
              <p:cNvSpPr>
                <a:spLocks noChangeArrowheads="1"/>
              </p:cNvSpPr>
              <p:nvPr/>
            </p:nvSpPr>
            <p:spPr bwMode="auto">
              <a:xfrm>
                <a:off x="6285313" y="3967164"/>
                <a:ext cx="252650" cy="366712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9124" name="Rounded Rectangle 352"/>
              <p:cNvSpPr>
                <a:spLocks noChangeArrowheads="1"/>
              </p:cNvSpPr>
              <p:nvPr/>
            </p:nvSpPr>
            <p:spPr bwMode="auto">
              <a:xfrm>
                <a:off x="6553200" y="3967164"/>
                <a:ext cx="76200" cy="333375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9125" name="Rounded Rectangle 353"/>
              <p:cNvSpPr>
                <a:spLocks noChangeArrowheads="1"/>
              </p:cNvSpPr>
              <p:nvPr/>
            </p:nvSpPr>
            <p:spPr bwMode="auto">
              <a:xfrm>
                <a:off x="6196730" y="3967163"/>
                <a:ext cx="76200" cy="333375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9126" name="Rounded Rectangle 354"/>
              <p:cNvSpPr>
                <a:spLocks noChangeArrowheads="1"/>
              </p:cNvSpPr>
              <p:nvPr/>
            </p:nvSpPr>
            <p:spPr bwMode="auto">
              <a:xfrm>
                <a:off x="6285313" y="4224339"/>
                <a:ext cx="114300" cy="409575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9127" name="Rounded Rectangle 355"/>
              <p:cNvSpPr>
                <a:spLocks noChangeArrowheads="1"/>
              </p:cNvSpPr>
              <p:nvPr/>
            </p:nvSpPr>
            <p:spPr bwMode="auto">
              <a:xfrm>
                <a:off x="6447713" y="4224339"/>
                <a:ext cx="90250" cy="409575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9128" name="Rounded Rectangle 356"/>
              <p:cNvSpPr>
                <a:spLocks noChangeArrowheads="1"/>
              </p:cNvSpPr>
              <p:nvPr/>
            </p:nvSpPr>
            <p:spPr bwMode="auto">
              <a:xfrm>
                <a:off x="6475813" y="3967164"/>
                <a:ext cx="124300" cy="104775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9129" name="Rounded Rectangle 357"/>
              <p:cNvSpPr>
                <a:spLocks noChangeArrowheads="1"/>
              </p:cNvSpPr>
              <p:nvPr/>
            </p:nvSpPr>
            <p:spPr bwMode="auto">
              <a:xfrm>
                <a:off x="6239593" y="3967164"/>
                <a:ext cx="83820" cy="104775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</p:grpSp>
        <p:grpSp>
          <p:nvGrpSpPr>
            <p:cNvPr id="18791" name="Group 19"/>
            <p:cNvGrpSpPr>
              <a:grpSpLocks/>
            </p:cNvGrpSpPr>
            <p:nvPr/>
          </p:nvGrpSpPr>
          <p:grpSpPr bwMode="auto">
            <a:xfrm>
              <a:off x="1852257" y="5005077"/>
              <a:ext cx="1881543" cy="481323"/>
              <a:chOff x="1816417" y="3719514"/>
              <a:chExt cx="4812983" cy="928686"/>
            </a:xfrm>
          </p:grpSpPr>
          <p:sp>
            <p:nvSpPr>
              <p:cNvPr id="18954" name="Oval 182"/>
              <p:cNvSpPr>
                <a:spLocks noChangeArrowheads="1"/>
              </p:cNvSpPr>
              <p:nvPr/>
            </p:nvSpPr>
            <p:spPr bwMode="auto">
              <a:xfrm>
                <a:off x="1905000" y="3724276"/>
                <a:ext cx="190500" cy="228600"/>
              </a:xfrm>
              <a:prstGeom prst="ellipse">
                <a:avLst/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955" name="Rounded Rectangle 183"/>
              <p:cNvSpPr>
                <a:spLocks noChangeArrowheads="1"/>
              </p:cNvSpPr>
              <p:nvPr/>
            </p:nvSpPr>
            <p:spPr bwMode="auto">
              <a:xfrm>
                <a:off x="1905000" y="3967164"/>
                <a:ext cx="228600" cy="333375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956" name="Rounded Rectangle 184"/>
              <p:cNvSpPr>
                <a:spLocks noChangeArrowheads="1"/>
              </p:cNvSpPr>
              <p:nvPr/>
            </p:nvSpPr>
            <p:spPr bwMode="auto">
              <a:xfrm>
                <a:off x="2142168" y="3967164"/>
                <a:ext cx="76200" cy="333375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957" name="Rounded Rectangle 185"/>
              <p:cNvSpPr>
                <a:spLocks noChangeArrowheads="1"/>
              </p:cNvSpPr>
              <p:nvPr/>
            </p:nvSpPr>
            <p:spPr bwMode="auto">
              <a:xfrm>
                <a:off x="1816417" y="3967163"/>
                <a:ext cx="76200" cy="333375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958" name="Rounded Rectangle 186"/>
              <p:cNvSpPr>
                <a:spLocks noChangeArrowheads="1"/>
              </p:cNvSpPr>
              <p:nvPr/>
            </p:nvSpPr>
            <p:spPr bwMode="auto">
              <a:xfrm>
                <a:off x="1905000" y="4224339"/>
                <a:ext cx="76200" cy="409575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959" name="Rounded Rectangle 187"/>
              <p:cNvSpPr>
                <a:spLocks noChangeArrowheads="1"/>
              </p:cNvSpPr>
              <p:nvPr/>
            </p:nvSpPr>
            <p:spPr bwMode="auto">
              <a:xfrm>
                <a:off x="2057400" y="4224339"/>
                <a:ext cx="76200" cy="409575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960" name="Rounded Rectangle 188"/>
              <p:cNvSpPr>
                <a:spLocks noChangeArrowheads="1"/>
              </p:cNvSpPr>
              <p:nvPr/>
            </p:nvSpPr>
            <p:spPr bwMode="auto">
              <a:xfrm>
                <a:off x="2095500" y="3967164"/>
                <a:ext cx="124300" cy="104775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961" name="Rounded Rectangle 189"/>
              <p:cNvSpPr>
                <a:spLocks noChangeArrowheads="1"/>
              </p:cNvSpPr>
              <p:nvPr/>
            </p:nvSpPr>
            <p:spPr bwMode="auto">
              <a:xfrm>
                <a:off x="1859280" y="3967164"/>
                <a:ext cx="83820" cy="104775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962" name="Oval 190"/>
              <p:cNvSpPr>
                <a:spLocks noChangeArrowheads="1"/>
              </p:cNvSpPr>
              <p:nvPr/>
            </p:nvSpPr>
            <p:spPr bwMode="auto">
              <a:xfrm>
                <a:off x="2352200" y="3724276"/>
                <a:ext cx="228600" cy="228600"/>
              </a:xfrm>
              <a:prstGeom prst="ellipse">
                <a:avLst/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963" name="Rounded Rectangle 191"/>
              <p:cNvSpPr>
                <a:spLocks noChangeArrowheads="1"/>
              </p:cNvSpPr>
              <p:nvPr/>
            </p:nvSpPr>
            <p:spPr bwMode="auto">
              <a:xfrm>
                <a:off x="2352200" y="3967164"/>
                <a:ext cx="252650" cy="366712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964" name="Rounded Rectangle 192"/>
              <p:cNvSpPr>
                <a:spLocks noChangeArrowheads="1"/>
              </p:cNvSpPr>
              <p:nvPr/>
            </p:nvSpPr>
            <p:spPr bwMode="auto">
              <a:xfrm>
                <a:off x="2620087" y="3967164"/>
                <a:ext cx="76200" cy="333375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965" name="Rounded Rectangle 193"/>
              <p:cNvSpPr>
                <a:spLocks noChangeArrowheads="1"/>
              </p:cNvSpPr>
              <p:nvPr/>
            </p:nvSpPr>
            <p:spPr bwMode="auto">
              <a:xfrm>
                <a:off x="2263617" y="3967163"/>
                <a:ext cx="76200" cy="333375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966" name="Rounded Rectangle 194"/>
              <p:cNvSpPr>
                <a:spLocks noChangeArrowheads="1"/>
              </p:cNvSpPr>
              <p:nvPr/>
            </p:nvSpPr>
            <p:spPr bwMode="auto">
              <a:xfrm>
                <a:off x="2352200" y="4224339"/>
                <a:ext cx="114300" cy="409575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967" name="Rounded Rectangle 195"/>
              <p:cNvSpPr>
                <a:spLocks noChangeArrowheads="1"/>
              </p:cNvSpPr>
              <p:nvPr/>
            </p:nvSpPr>
            <p:spPr bwMode="auto">
              <a:xfrm>
                <a:off x="2514600" y="4224339"/>
                <a:ext cx="90250" cy="409575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968" name="Rounded Rectangle 196"/>
              <p:cNvSpPr>
                <a:spLocks noChangeArrowheads="1"/>
              </p:cNvSpPr>
              <p:nvPr/>
            </p:nvSpPr>
            <p:spPr bwMode="auto">
              <a:xfrm>
                <a:off x="2542700" y="3967164"/>
                <a:ext cx="124300" cy="104775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969" name="Rounded Rectangle 197"/>
              <p:cNvSpPr>
                <a:spLocks noChangeArrowheads="1"/>
              </p:cNvSpPr>
              <p:nvPr/>
            </p:nvSpPr>
            <p:spPr bwMode="auto">
              <a:xfrm>
                <a:off x="2306480" y="3967164"/>
                <a:ext cx="83820" cy="104775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970" name="Oval 198"/>
              <p:cNvSpPr>
                <a:spLocks noChangeArrowheads="1"/>
              </p:cNvSpPr>
              <p:nvPr/>
            </p:nvSpPr>
            <p:spPr bwMode="auto">
              <a:xfrm>
                <a:off x="2836247" y="3795714"/>
                <a:ext cx="179252" cy="157162"/>
              </a:xfrm>
              <a:prstGeom prst="ellipse">
                <a:avLst/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971" name="Rounded Rectangle 199"/>
              <p:cNvSpPr>
                <a:spLocks noChangeArrowheads="1"/>
              </p:cNvSpPr>
              <p:nvPr/>
            </p:nvSpPr>
            <p:spPr bwMode="auto">
              <a:xfrm>
                <a:off x="2831783" y="3971926"/>
                <a:ext cx="190500" cy="366712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972" name="Rounded Rectangle 200"/>
              <p:cNvSpPr>
                <a:spLocks noChangeArrowheads="1"/>
              </p:cNvSpPr>
              <p:nvPr/>
            </p:nvSpPr>
            <p:spPr bwMode="auto">
              <a:xfrm>
                <a:off x="3036926" y="3983832"/>
                <a:ext cx="46913" cy="333375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973" name="Rounded Rectangle 201"/>
              <p:cNvSpPr>
                <a:spLocks noChangeArrowheads="1"/>
              </p:cNvSpPr>
              <p:nvPr/>
            </p:nvSpPr>
            <p:spPr bwMode="auto">
              <a:xfrm>
                <a:off x="2773680" y="3983832"/>
                <a:ext cx="45719" cy="321468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974" name="Rounded Rectangle 202"/>
              <p:cNvSpPr>
                <a:spLocks noChangeArrowheads="1"/>
              </p:cNvSpPr>
              <p:nvPr/>
            </p:nvSpPr>
            <p:spPr bwMode="auto">
              <a:xfrm>
                <a:off x="2831783" y="4229101"/>
                <a:ext cx="63817" cy="409575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975" name="Rounded Rectangle 203"/>
              <p:cNvSpPr>
                <a:spLocks noChangeArrowheads="1"/>
              </p:cNvSpPr>
              <p:nvPr/>
            </p:nvSpPr>
            <p:spPr bwMode="auto">
              <a:xfrm>
                <a:off x="2970613" y="4233863"/>
                <a:ext cx="50717" cy="409575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976" name="Rounded Rectangle 204"/>
              <p:cNvSpPr>
                <a:spLocks noChangeArrowheads="1"/>
              </p:cNvSpPr>
              <p:nvPr/>
            </p:nvSpPr>
            <p:spPr bwMode="auto">
              <a:xfrm>
                <a:off x="2970613" y="3971926"/>
                <a:ext cx="89770" cy="104775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977" name="Rounded Rectangle 205"/>
              <p:cNvSpPr>
                <a:spLocks noChangeArrowheads="1"/>
              </p:cNvSpPr>
              <p:nvPr/>
            </p:nvSpPr>
            <p:spPr bwMode="auto">
              <a:xfrm>
                <a:off x="2796539" y="3971926"/>
                <a:ext cx="73344" cy="104775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978" name="Oval 206"/>
              <p:cNvSpPr>
                <a:spLocks noChangeArrowheads="1"/>
              </p:cNvSpPr>
              <p:nvPr/>
            </p:nvSpPr>
            <p:spPr bwMode="auto">
              <a:xfrm>
                <a:off x="3240761" y="3724276"/>
                <a:ext cx="190500" cy="228600"/>
              </a:xfrm>
              <a:prstGeom prst="ellipse">
                <a:avLst/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979" name="Rounded Rectangle 207"/>
              <p:cNvSpPr>
                <a:spLocks noChangeArrowheads="1"/>
              </p:cNvSpPr>
              <p:nvPr/>
            </p:nvSpPr>
            <p:spPr bwMode="auto">
              <a:xfrm>
                <a:off x="3240761" y="3967164"/>
                <a:ext cx="228600" cy="333375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980" name="Rounded Rectangle 208"/>
              <p:cNvSpPr>
                <a:spLocks noChangeArrowheads="1"/>
              </p:cNvSpPr>
              <p:nvPr/>
            </p:nvSpPr>
            <p:spPr bwMode="auto">
              <a:xfrm>
                <a:off x="3477929" y="3967164"/>
                <a:ext cx="76200" cy="333375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981" name="Rounded Rectangle 209"/>
              <p:cNvSpPr>
                <a:spLocks noChangeArrowheads="1"/>
              </p:cNvSpPr>
              <p:nvPr/>
            </p:nvSpPr>
            <p:spPr bwMode="auto">
              <a:xfrm>
                <a:off x="3152178" y="3967163"/>
                <a:ext cx="76200" cy="333375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982" name="Rounded Rectangle 210"/>
              <p:cNvSpPr>
                <a:spLocks noChangeArrowheads="1"/>
              </p:cNvSpPr>
              <p:nvPr/>
            </p:nvSpPr>
            <p:spPr bwMode="auto">
              <a:xfrm>
                <a:off x="3240761" y="4224339"/>
                <a:ext cx="76200" cy="409575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983" name="Rounded Rectangle 211"/>
              <p:cNvSpPr>
                <a:spLocks noChangeArrowheads="1"/>
              </p:cNvSpPr>
              <p:nvPr/>
            </p:nvSpPr>
            <p:spPr bwMode="auto">
              <a:xfrm>
                <a:off x="3393161" y="4224339"/>
                <a:ext cx="76200" cy="409575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984" name="Rounded Rectangle 212"/>
              <p:cNvSpPr>
                <a:spLocks noChangeArrowheads="1"/>
              </p:cNvSpPr>
              <p:nvPr/>
            </p:nvSpPr>
            <p:spPr bwMode="auto">
              <a:xfrm>
                <a:off x="3431261" y="3967164"/>
                <a:ext cx="124300" cy="104775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985" name="Rounded Rectangle 213"/>
              <p:cNvSpPr>
                <a:spLocks noChangeArrowheads="1"/>
              </p:cNvSpPr>
              <p:nvPr/>
            </p:nvSpPr>
            <p:spPr bwMode="auto">
              <a:xfrm>
                <a:off x="3195041" y="3967164"/>
                <a:ext cx="83820" cy="104775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986" name="Oval 214"/>
              <p:cNvSpPr>
                <a:spLocks noChangeArrowheads="1"/>
              </p:cNvSpPr>
              <p:nvPr/>
            </p:nvSpPr>
            <p:spPr bwMode="auto">
              <a:xfrm>
                <a:off x="3687961" y="3724276"/>
                <a:ext cx="228600" cy="228600"/>
              </a:xfrm>
              <a:prstGeom prst="ellipse">
                <a:avLst/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987" name="Rounded Rectangle 215"/>
              <p:cNvSpPr>
                <a:spLocks noChangeArrowheads="1"/>
              </p:cNvSpPr>
              <p:nvPr/>
            </p:nvSpPr>
            <p:spPr bwMode="auto">
              <a:xfrm>
                <a:off x="3687961" y="3967164"/>
                <a:ext cx="252650" cy="366712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988" name="Rounded Rectangle 216"/>
              <p:cNvSpPr>
                <a:spLocks noChangeArrowheads="1"/>
              </p:cNvSpPr>
              <p:nvPr/>
            </p:nvSpPr>
            <p:spPr bwMode="auto">
              <a:xfrm>
                <a:off x="3955848" y="3967164"/>
                <a:ext cx="76200" cy="333375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989" name="Rounded Rectangle 217"/>
              <p:cNvSpPr>
                <a:spLocks noChangeArrowheads="1"/>
              </p:cNvSpPr>
              <p:nvPr/>
            </p:nvSpPr>
            <p:spPr bwMode="auto">
              <a:xfrm>
                <a:off x="3599378" y="3967163"/>
                <a:ext cx="76200" cy="333375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990" name="Rounded Rectangle 218"/>
              <p:cNvSpPr>
                <a:spLocks noChangeArrowheads="1"/>
              </p:cNvSpPr>
              <p:nvPr/>
            </p:nvSpPr>
            <p:spPr bwMode="auto">
              <a:xfrm>
                <a:off x="3687961" y="4224339"/>
                <a:ext cx="114300" cy="409575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991" name="Rounded Rectangle 219"/>
              <p:cNvSpPr>
                <a:spLocks noChangeArrowheads="1"/>
              </p:cNvSpPr>
              <p:nvPr/>
            </p:nvSpPr>
            <p:spPr bwMode="auto">
              <a:xfrm>
                <a:off x="3850361" y="4224339"/>
                <a:ext cx="90250" cy="409575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992" name="Rounded Rectangle 220"/>
              <p:cNvSpPr>
                <a:spLocks noChangeArrowheads="1"/>
              </p:cNvSpPr>
              <p:nvPr/>
            </p:nvSpPr>
            <p:spPr bwMode="auto">
              <a:xfrm>
                <a:off x="3878461" y="3967164"/>
                <a:ext cx="124300" cy="104775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993" name="Rounded Rectangle 221"/>
              <p:cNvSpPr>
                <a:spLocks noChangeArrowheads="1"/>
              </p:cNvSpPr>
              <p:nvPr/>
            </p:nvSpPr>
            <p:spPr bwMode="auto">
              <a:xfrm>
                <a:off x="3642241" y="3967164"/>
                <a:ext cx="83820" cy="104775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994" name="Oval 222"/>
              <p:cNvSpPr>
                <a:spLocks noChangeArrowheads="1"/>
              </p:cNvSpPr>
              <p:nvPr/>
            </p:nvSpPr>
            <p:spPr bwMode="auto">
              <a:xfrm>
                <a:off x="4172008" y="3795714"/>
                <a:ext cx="179252" cy="157162"/>
              </a:xfrm>
              <a:prstGeom prst="ellipse">
                <a:avLst/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995" name="Rounded Rectangle 223"/>
              <p:cNvSpPr>
                <a:spLocks noChangeArrowheads="1"/>
              </p:cNvSpPr>
              <p:nvPr/>
            </p:nvSpPr>
            <p:spPr bwMode="auto">
              <a:xfrm>
                <a:off x="4167544" y="3971926"/>
                <a:ext cx="190500" cy="366712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996" name="Rounded Rectangle 224"/>
              <p:cNvSpPr>
                <a:spLocks noChangeArrowheads="1"/>
              </p:cNvSpPr>
              <p:nvPr/>
            </p:nvSpPr>
            <p:spPr bwMode="auto">
              <a:xfrm>
                <a:off x="4372687" y="3983832"/>
                <a:ext cx="46913" cy="333375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997" name="Rounded Rectangle 225"/>
              <p:cNvSpPr>
                <a:spLocks noChangeArrowheads="1"/>
              </p:cNvSpPr>
              <p:nvPr/>
            </p:nvSpPr>
            <p:spPr bwMode="auto">
              <a:xfrm>
                <a:off x="4109441" y="3983832"/>
                <a:ext cx="45719" cy="321468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998" name="Rounded Rectangle 226"/>
              <p:cNvSpPr>
                <a:spLocks noChangeArrowheads="1"/>
              </p:cNvSpPr>
              <p:nvPr/>
            </p:nvSpPr>
            <p:spPr bwMode="auto">
              <a:xfrm>
                <a:off x="4167544" y="4229101"/>
                <a:ext cx="63817" cy="409575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999" name="Rounded Rectangle 227"/>
              <p:cNvSpPr>
                <a:spLocks noChangeArrowheads="1"/>
              </p:cNvSpPr>
              <p:nvPr/>
            </p:nvSpPr>
            <p:spPr bwMode="auto">
              <a:xfrm>
                <a:off x="4306374" y="4233863"/>
                <a:ext cx="50717" cy="409575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9000" name="Rounded Rectangle 228"/>
              <p:cNvSpPr>
                <a:spLocks noChangeArrowheads="1"/>
              </p:cNvSpPr>
              <p:nvPr/>
            </p:nvSpPr>
            <p:spPr bwMode="auto">
              <a:xfrm>
                <a:off x="4306374" y="3971926"/>
                <a:ext cx="89770" cy="104775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9001" name="Rounded Rectangle 229"/>
              <p:cNvSpPr>
                <a:spLocks noChangeArrowheads="1"/>
              </p:cNvSpPr>
              <p:nvPr/>
            </p:nvSpPr>
            <p:spPr bwMode="auto">
              <a:xfrm>
                <a:off x="4132300" y="3971926"/>
                <a:ext cx="73344" cy="104775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9002" name="Oval 230"/>
              <p:cNvSpPr>
                <a:spLocks noChangeArrowheads="1"/>
              </p:cNvSpPr>
              <p:nvPr/>
            </p:nvSpPr>
            <p:spPr bwMode="auto">
              <a:xfrm>
                <a:off x="4553008" y="3800476"/>
                <a:ext cx="179252" cy="157162"/>
              </a:xfrm>
              <a:prstGeom prst="ellipse">
                <a:avLst/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9003" name="Rounded Rectangle 231"/>
              <p:cNvSpPr>
                <a:spLocks noChangeArrowheads="1"/>
              </p:cNvSpPr>
              <p:nvPr/>
            </p:nvSpPr>
            <p:spPr bwMode="auto">
              <a:xfrm>
                <a:off x="4548544" y="3976688"/>
                <a:ext cx="190500" cy="366712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9004" name="Rounded Rectangle 232"/>
              <p:cNvSpPr>
                <a:spLocks noChangeArrowheads="1"/>
              </p:cNvSpPr>
              <p:nvPr/>
            </p:nvSpPr>
            <p:spPr bwMode="auto">
              <a:xfrm>
                <a:off x="4753687" y="3988594"/>
                <a:ext cx="46913" cy="333375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9005" name="Rounded Rectangle 233"/>
              <p:cNvSpPr>
                <a:spLocks noChangeArrowheads="1"/>
              </p:cNvSpPr>
              <p:nvPr/>
            </p:nvSpPr>
            <p:spPr bwMode="auto">
              <a:xfrm>
                <a:off x="4490441" y="3988594"/>
                <a:ext cx="45719" cy="321468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9006" name="Rounded Rectangle 234"/>
              <p:cNvSpPr>
                <a:spLocks noChangeArrowheads="1"/>
              </p:cNvSpPr>
              <p:nvPr/>
            </p:nvSpPr>
            <p:spPr bwMode="auto">
              <a:xfrm>
                <a:off x="4548544" y="4233863"/>
                <a:ext cx="63817" cy="409575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9007" name="Rounded Rectangle 235"/>
              <p:cNvSpPr>
                <a:spLocks noChangeArrowheads="1"/>
              </p:cNvSpPr>
              <p:nvPr/>
            </p:nvSpPr>
            <p:spPr bwMode="auto">
              <a:xfrm>
                <a:off x="4687374" y="4238625"/>
                <a:ext cx="50717" cy="409575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9008" name="Rounded Rectangle 236"/>
              <p:cNvSpPr>
                <a:spLocks noChangeArrowheads="1"/>
              </p:cNvSpPr>
              <p:nvPr/>
            </p:nvSpPr>
            <p:spPr bwMode="auto">
              <a:xfrm>
                <a:off x="4687374" y="3976688"/>
                <a:ext cx="89770" cy="104775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9009" name="Rounded Rectangle 237"/>
              <p:cNvSpPr>
                <a:spLocks noChangeArrowheads="1"/>
              </p:cNvSpPr>
              <p:nvPr/>
            </p:nvSpPr>
            <p:spPr bwMode="auto">
              <a:xfrm>
                <a:off x="4513300" y="3976688"/>
                <a:ext cx="73344" cy="104775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9010" name="Oval 238"/>
              <p:cNvSpPr>
                <a:spLocks noChangeArrowheads="1"/>
              </p:cNvSpPr>
              <p:nvPr/>
            </p:nvSpPr>
            <p:spPr bwMode="auto">
              <a:xfrm>
                <a:off x="4965383" y="3719514"/>
                <a:ext cx="228600" cy="228600"/>
              </a:xfrm>
              <a:prstGeom prst="ellipse">
                <a:avLst/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9011" name="Rounded Rectangle 239"/>
              <p:cNvSpPr>
                <a:spLocks noChangeArrowheads="1"/>
              </p:cNvSpPr>
              <p:nvPr/>
            </p:nvSpPr>
            <p:spPr bwMode="auto">
              <a:xfrm>
                <a:off x="4965383" y="3962402"/>
                <a:ext cx="252650" cy="366712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9012" name="Rounded Rectangle 240"/>
              <p:cNvSpPr>
                <a:spLocks noChangeArrowheads="1"/>
              </p:cNvSpPr>
              <p:nvPr/>
            </p:nvSpPr>
            <p:spPr bwMode="auto">
              <a:xfrm>
                <a:off x="5233270" y="3962402"/>
                <a:ext cx="76200" cy="333375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9013" name="Rounded Rectangle 241"/>
              <p:cNvSpPr>
                <a:spLocks noChangeArrowheads="1"/>
              </p:cNvSpPr>
              <p:nvPr/>
            </p:nvSpPr>
            <p:spPr bwMode="auto">
              <a:xfrm>
                <a:off x="4876800" y="3962401"/>
                <a:ext cx="76200" cy="333375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9014" name="Rounded Rectangle 242"/>
              <p:cNvSpPr>
                <a:spLocks noChangeArrowheads="1"/>
              </p:cNvSpPr>
              <p:nvPr/>
            </p:nvSpPr>
            <p:spPr bwMode="auto">
              <a:xfrm>
                <a:off x="4965383" y="4219577"/>
                <a:ext cx="114300" cy="409575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9015" name="Rounded Rectangle 243"/>
              <p:cNvSpPr>
                <a:spLocks noChangeArrowheads="1"/>
              </p:cNvSpPr>
              <p:nvPr/>
            </p:nvSpPr>
            <p:spPr bwMode="auto">
              <a:xfrm>
                <a:off x="5127783" y="4219577"/>
                <a:ext cx="90250" cy="409575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9016" name="Rounded Rectangle 244"/>
              <p:cNvSpPr>
                <a:spLocks noChangeArrowheads="1"/>
              </p:cNvSpPr>
              <p:nvPr/>
            </p:nvSpPr>
            <p:spPr bwMode="auto">
              <a:xfrm>
                <a:off x="5155883" y="3962402"/>
                <a:ext cx="124300" cy="104775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9017" name="Rounded Rectangle 245"/>
              <p:cNvSpPr>
                <a:spLocks noChangeArrowheads="1"/>
              </p:cNvSpPr>
              <p:nvPr/>
            </p:nvSpPr>
            <p:spPr bwMode="auto">
              <a:xfrm>
                <a:off x="4919663" y="3962402"/>
                <a:ext cx="83820" cy="104775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9018" name="Oval 246"/>
              <p:cNvSpPr>
                <a:spLocks noChangeArrowheads="1"/>
              </p:cNvSpPr>
              <p:nvPr/>
            </p:nvSpPr>
            <p:spPr bwMode="auto">
              <a:xfrm>
                <a:off x="5449430" y="3790952"/>
                <a:ext cx="179252" cy="157162"/>
              </a:xfrm>
              <a:prstGeom prst="ellipse">
                <a:avLst/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9019" name="Rounded Rectangle 247"/>
              <p:cNvSpPr>
                <a:spLocks noChangeArrowheads="1"/>
              </p:cNvSpPr>
              <p:nvPr/>
            </p:nvSpPr>
            <p:spPr bwMode="auto">
              <a:xfrm>
                <a:off x="5444966" y="3967164"/>
                <a:ext cx="190500" cy="366712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9020" name="Rounded Rectangle 248"/>
              <p:cNvSpPr>
                <a:spLocks noChangeArrowheads="1"/>
              </p:cNvSpPr>
              <p:nvPr/>
            </p:nvSpPr>
            <p:spPr bwMode="auto">
              <a:xfrm>
                <a:off x="5650109" y="3979070"/>
                <a:ext cx="46913" cy="333375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9021" name="Rounded Rectangle 249"/>
              <p:cNvSpPr>
                <a:spLocks noChangeArrowheads="1"/>
              </p:cNvSpPr>
              <p:nvPr/>
            </p:nvSpPr>
            <p:spPr bwMode="auto">
              <a:xfrm>
                <a:off x="5386863" y="3979070"/>
                <a:ext cx="45719" cy="321468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9022" name="Rounded Rectangle 250"/>
              <p:cNvSpPr>
                <a:spLocks noChangeArrowheads="1"/>
              </p:cNvSpPr>
              <p:nvPr/>
            </p:nvSpPr>
            <p:spPr bwMode="auto">
              <a:xfrm>
                <a:off x="5444966" y="4224339"/>
                <a:ext cx="63817" cy="409575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9023" name="Rounded Rectangle 251"/>
              <p:cNvSpPr>
                <a:spLocks noChangeArrowheads="1"/>
              </p:cNvSpPr>
              <p:nvPr/>
            </p:nvSpPr>
            <p:spPr bwMode="auto">
              <a:xfrm>
                <a:off x="5583796" y="4229101"/>
                <a:ext cx="50717" cy="409575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9024" name="Rounded Rectangle 252"/>
              <p:cNvSpPr>
                <a:spLocks noChangeArrowheads="1"/>
              </p:cNvSpPr>
              <p:nvPr/>
            </p:nvSpPr>
            <p:spPr bwMode="auto">
              <a:xfrm>
                <a:off x="5583796" y="3967164"/>
                <a:ext cx="89770" cy="104775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9025" name="Rounded Rectangle 253"/>
              <p:cNvSpPr>
                <a:spLocks noChangeArrowheads="1"/>
              </p:cNvSpPr>
              <p:nvPr/>
            </p:nvSpPr>
            <p:spPr bwMode="auto">
              <a:xfrm>
                <a:off x="5409722" y="3967164"/>
                <a:ext cx="73344" cy="104775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9026" name="Oval 254"/>
              <p:cNvSpPr>
                <a:spLocks noChangeArrowheads="1"/>
              </p:cNvSpPr>
              <p:nvPr/>
            </p:nvSpPr>
            <p:spPr bwMode="auto">
              <a:xfrm>
                <a:off x="5828113" y="3724276"/>
                <a:ext cx="228600" cy="228600"/>
              </a:xfrm>
              <a:prstGeom prst="ellipse">
                <a:avLst/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9027" name="Rounded Rectangle 255"/>
              <p:cNvSpPr>
                <a:spLocks noChangeArrowheads="1"/>
              </p:cNvSpPr>
              <p:nvPr/>
            </p:nvSpPr>
            <p:spPr bwMode="auto">
              <a:xfrm>
                <a:off x="5828113" y="3967164"/>
                <a:ext cx="252650" cy="366712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9028" name="Rounded Rectangle 256"/>
              <p:cNvSpPr>
                <a:spLocks noChangeArrowheads="1"/>
              </p:cNvSpPr>
              <p:nvPr/>
            </p:nvSpPr>
            <p:spPr bwMode="auto">
              <a:xfrm>
                <a:off x="6096000" y="3967164"/>
                <a:ext cx="76200" cy="333375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9029" name="Rounded Rectangle 257"/>
              <p:cNvSpPr>
                <a:spLocks noChangeArrowheads="1"/>
              </p:cNvSpPr>
              <p:nvPr/>
            </p:nvSpPr>
            <p:spPr bwMode="auto">
              <a:xfrm>
                <a:off x="5739530" y="3967163"/>
                <a:ext cx="76200" cy="333375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9030" name="Rounded Rectangle 258"/>
              <p:cNvSpPr>
                <a:spLocks noChangeArrowheads="1"/>
              </p:cNvSpPr>
              <p:nvPr/>
            </p:nvSpPr>
            <p:spPr bwMode="auto">
              <a:xfrm>
                <a:off x="5828113" y="4224339"/>
                <a:ext cx="114300" cy="409575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9031" name="Rounded Rectangle 259"/>
              <p:cNvSpPr>
                <a:spLocks noChangeArrowheads="1"/>
              </p:cNvSpPr>
              <p:nvPr/>
            </p:nvSpPr>
            <p:spPr bwMode="auto">
              <a:xfrm>
                <a:off x="5990513" y="4224339"/>
                <a:ext cx="90250" cy="409575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9032" name="Rounded Rectangle 260"/>
              <p:cNvSpPr>
                <a:spLocks noChangeArrowheads="1"/>
              </p:cNvSpPr>
              <p:nvPr/>
            </p:nvSpPr>
            <p:spPr bwMode="auto">
              <a:xfrm>
                <a:off x="6018613" y="3967164"/>
                <a:ext cx="124300" cy="104775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9033" name="Rounded Rectangle 261"/>
              <p:cNvSpPr>
                <a:spLocks noChangeArrowheads="1"/>
              </p:cNvSpPr>
              <p:nvPr/>
            </p:nvSpPr>
            <p:spPr bwMode="auto">
              <a:xfrm>
                <a:off x="5782393" y="3967164"/>
                <a:ext cx="83820" cy="104775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9034" name="Oval 262"/>
              <p:cNvSpPr>
                <a:spLocks noChangeArrowheads="1"/>
              </p:cNvSpPr>
              <p:nvPr/>
            </p:nvSpPr>
            <p:spPr bwMode="auto">
              <a:xfrm>
                <a:off x="6285313" y="3724276"/>
                <a:ext cx="228600" cy="228600"/>
              </a:xfrm>
              <a:prstGeom prst="ellipse">
                <a:avLst/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9035" name="Rounded Rectangle 263"/>
              <p:cNvSpPr>
                <a:spLocks noChangeArrowheads="1"/>
              </p:cNvSpPr>
              <p:nvPr/>
            </p:nvSpPr>
            <p:spPr bwMode="auto">
              <a:xfrm>
                <a:off x="6285313" y="3967164"/>
                <a:ext cx="252650" cy="366712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9036" name="Rounded Rectangle 264"/>
              <p:cNvSpPr>
                <a:spLocks noChangeArrowheads="1"/>
              </p:cNvSpPr>
              <p:nvPr/>
            </p:nvSpPr>
            <p:spPr bwMode="auto">
              <a:xfrm>
                <a:off x="6553200" y="3967164"/>
                <a:ext cx="76200" cy="333375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9037" name="Rounded Rectangle 265"/>
              <p:cNvSpPr>
                <a:spLocks noChangeArrowheads="1"/>
              </p:cNvSpPr>
              <p:nvPr/>
            </p:nvSpPr>
            <p:spPr bwMode="auto">
              <a:xfrm>
                <a:off x="6196730" y="3967163"/>
                <a:ext cx="76200" cy="333375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9038" name="Rounded Rectangle 266"/>
              <p:cNvSpPr>
                <a:spLocks noChangeArrowheads="1"/>
              </p:cNvSpPr>
              <p:nvPr/>
            </p:nvSpPr>
            <p:spPr bwMode="auto">
              <a:xfrm>
                <a:off x="6285313" y="4224339"/>
                <a:ext cx="114300" cy="409575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9039" name="Rounded Rectangle 267"/>
              <p:cNvSpPr>
                <a:spLocks noChangeArrowheads="1"/>
              </p:cNvSpPr>
              <p:nvPr/>
            </p:nvSpPr>
            <p:spPr bwMode="auto">
              <a:xfrm>
                <a:off x="6447713" y="4224339"/>
                <a:ext cx="90250" cy="409575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9040" name="Rounded Rectangle 268"/>
              <p:cNvSpPr>
                <a:spLocks noChangeArrowheads="1"/>
              </p:cNvSpPr>
              <p:nvPr/>
            </p:nvSpPr>
            <p:spPr bwMode="auto">
              <a:xfrm>
                <a:off x="6475813" y="3967164"/>
                <a:ext cx="124300" cy="104775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9041" name="Rounded Rectangle 269"/>
              <p:cNvSpPr>
                <a:spLocks noChangeArrowheads="1"/>
              </p:cNvSpPr>
              <p:nvPr/>
            </p:nvSpPr>
            <p:spPr bwMode="auto">
              <a:xfrm>
                <a:off x="6239593" y="3967164"/>
                <a:ext cx="83820" cy="104775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</p:grpSp>
        <p:grpSp>
          <p:nvGrpSpPr>
            <p:cNvPr id="18792" name="Group 20"/>
            <p:cNvGrpSpPr>
              <a:grpSpLocks/>
            </p:cNvGrpSpPr>
            <p:nvPr/>
          </p:nvGrpSpPr>
          <p:grpSpPr bwMode="auto">
            <a:xfrm>
              <a:off x="1882578" y="4394895"/>
              <a:ext cx="1812293" cy="514349"/>
              <a:chOff x="3152178" y="5010152"/>
              <a:chExt cx="4239222" cy="933448"/>
            </a:xfrm>
          </p:grpSpPr>
          <p:sp>
            <p:nvSpPr>
              <p:cNvPr id="18874" name="Oval 102"/>
              <p:cNvSpPr>
                <a:spLocks noChangeArrowheads="1"/>
              </p:cNvSpPr>
              <p:nvPr/>
            </p:nvSpPr>
            <p:spPr bwMode="auto">
              <a:xfrm>
                <a:off x="3240761" y="5014914"/>
                <a:ext cx="190500" cy="228600"/>
              </a:xfrm>
              <a:prstGeom prst="ellipse">
                <a:avLst/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875" name="Rounded Rectangle 103"/>
              <p:cNvSpPr>
                <a:spLocks noChangeArrowheads="1"/>
              </p:cNvSpPr>
              <p:nvPr/>
            </p:nvSpPr>
            <p:spPr bwMode="auto">
              <a:xfrm>
                <a:off x="3240761" y="5257802"/>
                <a:ext cx="228600" cy="333375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876" name="Rounded Rectangle 104"/>
              <p:cNvSpPr>
                <a:spLocks noChangeArrowheads="1"/>
              </p:cNvSpPr>
              <p:nvPr/>
            </p:nvSpPr>
            <p:spPr bwMode="auto">
              <a:xfrm>
                <a:off x="3477929" y="5257802"/>
                <a:ext cx="76200" cy="333375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877" name="Rounded Rectangle 105"/>
              <p:cNvSpPr>
                <a:spLocks noChangeArrowheads="1"/>
              </p:cNvSpPr>
              <p:nvPr/>
            </p:nvSpPr>
            <p:spPr bwMode="auto">
              <a:xfrm>
                <a:off x="3152178" y="5257801"/>
                <a:ext cx="76200" cy="333375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878" name="Rounded Rectangle 106"/>
              <p:cNvSpPr>
                <a:spLocks noChangeArrowheads="1"/>
              </p:cNvSpPr>
              <p:nvPr/>
            </p:nvSpPr>
            <p:spPr bwMode="auto">
              <a:xfrm>
                <a:off x="3240761" y="5514977"/>
                <a:ext cx="76200" cy="409575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879" name="Rounded Rectangle 107"/>
              <p:cNvSpPr>
                <a:spLocks noChangeArrowheads="1"/>
              </p:cNvSpPr>
              <p:nvPr/>
            </p:nvSpPr>
            <p:spPr bwMode="auto">
              <a:xfrm>
                <a:off x="3393161" y="5514977"/>
                <a:ext cx="76200" cy="409575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880" name="Rounded Rectangle 108"/>
              <p:cNvSpPr>
                <a:spLocks noChangeArrowheads="1"/>
              </p:cNvSpPr>
              <p:nvPr/>
            </p:nvSpPr>
            <p:spPr bwMode="auto">
              <a:xfrm>
                <a:off x="3431261" y="5257802"/>
                <a:ext cx="124300" cy="104775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881" name="Rounded Rectangle 109"/>
              <p:cNvSpPr>
                <a:spLocks noChangeArrowheads="1"/>
              </p:cNvSpPr>
              <p:nvPr/>
            </p:nvSpPr>
            <p:spPr bwMode="auto">
              <a:xfrm>
                <a:off x="3195041" y="5257802"/>
                <a:ext cx="83820" cy="104775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882" name="Oval 110"/>
              <p:cNvSpPr>
                <a:spLocks noChangeArrowheads="1"/>
              </p:cNvSpPr>
              <p:nvPr/>
            </p:nvSpPr>
            <p:spPr bwMode="auto">
              <a:xfrm>
                <a:off x="3687961" y="5014914"/>
                <a:ext cx="228600" cy="228600"/>
              </a:xfrm>
              <a:prstGeom prst="ellipse">
                <a:avLst/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883" name="Rounded Rectangle 111"/>
              <p:cNvSpPr>
                <a:spLocks noChangeArrowheads="1"/>
              </p:cNvSpPr>
              <p:nvPr/>
            </p:nvSpPr>
            <p:spPr bwMode="auto">
              <a:xfrm>
                <a:off x="3687961" y="5257802"/>
                <a:ext cx="252650" cy="366712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884" name="Rounded Rectangle 112"/>
              <p:cNvSpPr>
                <a:spLocks noChangeArrowheads="1"/>
              </p:cNvSpPr>
              <p:nvPr/>
            </p:nvSpPr>
            <p:spPr bwMode="auto">
              <a:xfrm>
                <a:off x="3955848" y="5257802"/>
                <a:ext cx="76200" cy="333375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885" name="Rounded Rectangle 113"/>
              <p:cNvSpPr>
                <a:spLocks noChangeArrowheads="1"/>
              </p:cNvSpPr>
              <p:nvPr/>
            </p:nvSpPr>
            <p:spPr bwMode="auto">
              <a:xfrm>
                <a:off x="3599378" y="5257801"/>
                <a:ext cx="76200" cy="333375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886" name="Rounded Rectangle 114"/>
              <p:cNvSpPr>
                <a:spLocks noChangeArrowheads="1"/>
              </p:cNvSpPr>
              <p:nvPr/>
            </p:nvSpPr>
            <p:spPr bwMode="auto">
              <a:xfrm>
                <a:off x="3687961" y="5514977"/>
                <a:ext cx="114300" cy="409575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887" name="Rounded Rectangle 115"/>
              <p:cNvSpPr>
                <a:spLocks noChangeArrowheads="1"/>
              </p:cNvSpPr>
              <p:nvPr/>
            </p:nvSpPr>
            <p:spPr bwMode="auto">
              <a:xfrm>
                <a:off x="3850361" y="5514977"/>
                <a:ext cx="90250" cy="409575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888" name="Rounded Rectangle 116"/>
              <p:cNvSpPr>
                <a:spLocks noChangeArrowheads="1"/>
              </p:cNvSpPr>
              <p:nvPr/>
            </p:nvSpPr>
            <p:spPr bwMode="auto">
              <a:xfrm>
                <a:off x="3878461" y="5257802"/>
                <a:ext cx="124300" cy="104775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889" name="Rounded Rectangle 117"/>
              <p:cNvSpPr>
                <a:spLocks noChangeArrowheads="1"/>
              </p:cNvSpPr>
              <p:nvPr/>
            </p:nvSpPr>
            <p:spPr bwMode="auto">
              <a:xfrm>
                <a:off x="3642241" y="5257802"/>
                <a:ext cx="83820" cy="104775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890" name="Oval 118"/>
              <p:cNvSpPr>
                <a:spLocks noChangeArrowheads="1"/>
              </p:cNvSpPr>
              <p:nvPr/>
            </p:nvSpPr>
            <p:spPr bwMode="auto">
              <a:xfrm>
                <a:off x="4172008" y="5086352"/>
                <a:ext cx="179252" cy="157162"/>
              </a:xfrm>
              <a:prstGeom prst="ellipse">
                <a:avLst/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891" name="Rounded Rectangle 119"/>
              <p:cNvSpPr>
                <a:spLocks noChangeArrowheads="1"/>
              </p:cNvSpPr>
              <p:nvPr/>
            </p:nvSpPr>
            <p:spPr bwMode="auto">
              <a:xfrm>
                <a:off x="4167544" y="5262564"/>
                <a:ext cx="190500" cy="366712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892" name="Rounded Rectangle 120"/>
              <p:cNvSpPr>
                <a:spLocks noChangeArrowheads="1"/>
              </p:cNvSpPr>
              <p:nvPr/>
            </p:nvSpPr>
            <p:spPr bwMode="auto">
              <a:xfrm>
                <a:off x="4372687" y="5274470"/>
                <a:ext cx="46913" cy="333375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893" name="Rounded Rectangle 121"/>
              <p:cNvSpPr>
                <a:spLocks noChangeArrowheads="1"/>
              </p:cNvSpPr>
              <p:nvPr/>
            </p:nvSpPr>
            <p:spPr bwMode="auto">
              <a:xfrm>
                <a:off x="4109441" y="5274470"/>
                <a:ext cx="45719" cy="321468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894" name="Rounded Rectangle 122"/>
              <p:cNvSpPr>
                <a:spLocks noChangeArrowheads="1"/>
              </p:cNvSpPr>
              <p:nvPr/>
            </p:nvSpPr>
            <p:spPr bwMode="auto">
              <a:xfrm>
                <a:off x="4167544" y="5519739"/>
                <a:ext cx="63817" cy="409575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895" name="Rounded Rectangle 123"/>
              <p:cNvSpPr>
                <a:spLocks noChangeArrowheads="1"/>
              </p:cNvSpPr>
              <p:nvPr/>
            </p:nvSpPr>
            <p:spPr bwMode="auto">
              <a:xfrm>
                <a:off x="4306374" y="5524501"/>
                <a:ext cx="50717" cy="409575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896" name="Rounded Rectangle 124"/>
              <p:cNvSpPr>
                <a:spLocks noChangeArrowheads="1"/>
              </p:cNvSpPr>
              <p:nvPr/>
            </p:nvSpPr>
            <p:spPr bwMode="auto">
              <a:xfrm>
                <a:off x="4306374" y="5262564"/>
                <a:ext cx="89770" cy="104775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897" name="Rounded Rectangle 125"/>
              <p:cNvSpPr>
                <a:spLocks noChangeArrowheads="1"/>
              </p:cNvSpPr>
              <p:nvPr/>
            </p:nvSpPr>
            <p:spPr bwMode="auto">
              <a:xfrm>
                <a:off x="4132300" y="5262564"/>
                <a:ext cx="73344" cy="104775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898" name="Oval 126"/>
              <p:cNvSpPr>
                <a:spLocks noChangeArrowheads="1"/>
              </p:cNvSpPr>
              <p:nvPr/>
            </p:nvSpPr>
            <p:spPr bwMode="auto">
              <a:xfrm>
                <a:off x="4553008" y="5091114"/>
                <a:ext cx="179252" cy="157162"/>
              </a:xfrm>
              <a:prstGeom prst="ellipse">
                <a:avLst/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899" name="Rounded Rectangle 127"/>
              <p:cNvSpPr>
                <a:spLocks noChangeArrowheads="1"/>
              </p:cNvSpPr>
              <p:nvPr/>
            </p:nvSpPr>
            <p:spPr bwMode="auto">
              <a:xfrm>
                <a:off x="4548544" y="5267326"/>
                <a:ext cx="190500" cy="366712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900" name="Rounded Rectangle 128"/>
              <p:cNvSpPr>
                <a:spLocks noChangeArrowheads="1"/>
              </p:cNvSpPr>
              <p:nvPr/>
            </p:nvSpPr>
            <p:spPr bwMode="auto">
              <a:xfrm>
                <a:off x="4753687" y="5279232"/>
                <a:ext cx="46913" cy="333375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901" name="Rounded Rectangle 129"/>
              <p:cNvSpPr>
                <a:spLocks noChangeArrowheads="1"/>
              </p:cNvSpPr>
              <p:nvPr/>
            </p:nvSpPr>
            <p:spPr bwMode="auto">
              <a:xfrm>
                <a:off x="4490441" y="5279232"/>
                <a:ext cx="45719" cy="321468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902" name="Rounded Rectangle 130"/>
              <p:cNvSpPr>
                <a:spLocks noChangeArrowheads="1"/>
              </p:cNvSpPr>
              <p:nvPr/>
            </p:nvSpPr>
            <p:spPr bwMode="auto">
              <a:xfrm>
                <a:off x="4548544" y="5524501"/>
                <a:ext cx="63817" cy="409575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903" name="Rounded Rectangle 131"/>
              <p:cNvSpPr>
                <a:spLocks noChangeArrowheads="1"/>
              </p:cNvSpPr>
              <p:nvPr/>
            </p:nvSpPr>
            <p:spPr bwMode="auto">
              <a:xfrm>
                <a:off x="4687374" y="5529263"/>
                <a:ext cx="50717" cy="409575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904" name="Rounded Rectangle 132"/>
              <p:cNvSpPr>
                <a:spLocks noChangeArrowheads="1"/>
              </p:cNvSpPr>
              <p:nvPr/>
            </p:nvSpPr>
            <p:spPr bwMode="auto">
              <a:xfrm>
                <a:off x="4687374" y="5267326"/>
                <a:ext cx="89770" cy="104775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905" name="Rounded Rectangle 133"/>
              <p:cNvSpPr>
                <a:spLocks noChangeArrowheads="1"/>
              </p:cNvSpPr>
              <p:nvPr/>
            </p:nvSpPr>
            <p:spPr bwMode="auto">
              <a:xfrm>
                <a:off x="4513300" y="5267326"/>
                <a:ext cx="73344" cy="104775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906" name="Oval 134"/>
              <p:cNvSpPr>
                <a:spLocks noChangeArrowheads="1"/>
              </p:cNvSpPr>
              <p:nvPr/>
            </p:nvSpPr>
            <p:spPr bwMode="auto">
              <a:xfrm>
                <a:off x="4965383" y="5010152"/>
                <a:ext cx="228600" cy="228600"/>
              </a:xfrm>
              <a:prstGeom prst="ellipse">
                <a:avLst/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907" name="Rounded Rectangle 135"/>
              <p:cNvSpPr>
                <a:spLocks noChangeArrowheads="1"/>
              </p:cNvSpPr>
              <p:nvPr/>
            </p:nvSpPr>
            <p:spPr bwMode="auto">
              <a:xfrm>
                <a:off x="4965383" y="5253040"/>
                <a:ext cx="252650" cy="366712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908" name="Rounded Rectangle 136"/>
              <p:cNvSpPr>
                <a:spLocks noChangeArrowheads="1"/>
              </p:cNvSpPr>
              <p:nvPr/>
            </p:nvSpPr>
            <p:spPr bwMode="auto">
              <a:xfrm>
                <a:off x="5233270" y="5253040"/>
                <a:ext cx="76200" cy="333375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909" name="Rounded Rectangle 137"/>
              <p:cNvSpPr>
                <a:spLocks noChangeArrowheads="1"/>
              </p:cNvSpPr>
              <p:nvPr/>
            </p:nvSpPr>
            <p:spPr bwMode="auto">
              <a:xfrm>
                <a:off x="4876800" y="5253039"/>
                <a:ext cx="76200" cy="333375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910" name="Rounded Rectangle 138"/>
              <p:cNvSpPr>
                <a:spLocks noChangeArrowheads="1"/>
              </p:cNvSpPr>
              <p:nvPr/>
            </p:nvSpPr>
            <p:spPr bwMode="auto">
              <a:xfrm>
                <a:off x="4965383" y="5510215"/>
                <a:ext cx="114300" cy="409575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911" name="Rounded Rectangle 139"/>
              <p:cNvSpPr>
                <a:spLocks noChangeArrowheads="1"/>
              </p:cNvSpPr>
              <p:nvPr/>
            </p:nvSpPr>
            <p:spPr bwMode="auto">
              <a:xfrm>
                <a:off x="5127783" y="5510215"/>
                <a:ext cx="90250" cy="409575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912" name="Rounded Rectangle 140"/>
              <p:cNvSpPr>
                <a:spLocks noChangeArrowheads="1"/>
              </p:cNvSpPr>
              <p:nvPr/>
            </p:nvSpPr>
            <p:spPr bwMode="auto">
              <a:xfrm>
                <a:off x="5155883" y="5253040"/>
                <a:ext cx="124300" cy="104775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913" name="Rounded Rectangle 141"/>
              <p:cNvSpPr>
                <a:spLocks noChangeArrowheads="1"/>
              </p:cNvSpPr>
              <p:nvPr/>
            </p:nvSpPr>
            <p:spPr bwMode="auto">
              <a:xfrm>
                <a:off x="4919663" y="5253040"/>
                <a:ext cx="83820" cy="104775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914" name="Oval 142"/>
              <p:cNvSpPr>
                <a:spLocks noChangeArrowheads="1"/>
              </p:cNvSpPr>
              <p:nvPr/>
            </p:nvSpPr>
            <p:spPr bwMode="auto">
              <a:xfrm>
                <a:off x="5449430" y="5081590"/>
                <a:ext cx="179252" cy="157162"/>
              </a:xfrm>
              <a:prstGeom prst="ellipse">
                <a:avLst/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915" name="Rounded Rectangle 143"/>
              <p:cNvSpPr>
                <a:spLocks noChangeArrowheads="1"/>
              </p:cNvSpPr>
              <p:nvPr/>
            </p:nvSpPr>
            <p:spPr bwMode="auto">
              <a:xfrm>
                <a:off x="5444966" y="5257802"/>
                <a:ext cx="190500" cy="366712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916" name="Rounded Rectangle 144"/>
              <p:cNvSpPr>
                <a:spLocks noChangeArrowheads="1"/>
              </p:cNvSpPr>
              <p:nvPr/>
            </p:nvSpPr>
            <p:spPr bwMode="auto">
              <a:xfrm>
                <a:off x="5650109" y="5269708"/>
                <a:ext cx="46913" cy="333375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917" name="Rounded Rectangle 145"/>
              <p:cNvSpPr>
                <a:spLocks noChangeArrowheads="1"/>
              </p:cNvSpPr>
              <p:nvPr/>
            </p:nvSpPr>
            <p:spPr bwMode="auto">
              <a:xfrm>
                <a:off x="5386863" y="5269708"/>
                <a:ext cx="45719" cy="321468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918" name="Rounded Rectangle 146"/>
              <p:cNvSpPr>
                <a:spLocks noChangeArrowheads="1"/>
              </p:cNvSpPr>
              <p:nvPr/>
            </p:nvSpPr>
            <p:spPr bwMode="auto">
              <a:xfrm>
                <a:off x="5444966" y="5514977"/>
                <a:ext cx="63817" cy="409575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919" name="Rounded Rectangle 147"/>
              <p:cNvSpPr>
                <a:spLocks noChangeArrowheads="1"/>
              </p:cNvSpPr>
              <p:nvPr/>
            </p:nvSpPr>
            <p:spPr bwMode="auto">
              <a:xfrm>
                <a:off x="5583796" y="5519739"/>
                <a:ext cx="50717" cy="409575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920" name="Rounded Rectangle 148"/>
              <p:cNvSpPr>
                <a:spLocks noChangeArrowheads="1"/>
              </p:cNvSpPr>
              <p:nvPr/>
            </p:nvSpPr>
            <p:spPr bwMode="auto">
              <a:xfrm>
                <a:off x="5583796" y="5257802"/>
                <a:ext cx="89770" cy="104775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921" name="Rounded Rectangle 149"/>
              <p:cNvSpPr>
                <a:spLocks noChangeArrowheads="1"/>
              </p:cNvSpPr>
              <p:nvPr/>
            </p:nvSpPr>
            <p:spPr bwMode="auto">
              <a:xfrm>
                <a:off x="5409722" y="5257802"/>
                <a:ext cx="73344" cy="104775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922" name="Oval 150"/>
              <p:cNvSpPr>
                <a:spLocks noChangeArrowheads="1"/>
              </p:cNvSpPr>
              <p:nvPr/>
            </p:nvSpPr>
            <p:spPr bwMode="auto">
              <a:xfrm>
                <a:off x="5828113" y="5014914"/>
                <a:ext cx="228600" cy="228600"/>
              </a:xfrm>
              <a:prstGeom prst="ellipse">
                <a:avLst/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923" name="Rounded Rectangle 151"/>
              <p:cNvSpPr>
                <a:spLocks noChangeArrowheads="1"/>
              </p:cNvSpPr>
              <p:nvPr/>
            </p:nvSpPr>
            <p:spPr bwMode="auto">
              <a:xfrm>
                <a:off x="5828113" y="5257802"/>
                <a:ext cx="252650" cy="366712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924" name="Rounded Rectangle 152"/>
              <p:cNvSpPr>
                <a:spLocks noChangeArrowheads="1"/>
              </p:cNvSpPr>
              <p:nvPr/>
            </p:nvSpPr>
            <p:spPr bwMode="auto">
              <a:xfrm>
                <a:off x="6096000" y="5257802"/>
                <a:ext cx="76200" cy="333375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925" name="Rounded Rectangle 153"/>
              <p:cNvSpPr>
                <a:spLocks noChangeArrowheads="1"/>
              </p:cNvSpPr>
              <p:nvPr/>
            </p:nvSpPr>
            <p:spPr bwMode="auto">
              <a:xfrm>
                <a:off x="5739530" y="5257801"/>
                <a:ext cx="76200" cy="333375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926" name="Rounded Rectangle 154"/>
              <p:cNvSpPr>
                <a:spLocks noChangeArrowheads="1"/>
              </p:cNvSpPr>
              <p:nvPr/>
            </p:nvSpPr>
            <p:spPr bwMode="auto">
              <a:xfrm>
                <a:off x="5828113" y="5514977"/>
                <a:ext cx="114300" cy="409575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927" name="Rounded Rectangle 155"/>
              <p:cNvSpPr>
                <a:spLocks noChangeArrowheads="1"/>
              </p:cNvSpPr>
              <p:nvPr/>
            </p:nvSpPr>
            <p:spPr bwMode="auto">
              <a:xfrm>
                <a:off x="5990513" y="5514977"/>
                <a:ext cx="90250" cy="409575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928" name="Rounded Rectangle 156"/>
              <p:cNvSpPr>
                <a:spLocks noChangeArrowheads="1"/>
              </p:cNvSpPr>
              <p:nvPr/>
            </p:nvSpPr>
            <p:spPr bwMode="auto">
              <a:xfrm>
                <a:off x="6018613" y="5257802"/>
                <a:ext cx="124300" cy="104775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929" name="Rounded Rectangle 157"/>
              <p:cNvSpPr>
                <a:spLocks noChangeArrowheads="1"/>
              </p:cNvSpPr>
              <p:nvPr/>
            </p:nvSpPr>
            <p:spPr bwMode="auto">
              <a:xfrm>
                <a:off x="5782393" y="5257802"/>
                <a:ext cx="83820" cy="104775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930" name="Oval 158"/>
              <p:cNvSpPr>
                <a:spLocks noChangeArrowheads="1"/>
              </p:cNvSpPr>
              <p:nvPr/>
            </p:nvSpPr>
            <p:spPr bwMode="auto">
              <a:xfrm>
                <a:off x="6285313" y="5014914"/>
                <a:ext cx="228600" cy="228600"/>
              </a:xfrm>
              <a:prstGeom prst="ellipse">
                <a:avLst/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931" name="Rounded Rectangle 159"/>
              <p:cNvSpPr>
                <a:spLocks noChangeArrowheads="1"/>
              </p:cNvSpPr>
              <p:nvPr/>
            </p:nvSpPr>
            <p:spPr bwMode="auto">
              <a:xfrm>
                <a:off x="6285313" y="5257802"/>
                <a:ext cx="252650" cy="366712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932" name="Rounded Rectangle 160"/>
              <p:cNvSpPr>
                <a:spLocks noChangeArrowheads="1"/>
              </p:cNvSpPr>
              <p:nvPr/>
            </p:nvSpPr>
            <p:spPr bwMode="auto">
              <a:xfrm>
                <a:off x="6553200" y="5257802"/>
                <a:ext cx="76200" cy="333375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933" name="Rounded Rectangle 161"/>
              <p:cNvSpPr>
                <a:spLocks noChangeArrowheads="1"/>
              </p:cNvSpPr>
              <p:nvPr/>
            </p:nvSpPr>
            <p:spPr bwMode="auto">
              <a:xfrm>
                <a:off x="6196730" y="5257801"/>
                <a:ext cx="76200" cy="333375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934" name="Rounded Rectangle 162"/>
              <p:cNvSpPr>
                <a:spLocks noChangeArrowheads="1"/>
              </p:cNvSpPr>
              <p:nvPr/>
            </p:nvSpPr>
            <p:spPr bwMode="auto">
              <a:xfrm>
                <a:off x="6285313" y="5514977"/>
                <a:ext cx="114300" cy="409575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935" name="Rounded Rectangle 163"/>
              <p:cNvSpPr>
                <a:spLocks noChangeArrowheads="1"/>
              </p:cNvSpPr>
              <p:nvPr/>
            </p:nvSpPr>
            <p:spPr bwMode="auto">
              <a:xfrm>
                <a:off x="6447713" y="5514977"/>
                <a:ext cx="90250" cy="409575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936" name="Rounded Rectangle 164"/>
              <p:cNvSpPr>
                <a:spLocks noChangeArrowheads="1"/>
              </p:cNvSpPr>
              <p:nvPr/>
            </p:nvSpPr>
            <p:spPr bwMode="auto">
              <a:xfrm>
                <a:off x="6475813" y="5257802"/>
                <a:ext cx="124300" cy="104775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937" name="Rounded Rectangle 165"/>
              <p:cNvSpPr>
                <a:spLocks noChangeArrowheads="1"/>
              </p:cNvSpPr>
              <p:nvPr/>
            </p:nvSpPr>
            <p:spPr bwMode="auto">
              <a:xfrm>
                <a:off x="6239593" y="5257802"/>
                <a:ext cx="83820" cy="104775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938" name="Oval 166"/>
              <p:cNvSpPr>
                <a:spLocks noChangeArrowheads="1"/>
              </p:cNvSpPr>
              <p:nvPr/>
            </p:nvSpPr>
            <p:spPr bwMode="auto">
              <a:xfrm>
                <a:off x="6762808" y="5091114"/>
                <a:ext cx="179252" cy="157162"/>
              </a:xfrm>
              <a:prstGeom prst="ellipse">
                <a:avLst/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939" name="Rounded Rectangle 167"/>
              <p:cNvSpPr>
                <a:spLocks noChangeArrowheads="1"/>
              </p:cNvSpPr>
              <p:nvPr/>
            </p:nvSpPr>
            <p:spPr bwMode="auto">
              <a:xfrm>
                <a:off x="6758344" y="5267326"/>
                <a:ext cx="190500" cy="366712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940" name="Rounded Rectangle 168"/>
              <p:cNvSpPr>
                <a:spLocks noChangeArrowheads="1"/>
              </p:cNvSpPr>
              <p:nvPr/>
            </p:nvSpPr>
            <p:spPr bwMode="auto">
              <a:xfrm>
                <a:off x="6963487" y="5279232"/>
                <a:ext cx="46913" cy="333375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941" name="Rounded Rectangle 169"/>
              <p:cNvSpPr>
                <a:spLocks noChangeArrowheads="1"/>
              </p:cNvSpPr>
              <p:nvPr/>
            </p:nvSpPr>
            <p:spPr bwMode="auto">
              <a:xfrm>
                <a:off x="6700241" y="5279232"/>
                <a:ext cx="45719" cy="321468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942" name="Rounded Rectangle 170"/>
              <p:cNvSpPr>
                <a:spLocks noChangeArrowheads="1"/>
              </p:cNvSpPr>
              <p:nvPr/>
            </p:nvSpPr>
            <p:spPr bwMode="auto">
              <a:xfrm>
                <a:off x="6758344" y="5524501"/>
                <a:ext cx="63817" cy="409575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943" name="Rounded Rectangle 171"/>
              <p:cNvSpPr>
                <a:spLocks noChangeArrowheads="1"/>
              </p:cNvSpPr>
              <p:nvPr/>
            </p:nvSpPr>
            <p:spPr bwMode="auto">
              <a:xfrm>
                <a:off x="6897174" y="5529263"/>
                <a:ext cx="50717" cy="409575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944" name="Rounded Rectangle 172"/>
              <p:cNvSpPr>
                <a:spLocks noChangeArrowheads="1"/>
              </p:cNvSpPr>
              <p:nvPr/>
            </p:nvSpPr>
            <p:spPr bwMode="auto">
              <a:xfrm>
                <a:off x="6897174" y="5267326"/>
                <a:ext cx="89770" cy="104775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945" name="Rounded Rectangle 173"/>
              <p:cNvSpPr>
                <a:spLocks noChangeArrowheads="1"/>
              </p:cNvSpPr>
              <p:nvPr/>
            </p:nvSpPr>
            <p:spPr bwMode="auto">
              <a:xfrm>
                <a:off x="6723100" y="5267326"/>
                <a:ext cx="73344" cy="104775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946" name="Oval 174"/>
              <p:cNvSpPr>
                <a:spLocks noChangeArrowheads="1"/>
              </p:cNvSpPr>
              <p:nvPr/>
            </p:nvSpPr>
            <p:spPr bwMode="auto">
              <a:xfrm>
                <a:off x="7143808" y="5095876"/>
                <a:ext cx="179252" cy="157162"/>
              </a:xfrm>
              <a:prstGeom prst="ellipse">
                <a:avLst/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947" name="Rounded Rectangle 175"/>
              <p:cNvSpPr>
                <a:spLocks noChangeArrowheads="1"/>
              </p:cNvSpPr>
              <p:nvPr/>
            </p:nvSpPr>
            <p:spPr bwMode="auto">
              <a:xfrm>
                <a:off x="7139344" y="5272088"/>
                <a:ext cx="190500" cy="366712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948" name="Rounded Rectangle 176"/>
              <p:cNvSpPr>
                <a:spLocks noChangeArrowheads="1"/>
              </p:cNvSpPr>
              <p:nvPr/>
            </p:nvSpPr>
            <p:spPr bwMode="auto">
              <a:xfrm>
                <a:off x="7344487" y="5283994"/>
                <a:ext cx="46913" cy="333375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949" name="Rounded Rectangle 177"/>
              <p:cNvSpPr>
                <a:spLocks noChangeArrowheads="1"/>
              </p:cNvSpPr>
              <p:nvPr/>
            </p:nvSpPr>
            <p:spPr bwMode="auto">
              <a:xfrm>
                <a:off x="7081241" y="5283994"/>
                <a:ext cx="45719" cy="321468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950" name="Rounded Rectangle 178"/>
              <p:cNvSpPr>
                <a:spLocks noChangeArrowheads="1"/>
              </p:cNvSpPr>
              <p:nvPr/>
            </p:nvSpPr>
            <p:spPr bwMode="auto">
              <a:xfrm>
                <a:off x="7139344" y="5529263"/>
                <a:ext cx="63817" cy="409575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951" name="Rounded Rectangle 179"/>
              <p:cNvSpPr>
                <a:spLocks noChangeArrowheads="1"/>
              </p:cNvSpPr>
              <p:nvPr/>
            </p:nvSpPr>
            <p:spPr bwMode="auto">
              <a:xfrm>
                <a:off x="7278174" y="5534025"/>
                <a:ext cx="50717" cy="409575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952" name="Rounded Rectangle 180"/>
              <p:cNvSpPr>
                <a:spLocks noChangeArrowheads="1"/>
              </p:cNvSpPr>
              <p:nvPr/>
            </p:nvSpPr>
            <p:spPr bwMode="auto">
              <a:xfrm>
                <a:off x="7278174" y="5272088"/>
                <a:ext cx="89770" cy="104775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953" name="Rounded Rectangle 181"/>
              <p:cNvSpPr>
                <a:spLocks noChangeArrowheads="1"/>
              </p:cNvSpPr>
              <p:nvPr/>
            </p:nvSpPr>
            <p:spPr bwMode="auto">
              <a:xfrm>
                <a:off x="7104100" y="5272088"/>
                <a:ext cx="73344" cy="104775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</p:grpSp>
        <p:grpSp>
          <p:nvGrpSpPr>
            <p:cNvPr id="18793" name="Group 21"/>
            <p:cNvGrpSpPr>
              <a:grpSpLocks/>
            </p:cNvGrpSpPr>
            <p:nvPr/>
          </p:nvGrpSpPr>
          <p:grpSpPr bwMode="auto">
            <a:xfrm>
              <a:off x="1845307" y="3323646"/>
              <a:ext cx="1812293" cy="514349"/>
              <a:chOff x="3152178" y="5010152"/>
              <a:chExt cx="4239222" cy="933448"/>
            </a:xfrm>
          </p:grpSpPr>
          <p:sp>
            <p:nvSpPr>
              <p:cNvPr id="18794" name="Oval 22"/>
              <p:cNvSpPr>
                <a:spLocks noChangeArrowheads="1"/>
              </p:cNvSpPr>
              <p:nvPr/>
            </p:nvSpPr>
            <p:spPr bwMode="auto">
              <a:xfrm>
                <a:off x="3240761" y="5014914"/>
                <a:ext cx="190500" cy="228600"/>
              </a:xfrm>
              <a:prstGeom prst="ellipse">
                <a:avLst/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795" name="Rounded Rectangle 23"/>
              <p:cNvSpPr>
                <a:spLocks noChangeArrowheads="1"/>
              </p:cNvSpPr>
              <p:nvPr/>
            </p:nvSpPr>
            <p:spPr bwMode="auto">
              <a:xfrm>
                <a:off x="3240761" y="5257802"/>
                <a:ext cx="228600" cy="333375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796" name="Rounded Rectangle 24"/>
              <p:cNvSpPr>
                <a:spLocks noChangeArrowheads="1"/>
              </p:cNvSpPr>
              <p:nvPr/>
            </p:nvSpPr>
            <p:spPr bwMode="auto">
              <a:xfrm>
                <a:off x="3477929" y="5257802"/>
                <a:ext cx="76200" cy="333375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797" name="Rounded Rectangle 25"/>
              <p:cNvSpPr>
                <a:spLocks noChangeArrowheads="1"/>
              </p:cNvSpPr>
              <p:nvPr/>
            </p:nvSpPr>
            <p:spPr bwMode="auto">
              <a:xfrm>
                <a:off x="3152178" y="5257801"/>
                <a:ext cx="76200" cy="333375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798" name="Rounded Rectangle 26"/>
              <p:cNvSpPr>
                <a:spLocks noChangeArrowheads="1"/>
              </p:cNvSpPr>
              <p:nvPr/>
            </p:nvSpPr>
            <p:spPr bwMode="auto">
              <a:xfrm>
                <a:off x="3240761" y="5514977"/>
                <a:ext cx="76200" cy="409575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799" name="Rounded Rectangle 27"/>
              <p:cNvSpPr>
                <a:spLocks noChangeArrowheads="1"/>
              </p:cNvSpPr>
              <p:nvPr/>
            </p:nvSpPr>
            <p:spPr bwMode="auto">
              <a:xfrm>
                <a:off x="3393161" y="5514977"/>
                <a:ext cx="76200" cy="409575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800" name="Rounded Rectangle 28"/>
              <p:cNvSpPr>
                <a:spLocks noChangeArrowheads="1"/>
              </p:cNvSpPr>
              <p:nvPr/>
            </p:nvSpPr>
            <p:spPr bwMode="auto">
              <a:xfrm>
                <a:off x="3431261" y="5257802"/>
                <a:ext cx="124300" cy="104775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801" name="Rounded Rectangle 29"/>
              <p:cNvSpPr>
                <a:spLocks noChangeArrowheads="1"/>
              </p:cNvSpPr>
              <p:nvPr/>
            </p:nvSpPr>
            <p:spPr bwMode="auto">
              <a:xfrm>
                <a:off x="3195041" y="5257802"/>
                <a:ext cx="83820" cy="104775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802" name="Oval 30"/>
              <p:cNvSpPr>
                <a:spLocks noChangeArrowheads="1"/>
              </p:cNvSpPr>
              <p:nvPr/>
            </p:nvSpPr>
            <p:spPr bwMode="auto">
              <a:xfrm>
                <a:off x="3687961" y="5014914"/>
                <a:ext cx="228600" cy="228600"/>
              </a:xfrm>
              <a:prstGeom prst="ellipse">
                <a:avLst/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803" name="Rounded Rectangle 31"/>
              <p:cNvSpPr>
                <a:spLocks noChangeArrowheads="1"/>
              </p:cNvSpPr>
              <p:nvPr/>
            </p:nvSpPr>
            <p:spPr bwMode="auto">
              <a:xfrm>
                <a:off x="3687961" y="5257802"/>
                <a:ext cx="252650" cy="366712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804" name="Rounded Rectangle 32"/>
              <p:cNvSpPr>
                <a:spLocks noChangeArrowheads="1"/>
              </p:cNvSpPr>
              <p:nvPr/>
            </p:nvSpPr>
            <p:spPr bwMode="auto">
              <a:xfrm>
                <a:off x="3955848" y="5257802"/>
                <a:ext cx="76200" cy="333375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805" name="Rounded Rectangle 33"/>
              <p:cNvSpPr>
                <a:spLocks noChangeArrowheads="1"/>
              </p:cNvSpPr>
              <p:nvPr/>
            </p:nvSpPr>
            <p:spPr bwMode="auto">
              <a:xfrm>
                <a:off x="3599378" y="5257801"/>
                <a:ext cx="76200" cy="333375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806" name="Rounded Rectangle 34"/>
              <p:cNvSpPr>
                <a:spLocks noChangeArrowheads="1"/>
              </p:cNvSpPr>
              <p:nvPr/>
            </p:nvSpPr>
            <p:spPr bwMode="auto">
              <a:xfrm>
                <a:off x="3687961" y="5514977"/>
                <a:ext cx="114300" cy="409575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807" name="Rounded Rectangle 35"/>
              <p:cNvSpPr>
                <a:spLocks noChangeArrowheads="1"/>
              </p:cNvSpPr>
              <p:nvPr/>
            </p:nvSpPr>
            <p:spPr bwMode="auto">
              <a:xfrm>
                <a:off x="3850361" y="5514977"/>
                <a:ext cx="90250" cy="409575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808" name="Rounded Rectangle 36"/>
              <p:cNvSpPr>
                <a:spLocks noChangeArrowheads="1"/>
              </p:cNvSpPr>
              <p:nvPr/>
            </p:nvSpPr>
            <p:spPr bwMode="auto">
              <a:xfrm>
                <a:off x="3878461" y="5257802"/>
                <a:ext cx="124300" cy="104775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809" name="Rounded Rectangle 37"/>
              <p:cNvSpPr>
                <a:spLocks noChangeArrowheads="1"/>
              </p:cNvSpPr>
              <p:nvPr/>
            </p:nvSpPr>
            <p:spPr bwMode="auto">
              <a:xfrm>
                <a:off x="3642241" y="5257802"/>
                <a:ext cx="83820" cy="104775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810" name="Oval 38"/>
              <p:cNvSpPr>
                <a:spLocks noChangeArrowheads="1"/>
              </p:cNvSpPr>
              <p:nvPr/>
            </p:nvSpPr>
            <p:spPr bwMode="auto">
              <a:xfrm>
                <a:off x="4172008" y="5086352"/>
                <a:ext cx="179252" cy="157162"/>
              </a:xfrm>
              <a:prstGeom prst="ellipse">
                <a:avLst/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811" name="Rounded Rectangle 39"/>
              <p:cNvSpPr>
                <a:spLocks noChangeArrowheads="1"/>
              </p:cNvSpPr>
              <p:nvPr/>
            </p:nvSpPr>
            <p:spPr bwMode="auto">
              <a:xfrm>
                <a:off x="4167544" y="5262564"/>
                <a:ext cx="190500" cy="366712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812" name="Rounded Rectangle 40"/>
              <p:cNvSpPr>
                <a:spLocks noChangeArrowheads="1"/>
              </p:cNvSpPr>
              <p:nvPr/>
            </p:nvSpPr>
            <p:spPr bwMode="auto">
              <a:xfrm>
                <a:off x="4372687" y="5274470"/>
                <a:ext cx="46913" cy="333375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813" name="Rounded Rectangle 41"/>
              <p:cNvSpPr>
                <a:spLocks noChangeArrowheads="1"/>
              </p:cNvSpPr>
              <p:nvPr/>
            </p:nvSpPr>
            <p:spPr bwMode="auto">
              <a:xfrm>
                <a:off x="4109441" y="5274470"/>
                <a:ext cx="45719" cy="321468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814" name="Rounded Rectangle 42"/>
              <p:cNvSpPr>
                <a:spLocks noChangeArrowheads="1"/>
              </p:cNvSpPr>
              <p:nvPr/>
            </p:nvSpPr>
            <p:spPr bwMode="auto">
              <a:xfrm>
                <a:off x="4167544" y="5519739"/>
                <a:ext cx="63817" cy="409575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815" name="Rounded Rectangle 43"/>
              <p:cNvSpPr>
                <a:spLocks noChangeArrowheads="1"/>
              </p:cNvSpPr>
              <p:nvPr/>
            </p:nvSpPr>
            <p:spPr bwMode="auto">
              <a:xfrm>
                <a:off x="4306374" y="5524501"/>
                <a:ext cx="50717" cy="409575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816" name="Rounded Rectangle 44"/>
              <p:cNvSpPr>
                <a:spLocks noChangeArrowheads="1"/>
              </p:cNvSpPr>
              <p:nvPr/>
            </p:nvSpPr>
            <p:spPr bwMode="auto">
              <a:xfrm>
                <a:off x="4306374" y="5262564"/>
                <a:ext cx="89770" cy="104775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817" name="Rounded Rectangle 45"/>
              <p:cNvSpPr>
                <a:spLocks noChangeArrowheads="1"/>
              </p:cNvSpPr>
              <p:nvPr/>
            </p:nvSpPr>
            <p:spPr bwMode="auto">
              <a:xfrm>
                <a:off x="4132300" y="5262564"/>
                <a:ext cx="73344" cy="104775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818" name="Oval 46"/>
              <p:cNvSpPr>
                <a:spLocks noChangeArrowheads="1"/>
              </p:cNvSpPr>
              <p:nvPr/>
            </p:nvSpPr>
            <p:spPr bwMode="auto">
              <a:xfrm>
                <a:off x="4553008" y="5091114"/>
                <a:ext cx="179252" cy="157162"/>
              </a:xfrm>
              <a:prstGeom prst="ellipse">
                <a:avLst/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819" name="Rounded Rectangle 47"/>
              <p:cNvSpPr>
                <a:spLocks noChangeArrowheads="1"/>
              </p:cNvSpPr>
              <p:nvPr/>
            </p:nvSpPr>
            <p:spPr bwMode="auto">
              <a:xfrm>
                <a:off x="4548544" y="5267326"/>
                <a:ext cx="190500" cy="366712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820" name="Rounded Rectangle 48"/>
              <p:cNvSpPr>
                <a:spLocks noChangeArrowheads="1"/>
              </p:cNvSpPr>
              <p:nvPr/>
            </p:nvSpPr>
            <p:spPr bwMode="auto">
              <a:xfrm>
                <a:off x="4753687" y="5279232"/>
                <a:ext cx="46913" cy="333375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821" name="Rounded Rectangle 49"/>
              <p:cNvSpPr>
                <a:spLocks noChangeArrowheads="1"/>
              </p:cNvSpPr>
              <p:nvPr/>
            </p:nvSpPr>
            <p:spPr bwMode="auto">
              <a:xfrm>
                <a:off x="4490441" y="5279232"/>
                <a:ext cx="45719" cy="321468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822" name="Rounded Rectangle 50"/>
              <p:cNvSpPr>
                <a:spLocks noChangeArrowheads="1"/>
              </p:cNvSpPr>
              <p:nvPr/>
            </p:nvSpPr>
            <p:spPr bwMode="auto">
              <a:xfrm>
                <a:off x="4548544" y="5524501"/>
                <a:ext cx="63817" cy="409575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823" name="Rounded Rectangle 51"/>
              <p:cNvSpPr>
                <a:spLocks noChangeArrowheads="1"/>
              </p:cNvSpPr>
              <p:nvPr/>
            </p:nvSpPr>
            <p:spPr bwMode="auto">
              <a:xfrm>
                <a:off x="4687374" y="5529263"/>
                <a:ext cx="50717" cy="409575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824" name="Rounded Rectangle 52"/>
              <p:cNvSpPr>
                <a:spLocks noChangeArrowheads="1"/>
              </p:cNvSpPr>
              <p:nvPr/>
            </p:nvSpPr>
            <p:spPr bwMode="auto">
              <a:xfrm>
                <a:off x="4687374" y="5267326"/>
                <a:ext cx="89770" cy="104775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825" name="Rounded Rectangle 53"/>
              <p:cNvSpPr>
                <a:spLocks noChangeArrowheads="1"/>
              </p:cNvSpPr>
              <p:nvPr/>
            </p:nvSpPr>
            <p:spPr bwMode="auto">
              <a:xfrm>
                <a:off x="4513300" y="5267326"/>
                <a:ext cx="73344" cy="104775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826" name="Oval 54"/>
              <p:cNvSpPr>
                <a:spLocks noChangeArrowheads="1"/>
              </p:cNvSpPr>
              <p:nvPr/>
            </p:nvSpPr>
            <p:spPr bwMode="auto">
              <a:xfrm>
                <a:off x="4965383" y="5010152"/>
                <a:ext cx="228600" cy="228600"/>
              </a:xfrm>
              <a:prstGeom prst="ellipse">
                <a:avLst/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827" name="Rounded Rectangle 55"/>
              <p:cNvSpPr>
                <a:spLocks noChangeArrowheads="1"/>
              </p:cNvSpPr>
              <p:nvPr/>
            </p:nvSpPr>
            <p:spPr bwMode="auto">
              <a:xfrm>
                <a:off x="4965383" y="5253040"/>
                <a:ext cx="252650" cy="366712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828" name="Rounded Rectangle 56"/>
              <p:cNvSpPr>
                <a:spLocks noChangeArrowheads="1"/>
              </p:cNvSpPr>
              <p:nvPr/>
            </p:nvSpPr>
            <p:spPr bwMode="auto">
              <a:xfrm>
                <a:off x="5233270" y="5253040"/>
                <a:ext cx="76200" cy="333375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829" name="Rounded Rectangle 57"/>
              <p:cNvSpPr>
                <a:spLocks noChangeArrowheads="1"/>
              </p:cNvSpPr>
              <p:nvPr/>
            </p:nvSpPr>
            <p:spPr bwMode="auto">
              <a:xfrm>
                <a:off x="4876800" y="5253039"/>
                <a:ext cx="76200" cy="333375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830" name="Rounded Rectangle 58"/>
              <p:cNvSpPr>
                <a:spLocks noChangeArrowheads="1"/>
              </p:cNvSpPr>
              <p:nvPr/>
            </p:nvSpPr>
            <p:spPr bwMode="auto">
              <a:xfrm>
                <a:off x="4965383" y="5510215"/>
                <a:ext cx="114300" cy="409575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831" name="Rounded Rectangle 59"/>
              <p:cNvSpPr>
                <a:spLocks noChangeArrowheads="1"/>
              </p:cNvSpPr>
              <p:nvPr/>
            </p:nvSpPr>
            <p:spPr bwMode="auto">
              <a:xfrm>
                <a:off x="5127783" y="5510215"/>
                <a:ext cx="90250" cy="409575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832" name="Rounded Rectangle 60"/>
              <p:cNvSpPr>
                <a:spLocks noChangeArrowheads="1"/>
              </p:cNvSpPr>
              <p:nvPr/>
            </p:nvSpPr>
            <p:spPr bwMode="auto">
              <a:xfrm>
                <a:off x="5155883" y="5253040"/>
                <a:ext cx="124300" cy="104775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833" name="Rounded Rectangle 61"/>
              <p:cNvSpPr>
                <a:spLocks noChangeArrowheads="1"/>
              </p:cNvSpPr>
              <p:nvPr/>
            </p:nvSpPr>
            <p:spPr bwMode="auto">
              <a:xfrm>
                <a:off x="4919663" y="5253040"/>
                <a:ext cx="83820" cy="104775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834" name="Oval 62"/>
              <p:cNvSpPr>
                <a:spLocks noChangeArrowheads="1"/>
              </p:cNvSpPr>
              <p:nvPr/>
            </p:nvSpPr>
            <p:spPr bwMode="auto">
              <a:xfrm>
                <a:off x="5449430" y="5081590"/>
                <a:ext cx="179252" cy="157162"/>
              </a:xfrm>
              <a:prstGeom prst="ellipse">
                <a:avLst/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835" name="Rounded Rectangle 63"/>
              <p:cNvSpPr>
                <a:spLocks noChangeArrowheads="1"/>
              </p:cNvSpPr>
              <p:nvPr/>
            </p:nvSpPr>
            <p:spPr bwMode="auto">
              <a:xfrm>
                <a:off x="5444966" y="5257802"/>
                <a:ext cx="190500" cy="366712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836" name="Rounded Rectangle 64"/>
              <p:cNvSpPr>
                <a:spLocks noChangeArrowheads="1"/>
              </p:cNvSpPr>
              <p:nvPr/>
            </p:nvSpPr>
            <p:spPr bwMode="auto">
              <a:xfrm>
                <a:off x="5650109" y="5269708"/>
                <a:ext cx="46913" cy="333375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837" name="Rounded Rectangle 65"/>
              <p:cNvSpPr>
                <a:spLocks noChangeArrowheads="1"/>
              </p:cNvSpPr>
              <p:nvPr/>
            </p:nvSpPr>
            <p:spPr bwMode="auto">
              <a:xfrm>
                <a:off x="5386863" y="5269708"/>
                <a:ext cx="45719" cy="321468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838" name="Rounded Rectangle 66"/>
              <p:cNvSpPr>
                <a:spLocks noChangeArrowheads="1"/>
              </p:cNvSpPr>
              <p:nvPr/>
            </p:nvSpPr>
            <p:spPr bwMode="auto">
              <a:xfrm>
                <a:off x="5444966" y="5514977"/>
                <a:ext cx="63817" cy="409575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839" name="Rounded Rectangle 67"/>
              <p:cNvSpPr>
                <a:spLocks noChangeArrowheads="1"/>
              </p:cNvSpPr>
              <p:nvPr/>
            </p:nvSpPr>
            <p:spPr bwMode="auto">
              <a:xfrm>
                <a:off x="5583796" y="5519739"/>
                <a:ext cx="50717" cy="409575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840" name="Rounded Rectangle 68"/>
              <p:cNvSpPr>
                <a:spLocks noChangeArrowheads="1"/>
              </p:cNvSpPr>
              <p:nvPr/>
            </p:nvSpPr>
            <p:spPr bwMode="auto">
              <a:xfrm>
                <a:off x="5583796" y="5257802"/>
                <a:ext cx="89770" cy="104775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841" name="Rounded Rectangle 69"/>
              <p:cNvSpPr>
                <a:spLocks noChangeArrowheads="1"/>
              </p:cNvSpPr>
              <p:nvPr/>
            </p:nvSpPr>
            <p:spPr bwMode="auto">
              <a:xfrm>
                <a:off x="5409722" y="5257802"/>
                <a:ext cx="73344" cy="104775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842" name="Oval 70"/>
              <p:cNvSpPr>
                <a:spLocks noChangeArrowheads="1"/>
              </p:cNvSpPr>
              <p:nvPr/>
            </p:nvSpPr>
            <p:spPr bwMode="auto">
              <a:xfrm>
                <a:off x="5828113" y="5014914"/>
                <a:ext cx="228600" cy="228600"/>
              </a:xfrm>
              <a:prstGeom prst="ellipse">
                <a:avLst/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843" name="Rounded Rectangle 71"/>
              <p:cNvSpPr>
                <a:spLocks noChangeArrowheads="1"/>
              </p:cNvSpPr>
              <p:nvPr/>
            </p:nvSpPr>
            <p:spPr bwMode="auto">
              <a:xfrm>
                <a:off x="5828113" y="5257802"/>
                <a:ext cx="252650" cy="366712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844" name="Rounded Rectangle 72"/>
              <p:cNvSpPr>
                <a:spLocks noChangeArrowheads="1"/>
              </p:cNvSpPr>
              <p:nvPr/>
            </p:nvSpPr>
            <p:spPr bwMode="auto">
              <a:xfrm>
                <a:off x="6096000" y="5257802"/>
                <a:ext cx="76200" cy="333375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845" name="Rounded Rectangle 73"/>
              <p:cNvSpPr>
                <a:spLocks noChangeArrowheads="1"/>
              </p:cNvSpPr>
              <p:nvPr/>
            </p:nvSpPr>
            <p:spPr bwMode="auto">
              <a:xfrm>
                <a:off x="5739530" y="5257801"/>
                <a:ext cx="76200" cy="333375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846" name="Rounded Rectangle 74"/>
              <p:cNvSpPr>
                <a:spLocks noChangeArrowheads="1"/>
              </p:cNvSpPr>
              <p:nvPr/>
            </p:nvSpPr>
            <p:spPr bwMode="auto">
              <a:xfrm>
                <a:off x="5828113" y="5514977"/>
                <a:ext cx="114300" cy="409575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847" name="Rounded Rectangle 75"/>
              <p:cNvSpPr>
                <a:spLocks noChangeArrowheads="1"/>
              </p:cNvSpPr>
              <p:nvPr/>
            </p:nvSpPr>
            <p:spPr bwMode="auto">
              <a:xfrm>
                <a:off x="5990513" y="5514977"/>
                <a:ext cx="90250" cy="409575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848" name="Rounded Rectangle 76"/>
              <p:cNvSpPr>
                <a:spLocks noChangeArrowheads="1"/>
              </p:cNvSpPr>
              <p:nvPr/>
            </p:nvSpPr>
            <p:spPr bwMode="auto">
              <a:xfrm>
                <a:off x="6018613" y="5257802"/>
                <a:ext cx="124300" cy="104775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849" name="Rounded Rectangle 77"/>
              <p:cNvSpPr>
                <a:spLocks noChangeArrowheads="1"/>
              </p:cNvSpPr>
              <p:nvPr/>
            </p:nvSpPr>
            <p:spPr bwMode="auto">
              <a:xfrm>
                <a:off x="5782393" y="5257802"/>
                <a:ext cx="83820" cy="104775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850" name="Oval 78"/>
              <p:cNvSpPr>
                <a:spLocks noChangeArrowheads="1"/>
              </p:cNvSpPr>
              <p:nvPr/>
            </p:nvSpPr>
            <p:spPr bwMode="auto">
              <a:xfrm>
                <a:off x="6285313" y="5014914"/>
                <a:ext cx="228600" cy="228600"/>
              </a:xfrm>
              <a:prstGeom prst="ellipse">
                <a:avLst/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851" name="Rounded Rectangle 79"/>
              <p:cNvSpPr>
                <a:spLocks noChangeArrowheads="1"/>
              </p:cNvSpPr>
              <p:nvPr/>
            </p:nvSpPr>
            <p:spPr bwMode="auto">
              <a:xfrm>
                <a:off x="6285313" y="5257802"/>
                <a:ext cx="252650" cy="366712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852" name="Rounded Rectangle 80"/>
              <p:cNvSpPr>
                <a:spLocks noChangeArrowheads="1"/>
              </p:cNvSpPr>
              <p:nvPr/>
            </p:nvSpPr>
            <p:spPr bwMode="auto">
              <a:xfrm>
                <a:off x="6553200" y="5257802"/>
                <a:ext cx="76200" cy="333375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853" name="Rounded Rectangle 81"/>
              <p:cNvSpPr>
                <a:spLocks noChangeArrowheads="1"/>
              </p:cNvSpPr>
              <p:nvPr/>
            </p:nvSpPr>
            <p:spPr bwMode="auto">
              <a:xfrm>
                <a:off x="6196730" y="5257801"/>
                <a:ext cx="76200" cy="333375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854" name="Rounded Rectangle 82"/>
              <p:cNvSpPr>
                <a:spLocks noChangeArrowheads="1"/>
              </p:cNvSpPr>
              <p:nvPr/>
            </p:nvSpPr>
            <p:spPr bwMode="auto">
              <a:xfrm>
                <a:off x="6285313" y="5514977"/>
                <a:ext cx="114300" cy="409575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855" name="Rounded Rectangle 83"/>
              <p:cNvSpPr>
                <a:spLocks noChangeArrowheads="1"/>
              </p:cNvSpPr>
              <p:nvPr/>
            </p:nvSpPr>
            <p:spPr bwMode="auto">
              <a:xfrm>
                <a:off x="6447713" y="5514977"/>
                <a:ext cx="90250" cy="409575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856" name="Rounded Rectangle 84"/>
              <p:cNvSpPr>
                <a:spLocks noChangeArrowheads="1"/>
              </p:cNvSpPr>
              <p:nvPr/>
            </p:nvSpPr>
            <p:spPr bwMode="auto">
              <a:xfrm>
                <a:off x="6475813" y="5257802"/>
                <a:ext cx="124300" cy="104775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857" name="Rounded Rectangle 85"/>
              <p:cNvSpPr>
                <a:spLocks noChangeArrowheads="1"/>
              </p:cNvSpPr>
              <p:nvPr/>
            </p:nvSpPr>
            <p:spPr bwMode="auto">
              <a:xfrm>
                <a:off x="6239593" y="5257802"/>
                <a:ext cx="83820" cy="104775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858" name="Oval 86"/>
              <p:cNvSpPr>
                <a:spLocks noChangeArrowheads="1"/>
              </p:cNvSpPr>
              <p:nvPr/>
            </p:nvSpPr>
            <p:spPr bwMode="auto">
              <a:xfrm>
                <a:off x="6762808" y="5091114"/>
                <a:ext cx="179252" cy="157162"/>
              </a:xfrm>
              <a:prstGeom prst="ellipse">
                <a:avLst/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859" name="Rounded Rectangle 87"/>
              <p:cNvSpPr>
                <a:spLocks noChangeArrowheads="1"/>
              </p:cNvSpPr>
              <p:nvPr/>
            </p:nvSpPr>
            <p:spPr bwMode="auto">
              <a:xfrm>
                <a:off x="6758344" y="5267326"/>
                <a:ext cx="190500" cy="366712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860" name="Rounded Rectangle 88"/>
              <p:cNvSpPr>
                <a:spLocks noChangeArrowheads="1"/>
              </p:cNvSpPr>
              <p:nvPr/>
            </p:nvSpPr>
            <p:spPr bwMode="auto">
              <a:xfrm>
                <a:off x="6963487" y="5279232"/>
                <a:ext cx="46913" cy="333375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861" name="Rounded Rectangle 89"/>
              <p:cNvSpPr>
                <a:spLocks noChangeArrowheads="1"/>
              </p:cNvSpPr>
              <p:nvPr/>
            </p:nvSpPr>
            <p:spPr bwMode="auto">
              <a:xfrm>
                <a:off x="6700241" y="5279232"/>
                <a:ext cx="45719" cy="321468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862" name="Rounded Rectangle 90"/>
              <p:cNvSpPr>
                <a:spLocks noChangeArrowheads="1"/>
              </p:cNvSpPr>
              <p:nvPr/>
            </p:nvSpPr>
            <p:spPr bwMode="auto">
              <a:xfrm>
                <a:off x="6758344" y="5524501"/>
                <a:ext cx="63817" cy="409575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863" name="Rounded Rectangle 91"/>
              <p:cNvSpPr>
                <a:spLocks noChangeArrowheads="1"/>
              </p:cNvSpPr>
              <p:nvPr/>
            </p:nvSpPr>
            <p:spPr bwMode="auto">
              <a:xfrm>
                <a:off x="6897174" y="5529263"/>
                <a:ext cx="50717" cy="409575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864" name="Rounded Rectangle 92"/>
              <p:cNvSpPr>
                <a:spLocks noChangeArrowheads="1"/>
              </p:cNvSpPr>
              <p:nvPr/>
            </p:nvSpPr>
            <p:spPr bwMode="auto">
              <a:xfrm>
                <a:off x="6897174" y="5267326"/>
                <a:ext cx="89770" cy="104775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865" name="Rounded Rectangle 93"/>
              <p:cNvSpPr>
                <a:spLocks noChangeArrowheads="1"/>
              </p:cNvSpPr>
              <p:nvPr/>
            </p:nvSpPr>
            <p:spPr bwMode="auto">
              <a:xfrm>
                <a:off x="6723100" y="5267326"/>
                <a:ext cx="73344" cy="104775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866" name="Oval 94"/>
              <p:cNvSpPr>
                <a:spLocks noChangeArrowheads="1"/>
              </p:cNvSpPr>
              <p:nvPr/>
            </p:nvSpPr>
            <p:spPr bwMode="auto">
              <a:xfrm>
                <a:off x="7143808" y="5095876"/>
                <a:ext cx="179252" cy="157162"/>
              </a:xfrm>
              <a:prstGeom prst="ellipse">
                <a:avLst/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867" name="Rounded Rectangle 95"/>
              <p:cNvSpPr>
                <a:spLocks noChangeArrowheads="1"/>
              </p:cNvSpPr>
              <p:nvPr/>
            </p:nvSpPr>
            <p:spPr bwMode="auto">
              <a:xfrm>
                <a:off x="7139344" y="5272088"/>
                <a:ext cx="190500" cy="366712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868" name="Rounded Rectangle 96"/>
              <p:cNvSpPr>
                <a:spLocks noChangeArrowheads="1"/>
              </p:cNvSpPr>
              <p:nvPr/>
            </p:nvSpPr>
            <p:spPr bwMode="auto">
              <a:xfrm>
                <a:off x="7344487" y="5283994"/>
                <a:ext cx="46913" cy="333375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869" name="Rounded Rectangle 97"/>
              <p:cNvSpPr>
                <a:spLocks noChangeArrowheads="1"/>
              </p:cNvSpPr>
              <p:nvPr/>
            </p:nvSpPr>
            <p:spPr bwMode="auto">
              <a:xfrm>
                <a:off x="7081241" y="5283994"/>
                <a:ext cx="45719" cy="321468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870" name="Rounded Rectangle 98"/>
              <p:cNvSpPr>
                <a:spLocks noChangeArrowheads="1"/>
              </p:cNvSpPr>
              <p:nvPr/>
            </p:nvSpPr>
            <p:spPr bwMode="auto">
              <a:xfrm>
                <a:off x="7139344" y="5529263"/>
                <a:ext cx="63817" cy="409575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871" name="Rounded Rectangle 99"/>
              <p:cNvSpPr>
                <a:spLocks noChangeArrowheads="1"/>
              </p:cNvSpPr>
              <p:nvPr/>
            </p:nvSpPr>
            <p:spPr bwMode="auto">
              <a:xfrm>
                <a:off x="7278174" y="5534025"/>
                <a:ext cx="50717" cy="409575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872" name="Rounded Rectangle 100"/>
              <p:cNvSpPr>
                <a:spLocks noChangeArrowheads="1"/>
              </p:cNvSpPr>
              <p:nvPr/>
            </p:nvSpPr>
            <p:spPr bwMode="auto">
              <a:xfrm>
                <a:off x="7278174" y="5272088"/>
                <a:ext cx="89770" cy="104775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873" name="Rounded Rectangle 101"/>
              <p:cNvSpPr>
                <a:spLocks noChangeArrowheads="1"/>
              </p:cNvSpPr>
              <p:nvPr/>
            </p:nvSpPr>
            <p:spPr bwMode="auto">
              <a:xfrm>
                <a:off x="7104100" y="5272088"/>
                <a:ext cx="73344" cy="104775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</p:grpSp>
      </p:grpSp>
      <p:grpSp>
        <p:nvGrpSpPr>
          <p:cNvPr id="18442" name="Group 358"/>
          <p:cNvGrpSpPr>
            <a:grpSpLocks/>
          </p:cNvGrpSpPr>
          <p:nvPr/>
        </p:nvGrpSpPr>
        <p:grpSpPr bwMode="auto">
          <a:xfrm>
            <a:off x="5854700" y="2819400"/>
            <a:ext cx="1917700" cy="2162175"/>
            <a:chOff x="4788217" y="3323646"/>
            <a:chExt cx="1917383" cy="2162754"/>
          </a:xfrm>
        </p:grpSpPr>
        <p:grpSp>
          <p:nvGrpSpPr>
            <p:cNvPr id="18450" name="Group 359"/>
            <p:cNvGrpSpPr>
              <a:grpSpLocks/>
            </p:cNvGrpSpPr>
            <p:nvPr/>
          </p:nvGrpSpPr>
          <p:grpSpPr bwMode="auto">
            <a:xfrm>
              <a:off x="4788217" y="3881472"/>
              <a:ext cx="1881543" cy="481323"/>
              <a:chOff x="1816417" y="3719514"/>
              <a:chExt cx="4812983" cy="928686"/>
            </a:xfrm>
          </p:grpSpPr>
          <p:sp>
            <p:nvSpPr>
              <p:cNvPr id="18702" name="Oval 611"/>
              <p:cNvSpPr>
                <a:spLocks noChangeArrowheads="1"/>
              </p:cNvSpPr>
              <p:nvPr/>
            </p:nvSpPr>
            <p:spPr bwMode="auto">
              <a:xfrm>
                <a:off x="1905000" y="3724276"/>
                <a:ext cx="190500" cy="228600"/>
              </a:xfrm>
              <a:prstGeom prst="ellipse">
                <a:avLst/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703" name="Rounded Rectangle 612"/>
              <p:cNvSpPr>
                <a:spLocks noChangeArrowheads="1"/>
              </p:cNvSpPr>
              <p:nvPr/>
            </p:nvSpPr>
            <p:spPr bwMode="auto">
              <a:xfrm>
                <a:off x="1905000" y="3967164"/>
                <a:ext cx="228600" cy="333375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704" name="Rounded Rectangle 613"/>
              <p:cNvSpPr>
                <a:spLocks noChangeArrowheads="1"/>
              </p:cNvSpPr>
              <p:nvPr/>
            </p:nvSpPr>
            <p:spPr bwMode="auto">
              <a:xfrm>
                <a:off x="2142168" y="3967164"/>
                <a:ext cx="76200" cy="333375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705" name="Rounded Rectangle 614"/>
              <p:cNvSpPr>
                <a:spLocks noChangeArrowheads="1"/>
              </p:cNvSpPr>
              <p:nvPr/>
            </p:nvSpPr>
            <p:spPr bwMode="auto">
              <a:xfrm>
                <a:off x="1816417" y="3967163"/>
                <a:ext cx="76200" cy="333375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706" name="Rounded Rectangle 615"/>
              <p:cNvSpPr>
                <a:spLocks noChangeArrowheads="1"/>
              </p:cNvSpPr>
              <p:nvPr/>
            </p:nvSpPr>
            <p:spPr bwMode="auto">
              <a:xfrm>
                <a:off x="1905000" y="4224339"/>
                <a:ext cx="76200" cy="409575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707" name="Rounded Rectangle 616"/>
              <p:cNvSpPr>
                <a:spLocks noChangeArrowheads="1"/>
              </p:cNvSpPr>
              <p:nvPr/>
            </p:nvSpPr>
            <p:spPr bwMode="auto">
              <a:xfrm>
                <a:off x="2057400" y="4224339"/>
                <a:ext cx="76200" cy="409575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708" name="Rounded Rectangle 617"/>
              <p:cNvSpPr>
                <a:spLocks noChangeArrowheads="1"/>
              </p:cNvSpPr>
              <p:nvPr/>
            </p:nvSpPr>
            <p:spPr bwMode="auto">
              <a:xfrm>
                <a:off x="2095500" y="3967164"/>
                <a:ext cx="124300" cy="104775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709" name="Rounded Rectangle 618"/>
              <p:cNvSpPr>
                <a:spLocks noChangeArrowheads="1"/>
              </p:cNvSpPr>
              <p:nvPr/>
            </p:nvSpPr>
            <p:spPr bwMode="auto">
              <a:xfrm>
                <a:off x="1859280" y="3967164"/>
                <a:ext cx="83820" cy="104775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710" name="Oval 619"/>
              <p:cNvSpPr>
                <a:spLocks noChangeArrowheads="1"/>
              </p:cNvSpPr>
              <p:nvPr/>
            </p:nvSpPr>
            <p:spPr bwMode="auto">
              <a:xfrm>
                <a:off x="2352200" y="3724276"/>
                <a:ext cx="228600" cy="228600"/>
              </a:xfrm>
              <a:prstGeom prst="ellipse">
                <a:avLst/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711" name="Rounded Rectangle 620"/>
              <p:cNvSpPr>
                <a:spLocks noChangeArrowheads="1"/>
              </p:cNvSpPr>
              <p:nvPr/>
            </p:nvSpPr>
            <p:spPr bwMode="auto">
              <a:xfrm>
                <a:off x="2352200" y="3967164"/>
                <a:ext cx="252650" cy="366712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712" name="Rounded Rectangle 621"/>
              <p:cNvSpPr>
                <a:spLocks noChangeArrowheads="1"/>
              </p:cNvSpPr>
              <p:nvPr/>
            </p:nvSpPr>
            <p:spPr bwMode="auto">
              <a:xfrm>
                <a:off x="2620087" y="3967164"/>
                <a:ext cx="76200" cy="333375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713" name="Rounded Rectangle 622"/>
              <p:cNvSpPr>
                <a:spLocks noChangeArrowheads="1"/>
              </p:cNvSpPr>
              <p:nvPr/>
            </p:nvSpPr>
            <p:spPr bwMode="auto">
              <a:xfrm>
                <a:off x="2263617" y="3967163"/>
                <a:ext cx="76200" cy="333375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714" name="Rounded Rectangle 623"/>
              <p:cNvSpPr>
                <a:spLocks noChangeArrowheads="1"/>
              </p:cNvSpPr>
              <p:nvPr/>
            </p:nvSpPr>
            <p:spPr bwMode="auto">
              <a:xfrm>
                <a:off x="2352200" y="4224339"/>
                <a:ext cx="114300" cy="409575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715" name="Rounded Rectangle 624"/>
              <p:cNvSpPr>
                <a:spLocks noChangeArrowheads="1"/>
              </p:cNvSpPr>
              <p:nvPr/>
            </p:nvSpPr>
            <p:spPr bwMode="auto">
              <a:xfrm>
                <a:off x="2514600" y="4224339"/>
                <a:ext cx="90250" cy="409575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716" name="Rounded Rectangle 625"/>
              <p:cNvSpPr>
                <a:spLocks noChangeArrowheads="1"/>
              </p:cNvSpPr>
              <p:nvPr/>
            </p:nvSpPr>
            <p:spPr bwMode="auto">
              <a:xfrm>
                <a:off x="2542700" y="3967164"/>
                <a:ext cx="124300" cy="104775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717" name="Rounded Rectangle 626"/>
              <p:cNvSpPr>
                <a:spLocks noChangeArrowheads="1"/>
              </p:cNvSpPr>
              <p:nvPr/>
            </p:nvSpPr>
            <p:spPr bwMode="auto">
              <a:xfrm>
                <a:off x="2306480" y="3967164"/>
                <a:ext cx="83820" cy="104775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718" name="Oval 627"/>
              <p:cNvSpPr>
                <a:spLocks noChangeArrowheads="1"/>
              </p:cNvSpPr>
              <p:nvPr/>
            </p:nvSpPr>
            <p:spPr bwMode="auto">
              <a:xfrm>
                <a:off x="2836247" y="3795714"/>
                <a:ext cx="179252" cy="157162"/>
              </a:xfrm>
              <a:prstGeom prst="ellipse">
                <a:avLst/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719" name="Rounded Rectangle 628"/>
              <p:cNvSpPr>
                <a:spLocks noChangeArrowheads="1"/>
              </p:cNvSpPr>
              <p:nvPr/>
            </p:nvSpPr>
            <p:spPr bwMode="auto">
              <a:xfrm>
                <a:off x="2831783" y="3971926"/>
                <a:ext cx="190500" cy="366712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720" name="Rounded Rectangle 629"/>
              <p:cNvSpPr>
                <a:spLocks noChangeArrowheads="1"/>
              </p:cNvSpPr>
              <p:nvPr/>
            </p:nvSpPr>
            <p:spPr bwMode="auto">
              <a:xfrm>
                <a:off x="3036926" y="3983832"/>
                <a:ext cx="46913" cy="333375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721" name="Rounded Rectangle 630"/>
              <p:cNvSpPr>
                <a:spLocks noChangeArrowheads="1"/>
              </p:cNvSpPr>
              <p:nvPr/>
            </p:nvSpPr>
            <p:spPr bwMode="auto">
              <a:xfrm>
                <a:off x="2773680" y="3983832"/>
                <a:ext cx="45719" cy="321468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722" name="Rounded Rectangle 631"/>
              <p:cNvSpPr>
                <a:spLocks noChangeArrowheads="1"/>
              </p:cNvSpPr>
              <p:nvPr/>
            </p:nvSpPr>
            <p:spPr bwMode="auto">
              <a:xfrm>
                <a:off x="2831783" y="4229101"/>
                <a:ext cx="63817" cy="409575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723" name="Rounded Rectangle 632"/>
              <p:cNvSpPr>
                <a:spLocks noChangeArrowheads="1"/>
              </p:cNvSpPr>
              <p:nvPr/>
            </p:nvSpPr>
            <p:spPr bwMode="auto">
              <a:xfrm>
                <a:off x="2970613" y="4233863"/>
                <a:ext cx="50717" cy="409575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724" name="Rounded Rectangle 633"/>
              <p:cNvSpPr>
                <a:spLocks noChangeArrowheads="1"/>
              </p:cNvSpPr>
              <p:nvPr/>
            </p:nvSpPr>
            <p:spPr bwMode="auto">
              <a:xfrm>
                <a:off x="2970613" y="3971926"/>
                <a:ext cx="89770" cy="104775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725" name="Rounded Rectangle 634"/>
              <p:cNvSpPr>
                <a:spLocks noChangeArrowheads="1"/>
              </p:cNvSpPr>
              <p:nvPr/>
            </p:nvSpPr>
            <p:spPr bwMode="auto">
              <a:xfrm>
                <a:off x="2796539" y="3971926"/>
                <a:ext cx="73344" cy="104775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726" name="Oval 635"/>
              <p:cNvSpPr>
                <a:spLocks noChangeArrowheads="1"/>
              </p:cNvSpPr>
              <p:nvPr/>
            </p:nvSpPr>
            <p:spPr bwMode="auto">
              <a:xfrm>
                <a:off x="3240761" y="3724276"/>
                <a:ext cx="190500" cy="228600"/>
              </a:xfrm>
              <a:prstGeom prst="ellipse">
                <a:avLst/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727" name="Rounded Rectangle 636"/>
              <p:cNvSpPr>
                <a:spLocks noChangeArrowheads="1"/>
              </p:cNvSpPr>
              <p:nvPr/>
            </p:nvSpPr>
            <p:spPr bwMode="auto">
              <a:xfrm>
                <a:off x="3240761" y="3967164"/>
                <a:ext cx="228600" cy="333375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728" name="Rounded Rectangle 637"/>
              <p:cNvSpPr>
                <a:spLocks noChangeArrowheads="1"/>
              </p:cNvSpPr>
              <p:nvPr/>
            </p:nvSpPr>
            <p:spPr bwMode="auto">
              <a:xfrm>
                <a:off x="3477929" y="3967164"/>
                <a:ext cx="76200" cy="333375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729" name="Rounded Rectangle 638"/>
              <p:cNvSpPr>
                <a:spLocks noChangeArrowheads="1"/>
              </p:cNvSpPr>
              <p:nvPr/>
            </p:nvSpPr>
            <p:spPr bwMode="auto">
              <a:xfrm>
                <a:off x="3152178" y="3967163"/>
                <a:ext cx="76200" cy="333375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730" name="Rounded Rectangle 639"/>
              <p:cNvSpPr>
                <a:spLocks noChangeArrowheads="1"/>
              </p:cNvSpPr>
              <p:nvPr/>
            </p:nvSpPr>
            <p:spPr bwMode="auto">
              <a:xfrm>
                <a:off x="3240761" y="4224339"/>
                <a:ext cx="76200" cy="409575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731" name="Rounded Rectangle 640"/>
              <p:cNvSpPr>
                <a:spLocks noChangeArrowheads="1"/>
              </p:cNvSpPr>
              <p:nvPr/>
            </p:nvSpPr>
            <p:spPr bwMode="auto">
              <a:xfrm>
                <a:off x="3393161" y="4224339"/>
                <a:ext cx="76200" cy="409575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732" name="Rounded Rectangle 641"/>
              <p:cNvSpPr>
                <a:spLocks noChangeArrowheads="1"/>
              </p:cNvSpPr>
              <p:nvPr/>
            </p:nvSpPr>
            <p:spPr bwMode="auto">
              <a:xfrm>
                <a:off x="3431261" y="3967164"/>
                <a:ext cx="124300" cy="104775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733" name="Rounded Rectangle 642"/>
              <p:cNvSpPr>
                <a:spLocks noChangeArrowheads="1"/>
              </p:cNvSpPr>
              <p:nvPr/>
            </p:nvSpPr>
            <p:spPr bwMode="auto">
              <a:xfrm>
                <a:off x="3195041" y="3967164"/>
                <a:ext cx="83820" cy="104775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734" name="Oval 643"/>
              <p:cNvSpPr>
                <a:spLocks noChangeArrowheads="1"/>
              </p:cNvSpPr>
              <p:nvPr/>
            </p:nvSpPr>
            <p:spPr bwMode="auto">
              <a:xfrm>
                <a:off x="3687961" y="3724276"/>
                <a:ext cx="228600" cy="228600"/>
              </a:xfrm>
              <a:prstGeom prst="ellipse">
                <a:avLst/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735" name="Rounded Rectangle 644"/>
              <p:cNvSpPr>
                <a:spLocks noChangeArrowheads="1"/>
              </p:cNvSpPr>
              <p:nvPr/>
            </p:nvSpPr>
            <p:spPr bwMode="auto">
              <a:xfrm>
                <a:off x="3687961" y="3967164"/>
                <a:ext cx="252650" cy="366712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736" name="Rounded Rectangle 645"/>
              <p:cNvSpPr>
                <a:spLocks noChangeArrowheads="1"/>
              </p:cNvSpPr>
              <p:nvPr/>
            </p:nvSpPr>
            <p:spPr bwMode="auto">
              <a:xfrm>
                <a:off x="3955848" y="3967164"/>
                <a:ext cx="76200" cy="333375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737" name="Rounded Rectangle 646"/>
              <p:cNvSpPr>
                <a:spLocks noChangeArrowheads="1"/>
              </p:cNvSpPr>
              <p:nvPr/>
            </p:nvSpPr>
            <p:spPr bwMode="auto">
              <a:xfrm>
                <a:off x="3599378" y="3967163"/>
                <a:ext cx="76200" cy="333375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738" name="Rounded Rectangle 647"/>
              <p:cNvSpPr>
                <a:spLocks noChangeArrowheads="1"/>
              </p:cNvSpPr>
              <p:nvPr/>
            </p:nvSpPr>
            <p:spPr bwMode="auto">
              <a:xfrm>
                <a:off x="3687961" y="4224339"/>
                <a:ext cx="114300" cy="409575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739" name="Rounded Rectangle 648"/>
              <p:cNvSpPr>
                <a:spLocks noChangeArrowheads="1"/>
              </p:cNvSpPr>
              <p:nvPr/>
            </p:nvSpPr>
            <p:spPr bwMode="auto">
              <a:xfrm>
                <a:off x="3850361" y="4224339"/>
                <a:ext cx="90250" cy="409575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740" name="Rounded Rectangle 649"/>
              <p:cNvSpPr>
                <a:spLocks noChangeArrowheads="1"/>
              </p:cNvSpPr>
              <p:nvPr/>
            </p:nvSpPr>
            <p:spPr bwMode="auto">
              <a:xfrm>
                <a:off x="3878461" y="3967164"/>
                <a:ext cx="124300" cy="104775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741" name="Rounded Rectangle 650"/>
              <p:cNvSpPr>
                <a:spLocks noChangeArrowheads="1"/>
              </p:cNvSpPr>
              <p:nvPr/>
            </p:nvSpPr>
            <p:spPr bwMode="auto">
              <a:xfrm>
                <a:off x="3642241" y="3967164"/>
                <a:ext cx="83820" cy="104775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742" name="Oval 651"/>
              <p:cNvSpPr>
                <a:spLocks noChangeArrowheads="1"/>
              </p:cNvSpPr>
              <p:nvPr/>
            </p:nvSpPr>
            <p:spPr bwMode="auto">
              <a:xfrm>
                <a:off x="4172008" y="3795714"/>
                <a:ext cx="179252" cy="157162"/>
              </a:xfrm>
              <a:prstGeom prst="ellipse">
                <a:avLst/>
              </a:prstGeom>
              <a:solidFill>
                <a:srgbClr val="FF0000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743" name="Rounded Rectangle 652"/>
              <p:cNvSpPr>
                <a:spLocks noChangeArrowheads="1"/>
              </p:cNvSpPr>
              <p:nvPr/>
            </p:nvSpPr>
            <p:spPr bwMode="auto">
              <a:xfrm>
                <a:off x="4167544" y="3971926"/>
                <a:ext cx="190500" cy="366712"/>
              </a:xfrm>
              <a:prstGeom prst="roundRect">
                <a:avLst>
                  <a:gd name="adj" fmla="val 16667"/>
                </a:avLst>
              </a:prstGeom>
              <a:solidFill>
                <a:srgbClr val="FF0000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744" name="Rounded Rectangle 653"/>
              <p:cNvSpPr>
                <a:spLocks noChangeArrowheads="1"/>
              </p:cNvSpPr>
              <p:nvPr/>
            </p:nvSpPr>
            <p:spPr bwMode="auto">
              <a:xfrm>
                <a:off x="4372687" y="3983832"/>
                <a:ext cx="46913" cy="333375"/>
              </a:xfrm>
              <a:prstGeom prst="roundRect">
                <a:avLst>
                  <a:gd name="adj" fmla="val 16667"/>
                </a:avLst>
              </a:prstGeom>
              <a:solidFill>
                <a:srgbClr val="FF0000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745" name="Rounded Rectangle 654"/>
              <p:cNvSpPr>
                <a:spLocks noChangeArrowheads="1"/>
              </p:cNvSpPr>
              <p:nvPr/>
            </p:nvSpPr>
            <p:spPr bwMode="auto">
              <a:xfrm>
                <a:off x="4109441" y="3983832"/>
                <a:ext cx="45719" cy="321468"/>
              </a:xfrm>
              <a:prstGeom prst="roundRect">
                <a:avLst>
                  <a:gd name="adj" fmla="val 16667"/>
                </a:avLst>
              </a:prstGeom>
              <a:solidFill>
                <a:srgbClr val="FF0000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746" name="Rounded Rectangle 655"/>
              <p:cNvSpPr>
                <a:spLocks noChangeArrowheads="1"/>
              </p:cNvSpPr>
              <p:nvPr/>
            </p:nvSpPr>
            <p:spPr bwMode="auto">
              <a:xfrm>
                <a:off x="4167544" y="4229101"/>
                <a:ext cx="63817" cy="409575"/>
              </a:xfrm>
              <a:prstGeom prst="roundRect">
                <a:avLst>
                  <a:gd name="adj" fmla="val 16667"/>
                </a:avLst>
              </a:prstGeom>
              <a:solidFill>
                <a:srgbClr val="FF0000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747" name="Rounded Rectangle 656"/>
              <p:cNvSpPr>
                <a:spLocks noChangeArrowheads="1"/>
              </p:cNvSpPr>
              <p:nvPr/>
            </p:nvSpPr>
            <p:spPr bwMode="auto">
              <a:xfrm>
                <a:off x="4306374" y="4233863"/>
                <a:ext cx="50717" cy="409575"/>
              </a:xfrm>
              <a:prstGeom prst="roundRect">
                <a:avLst>
                  <a:gd name="adj" fmla="val 16667"/>
                </a:avLst>
              </a:prstGeom>
              <a:solidFill>
                <a:srgbClr val="FF0000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748" name="Rounded Rectangle 657"/>
              <p:cNvSpPr>
                <a:spLocks noChangeArrowheads="1"/>
              </p:cNvSpPr>
              <p:nvPr/>
            </p:nvSpPr>
            <p:spPr bwMode="auto">
              <a:xfrm>
                <a:off x="4306374" y="3971926"/>
                <a:ext cx="89770" cy="104775"/>
              </a:xfrm>
              <a:prstGeom prst="roundRect">
                <a:avLst>
                  <a:gd name="adj" fmla="val 16667"/>
                </a:avLst>
              </a:prstGeom>
              <a:solidFill>
                <a:srgbClr val="FF0000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749" name="Rounded Rectangle 658"/>
              <p:cNvSpPr>
                <a:spLocks noChangeArrowheads="1"/>
              </p:cNvSpPr>
              <p:nvPr/>
            </p:nvSpPr>
            <p:spPr bwMode="auto">
              <a:xfrm>
                <a:off x="4132300" y="3971926"/>
                <a:ext cx="73344" cy="104775"/>
              </a:xfrm>
              <a:prstGeom prst="roundRect">
                <a:avLst>
                  <a:gd name="adj" fmla="val 16667"/>
                </a:avLst>
              </a:prstGeom>
              <a:solidFill>
                <a:srgbClr val="FF0000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750" name="Oval 659"/>
              <p:cNvSpPr>
                <a:spLocks noChangeArrowheads="1"/>
              </p:cNvSpPr>
              <p:nvPr/>
            </p:nvSpPr>
            <p:spPr bwMode="auto">
              <a:xfrm>
                <a:off x="4553008" y="3800476"/>
                <a:ext cx="179252" cy="157162"/>
              </a:xfrm>
              <a:prstGeom prst="ellipse">
                <a:avLst/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751" name="Rounded Rectangle 660"/>
              <p:cNvSpPr>
                <a:spLocks noChangeArrowheads="1"/>
              </p:cNvSpPr>
              <p:nvPr/>
            </p:nvSpPr>
            <p:spPr bwMode="auto">
              <a:xfrm>
                <a:off x="4548544" y="3976688"/>
                <a:ext cx="190500" cy="366712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752" name="Rounded Rectangle 661"/>
              <p:cNvSpPr>
                <a:spLocks noChangeArrowheads="1"/>
              </p:cNvSpPr>
              <p:nvPr/>
            </p:nvSpPr>
            <p:spPr bwMode="auto">
              <a:xfrm>
                <a:off x="4753687" y="3988594"/>
                <a:ext cx="46913" cy="333375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753" name="Rounded Rectangle 662"/>
              <p:cNvSpPr>
                <a:spLocks noChangeArrowheads="1"/>
              </p:cNvSpPr>
              <p:nvPr/>
            </p:nvSpPr>
            <p:spPr bwMode="auto">
              <a:xfrm>
                <a:off x="4490441" y="3988594"/>
                <a:ext cx="45719" cy="321468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754" name="Rounded Rectangle 663"/>
              <p:cNvSpPr>
                <a:spLocks noChangeArrowheads="1"/>
              </p:cNvSpPr>
              <p:nvPr/>
            </p:nvSpPr>
            <p:spPr bwMode="auto">
              <a:xfrm>
                <a:off x="4548544" y="4233863"/>
                <a:ext cx="63817" cy="409575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755" name="Rounded Rectangle 664"/>
              <p:cNvSpPr>
                <a:spLocks noChangeArrowheads="1"/>
              </p:cNvSpPr>
              <p:nvPr/>
            </p:nvSpPr>
            <p:spPr bwMode="auto">
              <a:xfrm>
                <a:off x="4687374" y="4238625"/>
                <a:ext cx="50717" cy="409575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756" name="Rounded Rectangle 665"/>
              <p:cNvSpPr>
                <a:spLocks noChangeArrowheads="1"/>
              </p:cNvSpPr>
              <p:nvPr/>
            </p:nvSpPr>
            <p:spPr bwMode="auto">
              <a:xfrm>
                <a:off x="4687374" y="3976688"/>
                <a:ext cx="89770" cy="104775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757" name="Rounded Rectangle 666"/>
              <p:cNvSpPr>
                <a:spLocks noChangeArrowheads="1"/>
              </p:cNvSpPr>
              <p:nvPr/>
            </p:nvSpPr>
            <p:spPr bwMode="auto">
              <a:xfrm>
                <a:off x="4513300" y="3976688"/>
                <a:ext cx="73344" cy="104775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758" name="Oval 667"/>
              <p:cNvSpPr>
                <a:spLocks noChangeArrowheads="1"/>
              </p:cNvSpPr>
              <p:nvPr/>
            </p:nvSpPr>
            <p:spPr bwMode="auto">
              <a:xfrm>
                <a:off x="4965383" y="3719514"/>
                <a:ext cx="228600" cy="228600"/>
              </a:xfrm>
              <a:prstGeom prst="ellipse">
                <a:avLst/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759" name="Rounded Rectangle 668"/>
              <p:cNvSpPr>
                <a:spLocks noChangeArrowheads="1"/>
              </p:cNvSpPr>
              <p:nvPr/>
            </p:nvSpPr>
            <p:spPr bwMode="auto">
              <a:xfrm>
                <a:off x="4965383" y="3962402"/>
                <a:ext cx="252650" cy="366712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760" name="Rounded Rectangle 669"/>
              <p:cNvSpPr>
                <a:spLocks noChangeArrowheads="1"/>
              </p:cNvSpPr>
              <p:nvPr/>
            </p:nvSpPr>
            <p:spPr bwMode="auto">
              <a:xfrm>
                <a:off x="5233270" y="3962402"/>
                <a:ext cx="76200" cy="333375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761" name="Rounded Rectangle 670"/>
              <p:cNvSpPr>
                <a:spLocks noChangeArrowheads="1"/>
              </p:cNvSpPr>
              <p:nvPr/>
            </p:nvSpPr>
            <p:spPr bwMode="auto">
              <a:xfrm>
                <a:off x="4876800" y="3962401"/>
                <a:ext cx="76200" cy="333375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762" name="Rounded Rectangle 671"/>
              <p:cNvSpPr>
                <a:spLocks noChangeArrowheads="1"/>
              </p:cNvSpPr>
              <p:nvPr/>
            </p:nvSpPr>
            <p:spPr bwMode="auto">
              <a:xfrm>
                <a:off x="4965383" y="4219577"/>
                <a:ext cx="114300" cy="409575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763" name="Rounded Rectangle 672"/>
              <p:cNvSpPr>
                <a:spLocks noChangeArrowheads="1"/>
              </p:cNvSpPr>
              <p:nvPr/>
            </p:nvSpPr>
            <p:spPr bwMode="auto">
              <a:xfrm>
                <a:off x="5127783" y="4219577"/>
                <a:ext cx="90250" cy="409575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764" name="Rounded Rectangle 673"/>
              <p:cNvSpPr>
                <a:spLocks noChangeArrowheads="1"/>
              </p:cNvSpPr>
              <p:nvPr/>
            </p:nvSpPr>
            <p:spPr bwMode="auto">
              <a:xfrm>
                <a:off x="5155883" y="3962402"/>
                <a:ext cx="124300" cy="104775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765" name="Rounded Rectangle 674"/>
              <p:cNvSpPr>
                <a:spLocks noChangeArrowheads="1"/>
              </p:cNvSpPr>
              <p:nvPr/>
            </p:nvSpPr>
            <p:spPr bwMode="auto">
              <a:xfrm>
                <a:off x="4919663" y="3962402"/>
                <a:ext cx="83820" cy="104775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766" name="Oval 675"/>
              <p:cNvSpPr>
                <a:spLocks noChangeArrowheads="1"/>
              </p:cNvSpPr>
              <p:nvPr/>
            </p:nvSpPr>
            <p:spPr bwMode="auto">
              <a:xfrm>
                <a:off x="5449430" y="3790952"/>
                <a:ext cx="179252" cy="157162"/>
              </a:xfrm>
              <a:prstGeom prst="ellipse">
                <a:avLst/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767" name="Rounded Rectangle 676"/>
              <p:cNvSpPr>
                <a:spLocks noChangeArrowheads="1"/>
              </p:cNvSpPr>
              <p:nvPr/>
            </p:nvSpPr>
            <p:spPr bwMode="auto">
              <a:xfrm>
                <a:off x="5444966" y="3967164"/>
                <a:ext cx="190500" cy="366712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768" name="Rounded Rectangle 677"/>
              <p:cNvSpPr>
                <a:spLocks noChangeArrowheads="1"/>
              </p:cNvSpPr>
              <p:nvPr/>
            </p:nvSpPr>
            <p:spPr bwMode="auto">
              <a:xfrm>
                <a:off x="5650109" y="3979070"/>
                <a:ext cx="46913" cy="333375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769" name="Rounded Rectangle 678"/>
              <p:cNvSpPr>
                <a:spLocks noChangeArrowheads="1"/>
              </p:cNvSpPr>
              <p:nvPr/>
            </p:nvSpPr>
            <p:spPr bwMode="auto">
              <a:xfrm>
                <a:off x="5386863" y="3979070"/>
                <a:ext cx="45719" cy="321468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770" name="Rounded Rectangle 679"/>
              <p:cNvSpPr>
                <a:spLocks noChangeArrowheads="1"/>
              </p:cNvSpPr>
              <p:nvPr/>
            </p:nvSpPr>
            <p:spPr bwMode="auto">
              <a:xfrm>
                <a:off x="5444966" y="4224339"/>
                <a:ext cx="63817" cy="409575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771" name="Rounded Rectangle 680"/>
              <p:cNvSpPr>
                <a:spLocks noChangeArrowheads="1"/>
              </p:cNvSpPr>
              <p:nvPr/>
            </p:nvSpPr>
            <p:spPr bwMode="auto">
              <a:xfrm>
                <a:off x="5583796" y="4229101"/>
                <a:ext cx="50717" cy="409575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772" name="Rounded Rectangle 681"/>
              <p:cNvSpPr>
                <a:spLocks noChangeArrowheads="1"/>
              </p:cNvSpPr>
              <p:nvPr/>
            </p:nvSpPr>
            <p:spPr bwMode="auto">
              <a:xfrm>
                <a:off x="5583796" y="3967164"/>
                <a:ext cx="89770" cy="104775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773" name="Rounded Rectangle 682"/>
              <p:cNvSpPr>
                <a:spLocks noChangeArrowheads="1"/>
              </p:cNvSpPr>
              <p:nvPr/>
            </p:nvSpPr>
            <p:spPr bwMode="auto">
              <a:xfrm>
                <a:off x="5409722" y="3967164"/>
                <a:ext cx="73344" cy="104775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774" name="Oval 683"/>
              <p:cNvSpPr>
                <a:spLocks noChangeArrowheads="1"/>
              </p:cNvSpPr>
              <p:nvPr/>
            </p:nvSpPr>
            <p:spPr bwMode="auto">
              <a:xfrm>
                <a:off x="5828113" y="3724276"/>
                <a:ext cx="228600" cy="228600"/>
              </a:xfrm>
              <a:prstGeom prst="ellipse">
                <a:avLst/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775" name="Rounded Rectangle 684"/>
              <p:cNvSpPr>
                <a:spLocks noChangeArrowheads="1"/>
              </p:cNvSpPr>
              <p:nvPr/>
            </p:nvSpPr>
            <p:spPr bwMode="auto">
              <a:xfrm>
                <a:off x="5828113" y="3967164"/>
                <a:ext cx="252650" cy="366712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776" name="Rounded Rectangle 685"/>
              <p:cNvSpPr>
                <a:spLocks noChangeArrowheads="1"/>
              </p:cNvSpPr>
              <p:nvPr/>
            </p:nvSpPr>
            <p:spPr bwMode="auto">
              <a:xfrm>
                <a:off x="6096000" y="3967164"/>
                <a:ext cx="76200" cy="333375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777" name="Rounded Rectangle 686"/>
              <p:cNvSpPr>
                <a:spLocks noChangeArrowheads="1"/>
              </p:cNvSpPr>
              <p:nvPr/>
            </p:nvSpPr>
            <p:spPr bwMode="auto">
              <a:xfrm>
                <a:off x="5739530" y="3967163"/>
                <a:ext cx="76200" cy="333375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778" name="Rounded Rectangle 687"/>
              <p:cNvSpPr>
                <a:spLocks noChangeArrowheads="1"/>
              </p:cNvSpPr>
              <p:nvPr/>
            </p:nvSpPr>
            <p:spPr bwMode="auto">
              <a:xfrm>
                <a:off x="5828113" y="4224339"/>
                <a:ext cx="114300" cy="409575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779" name="Rounded Rectangle 688"/>
              <p:cNvSpPr>
                <a:spLocks noChangeArrowheads="1"/>
              </p:cNvSpPr>
              <p:nvPr/>
            </p:nvSpPr>
            <p:spPr bwMode="auto">
              <a:xfrm>
                <a:off x="5990513" y="4224339"/>
                <a:ext cx="90250" cy="409575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780" name="Rounded Rectangle 689"/>
              <p:cNvSpPr>
                <a:spLocks noChangeArrowheads="1"/>
              </p:cNvSpPr>
              <p:nvPr/>
            </p:nvSpPr>
            <p:spPr bwMode="auto">
              <a:xfrm>
                <a:off x="6018613" y="3967164"/>
                <a:ext cx="124300" cy="104775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781" name="Rounded Rectangle 690"/>
              <p:cNvSpPr>
                <a:spLocks noChangeArrowheads="1"/>
              </p:cNvSpPr>
              <p:nvPr/>
            </p:nvSpPr>
            <p:spPr bwMode="auto">
              <a:xfrm>
                <a:off x="5782393" y="3967164"/>
                <a:ext cx="83820" cy="104775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782" name="Oval 691"/>
              <p:cNvSpPr>
                <a:spLocks noChangeArrowheads="1"/>
              </p:cNvSpPr>
              <p:nvPr/>
            </p:nvSpPr>
            <p:spPr bwMode="auto">
              <a:xfrm>
                <a:off x="6285313" y="3724276"/>
                <a:ext cx="228600" cy="228600"/>
              </a:xfrm>
              <a:prstGeom prst="ellipse">
                <a:avLst/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783" name="Rounded Rectangle 692"/>
              <p:cNvSpPr>
                <a:spLocks noChangeArrowheads="1"/>
              </p:cNvSpPr>
              <p:nvPr/>
            </p:nvSpPr>
            <p:spPr bwMode="auto">
              <a:xfrm>
                <a:off x="6285313" y="3967164"/>
                <a:ext cx="252650" cy="366712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784" name="Rounded Rectangle 693"/>
              <p:cNvSpPr>
                <a:spLocks noChangeArrowheads="1"/>
              </p:cNvSpPr>
              <p:nvPr/>
            </p:nvSpPr>
            <p:spPr bwMode="auto">
              <a:xfrm>
                <a:off x="6553200" y="3967164"/>
                <a:ext cx="76200" cy="333375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785" name="Rounded Rectangle 694"/>
              <p:cNvSpPr>
                <a:spLocks noChangeArrowheads="1"/>
              </p:cNvSpPr>
              <p:nvPr/>
            </p:nvSpPr>
            <p:spPr bwMode="auto">
              <a:xfrm>
                <a:off x="6196730" y="3967163"/>
                <a:ext cx="76200" cy="333375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786" name="Rounded Rectangle 695"/>
              <p:cNvSpPr>
                <a:spLocks noChangeArrowheads="1"/>
              </p:cNvSpPr>
              <p:nvPr/>
            </p:nvSpPr>
            <p:spPr bwMode="auto">
              <a:xfrm>
                <a:off x="6285313" y="4224339"/>
                <a:ext cx="114300" cy="409575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787" name="Rounded Rectangle 696"/>
              <p:cNvSpPr>
                <a:spLocks noChangeArrowheads="1"/>
              </p:cNvSpPr>
              <p:nvPr/>
            </p:nvSpPr>
            <p:spPr bwMode="auto">
              <a:xfrm>
                <a:off x="6447713" y="4224339"/>
                <a:ext cx="90250" cy="409575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788" name="Rounded Rectangle 697"/>
              <p:cNvSpPr>
                <a:spLocks noChangeArrowheads="1"/>
              </p:cNvSpPr>
              <p:nvPr/>
            </p:nvSpPr>
            <p:spPr bwMode="auto">
              <a:xfrm>
                <a:off x="6475813" y="3967164"/>
                <a:ext cx="124300" cy="104775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789" name="Rounded Rectangle 698"/>
              <p:cNvSpPr>
                <a:spLocks noChangeArrowheads="1"/>
              </p:cNvSpPr>
              <p:nvPr/>
            </p:nvSpPr>
            <p:spPr bwMode="auto">
              <a:xfrm>
                <a:off x="6239593" y="3967164"/>
                <a:ext cx="83820" cy="104775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</p:grpSp>
        <p:grpSp>
          <p:nvGrpSpPr>
            <p:cNvPr id="18451" name="Group 360"/>
            <p:cNvGrpSpPr>
              <a:grpSpLocks/>
            </p:cNvGrpSpPr>
            <p:nvPr/>
          </p:nvGrpSpPr>
          <p:grpSpPr bwMode="auto">
            <a:xfrm>
              <a:off x="4824057" y="5005077"/>
              <a:ext cx="1881543" cy="481323"/>
              <a:chOff x="1816417" y="3719514"/>
              <a:chExt cx="4812983" cy="928686"/>
            </a:xfrm>
          </p:grpSpPr>
          <p:sp>
            <p:nvSpPr>
              <p:cNvPr id="18614" name="Oval 523"/>
              <p:cNvSpPr>
                <a:spLocks noChangeArrowheads="1"/>
              </p:cNvSpPr>
              <p:nvPr/>
            </p:nvSpPr>
            <p:spPr bwMode="auto">
              <a:xfrm>
                <a:off x="1905000" y="3724276"/>
                <a:ext cx="190500" cy="228600"/>
              </a:xfrm>
              <a:prstGeom prst="ellipse">
                <a:avLst/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615" name="Rounded Rectangle 524"/>
              <p:cNvSpPr>
                <a:spLocks noChangeArrowheads="1"/>
              </p:cNvSpPr>
              <p:nvPr/>
            </p:nvSpPr>
            <p:spPr bwMode="auto">
              <a:xfrm>
                <a:off x="1905000" y="3967164"/>
                <a:ext cx="228600" cy="333375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616" name="Rounded Rectangle 525"/>
              <p:cNvSpPr>
                <a:spLocks noChangeArrowheads="1"/>
              </p:cNvSpPr>
              <p:nvPr/>
            </p:nvSpPr>
            <p:spPr bwMode="auto">
              <a:xfrm>
                <a:off x="2142168" y="3967164"/>
                <a:ext cx="76200" cy="333375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617" name="Rounded Rectangle 526"/>
              <p:cNvSpPr>
                <a:spLocks noChangeArrowheads="1"/>
              </p:cNvSpPr>
              <p:nvPr/>
            </p:nvSpPr>
            <p:spPr bwMode="auto">
              <a:xfrm>
                <a:off x="1816417" y="3967163"/>
                <a:ext cx="76200" cy="333375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618" name="Rounded Rectangle 527"/>
              <p:cNvSpPr>
                <a:spLocks noChangeArrowheads="1"/>
              </p:cNvSpPr>
              <p:nvPr/>
            </p:nvSpPr>
            <p:spPr bwMode="auto">
              <a:xfrm>
                <a:off x="1905000" y="4224339"/>
                <a:ext cx="76200" cy="409575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619" name="Rounded Rectangle 528"/>
              <p:cNvSpPr>
                <a:spLocks noChangeArrowheads="1"/>
              </p:cNvSpPr>
              <p:nvPr/>
            </p:nvSpPr>
            <p:spPr bwMode="auto">
              <a:xfrm>
                <a:off x="2057400" y="4224339"/>
                <a:ext cx="76200" cy="409575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620" name="Rounded Rectangle 529"/>
              <p:cNvSpPr>
                <a:spLocks noChangeArrowheads="1"/>
              </p:cNvSpPr>
              <p:nvPr/>
            </p:nvSpPr>
            <p:spPr bwMode="auto">
              <a:xfrm>
                <a:off x="2095500" y="3967164"/>
                <a:ext cx="124300" cy="104775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621" name="Rounded Rectangle 530"/>
              <p:cNvSpPr>
                <a:spLocks noChangeArrowheads="1"/>
              </p:cNvSpPr>
              <p:nvPr/>
            </p:nvSpPr>
            <p:spPr bwMode="auto">
              <a:xfrm>
                <a:off x="1859280" y="3967164"/>
                <a:ext cx="83820" cy="104775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622" name="Oval 531"/>
              <p:cNvSpPr>
                <a:spLocks noChangeArrowheads="1"/>
              </p:cNvSpPr>
              <p:nvPr/>
            </p:nvSpPr>
            <p:spPr bwMode="auto">
              <a:xfrm>
                <a:off x="2352200" y="3724276"/>
                <a:ext cx="228600" cy="228600"/>
              </a:xfrm>
              <a:prstGeom prst="ellipse">
                <a:avLst/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623" name="Rounded Rectangle 532"/>
              <p:cNvSpPr>
                <a:spLocks noChangeArrowheads="1"/>
              </p:cNvSpPr>
              <p:nvPr/>
            </p:nvSpPr>
            <p:spPr bwMode="auto">
              <a:xfrm>
                <a:off x="2352200" y="3967164"/>
                <a:ext cx="252650" cy="366712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624" name="Rounded Rectangle 533"/>
              <p:cNvSpPr>
                <a:spLocks noChangeArrowheads="1"/>
              </p:cNvSpPr>
              <p:nvPr/>
            </p:nvSpPr>
            <p:spPr bwMode="auto">
              <a:xfrm>
                <a:off x="2620087" y="3967164"/>
                <a:ext cx="76200" cy="333375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625" name="Rounded Rectangle 534"/>
              <p:cNvSpPr>
                <a:spLocks noChangeArrowheads="1"/>
              </p:cNvSpPr>
              <p:nvPr/>
            </p:nvSpPr>
            <p:spPr bwMode="auto">
              <a:xfrm>
                <a:off x="2263617" y="3967163"/>
                <a:ext cx="76200" cy="333375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626" name="Rounded Rectangle 535"/>
              <p:cNvSpPr>
                <a:spLocks noChangeArrowheads="1"/>
              </p:cNvSpPr>
              <p:nvPr/>
            </p:nvSpPr>
            <p:spPr bwMode="auto">
              <a:xfrm>
                <a:off x="2352200" y="4224339"/>
                <a:ext cx="114300" cy="409575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627" name="Rounded Rectangle 536"/>
              <p:cNvSpPr>
                <a:spLocks noChangeArrowheads="1"/>
              </p:cNvSpPr>
              <p:nvPr/>
            </p:nvSpPr>
            <p:spPr bwMode="auto">
              <a:xfrm>
                <a:off x="2514600" y="4224339"/>
                <a:ext cx="90250" cy="409575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628" name="Rounded Rectangle 537"/>
              <p:cNvSpPr>
                <a:spLocks noChangeArrowheads="1"/>
              </p:cNvSpPr>
              <p:nvPr/>
            </p:nvSpPr>
            <p:spPr bwMode="auto">
              <a:xfrm>
                <a:off x="2542700" y="3967164"/>
                <a:ext cx="124300" cy="104775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629" name="Rounded Rectangle 538"/>
              <p:cNvSpPr>
                <a:spLocks noChangeArrowheads="1"/>
              </p:cNvSpPr>
              <p:nvPr/>
            </p:nvSpPr>
            <p:spPr bwMode="auto">
              <a:xfrm>
                <a:off x="2306480" y="3967164"/>
                <a:ext cx="83820" cy="104775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630" name="Oval 539"/>
              <p:cNvSpPr>
                <a:spLocks noChangeArrowheads="1"/>
              </p:cNvSpPr>
              <p:nvPr/>
            </p:nvSpPr>
            <p:spPr bwMode="auto">
              <a:xfrm>
                <a:off x="2836247" y="3795714"/>
                <a:ext cx="179252" cy="157162"/>
              </a:xfrm>
              <a:prstGeom prst="ellipse">
                <a:avLst/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631" name="Rounded Rectangle 540"/>
              <p:cNvSpPr>
                <a:spLocks noChangeArrowheads="1"/>
              </p:cNvSpPr>
              <p:nvPr/>
            </p:nvSpPr>
            <p:spPr bwMode="auto">
              <a:xfrm>
                <a:off x="2831783" y="3971926"/>
                <a:ext cx="190500" cy="366712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632" name="Rounded Rectangle 541"/>
              <p:cNvSpPr>
                <a:spLocks noChangeArrowheads="1"/>
              </p:cNvSpPr>
              <p:nvPr/>
            </p:nvSpPr>
            <p:spPr bwMode="auto">
              <a:xfrm>
                <a:off x="3036926" y="3983832"/>
                <a:ext cx="46913" cy="333375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633" name="Rounded Rectangle 542"/>
              <p:cNvSpPr>
                <a:spLocks noChangeArrowheads="1"/>
              </p:cNvSpPr>
              <p:nvPr/>
            </p:nvSpPr>
            <p:spPr bwMode="auto">
              <a:xfrm>
                <a:off x="2773680" y="3983832"/>
                <a:ext cx="45719" cy="321468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634" name="Rounded Rectangle 543"/>
              <p:cNvSpPr>
                <a:spLocks noChangeArrowheads="1"/>
              </p:cNvSpPr>
              <p:nvPr/>
            </p:nvSpPr>
            <p:spPr bwMode="auto">
              <a:xfrm>
                <a:off x="2831783" y="4229101"/>
                <a:ext cx="63817" cy="409575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635" name="Rounded Rectangle 544"/>
              <p:cNvSpPr>
                <a:spLocks noChangeArrowheads="1"/>
              </p:cNvSpPr>
              <p:nvPr/>
            </p:nvSpPr>
            <p:spPr bwMode="auto">
              <a:xfrm>
                <a:off x="2970613" y="4233863"/>
                <a:ext cx="50717" cy="409575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636" name="Rounded Rectangle 545"/>
              <p:cNvSpPr>
                <a:spLocks noChangeArrowheads="1"/>
              </p:cNvSpPr>
              <p:nvPr/>
            </p:nvSpPr>
            <p:spPr bwMode="auto">
              <a:xfrm>
                <a:off x="2970613" y="3971926"/>
                <a:ext cx="89770" cy="104775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637" name="Rounded Rectangle 546"/>
              <p:cNvSpPr>
                <a:spLocks noChangeArrowheads="1"/>
              </p:cNvSpPr>
              <p:nvPr/>
            </p:nvSpPr>
            <p:spPr bwMode="auto">
              <a:xfrm>
                <a:off x="2796539" y="3971926"/>
                <a:ext cx="73344" cy="104775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638" name="Oval 547"/>
              <p:cNvSpPr>
                <a:spLocks noChangeArrowheads="1"/>
              </p:cNvSpPr>
              <p:nvPr/>
            </p:nvSpPr>
            <p:spPr bwMode="auto">
              <a:xfrm>
                <a:off x="3240761" y="3724276"/>
                <a:ext cx="190500" cy="228600"/>
              </a:xfrm>
              <a:prstGeom prst="ellipse">
                <a:avLst/>
              </a:prstGeom>
              <a:solidFill>
                <a:srgbClr val="FF0000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639" name="Rounded Rectangle 548"/>
              <p:cNvSpPr>
                <a:spLocks noChangeArrowheads="1"/>
              </p:cNvSpPr>
              <p:nvPr/>
            </p:nvSpPr>
            <p:spPr bwMode="auto">
              <a:xfrm>
                <a:off x="3240761" y="3967164"/>
                <a:ext cx="228600" cy="333375"/>
              </a:xfrm>
              <a:prstGeom prst="roundRect">
                <a:avLst>
                  <a:gd name="adj" fmla="val 16667"/>
                </a:avLst>
              </a:prstGeom>
              <a:solidFill>
                <a:srgbClr val="FF0000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640" name="Rounded Rectangle 549"/>
              <p:cNvSpPr>
                <a:spLocks noChangeArrowheads="1"/>
              </p:cNvSpPr>
              <p:nvPr/>
            </p:nvSpPr>
            <p:spPr bwMode="auto">
              <a:xfrm>
                <a:off x="3477929" y="3967164"/>
                <a:ext cx="76200" cy="333375"/>
              </a:xfrm>
              <a:prstGeom prst="roundRect">
                <a:avLst>
                  <a:gd name="adj" fmla="val 16667"/>
                </a:avLst>
              </a:prstGeom>
              <a:solidFill>
                <a:srgbClr val="FF0000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641" name="Rounded Rectangle 550"/>
              <p:cNvSpPr>
                <a:spLocks noChangeArrowheads="1"/>
              </p:cNvSpPr>
              <p:nvPr/>
            </p:nvSpPr>
            <p:spPr bwMode="auto">
              <a:xfrm>
                <a:off x="3152178" y="3967163"/>
                <a:ext cx="76200" cy="333375"/>
              </a:xfrm>
              <a:prstGeom prst="roundRect">
                <a:avLst>
                  <a:gd name="adj" fmla="val 16667"/>
                </a:avLst>
              </a:prstGeom>
              <a:solidFill>
                <a:srgbClr val="FF0000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642" name="Rounded Rectangle 551"/>
              <p:cNvSpPr>
                <a:spLocks noChangeArrowheads="1"/>
              </p:cNvSpPr>
              <p:nvPr/>
            </p:nvSpPr>
            <p:spPr bwMode="auto">
              <a:xfrm>
                <a:off x="3240761" y="4224339"/>
                <a:ext cx="76200" cy="409575"/>
              </a:xfrm>
              <a:prstGeom prst="roundRect">
                <a:avLst>
                  <a:gd name="adj" fmla="val 16667"/>
                </a:avLst>
              </a:prstGeom>
              <a:solidFill>
                <a:srgbClr val="FF0000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643" name="Rounded Rectangle 552"/>
              <p:cNvSpPr>
                <a:spLocks noChangeArrowheads="1"/>
              </p:cNvSpPr>
              <p:nvPr/>
            </p:nvSpPr>
            <p:spPr bwMode="auto">
              <a:xfrm>
                <a:off x="3393161" y="4224339"/>
                <a:ext cx="76200" cy="409575"/>
              </a:xfrm>
              <a:prstGeom prst="roundRect">
                <a:avLst>
                  <a:gd name="adj" fmla="val 16667"/>
                </a:avLst>
              </a:prstGeom>
              <a:solidFill>
                <a:srgbClr val="FF0000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644" name="Rounded Rectangle 553"/>
              <p:cNvSpPr>
                <a:spLocks noChangeArrowheads="1"/>
              </p:cNvSpPr>
              <p:nvPr/>
            </p:nvSpPr>
            <p:spPr bwMode="auto">
              <a:xfrm>
                <a:off x="3431261" y="3967164"/>
                <a:ext cx="124300" cy="104775"/>
              </a:xfrm>
              <a:prstGeom prst="roundRect">
                <a:avLst>
                  <a:gd name="adj" fmla="val 16667"/>
                </a:avLst>
              </a:prstGeom>
              <a:solidFill>
                <a:srgbClr val="FF0000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645" name="Rounded Rectangle 554"/>
              <p:cNvSpPr>
                <a:spLocks noChangeArrowheads="1"/>
              </p:cNvSpPr>
              <p:nvPr/>
            </p:nvSpPr>
            <p:spPr bwMode="auto">
              <a:xfrm>
                <a:off x="3195041" y="3967164"/>
                <a:ext cx="83820" cy="104775"/>
              </a:xfrm>
              <a:prstGeom prst="roundRect">
                <a:avLst>
                  <a:gd name="adj" fmla="val 16667"/>
                </a:avLst>
              </a:prstGeom>
              <a:solidFill>
                <a:srgbClr val="FF0000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646" name="Oval 555"/>
              <p:cNvSpPr>
                <a:spLocks noChangeArrowheads="1"/>
              </p:cNvSpPr>
              <p:nvPr/>
            </p:nvSpPr>
            <p:spPr bwMode="auto">
              <a:xfrm>
                <a:off x="3687961" y="3724276"/>
                <a:ext cx="228600" cy="228600"/>
              </a:xfrm>
              <a:prstGeom prst="ellipse">
                <a:avLst/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647" name="Rounded Rectangle 556"/>
              <p:cNvSpPr>
                <a:spLocks noChangeArrowheads="1"/>
              </p:cNvSpPr>
              <p:nvPr/>
            </p:nvSpPr>
            <p:spPr bwMode="auto">
              <a:xfrm>
                <a:off x="3687961" y="3967164"/>
                <a:ext cx="252650" cy="366712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648" name="Rounded Rectangle 557"/>
              <p:cNvSpPr>
                <a:spLocks noChangeArrowheads="1"/>
              </p:cNvSpPr>
              <p:nvPr/>
            </p:nvSpPr>
            <p:spPr bwMode="auto">
              <a:xfrm>
                <a:off x="3955848" y="3967164"/>
                <a:ext cx="76200" cy="333375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649" name="Rounded Rectangle 558"/>
              <p:cNvSpPr>
                <a:spLocks noChangeArrowheads="1"/>
              </p:cNvSpPr>
              <p:nvPr/>
            </p:nvSpPr>
            <p:spPr bwMode="auto">
              <a:xfrm>
                <a:off x="3599378" y="3967163"/>
                <a:ext cx="76200" cy="333375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650" name="Rounded Rectangle 559"/>
              <p:cNvSpPr>
                <a:spLocks noChangeArrowheads="1"/>
              </p:cNvSpPr>
              <p:nvPr/>
            </p:nvSpPr>
            <p:spPr bwMode="auto">
              <a:xfrm>
                <a:off x="3687961" y="4224339"/>
                <a:ext cx="114300" cy="409575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651" name="Rounded Rectangle 560"/>
              <p:cNvSpPr>
                <a:spLocks noChangeArrowheads="1"/>
              </p:cNvSpPr>
              <p:nvPr/>
            </p:nvSpPr>
            <p:spPr bwMode="auto">
              <a:xfrm>
                <a:off x="3850361" y="4224339"/>
                <a:ext cx="90250" cy="409575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652" name="Rounded Rectangle 561"/>
              <p:cNvSpPr>
                <a:spLocks noChangeArrowheads="1"/>
              </p:cNvSpPr>
              <p:nvPr/>
            </p:nvSpPr>
            <p:spPr bwMode="auto">
              <a:xfrm>
                <a:off x="3878461" y="3967164"/>
                <a:ext cx="124300" cy="104775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653" name="Rounded Rectangle 562"/>
              <p:cNvSpPr>
                <a:spLocks noChangeArrowheads="1"/>
              </p:cNvSpPr>
              <p:nvPr/>
            </p:nvSpPr>
            <p:spPr bwMode="auto">
              <a:xfrm>
                <a:off x="3642241" y="3967164"/>
                <a:ext cx="83820" cy="104775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654" name="Oval 563"/>
              <p:cNvSpPr>
                <a:spLocks noChangeArrowheads="1"/>
              </p:cNvSpPr>
              <p:nvPr/>
            </p:nvSpPr>
            <p:spPr bwMode="auto">
              <a:xfrm>
                <a:off x="4172008" y="3795714"/>
                <a:ext cx="179252" cy="157162"/>
              </a:xfrm>
              <a:prstGeom prst="ellipse">
                <a:avLst/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655" name="Rounded Rectangle 564"/>
              <p:cNvSpPr>
                <a:spLocks noChangeArrowheads="1"/>
              </p:cNvSpPr>
              <p:nvPr/>
            </p:nvSpPr>
            <p:spPr bwMode="auto">
              <a:xfrm>
                <a:off x="4167544" y="3971926"/>
                <a:ext cx="190500" cy="366712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656" name="Rounded Rectangle 565"/>
              <p:cNvSpPr>
                <a:spLocks noChangeArrowheads="1"/>
              </p:cNvSpPr>
              <p:nvPr/>
            </p:nvSpPr>
            <p:spPr bwMode="auto">
              <a:xfrm>
                <a:off x="4372687" y="3983832"/>
                <a:ext cx="46913" cy="333375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657" name="Rounded Rectangle 566"/>
              <p:cNvSpPr>
                <a:spLocks noChangeArrowheads="1"/>
              </p:cNvSpPr>
              <p:nvPr/>
            </p:nvSpPr>
            <p:spPr bwMode="auto">
              <a:xfrm>
                <a:off x="4109441" y="3983832"/>
                <a:ext cx="45719" cy="321468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658" name="Rounded Rectangle 567"/>
              <p:cNvSpPr>
                <a:spLocks noChangeArrowheads="1"/>
              </p:cNvSpPr>
              <p:nvPr/>
            </p:nvSpPr>
            <p:spPr bwMode="auto">
              <a:xfrm>
                <a:off x="4167544" y="4229101"/>
                <a:ext cx="63817" cy="409575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659" name="Rounded Rectangle 568"/>
              <p:cNvSpPr>
                <a:spLocks noChangeArrowheads="1"/>
              </p:cNvSpPr>
              <p:nvPr/>
            </p:nvSpPr>
            <p:spPr bwMode="auto">
              <a:xfrm>
                <a:off x="4306374" y="4233863"/>
                <a:ext cx="50717" cy="409575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660" name="Rounded Rectangle 569"/>
              <p:cNvSpPr>
                <a:spLocks noChangeArrowheads="1"/>
              </p:cNvSpPr>
              <p:nvPr/>
            </p:nvSpPr>
            <p:spPr bwMode="auto">
              <a:xfrm>
                <a:off x="4306374" y="3971926"/>
                <a:ext cx="89770" cy="104775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661" name="Rounded Rectangle 570"/>
              <p:cNvSpPr>
                <a:spLocks noChangeArrowheads="1"/>
              </p:cNvSpPr>
              <p:nvPr/>
            </p:nvSpPr>
            <p:spPr bwMode="auto">
              <a:xfrm>
                <a:off x="4132300" y="3971926"/>
                <a:ext cx="73344" cy="104775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662" name="Oval 571"/>
              <p:cNvSpPr>
                <a:spLocks noChangeArrowheads="1"/>
              </p:cNvSpPr>
              <p:nvPr/>
            </p:nvSpPr>
            <p:spPr bwMode="auto">
              <a:xfrm>
                <a:off x="4553008" y="3800476"/>
                <a:ext cx="179252" cy="157162"/>
              </a:xfrm>
              <a:prstGeom prst="ellipse">
                <a:avLst/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663" name="Rounded Rectangle 572"/>
              <p:cNvSpPr>
                <a:spLocks noChangeArrowheads="1"/>
              </p:cNvSpPr>
              <p:nvPr/>
            </p:nvSpPr>
            <p:spPr bwMode="auto">
              <a:xfrm>
                <a:off x="4548544" y="3976688"/>
                <a:ext cx="190500" cy="366712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664" name="Rounded Rectangle 573"/>
              <p:cNvSpPr>
                <a:spLocks noChangeArrowheads="1"/>
              </p:cNvSpPr>
              <p:nvPr/>
            </p:nvSpPr>
            <p:spPr bwMode="auto">
              <a:xfrm>
                <a:off x="4753687" y="3988594"/>
                <a:ext cx="46913" cy="333375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665" name="Rounded Rectangle 574"/>
              <p:cNvSpPr>
                <a:spLocks noChangeArrowheads="1"/>
              </p:cNvSpPr>
              <p:nvPr/>
            </p:nvSpPr>
            <p:spPr bwMode="auto">
              <a:xfrm>
                <a:off x="4490441" y="3988594"/>
                <a:ext cx="45719" cy="321468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666" name="Rounded Rectangle 575"/>
              <p:cNvSpPr>
                <a:spLocks noChangeArrowheads="1"/>
              </p:cNvSpPr>
              <p:nvPr/>
            </p:nvSpPr>
            <p:spPr bwMode="auto">
              <a:xfrm>
                <a:off x="4548544" y="4233863"/>
                <a:ext cx="63817" cy="409575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667" name="Rounded Rectangle 576"/>
              <p:cNvSpPr>
                <a:spLocks noChangeArrowheads="1"/>
              </p:cNvSpPr>
              <p:nvPr/>
            </p:nvSpPr>
            <p:spPr bwMode="auto">
              <a:xfrm>
                <a:off x="4687374" y="4238625"/>
                <a:ext cx="50717" cy="409575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668" name="Rounded Rectangle 577"/>
              <p:cNvSpPr>
                <a:spLocks noChangeArrowheads="1"/>
              </p:cNvSpPr>
              <p:nvPr/>
            </p:nvSpPr>
            <p:spPr bwMode="auto">
              <a:xfrm>
                <a:off x="4687374" y="3976688"/>
                <a:ext cx="89770" cy="104775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669" name="Rounded Rectangle 578"/>
              <p:cNvSpPr>
                <a:spLocks noChangeArrowheads="1"/>
              </p:cNvSpPr>
              <p:nvPr/>
            </p:nvSpPr>
            <p:spPr bwMode="auto">
              <a:xfrm>
                <a:off x="4513300" y="3976688"/>
                <a:ext cx="73344" cy="104775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670" name="Oval 579"/>
              <p:cNvSpPr>
                <a:spLocks noChangeArrowheads="1"/>
              </p:cNvSpPr>
              <p:nvPr/>
            </p:nvSpPr>
            <p:spPr bwMode="auto">
              <a:xfrm>
                <a:off x="4965383" y="3719514"/>
                <a:ext cx="228600" cy="228600"/>
              </a:xfrm>
              <a:prstGeom prst="ellipse">
                <a:avLst/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671" name="Rounded Rectangle 580"/>
              <p:cNvSpPr>
                <a:spLocks noChangeArrowheads="1"/>
              </p:cNvSpPr>
              <p:nvPr/>
            </p:nvSpPr>
            <p:spPr bwMode="auto">
              <a:xfrm>
                <a:off x="4965383" y="3962402"/>
                <a:ext cx="252650" cy="366712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672" name="Rounded Rectangle 581"/>
              <p:cNvSpPr>
                <a:spLocks noChangeArrowheads="1"/>
              </p:cNvSpPr>
              <p:nvPr/>
            </p:nvSpPr>
            <p:spPr bwMode="auto">
              <a:xfrm>
                <a:off x="5233270" y="3962402"/>
                <a:ext cx="76200" cy="333375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673" name="Rounded Rectangle 582"/>
              <p:cNvSpPr>
                <a:spLocks noChangeArrowheads="1"/>
              </p:cNvSpPr>
              <p:nvPr/>
            </p:nvSpPr>
            <p:spPr bwMode="auto">
              <a:xfrm>
                <a:off x="4876800" y="3962401"/>
                <a:ext cx="76200" cy="333375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674" name="Rounded Rectangle 583"/>
              <p:cNvSpPr>
                <a:spLocks noChangeArrowheads="1"/>
              </p:cNvSpPr>
              <p:nvPr/>
            </p:nvSpPr>
            <p:spPr bwMode="auto">
              <a:xfrm>
                <a:off x="4965383" y="4219577"/>
                <a:ext cx="114300" cy="409575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675" name="Rounded Rectangle 584"/>
              <p:cNvSpPr>
                <a:spLocks noChangeArrowheads="1"/>
              </p:cNvSpPr>
              <p:nvPr/>
            </p:nvSpPr>
            <p:spPr bwMode="auto">
              <a:xfrm>
                <a:off x="5127783" y="4219577"/>
                <a:ext cx="90250" cy="409575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676" name="Rounded Rectangle 585"/>
              <p:cNvSpPr>
                <a:spLocks noChangeArrowheads="1"/>
              </p:cNvSpPr>
              <p:nvPr/>
            </p:nvSpPr>
            <p:spPr bwMode="auto">
              <a:xfrm>
                <a:off x="5155883" y="3962402"/>
                <a:ext cx="124300" cy="104775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677" name="Rounded Rectangle 586"/>
              <p:cNvSpPr>
                <a:spLocks noChangeArrowheads="1"/>
              </p:cNvSpPr>
              <p:nvPr/>
            </p:nvSpPr>
            <p:spPr bwMode="auto">
              <a:xfrm>
                <a:off x="4919663" y="3962402"/>
                <a:ext cx="83820" cy="104775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678" name="Oval 587"/>
              <p:cNvSpPr>
                <a:spLocks noChangeArrowheads="1"/>
              </p:cNvSpPr>
              <p:nvPr/>
            </p:nvSpPr>
            <p:spPr bwMode="auto">
              <a:xfrm>
                <a:off x="5449430" y="3790952"/>
                <a:ext cx="179252" cy="157162"/>
              </a:xfrm>
              <a:prstGeom prst="ellipse">
                <a:avLst/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679" name="Rounded Rectangle 588"/>
              <p:cNvSpPr>
                <a:spLocks noChangeArrowheads="1"/>
              </p:cNvSpPr>
              <p:nvPr/>
            </p:nvSpPr>
            <p:spPr bwMode="auto">
              <a:xfrm>
                <a:off x="5444966" y="3967164"/>
                <a:ext cx="190500" cy="366712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680" name="Rounded Rectangle 589"/>
              <p:cNvSpPr>
                <a:spLocks noChangeArrowheads="1"/>
              </p:cNvSpPr>
              <p:nvPr/>
            </p:nvSpPr>
            <p:spPr bwMode="auto">
              <a:xfrm>
                <a:off x="5650109" y="3979070"/>
                <a:ext cx="46913" cy="333375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681" name="Rounded Rectangle 590"/>
              <p:cNvSpPr>
                <a:spLocks noChangeArrowheads="1"/>
              </p:cNvSpPr>
              <p:nvPr/>
            </p:nvSpPr>
            <p:spPr bwMode="auto">
              <a:xfrm>
                <a:off x="5386863" y="3979070"/>
                <a:ext cx="45719" cy="321468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682" name="Rounded Rectangle 591"/>
              <p:cNvSpPr>
                <a:spLocks noChangeArrowheads="1"/>
              </p:cNvSpPr>
              <p:nvPr/>
            </p:nvSpPr>
            <p:spPr bwMode="auto">
              <a:xfrm>
                <a:off x="5444966" y="4224339"/>
                <a:ext cx="63817" cy="409575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683" name="Rounded Rectangle 592"/>
              <p:cNvSpPr>
                <a:spLocks noChangeArrowheads="1"/>
              </p:cNvSpPr>
              <p:nvPr/>
            </p:nvSpPr>
            <p:spPr bwMode="auto">
              <a:xfrm>
                <a:off x="5583796" y="4229101"/>
                <a:ext cx="50717" cy="409575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684" name="Rounded Rectangle 593"/>
              <p:cNvSpPr>
                <a:spLocks noChangeArrowheads="1"/>
              </p:cNvSpPr>
              <p:nvPr/>
            </p:nvSpPr>
            <p:spPr bwMode="auto">
              <a:xfrm>
                <a:off x="5583796" y="3967164"/>
                <a:ext cx="89770" cy="104775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685" name="Rounded Rectangle 594"/>
              <p:cNvSpPr>
                <a:spLocks noChangeArrowheads="1"/>
              </p:cNvSpPr>
              <p:nvPr/>
            </p:nvSpPr>
            <p:spPr bwMode="auto">
              <a:xfrm>
                <a:off x="5409722" y="3967164"/>
                <a:ext cx="73344" cy="104775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686" name="Oval 595"/>
              <p:cNvSpPr>
                <a:spLocks noChangeArrowheads="1"/>
              </p:cNvSpPr>
              <p:nvPr/>
            </p:nvSpPr>
            <p:spPr bwMode="auto">
              <a:xfrm>
                <a:off x="5828113" y="3724276"/>
                <a:ext cx="228600" cy="228600"/>
              </a:xfrm>
              <a:prstGeom prst="ellipse">
                <a:avLst/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687" name="Rounded Rectangle 596"/>
              <p:cNvSpPr>
                <a:spLocks noChangeArrowheads="1"/>
              </p:cNvSpPr>
              <p:nvPr/>
            </p:nvSpPr>
            <p:spPr bwMode="auto">
              <a:xfrm>
                <a:off x="5828113" y="3967164"/>
                <a:ext cx="252650" cy="366712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688" name="Rounded Rectangle 597"/>
              <p:cNvSpPr>
                <a:spLocks noChangeArrowheads="1"/>
              </p:cNvSpPr>
              <p:nvPr/>
            </p:nvSpPr>
            <p:spPr bwMode="auto">
              <a:xfrm>
                <a:off x="6096000" y="3967164"/>
                <a:ext cx="76200" cy="333375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689" name="Rounded Rectangle 598"/>
              <p:cNvSpPr>
                <a:spLocks noChangeArrowheads="1"/>
              </p:cNvSpPr>
              <p:nvPr/>
            </p:nvSpPr>
            <p:spPr bwMode="auto">
              <a:xfrm>
                <a:off x="5739530" y="3967163"/>
                <a:ext cx="76200" cy="333375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690" name="Rounded Rectangle 599"/>
              <p:cNvSpPr>
                <a:spLocks noChangeArrowheads="1"/>
              </p:cNvSpPr>
              <p:nvPr/>
            </p:nvSpPr>
            <p:spPr bwMode="auto">
              <a:xfrm>
                <a:off x="5828113" y="4224339"/>
                <a:ext cx="114300" cy="409575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691" name="Rounded Rectangle 600"/>
              <p:cNvSpPr>
                <a:spLocks noChangeArrowheads="1"/>
              </p:cNvSpPr>
              <p:nvPr/>
            </p:nvSpPr>
            <p:spPr bwMode="auto">
              <a:xfrm>
                <a:off x="5990513" y="4224339"/>
                <a:ext cx="90250" cy="409575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692" name="Rounded Rectangle 601"/>
              <p:cNvSpPr>
                <a:spLocks noChangeArrowheads="1"/>
              </p:cNvSpPr>
              <p:nvPr/>
            </p:nvSpPr>
            <p:spPr bwMode="auto">
              <a:xfrm>
                <a:off x="6018613" y="3967164"/>
                <a:ext cx="124300" cy="104775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693" name="Rounded Rectangle 602"/>
              <p:cNvSpPr>
                <a:spLocks noChangeArrowheads="1"/>
              </p:cNvSpPr>
              <p:nvPr/>
            </p:nvSpPr>
            <p:spPr bwMode="auto">
              <a:xfrm>
                <a:off x="5782393" y="3967164"/>
                <a:ext cx="83820" cy="104775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694" name="Oval 603"/>
              <p:cNvSpPr>
                <a:spLocks noChangeArrowheads="1"/>
              </p:cNvSpPr>
              <p:nvPr/>
            </p:nvSpPr>
            <p:spPr bwMode="auto">
              <a:xfrm>
                <a:off x="6285313" y="3724276"/>
                <a:ext cx="228600" cy="228600"/>
              </a:xfrm>
              <a:prstGeom prst="ellipse">
                <a:avLst/>
              </a:prstGeom>
              <a:solidFill>
                <a:srgbClr val="FF0000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695" name="Rounded Rectangle 604"/>
              <p:cNvSpPr>
                <a:spLocks noChangeArrowheads="1"/>
              </p:cNvSpPr>
              <p:nvPr/>
            </p:nvSpPr>
            <p:spPr bwMode="auto">
              <a:xfrm>
                <a:off x="6285313" y="3967164"/>
                <a:ext cx="252650" cy="366712"/>
              </a:xfrm>
              <a:prstGeom prst="roundRect">
                <a:avLst>
                  <a:gd name="adj" fmla="val 16667"/>
                </a:avLst>
              </a:prstGeom>
              <a:solidFill>
                <a:srgbClr val="FF0000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696" name="Rounded Rectangle 605"/>
              <p:cNvSpPr>
                <a:spLocks noChangeArrowheads="1"/>
              </p:cNvSpPr>
              <p:nvPr/>
            </p:nvSpPr>
            <p:spPr bwMode="auto">
              <a:xfrm>
                <a:off x="6553200" y="3967164"/>
                <a:ext cx="76200" cy="333375"/>
              </a:xfrm>
              <a:prstGeom prst="roundRect">
                <a:avLst>
                  <a:gd name="adj" fmla="val 16667"/>
                </a:avLst>
              </a:prstGeom>
              <a:solidFill>
                <a:srgbClr val="FF0000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697" name="Rounded Rectangle 606"/>
              <p:cNvSpPr>
                <a:spLocks noChangeArrowheads="1"/>
              </p:cNvSpPr>
              <p:nvPr/>
            </p:nvSpPr>
            <p:spPr bwMode="auto">
              <a:xfrm>
                <a:off x="6196730" y="3967163"/>
                <a:ext cx="76200" cy="333375"/>
              </a:xfrm>
              <a:prstGeom prst="roundRect">
                <a:avLst>
                  <a:gd name="adj" fmla="val 16667"/>
                </a:avLst>
              </a:prstGeom>
              <a:solidFill>
                <a:srgbClr val="FF0000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698" name="Rounded Rectangle 607"/>
              <p:cNvSpPr>
                <a:spLocks noChangeArrowheads="1"/>
              </p:cNvSpPr>
              <p:nvPr/>
            </p:nvSpPr>
            <p:spPr bwMode="auto">
              <a:xfrm>
                <a:off x="6285313" y="4224339"/>
                <a:ext cx="114300" cy="409575"/>
              </a:xfrm>
              <a:prstGeom prst="roundRect">
                <a:avLst>
                  <a:gd name="adj" fmla="val 16667"/>
                </a:avLst>
              </a:prstGeom>
              <a:solidFill>
                <a:srgbClr val="FF0000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699" name="Rounded Rectangle 608"/>
              <p:cNvSpPr>
                <a:spLocks noChangeArrowheads="1"/>
              </p:cNvSpPr>
              <p:nvPr/>
            </p:nvSpPr>
            <p:spPr bwMode="auto">
              <a:xfrm>
                <a:off x="6447713" y="4224339"/>
                <a:ext cx="90250" cy="409575"/>
              </a:xfrm>
              <a:prstGeom prst="roundRect">
                <a:avLst>
                  <a:gd name="adj" fmla="val 16667"/>
                </a:avLst>
              </a:prstGeom>
              <a:solidFill>
                <a:srgbClr val="FF0000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700" name="Rounded Rectangle 609"/>
              <p:cNvSpPr>
                <a:spLocks noChangeArrowheads="1"/>
              </p:cNvSpPr>
              <p:nvPr/>
            </p:nvSpPr>
            <p:spPr bwMode="auto">
              <a:xfrm>
                <a:off x="6475813" y="3967164"/>
                <a:ext cx="124300" cy="104775"/>
              </a:xfrm>
              <a:prstGeom prst="roundRect">
                <a:avLst>
                  <a:gd name="adj" fmla="val 16667"/>
                </a:avLst>
              </a:prstGeom>
              <a:solidFill>
                <a:srgbClr val="FF0000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701" name="Rounded Rectangle 610"/>
              <p:cNvSpPr>
                <a:spLocks noChangeArrowheads="1"/>
              </p:cNvSpPr>
              <p:nvPr/>
            </p:nvSpPr>
            <p:spPr bwMode="auto">
              <a:xfrm>
                <a:off x="6239593" y="3967164"/>
                <a:ext cx="83820" cy="104775"/>
              </a:xfrm>
              <a:prstGeom prst="roundRect">
                <a:avLst>
                  <a:gd name="adj" fmla="val 16667"/>
                </a:avLst>
              </a:prstGeom>
              <a:solidFill>
                <a:srgbClr val="FF0000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</p:grpSp>
        <p:grpSp>
          <p:nvGrpSpPr>
            <p:cNvPr id="18452" name="Group 361"/>
            <p:cNvGrpSpPr>
              <a:grpSpLocks/>
            </p:cNvGrpSpPr>
            <p:nvPr/>
          </p:nvGrpSpPr>
          <p:grpSpPr bwMode="auto">
            <a:xfrm>
              <a:off x="4854378" y="4394895"/>
              <a:ext cx="1812293" cy="514349"/>
              <a:chOff x="3152178" y="5010152"/>
              <a:chExt cx="4239222" cy="933448"/>
            </a:xfrm>
          </p:grpSpPr>
          <p:sp>
            <p:nvSpPr>
              <p:cNvPr id="18534" name="Oval 443"/>
              <p:cNvSpPr>
                <a:spLocks noChangeArrowheads="1"/>
              </p:cNvSpPr>
              <p:nvPr/>
            </p:nvSpPr>
            <p:spPr bwMode="auto">
              <a:xfrm>
                <a:off x="3240761" y="5014914"/>
                <a:ext cx="190500" cy="228600"/>
              </a:xfrm>
              <a:prstGeom prst="ellipse">
                <a:avLst/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535" name="Rounded Rectangle 444"/>
              <p:cNvSpPr>
                <a:spLocks noChangeArrowheads="1"/>
              </p:cNvSpPr>
              <p:nvPr/>
            </p:nvSpPr>
            <p:spPr bwMode="auto">
              <a:xfrm>
                <a:off x="3240761" y="5257802"/>
                <a:ext cx="228600" cy="333375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536" name="Rounded Rectangle 445"/>
              <p:cNvSpPr>
                <a:spLocks noChangeArrowheads="1"/>
              </p:cNvSpPr>
              <p:nvPr/>
            </p:nvSpPr>
            <p:spPr bwMode="auto">
              <a:xfrm>
                <a:off x="3477929" y="5257802"/>
                <a:ext cx="76200" cy="333375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537" name="Rounded Rectangle 446"/>
              <p:cNvSpPr>
                <a:spLocks noChangeArrowheads="1"/>
              </p:cNvSpPr>
              <p:nvPr/>
            </p:nvSpPr>
            <p:spPr bwMode="auto">
              <a:xfrm>
                <a:off x="3152178" y="5257801"/>
                <a:ext cx="76200" cy="333375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538" name="Rounded Rectangle 447"/>
              <p:cNvSpPr>
                <a:spLocks noChangeArrowheads="1"/>
              </p:cNvSpPr>
              <p:nvPr/>
            </p:nvSpPr>
            <p:spPr bwMode="auto">
              <a:xfrm>
                <a:off x="3240761" y="5514977"/>
                <a:ext cx="76200" cy="409575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539" name="Rounded Rectangle 448"/>
              <p:cNvSpPr>
                <a:spLocks noChangeArrowheads="1"/>
              </p:cNvSpPr>
              <p:nvPr/>
            </p:nvSpPr>
            <p:spPr bwMode="auto">
              <a:xfrm>
                <a:off x="3393161" y="5514977"/>
                <a:ext cx="76200" cy="409575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540" name="Rounded Rectangle 449"/>
              <p:cNvSpPr>
                <a:spLocks noChangeArrowheads="1"/>
              </p:cNvSpPr>
              <p:nvPr/>
            </p:nvSpPr>
            <p:spPr bwMode="auto">
              <a:xfrm>
                <a:off x="3431261" y="5257802"/>
                <a:ext cx="124300" cy="104775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541" name="Rounded Rectangle 450"/>
              <p:cNvSpPr>
                <a:spLocks noChangeArrowheads="1"/>
              </p:cNvSpPr>
              <p:nvPr/>
            </p:nvSpPr>
            <p:spPr bwMode="auto">
              <a:xfrm>
                <a:off x="3195041" y="5257802"/>
                <a:ext cx="83820" cy="104775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542" name="Oval 451"/>
              <p:cNvSpPr>
                <a:spLocks noChangeArrowheads="1"/>
              </p:cNvSpPr>
              <p:nvPr/>
            </p:nvSpPr>
            <p:spPr bwMode="auto">
              <a:xfrm>
                <a:off x="3687961" y="5014914"/>
                <a:ext cx="228600" cy="228600"/>
              </a:xfrm>
              <a:prstGeom prst="ellipse">
                <a:avLst/>
              </a:prstGeom>
              <a:solidFill>
                <a:srgbClr val="FF0000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543" name="Rounded Rectangle 452"/>
              <p:cNvSpPr>
                <a:spLocks noChangeArrowheads="1"/>
              </p:cNvSpPr>
              <p:nvPr/>
            </p:nvSpPr>
            <p:spPr bwMode="auto">
              <a:xfrm>
                <a:off x="3687961" y="5257802"/>
                <a:ext cx="252650" cy="366712"/>
              </a:xfrm>
              <a:prstGeom prst="roundRect">
                <a:avLst>
                  <a:gd name="adj" fmla="val 16667"/>
                </a:avLst>
              </a:prstGeom>
              <a:solidFill>
                <a:srgbClr val="FF0000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544" name="Rounded Rectangle 453"/>
              <p:cNvSpPr>
                <a:spLocks noChangeArrowheads="1"/>
              </p:cNvSpPr>
              <p:nvPr/>
            </p:nvSpPr>
            <p:spPr bwMode="auto">
              <a:xfrm>
                <a:off x="3955848" y="5257802"/>
                <a:ext cx="76200" cy="333375"/>
              </a:xfrm>
              <a:prstGeom prst="roundRect">
                <a:avLst>
                  <a:gd name="adj" fmla="val 16667"/>
                </a:avLst>
              </a:prstGeom>
              <a:solidFill>
                <a:srgbClr val="FF0000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545" name="Rounded Rectangle 454"/>
              <p:cNvSpPr>
                <a:spLocks noChangeArrowheads="1"/>
              </p:cNvSpPr>
              <p:nvPr/>
            </p:nvSpPr>
            <p:spPr bwMode="auto">
              <a:xfrm>
                <a:off x="3599378" y="5257801"/>
                <a:ext cx="76200" cy="333375"/>
              </a:xfrm>
              <a:prstGeom prst="roundRect">
                <a:avLst>
                  <a:gd name="adj" fmla="val 16667"/>
                </a:avLst>
              </a:prstGeom>
              <a:solidFill>
                <a:srgbClr val="FF0000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546" name="Rounded Rectangle 455"/>
              <p:cNvSpPr>
                <a:spLocks noChangeArrowheads="1"/>
              </p:cNvSpPr>
              <p:nvPr/>
            </p:nvSpPr>
            <p:spPr bwMode="auto">
              <a:xfrm>
                <a:off x="3687961" y="5514977"/>
                <a:ext cx="114300" cy="409575"/>
              </a:xfrm>
              <a:prstGeom prst="roundRect">
                <a:avLst>
                  <a:gd name="adj" fmla="val 16667"/>
                </a:avLst>
              </a:prstGeom>
              <a:solidFill>
                <a:srgbClr val="FF0000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547" name="Rounded Rectangle 456"/>
              <p:cNvSpPr>
                <a:spLocks noChangeArrowheads="1"/>
              </p:cNvSpPr>
              <p:nvPr/>
            </p:nvSpPr>
            <p:spPr bwMode="auto">
              <a:xfrm>
                <a:off x="3850361" y="5514977"/>
                <a:ext cx="90250" cy="409575"/>
              </a:xfrm>
              <a:prstGeom prst="roundRect">
                <a:avLst>
                  <a:gd name="adj" fmla="val 16667"/>
                </a:avLst>
              </a:prstGeom>
              <a:solidFill>
                <a:srgbClr val="FF0000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548" name="Rounded Rectangle 457"/>
              <p:cNvSpPr>
                <a:spLocks noChangeArrowheads="1"/>
              </p:cNvSpPr>
              <p:nvPr/>
            </p:nvSpPr>
            <p:spPr bwMode="auto">
              <a:xfrm>
                <a:off x="3878461" y="5257802"/>
                <a:ext cx="124300" cy="104775"/>
              </a:xfrm>
              <a:prstGeom prst="roundRect">
                <a:avLst>
                  <a:gd name="adj" fmla="val 16667"/>
                </a:avLst>
              </a:prstGeom>
              <a:solidFill>
                <a:srgbClr val="FF0000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549" name="Rounded Rectangle 458"/>
              <p:cNvSpPr>
                <a:spLocks noChangeArrowheads="1"/>
              </p:cNvSpPr>
              <p:nvPr/>
            </p:nvSpPr>
            <p:spPr bwMode="auto">
              <a:xfrm>
                <a:off x="3642241" y="5257802"/>
                <a:ext cx="83820" cy="104775"/>
              </a:xfrm>
              <a:prstGeom prst="roundRect">
                <a:avLst>
                  <a:gd name="adj" fmla="val 16667"/>
                </a:avLst>
              </a:prstGeom>
              <a:solidFill>
                <a:srgbClr val="FF0000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550" name="Oval 459"/>
              <p:cNvSpPr>
                <a:spLocks noChangeArrowheads="1"/>
              </p:cNvSpPr>
              <p:nvPr/>
            </p:nvSpPr>
            <p:spPr bwMode="auto">
              <a:xfrm>
                <a:off x="4172008" y="5086352"/>
                <a:ext cx="179252" cy="157162"/>
              </a:xfrm>
              <a:prstGeom prst="ellipse">
                <a:avLst/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551" name="Rounded Rectangle 460"/>
              <p:cNvSpPr>
                <a:spLocks noChangeArrowheads="1"/>
              </p:cNvSpPr>
              <p:nvPr/>
            </p:nvSpPr>
            <p:spPr bwMode="auto">
              <a:xfrm>
                <a:off x="4167544" y="5262564"/>
                <a:ext cx="190500" cy="366712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552" name="Rounded Rectangle 461"/>
              <p:cNvSpPr>
                <a:spLocks noChangeArrowheads="1"/>
              </p:cNvSpPr>
              <p:nvPr/>
            </p:nvSpPr>
            <p:spPr bwMode="auto">
              <a:xfrm>
                <a:off x="4372687" y="5274470"/>
                <a:ext cx="46913" cy="333375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553" name="Rounded Rectangle 462"/>
              <p:cNvSpPr>
                <a:spLocks noChangeArrowheads="1"/>
              </p:cNvSpPr>
              <p:nvPr/>
            </p:nvSpPr>
            <p:spPr bwMode="auto">
              <a:xfrm>
                <a:off x="4109441" y="5274470"/>
                <a:ext cx="45719" cy="321468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554" name="Rounded Rectangle 463"/>
              <p:cNvSpPr>
                <a:spLocks noChangeArrowheads="1"/>
              </p:cNvSpPr>
              <p:nvPr/>
            </p:nvSpPr>
            <p:spPr bwMode="auto">
              <a:xfrm>
                <a:off x="4167544" y="5519739"/>
                <a:ext cx="63817" cy="409575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555" name="Rounded Rectangle 464"/>
              <p:cNvSpPr>
                <a:spLocks noChangeArrowheads="1"/>
              </p:cNvSpPr>
              <p:nvPr/>
            </p:nvSpPr>
            <p:spPr bwMode="auto">
              <a:xfrm>
                <a:off x="4306374" y="5524501"/>
                <a:ext cx="50717" cy="409575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556" name="Rounded Rectangle 465"/>
              <p:cNvSpPr>
                <a:spLocks noChangeArrowheads="1"/>
              </p:cNvSpPr>
              <p:nvPr/>
            </p:nvSpPr>
            <p:spPr bwMode="auto">
              <a:xfrm>
                <a:off x="4306374" y="5262564"/>
                <a:ext cx="89770" cy="104775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557" name="Rounded Rectangle 466"/>
              <p:cNvSpPr>
                <a:spLocks noChangeArrowheads="1"/>
              </p:cNvSpPr>
              <p:nvPr/>
            </p:nvSpPr>
            <p:spPr bwMode="auto">
              <a:xfrm>
                <a:off x="4132300" y="5262564"/>
                <a:ext cx="73344" cy="104775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558" name="Oval 467"/>
              <p:cNvSpPr>
                <a:spLocks noChangeArrowheads="1"/>
              </p:cNvSpPr>
              <p:nvPr/>
            </p:nvSpPr>
            <p:spPr bwMode="auto">
              <a:xfrm>
                <a:off x="4553008" y="5091114"/>
                <a:ext cx="179252" cy="157162"/>
              </a:xfrm>
              <a:prstGeom prst="ellipse">
                <a:avLst/>
              </a:prstGeom>
              <a:solidFill>
                <a:srgbClr val="FF0000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559" name="Rounded Rectangle 468"/>
              <p:cNvSpPr>
                <a:spLocks noChangeArrowheads="1"/>
              </p:cNvSpPr>
              <p:nvPr/>
            </p:nvSpPr>
            <p:spPr bwMode="auto">
              <a:xfrm>
                <a:off x="4548544" y="5267326"/>
                <a:ext cx="190500" cy="366712"/>
              </a:xfrm>
              <a:prstGeom prst="roundRect">
                <a:avLst>
                  <a:gd name="adj" fmla="val 16667"/>
                </a:avLst>
              </a:prstGeom>
              <a:solidFill>
                <a:srgbClr val="FF0000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560" name="Rounded Rectangle 469"/>
              <p:cNvSpPr>
                <a:spLocks noChangeArrowheads="1"/>
              </p:cNvSpPr>
              <p:nvPr/>
            </p:nvSpPr>
            <p:spPr bwMode="auto">
              <a:xfrm>
                <a:off x="4753687" y="5279232"/>
                <a:ext cx="46913" cy="333375"/>
              </a:xfrm>
              <a:prstGeom prst="roundRect">
                <a:avLst>
                  <a:gd name="adj" fmla="val 16667"/>
                </a:avLst>
              </a:prstGeom>
              <a:solidFill>
                <a:srgbClr val="FF0000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561" name="Rounded Rectangle 470"/>
              <p:cNvSpPr>
                <a:spLocks noChangeArrowheads="1"/>
              </p:cNvSpPr>
              <p:nvPr/>
            </p:nvSpPr>
            <p:spPr bwMode="auto">
              <a:xfrm>
                <a:off x="4490441" y="5279232"/>
                <a:ext cx="45719" cy="321468"/>
              </a:xfrm>
              <a:prstGeom prst="roundRect">
                <a:avLst>
                  <a:gd name="adj" fmla="val 16667"/>
                </a:avLst>
              </a:prstGeom>
              <a:solidFill>
                <a:srgbClr val="FF0000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562" name="Rounded Rectangle 471"/>
              <p:cNvSpPr>
                <a:spLocks noChangeArrowheads="1"/>
              </p:cNvSpPr>
              <p:nvPr/>
            </p:nvSpPr>
            <p:spPr bwMode="auto">
              <a:xfrm>
                <a:off x="4548544" y="5524501"/>
                <a:ext cx="63817" cy="409575"/>
              </a:xfrm>
              <a:prstGeom prst="roundRect">
                <a:avLst>
                  <a:gd name="adj" fmla="val 16667"/>
                </a:avLst>
              </a:prstGeom>
              <a:solidFill>
                <a:srgbClr val="FF0000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563" name="Rounded Rectangle 472"/>
              <p:cNvSpPr>
                <a:spLocks noChangeArrowheads="1"/>
              </p:cNvSpPr>
              <p:nvPr/>
            </p:nvSpPr>
            <p:spPr bwMode="auto">
              <a:xfrm>
                <a:off x="4687374" y="5529263"/>
                <a:ext cx="50717" cy="409575"/>
              </a:xfrm>
              <a:prstGeom prst="roundRect">
                <a:avLst>
                  <a:gd name="adj" fmla="val 16667"/>
                </a:avLst>
              </a:prstGeom>
              <a:solidFill>
                <a:srgbClr val="FF0000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564" name="Rounded Rectangle 473"/>
              <p:cNvSpPr>
                <a:spLocks noChangeArrowheads="1"/>
              </p:cNvSpPr>
              <p:nvPr/>
            </p:nvSpPr>
            <p:spPr bwMode="auto">
              <a:xfrm>
                <a:off x="4687374" y="5267326"/>
                <a:ext cx="89770" cy="104775"/>
              </a:xfrm>
              <a:prstGeom prst="roundRect">
                <a:avLst>
                  <a:gd name="adj" fmla="val 16667"/>
                </a:avLst>
              </a:prstGeom>
              <a:solidFill>
                <a:srgbClr val="FF0000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565" name="Rounded Rectangle 474"/>
              <p:cNvSpPr>
                <a:spLocks noChangeArrowheads="1"/>
              </p:cNvSpPr>
              <p:nvPr/>
            </p:nvSpPr>
            <p:spPr bwMode="auto">
              <a:xfrm>
                <a:off x="4513300" y="5267326"/>
                <a:ext cx="73344" cy="104775"/>
              </a:xfrm>
              <a:prstGeom prst="roundRect">
                <a:avLst>
                  <a:gd name="adj" fmla="val 16667"/>
                </a:avLst>
              </a:prstGeom>
              <a:solidFill>
                <a:srgbClr val="FF0000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566" name="Oval 475"/>
              <p:cNvSpPr>
                <a:spLocks noChangeArrowheads="1"/>
              </p:cNvSpPr>
              <p:nvPr/>
            </p:nvSpPr>
            <p:spPr bwMode="auto">
              <a:xfrm>
                <a:off x="4965383" y="5010152"/>
                <a:ext cx="228600" cy="228600"/>
              </a:xfrm>
              <a:prstGeom prst="ellipse">
                <a:avLst/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567" name="Rounded Rectangle 476"/>
              <p:cNvSpPr>
                <a:spLocks noChangeArrowheads="1"/>
              </p:cNvSpPr>
              <p:nvPr/>
            </p:nvSpPr>
            <p:spPr bwMode="auto">
              <a:xfrm>
                <a:off x="4965383" y="5253040"/>
                <a:ext cx="252650" cy="366712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568" name="Rounded Rectangle 477"/>
              <p:cNvSpPr>
                <a:spLocks noChangeArrowheads="1"/>
              </p:cNvSpPr>
              <p:nvPr/>
            </p:nvSpPr>
            <p:spPr bwMode="auto">
              <a:xfrm>
                <a:off x="5233270" y="5253040"/>
                <a:ext cx="76200" cy="333375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569" name="Rounded Rectangle 478"/>
              <p:cNvSpPr>
                <a:spLocks noChangeArrowheads="1"/>
              </p:cNvSpPr>
              <p:nvPr/>
            </p:nvSpPr>
            <p:spPr bwMode="auto">
              <a:xfrm>
                <a:off x="4876800" y="5253039"/>
                <a:ext cx="76200" cy="333375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570" name="Rounded Rectangle 479"/>
              <p:cNvSpPr>
                <a:spLocks noChangeArrowheads="1"/>
              </p:cNvSpPr>
              <p:nvPr/>
            </p:nvSpPr>
            <p:spPr bwMode="auto">
              <a:xfrm>
                <a:off x="4965383" y="5510215"/>
                <a:ext cx="114300" cy="409575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571" name="Rounded Rectangle 480"/>
              <p:cNvSpPr>
                <a:spLocks noChangeArrowheads="1"/>
              </p:cNvSpPr>
              <p:nvPr/>
            </p:nvSpPr>
            <p:spPr bwMode="auto">
              <a:xfrm>
                <a:off x="5127783" y="5510215"/>
                <a:ext cx="90250" cy="409575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572" name="Rounded Rectangle 481"/>
              <p:cNvSpPr>
                <a:spLocks noChangeArrowheads="1"/>
              </p:cNvSpPr>
              <p:nvPr/>
            </p:nvSpPr>
            <p:spPr bwMode="auto">
              <a:xfrm>
                <a:off x="5155883" y="5253040"/>
                <a:ext cx="124300" cy="104775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573" name="Rounded Rectangle 482"/>
              <p:cNvSpPr>
                <a:spLocks noChangeArrowheads="1"/>
              </p:cNvSpPr>
              <p:nvPr/>
            </p:nvSpPr>
            <p:spPr bwMode="auto">
              <a:xfrm>
                <a:off x="4919663" y="5253040"/>
                <a:ext cx="83820" cy="104775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574" name="Oval 483"/>
              <p:cNvSpPr>
                <a:spLocks noChangeArrowheads="1"/>
              </p:cNvSpPr>
              <p:nvPr/>
            </p:nvSpPr>
            <p:spPr bwMode="auto">
              <a:xfrm>
                <a:off x="5449430" y="5081590"/>
                <a:ext cx="179252" cy="157162"/>
              </a:xfrm>
              <a:prstGeom prst="ellipse">
                <a:avLst/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575" name="Rounded Rectangle 484"/>
              <p:cNvSpPr>
                <a:spLocks noChangeArrowheads="1"/>
              </p:cNvSpPr>
              <p:nvPr/>
            </p:nvSpPr>
            <p:spPr bwMode="auto">
              <a:xfrm>
                <a:off x="5444966" y="5257802"/>
                <a:ext cx="190500" cy="366712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576" name="Rounded Rectangle 485"/>
              <p:cNvSpPr>
                <a:spLocks noChangeArrowheads="1"/>
              </p:cNvSpPr>
              <p:nvPr/>
            </p:nvSpPr>
            <p:spPr bwMode="auto">
              <a:xfrm>
                <a:off x="5650109" y="5269708"/>
                <a:ext cx="46913" cy="333375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577" name="Rounded Rectangle 486"/>
              <p:cNvSpPr>
                <a:spLocks noChangeArrowheads="1"/>
              </p:cNvSpPr>
              <p:nvPr/>
            </p:nvSpPr>
            <p:spPr bwMode="auto">
              <a:xfrm>
                <a:off x="5386863" y="5269708"/>
                <a:ext cx="45719" cy="321468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578" name="Rounded Rectangle 487"/>
              <p:cNvSpPr>
                <a:spLocks noChangeArrowheads="1"/>
              </p:cNvSpPr>
              <p:nvPr/>
            </p:nvSpPr>
            <p:spPr bwMode="auto">
              <a:xfrm>
                <a:off x="5444966" y="5514977"/>
                <a:ext cx="63817" cy="409575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579" name="Rounded Rectangle 488"/>
              <p:cNvSpPr>
                <a:spLocks noChangeArrowheads="1"/>
              </p:cNvSpPr>
              <p:nvPr/>
            </p:nvSpPr>
            <p:spPr bwMode="auto">
              <a:xfrm>
                <a:off x="5583796" y="5519739"/>
                <a:ext cx="50717" cy="409575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580" name="Rounded Rectangle 489"/>
              <p:cNvSpPr>
                <a:spLocks noChangeArrowheads="1"/>
              </p:cNvSpPr>
              <p:nvPr/>
            </p:nvSpPr>
            <p:spPr bwMode="auto">
              <a:xfrm>
                <a:off x="5583796" y="5257802"/>
                <a:ext cx="89770" cy="104775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581" name="Rounded Rectangle 490"/>
              <p:cNvSpPr>
                <a:spLocks noChangeArrowheads="1"/>
              </p:cNvSpPr>
              <p:nvPr/>
            </p:nvSpPr>
            <p:spPr bwMode="auto">
              <a:xfrm>
                <a:off x="5409722" y="5257802"/>
                <a:ext cx="73344" cy="104775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582" name="Oval 491"/>
              <p:cNvSpPr>
                <a:spLocks noChangeArrowheads="1"/>
              </p:cNvSpPr>
              <p:nvPr/>
            </p:nvSpPr>
            <p:spPr bwMode="auto">
              <a:xfrm>
                <a:off x="5828113" y="5014914"/>
                <a:ext cx="228600" cy="228600"/>
              </a:xfrm>
              <a:prstGeom prst="ellipse">
                <a:avLst/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583" name="Rounded Rectangle 492"/>
              <p:cNvSpPr>
                <a:spLocks noChangeArrowheads="1"/>
              </p:cNvSpPr>
              <p:nvPr/>
            </p:nvSpPr>
            <p:spPr bwMode="auto">
              <a:xfrm>
                <a:off x="5828113" y="5257802"/>
                <a:ext cx="252650" cy="366712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584" name="Rounded Rectangle 493"/>
              <p:cNvSpPr>
                <a:spLocks noChangeArrowheads="1"/>
              </p:cNvSpPr>
              <p:nvPr/>
            </p:nvSpPr>
            <p:spPr bwMode="auto">
              <a:xfrm>
                <a:off x="6096000" y="5257802"/>
                <a:ext cx="76200" cy="333375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585" name="Rounded Rectangle 494"/>
              <p:cNvSpPr>
                <a:spLocks noChangeArrowheads="1"/>
              </p:cNvSpPr>
              <p:nvPr/>
            </p:nvSpPr>
            <p:spPr bwMode="auto">
              <a:xfrm>
                <a:off x="5739530" y="5257801"/>
                <a:ext cx="76200" cy="333375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586" name="Rounded Rectangle 495"/>
              <p:cNvSpPr>
                <a:spLocks noChangeArrowheads="1"/>
              </p:cNvSpPr>
              <p:nvPr/>
            </p:nvSpPr>
            <p:spPr bwMode="auto">
              <a:xfrm>
                <a:off x="5828113" y="5514977"/>
                <a:ext cx="114300" cy="409575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587" name="Rounded Rectangle 496"/>
              <p:cNvSpPr>
                <a:spLocks noChangeArrowheads="1"/>
              </p:cNvSpPr>
              <p:nvPr/>
            </p:nvSpPr>
            <p:spPr bwMode="auto">
              <a:xfrm>
                <a:off x="5990513" y="5514977"/>
                <a:ext cx="90250" cy="409575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588" name="Rounded Rectangle 497"/>
              <p:cNvSpPr>
                <a:spLocks noChangeArrowheads="1"/>
              </p:cNvSpPr>
              <p:nvPr/>
            </p:nvSpPr>
            <p:spPr bwMode="auto">
              <a:xfrm>
                <a:off x="6018613" y="5257802"/>
                <a:ext cx="124300" cy="104775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589" name="Rounded Rectangle 498"/>
              <p:cNvSpPr>
                <a:spLocks noChangeArrowheads="1"/>
              </p:cNvSpPr>
              <p:nvPr/>
            </p:nvSpPr>
            <p:spPr bwMode="auto">
              <a:xfrm>
                <a:off x="5782393" y="5257802"/>
                <a:ext cx="83820" cy="104775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590" name="Oval 499"/>
              <p:cNvSpPr>
                <a:spLocks noChangeArrowheads="1"/>
              </p:cNvSpPr>
              <p:nvPr/>
            </p:nvSpPr>
            <p:spPr bwMode="auto">
              <a:xfrm>
                <a:off x="6285313" y="5014914"/>
                <a:ext cx="228600" cy="228600"/>
              </a:xfrm>
              <a:prstGeom prst="ellipse">
                <a:avLst/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591" name="Rounded Rectangle 500"/>
              <p:cNvSpPr>
                <a:spLocks noChangeArrowheads="1"/>
              </p:cNvSpPr>
              <p:nvPr/>
            </p:nvSpPr>
            <p:spPr bwMode="auto">
              <a:xfrm>
                <a:off x="6285313" y="5257802"/>
                <a:ext cx="252650" cy="366712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592" name="Rounded Rectangle 501"/>
              <p:cNvSpPr>
                <a:spLocks noChangeArrowheads="1"/>
              </p:cNvSpPr>
              <p:nvPr/>
            </p:nvSpPr>
            <p:spPr bwMode="auto">
              <a:xfrm>
                <a:off x="6553200" y="5257802"/>
                <a:ext cx="76200" cy="333375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593" name="Rounded Rectangle 502"/>
              <p:cNvSpPr>
                <a:spLocks noChangeArrowheads="1"/>
              </p:cNvSpPr>
              <p:nvPr/>
            </p:nvSpPr>
            <p:spPr bwMode="auto">
              <a:xfrm>
                <a:off x="6196730" y="5257801"/>
                <a:ext cx="76200" cy="333375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594" name="Rounded Rectangle 503"/>
              <p:cNvSpPr>
                <a:spLocks noChangeArrowheads="1"/>
              </p:cNvSpPr>
              <p:nvPr/>
            </p:nvSpPr>
            <p:spPr bwMode="auto">
              <a:xfrm>
                <a:off x="6285313" y="5514977"/>
                <a:ext cx="114300" cy="409575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595" name="Rounded Rectangle 504"/>
              <p:cNvSpPr>
                <a:spLocks noChangeArrowheads="1"/>
              </p:cNvSpPr>
              <p:nvPr/>
            </p:nvSpPr>
            <p:spPr bwMode="auto">
              <a:xfrm>
                <a:off x="6447713" y="5514977"/>
                <a:ext cx="90250" cy="409575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596" name="Rounded Rectangle 505"/>
              <p:cNvSpPr>
                <a:spLocks noChangeArrowheads="1"/>
              </p:cNvSpPr>
              <p:nvPr/>
            </p:nvSpPr>
            <p:spPr bwMode="auto">
              <a:xfrm>
                <a:off x="6475813" y="5257802"/>
                <a:ext cx="124300" cy="104775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597" name="Rounded Rectangle 506"/>
              <p:cNvSpPr>
                <a:spLocks noChangeArrowheads="1"/>
              </p:cNvSpPr>
              <p:nvPr/>
            </p:nvSpPr>
            <p:spPr bwMode="auto">
              <a:xfrm>
                <a:off x="6239593" y="5257802"/>
                <a:ext cx="83820" cy="104775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598" name="Oval 507"/>
              <p:cNvSpPr>
                <a:spLocks noChangeArrowheads="1"/>
              </p:cNvSpPr>
              <p:nvPr/>
            </p:nvSpPr>
            <p:spPr bwMode="auto">
              <a:xfrm>
                <a:off x="6762808" y="5091114"/>
                <a:ext cx="179252" cy="157162"/>
              </a:xfrm>
              <a:prstGeom prst="ellipse">
                <a:avLst/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599" name="Rounded Rectangle 508"/>
              <p:cNvSpPr>
                <a:spLocks noChangeArrowheads="1"/>
              </p:cNvSpPr>
              <p:nvPr/>
            </p:nvSpPr>
            <p:spPr bwMode="auto">
              <a:xfrm>
                <a:off x="6758344" y="5267326"/>
                <a:ext cx="190500" cy="366712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600" name="Rounded Rectangle 509"/>
              <p:cNvSpPr>
                <a:spLocks noChangeArrowheads="1"/>
              </p:cNvSpPr>
              <p:nvPr/>
            </p:nvSpPr>
            <p:spPr bwMode="auto">
              <a:xfrm>
                <a:off x="6963487" y="5279232"/>
                <a:ext cx="46913" cy="333375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601" name="Rounded Rectangle 510"/>
              <p:cNvSpPr>
                <a:spLocks noChangeArrowheads="1"/>
              </p:cNvSpPr>
              <p:nvPr/>
            </p:nvSpPr>
            <p:spPr bwMode="auto">
              <a:xfrm>
                <a:off x="6700241" y="5279232"/>
                <a:ext cx="45719" cy="321468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602" name="Rounded Rectangle 511"/>
              <p:cNvSpPr>
                <a:spLocks noChangeArrowheads="1"/>
              </p:cNvSpPr>
              <p:nvPr/>
            </p:nvSpPr>
            <p:spPr bwMode="auto">
              <a:xfrm>
                <a:off x="6758344" y="5524501"/>
                <a:ext cx="63817" cy="409575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603" name="Rounded Rectangle 512"/>
              <p:cNvSpPr>
                <a:spLocks noChangeArrowheads="1"/>
              </p:cNvSpPr>
              <p:nvPr/>
            </p:nvSpPr>
            <p:spPr bwMode="auto">
              <a:xfrm>
                <a:off x="6897174" y="5529263"/>
                <a:ext cx="50717" cy="409575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604" name="Rounded Rectangle 513"/>
              <p:cNvSpPr>
                <a:spLocks noChangeArrowheads="1"/>
              </p:cNvSpPr>
              <p:nvPr/>
            </p:nvSpPr>
            <p:spPr bwMode="auto">
              <a:xfrm>
                <a:off x="6897174" y="5267326"/>
                <a:ext cx="89770" cy="104775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605" name="Rounded Rectangle 514"/>
              <p:cNvSpPr>
                <a:spLocks noChangeArrowheads="1"/>
              </p:cNvSpPr>
              <p:nvPr/>
            </p:nvSpPr>
            <p:spPr bwMode="auto">
              <a:xfrm>
                <a:off x="6723100" y="5267326"/>
                <a:ext cx="73344" cy="104775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606" name="Oval 515"/>
              <p:cNvSpPr>
                <a:spLocks noChangeArrowheads="1"/>
              </p:cNvSpPr>
              <p:nvPr/>
            </p:nvSpPr>
            <p:spPr bwMode="auto">
              <a:xfrm>
                <a:off x="7143808" y="5095876"/>
                <a:ext cx="179252" cy="157162"/>
              </a:xfrm>
              <a:prstGeom prst="ellipse">
                <a:avLst/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607" name="Rounded Rectangle 516"/>
              <p:cNvSpPr>
                <a:spLocks noChangeArrowheads="1"/>
              </p:cNvSpPr>
              <p:nvPr/>
            </p:nvSpPr>
            <p:spPr bwMode="auto">
              <a:xfrm>
                <a:off x="7139344" y="5272088"/>
                <a:ext cx="190500" cy="366712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608" name="Rounded Rectangle 517"/>
              <p:cNvSpPr>
                <a:spLocks noChangeArrowheads="1"/>
              </p:cNvSpPr>
              <p:nvPr/>
            </p:nvSpPr>
            <p:spPr bwMode="auto">
              <a:xfrm>
                <a:off x="7344487" y="5283994"/>
                <a:ext cx="46913" cy="333375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609" name="Rounded Rectangle 518"/>
              <p:cNvSpPr>
                <a:spLocks noChangeArrowheads="1"/>
              </p:cNvSpPr>
              <p:nvPr/>
            </p:nvSpPr>
            <p:spPr bwMode="auto">
              <a:xfrm>
                <a:off x="7081241" y="5283994"/>
                <a:ext cx="45719" cy="321468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610" name="Rounded Rectangle 519"/>
              <p:cNvSpPr>
                <a:spLocks noChangeArrowheads="1"/>
              </p:cNvSpPr>
              <p:nvPr/>
            </p:nvSpPr>
            <p:spPr bwMode="auto">
              <a:xfrm>
                <a:off x="7139344" y="5529263"/>
                <a:ext cx="63817" cy="409575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611" name="Rounded Rectangle 520"/>
              <p:cNvSpPr>
                <a:spLocks noChangeArrowheads="1"/>
              </p:cNvSpPr>
              <p:nvPr/>
            </p:nvSpPr>
            <p:spPr bwMode="auto">
              <a:xfrm>
                <a:off x="7278174" y="5534025"/>
                <a:ext cx="50717" cy="409575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612" name="Rounded Rectangle 521"/>
              <p:cNvSpPr>
                <a:spLocks noChangeArrowheads="1"/>
              </p:cNvSpPr>
              <p:nvPr/>
            </p:nvSpPr>
            <p:spPr bwMode="auto">
              <a:xfrm>
                <a:off x="7278174" y="5272088"/>
                <a:ext cx="89770" cy="104775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613" name="Rounded Rectangle 522"/>
              <p:cNvSpPr>
                <a:spLocks noChangeArrowheads="1"/>
              </p:cNvSpPr>
              <p:nvPr/>
            </p:nvSpPr>
            <p:spPr bwMode="auto">
              <a:xfrm>
                <a:off x="7104100" y="5272088"/>
                <a:ext cx="73344" cy="104775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</p:grpSp>
        <p:grpSp>
          <p:nvGrpSpPr>
            <p:cNvPr id="18453" name="Group 362"/>
            <p:cNvGrpSpPr>
              <a:grpSpLocks/>
            </p:cNvGrpSpPr>
            <p:nvPr/>
          </p:nvGrpSpPr>
          <p:grpSpPr bwMode="auto">
            <a:xfrm>
              <a:off x="4817107" y="3323646"/>
              <a:ext cx="1812293" cy="514349"/>
              <a:chOff x="3152178" y="5010152"/>
              <a:chExt cx="4239222" cy="933448"/>
            </a:xfrm>
          </p:grpSpPr>
          <p:sp>
            <p:nvSpPr>
              <p:cNvPr id="18454" name="Oval 363"/>
              <p:cNvSpPr>
                <a:spLocks noChangeArrowheads="1"/>
              </p:cNvSpPr>
              <p:nvPr/>
            </p:nvSpPr>
            <p:spPr bwMode="auto">
              <a:xfrm>
                <a:off x="3240761" y="5014914"/>
                <a:ext cx="190500" cy="228600"/>
              </a:xfrm>
              <a:prstGeom prst="ellipse">
                <a:avLst/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455" name="Rounded Rectangle 364"/>
              <p:cNvSpPr>
                <a:spLocks noChangeArrowheads="1"/>
              </p:cNvSpPr>
              <p:nvPr/>
            </p:nvSpPr>
            <p:spPr bwMode="auto">
              <a:xfrm>
                <a:off x="3240761" y="5257802"/>
                <a:ext cx="228600" cy="333375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456" name="Rounded Rectangle 365"/>
              <p:cNvSpPr>
                <a:spLocks noChangeArrowheads="1"/>
              </p:cNvSpPr>
              <p:nvPr/>
            </p:nvSpPr>
            <p:spPr bwMode="auto">
              <a:xfrm>
                <a:off x="3477929" y="5257802"/>
                <a:ext cx="76200" cy="333375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457" name="Rounded Rectangle 366"/>
              <p:cNvSpPr>
                <a:spLocks noChangeArrowheads="1"/>
              </p:cNvSpPr>
              <p:nvPr/>
            </p:nvSpPr>
            <p:spPr bwMode="auto">
              <a:xfrm>
                <a:off x="3152178" y="5257801"/>
                <a:ext cx="76200" cy="333375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458" name="Rounded Rectangle 367"/>
              <p:cNvSpPr>
                <a:spLocks noChangeArrowheads="1"/>
              </p:cNvSpPr>
              <p:nvPr/>
            </p:nvSpPr>
            <p:spPr bwMode="auto">
              <a:xfrm>
                <a:off x="3240761" y="5514977"/>
                <a:ext cx="76200" cy="409575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459" name="Rounded Rectangle 368"/>
              <p:cNvSpPr>
                <a:spLocks noChangeArrowheads="1"/>
              </p:cNvSpPr>
              <p:nvPr/>
            </p:nvSpPr>
            <p:spPr bwMode="auto">
              <a:xfrm>
                <a:off x="3393161" y="5514977"/>
                <a:ext cx="76200" cy="409575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460" name="Rounded Rectangle 369"/>
              <p:cNvSpPr>
                <a:spLocks noChangeArrowheads="1"/>
              </p:cNvSpPr>
              <p:nvPr/>
            </p:nvSpPr>
            <p:spPr bwMode="auto">
              <a:xfrm>
                <a:off x="3431261" y="5257802"/>
                <a:ext cx="124300" cy="104775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461" name="Rounded Rectangle 370"/>
              <p:cNvSpPr>
                <a:spLocks noChangeArrowheads="1"/>
              </p:cNvSpPr>
              <p:nvPr/>
            </p:nvSpPr>
            <p:spPr bwMode="auto">
              <a:xfrm>
                <a:off x="3195041" y="5257802"/>
                <a:ext cx="83820" cy="104775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462" name="Oval 371"/>
              <p:cNvSpPr>
                <a:spLocks noChangeArrowheads="1"/>
              </p:cNvSpPr>
              <p:nvPr/>
            </p:nvSpPr>
            <p:spPr bwMode="auto">
              <a:xfrm>
                <a:off x="3687961" y="5014914"/>
                <a:ext cx="228600" cy="228600"/>
              </a:xfrm>
              <a:prstGeom prst="ellipse">
                <a:avLst/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463" name="Rounded Rectangle 372"/>
              <p:cNvSpPr>
                <a:spLocks noChangeArrowheads="1"/>
              </p:cNvSpPr>
              <p:nvPr/>
            </p:nvSpPr>
            <p:spPr bwMode="auto">
              <a:xfrm>
                <a:off x="3687961" y="5257802"/>
                <a:ext cx="252650" cy="366712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464" name="Rounded Rectangle 373"/>
              <p:cNvSpPr>
                <a:spLocks noChangeArrowheads="1"/>
              </p:cNvSpPr>
              <p:nvPr/>
            </p:nvSpPr>
            <p:spPr bwMode="auto">
              <a:xfrm>
                <a:off x="3955848" y="5257802"/>
                <a:ext cx="76200" cy="333375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465" name="Rounded Rectangle 374"/>
              <p:cNvSpPr>
                <a:spLocks noChangeArrowheads="1"/>
              </p:cNvSpPr>
              <p:nvPr/>
            </p:nvSpPr>
            <p:spPr bwMode="auto">
              <a:xfrm>
                <a:off x="3599378" y="5257801"/>
                <a:ext cx="76200" cy="333375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466" name="Rounded Rectangle 375"/>
              <p:cNvSpPr>
                <a:spLocks noChangeArrowheads="1"/>
              </p:cNvSpPr>
              <p:nvPr/>
            </p:nvSpPr>
            <p:spPr bwMode="auto">
              <a:xfrm>
                <a:off x="3687961" y="5514977"/>
                <a:ext cx="114300" cy="409575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467" name="Rounded Rectangle 376"/>
              <p:cNvSpPr>
                <a:spLocks noChangeArrowheads="1"/>
              </p:cNvSpPr>
              <p:nvPr/>
            </p:nvSpPr>
            <p:spPr bwMode="auto">
              <a:xfrm>
                <a:off x="3850361" y="5514977"/>
                <a:ext cx="90250" cy="409575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468" name="Rounded Rectangle 377"/>
              <p:cNvSpPr>
                <a:spLocks noChangeArrowheads="1"/>
              </p:cNvSpPr>
              <p:nvPr/>
            </p:nvSpPr>
            <p:spPr bwMode="auto">
              <a:xfrm>
                <a:off x="3878461" y="5257802"/>
                <a:ext cx="124300" cy="104775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469" name="Rounded Rectangle 378"/>
              <p:cNvSpPr>
                <a:spLocks noChangeArrowheads="1"/>
              </p:cNvSpPr>
              <p:nvPr/>
            </p:nvSpPr>
            <p:spPr bwMode="auto">
              <a:xfrm>
                <a:off x="3642241" y="5257802"/>
                <a:ext cx="83820" cy="104775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470" name="Oval 379"/>
              <p:cNvSpPr>
                <a:spLocks noChangeArrowheads="1"/>
              </p:cNvSpPr>
              <p:nvPr/>
            </p:nvSpPr>
            <p:spPr bwMode="auto">
              <a:xfrm>
                <a:off x="4172008" y="5086352"/>
                <a:ext cx="179252" cy="157162"/>
              </a:xfrm>
              <a:prstGeom prst="ellipse">
                <a:avLst/>
              </a:prstGeom>
              <a:solidFill>
                <a:srgbClr val="FF0000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471" name="Rounded Rectangle 380"/>
              <p:cNvSpPr>
                <a:spLocks noChangeArrowheads="1"/>
              </p:cNvSpPr>
              <p:nvPr/>
            </p:nvSpPr>
            <p:spPr bwMode="auto">
              <a:xfrm>
                <a:off x="4167544" y="5262564"/>
                <a:ext cx="190500" cy="366712"/>
              </a:xfrm>
              <a:prstGeom prst="roundRect">
                <a:avLst>
                  <a:gd name="adj" fmla="val 16667"/>
                </a:avLst>
              </a:prstGeom>
              <a:solidFill>
                <a:srgbClr val="FF0000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472" name="Rounded Rectangle 381"/>
              <p:cNvSpPr>
                <a:spLocks noChangeArrowheads="1"/>
              </p:cNvSpPr>
              <p:nvPr/>
            </p:nvSpPr>
            <p:spPr bwMode="auto">
              <a:xfrm>
                <a:off x="4372687" y="5274470"/>
                <a:ext cx="46913" cy="333375"/>
              </a:xfrm>
              <a:prstGeom prst="roundRect">
                <a:avLst>
                  <a:gd name="adj" fmla="val 16667"/>
                </a:avLst>
              </a:prstGeom>
              <a:solidFill>
                <a:srgbClr val="FF0000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473" name="Rounded Rectangle 382"/>
              <p:cNvSpPr>
                <a:spLocks noChangeArrowheads="1"/>
              </p:cNvSpPr>
              <p:nvPr/>
            </p:nvSpPr>
            <p:spPr bwMode="auto">
              <a:xfrm>
                <a:off x="4109441" y="5274470"/>
                <a:ext cx="45719" cy="321468"/>
              </a:xfrm>
              <a:prstGeom prst="roundRect">
                <a:avLst>
                  <a:gd name="adj" fmla="val 16667"/>
                </a:avLst>
              </a:prstGeom>
              <a:solidFill>
                <a:srgbClr val="FF0000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474" name="Rounded Rectangle 383"/>
              <p:cNvSpPr>
                <a:spLocks noChangeArrowheads="1"/>
              </p:cNvSpPr>
              <p:nvPr/>
            </p:nvSpPr>
            <p:spPr bwMode="auto">
              <a:xfrm>
                <a:off x="4167544" y="5519739"/>
                <a:ext cx="63817" cy="409575"/>
              </a:xfrm>
              <a:prstGeom prst="roundRect">
                <a:avLst>
                  <a:gd name="adj" fmla="val 16667"/>
                </a:avLst>
              </a:prstGeom>
              <a:solidFill>
                <a:srgbClr val="FF0000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475" name="Rounded Rectangle 384"/>
              <p:cNvSpPr>
                <a:spLocks noChangeArrowheads="1"/>
              </p:cNvSpPr>
              <p:nvPr/>
            </p:nvSpPr>
            <p:spPr bwMode="auto">
              <a:xfrm>
                <a:off x="4306374" y="5524501"/>
                <a:ext cx="50717" cy="409575"/>
              </a:xfrm>
              <a:prstGeom prst="roundRect">
                <a:avLst>
                  <a:gd name="adj" fmla="val 16667"/>
                </a:avLst>
              </a:prstGeom>
              <a:solidFill>
                <a:srgbClr val="FF0000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476" name="Rounded Rectangle 385"/>
              <p:cNvSpPr>
                <a:spLocks noChangeArrowheads="1"/>
              </p:cNvSpPr>
              <p:nvPr/>
            </p:nvSpPr>
            <p:spPr bwMode="auto">
              <a:xfrm>
                <a:off x="4306374" y="5262564"/>
                <a:ext cx="89770" cy="104775"/>
              </a:xfrm>
              <a:prstGeom prst="roundRect">
                <a:avLst>
                  <a:gd name="adj" fmla="val 16667"/>
                </a:avLst>
              </a:prstGeom>
              <a:solidFill>
                <a:srgbClr val="FF0000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477" name="Rounded Rectangle 386"/>
              <p:cNvSpPr>
                <a:spLocks noChangeArrowheads="1"/>
              </p:cNvSpPr>
              <p:nvPr/>
            </p:nvSpPr>
            <p:spPr bwMode="auto">
              <a:xfrm>
                <a:off x="4132300" y="5262564"/>
                <a:ext cx="73344" cy="104775"/>
              </a:xfrm>
              <a:prstGeom prst="roundRect">
                <a:avLst>
                  <a:gd name="adj" fmla="val 16667"/>
                </a:avLst>
              </a:prstGeom>
              <a:solidFill>
                <a:srgbClr val="FF0000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478" name="Oval 387"/>
              <p:cNvSpPr>
                <a:spLocks noChangeArrowheads="1"/>
              </p:cNvSpPr>
              <p:nvPr/>
            </p:nvSpPr>
            <p:spPr bwMode="auto">
              <a:xfrm>
                <a:off x="4553008" y="5091114"/>
                <a:ext cx="179252" cy="157162"/>
              </a:xfrm>
              <a:prstGeom prst="ellipse">
                <a:avLst/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479" name="Rounded Rectangle 388"/>
              <p:cNvSpPr>
                <a:spLocks noChangeArrowheads="1"/>
              </p:cNvSpPr>
              <p:nvPr/>
            </p:nvSpPr>
            <p:spPr bwMode="auto">
              <a:xfrm>
                <a:off x="4548544" y="5267326"/>
                <a:ext cx="190500" cy="366712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480" name="Rounded Rectangle 389"/>
              <p:cNvSpPr>
                <a:spLocks noChangeArrowheads="1"/>
              </p:cNvSpPr>
              <p:nvPr/>
            </p:nvSpPr>
            <p:spPr bwMode="auto">
              <a:xfrm>
                <a:off x="4753687" y="5279232"/>
                <a:ext cx="46913" cy="333375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481" name="Rounded Rectangle 390"/>
              <p:cNvSpPr>
                <a:spLocks noChangeArrowheads="1"/>
              </p:cNvSpPr>
              <p:nvPr/>
            </p:nvSpPr>
            <p:spPr bwMode="auto">
              <a:xfrm>
                <a:off x="4490441" y="5279232"/>
                <a:ext cx="45719" cy="321468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482" name="Rounded Rectangle 391"/>
              <p:cNvSpPr>
                <a:spLocks noChangeArrowheads="1"/>
              </p:cNvSpPr>
              <p:nvPr/>
            </p:nvSpPr>
            <p:spPr bwMode="auto">
              <a:xfrm>
                <a:off x="4548544" y="5524501"/>
                <a:ext cx="63817" cy="409575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483" name="Rounded Rectangle 392"/>
              <p:cNvSpPr>
                <a:spLocks noChangeArrowheads="1"/>
              </p:cNvSpPr>
              <p:nvPr/>
            </p:nvSpPr>
            <p:spPr bwMode="auto">
              <a:xfrm>
                <a:off x="4687374" y="5529263"/>
                <a:ext cx="50717" cy="409575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484" name="Rounded Rectangle 393"/>
              <p:cNvSpPr>
                <a:spLocks noChangeArrowheads="1"/>
              </p:cNvSpPr>
              <p:nvPr/>
            </p:nvSpPr>
            <p:spPr bwMode="auto">
              <a:xfrm>
                <a:off x="4687374" y="5267326"/>
                <a:ext cx="89770" cy="104775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485" name="Rounded Rectangle 394"/>
              <p:cNvSpPr>
                <a:spLocks noChangeArrowheads="1"/>
              </p:cNvSpPr>
              <p:nvPr/>
            </p:nvSpPr>
            <p:spPr bwMode="auto">
              <a:xfrm>
                <a:off x="4513300" y="5267326"/>
                <a:ext cx="73344" cy="104775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486" name="Oval 395"/>
              <p:cNvSpPr>
                <a:spLocks noChangeArrowheads="1"/>
              </p:cNvSpPr>
              <p:nvPr/>
            </p:nvSpPr>
            <p:spPr bwMode="auto">
              <a:xfrm>
                <a:off x="4965383" y="5010152"/>
                <a:ext cx="228600" cy="228600"/>
              </a:xfrm>
              <a:prstGeom prst="ellipse">
                <a:avLst/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487" name="Rounded Rectangle 396"/>
              <p:cNvSpPr>
                <a:spLocks noChangeArrowheads="1"/>
              </p:cNvSpPr>
              <p:nvPr/>
            </p:nvSpPr>
            <p:spPr bwMode="auto">
              <a:xfrm>
                <a:off x="4965383" y="5253040"/>
                <a:ext cx="252650" cy="366712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488" name="Rounded Rectangle 397"/>
              <p:cNvSpPr>
                <a:spLocks noChangeArrowheads="1"/>
              </p:cNvSpPr>
              <p:nvPr/>
            </p:nvSpPr>
            <p:spPr bwMode="auto">
              <a:xfrm>
                <a:off x="5233270" y="5253040"/>
                <a:ext cx="76200" cy="333375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489" name="Rounded Rectangle 398"/>
              <p:cNvSpPr>
                <a:spLocks noChangeArrowheads="1"/>
              </p:cNvSpPr>
              <p:nvPr/>
            </p:nvSpPr>
            <p:spPr bwMode="auto">
              <a:xfrm>
                <a:off x="4876800" y="5253039"/>
                <a:ext cx="76200" cy="333375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490" name="Rounded Rectangle 399"/>
              <p:cNvSpPr>
                <a:spLocks noChangeArrowheads="1"/>
              </p:cNvSpPr>
              <p:nvPr/>
            </p:nvSpPr>
            <p:spPr bwMode="auto">
              <a:xfrm>
                <a:off x="4965383" y="5510215"/>
                <a:ext cx="114300" cy="409575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491" name="Rounded Rectangle 400"/>
              <p:cNvSpPr>
                <a:spLocks noChangeArrowheads="1"/>
              </p:cNvSpPr>
              <p:nvPr/>
            </p:nvSpPr>
            <p:spPr bwMode="auto">
              <a:xfrm>
                <a:off x="5127783" y="5510215"/>
                <a:ext cx="90250" cy="409575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492" name="Rounded Rectangle 401"/>
              <p:cNvSpPr>
                <a:spLocks noChangeArrowheads="1"/>
              </p:cNvSpPr>
              <p:nvPr/>
            </p:nvSpPr>
            <p:spPr bwMode="auto">
              <a:xfrm>
                <a:off x="5155883" y="5253040"/>
                <a:ext cx="124300" cy="104775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493" name="Rounded Rectangle 402"/>
              <p:cNvSpPr>
                <a:spLocks noChangeArrowheads="1"/>
              </p:cNvSpPr>
              <p:nvPr/>
            </p:nvSpPr>
            <p:spPr bwMode="auto">
              <a:xfrm>
                <a:off x="4919663" y="5253040"/>
                <a:ext cx="83820" cy="104775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494" name="Oval 403"/>
              <p:cNvSpPr>
                <a:spLocks noChangeArrowheads="1"/>
              </p:cNvSpPr>
              <p:nvPr/>
            </p:nvSpPr>
            <p:spPr bwMode="auto">
              <a:xfrm>
                <a:off x="5449430" y="5081590"/>
                <a:ext cx="179252" cy="157162"/>
              </a:xfrm>
              <a:prstGeom prst="ellipse">
                <a:avLst/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495" name="Rounded Rectangle 404"/>
              <p:cNvSpPr>
                <a:spLocks noChangeArrowheads="1"/>
              </p:cNvSpPr>
              <p:nvPr/>
            </p:nvSpPr>
            <p:spPr bwMode="auto">
              <a:xfrm>
                <a:off x="5444966" y="5257802"/>
                <a:ext cx="190500" cy="366712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496" name="Rounded Rectangle 405"/>
              <p:cNvSpPr>
                <a:spLocks noChangeArrowheads="1"/>
              </p:cNvSpPr>
              <p:nvPr/>
            </p:nvSpPr>
            <p:spPr bwMode="auto">
              <a:xfrm>
                <a:off x="5650109" y="5269708"/>
                <a:ext cx="46913" cy="333375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497" name="Rounded Rectangle 406"/>
              <p:cNvSpPr>
                <a:spLocks noChangeArrowheads="1"/>
              </p:cNvSpPr>
              <p:nvPr/>
            </p:nvSpPr>
            <p:spPr bwMode="auto">
              <a:xfrm>
                <a:off x="5386863" y="5269708"/>
                <a:ext cx="45719" cy="321468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498" name="Rounded Rectangle 407"/>
              <p:cNvSpPr>
                <a:spLocks noChangeArrowheads="1"/>
              </p:cNvSpPr>
              <p:nvPr/>
            </p:nvSpPr>
            <p:spPr bwMode="auto">
              <a:xfrm>
                <a:off x="5444966" y="5514977"/>
                <a:ext cx="63817" cy="409575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499" name="Rounded Rectangle 408"/>
              <p:cNvSpPr>
                <a:spLocks noChangeArrowheads="1"/>
              </p:cNvSpPr>
              <p:nvPr/>
            </p:nvSpPr>
            <p:spPr bwMode="auto">
              <a:xfrm>
                <a:off x="5583796" y="5519739"/>
                <a:ext cx="50717" cy="409575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500" name="Rounded Rectangle 409"/>
              <p:cNvSpPr>
                <a:spLocks noChangeArrowheads="1"/>
              </p:cNvSpPr>
              <p:nvPr/>
            </p:nvSpPr>
            <p:spPr bwMode="auto">
              <a:xfrm>
                <a:off x="5583796" y="5257802"/>
                <a:ext cx="89770" cy="104775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501" name="Rounded Rectangle 410"/>
              <p:cNvSpPr>
                <a:spLocks noChangeArrowheads="1"/>
              </p:cNvSpPr>
              <p:nvPr/>
            </p:nvSpPr>
            <p:spPr bwMode="auto">
              <a:xfrm>
                <a:off x="5409722" y="5257802"/>
                <a:ext cx="73344" cy="104775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502" name="Oval 411"/>
              <p:cNvSpPr>
                <a:spLocks noChangeArrowheads="1"/>
              </p:cNvSpPr>
              <p:nvPr/>
            </p:nvSpPr>
            <p:spPr bwMode="auto">
              <a:xfrm>
                <a:off x="5828113" y="5014914"/>
                <a:ext cx="228600" cy="228600"/>
              </a:xfrm>
              <a:prstGeom prst="ellipse">
                <a:avLst/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503" name="Rounded Rectangle 412"/>
              <p:cNvSpPr>
                <a:spLocks noChangeArrowheads="1"/>
              </p:cNvSpPr>
              <p:nvPr/>
            </p:nvSpPr>
            <p:spPr bwMode="auto">
              <a:xfrm>
                <a:off x="5828113" y="5257802"/>
                <a:ext cx="252650" cy="366712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504" name="Rounded Rectangle 413"/>
              <p:cNvSpPr>
                <a:spLocks noChangeArrowheads="1"/>
              </p:cNvSpPr>
              <p:nvPr/>
            </p:nvSpPr>
            <p:spPr bwMode="auto">
              <a:xfrm>
                <a:off x="6096000" y="5257802"/>
                <a:ext cx="76200" cy="333375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505" name="Rounded Rectangle 414"/>
              <p:cNvSpPr>
                <a:spLocks noChangeArrowheads="1"/>
              </p:cNvSpPr>
              <p:nvPr/>
            </p:nvSpPr>
            <p:spPr bwMode="auto">
              <a:xfrm>
                <a:off x="5739530" y="5257801"/>
                <a:ext cx="76200" cy="333375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506" name="Rounded Rectangle 415"/>
              <p:cNvSpPr>
                <a:spLocks noChangeArrowheads="1"/>
              </p:cNvSpPr>
              <p:nvPr/>
            </p:nvSpPr>
            <p:spPr bwMode="auto">
              <a:xfrm>
                <a:off x="5828113" y="5514977"/>
                <a:ext cx="114300" cy="409575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507" name="Rounded Rectangle 416"/>
              <p:cNvSpPr>
                <a:spLocks noChangeArrowheads="1"/>
              </p:cNvSpPr>
              <p:nvPr/>
            </p:nvSpPr>
            <p:spPr bwMode="auto">
              <a:xfrm>
                <a:off x="5990513" y="5514977"/>
                <a:ext cx="90250" cy="409575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508" name="Rounded Rectangle 417"/>
              <p:cNvSpPr>
                <a:spLocks noChangeArrowheads="1"/>
              </p:cNvSpPr>
              <p:nvPr/>
            </p:nvSpPr>
            <p:spPr bwMode="auto">
              <a:xfrm>
                <a:off x="6018613" y="5257802"/>
                <a:ext cx="124300" cy="104775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509" name="Rounded Rectangle 418"/>
              <p:cNvSpPr>
                <a:spLocks noChangeArrowheads="1"/>
              </p:cNvSpPr>
              <p:nvPr/>
            </p:nvSpPr>
            <p:spPr bwMode="auto">
              <a:xfrm>
                <a:off x="5782393" y="5257802"/>
                <a:ext cx="83820" cy="104775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510" name="Oval 419"/>
              <p:cNvSpPr>
                <a:spLocks noChangeArrowheads="1"/>
              </p:cNvSpPr>
              <p:nvPr/>
            </p:nvSpPr>
            <p:spPr bwMode="auto">
              <a:xfrm>
                <a:off x="6285313" y="5014914"/>
                <a:ext cx="228600" cy="228600"/>
              </a:xfrm>
              <a:prstGeom prst="ellipse">
                <a:avLst/>
              </a:prstGeom>
              <a:solidFill>
                <a:srgbClr val="FF0000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511" name="Rounded Rectangle 420"/>
              <p:cNvSpPr>
                <a:spLocks noChangeArrowheads="1"/>
              </p:cNvSpPr>
              <p:nvPr/>
            </p:nvSpPr>
            <p:spPr bwMode="auto">
              <a:xfrm>
                <a:off x="6285313" y="5257802"/>
                <a:ext cx="252650" cy="366712"/>
              </a:xfrm>
              <a:prstGeom prst="roundRect">
                <a:avLst>
                  <a:gd name="adj" fmla="val 16667"/>
                </a:avLst>
              </a:prstGeom>
              <a:solidFill>
                <a:srgbClr val="FF0000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512" name="Rounded Rectangle 421"/>
              <p:cNvSpPr>
                <a:spLocks noChangeArrowheads="1"/>
              </p:cNvSpPr>
              <p:nvPr/>
            </p:nvSpPr>
            <p:spPr bwMode="auto">
              <a:xfrm>
                <a:off x="6553200" y="5257802"/>
                <a:ext cx="76200" cy="333375"/>
              </a:xfrm>
              <a:prstGeom prst="roundRect">
                <a:avLst>
                  <a:gd name="adj" fmla="val 16667"/>
                </a:avLst>
              </a:prstGeom>
              <a:solidFill>
                <a:srgbClr val="FF0000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513" name="Rounded Rectangle 422"/>
              <p:cNvSpPr>
                <a:spLocks noChangeArrowheads="1"/>
              </p:cNvSpPr>
              <p:nvPr/>
            </p:nvSpPr>
            <p:spPr bwMode="auto">
              <a:xfrm>
                <a:off x="6196730" y="5257801"/>
                <a:ext cx="76200" cy="333375"/>
              </a:xfrm>
              <a:prstGeom prst="roundRect">
                <a:avLst>
                  <a:gd name="adj" fmla="val 16667"/>
                </a:avLst>
              </a:prstGeom>
              <a:solidFill>
                <a:srgbClr val="FF0000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514" name="Rounded Rectangle 423"/>
              <p:cNvSpPr>
                <a:spLocks noChangeArrowheads="1"/>
              </p:cNvSpPr>
              <p:nvPr/>
            </p:nvSpPr>
            <p:spPr bwMode="auto">
              <a:xfrm>
                <a:off x="6285313" y="5514977"/>
                <a:ext cx="114300" cy="409575"/>
              </a:xfrm>
              <a:prstGeom prst="roundRect">
                <a:avLst>
                  <a:gd name="adj" fmla="val 16667"/>
                </a:avLst>
              </a:prstGeom>
              <a:solidFill>
                <a:srgbClr val="FF0000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515" name="Rounded Rectangle 424"/>
              <p:cNvSpPr>
                <a:spLocks noChangeArrowheads="1"/>
              </p:cNvSpPr>
              <p:nvPr/>
            </p:nvSpPr>
            <p:spPr bwMode="auto">
              <a:xfrm>
                <a:off x="6447713" y="5514977"/>
                <a:ext cx="90250" cy="409575"/>
              </a:xfrm>
              <a:prstGeom prst="roundRect">
                <a:avLst>
                  <a:gd name="adj" fmla="val 16667"/>
                </a:avLst>
              </a:prstGeom>
              <a:solidFill>
                <a:srgbClr val="FF0000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516" name="Rounded Rectangle 425"/>
              <p:cNvSpPr>
                <a:spLocks noChangeArrowheads="1"/>
              </p:cNvSpPr>
              <p:nvPr/>
            </p:nvSpPr>
            <p:spPr bwMode="auto">
              <a:xfrm>
                <a:off x="6475813" y="5257802"/>
                <a:ext cx="124300" cy="104775"/>
              </a:xfrm>
              <a:prstGeom prst="roundRect">
                <a:avLst>
                  <a:gd name="adj" fmla="val 16667"/>
                </a:avLst>
              </a:prstGeom>
              <a:solidFill>
                <a:srgbClr val="FF0000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517" name="Rounded Rectangle 426"/>
              <p:cNvSpPr>
                <a:spLocks noChangeArrowheads="1"/>
              </p:cNvSpPr>
              <p:nvPr/>
            </p:nvSpPr>
            <p:spPr bwMode="auto">
              <a:xfrm>
                <a:off x="6239593" y="5257802"/>
                <a:ext cx="83820" cy="104775"/>
              </a:xfrm>
              <a:prstGeom prst="roundRect">
                <a:avLst>
                  <a:gd name="adj" fmla="val 16667"/>
                </a:avLst>
              </a:prstGeom>
              <a:solidFill>
                <a:srgbClr val="FF0000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518" name="Oval 427"/>
              <p:cNvSpPr>
                <a:spLocks noChangeArrowheads="1"/>
              </p:cNvSpPr>
              <p:nvPr/>
            </p:nvSpPr>
            <p:spPr bwMode="auto">
              <a:xfrm>
                <a:off x="6762808" y="5091114"/>
                <a:ext cx="179252" cy="157162"/>
              </a:xfrm>
              <a:prstGeom prst="ellipse">
                <a:avLst/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519" name="Rounded Rectangle 428"/>
              <p:cNvSpPr>
                <a:spLocks noChangeArrowheads="1"/>
              </p:cNvSpPr>
              <p:nvPr/>
            </p:nvSpPr>
            <p:spPr bwMode="auto">
              <a:xfrm>
                <a:off x="6758344" y="5267326"/>
                <a:ext cx="190500" cy="366712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520" name="Rounded Rectangle 429"/>
              <p:cNvSpPr>
                <a:spLocks noChangeArrowheads="1"/>
              </p:cNvSpPr>
              <p:nvPr/>
            </p:nvSpPr>
            <p:spPr bwMode="auto">
              <a:xfrm>
                <a:off x="6963487" y="5279232"/>
                <a:ext cx="46913" cy="333375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521" name="Rounded Rectangle 430"/>
              <p:cNvSpPr>
                <a:spLocks noChangeArrowheads="1"/>
              </p:cNvSpPr>
              <p:nvPr/>
            </p:nvSpPr>
            <p:spPr bwMode="auto">
              <a:xfrm>
                <a:off x="6700241" y="5279232"/>
                <a:ext cx="45719" cy="321468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522" name="Rounded Rectangle 431"/>
              <p:cNvSpPr>
                <a:spLocks noChangeArrowheads="1"/>
              </p:cNvSpPr>
              <p:nvPr/>
            </p:nvSpPr>
            <p:spPr bwMode="auto">
              <a:xfrm>
                <a:off x="6758344" y="5524501"/>
                <a:ext cx="63817" cy="409575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523" name="Rounded Rectangle 432"/>
              <p:cNvSpPr>
                <a:spLocks noChangeArrowheads="1"/>
              </p:cNvSpPr>
              <p:nvPr/>
            </p:nvSpPr>
            <p:spPr bwMode="auto">
              <a:xfrm>
                <a:off x="6897174" y="5529263"/>
                <a:ext cx="50717" cy="409575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524" name="Rounded Rectangle 433"/>
              <p:cNvSpPr>
                <a:spLocks noChangeArrowheads="1"/>
              </p:cNvSpPr>
              <p:nvPr/>
            </p:nvSpPr>
            <p:spPr bwMode="auto">
              <a:xfrm>
                <a:off x="6897174" y="5267326"/>
                <a:ext cx="89770" cy="104775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525" name="Rounded Rectangle 434"/>
              <p:cNvSpPr>
                <a:spLocks noChangeArrowheads="1"/>
              </p:cNvSpPr>
              <p:nvPr/>
            </p:nvSpPr>
            <p:spPr bwMode="auto">
              <a:xfrm>
                <a:off x="6723100" y="5267326"/>
                <a:ext cx="73344" cy="104775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526" name="Oval 435"/>
              <p:cNvSpPr>
                <a:spLocks noChangeArrowheads="1"/>
              </p:cNvSpPr>
              <p:nvPr/>
            </p:nvSpPr>
            <p:spPr bwMode="auto">
              <a:xfrm>
                <a:off x="7143808" y="5095876"/>
                <a:ext cx="179252" cy="157162"/>
              </a:xfrm>
              <a:prstGeom prst="ellipse">
                <a:avLst/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527" name="Rounded Rectangle 436"/>
              <p:cNvSpPr>
                <a:spLocks noChangeArrowheads="1"/>
              </p:cNvSpPr>
              <p:nvPr/>
            </p:nvSpPr>
            <p:spPr bwMode="auto">
              <a:xfrm>
                <a:off x="7139344" y="5272088"/>
                <a:ext cx="190500" cy="366712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528" name="Rounded Rectangle 437"/>
              <p:cNvSpPr>
                <a:spLocks noChangeArrowheads="1"/>
              </p:cNvSpPr>
              <p:nvPr/>
            </p:nvSpPr>
            <p:spPr bwMode="auto">
              <a:xfrm>
                <a:off x="7344487" y="5283994"/>
                <a:ext cx="46913" cy="333375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529" name="Rounded Rectangle 438"/>
              <p:cNvSpPr>
                <a:spLocks noChangeArrowheads="1"/>
              </p:cNvSpPr>
              <p:nvPr/>
            </p:nvSpPr>
            <p:spPr bwMode="auto">
              <a:xfrm>
                <a:off x="7081241" y="5283994"/>
                <a:ext cx="45719" cy="321468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530" name="Rounded Rectangle 439"/>
              <p:cNvSpPr>
                <a:spLocks noChangeArrowheads="1"/>
              </p:cNvSpPr>
              <p:nvPr/>
            </p:nvSpPr>
            <p:spPr bwMode="auto">
              <a:xfrm>
                <a:off x="7139344" y="5529263"/>
                <a:ext cx="63817" cy="409575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531" name="Rounded Rectangle 440"/>
              <p:cNvSpPr>
                <a:spLocks noChangeArrowheads="1"/>
              </p:cNvSpPr>
              <p:nvPr/>
            </p:nvSpPr>
            <p:spPr bwMode="auto">
              <a:xfrm>
                <a:off x="7278174" y="5534025"/>
                <a:ext cx="50717" cy="409575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532" name="Rounded Rectangle 441"/>
              <p:cNvSpPr>
                <a:spLocks noChangeArrowheads="1"/>
              </p:cNvSpPr>
              <p:nvPr/>
            </p:nvSpPr>
            <p:spPr bwMode="auto">
              <a:xfrm>
                <a:off x="7278174" y="5272088"/>
                <a:ext cx="89770" cy="104775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  <p:sp>
            <p:nvSpPr>
              <p:cNvPr id="18533" name="Rounded Rectangle 442"/>
              <p:cNvSpPr>
                <a:spLocks noChangeArrowheads="1"/>
              </p:cNvSpPr>
              <p:nvPr/>
            </p:nvSpPr>
            <p:spPr bwMode="auto">
              <a:xfrm>
                <a:off x="7104100" y="5272088"/>
                <a:ext cx="73344" cy="104775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GB"/>
              </a:p>
            </p:txBody>
          </p:sp>
        </p:grpSp>
      </p:grpSp>
      <p:sp>
        <p:nvSpPr>
          <p:cNvPr id="18443" name="Oval 5"/>
          <p:cNvSpPr>
            <a:spLocks noChangeArrowheads="1"/>
          </p:cNvSpPr>
          <p:nvPr/>
        </p:nvSpPr>
        <p:spPr bwMode="auto">
          <a:xfrm>
            <a:off x="7131050" y="2733675"/>
            <a:ext cx="304800" cy="692150"/>
          </a:xfrm>
          <a:prstGeom prst="ellipse">
            <a:avLst/>
          </a:prstGeom>
          <a:noFill/>
          <a:ln w="31750">
            <a:solidFill>
              <a:schemeClr val="folHlink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GB"/>
          </a:p>
        </p:txBody>
      </p:sp>
      <p:sp>
        <p:nvSpPr>
          <p:cNvPr id="18444" name="Oval 5"/>
          <p:cNvSpPr>
            <a:spLocks noChangeArrowheads="1"/>
          </p:cNvSpPr>
          <p:nvPr/>
        </p:nvSpPr>
        <p:spPr bwMode="auto">
          <a:xfrm>
            <a:off x="6665913" y="3260725"/>
            <a:ext cx="304800" cy="692150"/>
          </a:xfrm>
          <a:prstGeom prst="ellipse">
            <a:avLst/>
          </a:prstGeom>
          <a:noFill/>
          <a:ln w="31750">
            <a:solidFill>
              <a:schemeClr val="folHlink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GB"/>
          </a:p>
        </p:txBody>
      </p:sp>
      <p:sp>
        <p:nvSpPr>
          <p:cNvPr id="18445" name="Oval 5"/>
          <p:cNvSpPr>
            <a:spLocks noChangeArrowheads="1"/>
          </p:cNvSpPr>
          <p:nvPr/>
        </p:nvSpPr>
        <p:spPr bwMode="auto">
          <a:xfrm>
            <a:off x="7526338" y="4375150"/>
            <a:ext cx="304800" cy="693738"/>
          </a:xfrm>
          <a:prstGeom prst="ellipse">
            <a:avLst/>
          </a:prstGeom>
          <a:noFill/>
          <a:ln w="31750">
            <a:solidFill>
              <a:schemeClr val="folHlink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GB"/>
          </a:p>
        </p:txBody>
      </p:sp>
      <p:sp>
        <p:nvSpPr>
          <p:cNvPr id="18446" name="Oval 5"/>
          <p:cNvSpPr>
            <a:spLocks noChangeArrowheads="1"/>
          </p:cNvSpPr>
          <p:nvPr/>
        </p:nvSpPr>
        <p:spPr bwMode="auto">
          <a:xfrm>
            <a:off x="6400800" y="3811588"/>
            <a:ext cx="304800" cy="693737"/>
          </a:xfrm>
          <a:prstGeom prst="ellipse">
            <a:avLst/>
          </a:prstGeom>
          <a:noFill/>
          <a:ln w="31750">
            <a:solidFill>
              <a:schemeClr val="folHlink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GB"/>
          </a:p>
        </p:txBody>
      </p:sp>
      <p:sp>
        <p:nvSpPr>
          <p:cNvPr id="18447" name="Oval 5"/>
          <p:cNvSpPr>
            <a:spLocks noChangeArrowheads="1"/>
          </p:cNvSpPr>
          <p:nvPr/>
        </p:nvSpPr>
        <p:spPr bwMode="auto">
          <a:xfrm>
            <a:off x="6045200" y="3784600"/>
            <a:ext cx="304800" cy="692150"/>
          </a:xfrm>
          <a:prstGeom prst="ellipse">
            <a:avLst/>
          </a:prstGeom>
          <a:noFill/>
          <a:ln w="31750">
            <a:solidFill>
              <a:schemeClr val="folHlink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GB"/>
          </a:p>
        </p:txBody>
      </p:sp>
      <p:sp>
        <p:nvSpPr>
          <p:cNvPr id="18448" name="Oval 5"/>
          <p:cNvSpPr>
            <a:spLocks noChangeArrowheads="1"/>
          </p:cNvSpPr>
          <p:nvPr/>
        </p:nvSpPr>
        <p:spPr bwMode="auto">
          <a:xfrm>
            <a:off x="6335713" y="4387850"/>
            <a:ext cx="304800" cy="692150"/>
          </a:xfrm>
          <a:prstGeom prst="ellipse">
            <a:avLst/>
          </a:prstGeom>
          <a:noFill/>
          <a:ln w="31750">
            <a:solidFill>
              <a:schemeClr val="folHlink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GB"/>
          </a:p>
        </p:txBody>
      </p:sp>
      <p:sp>
        <p:nvSpPr>
          <p:cNvPr id="18449" name="Oval 5"/>
          <p:cNvSpPr>
            <a:spLocks noChangeArrowheads="1"/>
          </p:cNvSpPr>
          <p:nvPr/>
        </p:nvSpPr>
        <p:spPr bwMode="auto">
          <a:xfrm>
            <a:off x="6202363" y="2705100"/>
            <a:ext cx="304800" cy="692150"/>
          </a:xfrm>
          <a:prstGeom prst="ellipse">
            <a:avLst/>
          </a:prstGeom>
          <a:noFill/>
          <a:ln w="31750">
            <a:solidFill>
              <a:schemeClr val="folHlink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2"/>
          <p:cNvSpPr>
            <a:spLocks noGrp="1" noChangeArrowheads="1"/>
          </p:cNvSpPr>
          <p:nvPr>
            <p:ph type="title"/>
          </p:nvPr>
        </p:nvSpPr>
        <p:spPr>
          <a:xfrm>
            <a:off x="1150938" y="152400"/>
            <a:ext cx="7383462" cy="990600"/>
          </a:xfrm>
        </p:spPr>
        <p:txBody>
          <a:bodyPr/>
          <a:lstStyle/>
          <a:p>
            <a:pPr eaLnBrk="1" hangingPunct="1"/>
            <a:r>
              <a:rPr lang="en-US" smtClean="0"/>
              <a:t>Examples of Populations</a:t>
            </a:r>
          </a:p>
        </p:txBody>
      </p:sp>
      <p:sp>
        <p:nvSpPr>
          <p:cNvPr id="20482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120000"/>
              </a:lnSpc>
            </a:pPr>
            <a:r>
              <a:rPr lang="en-US" smtClean="0"/>
              <a:t>Names of all registered voters in the United States</a:t>
            </a:r>
          </a:p>
          <a:p>
            <a:pPr eaLnBrk="1" hangingPunct="1">
              <a:lnSpc>
                <a:spcPct val="120000"/>
              </a:lnSpc>
            </a:pPr>
            <a:r>
              <a:rPr lang="en-US" smtClean="0"/>
              <a:t>Incomes of all families living in Daytona Beach</a:t>
            </a:r>
          </a:p>
          <a:p>
            <a:pPr eaLnBrk="1" hangingPunct="1">
              <a:lnSpc>
                <a:spcPct val="120000"/>
              </a:lnSpc>
            </a:pPr>
            <a:r>
              <a:rPr lang="en-US" smtClean="0"/>
              <a:t>Annual returns of all stocks traded on the New York Stock Exchange</a:t>
            </a:r>
          </a:p>
          <a:p>
            <a:pPr eaLnBrk="1" hangingPunct="1">
              <a:lnSpc>
                <a:spcPct val="120000"/>
              </a:lnSpc>
            </a:pPr>
            <a:r>
              <a:rPr lang="en-US" smtClean="0"/>
              <a:t>Grade point averages of all the students in your university</a:t>
            </a:r>
          </a:p>
          <a:p>
            <a:pPr eaLnBrk="1" hangingPunct="1"/>
            <a:endParaRPr lang="en-US" smtClean="0"/>
          </a:p>
        </p:txBody>
      </p:sp>
      <p:sp>
        <p:nvSpPr>
          <p:cNvPr id="20483" name="Footer Placehold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pPr defTabSz="852488"/>
            <a:r>
              <a:rPr lang="en-US"/>
              <a:t>Copyright © 2013 Pearson Education</a:t>
            </a:r>
          </a:p>
        </p:txBody>
      </p:sp>
      <p:sp>
        <p:nvSpPr>
          <p:cNvPr id="20484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pPr defTabSz="852488"/>
            <a:r>
              <a:rPr lang="en-US" smtClean="0">
                <a:cs typeface="Arial" charset="0"/>
              </a:rPr>
              <a:t>Ch. 1-</a:t>
            </a:r>
            <a:fld id="{FD32A8A6-EBC7-465A-A4E9-67FDE6FE32C2}" type="slidenum">
              <a:rPr lang="en-US" smtClean="0">
                <a:cs typeface="Arial" charset="0"/>
              </a:rPr>
              <a:pPr defTabSz="852488"/>
              <a:t>8</a:t>
            </a:fld>
            <a:endParaRPr lang="en-US" smtClean="0"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2"/>
          <p:cNvSpPr>
            <a:spLocks noGrp="1" noChangeArrowheads="1"/>
          </p:cNvSpPr>
          <p:nvPr>
            <p:ph type="title"/>
          </p:nvPr>
        </p:nvSpPr>
        <p:spPr>
          <a:xfrm>
            <a:off x="1150938" y="152400"/>
            <a:ext cx="7383462" cy="990600"/>
          </a:xfrm>
        </p:spPr>
        <p:txBody>
          <a:bodyPr/>
          <a:lstStyle/>
          <a:p>
            <a:pPr eaLnBrk="1" hangingPunct="1"/>
            <a:r>
              <a:rPr lang="en-US" smtClean="0"/>
              <a:t>Random Sampling</a:t>
            </a:r>
          </a:p>
        </p:txBody>
      </p:sp>
      <p:sp>
        <p:nvSpPr>
          <p:cNvPr id="22530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mtClean="0">
                <a:solidFill>
                  <a:schemeClr val="hlink"/>
                </a:solidFill>
              </a:rPr>
              <a:t>Simple random sampling</a:t>
            </a:r>
            <a:r>
              <a:rPr lang="en-US" smtClean="0"/>
              <a:t> is a procedure in which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400" smtClean="0"/>
              <a:t> 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smtClean="0"/>
              <a:t>each member of the population is chosen strictly by chance,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smtClean="0"/>
              <a:t>each member of the population is equally likely to be chosen, 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smtClean="0"/>
              <a:t>every possible sample of  n  objects is equally likely to be chosen</a:t>
            </a:r>
          </a:p>
          <a:p>
            <a:pPr eaLnBrk="1" hangingPunct="1">
              <a:lnSpc>
                <a:spcPct val="90000"/>
              </a:lnSpc>
            </a:pPr>
            <a:endParaRPr lang="en-US" sz="2400" smtClean="0"/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mtClean="0"/>
              <a:t>The resulting sample is called a </a:t>
            </a:r>
            <a:r>
              <a:rPr lang="en-US" smtClean="0">
                <a:solidFill>
                  <a:schemeClr val="hlink"/>
                </a:solidFill>
              </a:rPr>
              <a:t>random sample</a:t>
            </a:r>
            <a:endParaRPr lang="en-US" smtClean="0"/>
          </a:p>
        </p:txBody>
      </p:sp>
      <p:sp>
        <p:nvSpPr>
          <p:cNvPr id="22531" name="Footer Placehold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pPr defTabSz="852488"/>
            <a:r>
              <a:rPr lang="en-US"/>
              <a:t>Copyright © 2013 Pearson Education</a:t>
            </a:r>
          </a:p>
        </p:txBody>
      </p:sp>
      <p:sp>
        <p:nvSpPr>
          <p:cNvPr id="22532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pPr defTabSz="852488"/>
            <a:r>
              <a:rPr lang="en-US" smtClean="0">
                <a:cs typeface="Arial" charset="0"/>
              </a:rPr>
              <a:t>Ch. 1-</a:t>
            </a:r>
            <a:fld id="{16E4ACBC-4E15-4A3C-B176-8E42D8B0FFCE}" type="slidenum">
              <a:rPr lang="en-US" smtClean="0">
                <a:cs typeface="Arial" charset="0"/>
              </a:rPr>
              <a:pPr defTabSz="852488"/>
              <a:t>9</a:t>
            </a:fld>
            <a:endParaRPr lang="en-US" smtClean="0"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newbold-7e">
  <a:themeElements>
    <a:clrScheme name="PrenHall-newbold 2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PrenHall-newbold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lnDef>
  </a:objectDefaults>
  <a:extraClrSchemeLst>
    <a:extraClrScheme>
      <a:clrScheme name="PrenHall-newbold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nHall-newbold 2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nHall-newbold 3">
        <a:dk1>
          <a:srgbClr val="000000"/>
        </a:dk1>
        <a:lt1>
          <a:srgbClr val="FFFFFF"/>
        </a:lt1>
        <a:dk2>
          <a:srgbClr val="000000"/>
        </a:dk2>
        <a:lt2>
          <a:srgbClr val="5F5F5F"/>
        </a:lt2>
        <a:accent1>
          <a:srgbClr val="EAEAEA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F3F3F3"/>
        </a:accent5>
        <a:accent6>
          <a:srgbClr val="737373"/>
        </a:accent6>
        <a:hlink>
          <a:srgbClr val="4D4D4D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nHall-newbold 4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nHall-newbold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nHall-newbold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nHall-newbold 7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1592</TotalTime>
  <Pages>20</Pages>
  <Words>2862</Words>
  <Application>Microsoft Office PowerPoint</Application>
  <PresentationFormat>Ekran Gösterisi (4:3)</PresentationFormat>
  <Paragraphs>712</Paragraphs>
  <Slides>63</Slides>
  <Notes>13</Notes>
  <HiddenSlides>0</HiddenSlides>
  <MMClips>0</MMClips>
  <ScaleCrop>false</ScaleCrop>
  <HeadingPairs>
    <vt:vector size="8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Eklenmiş OLE Hizmet Programları</vt:lpstr>
      </vt:variant>
      <vt:variant>
        <vt:i4>4</vt:i4>
      </vt:variant>
      <vt:variant>
        <vt:lpstr>Slayt Başlıkları</vt:lpstr>
      </vt:variant>
      <vt:variant>
        <vt:i4>63</vt:i4>
      </vt:variant>
    </vt:vector>
  </HeadingPairs>
  <TitlesOfParts>
    <vt:vector size="72" baseType="lpstr">
      <vt:lpstr>Wingdings</vt:lpstr>
      <vt:lpstr>Times New Roman</vt:lpstr>
      <vt:lpstr>Arial</vt:lpstr>
      <vt:lpstr>Symbol</vt:lpstr>
      <vt:lpstr>newbold-7e</vt:lpstr>
      <vt:lpstr>Equation</vt:lpstr>
      <vt:lpstr>Clip</vt:lpstr>
      <vt:lpstr>Microsoft Excel Grafiği</vt:lpstr>
      <vt:lpstr>Worksheet</vt:lpstr>
      <vt:lpstr>PowerPoint Sunusu</vt:lpstr>
      <vt:lpstr>PowerPoint Sunusu</vt:lpstr>
      <vt:lpstr>PowerPoint Sunusu</vt:lpstr>
      <vt:lpstr>Decision Making in an Uncertain Environment</vt:lpstr>
      <vt:lpstr>Decision Making in an Uncertain Environment</vt:lpstr>
      <vt:lpstr>Key Definitions</vt:lpstr>
      <vt:lpstr>Population vs. Sample</vt:lpstr>
      <vt:lpstr>Examples of Populations</vt:lpstr>
      <vt:lpstr>Random Sampling</vt:lpstr>
      <vt:lpstr>Systematic Sampling</vt:lpstr>
      <vt:lpstr>Systematic Sampling</vt:lpstr>
      <vt:lpstr>Descriptive and Inferential Statistics</vt:lpstr>
      <vt:lpstr>Descriptive Statistics</vt:lpstr>
      <vt:lpstr>Inferential Statistics</vt:lpstr>
      <vt:lpstr>Classification of Variables</vt:lpstr>
      <vt:lpstr>Measurement Levels</vt:lpstr>
      <vt:lpstr>Graphical  Presentation of Data</vt:lpstr>
      <vt:lpstr>Graphical  Presentation of Data</vt:lpstr>
      <vt:lpstr>Tables and Graphs for Categorical Variables</vt:lpstr>
      <vt:lpstr>The Frequency  Distribution Table</vt:lpstr>
      <vt:lpstr>Graph of Frequency Distribution</vt:lpstr>
      <vt:lpstr>Cross Tables</vt:lpstr>
      <vt:lpstr>Cross Table Example</vt:lpstr>
      <vt:lpstr>Graphing  Multivariate Categorical Data</vt:lpstr>
      <vt:lpstr>Graphing  Multivariate Categorical Data</vt:lpstr>
      <vt:lpstr>Vertical  Side-by-Side Chart Example</vt:lpstr>
      <vt:lpstr>Bar and Pie Charts</vt:lpstr>
      <vt:lpstr>Bar Chart Example</vt:lpstr>
      <vt:lpstr>Pie Chart Example</vt:lpstr>
      <vt:lpstr>Pareto Diagram</vt:lpstr>
      <vt:lpstr>Pareto Diagram Example</vt:lpstr>
      <vt:lpstr>Pareto Diagram Example</vt:lpstr>
      <vt:lpstr>Pareto Diagram Example</vt:lpstr>
      <vt:lpstr>Graphs to Describe  Time-Series Data</vt:lpstr>
      <vt:lpstr>Line Chart Example</vt:lpstr>
      <vt:lpstr>Graphs to Describe  Numerical Variables</vt:lpstr>
      <vt:lpstr>Frequency Distributions</vt:lpstr>
      <vt:lpstr>Why Use Frequency Distributions?</vt:lpstr>
      <vt:lpstr>Class Intervals  and Class Boundaries</vt:lpstr>
      <vt:lpstr>Frequency Distribution Example</vt:lpstr>
      <vt:lpstr>Frequency Distribution Example</vt:lpstr>
      <vt:lpstr>Frequency Distribution Example</vt:lpstr>
      <vt:lpstr>Histogram</vt:lpstr>
      <vt:lpstr>Histogram Example</vt:lpstr>
      <vt:lpstr>Histograms in Excel</vt:lpstr>
      <vt:lpstr>PowerPoint Sunusu</vt:lpstr>
      <vt:lpstr>Questions for Grouping Data  into Intervals</vt:lpstr>
      <vt:lpstr>How Many Class Intervals?</vt:lpstr>
      <vt:lpstr>The Cumulative  Frequency Distribuiton</vt:lpstr>
      <vt:lpstr>The Ogive Graphing Cumulative Frequencies</vt:lpstr>
      <vt:lpstr>Stem-and-Leaf Diagram</vt:lpstr>
      <vt:lpstr>Example</vt:lpstr>
      <vt:lpstr>Example</vt:lpstr>
      <vt:lpstr>Using other stem units</vt:lpstr>
      <vt:lpstr>Using other stem units</vt:lpstr>
      <vt:lpstr>PowerPoint Sunusu</vt:lpstr>
      <vt:lpstr>Scatter Diagram Example</vt:lpstr>
      <vt:lpstr>Scatter Diagrams in Excel</vt:lpstr>
      <vt:lpstr>Data Presentation Errors</vt:lpstr>
      <vt:lpstr>Data Presentation Errors</vt:lpstr>
      <vt:lpstr>Chapter Summary</vt:lpstr>
      <vt:lpstr>Chapter Summary</vt:lpstr>
      <vt:lpstr>PowerPoint Sunusu</vt:lpstr>
    </vt:vector>
  </TitlesOfParts>
  <Company>University of San Diego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Statistics for Business and Economics, 7/e</dc:title>
  <dc:subject>Chapter 1</dc:subject>
  <dc:creator>Dirk Yandell</dc:creator>
  <cp:lastModifiedBy>DELL</cp:lastModifiedBy>
  <cp:revision>116</cp:revision>
  <cp:lastPrinted>1998-11-22T23:37:53Z</cp:lastPrinted>
  <dcterms:created xsi:type="dcterms:W3CDTF">2001-01-13T00:04:22Z</dcterms:created>
  <dcterms:modified xsi:type="dcterms:W3CDTF">2021-09-18T17:22:46Z</dcterms:modified>
</cp:coreProperties>
</file>