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282" r:id="rId3"/>
    <p:sldId id="283" r:id="rId4"/>
    <p:sldId id="284" r:id="rId5"/>
    <p:sldId id="285" r:id="rId6"/>
    <p:sldId id="286" r:id="rId7"/>
    <p:sldId id="287" r:id="rId8"/>
    <p:sldId id="288" r:id="rId9"/>
    <p:sldId id="289" r:id="rId10"/>
    <p:sldId id="290" r:id="rId11"/>
    <p:sldId id="291" r:id="rId12"/>
    <p:sldId id="292" r:id="rId13"/>
    <p:sldId id="293" r:id="rId14"/>
    <p:sldId id="298" r:id="rId15"/>
    <p:sldId id="294" r:id="rId16"/>
    <p:sldId id="295" r:id="rId17"/>
    <p:sldId id="296" r:id="rId18"/>
    <p:sldId id="297" r:id="rId19"/>
    <p:sldId id="299" r:id="rId20"/>
    <p:sldId id="300" r:id="rId21"/>
    <p:sldId id="301" r:id="rId22"/>
    <p:sldId id="302" r:id="rId23"/>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0"/>
    <p:restoredTop sz="93309"/>
  </p:normalViewPr>
  <p:slideViewPr>
    <p:cSldViewPr>
      <p:cViewPr varScale="1">
        <p:scale>
          <a:sx n="146" d="100"/>
          <a:sy n="146" d="100"/>
        </p:scale>
        <p:origin x="208"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CC900-0D83-BD49-A027-E8D93985C972}" type="datetimeFigureOut">
              <a:rPr lang="tr-TR" smtClean="0"/>
              <a:t>8.01.2024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D1590-BF47-E14F-A951-FCDFD7E66E95}" type="slidenum">
              <a:rPr lang="tr-TR" smtClean="0"/>
              <a:t>‹#›</a:t>
            </a:fld>
            <a:endParaRPr lang="tr-TR"/>
          </a:p>
        </p:txBody>
      </p:sp>
    </p:spTree>
    <p:extLst>
      <p:ext uri="{BB962C8B-B14F-4D97-AF65-F5344CB8AC3E}">
        <p14:creationId xmlns:p14="http://schemas.microsoft.com/office/powerpoint/2010/main" val="330282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a:t>Asıl başlık stili için tıklatın</a:t>
            </a: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8.01.2024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8.01.2024</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8"/>
          <p:cNvGrpSpPr/>
          <p:nvPr/>
        </p:nvGrpSpPr>
        <p:grpSpPr>
          <a:xfrm>
            <a:off x="-26429" y="-3774"/>
            <a:ext cx="9170429" cy="5164038"/>
            <a:chOff x="-26435" y="22459"/>
            <a:chExt cx="9172934" cy="5866922"/>
          </a:xfrm>
        </p:grpSpPr>
        <p:sp>
          <p:nvSpPr>
            <p:cNvPr id="5" name="Rectangle 129"/>
            <p:cNvSpPr/>
            <p:nvPr/>
          </p:nvSpPr>
          <p:spPr>
            <a:xfrm>
              <a:off x="2499" y="5130909"/>
              <a:ext cx="9144000" cy="644752"/>
            </a:xfrm>
            <a:prstGeom prst="rect">
              <a:avLst/>
            </a:prstGeom>
            <a:gradFill flip="none" rotWithShape="1">
              <a:gsLst>
                <a:gs pos="100000">
                  <a:schemeClr val="bg1">
                    <a:lumMod val="85000"/>
                  </a:schemeClr>
                </a:gs>
                <a:gs pos="1250">
                  <a:schemeClr val="bg1"/>
                </a:gs>
                <a:gs pos="66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 name="Rectangle 130"/>
            <p:cNvSpPr/>
            <p:nvPr/>
          </p:nvSpPr>
          <p:spPr>
            <a:xfrm>
              <a:off x="-26435" y="22459"/>
              <a:ext cx="9144001" cy="5866922"/>
            </a:xfrm>
            <a:prstGeom prst="rect">
              <a:avLst/>
            </a:prstGeom>
            <a:gradFill flip="none" rotWithShape="1">
              <a:gsLst>
                <a:gs pos="100000">
                  <a:schemeClr val="bg1">
                    <a:lumMod val="75000"/>
                  </a:schemeClr>
                </a:gs>
                <a:gs pos="1250">
                  <a:schemeClr val="bg1"/>
                </a:gs>
                <a:gs pos="66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grpSp>
      <p:sp>
        <p:nvSpPr>
          <p:cNvPr id="19" name="Oval 5"/>
          <p:cNvSpPr/>
          <p:nvPr/>
        </p:nvSpPr>
        <p:spPr>
          <a:xfrm rot="5400000">
            <a:off x="148611" y="2273880"/>
            <a:ext cx="2440841" cy="2091002"/>
          </a:xfrm>
          <a:custGeom>
            <a:avLst/>
            <a:gdLst/>
            <a:ahLst/>
            <a:cxnLst/>
            <a:rect l="l" t="t" r="r" b="b"/>
            <a:pathLst>
              <a:path w="3782341" h="3035257">
                <a:moveTo>
                  <a:pt x="10" y="2317242"/>
                </a:moveTo>
                <a:cubicBezTo>
                  <a:pt x="2265" y="2313970"/>
                  <a:pt x="313628" y="2034525"/>
                  <a:pt x="533332" y="1837160"/>
                </a:cubicBezTo>
                <a:cubicBezTo>
                  <a:pt x="604658" y="1846790"/>
                  <a:pt x="677377" y="1851110"/>
                  <a:pt x="751105" y="1851110"/>
                </a:cubicBezTo>
                <a:cubicBezTo>
                  <a:pt x="1693633" y="1851110"/>
                  <a:pt x="2471275" y="1145158"/>
                  <a:pt x="2582538" y="232970"/>
                </a:cubicBezTo>
                <a:lnTo>
                  <a:pt x="3054694" y="751289"/>
                </a:lnTo>
                <a:lnTo>
                  <a:pt x="3781145" y="0"/>
                </a:lnTo>
                <a:lnTo>
                  <a:pt x="3781590" y="0"/>
                </a:lnTo>
                <a:cubicBezTo>
                  <a:pt x="3782331" y="4929"/>
                  <a:pt x="3782341" y="9866"/>
                  <a:pt x="3782341" y="14804"/>
                </a:cubicBezTo>
                <a:cubicBezTo>
                  <a:pt x="3782341" y="1681879"/>
                  <a:pt x="2423241" y="3033527"/>
                  <a:pt x="745993" y="3035200"/>
                </a:cubicBezTo>
                <a:cubicBezTo>
                  <a:pt x="742499" y="3042695"/>
                  <a:pt x="-3207" y="2319796"/>
                  <a:pt x="10" y="2317242"/>
                </a:cubicBezTo>
                <a:close/>
              </a:path>
            </a:pathLst>
          </a:custGeom>
          <a:solidFill>
            <a:schemeClr val="tx1">
              <a:lumMod val="65000"/>
              <a:lumOff val="3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5"/>
          <p:cNvSpPr/>
          <p:nvPr/>
        </p:nvSpPr>
        <p:spPr>
          <a:xfrm rot="16200000">
            <a:off x="2234079" y="802454"/>
            <a:ext cx="2440841" cy="2091002"/>
          </a:xfrm>
          <a:custGeom>
            <a:avLst/>
            <a:gdLst/>
            <a:ahLst/>
            <a:cxnLst/>
            <a:rect l="l" t="t" r="r" b="b"/>
            <a:pathLst>
              <a:path w="3782341" h="3035257">
                <a:moveTo>
                  <a:pt x="3782341" y="14804"/>
                </a:moveTo>
                <a:cubicBezTo>
                  <a:pt x="3782341" y="1681879"/>
                  <a:pt x="2423241" y="3033527"/>
                  <a:pt x="745993" y="3035200"/>
                </a:cubicBezTo>
                <a:cubicBezTo>
                  <a:pt x="742499" y="3042695"/>
                  <a:pt x="-3207" y="2319796"/>
                  <a:pt x="10" y="2317242"/>
                </a:cubicBezTo>
                <a:cubicBezTo>
                  <a:pt x="2264" y="2313971"/>
                  <a:pt x="313629" y="2034524"/>
                  <a:pt x="533333" y="1837159"/>
                </a:cubicBezTo>
                <a:cubicBezTo>
                  <a:pt x="604659" y="1846790"/>
                  <a:pt x="677378" y="1851109"/>
                  <a:pt x="751106" y="1851109"/>
                </a:cubicBezTo>
                <a:cubicBezTo>
                  <a:pt x="1693633" y="1851109"/>
                  <a:pt x="2471275" y="1145158"/>
                  <a:pt x="2582538" y="232971"/>
                </a:cubicBezTo>
                <a:lnTo>
                  <a:pt x="3054694" y="751289"/>
                </a:lnTo>
                <a:lnTo>
                  <a:pt x="3781145" y="0"/>
                </a:lnTo>
                <a:lnTo>
                  <a:pt x="3781590" y="0"/>
                </a:lnTo>
                <a:cubicBezTo>
                  <a:pt x="3782331" y="4929"/>
                  <a:pt x="3782341" y="9866"/>
                  <a:pt x="3782341" y="14804"/>
                </a:cubicBezTo>
                <a:close/>
              </a:path>
            </a:pathLst>
          </a:custGeom>
          <a:solidFill>
            <a:schemeClr val="accent5">
              <a:lumMod val="7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5"/>
          <p:cNvSpPr/>
          <p:nvPr/>
        </p:nvSpPr>
        <p:spPr>
          <a:xfrm>
            <a:off x="1898087" y="2578245"/>
            <a:ext cx="2601909" cy="1961561"/>
          </a:xfrm>
          <a:custGeom>
            <a:avLst/>
            <a:gdLst/>
            <a:ahLst/>
            <a:cxnLst/>
            <a:rect l="l" t="t" r="r" b="b"/>
            <a:pathLst>
              <a:path w="3776879" h="3039646">
                <a:moveTo>
                  <a:pt x="3775685" y="0"/>
                </a:moveTo>
                <a:lnTo>
                  <a:pt x="3776129" y="0"/>
                </a:lnTo>
                <a:lnTo>
                  <a:pt x="3776879" y="14826"/>
                </a:lnTo>
                <a:cubicBezTo>
                  <a:pt x="3776879" y="1684311"/>
                  <a:pt x="2419742" y="3037913"/>
                  <a:pt x="744915" y="3039589"/>
                </a:cubicBezTo>
                <a:cubicBezTo>
                  <a:pt x="741427" y="3047095"/>
                  <a:pt x="-3202" y="2323150"/>
                  <a:pt x="10" y="2320592"/>
                </a:cubicBezTo>
                <a:cubicBezTo>
                  <a:pt x="2254" y="2317327"/>
                  <a:pt x="310987" y="2039436"/>
                  <a:pt x="530239" y="1841910"/>
                </a:cubicBezTo>
                <a:cubicBezTo>
                  <a:pt x="600810" y="1851274"/>
                  <a:pt x="672733" y="1855498"/>
                  <a:pt x="745643" y="1855498"/>
                </a:cubicBezTo>
                <a:cubicBezTo>
                  <a:pt x="1689935" y="1855498"/>
                  <a:pt x="2468724" y="1146900"/>
                  <a:pt x="2577854" y="232257"/>
                </a:cubicBezTo>
                <a:lnTo>
                  <a:pt x="3050283" y="752376"/>
                </a:lnTo>
                <a:close/>
              </a:path>
            </a:pathLst>
          </a:custGeom>
          <a:solidFill>
            <a:schemeClr val="tx1">
              <a:lumMod val="65000"/>
              <a:lumOff val="3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5"/>
          <p:cNvSpPr/>
          <p:nvPr/>
        </p:nvSpPr>
        <p:spPr>
          <a:xfrm rot="10800000">
            <a:off x="323529" y="627534"/>
            <a:ext cx="2601909" cy="1961561"/>
          </a:xfrm>
          <a:custGeom>
            <a:avLst/>
            <a:gdLst/>
            <a:ahLst/>
            <a:cxnLst/>
            <a:rect l="l" t="t" r="r" b="b"/>
            <a:pathLst>
              <a:path w="3776879" h="3039646">
                <a:moveTo>
                  <a:pt x="744915" y="3039589"/>
                </a:moveTo>
                <a:cubicBezTo>
                  <a:pt x="741425" y="3047093"/>
                  <a:pt x="-3202" y="2323150"/>
                  <a:pt x="10" y="2320592"/>
                </a:cubicBezTo>
                <a:cubicBezTo>
                  <a:pt x="2254" y="2317327"/>
                  <a:pt x="310987" y="2039436"/>
                  <a:pt x="530239" y="1841910"/>
                </a:cubicBezTo>
                <a:cubicBezTo>
                  <a:pt x="600810" y="1851274"/>
                  <a:pt x="672734" y="1855498"/>
                  <a:pt x="745643" y="1855498"/>
                </a:cubicBezTo>
                <a:cubicBezTo>
                  <a:pt x="1689935" y="1855498"/>
                  <a:pt x="2468724" y="1146900"/>
                  <a:pt x="2577854" y="232257"/>
                </a:cubicBezTo>
                <a:lnTo>
                  <a:pt x="3050283" y="752376"/>
                </a:lnTo>
                <a:lnTo>
                  <a:pt x="3775685" y="0"/>
                </a:lnTo>
                <a:lnTo>
                  <a:pt x="3776129" y="0"/>
                </a:lnTo>
                <a:cubicBezTo>
                  <a:pt x="3776870" y="4936"/>
                  <a:pt x="3776879" y="9880"/>
                  <a:pt x="3776879" y="14826"/>
                </a:cubicBezTo>
                <a:cubicBezTo>
                  <a:pt x="3776879" y="1684311"/>
                  <a:pt x="2419742" y="3037913"/>
                  <a:pt x="744915" y="3039589"/>
                </a:cubicBezTo>
                <a:close/>
              </a:path>
            </a:pathLst>
          </a:custGeom>
          <a:solidFill>
            <a:schemeClr val="tx1">
              <a:lumMod val="65000"/>
              <a:lumOff val="3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80"/>
          <p:cNvGrpSpPr/>
          <p:nvPr/>
        </p:nvGrpSpPr>
        <p:grpSpPr>
          <a:xfrm>
            <a:off x="1441477" y="1902592"/>
            <a:ext cx="1978395" cy="1769614"/>
            <a:chOff x="3802994" y="1742671"/>
            <a:chExt cx="849884" cy="781551"/>
          </a:xfrm>
        </p:grpSpPr>
        <p:pic>
          <p:nvPicPr>
            <p:cNvPr id="1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28298" r="1365" b="25777"/>
            <a:stretch/>
          </p:blipFill>
          <p:spPr>
            <a:xfrm flipH="1">
              <a:off x="3802994" y="2283089"/>
              <a:ext cx="849884" cy="241133"/>
            </a:xfrm>
            <a:prstGeom prst="rect">
              <a:avLst/>
            </a:prstGeom>
            <a:ln>
              <a:noFill/>
            </a:ln>
            <a:effectLst/>
          </p:spPr>
        </p:pic>
        <p:grpSp>
          <p:nvGrpSpPr>
            <p:cNvPr id="14" name="Group 91"/>
            <p:cNvGrpSpPr/>
            <p:nvPr/>
          </p:nvGrpSpPr>
          <p:grpSpPr>
            <a:xfrm flipH="1">
              <a:off x="3892901" y="1742671"/>
              <a:ext cx="670070" cy="670070"/>
              <a:chOff x="6454086" y="2326964"/>
              <a:chExt cx="1955533" cy="1955532"/>
            </a:xfrm>
          </p:grpSpPr>
          <p:grpSp>
            <p:nvGrpSpPr>
              <p:cNvPr id="15" name="Group 92"/>
              <p:cNvGrpSpPr/>
              <p:nvPr/>
            </p:nvGrpSpPr>
            <p:grpSpPr>
              <a:xfrm>
                <a:off x="6454086" y="2326964"/>
                <a:ext cx="1955533" cy="1955532"/>
                <a:chOff x="1219203" y="2971801"/>
                <a:chExt cx="2103121" cy="2103120"/>
              </a:xfrm>
              <a:effectLst>
                <a:outerShdw blurRad="355600" dist="241300" dir="15600000" sx="90000" sy="-19000" rotWithShape="0">
                  <a:prstClr val="black">
                    <a:alpha val="55000"/>
                  </a:prstClr>
                </a:outerShdw>
              </a:effectLst>
            </p:grpSpPr>
            <p:sp>
              <p:nvSpPr>
                <p:cNvPr id="17" name="Oval 16"/>
                <p:cNvSpPr/>
                <p:nvPr/>
              </p:nvSpPr>
              <p:spPr>
                <a:xfrm>
                  <a:off x="1219203" y="2971801"/>
                  <a:ext cx="2103121" cy="2103120"/>
                </a:xfrm>
                <a:prstGeom prst="ellipse">
                  <a:avLst/>
                </a:prstGeom>
                <a:gradFill flip="none" rotWithShape="1">
                  <a:gsLst>
                    <a:gs pos="58000">
                      <a:schemeClr val="tx2">
                        <a:lumMod val="60000"/>
                        <a:lumOff val="40000"/>
                      </a:schemeClr>
                    </a:gs>
                    <a:gs pos="0">
                      <a:srgbClr val="E7EFF9"/>
                    </a:gs>
                    <a:gs pos="100000">
                      <a:schemeClr val="tx2">
                        <a:lumMod val="50000"/>
                      </a:schemeClr>
                    </a:gs>
                  </a:gsLst>
                  <a:path path="circle">
                    <a:fillToRect l="50000" t="50000" r="50000" b="50000"/>
                  </a:path>
                  <a:tileRect/>
                </a:gradFill>
                <a:ln>
                  <a:noFill/>
                </a:ln>
                <a:effectLst>
                  <a:innerShdw blurRad="5715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468525" y="2990330"/>
                  <a:ext cx="1600200" cy="1219200"/>
                </a:xfrm>
                <a:prstGeom prst="ellipse">
                  <a:avLst/>
                </a:prstGeom>
                <a:gradFill flip="none" rotWithShape="1">
                  <a:gsLst>
                    <a:gs pos="0">
                      <a:schemeClr val="bg1">
                        <a:alpha val="86000"/>
                      </a:schemeClr>
                    </a:gs>
                    <a:gs pos="86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Måne 107"/>
              <p:cNvSpPr/>
              <p:nvPr/>
            </p:nvSpPr>
            <p:spPr bwMode="auto">
              <a:xfrm rot="16200000">
                <a:off x="7033842" y="2924292"/>
                <a:ext cx="792044" cy="1829530"/>
              </a:xfrm>
              <a:custGeom>
                <a:avLst/>
                <a:gdLst>
                  <a:gd name="connsiteX0" fmla="*/ 739792 w 739792"/>
                  <a:gd name="connsiteY0" fmla="*/ 1829529 h 1829529"/>
                  <a:gd name="connsiteX1" fmla="*/ 0 w 739792"/>
                  <a:gd name="connsiteY1" fmla="*/ 914764 h 1829529"/>
                  <a:gd name="connsiteX2" fmla="*/ 739792 w 739792"/>
                  <a:gd name="connsiteY2" fmla="*/ -1 h 1829529"/>
                  <a:gd name="connsiteX3" fmla="*/ 455216 w 739792"/>
                  <a:gd name="connsiteY3" fmla="*/ 914764 h 1829529"/>
                  <a:gd name="connsiteX4" fmla="*/ 739792 w 739792"/>
                  <a:gd name="connsiteY4" fmla="*/ 1829529 h 1829529"/>
                  <a:gd name="connsiteX0" fmla="*/ 792044 w 792044"/>
                  <a:gd name="connsiteY0" fmla="*/ 1829530 h 1829530"/>
                  <a:gd name="connsiteX1" fmla="*/ 0 w 792044"/>
                  <a:gd name="connsiteY1" fmla="*/ 927830 h 1829530"/>
                  <a:gd name="connsiteX2" fmla="*/ 792044 w 792044"/>
                  <a:gd name="connsiteY2" fmla="*/ 0 h 1829530"/>
                  <a:gd name="connsiteX3" fmla="*/ 507468 w 792044"/>
                  <a:gd name="connsiteY3" fmla="*/ 914765 h 1829530"/>
                  <a:gd name="connsiteX4" fmla="*/ 792044 w 792044"/>
                  <a:gd name="connsiteY4" fmla="*/ 1829530 h 182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44" h="1829530">
                    <a:moveTo>
                      <a:pt x="792044" y="1829530"/>
                    </a:moveTo>
                    <a:cubicBezTo>
                      <a:pt x="383468" y="1829530"/>
                      <a:pt x="0" y="1433041"/>
                      <a:pt x="0" y="927830"/>
                    </a:cubicBezTo>
                    <a:cubicBezTo>
                      <a:pt x="0" y="422619"/>
                      <a:pt x="383468" y="0"/>
                      <a:pt x="792044" y="0"/>
                    </a:cubicBezTo>
                    <a:cubicBezTo>
                      <a:pt x="608869" y="250843"/>
                      <a:pt x="507468" y="576795"/>
                      <a:pt x="507468" y="914765"/>
                    </a:cubicBezTo>
                    <a:cubicBezTo>
                      <a:pt x="507468" y="1252735"/>
                      <a:pt x="608869" y="1578687"/>
                      <a:pt x="792044" y="1829530"/>
                    </a:cubicBezTo>
                    <a:close/>
                  </a:path>
                </a:pathLst>
              </a:custGeom>
              <a:gradFill flip="none" rotWithShape="1">
                <a:gsLst>
                  <a:gs pos="0">
                    <a:schemeClr val="tx1">
                      <a:lumMod val="85000"/>
                      <a:lumOff val="15000"/>
                      <a:alpha val="16000"/>
                    </a:schemeClr>
                  </a:gs>
                  <a:gs pos="100000">
                    <a:srgbClr val="FFC000">
                      <a:alpha val="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mn-ea"/>
                </a:endParaRPr>
              </a:p>
            </p:txBody>
          </p:sp>
        </p:grpSp>
      </p:grpSp>
      <p:sp>
        <p:nvSpPr>
          <p:cNvPr id="25" name="Rectangle 154"/>
          <p:cNvSpPr/>
          <p:nvPr/>
        </p:nvSpPr>
        <p:spPr>
          <a:xfrm>
            <a:off x="4860033" y="1709670"/>
            <a:ext cx="4122114" cy="2254930"/>
          </a:xfrm>
          <a:prstGeom prst="rect">
            <a:avLst/>
          </a:prstGeom>
          <a:gradFill flip="none" rotWithShape="1">
            <a:gsLst>
              <a:gs pos="16000">
                <a:schemeClr val="accent5">
                  <a:lumMod val="60000"/>
                  <a:lumOff val="40000"/>
                </a:schemeClr>
              </a:gs>
              <a:gs pos="100000">
                <a:schemeClr val="accent5">
                  <a:lumMod val="7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156"/>
          <p:cNvSpPr/>
          <p:nvPr/>
        </p:nvSpPr>
        <p:spPr>
          <a:xfrm>
            <a:off x="5671812" y="1591851"/>
            <a:ext cx="2643190" cy="246221"/>
          </a:xfrm>
          <a:prstGeom prst="rect">
            <a:avLst/>
          </a:prstGeom>
        </p:spPr>
        <p:txBody>
          <a:bodyPr wrap="square">
            <a:spAutoFit/>
          </a:bodyPr>
          <a:lstStyle/>
          <a:p>
            <a:pPr algn="ctr"/>
            <a:endParaRPr lang="en-US" sz="1000" b="1" dirty="0">
              <a:effectLst/>
            </a:endParaRPr>
          </a:p>
        </p:txBody>
      </p:sp>
      <p:sp>
        <p:nvSpPr>
          <p:cNvPr id="29" name="TextBox 81"/>
          <p:cNvSpPr txBox="1"/>
          <p:nvPr/>
        </p:nvSpPr>
        <p:spPr>
          <a:xfrm>
            <a:off x="4860032" y="1928902"/>
            <a:ext cx="4248472" cy="1323439"/>
          </a:xfrm>
          <a:prstGeom prst="rect">
            <a:avLst/>
          </a:prstGeom>
          <a:noFill/>
          <a:ln>
            <a:noFill/>
          </a:ln>
        </p:spPr>
        <p:txBody>
          <a:bodyPr wrap="square" rtlCol="0">
            <a:spAutoFit/>
          </a:bodyPr>
          <a:lstStyle/>
          <a:p>
            <a:r>
              <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Borsaların Yapısı ve İşleyişi</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130692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style.rotation</p:attrName>
                                        </p:attrNameLst>
                                      </p:cBhvr>
                                      <p:tavLst>
                                        <p:tav tm="0">
                                          <p:val>
                                            <p:fltVal val="90"/>
                                          </p:val>
                                        </p:tav>
                                        <p:tav tm="100000">
                                          <p:val>
                                            <p:fltVal val="0"/>
                                          </p:val>
                                        </p:tav>
                                      </p:tavLst>
                                    </p:anim>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fade">
                                      <p:cBhvr>
                                        <p:cTn id="43" dur="1000"/>
                                        <p:tgtEl>
                                          <p:spTgt spid="29">
                                            <p:txEl>
                                              <p:pRg st="0" end="0"/>
                                            </p:txEl>
                                          </p:spTgt>
                                        </p:tgtEl>
                                      </p:cBhvr>
                                    </p:animEffect>
                                    <p:anim calcmode="lin" valueType="num">
                                      <p:cBhvr>
                                        <p:cTn id="44"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Borsa İstanbul Pay Piyasası Temel Kavramlar</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3293209"/>
          </a:xfrm>
          <a:prstGeom prst="rect">
            <a:avLst/>
          </a:prstGeom>
          <a:noFill/>
        </p:spPr>
        <p:txBody>
          <a:bodyPr wrap="square">
            <a:spAutoFit/>
          </a:bodyPr>
          <a:lstStyle/>
          <a:p>
            <a:pPr algn="just"/>
            <a:r>
              <a:rPr lang="tr-TR" sz="1600" b="1" dirty="0"/>
              <a:t>• Seans: </a:t>
            </a:r>
            <a:r>
              <a:rPr lang="tr-TR" sz="1600" dirty="0"/>
              <a:t>Bir menkul kıymetin, ilgili olduğu pazarda, işlemlerin başlatıldığı an </a:t>
            </a:r>
            <a:r>
              <a:rPr lang="tr-TR" sz="1600" dirty="0" err="1"/>
              <a:t>itiba</a:t>
            </a:r>
            <a:r>
              <a:rPr lang="tr-TR" sz="1600" dirty="0"/>
              <a:t>- </a:t>
            </a:r>
            <a:r>
              <a:rPr lang="tr-TR" sz="1600" dirty="0" err="1"/>
              <a:t>riyle</a:t>
            </a:r>
            <a:r>
              <a:rPr lang="tr-TR" sz="1600" dirty="0"/>
              <a:t> bitirildiği an arasında geçen süreye seans adı verilir.</a:t>
            </a:r>
          </a:p>
          <a:p>
            <a:pPr algn="just"/>
            <a:r>
              <a:rPr lang="tr-TR" sz="1600" dirty="0"/>
              <a:t>• </a:t>
            </a:r>
            <a:r>
              <a:rPr lang="tr-TR" sz="1600" b="1" dirty="0"/>
              <a:t>İşlem Miktarı: </a:t>
            </a:r>
            <a:r>
              <a:rPr lang="tr-TR" sz="1600" dirty="0"/>
              <a:t>Bir piyasada, bir seansta ya da belirli bir dönemde alınıp satılan menkul kıymet adedidir. Borsa’da her işlem günü, her iki seansın işlemleri için ayrı ayrı pay bazında işlem miktarı yayınlanır. Farklı pazarlarda gerçekleşen işlem miktarları toplandığında, Borsa İstanbul’un o günkü işlem miktarı ortaya çıkar. Birincil piyasadaki işlemler ayrı olarak gösterilir.</a:t>
            </a:r>
          </a:p>
          <a:p>
            <a:pPr algn="just"/>
            <a:r>
              <a:rPr lang="tr-TR" sz="1600" dirty="0"/>
              <a:t>• </a:t>
            </a:r>
            <a:r>
              <a:rPr lang="tr-TR" sz="1600" b="1" dirty="0"/>
              <a:t>İşlem Hacmi: </a:t>
            </a:r>
            <a:r>
              <a:rPr lang="tr-TR" sz="1600" dirty="0"/>
              <a:t>Payda gerçekleşen her sözleşmedeki pay sayıları ile işlem fiyatlarının çarpılması sonucu bulunan miktardır. Tüm payların işlem hacimleri toplamı, pay piyasasının toplam işlem hacmini oluşturur.</a:t>
            </a:r>
          </a:p>
          <a:p>
            <a:pPr algn="just"/>
            <a:r>
              <a:rPr lang="tr-TR" sz="1600" dirty="0"/>
              <a:t>• </a:t>
            </a:r>
            <a:r>
              <a:rPr lang="tr-TR" sz="1600" b="1" dirty="0"/>
              <a:t>İşlem Birimi: </a:t>
            </a:r>
            <a:r>
              <a:rPr lang="tr-TR" sz="1600" dirty="0"/>
              <a:t>Bir sermaye piyasası aracının, kendisi ya da katları ile işlem yapıla- bilecek asgari sayısını veya değerini belirtir. Pay piyasasında işlem birimi olarak lot kullanılır. 1 lot 1 adet paya denktir.</a:t>
            </a:r>
          </a:p>
        </p:txBody>
      </p:sp>
    </p:spTree>
    <p:extLst>
      <p:ext uri="{BB962C8B-B14F-4D97-AF65-F5344CB8AC3E}">
        <p14:creationId xmlns:p14="http://schemas.microsoft.com/office/powerpoint/2010/main" val="21044621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Borsa İstanbul Pay Piyasası Temel Kavramlar</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3046988"/>
          </a:xfrm>
          <a:prstGeom prst="rect">
            <a:avLst/>
          </a:prstGeom>
          <a:noFill/>
        </p:spPr>
        <p:txBody>
          <a:bodyPr wrap="square">
            <a:spAutoFit/>
          </a:bodyPr>
          <a:lstStyle/>
          <a:p>
            <a:pPr algn="just"/>
            <a:r>
              <a:rPr lang="tr-TR" sz="1600" dirty="0"/>
              <a:t>• </a:t>
            </a:r>
            <a:r>
              <a:rPr lang="tr-TR" sz="1600" b="1" dirty="0"/>
              <a:t>Ağırlıklı Ortalama Fiyat: </a:t>
            </a:r>
            <a:r>
              <a:rPr lang="tr-TR" sz="1600" dirty="0"/>
              <a:t>Bir sonraki seansta uygulanacak baz fiyatın hesaplanmasına esas teşkil eden, payın miktar ağırlıklı ve </a:t>
            </a:r>
            <a:r>
              <a:rPr lang="tr-TR" sz="1600" dirty="0" err="1"/>
              <a:t>küsüratsız</a:t>
            </a:r>
            <a:r>
              <a:rPr lang="tr-TR" sz="1600" dirty="0"/>
              <a:t> fiyatıdır. Her pay için her seans öncesinde bir önceki seans işlemleri dikkate alınarak ağırlıklı ortalama fiyat hesaplanmaktadır.</a:t>
            </a:r>
          </a:p>
          <a:p>
            <a:pPr algn="just"/>
            <a:r>
              <a:rPr lang="tr-TR" sz="1600" dirty="0"/>
              <a:t>• </a:t>
            </a:r>
            <a:r>
              <a:rPr lang="tr-TR" sz="1600" b="1" dirty="0"/>
              <a:t>Baz Fiyat: </a:t>
            </a:r>
            <a:r>
              <a:rPr lang="tr-TR" sz="1600" dirty="0"/>
              <a:t>Bir payın seans içinde işlem görebileceği üst ve alt fiyat limitlerinin ve fiyat adımlarının belirlenmesine esas teşkil eden fiyattır. Bu fiyat, menkul kıymetin en son işlem gördüğü seanstaki ağırlıklı ortalama fiyatının en yakın adımına yuvarlanması ile elde edilir.</a:t>
            </a:r>
          </a:p>
          <a:p>
            <a:pPr algn="just"/>
            <a:r>
              <a:rPr lang="tr-TR" sz="1600" dirty="0"/>
              <a:t>• </a:t>
            </a:r>
            <a:r>
              <a:rPr lang="tr-TR" sz="1600" b="1" dirty="0"/>
              <a:t>Fiyat Adımı: </a:t>
            </a:r>
            <a:r>
              <a:rPr lang="tr-TR" sz="1600" dirty="0"/>
              <a:t>Her pay fiyatı için bir defada gerçekleşebilecek en küçük fiyat değişimidir. Payların fiyat adımları, baz fiyata göre belirlenir. </a:t>
            </a:r>
          </a:p>
          <a:p>
            <a:pPr algn="just"/>
            <a:r>
              <a:rPr lang="tr-TR" sz="1600" b="1" dirty="0"/>
              <a:t>• Fiyat Değişim Sınırı: </a:t>
            </a:r>
            <a:r>
              <a:rPr lang="tr-TR" sz="1600" dirty="0"/>
              <a:t>Her pay için, seans içinde işlem görebileceği en düşük ve en yüksek fiyatlar, o pay için fiyat aralığını oluşturur. Bu sınırlar, o seansın baz fiyatı temel alınarak hesaplanır.</a:t>
            </a:r>
          </a:p>
          <a:p>
            <a:pPr algn="just"/>
            <a:endParaRPr lang="tr-TR" sz="1600" dirty="0"/>
          </a:p>
        </p:txBody>
      </p:sp>
    </p:spTree>
    <p:extLst>
      <p:ext uri="{BB962C8B-B14F-4D97-AF65-F5344CB8AC3E}">
        <p14:creationId xmlns:p14="http://schemas.microsoft.com/office/powerpoint/2010/main" val="28810337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Borsa İstanbul Pay Piyasası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3046988"/>
          </a:xfrm>
          <a:prstGeom prst="rect">
            <a:avLst/>
          </a:prstGeom>
          <a:noFill/>
        </p:spPr>
        <p:txBody>
          <a:bodyPr wrap="square">
            <a:spAutoFit/>
          </a:bodyPr>
          <a:lstStyle/>
          <a:p>
            <a:pPr algn="just"/>
            <a:r>
              <a:rPr lang="tr-TR" sz="1600" dirty="0"/>
              <a:t>Pay Piyasası’nda işlemler elektronik alım satım sistemi aracılığıyla fiyat ve zaman önceliği kuralı baz alınarak gerçekleşmektedir. Borsa İstanbul üyeleri yatırımcılardan elektronik olarak topladıkları emirleri uzaktan erişim ağı üzerinden Borsa İstanbul’a göndermektedirler.</a:t>
            </a:r>
          </a:p>
          <a:p>
            <a:pPr algn="just"/>
            <a:r>
              <a:rPr lang="tr-TR" sz="1600" dirty="0"/>
              <a:t>Şirketler halka açılmak ve Borsa İstanbul’da işlem görmek suretiyle daha uzun vadeli ve daha uygun maliyetli alternatif bir finansman kaynağı sağlamanın yanı sıra kurumsallaşma, yurt içi ve yurt dışında tanınma, ortaklara likidite sağlama ve kredibilite gibi imkânlardan da yararlanmaktadırlar. </a:t>
            </a:r>
          </a:p>
          <a:p>
            <a:pPr algn="just"/>
            <a:r>
              <a:rPr lang="tr-TR" sz="1600" dirty="0"/>
              <a:t>Şirketlerin sermaye piyasasının sunduğu imkânlardan yararlanmasını sağlamak amacıyla Borsa İstanbul bünyesinde farklı nitelikteki şirketlerin menkul kıymetlerinin işlem görebileceği çeşitli pazarlar oluşturulmuştur.</a:t>
            </a:r>
          </a:p>
          <a:p>
            <a:pPr algn="just"/>
            <a:endParaRPr lang="tr-TR" sz="1600" dirty="0"/>
          </a:p>
        </p:txBody>
      </p:sp>
    </p:spTree>
    <p:extLst>
      <p:ext uri="{BB962C8B-B14F-4D97-AF65-F5344CB8AC3E}">
        <p14:creationId xmlns:p14="http://schemas.microsoft.com/office/powerpoint/2010/main" val="42394386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Borsa İstanbul Pay Piyasası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555813"/>
            <a:ext cx="7704856" cy="338554"/>
          </a:xfrm>
          <a:prstGeom prst="rect">
            <a:avLst/>
          </a:prstGeom>
          <a:noFill/>
        </p:spPr>
        <p:txBody>
          <a:bodyPr wrap="square">
            <a:spAutoFit/>
          </a:bodyPr>
          <a:lstStyle/>
          <a:p>
            <a:pPr algn="just"/>
            <a:r>
              <a:rPr lang="tr-TR" sz="1600" dirty="0"/>
              <a:t>Borsa İstanbul pay piyasasında işlemler sekiz pazarda gerçekleştirilmektedir: Bunlar:</a:t>
            </a:r>
          </a:p>
        </p:txBody>
      </p:sp>
      <p:pic>
        <p:nvPicPr>
          <p:cNvPr id="6" name="Resim 5">
            <a:extLst>
              <a:ext uri="{FF2B5EF4-FFF2-40B4-BE49-F238E27FC236}">
                <a16:creationId xmlns:a16="http://schemas.microsoft.com/office/drawing/2014/main" id="{73D843EF-D46E-F24C-B0AD-6FDC8F357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247" y="894367"/>
            <a:ext cx="3319506" cy="4219185"/>
          </a:xfrm>
          <a:prstGeom prst="rect">
            <a:avLst/>
          </a:prstGeom>
        </p:spPr>
      </p:pic>
    </p:spTree>
    <p:extLst>
      <p:ext uri="{BB962C8B-B14F-4D97-AF65-F5344CB8AC3E}">
        <p14:creationId xmlns:p14="http://schemas.microsoft.com/office/powerpoint/2010/main" val="39547922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Borsa İstanbul Pay Piyasası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pic>
        <p:nvPicPr>
          <p:cNvPr id="7" name="Resim 6">
            <a:extLst>
              <a:ext uri="{FF2B5EF4-FFF2-40B4-BE49-F238E27FC236}">
                <a16:creationId xmlns:a16="http://schemas.microsoft.com/office/drawing/2014/main" id="{3ABBE842-CC93-3CB7-3570-867D7A44B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852983"/>
            <a:ext cx="6624736" cy="3071468"/>
          </a:xfrm>
          <a:prstGeom prst="rect">
            <a:avLst/>
          </a:prstGeom>
        </p:spPr>
      </p:pic>
    </p:spTree>
    <p:extLst>
      <p:ext uri="{BB962C8B-B14F-4D97-AF65-F5344CB8AC3E}">
        <p14:creationId xmlns:p14="http://schemas.microsoft.com/office/powerpoint/2010/main" val="1346180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Fon Pazarı ve Borsa Yatırım Fonları (BYF)</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3785652"/>
          </a:xfrm>
          <a:prstGeom prst="rect">
            <a:avLst/>
          </a:prstGeom>
          <a:noFill/>
        </p:spPr>
        <p:txBody>
          <a:bodyPr wrap="square">
            <a:spAutoFit/>
          </a:bodyPr>
          <a:lstStyle/>
          <a:p>
            <a:pPr algn="just"/>
            <a:r>
              <a:rPr lang="tr-TR" sz="1600" dirty="0"/>
              <a:t>Fon Pazarı’nda Borsa Yatırım </a:t>
            </a:r>
            <a:r>
              <a:rPr lang="tr-TR" sz="1600" dirty="0" err="1"/>
              <a:t>Fonları’nın</a:t>
            </a:r>
            <a:r>
              <a:rPr lang="tr-TR" sz="1600" dirty="0"/>
              <a:t> işlem görmesi esastır. </a:t>
            </a:r>
          </a:p>
          <a:p>
            <a:pPr algn="just"/>
            <a:r>
              <a:rPr lang="tr-TR" sz="1600" dirty="0"/>
              <a:t>Borsa yatırım fonları (BYF), bir endeksi baz alan, baz aldığı endeksin performansını yatırımcılara yansıtmayı amaçlayan ve payları borsalarda işlem gören yatırım fonlarıdır.</a:t>
            </a:r>
          </a:p>
          <a:p>
            <a:pPr algn="just"/>
            <a:r>
              <a:rPr lang="tr-TR" sz="1600" dirty="0" err="1"/>
              <a:t>BYF’ler</a:t>
            </a:r>
            <a:r>
              <a:rPr lang="tr-TR" sz="1600" dirty="0"/>
              <a:t> bir endekse dayalı olarak çıkarılmakta ve baz aldığı endeks kapsamındaki menkul kıymetlere endeksteki ağırlıkları oranında yatırım yapmaktadır. Bu sayede örneğin BIST 30 endeksine yatırım yapmak isteyen bir yatırımcı, endeksteki payları ayrı ayrı almak yerine </a:t>
            </a:r>
            <a:r>
              <a:rPr lang="tr-TR" sz="1600" dirty="0" err="1"/>
              <a:t>BYF’ye</a:t>
            </a:r>
            <a:r>
              <a:rPr lang="tr-TR" sz="1600" dirty="0"/>
              <a:t> yatırım yaparak söz konusu endekse yatırım yapma imkânı bulmakta ve endeksin getirisinden yararlanabilmektedir.</a:t>
            </a:r>
          </a:p>
          <a:p>
            <a:pPr algn="just"/>
            <a:r>
              <a:rPr lang="tr-TR" sz="1600" dirty="0"/>
              <a:t>Borsa yatırım fonları, yetkili aracı kuruluşlar tarafından yatırımcılardan toplanan nakit ile baz alınan endeksteki menkul kıymetlerin satın alınmasıyla oluşturulan portföylerdir. </a:t>
            </a:r>
            <a:r>
              <a:rPr lang="tr-TR" sz="1600" dirty="0" err="1"/>
              <a:t>BYF’ler</a:t>
            </a:r>
            <a:r>
              <a:rPr lang="tr-TR" sz="1600" dirty="0"/>
              <a:t>, baz aldıkları endeksteki payları ya da diğer enstrümanların (altın, tahvil, döviz vb.) getirisini yansıtmakta ve riskini taşımaktadır. </a:t>
            </a:r>
          </a:p>
          <a:p>
            <a:pPr algn="just"/>
            <a:r>
              <a:rPr lang="tr-TR" sz="1600" dirty="0"/>
              <a:t>Türkiye’de son yıllarda sayıları hızla artan </a:t>
            </a:r>
            <a:r>
              <a:rPr lang="tr-TR" sz="1600" dirty="0" err="1"/>
              <a:t>BYF’ler</a:t>
            </a:r>
            <a:r>
              <a:rPr lang="tr-TR" sz="1600" dirty="0"/>
              <a:t>, payların yüksek likidite ve kolaylıkla alınıp satılabilme imkânı ile yatırım fonlarının riski dağıtma, yatırım yaptığı piyasaların getirilerinden yatı- </a:t>
            </a:r>
            <a:r>
              <a:rPr lang="tr-TR" sz="1600" dirty="0" err="1"/>
              <a:t>rımcıları</a:t>
            </a:r>
            <a:r>
              <a:rPr lang="tr-TR" sz="1600" dirty="0"/>
              <a:t> yararlandırma özelliklerini bünyesinde bir araya getirmektedir.</a:t>
            </a:r>
          </a:p>
        </p:txBody>
      </p:sp>
    </p:spTree>
    <p:extLst>
      <p:ext uri="{BB962C8B-B14F-4D97-AF65-F5344CB8AC3E}">
        <p14:creationId xmlns:p14="http://schemas.microsoft.com/office/powerpoint/2010/main" val="27601273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8208912" cy="954107"/>
          </a:xfrm>
          <a:prstGeom prst="rect">
            <a:avLst/>
          </a:prstGeom>
        </p:spPr>
        <p:txBody>
          <a:bodyPr wrap="square">
            <a:spAutoFit/>
          </a:bodyPr>
          <a:lstStyle/>
          <a:p>
            <a:r>
              <a:rPr lang="tr-TR" sz="2800" b="1" dirty="0">
                <a:solidFill>
                  <a:srgbClr val="1F5463"/>
                </a:solidFill>
              </a:rPr>
              <a:t>Borsa İstanbul Pay Piyasası’nda Uygulanan İşlem Yöntemleri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1815882"/>
          </a:xfrm>
          <a:prstGeom prst="rect">
            <a:avLst/>
          </a:prstGeom>
          <a:noFill/>
        </p:spPr>
        <p:txBody>
          <a:bodyPr wrap="square">
            <a:spAutoFit/>
          </a:bodyPr>
          <a:lstStyle/>
          <a:p>
            <a:pPr algn="just"/>
            <a:endParaRPr lang="tr-TR" sz="1600" dirty="0"/>
          </a:p>
          <a:p>
            <a:pPr algn="just"/>
            <a:endParaRPr lang="tr-TR" sz="1600" dirty="0"/>
          </a:p>
          <a:p>
            <a:pPr algn="just"/>
            <a:r>
              <a:rPr lang="tr-TR" sz="1600" dirty="0"/>
              <a:t>Borsa İstanbul Pay Piyasası’nda işlem gören menkul kıymetlerin alım satımında,</a:t>
            </a:r>
          </a:p>
          <a:p>
            <a:pPr algn="just"/>
            <a:endParaRPr lang="tr-TR" sz="1600" dirty="0"/>
          </a:p>
          <a:p>
            <a:pPr algn="ctr"/>
            <a:r>
              <a:rPr lang="tr-TR" sz="1600" dirty="0"/>
              <a:t>• Sürekli Müzayede (Çok Fiyat) yöntemi,</a:t>
            </a:r>
          </a:p>
          <a:p>
            <a:pPr algn="ctr"/>
            <a:r>
              <a:rPr lang="tr-TR" sz="1600" dirty="0"/>
              <a:t>• Piyasa Yapıcılı Sürekli Müzayede yöntemi,</a:t>
            </a:r>
          </a:p>
          <a:p>
            <a:pPr algn="ctr"/>
            <a:r>
              <a:rPr lang="tr-TR" sz="1600" dirty="0"/>
              <a:t>• Tek Fiyat yöntemi uygulanır.</a:t>
            </a:r>
          </a:p>
        </p:txBody>
      </p:sp>
    </p:spTree>
    <p:extLst>
      <p:ext uri="{BB962C8B-B14F-4D97-AF65-F5344CB8AC3E}">
        <p14:creationId xmlns:p14="http://schemas.microsoft.com/office/powerpoint/2010/main" val="24058299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8208912" cy="954107"/>
          </a:xfrm>
          <a:prstGeom prst="rect">
            <a:avLst/>
          </a:prstGeom>
        </p:spPr>
        <p:txBody>
          <a:bodyPr wrap="square">
            <a:spAutoFit/>
          </a:bodyPr>
          <a:lstStyle/>
          <a:p>
            <a:r>
              <a:rPr lang="tr-TR" sz="2800" b="1" dirty="0">
                <a:solidFill>
                  <a:srgbClr val="1F5463"/>
                </a:solidFill>
              </a:rPr>
              <a:t>Borsa İstanbul Pay Piyasası’nda Uygulanan İşlem Yöntemleri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pic>
        <p:nvPicPr>
          <p:cNvPr id="6" name="Resim 5">
            <a:extLst>
              <a:ext uri="{FF2B5EF4-FFF2-40B4-BE49-F238E27FC236}">
                <a16:creationId xmlns:a16="http://schemas.microsoft.com/office/drawing/2014/main" id="{7113D5FD-135B-0734-789A-5EF6234AF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7245"/>
            <a:ext cx="8125745" cy="4491247"/>
          </a:xfrm>
          <a:prstGeom prst="rect">
            <a:avLst/>
          </a:prstGeom>
        </p:spPr>
      </p:pic>
    </p:spTree>
    <p:extLst>
      <p:ext uri="{BB962C8B-B14F-4D97-AF65-F5344CB8AC3E}">
        <p14:creationId xmlns:p14="http://schemas.microsoft.com/office/powerpoint/2010/main" val="26081506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8208912" cy="523220"/>
          </a:xfrm>
          <a:prstGeom prst="rect">
            <a:avLst/>
          </a:prstGeom>
        </p:spPr>
        <p:txBody>
          <a:bodyPr wrap="square">
            <a:spAutoFit/>
          </a:bodyPr>
          <a:lstStyle/>
          <a:p>
            <a:r>
              <a:rPr lang="tr-TR" sz="2800" b="1" dirty="0">
                <a:solidFill>
                  <a:srgbClr val="1F5463"/>
                </a:solidFill>
              </a:rPr>
              <a:t>Borsa İstanbul Pay Piyasasının İşleyişi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4031873"/>
          </a:xfrm>
          <a:prstGeom prst="rect">
            <a:avLst/>
          </a:prstGeom>
          <a:noFill/>
        </p:spPr>
        <p:txBody>
          <a:bodyPr wrap="square">
            <a:spAutoFit/>
          </a:bodyPr>
          <a:lstStyle/>
          <a:p>
            <a:pPr algn="just"/>
            <a:r>
              <a:rPr lang="tr-TR" sz="1600" dirty="0"/>
              <a:t>Borsa İstanbul pay piyasası pazarlarında alım-satım işlemleri, yalnızca faaliyet konusunda Sermaye Piyasası Kurulu’ndan yetki belgesi almış ve Borsa Üyesi olan aracı kuruluşlar tarafından yapılabilmektedir. Yatırımcıların Borsa’da şahsen alım-satım yapması mümkün değildir. Yetkili aracı kuruluş vasıtasıyla alım-satım yapılabilmesi için öncelikle bu kuruluş nezdinde yatırım hesabı açtırılması gerekmektedir. Pay yatırımcılarının Borsa İstanbul pay piyasasında alım-satım yapılabilmesi için bir aracı kurumda hesap açtırması gerekmektedir.</a:t>
            </a:r>
          </a:p>
          <a:p>
            <a:pPr algn="just"/>
            <a:r>
              <a:rPr lang="tr-TR" sz="1600" dirty="0"/>
              <a:t>Aracı kuruluşlar müşterileriyle alım satıma aracılık, portföy yöneticiliği, yatırım danışmanlığı, repo-ters repo, kredili menkul kıymet, açığa satış ve menkul kıymetlerin ödünç işlemi yapmaya başlamadan önce, yazılı bir sözleşme yapmak zorundadır. Bu sözleşme, aracı kuruluşla müşteri arasındaki ilişkiyi genel olarak düzenleyen, başlangıçta bir kez yapılan ve münferit işlemlerin esasını oluşturan bir çerçeve anlaşmasıdır. Hesap açılıp, sözleşme yapıldıktan sonra, yatırımcı aracı kurum temsilcisine alım satım emrini verir. Bu emre müşteri emri adı verilir.</a:t>
            </a:r>
          </a:p>
          <a:p>
            <a:pPr algn="just"/>
            <a:r>
              <a:rPr lang="tr-TR" sz="1600" dirty="0"/>
              <a:t>Müşteri emri, Borsa İstanbul bilgisayar sistemine aktarıldığında borsa emrine dönüşmüş olur. Bu durumda, müşteri emrin gerçekleşmesini bekler.</a:t>
            </a:r>
          </a:p>
          <a:p>
            <a:pPr algn="just"/>
            <a:endParaRPr lang="tr-TR" sz="1600" dirty="0"/>
          </a:p>
        </p:txBody>
      </p:sp>
    </p:spTree>
    <p:extLst>
      <p:ext uri="{BB962C8B-B14F-4D97-AF65-F5344CB8AC3E}">
        <p14:creationId xmlns:p14="http://schemas.microsoft.com/office/powerpoint/2010/main" val="40152086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8208912" cy="523220"/>
          </a:xfrm>
          <a:prstGeom prst="rect">
            <a:avLst/>
          </a:prstGeom>
        </p:spPr>
        <p:txBody>
          <a:bodyPr wrap="square">
            <a:spAutoFit/>
          </a:bodyPr>
          <a:lstStyle/>
          <a:p>
            <a:r>
              <a:rPr lang="tr-TR" sz="2800" b="1" dirty="0">
                <a:solidFill>
                  <a:srgbClr val="1F5463"/>
                </a:solidFill>
              </a:rPr>
              <a:t>Borsa İstanbul Pay Piyasası Emir Türleri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3539430"/>
          </a:xfrm>
          <a:prstGeom prst="rect">
            <a:avLst/>
          </a:prstGeom>
          <a:noFill/>
        </p:spPr>
        <p:txBody>
          <a:bodyPr wrap="square">
            <a:spAutoFit/>
          </a:bodyPr>
          <a:lstStyle/>
          <a:p>
            <a:pPr algn="just"/>
            <a:r>
              <a:rPr lang="tr-TR" sz="1600" dirty="0"/>
              <a:t>Sermaye piyasasının gelişmiş olduğu ülkelerde çeşitli emir türleri vardır. Bunlardan bazıları şunlardır:</a:t>
            </a:r>
          </a:p>
          <a:p>
            <a:pPr marL="285750" indent="-285750" algn="just">
              <a:buFont typeface="Arial" panose="020B0604020202020204" pitchFamily="34" charset="0"/>
              <a:buChar char="•"/>
            </a:pPr>
            <a:r>
              <a:rPr lang="tr-TR" sz="1600" b="1" dirty="0"/>
              <a:t>Serbest Fiyatlı Emir: </a:t>
            </a:r>
            <a:r>
              <a:rPr lang="tr-TR" sz="1600" dirty="0"/>
              <a:t>Serbest fiyatlı emir ya da pazar emri, yatırımcının satın almak veya satmak istediği menkul kıymetin türünü, işletmenin unvanını, kaç adet menkul kıymet alacağını veya satacağını aracı kuruma bildirmesi ile gerçekleşir. Yatırımcı verdiği emirde yalnız fiyatı belirtmez. Çünkü pazar emri aracı kuruma ulaşır ulaşmaz, aracı kurum menkul kıymetleri o anda pazarda bulabileceği en iyi fiyatla alır veya satar. Bu emir türü, dolaşımı kolay olan menkul kıymetler ve nakit gereksinimi acil olan yatırımcılar için çok sık kullanılır.</a:t>
            </a:r>
          </a:p>
          <a:p>
            <a:pPr marL="285750" indent="-285750" algn="just">
              <a:buFont typeface="Arial" panose="020B0604020202020204" pitchFamily="34" charset="0"/>
              <a:buChar char="•"/>
            </a:pPr>
            <a:r>
              <a:rPr lang="tr-TR" sz="1600" b="1" dirty="0"/>
              <a:t>Limit Fiyatlı Emir: </a:t>
            </a:r>
            <a:r>
              <a:rPr lang="tr-TR" sz="1600" dirty="0"/>
              <a:t>Sınırlı ya da limit fiyatlı emir, bir menkul kıymeti, belirlenmiş bir fiyattan satma veya satın alma emridir. Emri veren yatırımcı, aracı kuruma satmak veya satın almak istediği menkul kıymetlerin fiyatını bildirir. Aracı kurum, belirlenmiş fiyatı bulduğunda, işlemi sonuçlandırır. </a:t>
            </a:r>
          </a:p>
          <a:p>
            <a:pPr algn="just"/>
            <a:endParaRPr lang="tr-TR" sz="1600" dirty="0"/>
          </a:p>
        </p:txBody>
      </p:sp>
    </p:spTree>
    <p:extLst>
      <p:ext uri="{BB962C8B-B14F-4D97-AF65-F5344CB8AC3E}">
        <p14:creationId xmlns:p14="http://schemas.microsoft.com/office/powerpoint/2010/main" val="37999165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056784" cy="523220"/>
          </a:xfrm>
          <a:prstGeom prst="rect">
            <a:avLst/>
          </a:prstGeom>
        </p:spPr>
        <p:txBody>
          <a:bodyPr wrap="square">
            <a:spAutoFit/>
          </a:bodyPr>
          <a:lstStyle/>
          <a:p>
            <a:r>
              <a:rPr lang="tr-TR" sz="2800" b="1" dirty="0">
                <a:solidFill>
                  <a:srgbClr val="1F5463"/>
                </a:solidFill>
              </a:rPr>
              <a:t>Borsalar Ve Menkul Kıymet Borsaları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925145"/>
            <a:ext cx="7704856" cy="3293209"/>
          </a:xfrm>
          <a:prstGeom prst="rect">
            <a:avLst/>
          </a:prstGeom>
          <a:noFill/>
        </p:spPr>
        <p:txBody>
          <a:bodyPr wrap="square">
            <a:spAutoFit/>
          </a:bodyPr>
          <a:lstStyle/>
          <a:p>
            <a:pPr algn="just"/>
            <a:r>
              <a:rPr lang="tr-TR" sz="1600" b="0" i="0" u="none" strike="noStrike" dirty="0">
                <a:solidFill>
                  <a:srgbClr val="000000"/>
                </a:solidFill>
                <a:effectLst/>
                <a:latin typeface="-webkit-standard"/>
              </a:rPr>
              <a:t>Borsa, en geniş anlamıyla, ticaret ya da finansal işlemlerle uğraşan kişilerin bir araya geldikleri kamuya açık piyasalara verilen addır. </a:t>
            </a:r>
          </a:p>
          <a:p>
            <a:pPr algn="just"/>
            <a:r>
              <a:rPr lang="tr-TR" sz="1600" b="0" i="0" u="none" strike="noStrike" dirty="0">
                <a:solidFill>
                  <a:srgbClr val="000000"/>
                </a:solidFill>
                <a:effectLst/>
                <a:latin typeface="-webkit-standard"/>
              </a:rPr>
              <a:t>Borsa ismi, Belçika’nın başkenti olan Brüksel’de para ticaretiyle uğraşan Van der </a:t>
            </a:r>
            <a:r>
              <a:rPr lang="tr-TR" sz="1600" b="0" i="0" u="none" strike="noStrike" dirty="0" err="1">
                <a:solidFill>
                  <a:srgbClr val="000000"/>
                </a:solidFill>
                <a:effectLst/>
                <a:latin typeface="-webkit-standard"/>
              </a:rPr>
              <a:t>Burse</a:t>
            </a:r>
            <a:r>
              <a:rPr lang="tr-TR" sz="1600" b="0" i="0" u="none" strike="noStrike" dirty="0">
                <a:solidFill>
                  <a:srgbClr val="000000"/>
                </a:solidFill>
                <a:effectLst/>
                <a:latin typeface="-webkit-standard"/>
              </a:rPr>
              <a:t> ailesinin, cephesi üç kese figürlü arma ile süslenmiş konağından gelmektedir. 15. yüzyılda çevre kentlerden gelen tacirler alışveriş ve döviz, senet işlemlerinde, “Hotel </a:t>
            </a:r>
            <a:r>
              <a:rPr lang="tr-TR" sz="1600" b="0" i="0" u="none" strike="noStrike" dirty="0" err="1">
                <a:solidFill>
                  <a:srgbClr val="000000"/>
                </a:solidFill>
                <a:effectLst/>
                <a:latin typeface="-webkit-standard"/>
              </a:rPr>
              <a:t>des</a:t>
            </a:r>
            <a:r>
              <a:rPr lang="tr-TR" sz="1600" b="0" i="0" u="none" strike="noStrike" dirty="0">
                <a:solidFill>
                  <a:srgbClr val="000000"/>
                </a:solidFill>
                <a:effectLst/>
                <a:latin typeface="-webkit-standard"/>
              </a:rPr>
              <a:t> </a:t>
            </a:r>
            <a:r>
              <a:rPr lang="tr-TR" sz="1600" b="0" i="0" u="none" strike="noStrike" dirty="0" err="1">
                <a:solidFill>
                  <a:srgbClr val="000000"/>
                </a:solidFill>
                <a:effectLst/>
                <a:latin typeface="-webkit-standard"/>
              </a:rPr>
              <a:t>Burses</a:t>
            </a:r>
            <a:r>
              <a:rPr lang="tr-TR" sz="1600" b="0" i="0" u="none" strike="noStrike" dirty="0">
                <a:solidFill>
                  <a:srgbClr val="000000"/>
                </a:solidFill>
                <a:effectLst/>
                <a:latin typeface="-webkit-standard"/>
              </a:rPr>
              <a:t>” adlı bu konakta gerçekleşen işlem fiyatlarını referans almışlardır. Bu konağın ün kazanmasıyla, Kıta Avrupa’sının başka merkezlerin- de kurulan benzeri yerlere de “Borsa” adı verilmeye başlanmıştır. </a:t>
            </a:r>
          </a:p>
          <a:p>
            <a:pPr algn="just"/>
            <a:r>
              <a:rPr lang="tr-TR" sz="1600" b="0" i="0" u="none" strike="noStrike" dirty="0">
                <a:solidFill>
                  <a:srgbClr val="000000"/>
                </a:solidFill>
                <a:effectLst/>
                <a:latin typeface="-webkit-standard"/>
              </a:rPr>
              <a:t>Her türlü varlıkla ilgili borsa oluşturulabilir ve borsalar işlem gören varlık türüne göre adlandırılır. Pay, bono ve tahviller gibi finansal varlıkların işlem gördüğü piyasalara menkul kıymetler borsaları; döviz alış-verişinin yapıldığı piyasalara döviz borsaları; mal ticaretinin yapıldığı </a:t>
            </a:r>
            <a:r>
              <a:rPr lang="tr-TR" sz="1600" b="0" i="0" u="none" strike="noStrike" dirty="0" err="1">
                <a:solidFill>
                  <a:srgbClr val="000000"/>
                </a:solidFill>
                <a:effectLst/>
                <a:latin typeface="-webkit-standard"/>
              </a:rPr>
              <a:t>piyasala</a:t>
            </a:r>
            <a:r>
              <a:rPr lang="tr-TR" sz="1600" b="0" i="0" u="none" strike="noStrike" dirty="0">
                <a:solidFill>
                  <a:srgbClr val="000000"/>
                </a:solidFill>
                <a:effectLst/>
                <a:latin typeface="-webkit-standard"/>
              </a:rPr>
              <a:t>- </a:t>
            </a:r>
            <a:r>
              <a:rPr lang="tr-TR" sz="1600" b="0" i="0" u="none" strike="noStrike" dirty="0" err="1">
                <a:solidFill>
                  <a:srgbClr val="000000"/>
                </a:solidFill>
                <a:effectLst/>
                <a:latin typeface="-webkit-standard"/>
              </a:rPr>
              <a:t>ra</a:t>
            </a:r>
            <a:r>
              <a:rPr lang="tr-TR" sz="1600" b="0" i="0" u="none" strike="noStrike" dirty="0">
                <a:solidFill>
                  <a:srgbClr val="000000"/>
                </a:solidFill>
                <a:effectLst/>
                <a:latin typeface="-webkit-standard"/>
              </a:rPr>
              <a:t> emtia borsaları; altın, gümüş, platin gibi madenlerin işlem gördüğü piyasalara kıymetli maden borsaları denir.</a:t>
            </a:r>
            <a:endParaRPr lang="tr-TR" sz="1600" dirty="0"/>
          </a:p>
        </p:txBody>
      </p:sp>
    </p:spTree>
    <p:extLst>
      <p:ext uri="{BB962C8B-B14F-4D97-AF65-F5344CB8AC3E}">
        <p14:creationId xmlns:p14="http://schemas.microsoft.com/office/powerpoint/2010/main" val="39471229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8208912" cy="523220"/>
          </a:xfrm>
          <a:prstGeom prst="rect">
            <a:avLst/>
          </a:prstGeom>
        </p:spPr>
        <p:txBody>
          <a:bodyPr wrap="square">
            <a:spAutoFit/>
          </a:bodyPr>
          <a:lstStyle/>
          <a:p>
            <a:r>
              <a:rPr lang="tr-TR" sz="2800" b="1" dirty="0">
                <a:solidFill>
                  <a:srgbClr val="1F5463"/>
                </a:solidFill>
              </a:rPr>
              <a:t>Borsa İstanbul Pay Piyasası Emir Türleri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3293209"/>
          </a:xfrm>
          <a:prstGeom prst="rect">
            <a:avLst/>
          </a:prstGeom>
          <a:noFill/>
        </p:spPr>
        <p:txBody>
          <a:bodyPr wrap="square">
            <a:spAutoFit/>
          </a:bodyPr>
          <a:lstStyle/>
          <a:p>
            <a:pPr marL="285750" indent="-285750" algn="just">
              <a:buFont typeface="Arial" panose="020B0604020202020204" pitchFamily="34" charset="0"/>
              <a:buChar char="•"/>
            </a:pPr>
            <a:r>
              <a:rPr lang="tr-TR" sz="1600" b="1" dirty="0"/>
              <a:t>Zararı Durdurma Emri: </a:t>
            </a:r>
            <a:r>
              <a:rPr lang="tr-TR" sz="1600" dirty="0"/>
              <a:t>Zararı durdurma emrini veren yatırımcının amacı, zararı azaltma veya kârını korumaktır. Emir, satılacak menkul kıymetin belirtilmiş fiyatın altına düşmesi durumunda, en iyi fiyatla satılmasını içerir. Aynı şekilde, satın alınacak menkul kıymetlerin fiyatının belirtilmiş fiyatın üstüne çıkması durumunda, en uygun fiyatla alınmasını içermektedir. Örneğin Bay A, portföyünde 12 TL’ye satın aldığı X A.Ş.’</a:t>
            </a:r>
            <a:r>
              <a:rPr lang="tr-TR" sz="1600" dirty="0" err="1"/>
              <a:t>nin</a:t>
            </a:r>
            <a:r>
              <a:rPr lang="tr-TR" sz="1600" dirty="0"/>
              <a:t> 1000 adet paya sahiptir. Payların pazar fiyatı 15 TL’dir. Böylece Bay A, her pay için 3 TL kârlı durumdadır. Yatırımcı, paylar fiyatlarının düşme olasılığına karşı, aracı kuruma payların pazar fiyatının 14 TL’ye düşmesi durumunda satma emri vermektedir. Böylece, fiyatın düşmesi durumunda Bay A, kârını koruma olanağı bulmaktadır.</a:t>
            </a:r>
          </a:p>
          <a:p>
            <a:pPr marL="285750" indent="-285750" algn="just">
              <a:buFont typeface="Arial" panose="020B0604020202020204" pitchFamily="34" charset="0"/>
              <a:buChar char="•"/>
            </a:pPr>
            <a:r>
              <a:rPr lang="tr-TR" sz="1600" b="1" dirty="0"/>
              <a:t>Zamanla Sınırlı Emir: E</a:t>
            </a:r>
            <a:r>
              <a:rPr lang="tr-TR" sz="1600" dirty="0"/>
              <a:t>mir, belirtilmiş süre içerisinde geçerlidir. Örneğin; günlük emir verilmişse emrin bir gün içerisinde yerine getirilmesi gerekir. Emir o gün uygulanmamışsa ertesi gün geçerliliğini yitirir.</a:t>
            </a:r>
          </a:p>
          <a:p>
            <a:pPr algn="just"/>
            <a:endParaRPr lang="tr-TR" sz="1600" dirty="0"/>
          </a:p>
        </p:txBody>
      </p:sp>
    </p:spTree>
    <p:extLst>
      <p:ext uri="{BB962C8B-B14F-4D97-AF65-F5344CB8AC3E}">
        <p14:creationId xmlns:p14="http://schemas.microsoft.com/office/powerpoint/2010/main" val="11626382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8208912" cy="523220"/>
          </a:xfrm>
          <a:prstGeom prst="rect">
            <a:avLst/>
          </a:prstGeom>
        </p:spPr>
        <p:txBody>
          <a:bodyPr wrap="square">
            <a:spAutoFit/>
          </a:bodyPr>
          <a:lstStyle/>
          <a:p>
            <a:r>
              <a:rPr lang="tr-TR" sz="2800" b="1" dirty="0">
                <a:solidFill>
                  <a:srgbClr val="1F5463"/>
                </a:solidFill>
              </a:rPr>
              <a:t>Borsa İstanbul Pay Piyasası Emir Türleri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3046988"/>
          </a:xfrm>
          <a:prstGeom prst="rect">
            <a:avLst/>
          </a:prstGeom>
          <a:noFill/>
        </p:spPr>
        <p:txBody>
          <a:bodyPr wrap="square">
            <a:spAutoFit/>
          </a:bodyPr>
          <a:lstStyle/>
          <a:p>
            <a:pPr marL="285750" indent="-285750" algn="just">
              <a:buFont typeface="Arial" panose="020B0604020202020204" pitchFamily="34" charset="0"/>
              <a:buChar char="•"/>
            </a:pPr>
            <a:r>
              <a:rPr lang="tr-TR" sz="1600" b="1" dirty="0"/>
              <a:t>Açığa Satış: </a:t>
            </a:r>
            <a:r>
              <a:rPr lang="tr-TR" sz="1600" dirty="0"/>
              <a:t>Açığa satış, bir yatırımcının sahip olmadığı payı daha sonra ucuza satın almayı ümit ederek bugünden satması işlemidir. Bu işlem, satıcıya pahalı satıp, daha sonra ucuza satın almak suretiyle kâr sağlama olanağı vermektedir. Örneğin, X A.Ş.’</a:t>
            </a:r>
            <a:r>
              <a:rPr lang="tr-TR" sz="1600" dirty="0" err="1"/>
              <a:t>nin</a:t>
            </a:r>
            <a:r>
              <a:rPr lang="tr-TR" sz="1600" dirty="0"/>
              <a:t> payları bugün piyasada 18 TL’den işlem görmektedir. Bay A, X A.Ş.’</a:t>
            </a:r>
            <a:r>
              <a:rPr lang="tr-TR" sz="1600" dirty="0" err="1"/>
              <a:t>nin</a:t>
            </a:r>
            <a:r>
              <a:rPr lang="tr-TR" sz="1600" dirty="0"/>
              <a:t> paylarının bugün için aşırı değerlendiğini ve gelecekte payların 13 TL’ye kadar düşeceğini tahmin etmektedir. Bu durumda, yatırımcı, çalıştığı aracı kurumundan 1.000 adet payı ödünç alarak, bunları 18 TL’ye satmaktadır. Eğer, yatırımcının tahmini doğru çıkarsa, bir ay sonra paylarını 13 TL’ye satın alacak ve borcunu ödeyecektir. Ayrıca, pay başına 5 TL de kâr elde edecektir. Öte yandan, tahminin yanlış çıkması durumunda zarara katlanmak zorunda kalacaktır. Ödünç alınan paya, ödünç süresi içerisinde kâr payı ödemesi yapılırsa, bu kâr payı ödünç verene ait olur. SPK’nın 1994 yılında yaptığı düzenlemelerle, aracılara açığa satış olanağı sağlanmıştır.</a:t>
            </a:r>
          </a:p>
        </p:txBody>
      </p:sp>
    </p:spTree>
    <p:extLst>
      <p:ext uri="{BB962C8B-B14F-4D97-AF65-F5344CB8AC3E}">
        <p14:creationId xmlns:p14="http://schemas.microsoft.com/office/powerpoint/2010/main" val="6512694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8208912" cy="523220"/>
          </a:xfrm>
          <a:prstGeom prst="rect">
            <a:avLst/>
          </a:prstGeom>
        </p:spPr>
        <p:txBody>
          <a:bodyPr wrap="square">
            <a:spAutoFit/>
          </a:bodyPr>
          <a:lstStyle/>
          <a:p>
            <a:r>
              <a:rPr lang="tr-TR" sz="2800" b="1" dirty="0">
                <a:solidFill>
                  <a:srgbClr val="1F5463"/>
                </a:solidFill>
              </a:rPr>
              <a:t>Borsa İstanbul Pay Piyasasında Hesaplanan Endeksler</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2800767"/>
          </a:xfrm>
          <a:prstGeom prst="rect">
            <a:avLst/>
          </a:prstGeom>
          <a:noFill/>
        </p:spPr>
        <p:txBody>
          <a:bodyPr wrap="square">
            <a:spAutoFit/>
          </a:bodyPr>
          <a:lstStyle/>
          <a:p>
            <a:pPr marL="285750" indent="-285750" algn="ctr">
              <a:buFont typeface="Arial" panose="020B0604020202020204" pitchFamily="34" charset="0"/>
              <a:buChar char="•"/>
            </a:pPr>
            <a:r>
              <a:rPr lang="tr-TR" sz="1600" dirty="0"/>
              <a:t>BIST 100 Endeksi</a:t>
            </a:r>
          </a:p>
          <a:p>
            <a:pPr marL="285750" indent="-285750" algn="ctr">
              <a:buFont typeface="Arial" panose="020B0604020202020204" pitchFamily="34" charset="0"/>
              <a:buChar char="•"/>
            </a:pPr>
            <a:r>
              <a:rPr lang="tr-TR" sz="1600" dirty="0"/>
              <a:t>BIST 30 Endeksi</a:t>
            </a:r>
          </a:p>
          <a:p>
            <a:pPr marL="285750" indent="-285750" algn="ctr">
              <a:buFont typeface="Arial" panose="020B0604020202020204" pitchFamily="34" charset="0"/>
              <a:buChar char="•"/>
            </a:pPr>
            <a:r>
              <a:rPr lang="tr-TR" sz="1600" dirty="0"/>
              <a:t>BIST Kurumsal Yönetim Endeksi</a:t>
            </a:r>
          </a:p>
          <a:p>
            <a:pPr marL="285750" indent="-285750" algn="ctr">
              <a:buFont typeface="Arial" panose="020B0604020202020204" pitchFamily="34" charset="0"/>
              <a:buChar char="•"/>
            </a:pPr>
            <a:r>
              <a:rPr lang="tr-TR" sz="1600" dirty="0"/>
              <a:t>BIST Tüm Endeksi</a:t>
            </a:r>
          </a:p>
          <a:p>
            <a:pPr marL="285750" indent="-285750" algn="ctr">
              <a:buFont typeface="Arial" panose="020B0604020202020204" pitchFamily="34" charset="0"/>
              <a:buChar char="•"/>
            </a:pPr>
            <a:r>
              <a:rPr lang="tr-TR" sz="1600" dirty="0"/>
              <a:t>Sektör Endeksleri ve Alt Sektör Endeksleri</a:t>
            </a:r>
          </a:p>
          <a:p>
            <a:pPr marL="285750" indent="-285750" algn="ctr">
              <a:buFont typeface="Arial" panose="020B0604020202020204" pitchFamily="34" charset="0"/>
              <a:buChar char="•"/>
            </a:pPr>
            <a:r>
              <a:rPr lang="tr-TR" sz="1600" dirty="0"/>
              <a:t>BIST Yıldız Endeksi</a:t>
            </a:r>
          </a:p>
          <a:p>
            <a:pPr marL="285750" indent="-285750" algn="ctr">
              <a:buFont typeface="Arial" panose="020B0604020202020204" pitchFamily="34" charset="0"/>
              <a:buChar char="•"/>
            </a:pPr>
            <a:r>
              <a:rPr lang="tr-TR" sz="1600" dirty="0"/>
              <a:t>BIST Ana Endeksi</a:t>
            </a:r>
          </a:p>
          <a:p>
            <a:pPr marL="285750" indent="-285750" algn="ctr">
              <a:buFont typeface="Arial" panose="020B0604020202020204" pitchFamily="34" charset="0"/>
              <a:buChar char="•"/>
            </a:pPr>
            <a:r>
              <a:rPr lang="tr-TR" sz="1600" dirty="0"/>
              <a:t>Sürdürülebilirlik Endeksi</a:t>
            </a:r>
          </a:p>
          <a:p>
            <a:pPr marL="285750" indent="-285750" algn="ctr">
              <a:buFont typeface="Arial" panose="020B0604020202020204" pitchFamily="34" charset="0"/>
              <a:buChar char="•"/>
            </a:pPr>
            <a:r>
              <a:rPr lang="tr-TR" sz="1600" dirty="0"/>
              <a:t>BIST Temettü Endeksi</a:t>
            </a:r>
          </a:p>
          <a:p>
            <a:pPr marL="285750" indent="-285750" algn="ctr">
              <a:buFont typeface="Arial" panose="020B0604020202020204" pitchFamily="34" charset="0"/>
              <a:buChar char="•"/>
            </a:pPr>
            <a:r>
              <a:rPr lang="tr-TR" sz="1600" dirty="0"/>
              <a:t>BIST Halka Arz Endeksi</a:t>
            </a:r>
          </a:p>
          <a:p>
            <a:pPr marL="285750" indent="-285750" algn="ctr">
              <a:buFont typeface="Arial" panose="020B0604020202020204" pitchFamily="34" charset="0"/>
              <a:buChar char="•"/>
            </a:pPr>
            <a:r>
              <a:rPr lang="tr-TR" sz="1600" dirty="0"/>
              <a:t>BIST KOBİ Sanayi Endeksi</a:t>
            </a:r>
          </a:p>
        </p:txBody>
      </p:sp>
    </p:spTree>
    <p:extLst>
      <p:ext uri="{BB962C8B-B14F-4D97-AF65-F5344CB8AC3E}">
        <p14:creationId xmlns:p14="http://schemas.microsoft.com/office/powerpoint/2010/main" val="5734968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Menkul Kıymet Borsalarının Ekonomiye Katkıları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925145"/>
            <a:ext cx="7704856" cy="3539430"/>
          </a:xfrm>
          <a:prstGeom prst="rect">
            <a:avLst/>
          </a:prstGeom>
          <a:noFill/>
        </p:spPr>
        <p:txBody>
          <a:bodyPr wrap="square">
            <a:spAutoFit/>
          </a:bodyPr>
          <a:lstStyle/>
          <a:p>
            <a:pPr marL="285750" indent="-285750" algn="just">
              <a:buFont typeface="Arial" panose="020B0604020202020204" pitchFamily="34" charset="0"/>
              <a:buChar char="•"/>
            </a:pPr>
            <a:r>
              <a:rPr lang="tr-TR" sz="1600" b="1" dirty="0"/>
              <a:t>Likidite Sağlama: </a:t>
            </a:r>
            <a:r>
              <a:rPr lang="tr-TR" sz="1600" dirty="0"/>
              <a:t>Borsalar kişi ya da kurumların ellerindeki menkul kıymetlerin en kolay paraya çevrildiği yerlerdir. </a:t>
            </a:r>
          </a:p>
          <a:p>
            <a:pPr marL="285750" indent="-285750" algn="just">
              <a:buFont typeface="Arial" panose="020B0604020202020204" pitchFamily="34" charset="0"/>
              <a:buChar char="•"/>
            </a:pPr>
            <a:r>
              <a:rPr lang="tr-TR" sz="1600" b="1" dirty="0"/>
              <a:t>Piyasada Tek Fiyat Oluşturma: </a:t>
            </a:r>
            <a:r>
              <a:rPr lang="tr-TR" sz="1600" dirty="0"/>
              <a:t>Borsalar, çok sayıda alıcıyı ve satıcıyı bir araya </a:t>
            </a:r>
            <a:r>
              <a:rPr lang="tr-TR" sz="1600" dirty="0" err="1"/>
              <a:t>geti</a:t>
            </a:r>
            <a:r>
              <a:rPr lang="tr-TR" sz="1600" dirty="0"/>
              <a:t>- </a:t>
            </a:r>
            <a:r>
              <a:rPr lang="tr-TR" sz="1600" dirty="0" err="1"/>
              <a:t>rerek</a:t>
            </a:r>
            <a:r>
              <a:rPr lang="tr-TR" sz="1600" dirty="0"/>
              <a:t> tek bir fiyatın oluşmasını en iyi şekilde sağlayan ortamlardır. Borsa bültenlerinin yayınlanmasıyla da, borsada oluşan fiyatlar bir ülkenin, hatta dünyanın her yerinde uy- </a:t>
            </a:r>
            <a:r>
              <a:rPr lang="tr-TR" sz="1600" dirty="0" err="1"/>
              <a:t>gulanabilir</a:t>
            </a:r>
            <a:r>
              <a:rPr lang="tr-TR" sz="1600" dirty="0"/>
              <a:t> hale gelmektedir.</a:t>
            </a:r>
          </a:p>
          <a:p>
            <a:pPr marL="285750" indent="-285750" algn="just">
              <a:buFont typeface="Arial" panose="020B0604020202020204" pitchFamily="34" charset="0"/>
              <a:buChar char="•"/>
            </a:pPr>
            <a:r>
              <a:rPr lang="tr-TR" sz="1600" b="1" dirty="0"/>
              <a:t>Güven Oluşturma: </a:t>
            </a:r>
            <a:r>
              <a:rPr lang="tr-TR" sz="1600" dirty="0"/>
              <a:t>Yatırımcıların korunması amacıyla borsada işlem görecek menkul kıymetlerin kotasyon işlemlerinin yapılması gereklidir. Borsa yönetimin- ce belirlenecek kurallar çerçevesinde, işletmelerin geçmiş dönem faaliyetleri incelenerek, yatırımcıların kandırılması veya zarara sokulmaları önlenmeye çalışılır.</a:t>
            </a:r>
          </a:p>
          <a:p>
            <a:pPr marL="285750" indent="-285750" algn="just">
              <a:buFont typeface="Arial" panose="020B0604020202020204" pitchFamily="34" charset="0"/>
              <a:buChar char="•"/>
            </a:pPr>
            <a:r>
              <a:rPr lang="tr-TR" sz="1600" b="1" dirty="0"/>
              <a:t>Ekonomide Barometre Olma:  </a:t>
            </a:r>
            <a:r>
              <a:rPr lang="tr-TR" sz="1600" dirty="0"/>
              <a:t>Borsada işlem gören menkul kıymetleri ihraç eden kurumlar yakından izlenebilmektedir. Eğer şirket başarılı ise paylara olan talep artarak pay fiyatı yükselirken; başarılı değilse talep düşerek pay fiyatı düşecektir. </a:t>
            </a:r>
          </a:p>
          <a:p>
            <a:pPr marL="285750" indent="-285750" algn="just">
              <a:buFont typeface="Arial" panose="020B0604020202020204" pitchFamily="34" charset="0"/>
              <a:buChar char="•"/>
            </a:pPr>
            <a:endParaRPr lang="tr-TR" sz="1600" dirty="0"/>
          </a:p>
        </p:txBody>
      </p:sp>
    </p:spTree>
    <p:extLst>
      <p:ext uri="{BB962C8B-B14F-4D97-AF65-F5344CB8AC3E}">
        <p14:creationId xmlns:p14="http://schemas.microsoft.com/office/powerpoint/2010/main" val="30111376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Menkul Kıymet Borsalarının Ekonomiye Katkıları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925145"/>
            <a:ext cx="7704856" cy="2308324"/>
          </a:xfrm>
          <a:prstGeom prst="rect">
            <a:avLst/>
          </a:prstGeom>
          <a:noFill/>
        </p:spPr>
        <p:txBody>
          <a:bodyPr wrap="square">
            <a:spAutoFit/>
          </a:bodyPr>
          <a:lstStyle/>
          <a:p>
            <a:pPr marL="285750" indent="-285750" algn="just">
              <a:buFont typeface="Arial" panose="020B0604020202020204" pitchFamily="34" charset="0"/>
              <a:buChar char="•"/>
            </a:pPr>
            <a:r>
              <a:rPr lang="tr-TR" sz="1600" b="1" dirty="0"/>
              <a:t>Mülkiyeti Tabana Yayma: </a:t>
            </a:r>
            <a:r>
              <a:rPr lang="tr-TR" sz="1600" dirty="0"/>
              <a:t>Borsalar, halka açılmayı ve bu yolla sermayenin tabana ya- yılmasını teşvik eder. Etkin ikinci el piyasalarda çok sayıda tasarruf sahibine, küçük miktarlarda satış yapılarak sermayenin tabana yayılması mümkün olur. </a:t>
            </a:r>
          </a:p>
          <a:p>
            <a:pPr marL="285750" indent="-285750" algn="just">
              <a:buFont typeface="Arial" panose="020B0604020202020204" pitchFamily="34" charset="0"/>
              <a:buChar char="•"/>
            </a:pPr>
            <a:r>
              <a:rPr lang="tr-TR" sz="1600" b="1" dirty="0"/>
              <a:t>Sermayeye Hareketlilik Kazandırma ve Sanayide Yapısal Değişikliği Kolaylaştırma: </a:t>
            </a:r>
            <a:r>
              <a:rPr lang="tr-TR" sz="1600" dirty="0"/>
              <a:t>Şirketlerin başarı durumları borsadaki pay fiyatlarına yansıyacaktır. Borsada menkul kıymetlerinin değeri sürekli artan işletmelerin piyasa değerle- </a:t>
            </a:r>
            <a:r>
              <a:rPr lang="tr-TR" sz="1600" dirty="0" err="1"/>
              <a:t>rinin</a:t>
            </a:r>
            <a:r>
              <a:rPr lang="tr-TR" sz="1600" dirty="0"/>
              <a:t> yükselmesi, diğer yatırımcıların da ilgisini çekerek sermayenin o işletmenin menkul kıymetlerine yönelmesine olanak sağlayacaktır. Piyasa değeri artan işletmeler ise kolayca fon sağlamanın yanında, düşük maliyetle fon bulma şansına da sahip olacaklardır.</a:t>
            </a:r>
          </a:p>
        </p:txBody>
      </p:sp>
    </p:spTree>
    <p:extLst>
      <p:ext uri="{BB962C8B-B14F-4D97-AF65-F5344CB8AC3E}">
        <p14:creationId xmlns:p14="http://schemas.microsoft.com/office/powerpoint/2010/main" val="32163750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Başlıca Menkul Kıymet Borsaları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925145"/>
            <a:ext cx="7704856" cy="3046988"/>
          </a:xfrm>
          <a:prstGeom prst="rect">
            <a:avLst/>
          </a:prstGeom>
          <a:noFill/>
        </p:spPr>
        <p:txBody>
          <a:bodyPr wrap="square">
            <a:spAutoFit/>
          </a:bodyPr>
          <a:lstStyle/>
          <a:p>
            <a:pPr marL="285750" indent="-285750" algn="ctr">
              <a:buFont typeface="Arial" panose="020B0604020202020204" pitchFamily="34" charset="0"/>
              <a:buChar char="•"/>
            </a:pPr>
            <a:endParaRPr lang="tr-TR" sz="1600" dirty="0"/>
          </a:p>
          <a:p>
            <a:pPr marL="285750" indent="-285750" algn="ctr">
              <a:buFont typeface="Arial" panose="020B0604020202020204" pitchFamily="34" charset="0"/>
              <a:buChar char="•"/>
            </a:pPr>
            <a:endParaRPr lang="tr-TR" sz="1600" dirty="0"/>
          </a:p>
          <a:p>
            <a:pPr marL="285750" indent="-285750" algn="ctr">
              <a:buFont typeface="Arial" panose="020B0604020202020204" pitchFamily="34" charset="0"/>
              <a:buChar char="•"/>
            </a:pPr>
            <a:r>
              <a:rPr lang="tr-TR" sz="1600" dirty="0"/>
              <a:t>New York Borsası (NYSE)</a:t>
            </a:r>
          </a:p>
          <a:p>
            <a:pPr marL="285750" indent="-285750" algn="ctr">
              <a:buFont typeface="Arial" panose="020B0604020202020204" pitchFamily="34" charset="0"/>
              <a:buChar char="•"/>
            </a:pPr>
            <a:endParaRPr lang="tr-TR" sz="1600" dirty="0"/>
          </a:p>
          <a:p>
            <a:pPr marL="285750" indent="-285750" algn="ctr">
              <a:buFont typeface="Arial" panose="020B0604020202020204" pitchFamily="34" charset="0"/>
              <a:buChar char="•"/>
            </a:pPr>
            <a:r>
              <a:rPr lang="tr-TR" sz="1600" dirty="0" err="1"/>
              <a:t>Nasdaq</a:t>
            </a:r>
            <a:r>
              <a:rPr lang="tr-TR" sz="1600" dirty="0"/>
              <a:t> Borsası</a:t>
            </a:r>
          </a:p>
          <a:p>
            <a:pPr marL="285750" indent="-285750" algn="ctr">
              <a:buFont typeface="Arial" panose="020B0604020202020204" pitchFamily="34" charset="0"/>
              <a:buChar char="•"/>
            </a:pPr>
            <a:endParaRPr lang="tr-TR" sz="1600" dirty="0"/>
          </a:p>
          <a:p>
            <a:pPr marL="285750" indent="-285750" algn="ctr">
              <a:buFont typeface="Arial" panose="020B0604020202020204" pitchFamily="34" charset="0"/>
              <a:buChar char="•"/>
            </a:pPr>
            <a:r>
              <a:rPr lang="tr-TR" sz="1600" dirty="0"/>
              <a:t>Tokyo Borsası</a:t>
            </a:r>
          </a:p>
          <a:p>
            <a:pPr marL="285750" indent="-285750" algn="ctr">
              <a:buFont typeface="Arial" panose="020B0604020202020204" pitchFamily="34" charset="0"/>
              <a:buChar char="•"/>
            </a:pPr>
            <a:endParaRPr lang="tr-TR" sz="1600" dirty="0"/>
          </a:p>
          <a:p>
            <a:pPr marL="285750" indent="-285750" algn="ctr">
              <a:buFont typeface="Arial" panose="020B0604020202020204" pitchFamily="34" charset="0"/>
              <a:buChar char="•"/>
            </a:pPr>
            <a:r>
              <a:rPr lang="tr-TR" sz="1600" dirty="0"/>
              <a:t>Londra Borsası (</a:t>
            </a:r>
            <a:r>
              <a:rPr lang="tr-TR" sz="1600" dirty="0" err="1"/>
              <a:t>London</a:t>
            </a:r>
            <a:r>
              <a:rPr lang="tr-TR" sz="1600" dirty="0"/>
              <a:t> </a:t>
            </a:r>
            <a:r>
              <a:rPr lang="tr-TR" sz="1600" dirty="0" err="1"/>
              <a:t>Stock</a:t>
            </a:r>
            <a:r>
              <a:rPr lang="tr-TR" sz="1600" dirty="0"/>
              <a:t> Exchange-LSE)</a:t>
            </a:r>
          </a:p>
          <a:p>
            <a:pPr algn="ctr"/>
            <a:endParaRPr lang="tr-TR" sz="1600" dirty="0"/>
          </a:p>
          <a:p>
            <a:pPr marL="285750" indent="-285750" algn="ctr">
              <a:buFont typeface="Arial" panose="020B0604020202020204" pitchFamily="34" charset="0"/>
              <a:buChar char="•"/>
            </a:pPr>
            <a:r>
              <a:rPr lang="tr-TR" sz="1600" dirty="0"/>
              <a:t>Amerikan Borsası (AMEX)</a:t>
            </a:r>
          </a:p>
          <a:p>
            <a:pPr marL="285750" indent="-285750" algn="ctr">
              <a:buFont typeface="Arial" panose="020B0604020202020204" pitchFamily="34" charset="0"/>
              <a:buChar char="•"/>
            </a:pPr>
            <a:endParaRPr lang="tr-TR" sz="1600" b="1" dirty="0"/>
          </a:p>
        </p:txBody>
      </p:sp>
    </p:spTree>
    <p:extLst>
      <p:ext uri="{BB962C8B-B14F-4D97-AF65-F5344CB8AC3E}">
        <p14:creationId xmlns:p14="http://schemas.microsoft.com/office/powerpoint/2010/main" val="3578016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Pay Piyasası (Hisse Senedi Piyasası)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925145"/>
            <a:ext cx="7704856" cy="4031873"/>
          </a:xfrm>
          <a:prstGeom prst="rect">
            <a:avLst/>
          </a:prstGeom>
          <a:noFill/>
        </p:spPr>
        <p:txBody>
          <a:bodyPr wrap="square">
            <a:spAutoFit/>
          </a:bodyPr>
          <a:lstStyle/>
          <a:p>
            <a:pPr marL="285750" indent="-285750" algn="just">
              <a:buFont typeface="Arial" panose="020B0604020202020204" pitchFamily="34" charset="0"/>
              <a:buChar char="•"/>
            </a:pPr>
            <a:r>
              <a:rPr lang="tr-TR" sz="1600" dirty="0"/>
              <a:t>Paylar (hisse senetleri) , anonim şirketler ile sermayesi paylara bölünmüş komandit ortaklıklarda, payları temsil eden bir menkul kıymettir. </a:t>
            </a:r>
          </a:p>
          <a:p>
            <a:pPr marL="285750" indent="-285750" algn="just">
              <a:buFont typeface="Arial" panose="020B0604020202020204" pitchFamily="34" charset="0"/>
              <a:buChar char="•"/>
            </a:pPr>
            <a:r>
              <a:rPr lang="tr-TR" sz="1600" dirty="0"/>
              <a:t>Paylar (hisse senetleri) sermaye piyasası yatırım araçlarından birisidir. Ancak pay dışında çok sayıda sermaye piyasası yatırım aracı mevcuttur. Bunlar; borsa yatırım fonları, </a:t>
            </a:r>
            <a:r>
              <a:rPr lang="tr-TR" sz="1600" dirty="0" err="1"/>
              <a:t>varantlar</a:t>
            </a:r>
            <a:r>
              <a:rPr lang="tr-TR" sz="1600" dirty="0"/>
              <a:t>, paya dönüştürülebilir tahviller, değiştirilebilir tahviller, sertifikalar, repo, devlet tahvilleri, hazine bonoları, özel sektör tahvil ve bonoları, kira sertifikaları, varlığa dayalı veya varlık teminatlı menkul kıymetler, vadeli işlemler ve opsiyonlar, katılma intifa senetleri, kâr zarar ortaklığı katılma belgeleri, banka bonoları ve banka garantili bonolar, finansman bonoları, altın-gümüş-platin bonoları, gayrimenkul sertifikaları ve yabancı sermaye piyasası araçlarından oluşmaktadır.</a:t>
            </a:r>
          </a:p>
          <a:p>
            <a:pPr marL="285750" indent="-285750" algn="just">
              <a:buFont typeface="Arial" panose="020B0604020202020204" pitchFamily="34" charset="0"/>
              <a:buChar char="•"/>
            </a:pPr>
            <a:r>
              <a:rPr lang="tr-TR" sz="1600" dirty="0"/>
              <a:t>Örneğin, bir bilgisayar yazılım firması olan Microsoft’un Ağustos 2018 tarihindeki piyasa değeri yaklaşık olarak 836 milyar dolardır. Bir yatırımcının Microsoft firmasının borsadaki tüm paylarına sahip olabilmesi için, 836 milyar dolarının olması gerekir. Bu nedenle, Microsoft, değişik sayılarda payı elinde bulunduran yüz binlerce kişinin ortak malı konumundadır. Bu yatırımcılara, ortaklar, hissedarlar veya pay sahipleri denir.</a:t>
            </a:r>
          </a:p>
          <a:p>
            <a:pPr marL="285750" indent="-285750" algn="just">
              <a:buFont typeface="Arial" panose="020B0604020202020204" pitchFamily="34" charset="0"/>
              <a:buChar char="•"/>
            </a:pPr>
            <a:endParaRPr lang="tr-TR" sz="1600" dirty="0"/>
          </a:p>
        </p:txBody>
      </p:sp>
    </p:spTree>
    <p:extLst>
      <p:ext uri="{BB962C8B-B14F-4D97-AF65-F5344CB8AC3E}">
        <p14:creationId xmlns:p14="http://schemas.microsoft.com/office/powerpoint/2010/main" val="26618376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Borsa İstanbul (BİST)</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25145"/>
            <a:ext cx="7704856" cy="3293209"/>
          </a:xfrm>
          <a:prstGeom prst="rect">
            <a:avLst/>
          </a:prstGeom>
          <a:noFill/>
        </p:spPr>
        <p:txBody>
          <a:bodyPr wrap="square">
            <a:spAutoFit/>
          </a:bodyPr>
          <a:lstStyle/>
          <a:p>
            <a:pPr algn="just"/>
            <a:r>
              <a:rPr lang="tr-TR" sz="1600" dirty="0"/>
              <a:t>Borsa İstanbul’un başlıca amacı ve faaliyet konusu aşağıda özetlenmiştir:</a:t>
            </a:r>
          </a:p>
          <a:p>
            <a:pPr algn="just"/>
            <a:endParaRPr lang="tr-TR" sz="1600" dirty="0"/>
          </a:p>
          <a:p>
            <a:pPr algn="just"/>
            <a:r>
              <a:rPr lang="tr-TR" sz="1600" dirty="0"/>
              <a:t>• Kanun hükümleri ve ilgili mevzuat çerçevesinde, sermaye piyasası araçlarının, kambiyo ve kıymetli madenler ile kıymetli taşların ve Sermaye Piyasası Kurulunca uygun görülen diğer sözleşmelerin, belgelerin ve kıymetlerin serbest rekabet şartları altında kolay ve güvenli bir şekilde, şeffaf, etkin rekabetçi, dürüst ve istikrarlı</a:t>
            </a:r>
          </a:p>
          <a:p>
            <a:pPr algn="just"/>
            <a:r>
              <a:rPr lang="tr-TR" sz="1600" dirty="0"/>
              <a:t>bir ortamda alınıp satılabilmesini sağlamak,</a:t>
            </a:r>
          </a:p>
          <a:p>
            <a:pPr algn="just"/>
            <a:r>
              <a:rPr lang="tr-TR" sz="1600" dirty="0"/>
              <a:t>• Bu durumlara ilişkin alım satım emirlerini sonuçlandıracak şekilde bir araya getirmek veya bu emirlerin bir araya gelmesini kolaylaştırmak,</a:t>
            </a:r>
          </a:p>
          <a:p>
            <a:pPr algn="just"/>
            <a:r>
              <a:rPr lang="tr-TR" sz="1600" dirty="0"/>
              <a:t>• Fiyatları tespit ve ilan etmek üzere piyasalar, pazarlar, platformlar ve sistemler ile</a:t>
            </a:r>
          </a:p>
          <a:p>
            <a:pPr algn="just"/>
            <a:r>
              <a:rPr lang="tr-TR" sz="1600" dirty="0"/>
              <a:t>teşkilatlanmış diğer pazar yerleri oluşturmak, kurmak ve geliştirmek,</a:t>
            </a:r>
          </a:p>
          <a:p>
            <a:pPr algn="just"/>
            <a:r>
              <a:rPr lang="tr-TR" sz="1600" dirty="0"/>
              <a:t>• Bu piyasaları ve başka borsaları ya da borsaların piyasalarını yönetmek ve/veya</a:t>
            </a:r>
          </a:p>
          <a:p>
            <a:pPr algn="just"/>
            <a:r>
              <a:rPr lang="tr-TR" sz="1600" dirty="0"/>
              <a:t>işletmektir.</a:t>
            </a:r>
          </a:p>
        </p:txBody>
      </p:sp>
    </p:spTree>
    <p:extLst>
      <p:ext uri="{BB962C8B-B14F-4D97-AF65-F5344CB8AC3E}">
        <p14:creationId xmlns:p14="http://schemas.microsoft.com/office/powerpoint/2010/main" val="28522564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Borsa İstanbul Pay Piyasası Yapısı Ve İşleyişi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3293209"/>
          </a:xfrm>
          <a:prstGeom prst="rect">
            <a:avLst/>
          </a:prstGeom>
          <a:noFill/>
        </p:spPr>
        <p:txBody>
          <a:bodyPr wrap="square">
            <a:spAutoFit/>
          </a:bodyPr>
          <a:lstStyle/>
          <a:p>
            <a:pPr algn="just"/>
            <a:r>
              <a:rPr lang="tr-TR" sz="1600" dirty="0"/>
              <a:t>Pay gibi bir menkul kıymetin borsada işlem görebilmesi için </a:t>
            </a:r>
            <a:r>
              <a:rPr lang="tr-TR" sz="1600" b="1" dirty="0"/>
              <a:t>borsaya </a:t>
            </a:r>
            <a:r>
              <a:rPr lang="tr-TR" sz="1600" b="1" dirty="0" err="1"/>
              <a:t>kote</a:t>
            </a:r>
            <a:r>
              <a:rPr lang="tr-TR" sz="1600" b="1" dirty="0"/>
              <a:t> edilmesi </a:t>
            </a:r>
            <a:r>
              <a:rPr lang="tr-TR" sz="1600" dirty="0"/>
              <a:t>gerekmektedir. Bir menkul kıymeti borsaya </a:t>
            </a:r>
            <a:r>
              <a:rPr lang="tr-TR" sz="1600" dirty="0" err="1"/>
              <a:t>kote</a:t>
            </a:r>
            <a:r>
              <a:rPr lang="tr-TR" sz="1600" dirty="0"/>
              <a:t> ettirmek, borsanın işlem listesine kaydettirmek demektir. Kotasyon, listeye alma işlemidir. Kot dışı işlemler ise listeye dâhil olmayan menkul kıymetler üzerindeki işlemlerdir. Menkul kıymetler, Kotasyon Komitesi’nin kararı ve dayanakları göz önünde bulundurularak, Borsa Yönetim Kurulu’nun kararı ile borsa kotuna alınır. Borsa kotuna alınma, ilgili işletmeye itibar kazandırır.</a:t>
            </a:r>
          </a:p>
          <a:p>
            <a:pPr algn="just"/>
            <a:endParaRPr lang="tr-TR" sz="1600" dirty="0"/>
          </a:p>
          <a:p>
            <a:pPr algn="just"/>
            <a:r>
              <a:rPr lang="tr-TR" sz="1600" dirty="0"/>
              <a:t>Borsada arz ve talebe göre oluşan fiyatlar, çok kısa zamanda yurtiçi ve yurtdışındaki yatırımcılara ve ilgi duyan taraflara duyurulmaktadır. Borsada işlem gören finansal varlık- </a:t>
            </a:r>
            <a:r>
              <a:rPr lang="tr-TR" sz="1600" dirty="0" err="1"/>
              <a:t>lardan</a:t>
            </a:r>
            <a:r>
              <a:rPr lang="tr-TR" sz="1600" dirty="0"/>
              <a:t> alınan ücret ve komisyonlar minimum tutulmaktadır. Bunun nedeni, tam rekabet şartlarına uygun bir piyasayı oluşturabilmektir. Böylece, borsada işlem gören tahvil ve paylar için doğru fiyat oluşturulması sağlanabilmektedir.</a:t>
            </a:r>
          </a:p>
          <a:p>
            <a:pPr algn="just"/>
            <a:endParaRPr lang="tr-TR" sz="1600" dirty="0"/>
          </a:p>
        </p:txBody>
      </p:sp>
    </p:spTree>
    <p:extLst>
      <p:ext uri="{BB962C8B-B14F-4D97-AF65-F5344CB8AC3E}">
        <p14:creationId xmlns:p14="http://schemas.microsoft.com/office/powerpoint/2010/main" val="545399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7488832" cy="523220"/>
          </a:xfrm>
          <a:prstGeom prst="rect">
            <a:avLst/>
          </a:prstGeom>
        </p:spPr>
        <p:txBody>
          <a:bodyPr wrap="square">
            <a:spAutoFit/>
          </a:bodyPr>
          <a:lstStyle/>
          <a:p>
            <a:r>
              <a:rPr lang="tr-TR" sz="2800" b="1" dirty="0">
                <a:solidFill>
                  <a:srgbClr val="1F5463"/>
                </a:solidFill>
              </a:rPr>
              <a:t>Borsa İstanbul Pay Piyasası Yapısı Ve İşleyişi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2" name="Metin kutusu 1">
            <a:extLst>
              <a:ext uri="{FF2B5EF4-FFF2-40B4-BE49-F238E27FC236}">
                <a16:creationId xmlns:a16="http://schemas.microsoft.com/office/drawing/2014/main" id="{02B6CE5B-321B-570B-4F12-DE34E98230F9}"/>
              </a:ext>
            </a:extLst>
          </p:cNvPr>
          <p:cNvSpPr txBox="1"/>
          <p:nvPr/>
        </p:nvSpPr>
        <p:spPr>
          <a:xfrm>
            <a:off x="827584" y="942167"/>
            <a:ext cx="7704856" cy="2308324"/>
          </a:xfrm>
          <a:prstGeom prst="rect">
            <a:avLst/>
          </a:prstGeom>
          <a:noFill/>
        </p:spPr>
        <p:txBody>
          <a:bodyPr wrap="square">
            <a:spAutoFit/>
          </a:bodyPr>
          <a:lstStyle/>
          <a:p>
            <a:pPr algn="just"/>
            <a:r>
              <a:rPr lang="tr-TR" sz="1600" dirty="0"/>
              <a:t>Her menkul kıymet borsasının organizasyonunda aşağıda belirtilen temel şartların yerine getirilmesi gereklidir.</a:t>
            </a:r>
          </a:p>
          <a:p>
            <a:pPr algn="just"/>
            <a:endParaRPr lang="tr-TR" sz="1600" dirty="0"/>
          </a:p>
          <a:p>
            <a:pPr algn="just"/>
            <a:r>
              <a:rPr lang="tr-TR" sz="1600" dirty="0"/>
              <a:t>• Alım satım işlemleri mümkün olduğu kadar kolay ve çabuk gerçekleşmeli,</a:t>
            </a:r>
          </a:p>
          <a:p>
            <a:pPr algn="just"/>
            <a:r>
              <a:rPr lang="tr-TR" sz="1600" dirty="0"/>
              <a:t>• Alım satımın tam bir dürüstlük içerisinde yapılmasına özen gösterilmeli,</a:t>
            </a:r>
          </a:p>
          <a:p>
            <a:pPr algn="just"/>
            <a:r>
              <a:rPr lang="tr-TR" sz="1600" dirty="0"/>
              <a:t>• Borsada işlem gören menkul kıymetlerin piyasaları geniş olmalı,</a:t>
            </a:r>
          </a:p>
          <a:p>
            <a:pPr algn="just"/>
            <a:r>
              <a:rPr lang="tr-TR" sz="1600" dirty="0"/>
              <a:t>• Borsada oluşan fiyatlar ile ilgili bilgiler kamuya etkin olarak ve yayın yapılarak</a:t>
            </a:r>
          </a:p>
          <a:p>
            <a:pPr algn="just"/>
            <a:r>
              <a:rPr lang="tr-TR" sz="1600" dirty="0"/>
              <a:t>duyurulmalıdır.</a:t>
            </a:r>
          </a:p>
          <a:p>
            <a:pPr algn="just"/>
            <a:endParaRPr lang="tr-TR" sz="1600" dirty="0"/>
          </a:p>
        </p:txBody>
      </p:sp>
    </p:spTree>
    <p:extLst>
      <p:ext uri="{BB962C8B-B14F-4D97-AF65-F5344CB8AC3E}">
        <p14:creationId xmlns:p14="http://schemas.microsoft.com/office/powerpoint/2010/main" val="5030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3444</TotalTime>
  <Words>2351</Words>
  <Application>Microsoft Macintosh PowerPoint</Application>
  <PresentationFormat>Ekran Gösterisi (16:9)</PresentationFormat>
  <Paragraphs>108</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-webkit-standard</vt: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Microsoft Office User</cp:lastModifiedBy>
  <cp:revision>53</cp:revision>
  <dcterms:modified xsi:type="dcterms:W3CDTF">2024-01-08T12:55:25Z</dcterms:modified>
</cp:coreProperties>
</file>