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9C7F51F-5BE4-4EC7-AD76-E48509375D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58AC01C-6781-4196-B40D-05B97BA0D2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DC18344-475A-4B14-99F2-0AD90206C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C827F-96D8-44DF-99A8-6C72BFCE79A6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2B3B7A2-00CD-483E-8DF8-D6279D656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AD68E2C-1656-4D46-BEEA-5A96A7DAB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3915F-0824-47F0-BB6E-92DA19FC7D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5341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12C859D-EA31-4529-A9E6-D4F4A11E0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2B3F823-FAA4-4407-B7C3-217F29629D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B3C547F-E84E-4137-8237-2DD46B60F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C827F-96D8-44DF-99A8-6C72BFCE79A6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3CF773F-A89E-4766-9110-D13889FE0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1538918-5057-4E3B-9CE6-E5402D826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3915F-0824-47F0-BB6E-92DA19FC7D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63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4F73EE83-D643-44B7-BCCB-A1B0553A45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46E2A0A-50B6-4C8C-9BDA-CAC430D0BB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EB90A0-3DE3-4D8D-8AFA-EDC33E136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C827F-96D8-44DF-99A8-6C72BFCE79A6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B148CA2-8CB2-410D-B51D-CC2D8FEE4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65C225F-FCF5-404F-A61D-26BD4C0D0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3915F-0824-47F0-BB6E-92DA19FC7D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8403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F2BE073-16CC-4528-B0F5-63F5EEAF2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E38B545-E6EE-4D07-AC80-C00D7A99FD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3F5F71A-6572-4267-8D40-50F566E01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C827F-96D8-44DF-99A8-6C72BFCE79A6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91BF841-4911-4B6B-92EB-EE8E238E4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9C00C26-2A1B-4E4D-A732-582C79BE1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3915F-0824-47F0-BB6E-92DA19FC7D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1157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50991D3-5F31-446F-82EF-5542C1D220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3E2D9D-2AD5-4760-9ADA-7AE2F96B99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3028176-99C7-4C4C-94DF-526517B81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C827F-96D8-44DF-99A8-6C72BFCE79A6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60CEF87-0359-47F9-96CD-4DD57BB03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707ACB-71AD-4F9F-8579-13B553B9D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3915F-0824-47F0-BB6E-92DA19FC7D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8747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66BDE56-92D0-4667-8674-694F3D9BD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475226C-4D69-43A2-B1A4-A3B7278632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9084D7A-5C37-4416-8CD0-F10EBA39EA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47F4D67-C26B-40FC-B83F-DCFE396EC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C827F-96D8-44DF-99A8-6C72BFCE79A6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4777B0-3463-4EFC-826D-A4F95CE9D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0CD6CFC-E645-4656-919A-6349D4822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3915F-0824-47F0-BB6E-92DA19FC7D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2686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55D9BD5-F94F-4702-8A5D-F7D21A5F5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9ADC4E7-9B60-4E27-91EF-A47261CF62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75F3FD4F-D09C-4588-97FE-CCE4423E40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B81F0125-EB7B-461B-AD31-A68EFAC4CE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AE934FD-7DC8-4F6C-960A-277868129E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349C90E2-69D8-49C2-9F73-674DD9E12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C827F-96D8-44DF-99A8-6C72BFCE79A6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38A02D6B-ACB5-4C72-A956-462FA6EDF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EAF0C233-47FA-4B49-B4B6-9D0921C5E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3915F-0824-47F0-BB6E-92DA19FC7D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0724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1CEB009-B1B1-402D-ABCC-2F7CB2779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BD5A1CA-E265-451A-BDD1-E86C9B40D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C827F-96D8-44DF-99A8-6C72BFCE79A6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A0ED1B3-5AD2-4AEA-96DC-80EFA5CAB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EC67A9E4-64D0-4829-A578-37762F555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3915F-0824-47F0-BB6E-92DA19FC7D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1840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EF222709-DC1C-4612-917E-7E3294573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C827F-96D8-44DF-99A8-6C72BFCE79A6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A4661C85-332A-4809-AC98-F6B649564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7AE747B-7B3F-4493-AA17-0AA983C84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3915F-0824-47F0-BB6E-92DA19FC7D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6541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1978E72-C966-49D6-9AB4-3B4D128EC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D59A053-2D35-4A43-9C23-0EDACC54B9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7664420-FD39-4A11-A400-00AB628419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61077EF-31D2-49B0-9B27-3C4749915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C827F-96D8-44DF-99A8-6C72BFCE79A6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D0E4BDB-1BB9-44AC-B261-20C55CD8C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819F8F0-160C-4B03-99EA-797ED9CAE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3915F-0824-47F0-BB6E-92DA19FC7D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453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685D754-B94F-4008-B01A-22E0C2748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E569CF92-0551-4068-B3AD-E1DD853BE8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DAD972E-B8B4-47B3-A139-3331481FF9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707FB6B-8251-4454-8324-2F4016AB8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C827F-96D8-44DF-99A8-6C72BFCE79A6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D4334D7-C313-4B9E-B13F-2B9DA7A23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865894B-FD76-446D-B860-7233354BB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3915F-0824-47F0-BB6E-92DA19FC7D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7088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0E7C613D-C881-44C3-89FA-E71D542FE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F405A56-8EC3-44DA-9BB3-C5D9EDA3BC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7152098-025A-48B5-B267-DD758DAF71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C827F-96D8-44DF-99A8-6C72BFCE79A6}" type="datetimeFigureOut">
              <a:rPr lang="tr-TR" smtClean="0"/>
              <a:t>21.10.2024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A4EBE4E-5033-4D09-A384-8ACACF2E97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CA75D1A-B532-41A2-BCD2-6981BF9FB5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E3915F-0824-47F0-BB6E-92DA19FC7D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7458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BAC211B-88E8-4914-AD5C-157B1A56A2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Turkish</a:t>
            </a:r>
            <a:r>
              <a:rPr lang="tr-TR" sz="3200" dirty="0"/>
              <a:t> </a:t>
            </a:r>
            <a:r>
              <a:rPr lang="tr-TR" sz="3200" dirty="0" err="1"/>
              <a:t>Economy</a:t>
            </a:r>
            <a:r>
              <a:rPr lang="tr-TR" sz="3200" dirty="0"/>
              <a:t>, </a:t>
            </a:r>
            <a:r>
              <a:rPr lang="tr-TR" sz="3200" dirty="0" err="1"/>
              <a:t>Eco</a:t>
            </a:r>
            <a:r>
              <a:rPr lang="tr-TR" sz="3200" dirty="0"/>
              <a:t> 403</a:t>
            </a:r>
            <a:r>
              <a:rPr lang="tr-TR" sz="3200"/>
              <a:t>, </a:t>
            </a:r>
            <a:br>
              <a:rPr lang="tr-TR" sz="3200"/>
            </a:br>
            <a:r>
              <a:rPr lang="tr-TR" sz="3200"/>
              <a:t>Week</a:t>
            </a:r>
            <a:r>
              <a:rPr lang="tr-TR" sz="3200" dirty="0"/>
              <a:t> 6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543DE2D-0F70-4D39-AF61-8F21DBE1DAA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/>
              <a:t>Mahir Fisunoğlu</a:t>
            </a:r>
          </a:p>
        </p:txBody>
      </p:sp>
    </p:spTree>
    <p:extLst>
      <p:ext uri="{BB962C8B-B14F-4D97-AF65-F5344CB8AC3E}">
        <p14:creationId xmlns:p14="http://schemas.microsoft.com/office/powerpoint/2010/main" val="109779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94C04E0-0FCE-4FEC-A15E-03C2E4770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Turkish</a:t>
            </a:r>
            <a:r>
              <a:rPr lang="tr-TR" sz="3200" dirty="0"/>
              <a:t> </a:t>
            </a:r>
            <a:r>
              <a:rPr lang="tr-TR" sz="3200" dirty="0" err="1"/>
              <a:t>Economy</a:t>
            </a:r>
            <a:r>
              <a:rPr lang="tr-TR" sz="3200" dirty="0"/>
              <a:t>, </a:t>
            </a:r>
            <a:r>
              <a:rPr lang="tr-TR" sz="3200" dirty="0" err="1"/>
              <a:t>Eco</a:t>
            </a:r>
            <a:r>
              <a:rPr lang="tr-TR" sz="3200" dirty="0"/>
              <a:t> 403, 1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6C293C6-08D8-42B0-8B8C-27CCC733EB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Concessions</a:t>
            </a:r>
            <a:r>
              <a:rPr lang="tr-TR" dirty="0"/>
              <a:t> </a:t>
            </a:r>
            <a:r>
              <a:rPr lang="tr-TR" dirty="0" err="1"/>
              <a:t>given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countries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Ottoman</a:t>
            </a:r>
            <a:r>
              <a:rPr lang="tr-TR" dirty="0"/>
              <a:t> </a:t>
            </a:r>
            <a:r>
              <a:rPr lang="tr-TR" dirty="0" err="1"/>
              <a:t>Empire:Venice</a:t>
            </a:r>
            <a:r>
              <a:rPr lang="tr-TR" dirty="0"/>
              <a:t>, </a:t>
            </a:r>
            <a:r>
              <a:rPr lang="tr-TR" dirty="0" err="1"/>
              <a:t>Florance</a:t>
            </a:r>
            <a:r>
              <a:rPr lang="tr-TR" dirty="0"/>
              <a:t>, </a:t>
            </a:r>
            <a:r>
              <a:rPr lang="tr-TR" dirty="0" err="1"/>
              <a:t>Geneo</a:t>
            </a:r>
            <a:r>
              <a:rPr lang="tr-TR" dirty="0"/>
              <a:t>, </a:t>
            </a:r>
            <a:r>
              <a:rPr lang="tr-TR" dirty="0" err="1"/>
              <a:t>Portugal</a:t>
            </a:r>
            <a:r>
              <a:rPr lang="tr-TR" dirty="0"/>
              <a:t>, </a:t>
            </a:r>
            <a:r>
              <a:rPr lang="tr-TR" dirty="0" err="1"/>
              <a:t>Spain</a:t>
            </a:r>
            <a:r>
              <a:rPr lang="tr-TR" dirty="0"/>
              <a:t>, United </a:t>
            </a:r>
            <a:r>
              <a:rPr lang="tr-TR" dirty="0" err="1"/>
              <a:t>Kingdom</a:t>
            </a:r>
            <a:r>
              <a:rPr lang="tr-TR" dirty="0"/>
              <a:t>, France,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Netherlands</a:t>
            </a:r>
            <a:r>
              <a:rPr lang="tr-TR" dirty="0"/>
              <a:t>, </a:t>
            </a:r>
            <a:r>
              <a:rPr lang="tr-TR" dirty="0" err="1"/>
              <a:t>Russia</a:t>
            </a:r>
            <a:r>
              <a:rPr lang="tr-TR" dirty="0"/>
              <a:t>;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period</a:t>
            </a:r>
            <a:r>
              <a:rPr lang="tr-TR" dirty="0"/>
              <a:t> of </a:t>
            </a: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tr-TR" dirty="0" err="1"/>
              <a:t>four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twelve</a:t>
            </a:r>
            <a:r>
              <a:rPr lang="tr-TR" dirty="0"/>
              <a:t> </a:t>
            </a:r>
            <a:r>
              <a:rPr lang="tr-TR" dirty="0" err="1"/>
              <a:t>months</a:t>
            </a:r>
            <a:r>
              <a:rPr lang="tr-TR" dirty="0"/>
              <a:t>; 10 </a:t>
            </a:r>
            <a:r>
              <a:rPr lang="tr-TR" dirty="0" err="1"/>
              <a:t>years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exceptional</a:t>
            </a:r>
            <a:r>
              <a:rPr lang="tr-TR" dirty="0"/>
              <a:t> </a:t>
            </a:r>
            <a:r>
              <a:rPr lang="tr-TR" dirty="0" err="1"/>
              <a:t>cases</a:t>
            </a:r>
            <a:r>
              <a:rPr lang="tr-TR" dirty="0"/>
              <a:t>.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first</a:t>
            </a:r>
            <a:r>
              <a:rPr lang="tr-TR" dirty="0"/>
              <a:t> </a:t>
            </a:r>
            <a:r>
              <a:rPr lang="tr-TR" dirty="0" err="1"/>
              <a:t>industrial</a:t>
            </a:r>
            <a:r>
              <a:rPr lang="tr-TR" dirty="0"/>
              <a:t> </a:t>
            </a:r>
            <a:r>
              <a:rPr lang="tr-TR" dirty="0" err="1"/>
              <a:t>factories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Republic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; </a:t>
            </a:r>
            <a:r>
              <a:rPr lang="tr-TR" dirty="0" err="1"/>
              <a:t>Ammunitation</a:t>
            </a:r>
            <a:r>
              <a:rPr lang="tr-TR" dirty="0"/>
              <a:t> </a:t>
            </a:r>
            <a:r>
              <a:rPr lang="tr-TR" dirty="0" err="1"/>
              <a:t>Factory</a:t>
            </a:r>
            <a:r>
              <a:rPr lang="tr-TR" dirty="0"/>
              <a:t>, Ankara, 1924; </a:t>
            </a:r>
            <a:r>
              <a:rPr lang="tr-TR" dirty="0" err="1"/>
              <a:t>Shipyard</a:t>
            </a:r>
            <a:r>
              <a:rPr lang="tr-TR" dirty="0"/>
              <a:t>, Gölcük, 1924; Aircraft </a:t>
            </a:r>
            <a:r>
              <a:rPr lang="tr-TR" dirty="0" err="1"/>
              <a:t>Maintanance</a:t>
            </a:r>
            <a:r>
              <a:rPr lang="tr-TR" dirty="0"/>
              <a:t>, Eskişehir, 1925; </a:t>
            </a:r>
            <a:r>
              <a:rPr lang="tr-TR" dirty="0" err="1"/>
              <a:t>Sugar</a:t>
            </a:r>
            <a:r>
              <a:rPr lang="tr-TR" dirty="0"/>
              <a:t> </a:t>
            </a:r>
            <a:r>
              <a:rPr lang="tr-TR" dirty="0" err="1"/>
              <a:t>Mill</a:t>
            </a:r>
            <a:r>
              <a:rPr lang="tr-TR" dirty="0"/>
              <a:t>, </a:t>
            </a:r>
            <a:r>
              <a:rPr lang="tr-TR" dirty="0" err="1"/>
              <a:t>Alpullu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Uşak, 1926; </a:t>
            </a:r>
            <a:r>
              <a:rPr lang="tr-TR" dirty="0" err="1"/>
              <a:t>Ammunitation</a:t>
            </a:r>
            <a:r>
              <a:rPr lang="tr-TR" dirty="0"/>
              <a:t> </a:t>
            </a:r>
            <a:r>
              <a:rPr lang="tr-TR" dirty="0" err="1"/>
              <a:t>Factory</a:t>
            </a:r>
            <a:r>
              <a:rPr lang="tr-TR" dirty="0"/>
              <a:t>, Kırıkkale, 1926; </a:t>
            </a:r>
            <a:r>
              <a:rPr lang="tr-TR" dirty="0" err="1"/>
              <a:t>Textile</a:t>
            </a:r>
            <a:r>
              <a:rPr lang="tr-TR" dirty="0"/>
              <a:t> </a:t>
            </a:r>
            <a:r>
              <a:rPr lang="tr-TR" dirty="0" err="1"/>
              <a:t>Mill</a:t>
            </a:r>
            <a:r>
              <a:rPr lang="tr-TR" dirty="0"/>
              <a:t>, Bünyan, 1927; </a:t>
            </a:r>
            <a:r>
              <a:rPr lang="tr-TR" dirty="0" err="1"/>
              <a:t>Roofing</a:t>
            </a:r>
            <a:r>
              <a:rPr lang="tr-TR" dirty="0"/>
              <a:t> </a:t>
            </a:r>
            <a:r>
              <a:rPr lang="tr-TR" dirty="0" err="1"/>
              <a:t>Tile</a:t>
            </a:r>
            <a:r>
              <a:rPr lang="tr-TR" dirty="0"/>
              <a:t> </a:t>
            </a:r>
            <a:r>
              <a:rPr lang="tr-TR" dirty="0" err="1"/>
              <a:t>Mill</a:t>
            </a:r>
            <a:r>
              <a:rPr lang="tr-TR" dirty="0"/>
              <a:t>, Eskişehir,  1927; </a:t>
            </a:r>
            <a:r>
              <a:rPr lang="tr-TR" dirty="0" err="1"/>
              <a:t>Electricity</a:t>
            </a:r>
            <a:r>
              <a:rPr lang="tr-TR" dirty="0"/>
              <a:t> </a:t>
            </a:r>
            <a:r>
              <a:rPr lang="tr-TR" dirty="0" err="1"/>
              <a:t>Production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Steal</a:t>
            </a:r>
            <a:r>
              <a:rPr lang="tr-TR" dirty="0"/>
              <a:t> </a:t>
            </a:r>
            <a:r>
              <a:rPr lang="tr-TR" dirty="0" err="1"/>
              <a:t>Factory</a:t>
            </a:r>
            <a:r>
              <a:rPr lang="tr-TR" dirty="0"/>
              <a:t>, Kırıkkale, 1928; </a:t>
            </a:r>
            <a:r>
              <a:rPr lang="tr-TR" dirty="0" err="1"/>
              <a:t>Cement</a:t>
            </a:r>
            <a:r>
              <a:rPr lang="tr-TR" dirty="0"/>
              <a:t> </a:t>
            </a:r>
            <a:r>
              <a:rPr lang="tr-TR" dirty="0" err="1"/>
              <a:t>Mill</a:t>
            </a:r>
            <a:r>
              <a:rPr lang="tr-TR" dirty="0"/>
              <a:t>, Ankara, 1928; Natural </a:t>
            </a:r>
            <a:r>
              <a:rPr lang="tr-TR" dirty="0" err="1"/>
              <a:t>Gas</a:t>
            </a:r>
            <a:r>
              <a:rPr lang="tr-TR" dirty="0"/>
              <a:t> </a:t>
            </a:r>
            <a:r>
              <a:rPr lang="tr-TR" dirty="0" err="1"/>
              <a:t>Production</a:t>
            </a:r>
            <a:r>
              <a:rPr lang="tr-TR" dirty="0"/>
              <a:t>, Ankara, 1929;</a:t>
            </a:r>
          </a:p>
        </p:txBody>
      </p:sp>
    </p:spTree>
    <p:extLst>
      <p:ext uri="{BB962C8B-B14F-4D97-AF65-F5344CB8AC3E}">
        <p14:creationId xmlns:p14="http://schemas.microsoft.com/office/powerpoint/2010/main" val="3543328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890FA6-31CB-4BAF-A2B0-91D4F9351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Turkish</a:t>
            </a:r>
            <a:r>
              <a:rPr lang="tr-TR" sz="3200" dirty="0"/>
              <a:t> </a:t>
            </a:r>
            <a:r>
              <a:rPr lang="tr-TR" sz="3200" dirty="0" err="1"/>
              <a:t>Economy</a:t>
            </a:r>
            <a:r>
              <a:rPr lang="tr-TR" sz="3200" dirty="0"/>
              <a:t>, </a:t>
            </a:r>
            <a:r>
              <a:rPr lang="tr-TR" sz="3200" dirty="0" err="1"/>
              <a:t>Eco</a:t>
            </a:r>
            <a:r>
              <a:rPr lang="tr-TR" sz="3200" dirty="0"/>
              <a:t> 403, 2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82F5DBD-0CD1-421E-A701-ECA99AF0DE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Automotive Assembly </a:t>
            </a:r>
            <a:r>
              <a:rPr lang="tr-TR" dirty="0" err="1"/>
              <a:t>Line</a:t>
            </a:r>
            <a:r>
              <a:rPr lang="tr-TR" dirty="0"/>
              <a:t>, İstanbul, 1929; </a:t>
            </a:r>
            <a:r>
              <a:rPr lang="tr-TR" dirty="0" err="1"/>
              <a:t>Ammunitation</a:t>
            </a:r>
            <a:r>
              <a:rPr lang="tr-TR" dirty="0"/>
              <a:t> </a:t>
            </a:r>
            <a:r>
              <a:rPr lang="tr-TR" dirty="0" err="1"/>
              <a:t>Factory</a:t>
            </a:r>
            <a:r>
              <a:rPr lang="tr-TR" dirty="0"/>
              <a:t>, Ankara, 1930; </a:t>
            </a:r>
            <a:r>
              <a:rPr lang="tr-TR" dirty="0" err="1"/>
              <a:t>Gun</a:t>
            </a:r>
            <a:r>
              <a:rPr lang="tr-TR" dirty="0"/>
              <a:t>, </a:t>
            </a:r>
            <a:r>
              <a:rPr lang="tr-TR" dirty="0" err="1"/>
              <a:t>Mortar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Ammunitation</a:t>
            </a:r>
            <a:r>
              <a:rPr lang="tr-TR" dirty="0"/>
              <a:t> </a:t>
            </a:r>
            <a:r>
              <a:rPr lang="tr-TR" dirty="0" err="1"/>
              <a:t>Factory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Nuri </a:t>
            </a:r>
            <a:r>
              <a:rPr lang="tr-TR" dirty="0" err="1"/>
              <a:t>Killigil</a:t>
            </a:r>
            <a:r>
              <a:rPr lang="tr-TR" dirty="0"/>
              <a:t>, 1930; </a:t>
            </a:r>
            <a:r>
              <a:rPr lang="tr-TR" dirty="0" err="1"/>
              <a:t>Sugar</a:t>
            </a:r>
            <a:r>
              <a:rPr lang="tr-TR" dirty="0"/>
              <a:t> </a:t>
            </a:r>
            <a:r>
              <a:rPr lang="tr-TR" dirty="0" err="1"/>
              <a:t>Mill</a:t>
            </a:r>
            <a:r>
              <a:rPr lang="tr-TR" dirty="0"/>
              <a:t>, Eskişehir </a:t>
            </a:r>
            <a:r>
              <a:rPr lang="tr-TR" dirty="0" err="1"/>
              <a:t>and</a:t>
            </a:r>
            <a:r>
              <a:rPr lang="tr-TR" dirty="0"/>
              <a:t> Turhal, 1934; </a:t>
            </a:r>
            <a:r>
              <a:rPr lang="tr-TR" dirty="0" err="1"/>
              <a:t>Textile</a:t>
            </a:r>
            <a:r>
              <a:rPr lang="tr-TR" dirty="0"/>
              <a:t> </a:t>
            </a:r>
            <a:r>
              <a:rPr lang="tr-TR" dirty="0" err="1"/>
              <a:t>Factory</a:t>
            </a:r>
            <a:r>
              <a:rPr lang="tr-TR" dirty="0"/>
              <a:t>, Ereğli- Konya </a:t>
            </a:r>
            <a:r>
              <a:rPr lang="tr-TR" dirty="0" err="1"/>
              <a:t>and</a:t>
            </a:r>
            <a:r>
              <a:rPr lang="tr-TR" dirty="0"/>
              <a:t> Bakırköy, İstanbul, 1934; </a:t>
            </a:r>
            <a:r>
              <a:rPr lang="tr-TR" dirty="0" err="1"/>
              <a:t>Dairy</a:t>
            </a:r>
            <a:r>
              <a:rPr lang="tr-TR" dirty="0"/>
              <a:t> </a:t>
            </a:r>
            <a:r>
              <a:rPr lang="tr-TR" dirty="0" err="1"/>
              <a:t>Mill</a:t>
            </a:r>
            <a:r>
              <a:rPr lang="tr-TR" dirty="0"/>
              <a:t>, Bursa, 1934; </a:t>
            </a:r>
            <a:r>
              <a:rPr lang="tr-TR" dirty="0" err="1"/>
              <a:t>Bottle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Glass</a:t>
            </a:r>
            <a:r>
              <a:rPr lang="tr-TR" dirty="0"/>
              <a:t> </a:t>
            </a:r>
            <a:r>
              <a:rPr lang="tr-TR" dirty="0" err="1"/>
              <a:t>Mill</a:t>
            </a:r>
            <a:r>
              <a:rPr lang="tr-TR" dirty="0"/>
              <a:t>, </a:t>
            </a:r>
            <a:r>
              <a:rPr lang="tr-TR" dirty="0" err="1"/>
              <a:t>by</a:t>
            </a:r>
            <a:r>
              <a:rPr lang="tr-TR" dirty="0"/>
              <a:t> Paşabahçe, İzmit; 1934 (</a:t>
            </a:r>
            <a:r>
              <a:rPr lang="tr-TR" dirty="0" err="1"/>
              <a:t>groundwork</a:t>
            </a:r>
            <a:r>
              <a:rPr lang="tr-TR" dirty="0"/>
              <a:t>); Antrasit </a:t>
            </a:r>
            <a:r>
              <a:rPr lang="tr-TR" dirty="0" err="1"/>
              <a:t>Mill</a:t>
            </a:r>
            <a:r>
              <a:rPr lang="tr-TR" dirty="0"/>
              <a:t>, Zonguldak, 1934 (</a:t>
            </a:r>
            <a:r>
              <a:rPr lang="tr-TR" dirty="0" err="1"/>
              <a:t>groundwork</a:t>
            </a:r>
            <a:r>
              <a:rPr lang="tr-TR" dirty="0"/>
              <a:t>); </a:t>
            </a:r>
            <a:r>
              <a:rPr lang="tr-TR" dirty="0" err="1"/>
              <a:t>Coal</a:t>
            </a:r>
            <a:r>
              <a:rPr lang="tr-TR" dirty="0"/>
              <a:t> </a:t>
            </a:r>
            <a:r>
              <a:rPr lang="tr-TR" dirty="0" err="1"/>
              <a:t>Cleanning</a:t>
            </a:r>
            <a:r>
              <a:rPr lang="tr-TR" dirty="0"/>
              <a:t> </a:t>
            </a:r>
            <a:r>
              <a:rPr lang="tr-TR" dirty="0" err="1"/>
              <a:t>Factory</a:t>
            </a:r>
            <a:r>
              <a:rPr lang="tr-TR" dirty="0"/>
              <a:t>, Zonguldak, 1934; </a:t>
            </a:r>
            <a:r>
              <a:rPr lang="tr-TR" dirty="0" err="1"/>
              <a:t>Sulphur</a:t>
            </a:r>
            <a:r>
              <a:rPr lang="tr-TR" dirty="0"/>
              <a:t> </a:t>
            </a:r>
            <a:r>
              <a:rPr lang="tr-TR" dirty="0" err="1"/>
              <a:t>Mill</a:t>
            </a:r>
            <a:r>
              <a:rPr lang="tr-TR" dirty="0"/>
              <a:t>, Keçiborlu- Isparta, 1934; </a:t>
            </a:r>
            <a:r>
              <a:rPr lang="tr-TR" dirty="0" err="1"/>
              <a:t>Rose</a:t>
            </a:r>
            <a:r>
              <a:rPr lang="tr-TR" dirty="0"/>
              <a:t> </a:t>
            </a:r>
            <a:r>
              <a:rPr lang="tr-TR" dirty="0" err="1"/>
              <a:t>Extract</a:t>
            </a:r>
            <a:r>
              <a:rPr lang="tr-TR" dirty="0"/>
              <a:t> </a:t>
            </a:r>
            <a:r>
              <a:rPr lang="tr-TR" dirty="0" err="1"/>
              <a:t>Mill</a:t>
            </a:r>
            <a:r>
              <a:rPr lang="tr-TR" dirty="0"/>
              <a:t>, Isparta, 1934; </a:t>
            </a:r>
            <a:r>
              <a:rPr lang="tr-TR" dirty="0" err="1"/>
              <a:t>Wheat</a:t>
            </a:r>
            <a:r>
              <a:rPr lang="tr-TR" dirty="0"/>
              <a:t> Silo, Ankara, Konya, Eskişehir, Sivas, 1934; </a:t>
            </a:r>
            <a:r>
              <a:rPr lang="tr-TR" dirty="0" err="1"/>
              <a:t>Textile</a:t>
            </a:r>
            <a:r>
              <a:rPr lang="tr-TR" dirty="0"/>
              <a:t>  </a:t>
            </a:r>
            <a:r>
              <a:rPr lang="tr-TR" dirty="0" err="1"/>
              <a:t>Mill</a:t>
            </a:r>
            <a:r>
              <a:rPr lang="tr-TR" dirty="0"/>
              <a:t>, Kayseri, Nazilli- Aydın, Bursa, Gemlik- Bursa, 1934, (</a:t>
            </a:r>
            <a:r>
              <a:rPr lang="tr-TR" dirty="0" err="1"/>
              <a:t>groundwork</a:t>
            </a:r>
            <a:r>
              <a:rPr lang="tr-TR" dirty="0"/>
              <a:t>); </a:t>
            </a:r>
            <a:r>
              <a:rPr lang="tr-TR" dirty="0" err="1"/>
              <a:t>Paper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Cartoon</a:t>
            </a:r>
            <a:r>
              <a:rPr lang="tr-TR" dirty="0"/>
              <a:t> </a:t>
            </a:r>
            <a:r>
              <a:rPr lang="tr-TR" dirty="0" err="1"/>
              <a:t>Mill</a:t>
            </a:r>
            <a:r>
              <a:rPr lang="tr-TR" dirty="0"/>
              <a:t>, İzmit, 1934 (</a:t>
            </a:r>
            <a:r>
              <a:rPr lang="tr-TR" dirty="0" err="1"/>
              <a:t>groundwork</a:t>
            </a:r>
            <a:r>
              <a:rPr lang="tr-TR" dirty="0"/>
              <a:t>);  </a:t>
            </a:r>
            <a:r>
              <a:rPr lang="tr-TR" dirty="0" err="1"/>
              <a:t>Coal</a:t>
            </a:r>
            <a:r>
              <a:rPr lang="tr-TR" dirty="0"/>
              <a:t> </a:t>
            </a:r>
            <a:r>
              <a:rPr lang="tr-TR" dirty="0" err="1"/>
              <a:t>Factory</a:t>
            </a:r>
            <a:r>
              <a:rPr lang="tr-TR" dirty="0"/>
              <a:t>, Zonguldak, 1935; </a:t>
            </a:r>
          </a:p>
        </p:txBody>
      </p:sp>
    </p:spTree>
    <p:extLst>
      <p:ext uri="{BB962C8B-B14F-4D97-AF65-F5344CB8AC3E}">
        <p14:creationId xmlns:p14="http://schemas.microsoft.com/office/powerpoint/2010/main" val="4178660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FF73CFB-37F1-4766-A8C1-E1C249CA5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Turkish</a:t>
            </a:r>
            <a:r>
              <a:rPr lang="tr-TR" sz="3200" dirty="0"/>
              <a:t> </a:t>
            </a:r>
            <a:r>
              <a:rPr lang="tr-TR" sz="3200" dirty="0" err="1"/>
              <a:t>Economy</a:t>
            </a:r>
            <a:r>
              <a:rPr lang="tr-TR" sz="3200" dirty="0"/>
              <a:t>, </a:t>
            </a:r>
            <a:r>
              <a:rPr lang="tr-TR" sz="3200" dirty="0" err="1"/>
              <a:t>Eco</a:t>
            </a:r>
            <a:r>
              <a:rPr lang="tr-TR" sz="3200" dirty="0"/>
              <a:t> 403, 3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115754A-67DF-4E19-8440-674B35C7DD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Aircraft </a:t>
            </a:r>
            <a:r>
              <a:rPr lang="tr-TR" dirty="0" err="1"/>
              <a:t>Factory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Nuri Demirağ, İstanbul, 1936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production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first</a:t>
            </a:r>
            <a:r>
              <a:rPr lang="tr-TR" dirty="0"/>
              <a:t> </a:t>
            </a:r>
            <a:r>
              <a:rPr lang="tr-TR" dirty="0" err="1"/>
              <a:t>Turkish</a:t>
            </a:r>
            <a:r>
              <a:rPr lang="tr-TR" dirty="0"/>
              <a:t> </a:t>
            </a:r>
            <a:r>
              <a:rPr lang="tr-TR" dirty="0" err="1"/>
              <a:t>aircraft</a:t>
            </a:r>
            <a:r>
              <a:rPr lang="tr-TR" dirty="0"/>
              <a:t>, Nud-36, 1936; </a:t>
            </a:r>
            <a:r>
              <a:rPr lang="tr-TR" dirty="0" err="1"/>
              <a:t>Tobacco</a:t>
            </a:r>
            <a:r>
              <a:rPr lang="tr-TR" dirty="0"/>
              <a:t>/</a:t>
            </a:r>
            <a:r>
              <a:rPr lang="tr-TR" dirty="0" err="1"/>
              <a:t>Cigaret</a:t>
            </a:r>
            <a:r>
              <a:rPr lang="tr-TR" dirty="0"/>
              <a:t> </a:t>
            </a:r>
            <a:r>
              <a:rPr lang="tr-TR" dirty="0" err="1"/>
              <a:t>Mill</a:t>
            </a:r>
            <a:r>
              <a:rPr lang="tr-TR" dirty="0"/>
              <a:t>, Malatya, Bitlis, 1936; </a:t>
            </a:r>
            <a:r>
              <a:rPr lang="tr-TR" dirty="0" err="1"/>
              <a:t>Textile</a:t>
            </a:r>
            <a:r>
              <a:rPr lang="tr-TR" dirty="0"/>
              <a:t> </a:t>
            </a:r>
            <a:r>
              <a:rPr lang="tr-TR" dirty="0" err="1"/>
              <a:t>Mill</a:t>
            </a:r>
            <a:r>
              <a:rPr lang="tr-TR" dirty="0"/>
              <a:t>, Malatya, 1936, (</a:t>
            </a:r>
            <a:r>
              <a:rPr lang="tr-TR" dirty="0" err="1"/>
              <a:t>groundwork</a:t>
            </a:r>
            <a:r>
              <a:rPr lang="tr-TR" dirty="0"/>
              <a:t>); </a:t>
            </a:r>
            <a:r>
              <a:rPr lang="tr-TR" dirty="0" err="1"/>
              <a:t>Iron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Steel </a:t>
            </a:r>
            <a:r>
              <a:rPr lang="tr-TR" dirty="0" err="1"/>
              <a:t>Factory</a:t>
            </a:r>
            <a:r>
              <a:rPr lang="tr-TR" dirty="0"/>
              <a:t>, Karabük- Zonguldak, 1937, (</a:t>
            </a:r>
            <a:r>
              <a:rPr lang="tr-TR" dirty="0" err="1"/>
              <a:t>groundwork</a:t>
            </a:r>
            <a:r>
              <a:rPr lang="tr-TR" dirty="0"/>
              <a:t>); </a:t>
            </a:r>
            <a:r>
              <a:rPr lang="tr-TR" dirty="0" err="1"/>
              <a:t>Iron</a:t>
            </a:r>
            <a:r>
              <a:rPr lang="tr-TR" dirty="0"/>
              <a:t> Works, Divriği- Sivas, 1938; </a:t>
            </a:r>
            <a:r>
              <a:rPr lang="tr-TR" dirty="0" err="1"/>
              <a:t>Clor</a:t>
            </a:r>
            <a:r>
              <a:rPr lang="tr-TR" dirty="0"/>
              <a:t> </a:t>
            </a:r>
            <a:r>
              <a:rPr lang="tr-TR" dirty="0" err="1"/>
              <a:t>Factory</a:t>
            </a:r>
            <a:r>
              <a:rPr lang="tr-TR" dirty="0"/>
              <a:t>, İzmir, 1938, (</a:t>
            </a:r>
            <a:r>
              <a:rPr lang="tr-TR" dirty="0" err="1"/>
              <a:t>groundwork</a:t>
            </a:r>
            <a:r>
              <a:rPr lang="tr-TR" dirty="0"/>
              <a:t>); </a:t>
            </a:r>
            <a:r>
              <a:rPr lang="tr-TR" dirty="0" err="1"/>
              <a:t>Cement</a:t>
            </a:r>
            <a:r>
              <a:rPr lang="tr-TR" dirty="0"/>
              <a:t> </a:t>
            </a:r>
            <a:r>
              <a:rPr lang="tr-TR" dirty="0" err="1"/>
              <a:t>factory</a:t>
            </a:r>
            <a:r>
              <a:rPr lang="tr-TR" dirty="0"/>
              <a:t>, Sivas, 1938, (</a:t>
            </a:r>
            <a:r>
              <a:rPr lang="tr-TR" dirty="0" err="1"/>
              <a:t>groundwork</a:t>
            </a:r>
            <a:r>
              <a:rPr lang="tr-TR" dirty="0"/>
              <a:t>).</a:t>
            </a:r>
          </a:p>
          <a:p>
            <a:r>
              <a:rPr lang="tr-TR" dirty="0" err="1"/>
              <a:t>After</a:t>
            </a:r>
            <a:r>
              <a:rPr lang="tr-TR" dirty="0"/>
              <a:t> 1923, a </a:t>
            </a:r>
            <a:r>
              <a:rPr lang="tr-TR" dirty="0" err="1"/>
              <a:t>number</a:t>
            </a:r>
            <a:r>
              <a:rPr lang="tr-TR" dirty="0"/>
              <a:t> of </a:t>
            </a:r>
            <a:r>
              <a:rPr lang="tr-TR" dirty="0" err="1"/>
              <a:t>economic</a:t>
            </a:r>
            <a:r>
              <a:rPr lang="tr-TR" dirty="0"/>
              <a:t> </a:t>
            </a:r>
            <a:r>
              <a:rPr lang="tr-TR" dirty="0" err="1"/>
              <a:t>steps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been</a:t>
            </a:r>
            <a:r>
              <a:rPr lang="tr-TR" dirty="0"/>
              <a:t> </a:t>
            </a:r>
            <a:r>
              <a:rPr lang="tr-TR" dirty="0" err="1"/>
              <a:t>taken</a:t>
            </a:r>
            <a:r>
              <a:rPr lang="tr-TR" dirty="0"/>
              <a:t>. </a:t>
            </a:r>
            <a:r>
              <a:rPr lang="tr-TR" dirty="0" err="1"/>
              <a:t>During</a:t>
            </a:r>
            <a:r>
              <a:rPr lang="tr-TR" dirty="0"/>
              <a:t> WW1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War</a:t>
            </a:r>
            <a:r>
              <a:rPr lang="tr-TR" dirty="0"/>
              <a:t> of </a:t>
            </a:r>
            <a:r>
              <a:rPr lang="tr-TR" dirty="0" err="1"/>
              <a:t>Independence</a:t>
            </a:r>
            <a:r>
              <a:rPr lang="tr-TR" dirty="0"/>
              <a:t>, </a:t>
            </a:r>
            <a:r>
              <a:rPr lang="tr-TR" dirty="0" err="1"/>
              <a:t>extra</a:t>
            </a:r>
            <a:r>
              <a:rPr lang="tr-TR" dirty="0"/>
              <a:t> </a:t>
            </a:r>
            <a:r>
              <a:rPr lang="tr-TR" dirty="0" err="1"/>
              <a:t>ordinary</a:t>
            </a:r>
            <a:r>
              <a:rPr lang="tr-TR" dirty="0"/>
              <a:t> </a:t>
            </a:r>
            <a:r>
              <a:rPr lang="tr-TR" dirty="0" err="1"/>
              <a:t>economic</a:t>
            </a:r>
            <a:r>
              <a:rPr lang="tr-TR" dirty="0"/>
              <a:t>  </a:t>
            </a:r>
            <a:r>
              <a:rPr lang="tr-TR" dirty="0" err="1"/>
              <a:t>precautions</a:t>
            </a:r>
            <a:r>
              <a:rPr lang="tr-TR" dirty="0"/>
              <a:t> (</a:t>
            </a:r>
            <a:r>
              <a:rPr lang="tr-TR" dirty="0" err="1"/>
              <a:t>taxes</a:t>
            </a:r>
            <a:r>
              <a:rPr lang="tr-TR" dirty="0"/>
              <a:t>, in </a:t>
            </a:r>
            <a:r>
              <a:rPr lang="tr-TR" dirty="0" err="1"/>
              <a:t>the</a:t>
            </a:r>
            <a:r>
              <a:rPr lang="tr-TR" dirty="0"/>
              <a:t> form of </a:t>
            </a:r>
            <a:r>
              <a:rPr lang="tr-TR" dirty="0" err="1"/>
              <a:t>money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goods</a:t>
            </a:r>
            <a:r>
              <a:rPr lang="tr-TR" dirty="0"/>
              <a:t>) )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been</a:t>
            </a:r>
            <a:r>
              <a:rPr lang="tr-TR" dirty="0"/>
              <a:t> </a:t>
            </a:r>
            <a:r>
              <a:rPr lang="tr-TR" dirty="0" err="1"/>
              <a:t>seen</a:t>
            </a:r>
            <a:r>
              <a:rPr lang="tr-TR" dirty="0"/>
              <a:t>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financial</a:t>
            </a:r>
            <a:r>
              <a:rPr lang="tr-TR" dirty="0"/>
              <a:t> </a:t>
            </a:r>
            <a:r>
              <a:rPr lang="tr-TR" dirty="0" err="1"/>
              <a:t>sources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War</a:t>
            </a:r>
            <a:r>
              <a:rPr lang="tr-TR" dirty="0"/>
              <a:t> of </a:t>
            </a:r>
            <a:r>
              <a:rPr lang="tr-TR" dirty="0" err="1"/>
              <a:t>Independece</a:t>
            </a:r>
            <a:r>
              <a:rPr lang="tr-TR" dirty="0"/>
              <a:t>; </a:t>
            </a:r>
            <a:r>
              <a:rPr lang="tr-TR" dirty="0" err="1"/>
              <a:t>loan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Ziraat Bankası </a:t>
            </a:r>
            <a:r>
              <a:rPr lang="tr-TR" dirty="0" err="1"/>
              <a:t>and</a:t>
            </a:r>
            <a:r>
              <a:rPr lang="tr-TR" dirty="0"/>
              <a:t> Osmanlı Bankası (1,5 </a:t>
            </a:r>
            <a:r>
              <a:rPr lang="tr-TR" dirty="0" err="1"/>
              <a:t>million</a:t>
            </a:r>
            <a:r>
              <a:rPr lang="tr-TR" dirty="0"/>
              <a:t> lira </a:t>
            </a:r>
            <a:r>
              <a:rPr lang="tr-TR" dirty="0" err="1"/>
              <a:t>each</a:t>
            </a:r>
            <a:r>
              <a:rPr lang="tr-TR" dirty="0"/>
              <a:t>); </a:t>
            </a:r>
          </a:p>
        </p:txBody>
      </p:sp>
    </p:spTree>
    <p:extLst>
      <p:ext uri="{BB962C8B-B14F-4D97-AF65-F5344CB8AC3E}">
        <p14:creationId xmlns:p14="http://schemas.microsoft.com/office/powerpoint/2010/main" val="3617953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77A29A8-E2C1-405F-9CDA-016C3DB44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Turkish</a:t>
            </a:r>
            <a:r>
              <a:rPr lang="tr-TR" sz="3200" dirty="0"/>
              <a:t> </a:t>
            </a:r>
            <a:r>
              <a:rPr lang="tr-TR" sz="3200" dirty="0" err="1"/>
              <a:t>Economy</a:t>
            </a:r>
            <a:r>
              <a:rPr lang="tr-TR" sz="3200" dirty="0"/>
              <a:t>, </a:t>
            </a:r>
            <a:r>
              <a:rPr lang="tr-TR" sz="3200" dirty="0" err="1"/>
              <a:t>Eco</a:t>
            </a:r>
            <a:r>
              <a:rPr lang="tr-TR" sz="3200" dirty="0"/>
              <a:t> 403, 4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4F009D-B83C-446C-A65C-9706204A4E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confiscation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Ottoman</a:t>
            </a:r>
            <a:r>
              <a:rPr lang="tr-TR" dirty="0"/>
              <a:t> </a:t>
            </a:r>
            <a:r>
              <a:rPr lang="tr-TR" dirty="0" err="1"/>
              <a:t>Debt</a:t>
            </a:r>
            <a:r>
              <a:rPr lang="tr-TR" dirty="0"/>
              <a:t> </a:t>
            </a:r>
            <a:r>
              <a:rPr lang="tr-TR" dirty="0" err="1"/>
              <a:t>Administration’s</a:t>
            </a:r>
            <a:r>
              <a:rPr lang="tr-TR" dirty="0"/>
              <a:t> </a:t>
            </a:r>
            <a:r>
              <a:rPr lang="tr-TR" dirty="0" err="1"/>
              <a:t>revenues</a:t>
            </a:r>
            <a:r>
              <a:rPr lang="tr-TR" dirty="0"/>
              <a:t>, </a:t>
            </a:r>
            <a:r>
              <a:rPr lang="tr-TR" dirty="0" err="1"/>
              <a:t>including</a:t>
            </a:r>
            <a:r>
              <a:rPr lang="tr-TR" dirty="0"/>
              <a:t> </a:t>
            </a:r>
            <a:r>
              <a:rPr lang="tr-TR" dirty="0" err="1"/>
              <a:t>tobacco</a:t>
            </a:r>
            <a:r>
              <a:rPr lang="tr-TR" dirty="0"/>
              <a:t>; </a:t>
            </a:r>
            <a:r>
              <a:rPr lang="tr-TR" dirty="0" err="1"/>
              <a:t>aid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Soviet</a:t>
            </a:r>
            <a:r>
              <a:rPr lang="tr-TR" dirty="0"/>
              <a:t> </a:t>
            </a:r>
            <a:r>
              <a:rPr lang="tr-TR" dirty="0" err="1"/>
              <a:t>Union</a:t>
            </a:r>
            <a:r>
              <a:rPr lang="tr-TR" dirty="0"/>
              <a:t> (</a:t>
            </a:r>
            <a:r>
              <a:rPr lang="tr-TR" dirty="0" err="1"/>
              <a:t>one</a:t>
            </a:r>
            <a:r>
              <a:rPr lang="tr-TR" dirty="0"/>
              <a:t> </a:t>
            </a:r>
            <a:r>
              <a:rPr lang="tr-TR" dirty="0" err="1"/>
              <a:t>million</a:t>
            </a:r>
            <a:r>
              <a:rPr lang="tr-TR" dirty="0"/>
              <a:t> </a:t>
            </a:r>
            <a:r>
              <a:rPr lang="tr-TR" dirty="0" err="1"/>
              <a:t>golds</a:t>
            </a:r>
            <a:r>
              <a:rPr lang="tr-TR" dirty="0"/>
              <a:t>)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contribution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Indian</a:t>
            </a:r>
            <a:r>
              <a:rPr lang="tr-TR" dirty="0"/>
              <a:t> </a:t>
            </a:r>
            <a:r>
              <a:rPr lang="tr-TR" dirty="0" err="1"/>
              <a:t>Moslems</a:t>
            </a:r>
            <a:r>
              <a:rPr lang="tr-TR" dirty="0"/>
              <a:t> (300,000 </a:t>
            </a:r>
            <a:r>
              <a:rPr lang="tr-TR" dirty="0" err="1"/>
              <a:t>golds</a:t>
            </a:r>
            <a:r>
              <a:rPr lang="tr-TR" dirty="0"/>
              <a:t>). </a:t>
            </a:r>
          </a:p>
          <a:p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first</a:t>
            </a:r>
            <a:r>
              <a:rPr lang="tr-TR" dirty="0"/>
              <a:t> </a:t>
            </a:r>
            <a:r>
              <a:rPr lang="tr-TR" dirty="0" err="1"/>
              <a:t>years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Republic</a:t>
            </a:r>
            <a:r>
              <a:rPr lang="tr-TR" dirty="0"/>
              <a:t>, </a:t>
            </a:r>
            <a:r>
              <a:rPr lang="tr-TR" dirty="0" err="1"/>
              <a:t>some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decisions</a:t>
            </a:r>
            <a:r>
              <a:rPr lang="tr-TR" dirty="0"/>
              <a:t> </a:t>
            </a:r>
            <a:r>
              <a:rPr lang="tr-TR" dirty="0" err="1"/>
              <a:t>taken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İzmir </a:t>
            </a:r>
            <a:r>
              <a:rPr lang="tr-TR" dirty="0" err="1"/>
              <a:t>Economic</a:t>
            </a:r>
            <a:r>
              <a:rPr lang="tr-TR" dirty="0"/>
              <a:t> </a:t>
            </a:r>
            <a:r>
              <a:rPr lang="tr-TR" dirty="0" err="1"/>
              <a:t>Congress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been</a:t>
            </a:r>
            <a:r>
              <a:rPr lang="tr-TR" dirty="0"/>
              <a:t> put </a:t>
            </a:r>
            <a:r>
              <a:rPr lang="tr-TR" dirty="0" err="1"/>
              <a:t>into</a:t>
            </a:r>
            <a:r>
              <a:rPr lang="tr-TR" dirty="0"/>
              <a:t> </a:t>
            </a:r>
            <a:r>
              <a:rPr lang="tr-TR" dirty="0" err="1"/>
              <a:t>practice</a:t>
            </a:r>
            <a:r>
              <a:rPr lang="tr-TR" dirty="0"/>
              <a:t>. </a:t>
            </a:r>
            <a:r>
              <a:rPr lang="tr-TR" dirty="0" err="1"/>
              <a:t>Generally</a:t>
            </a:r>
            <a:r>
              <a:rPr lang="tr-TR" dirty="0"/>
              <a:t> </a:t>
            </a:r>
            <a:r>
              <a:rPr lang="tr-TR" dirty="0" err="1"/>
              <a:t>speaking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government</a:t>
            </a:r>
            <a:r>
              <a:rPr lang="tr-TR" dirty="0"/>
              <a:t> </a:t>
            </a:r>
            <a:r>
              <a:rPr lang="tr-TR" dirty="0" err="1"/>
              <a:t>followed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 </a:t>
            </a:r>
            <a:r>
              <a:rPr lang="tr-TR" dirty="0" err="1"/>
              <a:t>policy</a:t>
            </a:r>
            <a:r>
              <a:rPr lang="tr-TR" dirty="0"/>
              <a:t> of </a:t>
            </a:r>
            <a:r>
              <a:rPr lang="tr-TR" dirty="0" err="1"/>
              <a:t>balance</a:t>
            </a:r>
            <a:r>
              <a:rPr lang="tr-TR" dirty="0"/>
              <a:t> </a:t>
            </a:r>
            <a:r>
              <a:rPr lang="tr-TR" dirty="0" err="1"/>
              <a:t>budget</a:t>
            </a:r>
            <a:r>
              <a:rPr lang="tr-TR" dirty="0"/>
              <a:t>. </a:t>
            </a:r>
            <a:r>
              <a:rPr lang="tr-TR" dirty="0" err="1"/>
              <a:t>Indirect</a:t>
            </a:r>
            <a:r>
              <a:rPr lang="tr-TR" dirty="0"/>
              <a:t> </a:t>
            </a:r>
            <a:r>
              <a:rPr lang="tr-TR" dirty="0" err="1"/>
              <a:t>taxes</a:t>
            </a:r>
            <a:r>
              <a:rPr lang="tr-TR" dirty="0"/>
              <a:t> </a:t>
            </a:r>
            <a:r>
              <a:rPr lang="tr-TR" dirty="0" err="1"/>
              <a:t>were</a:t>
            </a:r>
            <a:r>
              <a:rPr lang="tr-TR" dirty="0"/>
              <a:t> </a:t>
            </a:r>
            <a:r>
              <a:rPr lang="tr-TR" dirty="0" err="1"/>
              <a:t>composed</a:t>
            </a:r>
            <a:r>
              <a:rPr lang="tr-TR" dirty="0"/>
              <a:t> </a:t>
            </a:r>
            <a:r>
              <a:rPr lang="tr-TR" dirty="0" err="1"/>
              <a:t>almost</a:t>
            </a:r>
            <a:r>
              <a:rPr lang="tr-TR" dirty="0"/>
              <a:t> 90 </a:t>
            </a:r>
            <a:r>
              <a:rPr lang="tr-TR" dirty="0" err="1"/>
              <a:t>percent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public</a:t>
            </a:r>
            <a:r>
              <a:rPr lang="tr-TR" dirty="0"/>
              <a:t> </a:t>
            </a:r>
            <a:r>
              <a:rPr lang="tr-TR" dirty="0" err="1"/>
              <a:t>budget</a:t>
            </a:r>
            <a:r>
              <a:rPr lang="tr-TR" dirty="0"/>
              <a:t> </a:t>
            </a:r>
            <a:r>
              <a:rPr lang="tr-TR" dirty="0" err="1"/>
              <a:t>while</a:t>
            </a:r>
            <a:r>
              <a:rPr lang="tr-TR" dirty="0"/>
              <a:t> </a:t>
            </a:r>
            <a:r>
              <a:rPr lang="tr-TR" dirty="0" err="1"/>
              <a:t>direct</a:t>
            </a:r>
            <a:r>
              <a:rPr lang="tr-TR" dirty="0"/>
              <a:t> </a:t>
            </a:r>
            <a:r>
              <a:rPr lang="tr-TR" dirty="0" err="1"/>
              <a:t>taxes</a:t>
            </a:r>
            <a:r>
              <a:rPr lang="tr-TR" dirty="0"/>
              <a:t> 10 </a:t>
            </a:r>
            <a:r>
              <a:rPr lang="tr-TR" dirty="0" err="1"/>
              <a:t>percent</a:t>
            </a:r>
            <a:r>
              <a:rPr lang="tr-TR" dirty="0"/>
              <a:t>. </a:t>
            </a:r>
            <a:r>
              <a:rPr lang="tr-TR" dirty="0" err="1"/>
              <a:t>However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share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public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whole</a:t>
            </a:r>
            <a:r>
              <a:rPr lang="tr-TR" dirty="0"/>
              <a:t> </a:t>
            </a:r>
            <a:r>
              <a:rPr lang="tr-TR" dirty="0" err="1"/>
              <a:t>gdp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10- 15 </a:t>
            </a:r>
            <a:r>
              <a:rPr lang="tr-TR" dirty="0" err="1"/>
              <a:t>percent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1923- 1930.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way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government</a:t>
            </a:r>
            <a:r>
              <a:rPr lang="tr-TR" dirty="0"/>
              <a:t> had </a:t>
            </a:r>
            <a:r>
              <a:rPr lang="tr-TR" dirty="0" err="1"/>
              <a:t>left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economy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private</a:t>
            </a:r>
            <a:r>
              <a:rPr lang="tr-TR" dirty="0"/>
              <a:t> </a:t>
            </a:r>
            <a:r>
              <a:rPr lang="tr-TR" dirty="0" err="1"/>
              <a:t>sector</a:t>
            </a:r>
            <a:r>
              <a:rPr lang="tr-TR" dirty="0"/>
              <a:t> as had </a:t>
            </a:r>
            <a:r>
              <a:rPr lang="tr-TR" dirty="0" err="1"/>
              <a:t>been</a:t>
            </a:r>
            <a:r>
              <a:rPr lang="tr-TR" dirty="0"/>
              <a:t> </a:t>
            </a:r>
            <a:r>
              <a:rPr lang="tr-TR" dirty="0" err="1"/>
              <a:t>proposed</a:t>
            </a:r>
            <a:r>
              <a:rPr lang="tr-TR" dirty="0"/>
              <a:t> in İzmir. </a:t>
            </a:r>
          </a:p>
        </p:txBody>
      </p:sp>
    </p:spTree>
    <p:extLst>
      <p:ext uri="{BB962C8B-B14F-4D97-AF65-F5344CB8AC3E}">
        <p14:creationId xmlns:p14="http://schemas.microsoft.com/office/powerpoint/2010/main" val="2150748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F908B61-2DB0-429B-9453-AE099F83A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Turkish</a:t>
            </a:r>
            <a:r>
              <a:rPr lang="tr-TR" sz="3200" dirty="0"/>
              <a:t> </a:t>
            </a:r>
            <a:r>
              <a:rPr lang="tr-TR" sz="3200" dirty="0" err="1"/>
              <a:t>Economy</a:t>
            </a:r>
            <a:r>
              <a:rPr lang="tr-TR" sz="3200" dirty="0"/>
              <a:t>, </a:t>
            </a:r>
            <a:r>
              <a:rPr lang="tr-TR" sz="3200" dirty="0" err="1"/>
              <a:t>Eco</a:t>
            </a:r>
            <a:r>
              <a:rPr lang="tr-TR" sz="3200" dirty="0"/>
              <a:t> 403, 5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4ED505F-ADA2-414D-ADF9-4F823804FA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taxes</a:t>
            </a:r>
            <a:r>
              <a:rPr lang="tr-TR" dirty="0"/>
              <a:t> </a:t>
            </a:r>
            <a:r>
              <a:rPr lang="tr-TR" dirty="0" err="1"/>
              <a:t>mostly</a:t>
            </a:r>
            <a:r>
              <a:rPr lang="tr-TR" dirty="0"/>
              <a:t> </a:t>
            </a:r>
            <a:r>
              <a:rPr lang="tr-TR" dirty="0" err="1"/>
              <a:t>collected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domestic</a:t>
            </a:r>
            <a:r>
              <a:rPr lang="tr-TR" dirty="0"/>
              <a:t> </a:t>
            </a:r>
            <a:r>
              <a:rPr lang="tr-TR" dirty="0" err="1"/>
              <a:t>production</a:t>
            </a:r>
            <a:r>
              <a:rPr lang="tr-TR" dirty="0"/>
              <a:t> of salt, </a:t>
            </a:r>
            <a:r>
              <a:rPr lang="tr-TR" dirty="0" err="1"/>
              <a:t>tobacco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sugar</a:t>
            </a:r>
            <a:r>
              <a:rPr lang="tr-TR" dirty="0"/>
              <a:t>. </a:t>
            </a:r>
            <a:r>
              <a:rPr lang="tr-TR" dirty="0" err="1"/>
              <a:t>Public</a:t>
            </a:r>
            <a:r>
              <a:rPr lang="tr-TR" dirty="0"/>
              <a:t> </a:t>
            </a:r>
            <a:r>
              <a:rPr lang="tr-TR" dirty="0" err="1"/>
              <a:t>expenditure</a:t>
            </a:r>
            <a:r>
              <a:rPr lang="tr-TR" dirty="0"/>
              <a:t> </a:t>
            </a:r>
            <a:r>
              <a:rPr lang="tr-TR" dirty="0" err="1"/>
              <a:t>side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composed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national</a:t>
            </a:r>
            <a:r>
              <a:rPr lang="tr-TR" dirty="0"/>
              <a:t> </a:t>
            </a:r>
            <a:r>
              <a:rPr lang="tr-TR" dirty="0" err="1"/>
              <a:t>defence</a:t>
            </a:r>
            <a:r>
              <a:rPr lang="tr-TR" dirty="0"/>
              <a:t>, </a:t>
            </a:r>
            <a:r>
              <a:rPr lang="tr-TR" dirty="0" err="1"/>
              <a:t>purchasing</a:t>
            </a:r>
            <a:r>
              <a:rPr lang="tr-TR" dirty="0"/>
              <a:t> of </a:t>
            </a:r>
            <a:r>
              <a:rPr lang="tr-TR" dirty="0" err="1"/>
              <a:t>railroads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foreigners</a:t>
            </a:r>
            <a:r>
              <a:rPr lang="tr-TR" dirty="0"/>
              <a:t>, </a:t>
            </a:r>
            <a:r>
              <a:rPr lang="tr-TR" dirty="0" err="1"/>
              <a:t>new</a:t>
            </a:r>
            <a:r>
              <a:rPr lang="tr-TR" dirty="0"/>
              <a:t> </a:t>
            </a:r>
            <a:r>
              <a:rPr lang="tr-TR" dirty="0" err="1"/>
              <a:t>railroad</a:t>
            </a:r>
            <a:r>
              <a:rPr lang="tr-TR" dirty="0"/>
              <a:t> </a:t>
            </a:r>
            <a:r>
              <a:rPr lang="tr-TR" dirty="0" err="1"/>
              <a:t>constructions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repayment</a:t>
            </a:r>
            <a:r>
              <a:rPr lang="tr-TR" dirty="0"/>
              <a:t> of </a:t>
            </a:r>
            <a:r>
              <a:rPr lang="tr-TR" dirty="0" err="1"/>
              <a:t>domestic</a:t>
            </a:r>
            <a:r>
              <a:rPr lang="tr-TR" dirty="0"/>
              <a:t> </a:t>
            </a:r>
            <a:r>
              <a:rPr lang="tr-TR" dirty="0" err="1"/>
              <a:t>debts</a:t>
            </a:r>
            <a:r>
              <a:rPr lang="tr-TR" dirty="0"/>
              <a:t> </a:t>
            </a:r>
            <a:r>
              <a:rPr lang="tr-TR" dirty="0" err="1"/>
              <a:t>taken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people</a:t>
            </a:r>
            <a:r>
              <a:rPr lang="tr-TR" dirty="0"/>
              <a:t> </a:t>
            </a:r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War</a:t>
            </a:r>
            <a:r>
              <a:rPr lang="tr-TR" dirty="0"/>
              <a:t> of </a:t>
            </a:r>
            <a:r>
              <a:rPr lang="tr-TR" dirty="0" err="1"/>
              <a:t>Independence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foreign</a:t>
            </a:r>
            <a:r>
              <a:rPr lang="tr-TR" dirty="0"/>
              <a:t> </a:t>
            </a:r>
            <a:r>
              <a:rPr lang="tr-TR" dirty="0" err="1"/>
              <a:t>debt</a:t>
            </a:r>
            <a:r>
              <a:rPr lang="tr-TR" dirty="0"/>
              <a:t> </a:t>
            </a:r>
            <a:r>
              <a:rPr lang="tr-TR" dirty="0" err="1"/>
              <a:t>payment</a:t>
            </a:r>
            <a:r>
              <a:rPr lang="tr-TR" dirty="0"/>
              <a:t> (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Ottoman</a:t>
            </a:r>
            <a:r>
              <a:rPr lang="tr-TR" dirty="0"/>
              <a:t> </a:t>
            </a:r>
            <a:r>
              <a:rPr lang="tr-TR" dirty="0" err="1"/>
              <a:t>debts</a:t>
            </a:r>
            <a:r>
              <a:rPr lang="tr-TR" dirty="0"/>
              <a:t>) </a:t>
            </a:r>
            <a:r>
              <a:rPr lang="tr-TR" dirty="0" err="1"/>
              <a:t>after</a:t>
            </a:r>
            <a:r>
              <a:rPr lang="tr-TR" dirty="0"/>
              <a:t> 1929. </a:t>
            </a:r>
          </a:p>
          <a:p>
            <a:r>
              <a:rPr lang="tr-TR" dirty="0" err="1"/>
              <a:t>Foreign</a:t>
            </a:r>
            <a:r>
              <a:rPr lang="tr-TR" dirty="0"/>
              <a:t> </a:t>
            </a:r>
            <a:r>
              <a:rPr lang="tr-TR" dirty="0" err="1"/>
              <a:t>firms</a:t>
            </a:r>
            <a:r>
              <a:rPr lang="tr-TR" dirty="0"/>
              <a:t> in </a:t>
            </a:r>
            <a:r>
              <a:rPr lang="tr-TR" dirty="0" err="1"/>
              <a:t>Turkey</a:t>
            </a:r>
            <a:r>
              <a:rPr lang="tr-TR" dirty="0"/>
              <a:t> in 1923. 7 </a:t>
            </a:r>
            <a:r>
              <a:rPr lang="tr-TR" dirty="0" err="1"/>
              <a:t>railroad</a:t>
            </a:r>
            <a:r>
              <a:rPr lang="tr-TR" dirty="0"/>
              <a:t> </a:t>
            </a:r>
            <a:r>
              <a:rPr lang="tr-TR" dirty="0" err="1"/>
              <a:t>firms</a:t>
            </a:r>
            <a:r>
              <a:rPr lang="tr-TR" dirty="0"/>
              <a:t>, 6 </a:t>
            </a:r>
            <a:r>
              <a:rPr lang="tr-TR" dirty="0" err="1"/>
              <a:t>mining</a:t>
            </a:r>
            <a:r>
              <a:rPr lang="tr-TR" dirty="0"/>
              <a:t> </a:t>
            </a:r>
            <a:r>
              <a:rPr lang="tr-TR" dirty="0" err="1"/>
              <a:t>concessions</a:t>
            </a:r>
            <a:r>
              <a:rPr lang="tr-TR" dirty="0"/>
              <a:t>, 23 </a:t>
            </a:r>
            <a:r>
              <a:rPr lang="tr-TR" dirty="0" err="1"/>
              <a:t>banks</a:t>
            </a:r>
            <a:r>
              <a:rPr lang="tr-TR" dirty="0"/>
              <a:t>, 12 </a:t>
            </a:r>
            <a:r>
              <a:rPr lang="tr-TR" dirty="0" err="1"/>
              <a:t>industrial</a:t>
            </a:r>
            <a:r>
              <a:rPr lang="tr-TR" dirty="0"/>
              <a:t> </a:t>
            </a:r>
            <a:r>
              <a:rPr lang="tr-TR" dirty="0" err="1"/>
              <a:t>firms</a:t>
            </a:r>
            <a:r>
              <a:rPr lang="tr-TR" dirty="0"/>
              <a:t>, 35 </a:t>
            </a:r>
            <a:r>
              <a:rPr lang="tr-TR" dirty="0" err="1"/>
              <a:t>trade</a:t>
            </a:r>
            <a:r>
              <a:rPr lang="tr-TR" dirty="0"/>
              <a:t> </a:t>
            </a:r>
            <a:r>
              <a:rPr lang="tr-TR" dirty="0" err="1"/>
              <a:t>company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11 </a:t>
            </a:r>
            <a:r>
              <a:rPr lang="tr-TR" dirty="0" err="1"/>
              <a:t>joint</a:t>
            </a:r>
            <a:r>
              <a:rPr lang="tr-TR" dirty="0"/>
              <a:t> </a:t>
            </a:r>
            <a:r>
              <a:rPr lang="tr-TR" dirty="0" err="1"/>
              <a:t>companies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Turkish</a:t>
            </a:r>
            <a:r>
              <a:rPr lang="tr-TR" dirty="0"/>
              <a:t> </a:t>
            </a:r>
            <a:r>
              <a:rPr lang="tr-TR" dirty="0" err="1"/>
              <a:t>firms</a:t>
            </a:r>
            <a:r>
              <a:rPr lang="tr-TR" dirty="0"/>
              <a:t>.</a:t>
            </a:r>
          </a:p>
          <a:p>
            <a:r>
              <a:rPr lang="tr-TR" dirty="0"/>
              <a:t>Türkiye İş Bankası, </a:t>
            </a:r>
            <a:r>
              <a:rPr lang="tr-TR" dirty="0" err="1"/>
              <a:t>August</a:t>
            </a:r>
            <a:r>
              <a:rPr lang="tr-TR" dirty="0"/>
              <a:t> 25, 1924, </a:t>
            </a:r>
            <a:r>
              <a:rPr lang="tr-TR" dirty="0" err="1"/>
              <a:t>capital</a:t>
            </a:r>
            <a:r>
              <a:rPr lang="tr-TR" dirty="0"/>
              <a:t> of 1 </a:t>
            </a:r>
            <a:r>
              <a:rPr lang="tr-TR" dirty="0" err="1"/>
              <a:t>million</a:t>
            </a:r>
            <a:r>
              <a:rPr lang="tr-TR" dirty="0"/>
              <a:t> lira.</a:t>
            </a:r>
          </a:p>
        </p:txBody>
      </p:sp>
    </p:spTree>
    <p:extLst>
      <p:ext uri="{BB962C8B-B14F-4D97-AF65-F5344CB8AC3E}">
        <p14:creationId xmlns:p14="http://schemas.microsoft.com/office/powerpoint/2010/main" val="845648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0B75635-F0B0-4E25-A3A7-D1E679309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Turkish</a:t>
            </a:r>
            <a:r>
              <a:rPr lang="tr-TR" sz="3200" dirty="0"/>
              <a:t> </a:t>
            </a:r>
            <a:r>
              <a:rPr lang="tr-TR" sz="3200" dirty="0" err="1"/>
              <a:t>Economy</a:t>
            </a:r>
            <a:r>
              <a:rPr lang="tr-TR" sz="3200" dirty="0"/>
              <a:t>, </a:t>
            </a:r>
            <a:r>
              <a:rPr lang="tr-TR" sz="3200" dirty="0" err="1"/>
              <a:t>Eco</a:t>
            </a:r>
            <a:r>
              <a:rPr lang="tr-TR" sz="3200" dirty="0"/>
              <a:t> 403, 6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67A9026-9F21-4693-8AD7-0809AC3D58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a) </a:t>
            </a:r>
            <a:r>
              <a:rPr lang="tr-TR" dirty="0" err="1"/>
              <a:t>Agriculture</a:t>
            </a:r>
            <a:r>
              <a:rPr lang="tr-TR" dirty="0"/>
              <a:t>.</a:t>
            </a:r>
          </a:p>
          <a:p>
            <a:r>
              <a:rPr lang="tr-TR" dirty="0"/>
              <a:t>b) </a:t>
            </a:r>
            <a:r>
              <a:rPr lang="tr-TR" dirty="0" err="1"/>
              <a:t>Manufacturing</a:t>
            </a:r>
            <a:r>
              <a:rPr lang="tr-TR" dirty="0"/>
              <a:t> </a:t>
            </a:r>
            <a:r>
              <a:rPr lang="tr-TR" dirty="0" err="1"/>
              <a:t>industry</a:t>
            </a:r>
            <a:r>
              <a:rPr lang="tr-TR" dirty="0"/>
              <a:t>. </a:t>
            </a:r>
            <a:r>
              <a:rPr lang="tr-TR" dirty="0" err="1"/>
              <a:t>Industry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Mining</a:t>
            </a:r>
            <a:r>
              <a:rPr lang="tr-TR" dirty="0"/>
              <a:t> Bank (Sanayi ve </a:t>
            </a:r>
            <a:r>
              <a:rPr lang="tr-TR" dirty="0" err="1"/>
              <a:t>Maadin</a:t>
            </a:r>
            <a:r>
              <a:rPr lang="tr-TR" dirty="0"/>
              <a:t> Bankası,1925)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Public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Industrial</a:t>
            </a:r>
            <a:r>
              <a:rPr lang="tr-TR" dirty="0"/>
              <a:t> Development (Sanayii Teşvik Kanunu, 1927). </a:t>
            </a:r>
            <a:r>
              <a:rPr lang="tr-TR" dirty="0" err="1"/>
              <a:t>Both</a:t>
            </a:r>
            <a:r>
              <a:rPr lang="tr-TR" dirty="0"/>
              <a:t> </a:t>
            </a:r>
            <a:r>
              <a:rPr lang="tr-TR" dirty="0" err="1"/>
              <a:t>were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results</a:t>
            </a:r>
            <a:r>
              <a:rPr lang="tr-TR" dirty="0"/>
              <a:t> of </a:t>
            </a:r>
            <a:r>
              <a:rPr lang="tr-TR" dirty="0" err="1"/>
              <a:t>decision</a:t>
            </a:r>
            <a:r>
              <a:rPr lang="tr-TR" dirty="0"/>
              <a:t> </a:t>
            </a:r>
            <a:r>
              <a:rPr lang="tr-TR" dirty="0" err="1"/>
              <a:t>taken</a:t>
            </a:r>
            <a:r>
              <a:rPr lang="tr-TR" dirty="0"/>
              <a:t> in İzmir.  As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same</a:t>
            </a:r>
            <a:r>
              <a:rPr lang="tr-TR" dirty="0"/>
              <a:t> </a:t>
            </a:r>
            <a:r>
              <a:rPr lang="tr-TR" dirty="0" err="1"/>
              <a:t>way</a:t>
            </a:r>
            <a:r>
              <a:rPr lang="tr-TR" dirty="0"/>
              <a:t>,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customs</a:t>
            </a:r>
            <a:r>
              <a:rPr lang="tr-TR" dirty="0"/>
              <a:t> </a:t>
            </a:r>
            <a:r>
              <a:rPr lang="tr-TR" dirty="0" err="1"/>
              <a:t>concessions</a:t>
            </a:r>
            <a:r>
              <a:rPr lang="tr-TR" dirty="0"/>
              <a:t> </a:t>
            </a:r>
            <a:r>
              <a:rPr lang="tr-TR" dirty="0" err="1"/>
              <a:t>provided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industry</a:t>
            </a:r>
            <a:r>
              <a:rPr lang="tr-TR" dirty="0"/>
              <a:t>. </a:t>
            </a:r>
            <a:r>
              <a:rPr lang="tr-TR" dirty="0" err="1"/>
              <a:t>Industry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Mining</a:t>
            </a:r>
            <a:r>
              <a:rPr lang="tr-TR" dirty="0"/>
              <a:t> Bank </a:t>
            </a:r>
            <a:r>
              <a:rPr lang="tr-TR" dirty="0" err="1"/>
              <a:t>provided</a:t>
            </a:r>
            <a:r>
              <a:rPr lang="tr-TR" dirty="0"/>
              <a:t> </a:t>
            </a:r>
            <a:r>
              <a:rPr lang="tr-TR" dirty="0" err="1"/>
              <a:t>loan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credit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private</a:t>
            </a:r>
            <a:r>
              <a:rPr lang="tr-TR" dirty="0"/>
              <a:t> </a:t>
            </a:r>
            <a:r>
              <a:rPr lang="tr-TR" dirty="0" err="1"/>
              <a:t>sector</a:t>
            </a:r>
            <a:r>
              <a:rPr lang="tr-TR" dirty="0"/>
              <a:t> </a:t>
            </a:r>
            <a:r>
              <a:rPr lang="tr-TR" dirty="0" err="1"/>
              <a:t>until</a:t>
            </a:r>
            <a:r>
              <a:rPr lang="tr-TR" dirty="0"/>
              <a:t> 1932. </a:t>
            </a:r>
            <a:r>
              <a:rPr lang="tr-TR" dirty="0" err="1"/>
              <a:t>Later</a:t>
            </a:r>
            <a:r>
              <a:rPr lang="tr-TR" dirty="0"/>
              <a:t> it has </a:t>
            </a:r>
            <a:r>
              <a:rPr lang="tr-TR" dirty="0" err="1"/>
              <a:t>changed</a:t>
            </a:r>
            <a:r>
              <a:rPr lang="tr-TR" dirty="0"/>
              <a:t> as ‘Sümerbank’ </a:t>
            </a:r>
            <a:r>
              <a:rPr lang="tr-TR" dirty="0" err="1"/>
              <a:t>and</a:t>
            </a:r>
            <a:r>
              <a:rPr lang="tr-TR" dirty="0"/>
              <a:t> ‘Etibank’. </a:t>
            </a:r>
          </a:p>
          <a:p>
            <a:r>
              <a:rPr lang="tr-TR" dirty="0" err="1"/>
              <a:t>Until</a:t>
            </a:r>
            <a:r>
              <a:rPr lang="tr-TR" dirty="0"/>
              <a:t> 1930, </a:t>
            </a:r>
            <a:r>
              <a:rPr lang="tr-TR" dirty="0" err="1"/>
              <a:t>export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below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import</a:t>
            </a:r>
            <a:r>
              <a:rPr lang="tr-TR" dirty="0"/>
              <a:t>,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foreign</a:t>
            </a:r>
            <a:r>
              <a:rPr lang="tr-TR" dirty="0"/>
              <a:t> </a:t>
            </a:r>
            <a:r>
              <a:rPr lang="tr-TR" dirty="0" err="1"/>
              <a:t>trade</a:t>
            </a:r>
            <a:r>
              <a:rPr lang="tr-TR" dirty="0"/>
              <a:t> </a:t>
            </a:r>
            <a:r>
              <a:rPr lang="tr-TR" dirty="0" err="1"/>
              <a:t>deficit</a:t>
            </a:r>
            <a:r>
              <a:rPr lang="tr-TR"/>
              <a:t>. The</a:t>
            </a:r>
            <a:r>
              <a:rPr lang="tr-TR" dirty="0"/>
              <a:t> </a:t>
            </a:r>
            <a:r>
              <a:rPr lang="tr-TR" dirty="0" err="1"/>
              <a:t>situation</a:t>
            </a:r>
            <a:r>
              <a:rPr lang="tr-TR" dirty="0"/>
              <a:t> </a:t>
            </a:r>
            <a:r>
              <a:rPr lang="tr-TR" dirty="0" err="1"/>
              <a:t>changed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 1930.</a:t>
            </a:r>
          </a:p>
        </p:txBody>
      </p:sp>
    </p:spTree>
    <p:extLst>
      <p:ext uri="{BB962C8B-B14F-4D97-AF65-F5344CB8AC3E}">
        <p14:creationId xmlns:p14="http://schemas.microsoft.com/office/powerpoint/2010/main" val="42059799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817</Words>
  <Application>Microsoft Office PowerPoint</Application>
  <PresentationFormat>Geniş ekran</PresentationFormat>
  <Paragraphs>22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Turkish Economy, Eco 403,  Week 6</vt:lpstr>
      <vt:lpstr>Turkish Economy, Eco 403, 1</vt:lpstr>
      <vt:lpstr>Turkish Economy, Eco 403, 2</vt:lpstr>
      <vt:lpstr>Turkish Economy, Eco 403, 3</vt:lpstr>
      <vt:lpstr>Turkish Economy, Eco 403, 4</vt:lpstr>
      <vt:lpstr>Turkish Economy, Eco 403, 5</vt:lpstr>
      <vt:lpstr>Turkish Economy, Eco 403, 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Turkish Economy, Eco 403, Week 6</dc:title>
  <dc:creator>Mahir Fisunoğlu</dc:creator>
  <cp:lastModifiedBy>Mahir Fisunoğlu</cp:lastModifiedBy>
  <cp:revision>36</cp:revision>
  <dcterms:created xsi:type="dcterms:W3CDTF">2021-11-07T20:29:50Z</dcterms:created>
  <dcterms:modified xsi:type="dcterms:W3CDTF">2024-10-21T19:18:52Z</dcterms:modified>
</cp:coreProperties>
</file>