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305" r:id="rId5"/>
    <p:sldId id="261" r:id="rId6"/>
    <p:sldId id="262" r:id="rId7"/>
    <p:sldId id="304" r:id="rId8"/>
    <p:sldId id="295" r:id="rId9"/>
    <p:sldId id="265" r:id="rId10"/>
    <p:sldId id="267" r:id="rId11"/>
    <p:sldId id="310" r:id="rId12"/>
    <p:sldId id="269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6" r:id="rId22"/>
    <p:sldId id="279" r:id="rId23"/>
    <p:sldId id="307" r:id="rId24"/>
    <p:sldId id="308" r:id="rId25"/>
    <p:sldId id="309" r:id="rId26"/>
    <p:sldId id="280" r:id="rId27"/>
    <p:sldId id="294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7BC1-B7B2-4740-A12F-8E250CCFA45A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D069-4947-48F0-A272-121DB8AB07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72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774DA55-8456-4687-8C03-BBF85602E3BB}" type="slidenum">
              <a:rPr lang="en-US" altLang="tr-TR"/>
              <a:pPr>
                <a:spcBef>
                  <a:spcPct val="0"/>
                </a:spcBef>
              </a:pPr>
              <a:t>4</a:t>
            </a:fld>
            <a:endParaRPr lang="en-US" altLang="tr-T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D069-4947-48F0-A272-121DB8AB0780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66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95FC49E-2013-4CD0-A743-05F84A1DF880}" type="slidenum">
              <a:rPr lang="en-US" altLang="tr-TR"/>
              <a:pPr>
                <a:spcBef>
                  <a:spcPct val="0"/>
                </a:spcBef>
              </a:pPr>
              <a:t>7</a:t>
            </a:fld>
            <a:endParaRPr lang="en-US" altLang="tr-T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B27B08D-CF4C-42C3-A672-2E10A6B7C506}" type="slidenum">
              <a:rPr lang="en-US" altLang="tr-TR"/>
              <a:pPr>
                <a:spcBef>
                  <a:spcPct val="0"/>
                </a:spcBef>
              </a:pPr>
              <a:t>14</a:t>
            </a:fld>
            <a:endParaRPr lang="en-US" altLang="tr-TR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2187E96-168E-4B65-A242-861711583EF3}" type="slidenum">
              <a:rPr lang="en-US" altLang="tr-TR"/>
              <a:pPr>
                <a:spcBef>
                  <a:spcPct val="0"/>
                </a:spcBef>
              </a:pPr>
              <a:t>15</a:t>
            </a:fld>
            <a:endParaRPr lang="en-US" altLang="tr-TR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165F1B5-8950-426E-9E0E-C014D98203E0}" type="slidenum">
              <a:rPr lang="en-GB" altLang="tr-TR">
                <a:latin typeface="Arial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tr-TR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A5B918B-DBFF-4AD3-B967-1AE427A9C9B1}" type="slidenum">
              <a:rPr lang="tr-TR" altLang="tr-TR"/>
              <a:pPr>
                <a:spcBef>
                  <a:spcPct val="0"/>
                </a:spcBef>
              </a:pPr>
              <a:t>17</a:t>
            </a:fld>
            <a:endParaRPr lang="tr-TR" altLang="tr-TR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2FBD94D-FF6D-46CA-BA6D-2329FE10543D}" type="slidenum">
              <a:rPr lang="en-GB" altLang="tr-TR"/>
              <a:pPr>
                <a:spcBef>
                  <a:spcPct val="0"/>
                </a:spcBef>
              </a:pPr>
              <a:t>18</a:t>
            </a:fld>
            <a:endParaRPr lang="en-GB" altLang="tr-T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Comic Sans MS" pitchFamily="66" charset="0"/>
              <a:buNone/>
            </a:pPr>
            <a:fld id="{5F46875A-385F-49A0-B6CD-1EAD932E5857}" type="slidenum">
              <a:rPr lang="tr-TR" altLang="tr-TR">
                <a:latin typeface="Comic Sans MS" pitchFamily="66" charset="0"/>
                <a:cs typeface="Lucida Sans Unicode" pitchFamily="34" charset="0"/>
              </a:rPr>
              <a:pPr>
                <a:spcBef>
                  <a:spcPct val="0"/>
                </a:spcBef>
                <a:buFont typeface="Comic Sans MS" pitchFamily="66" charset="0"/>
                <a:buNone/>
              </a:pPr>
              <a:t>19</a:t>
            </a:fld>
            <a:endParaRPr lang="tr-TR" altLang="tr-TR">
              <a:latin typeface="Comic Sans MS" pitchFamily="66" charset="0"/>
              <a:cs typeface="Lucida Sans Unicode" pitchFamily="34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tr-TR" altLang="tr-TR" sz="240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C3CF56A-BD91-489A-93E3-40B2DAB665B4}" type="slidenum">
              <a:rPr lang="en-US" altLang="tr-TR"/>
              <a:pPr>
                <a:spcBef>
                  <a:spcPct val="0"/>
                </a:spcBef>
              </a:pPr>
              <a:t>20</a:t>
            </a:fld>
            <a:endParaRPr lang="en-US" altLang="tr-TR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en.wikipedia.org/wiki/Image:Raffael_058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ÜNİVERSİTE HAYATINA </a:t>
            </a: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GİRİŞ </a:t>
            </a:r>
            <a:endParaRPr lang="tr-TR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648072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Sami Doğru</a:t>
            </a:r>
          </a:p>
        </p:txBody>
      </p:sp>
    </p:spTree>
    <p:extLst>
      <p:ext uri="{BB962C8B-B14F-4D97-AF65-F5344CB8AC3E}">
        <p14:creationId xmlns:p14="http://schemas.microsoft.com/office/powerpoint/2010/main" val="6803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864096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Üniversitenin Temel İşlevi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7920880" cy="223224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Eskiden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üniversitelere ya da genel olarak yüksek eğitim verilen kurumlara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“Alma Mater”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deniyordu. </a:t>
            </a:r>
            <a:endParaRPr lang="tr-T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Newyork’ta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Columbia Üniversitesinin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girişindeki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heykel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https://miro.medium.com/max/700/1*4yPnbMabIb6wPnlUieQjNw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78" y="3501008"/>
            <a:ext cx="3637706" cy="301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7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864096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Üniversitenin Temel İşlevi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712968" cy="2232248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"besleyici anne"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anlamına gelen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alegorik </a:t>
            </a: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(dolaylı anlatım)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Latince ifadedir. Bir kişinin devam ettiği veya mezun olduğu bir okulu temsil eder. </a:t>
            </a:r>
            <a:endParaRPr lang="tr-T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Terim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mezununu tanımlayan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tr-TR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alumnus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mezun)»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kelimesiyle ilişkilidir.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https://miro.medium.com/max/700/1*4yPnbMabIb6wPnlUieQjNw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78" y="3796943"/>
            <a:ext cx="3637706" cy="301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3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792088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Üniversitenin Özellikleri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5976664" cy="388843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 Kuşkucudur.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 Evrensel ve Zamanlar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Üstüdür.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Bütündür.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tr-T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ACADEMİA’</a:t>
            </a:r>
            <a:br>
              <a:rPr lang="tr-T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ÜNİVERSİTE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820150" cy="4687888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Tx/>
              <a:buNone/>
              <a:defRPr/>
            </a:pPr>
            <a:endParaRPr lang="tr-TR" sz="2400" dirty="0" smtClean="0"/>
          </a:p>
          <a:p>
            <a:pPr algn="ctr" eaLnBrk="1" hangingPunct="1">
              <a:lnSpc>
                <a:spcPct val="70000"/>
              </a:lnSpc>
              <a:buFontTx/>
              <a:buNone/>
              <a:defRPr/>
            </a:pPr>
            <a:r>
              <a:rPr lang="tr-TR" sz="2800" b="0" dirty="0" smtClean="0">
                <a:solidFill>
                  <a:schemeClr val="bg1"/>
                </a:solidFill>
              </a:rPr>
              <a:t>BİLGİ ÜRETEN  VE  BİLGİ İLETEN BİR KURUMDUR</a:t>
            </a:r>
          </a:p>
          <a:p>
            <a:pPr algn="ctr" eaLnBrk="1" hangingPunct="1">
              <a:lnSpc>
                <a:spcPct val="70000"/>
              </a:lnSpc>
              <a:buFontTx/>
              <a:buNone/>
              <a:defRPr/>
            </a:pPr>
            <a:endParaRPr lang="tr-TR" sz="2800" b="0" dirty="0" smtClean="0"/>
          </a:p>
          <a:p>
            <a:pPr algn="ctr" eaLnBrk="1" hangingPunct="1">
              <a:lnSpc>
                <a:spcPct val="70000"/>
              </a:lnSpc>
              <a:buFontTx/>
              <a:buNone/>
              <a:defRPr/>
            </a:pPr>
            <a:r>
              <a:rPr lang="tr-TR" b="0" u="sng" dirty="0" smtClean="0">
                <a:solidFill>
                  <a:srgbClr val="66FF33"/>
                </a:solidFill>
              </a:rPr>
              <a:t>TEMEL GÖREVLERİ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tr-TR" sz="2800" dirty="0" smtClean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r-TR" sz="2800" dirty="0" smtClean="0"/>
              <a:t>				   </a:t>
            </a:r>
            <a:r>
              <a:rPr lang="tr-T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EĞİTİM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tr-TR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tr-TR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ARAŞTIRMA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r-TR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</a:t>
            </a:r>
            <a:r>
              <a:rPr lang="tr-TR" sz="36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HİZMET</a:t>
            </a:r>
          </a:p>
        </p:txBody>
      </p:sp>
      <p:pic>
        <p:nvPicPr>
          <p:cNvPr id="8196" name="Picture 5" descr="Ad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450"/>
            <a:ext cx="29876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1857375"/>
            <a:ext cx="9144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4400" dirty="0" smtClean="0">
                <a:solidFill>
                  <a:srgbClr val="FFFF00"/>
                </a:solidFill>
              </a:rPr>
              <a:t>ÜNİVERSİTE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16113"/>
            <a:ext cx="822960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rgbClr val="00FF00"/>
                </a:solidFill>
              </a:rPr>
              <a:t>OBJEKTİF </a:t>
            </a:r>
            <a:r>
              <a:rPr lang="tr-TR" altLang="tr-TR" sz="2400" dirty="0" smtClean="0">
                <a:solidFill>
                  <a:schemeClr val="bg1"/>
                </a:solidFill>
              </a:rPr>
              <a:t>OLMALI</a:t>
            </a:r>
          </a:p>
          <a:p>
            <a:pPr eaLnBrk="1" hangingPunct="1">
              <a:lnSpc>
                <a:spcPct val="90000"/>
              </a:lnSpc>
            </a:pPr>
            <a:endParaRPr lang="tr-TR" altLang="tr-TR" sz="2000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tr-TR" sz="2800" i="1" u="sng" dirty="0" smtClean="0">
                <a:solidFill>
                  <a:srgbClr val="FFFF00"/>
                </a:solidFill>
              </a:rPr>
              <a:t>AÇIK VE DÜRÜST </a:t>
            </a:r>
            <a:r>
              <a:rPr lang="tr-TR" altLang="tr-TR" sz="2400" dirty="0" smtClean="0">
                <a:solidFill>
                  <a:schemeClr val="bg1"/>
                </a:solidFill>
              </a:rPr>
              <a:t>OLMALI</a:t>
            </a:r>
            <a:endParaRPr lang="en-US" altLang="tr-TR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chemeClr val="bg1"/>
                </a:solidFill>
              </a:rPr>
              <a:t>ALANINDA</a:t>
            </a:r>
            <a:r>
              <a:rPr lang="tr-TR" altLang="tr-TR" sz="2400" dirty="0" smtClean="0"/>
              <a:t> </a:t>
            </a:r>
            <a:r>
              <a:rPr lang="tr-TR" altLang="tr-TR" sz="2400" dirty="0" smtClean="0">
                <a:solidFill>
                  <a:srgbClr val="66FF66"/>
                </a:solidFill>
              </a:rPr>
              <a:t>EN MÜKEMMELİ</a:t>
            </a:r>
            <a:r>
              <a:rPr lang="tr-TR" altLang="tr-TR" sz="2400" dirty="0" smtClean="0"/>
              <a:t> </a:t>
            </a:r>
            <a:r>
              <a:rPr lang="tr-TR" altLang="tr-TR" sz="2400" dirty="0" smtClean="0">
                <a:solidFill>
                  <a:schemeClr val="bg1"/>
                </a:solidFill>
              </a:rPr>
              <a:t>UYGULAMALI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rgbClr val="00FF00"/>
                </a:solidFill>
              </a:rPr>
              <a:t>ÖRNEK OLMA, ORİJİNAL VE YENİYİ BULMA </a:t>
            </a:r>
            <a:endParaRPr lang="en-US" altLang="tr-TR" sz="2400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400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smtClean="0">
                <a:solidFill>
                  <a:srgbClr val="00FF00"/>
                </a:solidFill>
              </a:rPr>
              <a:t>SERBEST VE DOĞRU</a:t>
            </a:r>
            <a:r>
              <a:rPr lang="tr-TR" altLang="tr-TR" sz="2400" dirty="0" smtClean="0"/>
              <a:t> </a:t>
            </a:r>
            <a:r>
              <a:rPr lang="tr-TR" altLang="tr-TR" sz="2400" dirty="0" smtClean="0">
                <a:solidFill>
                  <a:schemeClr val="bg1"/>
                </a:solidFill>
              </a:rPr>
              <a:t>İLETİŞİM SAĞLAMALI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dirty="0" smtClean="0">
                <a:solidFill>
                  <a:srgbClr val="00FF00"/>
                </a:solidFill>
              </a:rPr>
              <a:t>	SORUMLULUĞUNU</a:t>
            </a:r>
            <a:r>
              <a:rPr lang="tr-TR" altLang="tr-TR" sz="2400" dirty="0" smtClean="0"/>
              <a:t> </a:t>
            </a:r>
            <a:r>
              <a:rPr lang="tr-TR" altLang="tr-TR" sz="2400" dirty="0" smtClean="0">
                <a:solidFill>
                  <a:schemeClr val="bg1"/>
                </a:solidFill>
              </a:rPr>
              <a:t>TAŞIMALI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5800" y="1196752"/>
            <a:ext cx="7543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0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tr-TR" altLang="tr-TR" sz="4400" dirty="0" smtClean="0">
                <a:solidFill>
                  <a:srgbClr val="FFFF00"/>
                </a:solidFill>
                <a:cs typeface="Arial" pitchFamily="34" charset="0"/>
              </a:rPr>
              <a:t>ÜNİVERSİTE EĞİTİMİ’ NİN AMACI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63"/>
            <a:ext cx="9144000" cy="48974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altLang="tr-TR" sz="2800" dirty="0" smtClean="0">
                <a:solidFill>
                  <a:srgbClr val="FFFFCC"/>
                </a:solidFill>
                <a:cs typeface="Arial" pitchFamily="34" charset="0"/>
              </a:rPr>
              <a:t>“ÖĞRENCİNİN BİLGİYE EN DOĞRU VE  ETKİN BİÇİMDE ULAŞIMINI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2800" dirty="0" smtClean="0">
                <a:solidFill>
                  <a:srgbClr val="FFFFCC"/>
                </a:solidFill>
                <a:cs typeface="Arial" pitchFamily="34" charset="0"/>
              </a:rPr>
              <a:t>   SAĞLAMAK ..  “    ve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tr-TR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2800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2800" dirty="0" smtClean="0">
                <a:solidFill>
                  <a:schemeClr val="bg1"/>
                </a:solidFill>
                <a:cs typeface="Arial" pitchFamily="34" charset="0"/>
              </a:rPr>
              <a:t>“ </a:t>
            </a:r>
            <a:r>
              <a:rPr lang="tr-TR" altLang="tr-TR" sz="2800" dirty="0" smtClean="0">
                <a:solidFill>
                  <a:schemeClr val="bg1"/>
                </a:solidFill>
                <a:cs typeface="Arial" pitchFamily="34" charset="0"/>
              </a:rPr>
              <a:t>Doğru yerde doğru soruyu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2800" dirty="0" smtClean="0">
                <a:solidFill>
                  <a:schemeClr val="bg1"/>
                </a:solidFill>
                <a:cs typeface="Arial" pitchFamily="34" charset="0"/>
              </a:rPr>
              <a:t>   </a:t>
            </a:r>
            <a:r>
              <a:rPr lang="tr-TR" altLang="tr-TR" sz="2800" dirty="0" err="1" smtClean="0">
                <a:solidFill>
                  <a:schemeClr val="bg1"/>
                </a:solidFill>
                <a:cs typeface="Arial" pitchFamily="34" charset="0"/>
              </a:rPr>
              <a:t>Dorabilen</a:t>
            </a:r>
            <a:r>
              <a:rPr lang="tr-TR" altLang="tr-TR" sz="2800" dirty="0" smtClean="0">
                <a:solidFill>
                  <a:schemeClr val="bg1"/>
                </a:solidFill>
                <a:cs typeface="Arial" pitchFamily="34" charset="0"/>
              </a:rPr>
              <a:t> ve cevabını arayan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2800" dirty="0" smtClean="0">
                <a:solidFill>
                  <a:schemeClr val="bg1"/>
                </a:solidFill>
                <a:cs typeface="Arial" pitchFamily="34" charset="0"/>
              </a:rPr>
              <a:t>   </a:t>
            </a:r>
            <a:r>
              <a:rPr lang="tr-TR" altLang="tr-TR" sz="2800" b="1" dirty="0" smtClean="0">
                <a:solidFill>
                  <a:srgbClr val="FFFF00"/>
                </a:solidFill>
                <a:cs typeface="Arial" pitchFamily="34" charset="0"/>
              </a:rPr>
              <a:t>yaratıcı ve bilimsel kişilik </a:t>
            </a:r>
            <a:r>
              <a:rPr lang="tr-TR" altLang="tr-TR" sz="2800" dirty="0" smtClean="0">
                <a:solidFill>
                  <a:schemeClr val="bg1"/>
                </a:solidFill>
                <a:cs typeface="Arial" pitchFamily="34" charset="0"/>
              </a:rPr>
              <a:t>yaratmaktır ! </a:t>
            </a:r>
            <a:r>
              <a:rPr lang="tr-TR" altLang="tr-TR" sz="2800" dirty="0" smtClean="0">
                <a:solidFill>
                  <a:schemeClr val="bg1"/>
                </a:solidFill>
                <a:cs typeface="Arial" pitchFamily="34" charset="0"/>
              </a:rPr>
              <a:t>“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tr-TR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2800" dirty="0" smtClean="0">
                <a:cs typeface="Arial" pitchFamily="34" charset="0"/>
              </a:rPr>
              <a:t>   			</a:t>
            </a:r>
            <a:r>
              <a:rPr lang="tr-TR" altLang="tr-TR" sz="2400" b="0" i="1" dirty="0" smtClean="0">
                <a:solidFill>
                  <a:srgbClr val="FFFF00"/>
                </a:solidFill>
                <a:cs typeface="Arial" pitchFamily="34" charset="0"/>
              </a:rPr>
              <a:t>Princeton </a:t>
            </a:r>
            <a:r>
              <a:rPr lang="tr-TR" altLang="tr-TR" sz="2400" b="0" i="1" dirty="0" err="1" smtClean="0">
                <a:solidFill>
                  <a:srgbClr val="FFFF00"/>
                </a:solidFill>
                <a:cs typeface="Arial" pitchFamily="34" charset="0"/>
              </a:rPr>
              <a:t>Üniv</a:t>
            </a:r>
            <a:r>
              <a:rPr lang="tr-TR" altLang="tr-TR" sz="2400" b="0" i="1" dirty="0" smtClean="0">
                <a:solidFill>
                  <a:srgbClr val="FFFF00"/>
                </a:solidFill>
                <a:cs typeface="Arial" pitchFamily="34" charset="0"/>
              </a:rPr>
              <a:t> Rektörü Açış Konuşması, 2003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1800" b="0" i="1" dirty="0" smtClean="0">
                <a:solidFill>
                  <a:srgbClr val="FFFF00"/>
                </a:solidFill>
                <a:cs typeface="Arial" pitchFamily="34" charset="0"/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1800" b="0" i="1" dirty="0" smtClean="0">
                <a:solidFill>
                  <a:srgbClr val="00FF00"/>
                </a:solidFill>
                <a:cs typeface="Arial" pitchFamily="34" charset="0"/>
              </a:rPr>
              <a:t>          </a:t>
            </a:r>
            <a:endParaRPr lang="tr-TR" altLang="tr-TR" sz="2000" b="0" i="1" dirty="0" smtClean="0">
              <a:solidFill>
                <a:srgbClr val="00FF00"/>
              </a:solidFill>
              <a:cs typeface="Arial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0245" name="Picture 2" descr="http://www.molbio1.princeton.edu/labs/llinas/contact_pics/Nassau_H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143125"/>
            <a:ext cx="28035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1625" y="309563"/>
            <a:ext cx="862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FFFF00"/>
                </a:solidFill>
                <a:latin typeface="Arial Unicode MS" pitchFamily="34" charset="-128"/>
              </a:rPr>
              <a:t>ÜNİVERSİTE EĞİTİMİ: BİLİMSEL DÜŞÜNCE 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857250" y="1668463"/>
            <a:ext cx="7616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800" dirty="0">
                <a:latin typeface="Arial Unicode MS" pitchFamily="34" charset="-128"/>
              </a:rPr>
              <a:t>DÜZ  MANTIK ve DOGMA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5200" y="2857500"/>
            <a:ext cx="1828800" cy="1219200"/>
            <a:chOff x="2208" y="1248"/>
            <a:chExt cx="1152" cy="768"/>
          </a:xfrm>
        </p:grpSpPr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2208" y="1248"/>
              <a:ext cx="11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800" dirty="0">
                  <a:solidFill>
                    <a:srgbClr val="00B050"/>
                  </a:solidFill>
                  <a:latin typeface="Arial Unicode MS" pitchFamily="34" charset="-128"/>
                </a:rPr>
                <a:t>YERİNE</a:t>
              </a:r>
            </a:p>
          </p:txBody>
        </p:sp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640" y="1584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7C8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669703" name="Text Box 7"/>
          <p:cNvSpPr txBox="1">
            <a:spLocks noChangeArrowheads="1"/>
          </p:cNvSpPr>
          <p:nvPr/>
        </p:nvSpPr>
        <p:spPr bwMode="auto">
          <a:xfrm>
            <a:off x="34925" y="4743450"/>
            <a:ext cx="915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dirty="0">
                <a:solidFill>
                  <a:srgbClr val="00B050"/>
                </a:solidFill>
                <a:latin typeface="Arial Unicode MS" pitchFamily="34" charset="-128"/>
              </a:rPr>
              <a:t>SORGULAYICI MANTIKLA DÜŞÜNCE</a:t>
            </a:r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>
            <a:off x="457200" y="990600"/>
            <a:ext cx="83058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1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autoUpdateAnimBg="0"/>
      <p:bldP spid="6697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z="4400" dirty="0" smtClean="0">
                <a:solidFill>
                  <a:srgbClr val="FFFF00"/>
                </a:solidFill>
              </a:rPr>
              <a:t>BİLİMSEL  DÜŞÜNCE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84213" y="1125538"/>
            <a:ext cx="78486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28750" y="1670050"/>
            <a:ext cx="5646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7C80"/>
              </a:buClr>
              <a:buFont typeface="Wingdings" pitchFamily="2" charset="2"/>
              <a:buChar char="Ø"/>
            </a:pPr>
            <a:r>
              <a:rPr lang="tr-TR" altLang="tr-TR" sz="2400" b="0" dirty="0">
                <a:solidFill>
                  <a:schemeClr val="tx1"/>
                </a:solidFill>
              </a:rPr>
              <a:t> </a:t>
            </a:r>
            <a:r>
              <a:rPr lang="tr-TR" altLang="tr-TR" dirty="0"/>
              <a:t>HER  ŞEYİ SORGULAMAK</a:t>
            </a:r>
            <a:endParaRPr lang="tr-TR" altLang="tr-TR" sz="36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28750" y="3087688"/>
            <a:ext cx="7007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66FF33"/>
              </a:buClr>
              <a:buFont typeface="Wingdings" pitchFamily="2" charset="2"/>
              <a:buChar char="Ø"/>
            </a:pPr>
            <a:r>
              <a:rPr lang="tr-TR" altLang="tr-TR" sz="2400" b="0"/>
              <a:t> </a:t>
            </a:r>
            <a:r>
              <a:rPr lang="tr-TR" altLang="tr-TR">
                <a:solidFill>
                  <a:srgbClr val="66FF33"/>
                </a:solidFill>
              </a:rPr>
              <a:t>YENİ ANLAYIŞLARA  YÖNELMEK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428750" y="4500563"/>
            <a:ext cx="7556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66FFFF"/>
              </a:buClr>
              <a:buFont typeface="Wingdings" pitchFamily="2" charset="2"/>
              <a:buChar char="Ø"/>
            </a:pPr>
            <a:r>
              <a:rPr lang="tr-TR" altLang="tr-TR" sz="2400" b="0" dirty="0"/>
              <a:t> </a:t>
            </a:r>
            <a:r>
              <a:rPr lang="tr-TR" altLang="tr-TR" sz="2800" dirty="0"/>
              <a:t>HİÇBİRŞEYİ  MUTLAK GERÇEK OLARAK</a:t>
            </a:r>
          </a:p>
          <a:p>
            <a:pPr eaLnBrk="1" hangingPunct="1">
              <a:spcBef>
                <a:spcPct val="0"/>
              </a:spcBef>
              <a:buClr>
                <a:srgbClr val="66FFFF"/>
              </a:buClr>
              <a:buFontTx/>
              <a:buNone/>
            </a:pPr>
            <a:r>
              <a:rPr lang="tr-TR" altLang="tr-TR" sz="2800" dirty="0"/>
              <a:t>    KABUL ETMEMEK</a:t>
            </a:r>
          </a:p>
        </p:txBody>
      </p:sp>
    </p:spTree>
    <p:extLst>
      <p:ext uri="{BB962C8B-B14F-4D97-AF65-F5344CB8AC3E}">
        <p14:creationId xmlns:p14="http://schemas.microsoft.com/office/powerpoint/2010/main" val="29172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4313"/>
            <a:ext cx="9144000" cy="11430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6600" dirty="0" smtClean="0"/>
              <a:t>        </a:t>
            </a:r>
            <a:br>
              <a:rPr lang="tr-TR" sz="6600" dirty="0" smtClean="0"/>
            </a:br>
            <a:r>
              <a:rPr lang="tr-TR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 N 1 K’</a:t>
            </a: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YI ÖĞRENMEK !</a:t>
            </a:r>
            <a:endParaRPr lang="en-GB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291512" cy="50688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tr-TR" sz="4000" dirty="0" smtClean="0">
                <a:solidFill>
                  <a:srgbClr val="66FF33"/>
                </a:solidFill>
              </a:rPr>
              <a:t>				    </a:t>
            </a:r>
            <a:r>
              <a:rPr lang="tr-TR" sz="4000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tr-TR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  ?</a:t>
            </a:r>
          </a:p>
          <a:p>
            <a:pPr eaLnBrk="1" hangingPunct="1">
              <a:buFontTx/>
              <a:buNone/>
              <a:defRPr/>
            </a:pPr>
            <a:r>
              <a:rPr lang="tr-TR" sz="4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		    </a:t>
            </a:r>
            <a:r>
              <a:rPr lang="tr-TR" sz="4000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tr-TR" sz="4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 ZAMAN ?</a:t>
            </a:r>
          </a:p>
          <a:p>
            <a:pPr eaLnBrk="1" hangingPunct="1">
              <a:buFontTx/>
              <a:buNone/>
              <a:defRPr/>
            </a:pPr>
            <a:r>
              <a:rPr lang="tr-TR" sz="4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		</a:t>
            </a:r>
            <a:r>
              <a:rPr lang="tr-T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</a:t>
            </a:r>
            <a:r>
              <a:rPr lang="tr-TR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tr-T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EREDE ?</a:t>
            </a:r>
          </a:p>
          <a:p>
            <a:pPr eaLnBrk="1" hangingPunct="1">
              <a:buFontTx/>
              <a:buNone/>
              <a:defRPr/>
            </a:pPr>
            <a:r>
              <a:rPr lang="tr-TR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		    </a:t>
            </a:r>
            <a:r>
              <a:rPr lang="tr-TR" sz="40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tr-TR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İÇİN  ?</a:t>
            </a:r>
          </a:p>
          <a:p>
            <a:pPr eaLnBrk="1" hangingPunct="1">
              <a:buFontTx/>
              <a:buNone/>
              <a:defRPr/>
            </a:pPr>
            <a:r>
              <a:rPr lang="tr-TR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       </a:t>
            </a:r>
            <a:r>
              <a:rPr lang="tr-TR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</a:t>
            </a:r>
            <a:r>
              <a:rPr lang="tr-TR" sz="4000" u="sng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tr-TR" sz="4000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ASIL </a:t>
            </a:r>
            <a:r>
              <a:rPr lang="tr-TR" sz="4000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</a:p>
          <a:p>
            <a:pPr eaLnBrk="1" hangingPunct="1">
              <a:buFontTx/>
              <a:buNone/>
              <a:defRPr/>
            </a:pPr>
            <a:r>
              <a:rPr lang="tr-TR" sz="40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		   </a:t>
            </a:r>
            <a:r>
              <a:rPr lang="tr-TR" sz="40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r-TR" sz="4000" u="sng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tr-TR" sz="40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EREDEN ?</a:t>
            </a:r>
          </a:p>
          <a:p>
            <a:pPr eaLnBrk="1" hangingPunct="1">
              <a:buFontTx/>
              <a:buNone/>
              <a:defRPr/>
            </a:pPr>
            <a:r>
              <a:rPr lang="tr-TR" sz="40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		</a:t>
            </a:r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</a:t>
            </a:r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r-TR" sz="40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</a:t>
            </a:r>
            <a:r>
              <a:rPr lang="tr-TR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İM  ?</a:t>
            </a:r>
            <a:endParaRPr lang="en-GB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3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>
                <a:srgbClr val="FF505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BİLİM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0" indent="288000" algn="just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Doğayı 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gözlem, deney, araştırmalarla    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değerlendirip,akıl süzgeçinden geçirmek.</a:t>
            </a:r>
          </a:p>
          <a:p>
            <a:pPr marL="0" indent="288000" algn="just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Önyargı ve dogmalardan uzak kalmak.</a:t>
            </a:r>
          </a:p>
          <a:p>
            <a:pPr marL="0" indent="288000" algn="just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İnsanların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mutluluğu,refahı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uzun 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 sağlıklı yaşaması için bilimsel bilgi ve teknolojiyi uygulamak.</a:t>
            </a:r>
          </a:p>
        </p:txBody>
      </p:sp>
    </p:spTree>
    <p:extLst>
      <p:ext uri="{BB962C8B-B14F-4D97-AF65-F5344CB8AC3E}">
        <p14:creationId xmlns:p14="http://schemas.microsoft.com/office/powerpoint/2010/main" val="1983402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864096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DERS PLANI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76864" cy="4149080"/>
          </a:xfrm>
        </p:spPr>
        <p:txBody>
          <a:bodyPr>
            <a:normAutofit fontScale="25000" lnSpcReduction="20000"/>
          </a:bodyPr>
          <a:lstStyle/>
          <a:p>
            <a:pPr indent="-514350" algn="just">
              <a:lnSpc>
                <a:spcPct val="170000"/>
              </a:lnSpc>
              <a:spcBef>
                <a:spcPts val="600"/>
              </a:spcBef>
              <a:buAutoNum type="arabicPeriod"/>
            </a:pPr>
            <a:r>
              <a:rPr lang="tr-TR" sz="1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 </a:t>
            </a:r>
            <a:r>
              <a:rPr lang="tr-TR" sz="1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Kelimesinin </a:t>
            </a:r>
            <a:r>
              <a:rPr lang="tr-TR" sz="1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Kökeni ve Üniversite</a:t>
            </a:r>
          </a:p>
          <a:p>
            <a:pPr indent="-514350" algn="just">
              <a:lnSpc>
                <a:spcPct val="170000"/>
              </a:lnSpc>
              <a:spcBef>
                <a:spcPts val="600"/>
              </a:spcBef>
              <a:buFont typeface="Arial" pitchFamily="34" charset="0"/>
              <a:buAutoNum type="arabicPeriod"/>
            </a:pPr>
            <a:r>
              <a:rPr lang="tr-TR" sz="1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Üniversitenin Ortaya Çıkışı</a:t>
            </a:r>
            <a:endParaRPr lang="tr-TR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 algn="just">
              <a:lnSpc>
                <a:spcPct val="170000"/>
              </a:lnSpc>
              <a:spcBef>
                <a:spcPts val="600"/>
              </a:spcBef>
              <a:buFont typeface="Arial" pitchFamily="34" charset="0"/>
              <a:buAutoNum type="arabicPeriod"/>
            </a:pPr>
            <a:r>
              <a:rPr lang="tr-TR" sz="1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Üniversitenin </a:t>
            </a:r>
            <a:r>
              <a:rPr lang="tr-TR" sz="1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İşlevi </a:t>
            </a:r>
          </a:p>
          <a:p>
            <a:pPr indent="-514350" algn="just">
              <a:lnSpc>
                <a:spcPct val="170000"/>
              </a:lnSpc>
              <a:spcBef>
                <a:spcPts val="600"/>
              </a:spcBef>
              <a:buFont typeface="Arial" pitchFamily="34" charset="0"/>
              <a:buAutoNum type="arabicPeriod"/>
            </a:pPr>
            <a:r>
              <a:rPr lang="tr-TR" sz="1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Üniversitenin </a:t>
            </a:r>
            <a:r>
              <a:rPr lang="tr-TR" sz="1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endParaRPr lang="tr-TR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14350" algn="just">
              <a:lnSpc>
                <a:spcPct val="170000"/>
              </a:lnSpc>
              <a:spcBef>
                <a:spcPts val="600"/>
              </a:spcBef>
              <a:buFont typeface="Arial" pitchFamily="34" charset="0"/>
              <a:buAutoNum type="arabicPeriod"/>
            </a:pPr>
            <a:r>
              <a:rPr lang="tr-TR" sz="1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</a:t>
            </a:r>
            <a:r>
              <a:rPr lang="tr-TR" sz="1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Üniversiteler</a:t>
            </a:r>
            <a:endParaRPr lang="tr-TR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16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BİLİMİN TEMEL İLKELERİ</a:t>
            </a: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743200" y="1660525"/>
            <a:ext cx="4473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2400" dirty="0"/>
              <a:t>   </a:t>
            </a:r>
            <a:r>
              <a:rPr lang="tr-TR" altLang="tr-TR" sz="4000" dirty="0"/>
              <a:t>DÜRÜSTLÜK***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743200" y="2632075"/>
            <a:ext cx="3473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2400">
                <a:solidFill>
                  <a:srgbClr val="FFFFCC"/>
                </a:solidFill>
              </a:rPr>
              <a:t>   </a:t>
            </a:r>
            <a:r>
              <a:rPr lang="tr-TR" altLang="tr-TR" sz="4000">
                <a:solidFill>
                  <a:srgbClr val="00FFCC"/>
                </a:solidFill>
              </a:rPr>
              <a:t>ŞEFFAFLIK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743200" y="3497263"/>
            <a:ext cx="427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2400">
                <a:solidFill>
                  <a:srgbClr val="CCFF66"/>
                </a:solidFill>
              </a:rPr>
              <a:t>   </a:t>
            </a:r>
            <a:r>
              <a:rPr lang="tr-TR" altLang="tr-TR" sz="4000">
                <a:solidFill>
                  <a:srgbClr val="CCFF66"/>
                </a:solidFill>
              </a:rPr>
              <a:t>EVRENSELLİK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2757488" y="4360863"/>
            <a:ext cx="276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2400" dirty="0">
                <a:solidFill>
                  <a:srgbClr val="FF9900"/>
                </a:solidFill>
              </a:rPr>
              <a:t>   </a:t>
            </a:r>
            <a:r>
              <a:rPr lang="tr-TR" altLang="tr-TR" sz="4000" dirty="0"/>
              <a:t>ADALET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743200" y="5357813"/>
            <a:ext cx="4271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2400" dirty="0">
                <a:solidFill>
                  <a:srgbClr val="FF3399"/>
                </a:solidFill>
              </a:rPr>
              <a:t>   </a:t>
            </a:r>
            <a:r>
              <a:rPr lang="tr-TR" altLang="tr-TR" sz="4000" dirty="0">
                <a:solidFill>
                  <a:srgbClr val="FF00FF"/>
                </a:solidFill>
              </a:rPr>
              <a:t>ERİŞİLEBİLME</a:t>
            </a:r>
          </a:p>
        </p:txBody>
      </p:sp>
    </p:spTree>
    <p:extLst>
      <p:ext uri="{BB962C8B-B14F-4D97-AF65-F5344CB8AC3E}">
        <p14:creationId xmlns:p14="http://schemas.microsoft.com/office/powerpoint/2010/main" val="31220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5" grpId="0"/>
      <p:bldP spid="94216" grpId="0"/>
      <p:bldP spid="94217" grpId="0"/>
      <p:bldP spid="942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Türkiye’de </a:t>
            </a:r>
            <a:r>
              <a:rPr lang="tr-TR" sz="3200" b="1" dirty="0" smtClean="0">
                <a:solidFill>
                  <a:srgbClr val="FFFF00"/>
                </a:solidFill>
              </a:rPr>
              <a:t>Üniversiteler</a:t>
            </a:r>
            <a:endParaRPr lang="tr-TR" sz="3200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112568"/>
          </a:xfrm>
        </p:spPr>
        <p:txBody>
          <a:bodyPr>
            <a:noAutofit/>
          </a:bodyPr>
          <a:lstStyle/>
          <a:p>
            <a:pPr algn="just"/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Osmanlı Dönemi</a:t>
            </a:r>
          </a:p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- 1773’te kurulan ve günümüzdeki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İstanbul Teknik Üniversitesinin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kökenini oluşturan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Mühendishane-i Bahr-i Hümayundur. </a:t>
            </a:r>
            <a:endParaRPr lang="tr-TR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Tıbbiye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(1827) ve Harbiye (1834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Mekteb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Mülkiye (1876), </a:t>
            </a:r>
            <a:endParaRPr lang="tr-T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Hukuk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Mektebi (1878), </a:t>
            </a:r>
            <a:endParaRPr lang="tr-T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Mekteb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 Alisi (1882), </a:t>
            </a:r>
            <a:endParaRPr lang="tr-T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Mekteb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Sanayi-i Nefise-i Şahane (1882) ve </a:t>
            </a:r>
            <a:endParaRPr lang="tr-T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1909’da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kurulan Mühendis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Mekteb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Alisi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504" y="692696"/>
            <a:ext cx="85008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rgbClr val="FFFF00"/>
                </a:solidFill>
              </a:rPr>
              <a:t>a. </a:t>
            </a:r>
            <a:r>
              <a:rPr lang="tr-TR" sz="2800" b="1" dirty="0" smtClean="0">
                <a:solidFill>
                  <a:schemeClr val="bg1"/>
                </a:solidFill>
              </a:rPr>
              <a:t>Osmanlı Dönemi;</a:t>
            </a:r>
            <a:r>
              <a:rPr lang="tr-TR" sz="2800" b="1" dirty="0" smtClean="0">
                <a:solidFill>
                  <a:srgbClr val="FFFF00"/>
                </a:solidFill>
              </a:rPr>
              <a:t> b. </a:t>
            </a:r>
            <a:r>
              <a:rPr lang="tr-TR" sz="2800" b="1" dirty="0" smtClean="0">
                <a:solidFill>
                  <a:schemeClr val="bg1"/>
                </a:solidFill>
              </a:rPr>
              <a:t>Cumhuriyet Dönemi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00811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Türkiye’de Üniversiteler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sz="1200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848872" cy="2880320"/>
          </a:xfrm>
        </p:spPr>
        <p:txBody>
          <a:bodyPr>
            <a:noAutofit/>
          </a:bodyPr>
          <a:lstStyle/>
          <a:p>
            <a:pPr algn="just"/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Cumhuriyet Dönemi</a:t>
            </a:r>
            <a:endParaRPr lang="tr-T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1923-1946 </a:t>
            </a: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dönemi, 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- 1946-1981 </a:t>
            </a: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dönemi, 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- 1981-1990 Dönemi,</a:t>
            </a:r>
          </a:p>
          <a:p>
            <a:pPr algn="just"/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- 1990 Sonrası</a:t>
            </a:r>
          </a:p>
        </p:txBody>
      </p:sp>
    </p:spTree>
    <p:extLst>
      <p:ext uri="{BB962C8B-B14F-4D97-AF65-F5344CB8AC3E}">
        <p14:creationId xmlns:p14="http://schemas.microsoft.com/office/powerpoint/2010/main" val="26580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576064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Türkiye’de </a:t>
            </a:r>
            <a:r>
              <a:rPr lang="tr-TR" sz="3200" b="1" dirty="0" smtClean="0">
                <a:solidFill>
                  <a:srgbClr val="FFFF00"/>
                </a:solidFill>
              </a:rPr>
              <a:t>Üniversiteler</a:t>
            </a:r>
            <a:endParaRPr lang="tr-TR" sz="3200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616624"/>
          </a:xfrm>
        </p:spPr>
        <p:txBody>
          <a:bodyPr>
            <a:noAutofit/>
          </a:bodyPr>
          <a:lstStyle/>
          <a:p>
            <a:pPr algn="just"/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Cumhuriyet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Dönemi: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1923-1946 Dönemi</a:t>
            </a:r>
          </a:p>
          <a:p>
            <a:pPr algn="just"/>
            <a:r>
              <a:rPr lang="tr-TR" sz="2400" dirty="0">
                <a:solidFill>
                  <a:srgbClr val="FFFF00"/>
                </a:solidFill>
              </a:rPr>
              <a:t>- </a:t>
            </a:r>
            <a:r>
              <a:rPr lang="tr-TR" sz="2400" dirty="0" smtClean="0">
                <a:solidFill>
                  <a:srgbClr val="FFFF00"/>
                </a:solidFill>
              </a:rPr>
              <a:t>Ankara’da;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* 1925 </a:t>
            </a:r>
            <a:r>
              <a:rPr lang="tr-TR" sz="2400" dirty="0">
                <a:solidFill>
                  <a:schemeClr val="bg1"/>
                </a:solidFill>
              </a:rPr>
              <a:t>yılında </a:t>
            </a:r>
            <a:r>
              <a:rPr lang="tr-TR" sz="2400" b="1" dirty="0">
                <a:solidFill>
                  <a:schemeClr val="bg1"/>
                </a:solidFill>
              </a:rPr>
              <a:t>Hukuk Mektebi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* </a:t>
            </a:r>
            <a:r>
              <a:rPr lang="tr-TR" sz="2400" dirty="0">
                <a:solidFill>
                  <a:schemeClr val="bg1"/>
                </a:solidFill>
              </a:rPr>
              <a:t>1926 yılında </a:t>
            </a:r>
            <a:r>
              <a:rPr lang="tr-TR" sz="2400" b="1" dirty="0">
                <a:solidFill>
                  <a:schemeClr val="bg1"/>
                </a:solidFill>
              </a:rPr>
              <a:t>Gazi Eğitim Enstitüsü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* 1930 </a:t>
            </a:r>
            <a:r>
              <a:rPr lang="tr-TR" sz="2400" dirty="0">
                <a:solidFill>
                  <a:schemeClr val="bg1"/>
                </a:solidFill>
              </a:rPr>
              <a:t>yılında </a:t>
            </a:r>
            <a:r>
              <a:rPr lang="tr-TR" sz="2400" b="1" dirty="0">
                <a:solidFill>
                  <a:schemeClr val="bg1"/>
                </a:solidFill>
              </a:rPr>
              <a:t>Ziraat Enstitüsü</a:t>
            </a:r>
            <a:r>
              <a:rPr lang="tr-TR" sz="2400" dirty="0">
                <a:solidFill>
                  <a:schemeClr val="bg1"/>
                </a:solidFill>
              </a:rPr>
              <a:t> kurulmuştur. 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* 1937 DTCF, 1943 Fen Fakültesi, 1945 Tıp Fakültesi,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* 1935 </a:t>
            </a:r>
            <a:r>
              <a:rPr lang="tr-TR" sz="2400" dirty="0">
                <a:solidFill>
                  <a:schemeClr val="bg1"/>
                </a:solidFill>
              </a:rPr>
              <a:t>İstanbul’daki Mülkiye Mektebi, </a:t>
            </a:r>
            <a:r>
              <a:rPr lang="tr-TR" sz="2400" dirty="0" smtClean="0">
                <a:solidFill>
                  <a:schemeClr val="bg1"/>
                </a:solidFill>
              </a:rPr>
              <a:t>SBF adı </a:t>
            </a:r>
            <a:r>
              <a:rPr lang="tr-TR" sz="2400" dirty="0">
                <a:solidFill>
                  <a:schemeClr val="bg1"/>
                </a:solidFill>
              </a:rPr>
              <a:t>altında Ankara’ya </a:t>
            </a:r>
            <a:r>
              <a:rPr lang="tr-TR" sz="2400" dirty="0" smtClean="0">
                <a:solidFill>
                  <a:schemeClr val="bg1"/>
                </a:solidFill>
              </a:rPr>
              <a:t>taşınmıştır.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* 1946 </a:t>
            </a:r>
            <a:r>
              <a:rPr lang="tr-TR" sz="2400" dirty="0" smtClean="0">
                <a:solidFill>
                  <a:srgbClr val="FF00FF"/>
                </a:solidFill>
              </a:rPr>
              <a:t>Ankara Üniversitesi </a:t>
            </a:r>
            <a:r>
              <a:rPr lang="tr-TR" sz="2400" dirty="0" smtClean="0">
                <a:solidFill>
                  <a:schemeClr val="bg1"/>
                </a:solidFill>
              </a:rPr>
              <a:t>(Türkiye’nin 3. </a:t>
            </a:r>
            <a:r>
              <a:rPr lang="tr-TR" sz="2400" dirty="0" err="1" smtClean="0">
                <a:solidFill>
                  <a:schemeClr val="bg1"/>
                </a:solidFill>
              </a:rPr>
              <a:t>Üniv</a:t>
            </a:r>
            <a:r>
              <a:rPr lang="tr-TR" sz="2400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tr-TR" sz="2400" dirty="0" smtClean="0">
                <a:solidFill>
                  <a:srgbClr val="FFFF00"/>
                </a:solidFill>
              </a:rPr>
              <a:t>- İstanbul’da;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* 1933’de </a:t>
            </a:r>
            <a:r>
              <a:rPr lang="tr-TR" sz="2400" b="1" dirty="0" smtClean="0">
                <a:solidFill>
                  <a:srgbClr val="FF00FF"/>
                </a:solidFill>
              </a:rPr>
              <a:t>İstanbul Üniversitesi,</a:t>
            </a:r>
          </a:p>
          <a:p>
            <a:pPr algn="just"/>
            <a:r>
              <a:rPr lang="tr-TR" sz="2400" b="1" dirty="0" smtClean="0">
                <a:solidFill>
                  <a:schemeClr val="bg1"/>
                </a:solidFill>
              </a:rPr>
              <a:t> * </a:t>
            </a:r>
            <a:r>
              <a:rPr lang="tr-TR" sz="2400" dirty="0" smtClean="0">
                <a:solidFill>
                  <a:schemeClr val="bg1"/>
                </a:solidFill>
              </a:rPr>
              <a:t>1944 </a:t>
            </a:r>
            <a:r>
              <a:rPr lang="tr-TR" sz="2400" dirty="0">
                <a:solidFill>
                  <a:schemeClr val="bg1"/>
                </a:solidFill>
              </a:rPr>
              <a:t>yılında </a:t>
            </a:r>
            <a:r>
              <a:rPr lang="tr-TR" sz="2400" dirty="0" smtClean="0">
                <a:solidFill>
                  <a:srgbClr val="FF00FF"/>
                </a:solidFill>
              </a:rPr>
              <a:t>İTÜ. </a:t>
            </a:r>
            <a:endParaRPr lang="tr-TR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576064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Türkiye’de </a:t>
            </a:r>
            <a:r>
              <a:rPr lang="tr-TR" sz="3200" b="1" dirty="0" smtClean="0">
                <a:solidFill>
                  <a:srgbClr val="FFFF00"/>
                </a:solidFill>
              </a:rPr>
              <a:t>Üniversiteler</a:t>
            </a:r>
            <a:endParaRPr lang="tr-TR" sz="3200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856984" cy="5688632"/>
          </a:xfrm>
        </p:spPr>
        <p:txBody>
          <a:bodyPr>
            <a:noAutofit/>
          </a:bodyPr>
          <a:lstStyle/>
          <a:p>
            <a:pPr algn="just"/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Cumhuriyet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Dönemi: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1950-1980 Dönemi</a:t>
            </a:r>
          </a:p>
          <a:p>
            <a:pPr algn="just"/>
            <a:r>
              <a:rPr lang="tr-TR" sz="2400" dirty="0" smtClean="0">
                <a:solidFill>
                  <a:srgbClr val="FFFF00"/>
                </a:solidFill>
              </a:rPr>
              <a:t>- İstanbul ve Ankara dışındaki şehirlere de üniversiteler kurulmuş: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 * 1955’de  KTÜ ve  Ege Üniversitesi,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 * 1957’de Atatürk Üniversitesi</a:t>
            </a:r>
          </a:p>
          <a:p>
            <a:pPr algn="just"/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* 1959’da ODTÜ</a:t>
            </a:r>
          </a:p>
          <a:p>
            <a:pPr algn="just"/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* </a:t>
            </a:r>
            <a:r>
              <a:rPr lang="tr-TR" sz="2400" dirty="0" smtClean="0">
                <a:solidFill>
                  <a:schemeClr val="bg1"/>
                </a:solidFill>
              </a:rPr>
              <a:t>1967’de </a:t>
            </a:r>
            <a:r>
              <a:rPr lang="tr-TR" sz="2400" dirty="0" smtClean="0">
                <a:solidFill>
                  <a:schemeClr val="bg1"/>
                </a:solidFill>
              </a:rPr>
              <a:t>Hacettepe Üniversitesi,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 *1971 Boğaziçi Üniversitesi,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* 1973 Dicle, ÇÜ ve Anadolu Üniversitesi,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* 1974 Cumhuriyet Üniversitesi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 * 1975’de İnönü Üniversitesi, Fırat Üniversitesi, 19 Mayıs Üniversitesi, Selçuk Üniversitesi, Uludağ Üniversitesi,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* 1978 Erciyes Üniversitesi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576064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Türkiye’de </a:t>
            </a:r>
            <a:r>
              <a:rPr lang="tr-TR" sz="3200" b="1" dirty="0" smtClean="0">
                <a:solidFill>
                  <a:srgbClr val="FFFF00"/>
                </a:solidFill>
              </a:rPr>
              <a:t>Üniversiteler</a:t>
            </a:r>
            <a:endParaRPr lang="tr-TR" sz="3200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856984" cy="568863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Cumhuriyet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Dönemi: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Sonrası Dönemi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800" dirty="0" smtClean="0">
                <a:solidFill>
                  <a:srgbClr val="FFFF00"/>
                </a:solidFill>
              </a:rPr>
              <a:t>- 1992’de 24 Üniversite (1’i </a:t>
            </a:r>
            <a:r>
              <a:rPr lang="tr-TR" sz="2800" dirty="0" smtClean="0">
                <a:solidFill>
                  <a:srgbClr val="FFFF00"/>
                </a:solidFill>
              </a:rPr>
              <a:t>vakıf: Bilkent) </a:t>
            </a:r>
            <a:r>
              <a:rPr lang="tr-TR" sz="2800" dirty="0" smtClean="0">
                <a:solidFill>
                  <a:srgbClr val="FFFF00"/>
                </a:solidFill>
              </a:rPr>
              <a:t>bir günde kuruldu.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800" dirty="0" smtClean="0">
                <a:solidFill>
                  <a:srgbClr val="FFFF00"/>
                </a:solidFill>
              </a:rPr>
              <a:t>- 2006’dan itibaren her </a:t>
            </a:r>
            <a:r>
              <a:rPr lang="tr-TR" sz="2800" dirty="0" smtClean="0">
                <a:solidFill>
                  <a:srgbClr val="FFFF00"/>
                </a:solidFill>
              </a:rPr>
              <a:t>ile </a:t>
            </a:r>
            <a:r>
              <a:rPr lang="tr-TR" sz="2800" dirty="0" smtClean="0">
                <a:solidFill>
                  <a:srgbClr val="FFFF00"/>
                </a:solidFill>
              </a:rPr>
              <a:t>bir üniversite politikası izlenmeye başladı.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bg1"/>
                </a:solidFill>
              </a:rPr>
              <a:t>Bugün </a:t>
            </a:r>
            <a:r>
              <a:rPr lang="tr-TR" sz="2800" b="1" dirty="0" smtClean="0">
                <a:solidFill>
                  <a:srgbClr val="FFFF00"/>
                </a:solidFill>
              </a:rPr>
              <a:t>129 </a:t>
            </a:r>
            <a:r>
              <a:rPr lang="tr-TR" sz="2800" dirty="0">
                <a:solidFill>
                  <a:schemeClr val="bg1"/>
                </a:solidFill>
              </a:rPr>
              <a:t>devlet </a:t>
            </a:r>
            <a:r>
              <a:rPr lang="tr-TR" sz="2800" b="1" dirty="0" smtClean="0">
                <a:solidFill>
                  <a:srgbClr val="FFFF00"/>
                </a:solidFill>
              </a:rPr>
              <a:t>79 </a:t>
            </a:r>
            <a:r>
              <a:rPr lang="tr-TR" sz="2800" b="1" dirty="0" smtClean="0">
                <a:solidFill>
                  <a:schemeClr val="bg1"/>
                </a:solidFill>
              </a:rPr>
              <a:t>(4’ü MYO)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vakıf olmak üzere toplam </a:t>
            </a:r>
            <a:r>
              <a:rPr lang="tr-TR" sz="2800" b="1" dirty="0" smtClean="0">
                <a:solidFill>
                  <a:srgbClr val="FFFF00"/>
                </a:solidFill>
              </a:rPr>
              <a:t>208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üniversite vardır</a:t>
            </a:r>
            <a:r>
              <a:rPr lang="tr-TR" sz="2800" dirty="0" smtClean="0">
                <a:solidFill>
                  <a:schemeClr val="bg1"/>
                </a:solidFill>
              </a:rPr>
              <a:t>.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Türkiye’de Üniversiteler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sz="12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2" t="27940" r="21802" b="23728"/>
          <a:stretch/>
        </p:blipFill>
        <p:spPr bwMode="auto">
          <a:xfrm>
            <a:off x="2555776" y="1556792"/>
            <a:ext cx="4644571" cy="3535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35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302791"/>
            <a:ext cx="7772400" cy="147002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Türkiye’de Üniversiteler</a:t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sz="2400" dirty="0">
                <a:solidFill>
                  <a:srgbClr val="FFFF00"/>
                </a:solidFill>
              </a:rPr>
              <a:t> İSTANBUL </a:t>
            </a:r>
            <a:r>
              <a:rPr lang="tr-TR" sz="2400" dirty="0" smtClean="0">
                <a:solidFill>
                  <a:srgbClr val="FFFF00"/>
                </a:solidFill>
              </a:rPr>
              <a:t>TEKNİK </a:t>
            </a:r>
            <a:r>
              <a:rPr lang="tr-TR" sz="2400" dirty="0" smtClean="0">
                <a:solidFill>
                  <a:srgbClr val="FFFF00"/>
                </a:solidFill>
              </a:rPr>
              <a:t>ÜNIVERSİTESİ</a:t>
            </a:r>
            <a:endParaRPr lang="tr-TR" sz="2400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5445224"/>
            <a:ext cx="7848872" cy="648072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Hasan Ali Yücel’in İTÜ’nün resmi açılışından görüntüleri</a:t>
            </a:r>
            <a:endParaRPr lang="tr-TR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4" t="27579" r="25817" b="39584"/>
          <a:stretch/>
        </p:blipFill>
        <p:spPr bwMode="auto">
          <a:xfrm>
            <a:off x="683568" y="2204864"/>
            <a:ext cx="3628571" cy="2402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3" t="37974" r="25509" b="31013"/>
          <a:stretch/>
        </p:blipFill>
        <p:spPr bwMode="auto">
          <a:xfrm>
            <a:off x="4716015" y="2204864"/>
            <a:ext cx="3843381" cy="2402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Üniversite Kelimesinin Kökeni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92888" cy="4104456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Latince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tr-TR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magistrorum</a:t>
            </a:r>
            <a:r>
              <a:rPr lang="tr-TR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tr-TR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scholarium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Eğitmenler ve Âlimler </a:t>
            </a:r>
            <a:r>
              <a:rPr lang="tr-TR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Topluluğu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bilim dallarında eğitim-öğretim ve araştırma faaliyetleri yapan, akademik dereceler veren yükseköğretim kurumudur</a:t>
            </a:r>
            <a:endParaRPr lang="tr-TR" sz="2800" b="1" i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Bef>
                <a:spcPts val="600"/>
              </a:spcBef>
              <a:spcAft>
                <a:spcPts val="600"/>
              </a:spcAft>
            </a:pPr>
            <a:r>
              <a:rPr lang="tr-TR" sz="2800" dirty="0" smtClean="0"/>
              <a:t>.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841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r="3610"/>
          <a:stretch>
            <a:fillRect/>
          </a:stretch>
        </p:blipFill>
        <p:spPr bwMode="auto">
          <a:xfrm>
            <a:off x="0" y="26988"/>
            <a:ext cx="5508625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992813" y="1571625"/>
            <a:ext cx="2749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 dirty="0" smtClean="0">
                <a:solidFill>
                  <a:schemeClr val="tx1"/>
                </a:solidFill>
                <a:latin typeface="Arial Rounded MT Bold" pitchFamily="34" charset="0"/>
              </a:rPr>
              <a:t>PLATON </a:t>
            </a:r>
            <a:endParaRPr lang="tr-TR" altLang="tr-TR" sz="36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 dirty="0">
                <a:solidFill>
                  <a:schemeClr val="tx1"/>
                </a:solidFill>
                <a:latin typeface="Arial Rounded MT Bold" pitchFamily="34" charset="0"/>
              </a:rPr>
              <a:t>AKADEMİSİ</a:t>
            </a:r>
          </a:p>
        </p:txBody>
      </p:sp>
      <p:pic>
        <p:nvPicPr>
          <p:cNvPr id="4100" name="Picture 2" descr="http://upload.wikimedia.org/wikipedia/commons/thumb/6/68/Raffael_058.jpg/180px-Raffael_058.jpg">
            <a:hlinkClick r:id="rId4" tooltip="The School of Athens, fresco by Raphael (1509–1510), of an idealized Academy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4572000"/>
            <a:ext cx="3578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0750" y="3000375"/>
            <a:ext cx="25114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b="1" dirty="0">
                <a:solidFill>
                  <a:srgbClr val="00FF00"/>
                </a:solidFill>
                <a:latin typeface="+mn-lt"/>
              </a:rPr>
              <a:t>(M.Ö. 427 – 347)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2813" y="3887272"/>
            <a:ext cx="192193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b="1" dirty="0">
                <a:latin typeface="+mn-lt"/>
              </a:rPr>
              <a:t>ATİNA AKADEMİSİ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1520" y="5530006"/>
            <a:ext cx="864096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2400" b="1" dirty="0"/>
              <a:t>Akademi, mantıksal akıl yürütme ve bilgi paylaşımının gelişmesine izin veren bir toplanma yeriydi.</a:t>
            </a:r>
          </a:p>
        </p:txBody>
      </p:sp>
    </p:spTree>
    <p:extLst>
      <p:ext uri="{BB962C8B-B14F-4D97-AF65-F5344CB8AC3E}">
        <p14:creationId xmlns:p14="http://schemas.microsoft.com/office/powerpoint/2010/main" val="13593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-2738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İlk Üniversitenin Ortaya Çıkışı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7992888" cy="352839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doğuşu itibariyle bir Orta Çağ kurumudur. </a:t>
            </a:r>
            <a:endParaRPr lang="tr-T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İslam Dünyasında: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IX. Yüzyıldan itibaren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medreseler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Selçuklular zamanında, </a:t>
            </a:r>
            <a:r>
              <a:rPr lang="tr-TR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Melikşah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’ın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veziri </a:t>
            </a:r>
            <a:r>
              <a:rPr lang="tr-TR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Nizamülmülk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tarafından </a:t>
            </a:r>
            <a:r>
              <a:rPr lang="tr-T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Bağdat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’ta kurulan </a:t>
            </a:r>
            <a:r>
              <a:rPr lang="tr-TR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Nizamiye Medreseleri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(1067) idi. </a:t>
            </a:r>
          </a:p>
          <a:p>
            <a:pPr marL="514350" indent="-514350">
              <a:buAutoNum type="arabicPeriod"/>
            </a:pPr>
            <a:endParaRPr lang="tr-TR" sz="11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Nizamiye Medresesi nedir? Nizamiye Medresesi tarihi nedir? Nizamiye  Medresesi nerede kuruldu ve özellikleri nedir? Nizamiye Medreselerinin  tarihi! - Haber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Nizamiye Medresesi nedir? Nizamiye Medresesi tarihi nedir? Nizamiye  Medresesi nerede kuruldu ve özellikleri nedir? Nizamiye Medreselerinin  tarihi! - Haberl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Nizamiye Medresesi nedir? Nizamiye Medresesi tarihi nedir? Nizamiye  Medresesi nerede kuruldu ve özellikleri nedir? Nizamiye Medreselerinin  tarihi! - Haber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933056"/>
            <a:ext cx="3168353" cy="210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9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İlk Üniversitenin Ortaya Çıkışı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992888" cy="108012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Batıda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üniversite, </a:t>
            </a:r>
            <a:r>
              <a:rPr lang="tr-TR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Bologna Üniversitesi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(1088) olarak kabul edilmektedir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100" dirty="0"/>
          </a:p>
        </p:txBody>
      </p:sp>
      <p:pic>
        <p:nvPicPr>
          <p:cNvPr id="1028" name="Picture 4" descr="Logo University of Bologna - for Za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9"/>
            <a:ext cx="7683247" cy="158417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Alt Başlık 2"/>
          <p:cNvSpPr txBox="1">
            <a:spLocks/>
          </p:cNvSpPr>
          <p:nvPr/>
        </p:nvSpPr>
        <p:spPr>
          <a:xfrm>
            <a:off x="835968" y="5013176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1150’de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Paris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1167’de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Oxford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2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2754"/>
          <a:stretch>
            <a:fillRect/>
          </a:stretch>
        </p:blipFill>
        <p:spPr bwMode="auto">
          <a:xfrm>
            <a:off x="34925" y="4763"/>
            <a:ext cx="9288463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25550" y="5572125"/>
            <a:ext cx="6704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3200" b="1" dirty="0">
                <a:solidFill>
                  <a:srgbClr val="FFFF00"/>
                </a:solidFill>
                <a:latin typeface="+mn-lt"/>
              </a:rPr>
              <a:t>BOLOGNA ÜNİVERSİTESİ  - 1088</a:t>
            </a:r>
          </a:p>
        </p:txBody>
      </p:sp>
    </p:spTree>
    <p:extLst>
      <p:ext uri="{BB962C8B-B14F-4D97-AF65-F5344CB8AC3E}">
        <p14:creationId xmlns:p14="http://schemas.microsoft.com/office/powerpoint/2010/main" val="24823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dirty="0" smtClean="0">
                <a:solidFill>
                  <a:srgbClr val="FFFF00"/>
                </a:solidFill>
              </a:rPr>
              <a:t>ÜNİVERSİTE KURUMUNUN GELİŞİMİ</a:t>
            </a: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684213" y="1341438"/>
            <a:ext cx="7775575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187450" y="1382713"/>
            <a:ext cx="545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66FF33"/>
                </a:solidFill>
              </a:rPr>
              <a:t>1088		Bologna Üniversitesi***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184275" y="18923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1160		Paris Üniversitesi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187450" y="2468563"/>
            <a:ext cx="482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66FF33"/>
                </a:solidFill>
              </a:rPr>
              <a:t>1167		Oxford Üniversitesi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187450" y="2971800"/>
            <a:ext cx="71112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15. Yüzyıl 	</a:t>
            </a:r>
            <a:r>
              <a:rPr lang="tr-TR" altLang="tr-TR" sz="2400" dirty="0" err="1"/>
              <a:t>Kalvinist</a:t>
            </a:r>
            <a:r>
              <a:rPr lang="tr-TR" altLang="tr-TR" sz="2400" dirty="0"/>
              <a:t> ve Protestan </a:t>
            </a:r>
            <a:r>
              <a:rPr lang="tr-TR" altLang="tr-TR" sz="2400" dirty="0" err="1"/>
              <a:t>Üniversitleri</a:t>
            </a:r>
            <a:endParaRPr lang="tr-TR" altLang="tr-T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		Kilise merkezli Üniversite Sistemi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		Latince eğitim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84213" y="4202113"/>
            <a:ext cx="6823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i="1" dirty="0">
                <a:solidFill>
                  <a:srgbClr val="FFFF00"/>
                </a:solidFill>
              </a:rPr>
              <a:t>Rönesans Dönemi – Sanat Akademileri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187450" y="4724400"/>
            <a:ext cx="458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400" dirty="0">
                <a:solidFill>
                  <a:srgbClr val="66FF33"/>
                </a:solidFill>
              </a:rPr>
              <a:t>1442		Platon Akademisi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198563" y="6067425"/>
            <a:ext cx="6757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400" dirty="0">
                <a:solidFill>
                  <a:srgbClr val="66FF33"/>
                </a:solidFill>
              </a:rPr>
              <a:t>1666		</a:t>
            </a:r>
            <a:r>
              <a:rPr lang="tr-TR" altLang="tr-TR" sz="2400" dirty="0" err="1">
                <a:solidFill>
                  <a:srgbClr val="66FF33"/>
                </a:solidFill>
              </a:rPr>
              <a:t>Academie</a:t>
            </a:r>
            <a:r>
              <a:rPr lang="tr-TR" altLang="tr-TR" sz="2400" dirty="0">
                <a:solidFill>
                  <a:srgbClr val="66FF33"/>
                </a:solidFill>
              </a:rPr>
              <a:t> </a:t>
            </a:r>
            <a:r>
              <a:rPr lang="tr-TR" altLang="tr-TR" sz="2400" dirty="0" err="1">
                <a:solidFill>
                  <a:srgbClr val="66FF33"/>
                </a:solidFill>
              </a:rPr>
              <a:t>des</a:t>
            </a:r>
            <a:r>
              <a:rPr lang="tr-TR" altLang="tr-TR" sz="2400" dirty="0">
                <a:solidFill>
                  <a:srgbClr val="66FF33"/>
                </a:solidFill>
              </a:rPr>
              <a:t> </a:t>
            </a:r>
            <a:r>
              <a:rPr lang="tr-TR" altLang="tr-TR" sz="2400" dirty="0" err="1">
                <a:solidFill>
                  <a:srgbClr val="66FF33"/>
                </a:solidFill>
              </a:rPr>
              <a:t>Sciences</a:t>
            </a:r>
            <a:r>
              <a:rPr lang="tr-TR" altLang="tr-TR" sz="2400" dirty="0">
                <a:solidFill>
                  <a:srgbClr val="66FF33"/>
                </a:solidFill>
              </a:rPr>
              <a:t> (Fransa)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192213" y="5199063"/>
            <a:ext cx="6012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1665		</a:t>
            </a:r>
            <a:r>
              <a:rPr lang="tr-TR" altLang="tr-TR" sz="2400" dirty="0" err="1"/>
              <a:t>Philosophical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Transactions</a:t>
            </a:r>
            <a:endParaRPr lang="tr-TR" altLang="tr-T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		(</a:t>
            </a:r>
            <a:r>
              <a:rPr lang="tr-TR" altLang="tr-TR" sz="2400" dirty="0" err="1"/>
              <a:t>Royal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Society</a:t>
            </a:r>
            <a:r>
              <a:rPr lang="tr-TR" altLang="tr-TR" sz="2400" dirty="0"/>
              <a:t>, U.K.)</a:t>
            </a:r>
          </a:p>
        </p:txBody>
      </p:sp>
    </p:spTree>
    <p:extLst>
      <p:ext uri="{BB962C8B-B14F-4D97-AF65-F5344CB8AC3E}">
        <p14:creationId xmlns:p14="http://schemas.microsoft.com/office/powerpoint/2010/main" val="8446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  <p:bldP spid="37896" grpId="0"/>
      <p:bldP spid="37897" grpId="0"/>
      <p:bldP spid="37898" grpId="0"/>
      <p:bldP spid="37899" grpId="0"/>
      <p:bldP spid="37900" grpId="0"/>
      <p:bldP spid="379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İlk Üniversitenin Ortaya Çıkışı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7920880" cy="388843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/>
              <a:t> 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Wilhelm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Humboldt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 Üniversitesi’nin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kuruluşuna yol açan üç temel ilkeyi duyurmaktadır: 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(1810: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Universiteat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Berlin)</a:t>
            </a:r>
            <a:endParaRPr lang="tr-T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 </a:t>
            </a:r>
            <a:r>
              <a:rPr lang="tr-TR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eğitimin birlikteliği</a:t>
            </a:r>
            <a:r>
              <a:rPr lang="tr-TR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Eğitimin </a:t>
            </a:r>
            <a:r>
              <a:rPr lang="tr-TR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özgürlüğü </a:t>
            </a:r>
            <a:r>
              <a:rPr lang="tr-TR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Akademinin </a:t>
            </a:r>
            <a:r>
              <a:rPr lang="tr-TR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özerkliği</a:t>
            </a:r>
            <a:r>
              <a:rPr lang="tr-TR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5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678</Words>
  <Application>Microsoft Office PowerPoint</Application>
  <PresentationFormat>Ekran Gösterisi (4:3)</PresentationFormat>
  <Paragraphs>173</Paragraphs>
  <Slides>27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ÜNİVERSİTE HAYATINA GİRİŞ </vt:lpstr>
      <vt:lpstr>DERS PLANI</vt:lpstr>
      <vt:lpstr>Üniversite Kelimesinin Kökeni</vt:lpstr>
      <vt:lpstr>PowerPoint Sunusu</vt:lpstr>
      <vt:lpstr>İlk Üniversitenin Ortaya Çıkışı</vt:lpstr>
      <vt:lpstr>İlk Üniversitenin Ortaya Çıkışı</vt:lpstr>
      <vt:lpstr>PowerPoint Sunusu</vt:lpstr>
      <vt:lpstr>ÜNİVERSİTE KURUMUNUN GELİŞİMİ</vt:lpstr>
      <vt:lpstr>İlk Üniversitenin Ortaya Çıkışı</vt:lpstr>
      <vt:lpstr>Üniversitenin Temel İşlevi </vt:lpstr>
      <vt:lpstr>Üniversitenin Temel İşlevi </vt:lpstr>
      <vt:lpstr>Üniversitenin Özellikleri</vt:lpstr>
      <vt:lpstr>‘ACADEMİA’ ÜNİVERSİTE</vt:lpstr>
      <vt:lpstr>ÜNİVERSİTE</vt:lpstr>
      <vt:lpstr>ÜNİVERSİTE EĞİTİMİ’ NİN AMACI</vt:lpstr>
      <vt:lpstr>PowerPoint Sunusu</vt:lpstr>
      <vt:lpstr>BİLİMSEL  DÜŞÜNCE</vt:lpstr>
      <vt:lpstr>         6 N 1 K’YI ÖĞRENMEK !</vt:lpstr>
      <vt:lpstr>BİLİM</vt:lpstr>
      <vt:lpstr>BİLİMİN TEMEL İLKELERİ</vt:lpstr>
      <vt:lpstr>Türkiye’de Üniversiteler</vt:lpstr>
      <vt:lpstr>Türkiye’de Üniversiteler </vt:lpstr>
      <vt:lpstr>Türkiye’de Üniversiteler</vt:lpstr>
      <vt:lpstr>Türkiye’de Üniversiteler</vt:lpstr>
      <vt:lpstr>Türkiye’de Üniversiteler</vt:lpstr>
      <vt:lpstr>Türkiye’de Üniversiteler </vt:lpstr>
      <vt:lpstr>Türkiye’de Üniversiteler  İSTANBUL TEKNİK ÜNIVERSİTESİ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ÜNİVERSİTEYE GİRİŞ</dc:title>
  <dc:creator>Ozge DEMIRDELEN</dc:creator>
  <cp:lastModifiedBy>Sami DOGRU</cp:lastModifiedBy>
  <cp:revision>110</cp:revision>
  <dcterms:created xsi:type="dcterms:W3CDTF">2021-10-14T11:40:04Z</dcterms:created>
  <dcterms:modified xsi:type="dcterms:W3CDTF">2025-10-01T07:15:18Z</dcterms:modified>
</cp:coreProperties>
</file>