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3" r:id="rId3"/>
    <p:sldId id="264" r:id="rId4"/>
    <p:sldId id="262" r:id="rId5"/>
    <p:sldId id="257" r:id="rId6"/>
    <p:sldId id="258" r:id="rId7"/>
    <p:sldId id="259" r:id="rId8"/>
    <p:sldId id="260" r:id="rId9"/>
    <p:sldId id="261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8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3E507BC-FD8B-44F4-99E9-7D50164BD102}" type="datetimeFigureOut">
              <a:rPr lang="tr-TR" smtClean="0"/>
              <a:t>26.10.2023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2317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507BC-FD8B-44F4-99E9-7D50164BD102}" type="datetimeFigureOut">
              <a:rPr lang="tr-TR" smtClean="0"/>
              <a:t>26.10.2023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4400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507BC-FD8B-44F4-99E9-7D50164BD102}" type="datetimeFigureOut">
              <a:rPr lang="tr-TR" smtClean="0"/>
              <a:t>26.10.2023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1956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507BC-FD8B-44F4-99E9-7D50164BD102}" type="datetimeFigureOut">
              <a:rPr lang="tr-TR" smtClean="0"/>
              <a:t>26.10.2023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ADBBB1BF-C003-438B-5EB6-2A10AA8DE12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30517" y="5904029"/>
            <a:ext cx="961483" cy="953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79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3E507BC-FD8B-44F4-99E9-7D50164BD102}" type="datetimeFigureOut">
              <a:rPr lang="tr-TR" smtClean="0"/>
              <a:t>26.10.2023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3935906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507BC-FD8B-44F4-99E9-7D50164BD102}" type="datetimeFigureOut">
              <a:rPr lang="tr-TR" smtClean="0"/>
              <a:t>26.10.2023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12873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507BC-FD8B-44F4-99E9-7D50164BD102}" type="datetimeFigureOut">
              <a:rPr lang="tr-TR" smtClean="0"/>
              <a:t>26.10.2023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09292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507BC-FD8B-44F4-99E9-7D50164BD102}" type="datetimeFigureOut">
              <a:rPr lang="tr-TR" smtClean="0"/>
              <a:t>26.10.2023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7895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507BC-FD8B-44F4-99E9-7D50164BD102}" type="datetimeFigureOut">
              <a:rPr lang="tr-TR" smtClean="0"/>
              <a:t>26.10.2023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3952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43E507BC-FD8B-44F4-99E9-7D50164BD102}" type="datetimeFigureOut">
              <a:rPr lang="tr-TR" smtClean="0"/>
              <a:t>26.10.2023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382887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43E507BC-FD8B-44F4-99E9-7D50164BD102}" type="datetimeFigureOut">
              <a:rPr lang="tr-TR" smtClean="0"/>
              <a:t>26.10.2023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597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3E507BC-FD8B-44F4-99E9-7D50164BD102}" type="datetimeFigureOut">
              <a:rPr lang="tr-TR" smtClean="0"/>
              <a:t>26.10.2023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39143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11D6ZTXuPg" TargetMode="External"/><Relationship Id="rId2" Type="http://schemas.openxmlformats.org/officeDocument/2006/relationships/hyperlink" Target="https://www.youtube.com/watch?v=7ZT8Sgi335Q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Psikolojiye giriş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215045" y="5910146"/>
            <a:ext cx="8045373" cy="811329"/>
          </a:xfrm>
        </p:spPr>
        <p:txBody>
          <a:bodyPr/>
          <a:lstStyle/>
          <a:p>
            <a:r>
              <a:rPr lang="tr-TR" dirty="0"/>
              <a:t>BİR SANAT VE BİLİM OLARAK PSİKOLOJİ</a:t>
            </a:r>
          </a:p>
        </p:txBody>
      </p:sp>
    </p:spTree>
    <p:extLst>
      <p:ext uri="{BB962C8B-B14F-4D97-AF65-F5344CB8AC3E}">
        <p14:creationId xmlns:p14="http://schemas.microsoft.com/office/powerpoint/2010/main" val="29242961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656865C-4C79-9553-15E6-55CE4B600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PSİKOLOJİNİN ALT DALLARI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88D5585-E5E8-3D37-9E6A-26F792B9A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874517"/>
            <a:ext cx="10178322" cy="4005075"/>
          </a:xfrm>
        </p:spPr>
        <p:txBody>
          <a:bodyPr/>
          <a:lstStyle/>
          <a:p>
            <a:pPr marL="0" indent="0">
              <a:buNone/>
            </a:pPr>
            <a:r>
              <a:rPr lang="tr-TR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Klinik Psikoloji</a:t>
            </a:r>
          </a:p>
          <a:p>
            <a:r>
              <a:rPr lang="tr-TR" dirty="0"/>
              <a:t>En geniş uzmanlık dalı</a:t>
            </a:r>
          </a:p>
          <a:p>
            <a:r>
              <a:rPr lang="tr-TR" dirty="0"/>
              <a:t>Duygusal bozukluklara tanı ve Psikoterapi</a:t>
            </a:r>
          </a:p>
          <a:p>
            <a:r>
              <a:rPr lang="tr-TR" dirty="0" err="1"/>
              <a:t>Psikolog?Psikiyatr</a:t>
            </a:r>
            <a:r>
              <a:rPr lang="tr-TR" dirty="0"/>
              <a:t>? (</a:t>
            </a:r>
            <a:r>
              <a:rPr lang="tr-TR" dirty="0" err="1"/>
              <a:t>PhD</a:t>
            </a:r>
            <a:r>
              <a:rPr lang="tr-TR" dirty="0"/>
              <a:t>, M.D.)</a:t>
            </a:r>
          </a:p>
          <a:p>
            <a:r>
              <a:rPr lang="tr-TR" dirty="0"/>
              <a:t>Psikolog? Psikanalist? (Psikoterapi, Serbest çağrışım ve rüya analizi)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1364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2FFF2B7-4A27-2A2D-7A6A-D4B70E133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3525DC8-A120-C650-3662-30B0A62F42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546410"/>
            <a:ext cx="10178322" cy="60439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Danışmanlık Psikolojisi</a:t>
            </a:r>
          </a:p>
          <a:p>
            <a:r>
              <a:rPr lang="tr-TR" dirty="0"/>
              <a:t>Daha hafif duygusal ve kişisel sorunlar</a:t>
            </a:r>
          </a:p>
          <a:p>
            <a:r>
              <a:rPr lang="tr-TR" dirty="0"/>
              <a:t>Mesleki ve akademik sorunlar</a:t>
            </a:r>
          </a:p>
          <a:p>
            <a:r>
              <a:rPr lang="tr-TR" dirty="0"/>
              <a:t>Yönelimler, ilgiler, kişilik özellikleri üzerine testler</a:t>
            </a:r>
          </a:p>
          <a:p>
            <a:r>
              <a:rPr lang="tr-TR" dirty="0"/>
              <a:t>Danışman her zaman psikolog değil</a:t>
            </a:r>
          </a:p>
          <a:p>
            <a:pPr marL="0" indent="0">
              <a:buNone/>
            </a:pPr>
            <a:endParaRPr lang="tr-TR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tr-TR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Okul ve Eğitim Psikolojisi</a:t>
            </a:r>
            <a:endParaRPr lang="tr-TR" sz="2400" dirty="0"/>
          </a:p>
          <a:p>
            <a:r>
              <a:rPr lang="tr-TR" dirty="0"/>
              <a:t>Okul psikoloğu</a:t>
            </a:r>
          </a:p>
          <a:p>
            <a:r>
              <a:rPr lang="tr-TR" dirty="0"/>
              <a:t>Öğrencilere test uygulama, rehberlik</a:t>
            </a:r>
          </a:p>
          <a:p>
            <a:r>
              <a:rPr lang="tr-TR" dirty="0"/>
              <a:t>Özel öğrenciler</a:t>
            </a:r>
          </a:p>
          <a:p>
            <a:r>
              <a:rPr lang="tr-TR" dirty="0"/>
              <a:t>Öğretmen ve idarecilerle işbirliği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07273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D223FA-19F4-38CB-F8A2-A218AF388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1009B08-0CF0-F4E1-FC88-783AB23C69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936703"/>
            <a:ext cx="10178322" cy="4942890"/>
          </a:xfrm>
        </p:spPr>
        <p:txBody>
          <a:bodyPr/>
          <a:lstStyle/>
          <a:p>
            <a:pPr marL="0" indent="0">
              <a:buNone/>
            </a:pPr>
            <a:r>
              <a:rPr lang="tr-TR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Kişilik Psikolojisi ve Sosyal Psikoloji</a:t>
            </a:r>
          </a:p>
          <a:p>
            <a:r>
              <a:rPr lang="tr-TR" dirty="0"/>
              <a:t>Daha dar alan</a:t>
            </a:r>
          </a:p>
          <a:p>
            <a:r>
              <a:rPr lang="tr-TR" dirty="0"/>
              <a:t>Klinik psikologlar sapkın bireyler, kişilik psikologları normal bireyler</a:t>
            </a:r>
          </a:p>
          <a:p>
            <a:r>
              <a:rPr lang="tr-TR" dirty="0"/>
              <a:t>Sosyal varlık olma ve sosyal etki</a:t>
            </a:r>
          </a:p>
          <a:p>
            <a:r>
              <a:rPr lang="tr-TR" dirty="0"/>
              <a:t>Gruplar arası ilişkiler, deney ve gözlem, araştırma</a:t>
            </a:r>
          </a:p>
          <a:p>
            <a:r>
              <a:rPr lang="tr-TR" dirty="0"/>
              <a:t>Tutumların ölçülmesi</a:t>
            </a:r>
          </a:p>
        </p:txBody>
      </p:sp>
    </p:spTree>
    <p:extLst>
      <p:ext uri="{BB962C8B-B14F-4D97-AF65-F5344CB8AC3E}">
        <p14:creationId xmlns:p14="http://schemas.microsoft.com/office/powerpoint/2010/main" val="38406938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B9297F-00B8-36A1-8E81-7C9FD42B7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193D503-F005-359C-27BC-9A5A08F0C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382385"/>
            <a:ext cx="10178322" cy="62748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Gelişim Psikolojisi</a:t>
            </a:r>
          </a:p>
          <a:p>
            <a:r>
              <a:rPr lang="tr-TR" dirty="0"/>
              <a:t>Döllenmeden </a:t>
            </a:r>
            <a:r>
              <a:rPr lang="tr-TR" dirty="0" err="1"/>
              <a:t>ölğme</a:t>
            </a:r>
            <a:r>
              <a:rPr lang="tr-TR" dirty="0"/>
              <a:t> kadar davranış değişiklikleri</a:t>
            </a:r>
          </a:p>
          <a:p>
            <a:r>
              <a:rPr lang="tr-TR" dirty="0"/>
              <a:t>Çocuk psikolojisi</a:t>
            </a:r>
          </a:p>
          <a:p>
            <a:r>
              <a:rPr lang="tr-TR" dirty="0"/>
              <a:t>Sorunlu çocuklar, sapkın davranışlar</a:t>
            </a:r>
          </a:p>
          <a:p>
            <a:r>
              <a:rPr lang="tr-TR" dirty="0"/>
              <a:t>Yaşlılıkta davranış değişimleri</a:t>
            </a:r>
          </a:p>
          <a:p>
            <a:r>
              <a:rPr lang="tr-TR" dirty="0"/>
              <a:t>Yaşam dönemleri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Endüstri Psikolojisi</a:t>
            </a:r>
          </a:p>
          <a:p>
            <a:r>
              <a:rPr lang="tr-TR" dirty="0"/>
              <a:t>Endüstri, işletme vb.</a:t>
            </a:r>
          </a:p>
          <a:p>
            <a:r>
              <a:rPr lang="tr-TR" dirty="0"/>
              <a:t>Zeka ve yetenek testleri</a:t>
            </a:r>
          </a:p>
          <a:p>
            <a:r>
              <a:rPr lang="tr-TR" dirty="0"/>
              <a:t>Mülakat, personel seçme ve </a:t>
            </a:r>
            <a:r>
              <a:rPr lang="tr-TR" dirty="0" err="1"/>
              <a:t>sınıflandırm</a:t>
            </a:r>
            <a:endParaRPr lang="tr-TR" dirty="0"/>
          </a:p>
          <a:p>
            <a:r>
              <a:rPr lang="tr-TR" dirty="0"/>
              <a:t>Kişiler ve kurumlar arası etkileşim</a:t>
            </a:r>
          </a:p>
          <a:p>
            <a:r>
              <a:rPr lang="tr-TR" dirty="0" err="1"/>
              <a:t>Hizmetiçi</a:t>
            </a:r>
            <a:r>
              <a:rPr lang="tr-TR" dirty="0"/>
              <a:t> eğitimler </a:t>
            </a:r>
          </a:p>
          <a:p>
            <a:r>
              <a:rPr lang="tr-TR" dirty="0"/>
              <a:t>Yönetici ve lider yetiştirme</a:t>
            </a:r>
          </a:p>
        </p:txBody>
      </p:sp>
    </p:spTree>
    <p:extLst>
      <p:ext uri="{BB962C8B-B14F-4D97-AF65-F5344CB8AC3E}">
        <p14:creationId xmlns:p14="http://schemas.microsoft.com/office/powerpoint/2010/main" val="20694376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A9630E-A8E0-33D2-B29C-44D738407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1856676-3B8B-5E7B-4A39-C7E434EB34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981307"/>
            <a:ext cx="10178322" cy="4898285"/>
          </a:xfrm>
        </p:spPr>
        <p:txBody>
          <a:bodyPr/>
          <a:lstStyle/>
          <a:p>
            <a:pPr marL="0" indent="0">
              <a:buNone/>
            </a:pPr>
            <a:r>
              <a:rPr lang="tr-TR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Deneysel Psikoloji</a:t>
            </a:r>
          </a:p>
          <a:p>
            <a:r>
              <a:rPr lang="tr-TR" dirty="0"/>
              <a:t>Psikologların %10 u</a:t>
            </a:r>
          </a:p>
          <a:p>
            <a:r>
              <a:rPr lang="tr-TR" dirty="0"/>
              <a:t>Davranışın temel ilkelerini bulma ve anlama</a:t>
            </a:r>
          </a:p>
          <a:p>
            <a:r>
              <a:rPr lang="tr-TR" dirty="0"/>
              <a:t>Duyum ve algı</a:t>
            </a:r>
          </a:p>
          <a:p>
            <a:r>
              <a:rPr lang="tr-TR" dirty="0"/>
              <a:t>Öğrenme ve bellek</a:t>
            </a:r>
          </a:p>
          <a:p>
            <a:r>
              <a:rPr lang="tr-TR" dirty="0"/>
              <a:t>Davranışın fizyolojik temelleri</a:t>
            </a:r>
          </a:p>
          <a:p>
            <a:r>
              <a:rPr lang="tr-TR" dirty="0"/>
              <a:t>Hepsi uygulama için temel niteliğinde </a:t>
            </a:r>
          </a:p>
        </p:txBody>
      </p:sp>
    </p:spTree>
    <p:extLst>
      <p:ext uri="{BB962C8B-B14F-4D97-AF65-F5344CB8AC3E}">
        <p14:creationId xmlns:p14="http://schemas.microsoft.com/office/powerpoint/2010/main" val="1463125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2C42921-B7E4-B317-BD44-BBA665A3D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Evrim, genetik ve davranış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51DC1EA-CBAA-1715-A90A-057B7688F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1156" y="2257779"/>
            <a:ext cx="10368844" cy="4217836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Charles Darwin</a:t>
            </a:r>
          </a:p>
          <a:p>
            <a:r>
              <a:rPr lang="tr-TR" dirty="0"/>
              <a:t>Hayvanların yaşam alanlarına uyumlarını kolaylaştıran yapılar geliştirdiklerini gözlemlemişti. Örneğin; adalarda diğer hayvan türlerinden ayrı yaşayan hayvanların besin kaynaklarına ulaşmalarını sağlayan yapı ve davranışlar geliştirdiklerini gözlemlemişti.</a:t>
            </a:r>
          </a:p>
          <a:p>
            <a:r>
              <a:rPr lang="tr-TR" dirty="0"/>
              <a:t>Darwin karşılaştırmalı embriyoloji çalışmalarından evrim basamağındaki hayvanların ortak atadan geliyormuş gibi benzer özellikler sergilediklerini ortaya çıkarmıştır.</a:t>
            </a:r>
          </a:p>
          <a:p>
            <a:r>
              <a:rPr lang="tr-TR" dirty="0"/>
              <a:t>Darwin ve çağındaki bilim insanları evrime ilişkin süreyi tam olarak bulamamıştır.</a:t>
            </a:r>
          </a:p>
          <a:p>
            <a:r>
              <a:rPr lang="tr-TR" dirty="0"/>
              <a:t>Ellerindeki bilgi ile insanların ve çeşitli hayvan türlerinin yavaş değişimlerinin evrim sonucu olduğunu düşünmüşlerdir.</a:t>
            </a:r>
          </a:p>
          <a:p>
            <a:r>
              <a:rPr lang="tr-TR" dirty="0"/>
              <a:t>Çağımızda moleküler biyolojinin gelişmesiyle ve kalıtımın hücresel mekanizmalarının anlaşılmasıyla, evrim için gerekli küçük değişmelerin bir kuşaktan diğerine nasıl geçtiği hakkında aydınlandık.</a:t>
            </a:r>
          </a:p>
        </p:txBody>
      </p:sp>
    </p:spTree>
    <p:extLst>
      <p:ext uri="{BB962C8B-B14F-4D97-AF65-F5344CB8AC3E}">
        <p14:creationId xmlns:p14="http://schemas.microsoft.com/office/powerpoint/2010/main" val="26181016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32700E7-E65D-8F02-7EAD-9F5C4672B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ED1A86-F150-BEF0-9744-0CAF83B2F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Genetik değişmeler evrim sürecindeki 3 etkene bağlı oluşur: değişkenlik, uyum, ayıklanma </a:t>
            </a:r>
          </a:p>
          <a:p>
            <a:r>
              <a:rPr lang="tr-TR" dirty="0"/>
              <a:t>Bireyin genetik yapısındaki değişim çiftleşme sürecindeki </a:t>
            </a:r>
            <a:r>
              <a:rPr lang="tr-TR" dirty="0" err="1"/>
              <a:t>randomluğa</a:t>
            </a:r>
            <a:r>
              <a:rPr lang="tr-TR" dirty="0"/>
              <a:t> ve genlerde yer alan küçük mutasyonlara bağlıdır.</a:t>
            </a:r>
          </a:p>
          <a:p>
            <a:r>
              <a:rPr lang="tr-TR" dirty="0"/>
              <a:t>Bu nedenle her bireyin farklı bir yapısı ve davranış kalıbı mevcut olup bulunduğu topluluğa uyumu beklenir.</a:t>
            </a:r>
          </a:p>
          <a:p>
            <a:r>
              <a:rPr lang="tr-TR" dirty="0"/>
              <a:t>Ayıklanma?</a:t>
            </a:r>
          </a:p>
          <a:p>
            <a:r>
              <a:rPr lang="tr-TR" dirty="0"/>
              <a:t>Doğal seleksiyon</a:t>
            </a:r>
          </a:p>
        </p:txBody>
      </p:sp>
    </p:spTree>
    <p:extLst>
      <p:ext uri="{BB962C8B-B14F-4D97-AF65-F5344CB8AC3E}">
        <p14:creationId xmlns:p14="http://schemas.microsoft.com/office/powerpoint/2010/main" val="10538855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F67CC2-5BFE-119E-EFE2-8F5601389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CD765AA-A3B5-1677-80C1-E12C7D8C3E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Evrimin psikoloji için önemi: Yapısal + Davranış </a:t>
            </a:r>
          </a:p>
          <a:p>
            <a:r>
              <a:rPr lang="tr-TR" dirty="0"/>
              <a:t>Uyum sağlayıcı değişiklikler gelişerek uyum sağlayıcı yapılar</a:t>
            </a:r>
          </a:p>
          <a:p>
            <a:r>
              <a:rPr lang="tr-TR" dirty="0"/>
              <a:t>Davranışa aktarım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15FB4B93-1D55-FECD-20DB-9C54ABF0B8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9022" y="-1"/>
            <a:ext cx="4492978" cy="2506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5802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E85CFD3-66C2-8984-C0E8-C5B5CADEC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90311"/>
            <a:ext cx="10414000" cy="1478845"/>
          </a:xfrm>
        </p:spPr>
        <p:txBody>
          <a:bodyPr>
            <a:normAutofit/>
          </a:bodyPr>
          <a:lstStyle/>
          <a:p>
            <a:br>
              <a:rPr lang="tr-TR" sz="2400" dirty="0"/>
            </a:br>
            <a:r>
              <a:rPr lang="tr-TR" sz="2400" dirty="0"/>
              <a:t>Türe özgü davranış örüntüleri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0BCEB9E-DBB9-51F5-79F6-16FA837E80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6000" y="1569156"/>
            <a:ext cx="10414000" cy="4310437"/>
          </a:xfrm>
        </p:spPr>
        <p:txBody>
          <a:bodyPr/>
          <a:lstStyle/>
          <a:p>
            <a:r>
              <a:rPr lang="tr-TR" dirty="0"/>
              <a:t>Bir hayvan türüne özgü tipik davranış örüntüleri </a:t>
            </a:r>
            <a:r>
              <a:rPr lang="tr-TR" b="1" i="1" dirty="0"/>
              <a:t>türe özgü davranış </a:t>
            </a:r>
            <a:r>
              <a:rPr lang="tr-TR" dirty="0"/>
              <a:t>olarak kabul edilir.</a:t>
            </a:r>
          </a:p>
          <a:p>
            <a:r>
              <a:rPr lang="tr-TR" dirty="0"/>
              <a:t>Genetik bir temel + çevresel etkenler</a:t>
            </a:r>
          </a:p>
          <a:p>
            <a:r>
              <a:rPr lang="tr-TR" dirty="0"/>
              <a:t>Türe özgü davranışlar güçlü genetik temel ve üyelerin gelişimleri boyunca etkilendikleri çevre sonucu oluşur.</a:t>
            </a:r>
          </a:p>
          <a:p>
            <a:r>
              <a:rPr lang="tr-TR" dirty="0"/>
              <a:t>Türe özgü davranış = İçgüdüsel davranış</a:t>
            </a:r>
          </a:p>
          <a:p>
            <a:r>
              <a:rPr lang="tr-TR" dirty="0"/>
              <a:t>İçgüdüsel Davranış: Tümüyle genetik tarafından kontrol edilen, doğuştan olan</a:t>
            </a:r>
          </a:p>
          <a:p>
            <a:r>
              <a:rPr lang="tr-TR" dirty="0"/>
              <a:t>Heyecan ve duygu Darwin zamanından beri türe özgü davranış olarak kabul edilir. Saldırma ve kaçma eğilimini sağlayan davranışlardır. Bunlara </a:t>
            </a:r>
            <a:r>
              <a:rPr lang="tr-TR" i="1" dirty="0"/>
              <a:t>niyet anlatan hareketler </a:t>
            </a:r>
            <a:r>
              <a:rPr lang="tr-TR" dirty="0"/>
              <a:t>denilmektedir. </a:t>
            </a:r>
          </a:p>
        </p:txBody>
      </p:sp>
    </p:spTree>
    <p:extLst>
      <p:ext uri="{BB962C8B-B14F-4D97-AF65-F5344CB8AC3E}">
        <p14:creationId xmlns:p14="http://schemas.microsoft.com/office/powerpoint/2010/main" val="3285834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6A106D-B9B4-520E-021D-19E878CF3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Homo </a:t>
            </a:r>
            <a:r>
              <a:rPr lang="tr-TR" sz="3200" dirty="0" err="1"/>
              <a:t>sapıens</a:t>
            </a:r>
            <a:r>
              <a:rPr lang="tr-TR" sz="3200" dirty="0"/>
              <a:t>’	in evrimsel kalıtı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C03A39-21CE-BFB4-F511-7FB118140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377245"/>
            <a:ext cx="10178322" cy="4502348"/>
          </a:xfrm>
        </p:spPr>
        <p:txBody>
          <a:bodyPr/>
          <a:lstStyle/>
          <a:p>
            <a:r>
              <a:rPr lang="tr-TR" dirty="0"/>
              <a:t>Davranışsal olarak daha genel</a:t>
            </a:r>
          </a:p>
          <a:p>
            <a:r>
              <a:rPr lang="tr-TR" dirty="0"/>
              <a:t>Evrimsel bu kanıt, davranışlarımızı sınırlayan ve onlarla ilgili gizilgüçler sağlayan bir sinir sisteminin gelişmesine yol açmıştır.</a:t>
            </a:r>
          </a:p>
          <a:p>
            <a:r>
              <a:rPr lang="tr-TR" dirty="0"/>
              <a:t>Sınırlar az çok ortadadır.</a:t>
            </a:r>
          </a:p>
          <a:p>
            <a:r>
              <a:rPr lang="tr-TR" dirty="0"/>
              <a:t>Dünyaya ilişkin algılarımız ve yaşantılarımız belli biçimlerdedir.</a:t>
            </a:r>
          </a:p>
          <a:p>
            <a:r>
              <a:rPr lang="tr-TR" dirty="0"/>
              <a:t>Gördüklerimiz, işittiklerimiz, hissettiklerimiz, tattıklarımız, kokladıklarımız yalnızca belli uyarıcılara duyarlı olan </a:t>
            </a:r>
            <a:r>
              <a:rPr lang="tr-TR" i="1" dirty="0"/>
              <a:t>alıcı (reseptör</a:t>
            </a:r>
            <a:r>
              <a:rPr lang="tr-TR" dirty="0"/>
              <a:t>) dediğimiz özel organlarla tayin edilmektedir.</a:t>
            </a:r>
          </a:p>
          <a:p>
            <a:r>
              <a:rPr lang="tr-TR" dirty="0"/>
              <a:t>Alıcılardan gelen bilgiyi yalnızca belli şekillerde kullanmamızı sağlayan bir beynimiz var.</a:t>
            </a:r>
          </a:p>
          <a:p>
            <a:r>
              <a:rPr lang="tr-TR" dirty="0"/>
              <a:t>Çevremizde yer alan çoğu şeyden habersiziz, çünkü bunları algılamaya yönelik alıcılara ve beyin yapısına sahip değiliz.</a:t>
            </a:r>
          </a:p>
        </p:txBody>
      </p:sp>
    </p:spTree>
    <p:extLst>
      <p:ext uri="{BB962C8B-B14F-4D97-AF65-F5344CB8AC3E}">
        <p14:creationId xmlns:p14="http://schemas.microsoft.com/office/powerpoint/2010/main" val="1035022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1AB457-B97D-5AA8-103E-FF331153D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978064"/>
          </a:xfrm>
        </p:spPr>
        <p:txBody>
          <a:bodyPr/>
          <a:lstStyle/>
          <a:p>
            <a:r>
              <a:rPr lang="tr-TR" dirty="0"/>
              <a:t>Psikoloji???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F92389-3223-309B-D255-90DEDB0FF8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583473"/>
            <a:ext cx="10178322" cy="4296119"/>
          </a:xfrm>
        </p:spPr>
        <p:txBody>
          <a:bodyPr/>
          <a:lstStyle/>
          <a:p>
            <a:r>
              <a:rPr lang="tr-TR" dirty="0"/>
              <a:t>İnsan ve hayvan davranışlarını inceleyen bilim?</a:t>
            </a:r>
          </a:p>
          <a:p>
            <a:r>
              <a:rPr lang="tr-TR" dirty="0"/>
              <a:t>Zihin? Düşünceler? Duygular? Değil DAVRANIŞ!</a:t>
            </a:r>
          </a:p>
          <a:p>
            <a:r>
              <a:rPr lang="tr-TR" dirty="0"/>
              <a:t>Bilim = sistematik bilgiler bütünü</a:t>
            </a:r>
          </a:p>
          <a:p>
            <a:r>
              <a:rPr lang="tr-TR" dirty="0"/>
              <a:t>Sanat = özel yaşantı, uygulama, hüner</a:t>
            </a:r>
          </a:p>
          <a:p>
            <a:r>
              <a:rPr lang="tr-TR" dirty="0"/>
              <a:t>Psikoloji = </a:t>
            </a:r>
            <a:r>
              <a:rPr lang="tr-TR" dirty="0" err="1"/>
              <a:t>sanat+bilim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63756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6BE3479-6293-6453-7F15-8A08FD3B2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F5567EC-4A42-4D3A-98D9-8225AD51DA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Evrim tarihi davranışlarımız için olağanüstü gelişme sağlamıştır.</a:t>
            </a:r>
          </a:p>
          <a:p>
            <a:r>
              <a:rPr lang="tr-TR" dirty="0"/>
              <a:t>Beyin kabuğunda bulunan </a:t>
            </a:r>
            <a:r>
              <a:rPr lang="tr-TR" dirty="0" err="1"/>
              <a:t>cerebral</a:t>
            </a:r>
            <a:r>
              <a:rPr lang="tr-TR" dirty="0"/>
              <a:t> </a:t>
            </a:r>
            <a:r>
              <a:rPr lang="tr-TR" dirty="0" err="1"/>
              <a:t>cortex</a:t>
            </a:r>
            <a:r>
              <a:rPr lang="tr-TR" dirty="0"/>
              <a:t> belli bölgelerin gelişmesiyle dünyayı sembollerle anlamamızı sağlar.</a:t>
            </a:r>
          </a:p>
          <a:p>
            <a:r>
              <a:rPr lang="tr-TR" dirty="0"/>
              <a:t>Bunu konuşma ve görsel imgelerle yaparız.</a:t>
            </a:r>
          </a:p>
          <a:p>
            <a:r>
              <a:rPr lang="tr-TR" dirty="0"/>
              <a:t>Dünyayı sembolik olarak temsil etme ve bilgiyi düzenleme yeteneğimiz olmasaydı yaşayamazdık.</a:t>
            </a:r>
          </a:p>
          <a:p>
            <a:r>
              <a:rPr lang="tr-TR" dirty="0"/>
              <a:t>İşte bunların tümü evrimsel süreçlerin sonucudur.</a:t>
            </a:r>
          </a:p>
        </p:txBody>
      </p:sp>
    </p:spTree>
    <p:extLst>
      <p:ext uri="{BB962C8B-B14F-4D97-AF65-F5344CB8AC3E}">
        <p14:creationId xmlns:p14="http://schemas.microsoft.com/office/powerpoint/2010/main" val="2010917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914B802-446A-A4AE-54A6-E31A471A4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175482"/>
          </a:xfrm>
        </p:spPr>
        <p:txBody>
          <a:bodyPr/>
          <a:lstStyle/>
          <a:p>
            <a:r>
              <a:rPr lang="tr-TR" dirty="0"/>
              <a:t>Genetik ve davranış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332A7-D706-7639-F3B9-4731E80706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Tek bir türün bütün üyeleri onları türün özellikleriyle donatan ortak bir kalıtım paylaşır.</a:t>
            </a:r>
          </a:p>
          <a:p>
            <a:r>
              <a:rPr lang="tr-TR" dirty="0"/>
              <a:t>Ancak türün içinde yer alan kalıtımsal değişiklikler, bireyler arası farklara yol açmaktadır. </a:t>
            </a:r>
          </a:p>
          <a:p>
            <a:r>
              <a:rPr lang="tr-TR" dirty="0"/>
              <a:t>Bu yüzden her birimiz türe özgü kalıtımın yanı sıra bireysel kalıtıma sahibiz.</a:t>
            </a:r>
          </a:p>
          <a:p>
            <a:r>
              <a:rPr lang="tr-TR" dirty="0"/>
              <a:t>Bireysel kalıtımdaki değişkenlik olasılığı o kadar yüksektir ki tek yumurta ikizleri, üçüzleri vb. dışında hiç kimse tamamen aynı olamaz.</a:t>
            </a:r>
          </a:p>
          <a:p>
            <a:r>
              <a:rPr lang="tr-TR" dirty="0"/>
              <a:t>Bazen bir insanla çok benzeyebiliriz ama parmak izi gibi çeşitli biyolojik özellikler mutlaka farklıdır.</a:t>
            </a:r>
          </a:p>
        </p:txBody>
      </p:sp>
    </p:spTree>
    <p:extLst>
      <p:ext uri="{BB962C8B-B14F-4D97-AF65-F5344CB8AC3E}">
        <p14:creationId xmlns:p14="http://schemas.microsoft.com/office/powerpoint/2010/main" val="27830643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59EE75-13E0-D38A-C4D6-C241E685E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Kalıtımın mekanizmaları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A2B753F-76BE-9400-5B20-B9E9AAABA3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9867" y="1286933"/>
            <a:ext cx="10380133" cy="4592659"/>
          </a:xfrm>
        </p:spPr>
        <p:txBody>
          <a:bodyPr/>
          <a:lstStyle/>
          <a:p>
            <a:r>
              <a:rPr lang="tr-TR" dirty="0"/>
              <a:t>Kalıtım mekanizması = kalıtımın kişiye aktarılması</a:t>
            </a:r>
          </a:p>
          <a:p>
            <a:r>
              <a:rPr lang="tr-TR" dirty="0"/>
              <a:t>Anne yumurtası + babanın spermi = zigot </a:t>
            </a:r>
          </a:p>
          <a:p>
            <a:r>
              <a:rPr lang="tr-TR" dirty="0"/>
              <a:t>Zigotun içindeki çekirdekten yeni oluşan bireye kalıtımsal özellikler aktarılır.</a:t>
            </a:r>
          </a:p>
          <a:p>
            <a:pPr marL="0" indent="0">
              <a:buNone/>
            </a:pPr>
            <a:r>
              <a:rPr lang="tr-TR" b="1" dirty="0"/>
              <a:t>Kromozomlar ve Genler </a:t>
            </a:r>
          </a:p>
          <a:p>
            <a:r>
              <a:rPr lang="tr-TR" dirty="0"/>
              <a:t>İnsanlarda 23 çift kromozom vardır.</a:t>
            </a:r>
          </a:p>
          <a:p>
            <a:r>
              <a:rPr lang="tr-TR" dirty="0"/>
              <a:t>Biri anneden diğeri babadan gelen genler çift olarak çalışmaktadır. İki gen özdeş olursa genetik sonuç kesindir.</a:t>
            </a:r>
          </a:p>
          <a:p>
            <a:r>
              <a:rPr lang="tr-TR" dirty="0"/>
              <a:t>Örneğin; göz rengini belirleyen gen çiftinde her ikisi de mavi olursa çocuğun göz rengi mavi olur.</a:t>
            </a:r>
          </a:p>
          <a:p>
            <a:r>
              <a:rPr lang="tr-TR" dirty="0"/>
              <a:t>Bir gen çiftini oluşturan genler özdeş değilse işler karmaşıklaşır.</a:t>
            </a:r>
          </a:p>
          <a:p>
            <a:r>
              <a:rPr lang="tr-TR" dirty="0"/>
              <a:t>Çoğunlukla çiftlerden biri diğerine göre başat (baskın, dominant) 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74602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125A21-368B-55EB-9C6A-5ADFADB59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165A1AB6-0A25-94C4-2808-F8562C0769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62489" y="1874516"/>
            <a:ext cx="5655733" cy="4887527"/>
          </a:xfrm>
        </p:spPr>
      </p:pic>
    </p:spTree>
    <p:extLst>
      <p:ext uri="{BB962C8B-B14F-4D97-AF65-F5344CB8AC3E}">
        <p14:creationId xmlns:p14="http://schemas.microsoft.com/office/powerpoint/2010/main" val="12173015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607754-40EE-2D64-C217-7580D89CC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Ailede kalıtım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A005EF5-DB56-DE2B-F19A-2C509ADDF4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241779"/>
            <a:ext cx="10178322" cy="4637814"/>
          </a:xfrm>
        </p:spPr>
        <p:txBody>
          <a:bodyPr/>
          <a:lstStyle/>
          <a:p>
            <a:r>
              <a:rPr lang="tr-TR" dirty="0"/>
              <a:t>Bireyin anne-babasından aldığı genlerin birleşimi şansa bağlıdır.</a:t>
            </a:r>
          </a:p>
          <a:p>
            <a:r>
              <a:rPr lang="tr-TR" dirty="0"/>
              <a:t>Gen sayısı çok fazla olduğundan bunların birleşim olasılığı astronomik</a:t>
            </a:r>
          </a:p>
          <a:p>
            <a:r>
              <a:rPr lang="tr-TR" dirty="0"/>
              <a:t>Bu nedenle akrabalık bağı olmayan bireyler çok benzememektedir.</a:t>
            </a:r>
          </a:p>
          <a:p>
            <a:r>
              <a:rPr lang="tr-TR" dirty="0"/>
              <a:t>Aynı aileden gelen bireylerin genleri ve özellikleri benzerdir.</a:t>
            </a:r>
          </a:p>
          <a:p>
            <a:r>
              <a:rPr lang="tr-TR" dirty="0"/>
              <a:t>Anne baba gen aktarıyor, çocuk kendi çocuğuna aktarıyor.</a:t>
            </a:r>
          </a:p>
          <a:p>
            <a:r>
              <a:rPr lang="tr-TR" dirty="0"/>
              <a:t>Büyükanne, büyükbaba, amca, teyze benzeme oranı olur fakat azdır. Çünkü dörtte bir gen</a:t>
            </a:r>
          </a:p>
          <a:p>
            <a:r>
              <a:rPr lang="tr-TR" dirty="0"/>
              <a:t>İki birey arası kan bağını bilmek aralarındaki genetik ilişki derecesini de anlamamıza yardımcı olur.</a:t>
            </a:r>
          </a:p>
          <a:p>
            <a:r>
              <a:rPr lang="tr-TR" dirty="0"/>
              <a:t>Tek yumurta ikizleri aynı kalıtımı taşır. Onlarda görülen farklar çevreden kaynaklanır.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14258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413C75D-4C76-3188-AE90-E12A8D5A3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Zekanın kalıtımı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C4421F7-8AD3-7660-F3F0-9EEBFE61C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275645"/>
            <a:ext cx="10178322" cy="4603948"/>
          </a:xfrm>
        </p:spPr>
        <p:txBody>
          <a:bodyPr/>
          <a:lstStyle/>
          <a:p>
            <a:r>
              <a:rPr lang="tr-TR" dirty="0"/>
              <a:t>Kalıtımsal olarak ayrıntılı araştırılan ilk psikolojik özellik zeka</a:t>
            </a:r>
          </a:p>
          <a:p>
            <a:r>
              <a:rPr lang="tr-TR" dirty="0"/>
              <a:t>Zeka : Zihinsel becerilerin tümü. Kişinin öğrenmiş olduğu her şey ve şimdiki öğrenme yeteneği.</a:t>
            </a:r>
          </a:p>
          <a:p>
            <a:r>
              <a:rPr lang="tr-TR" dirty="0"/>
              <a:t>Zeka testleri, beceri ve yetenekleri ölçen maddeler içerir. Bireyin bu testten aldığı bir puan onun tüm zekasının tahmini olmaktadır. (IQ)</a:t>
            </a:r>
          </a:p>
          <a:p>
            <a:r>
              <a:rPr lang="tr-TR" dirty="0"/>
              <a:t>Kişinin yeteneği bu testler sayesinde diğerleriyle karşılaştırılabilmektedir.</a:t>
            </a:r>
          </a:p>
        </p:txBody>
      </p:sp>
    </p:spTree>
    <p:extLst>
      <p:ext uri="{BB962C8B-B14F-4D97-AF65-F5344CB8AC3E}">
        <p14:creationId xmlns:p14="http://schemas.microsoft.com/office/powerpoint/2010/main" val="14052138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3DC7883-6BD5-FDB8-AF65-AB32E2B75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DOĞUŞTAN DONANIM ve edinilmiş donanım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196A67-B9DE-FFEC-B6CB-9A5C3AC7F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4711" y="1557867"/>
            <a:ext cx="10425289" cy="4321725"/>
          </a:xfrm>
        </p:spPr>
        <p:txBody>
          <a:bodyPr/>
          <a:lstStyle/>
          <a:p>
            <a:r>
              <a:rPr lang="tr-TR" dirty="0"/>
              <a:t>Türe özgü kalıtım ve davranışlarımızı etkileyen bireysel genetik ana yapılarımız olduğunu belirttik.</a:t>
            </a:r>
          </a:p>
          <a:p>
            <a:r>
              <a:rPr lang="tr-TR" dirty="0"/>
              <a:t>Fakat çevreyle ilgili edinilmiş donanımın da davranışa büyük ölçüde katkısı olduğu görülmektedir.</a:t>
            </a:r>
          </a:p>
          <a:p>
            <a:r>
              <a:rPr lang="tr-TR" dirty="0"/>
              <a:t>Doğuştan donanım + edinilmiş donanım= davranış</a:t>
            </a:r>
          </a:p>
          <a:p>
            <a:r>
              <a:rPr lang="tr-TR" dirty="0"/>
              <a:t>Davranışın başlangıcı genetik ana yapıya dayanır (1. etken)</a:t>
            </a:r>
          </a:p>
          <a:p>
            <a:r>
              <a:rPr lang="tr-TR" dirty="0"/>
              <a:t>Fakat kimyasal, duyusal ve </a:t>
            </a:r>
            <a:r>
              <a:rPr lang="tr-TR" dirty="0" err="1"/>
              <a:t>travmatik</a:t>
            </a:r>
            <a:r>
              <a:rPr lang="tr-TR" dirty="0"/>
              <a:t> etkiler davranışı biçimlendirir. (2 den 6 ya)</a:t>
            </a:r>
          </a:p>
        </p:txBody>
      </p:sp>
    </p:spTree>
    <p:extLst>
      <p:ext uri="{BB962C8B-B14F-4D97-AF65-F5344CB8AC3E}">
        <p14:creationId xmlns:p14="http://schemas.microsoft.com/office/powerpoint/2010/main" val="27761960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C4A5442-EBE9-B23D-C509-4FADAEB77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D49A45BE-AD73-27AE-6BBC-131E826A43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6490172"/>
              </p:ext>
            </p:extLst>
          </p:nvPr>
        </p:nvGraphicFramePr>
        <p:xfrm>
          <a:off x="1090448" y="382385"/>
          <a:ext cx="10178322" cy="56233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1422">
                  <a:extLst>
                    <a:ext uri="{9D8B030D-6E8A-4147-A177-3AD203B41FA5}">
                      <a16:colId xmlns:a16="http://schemas.microsoft.com/office/drawing/2014/main" val="3522310832"/>
                    </a:ext>
                  </a:extLst>
                </a:gridCol>
                <a:gridCol w="3479629">
                  <a:extLst>
                    <a:ext uri="{9D8B030D-6E8A-4147-A177-3AD203B41FA5}">
                      <a16:colId xmlns:a16="http://schemas.microsoft.com/office/drawing/2014/main" val="468578296"/>
                    </a:ext>
                  </a:extLst>
                </a:gridCol>
                <a:gridCol w="4987271">
                  <a:extLst>
                    <a:ext uri="{9D8B030D-6E8A-4147-A177-3AD203B41FA5}">
                      <a16:colId xmlns:a16="http://schemas.microsoft.com/office/drawing/2014/main" val="2866541208"/>
                    </a:ext>
                  </a:extLst>
                </a:gridCol>
              </a:tblGrid>
              <a:tr h="659157">
                <a:tc>
                  <a:txBody>
                    <a:bodyPr/>
                    <a:lstStyle/>
                    <a:p>
                      <a:r>
                        <a:rPr lang="tr-TR" dirty="0"/>
                        <a:t>ETKEN NUMARASI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KATEGORİ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KAYNAK, DAVRANIŞ BİÇİMİ VS.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5173554"/>
                  </a:ext>
                </a:extLst>
              </a:tr>
              <a:tr h="723938">
                <a:tc>
                  <a:txBody>
                    <a:bodyPr/>
                    <a:lstStyle/>
                    <a:p>
                      <a:r>
                        <a:rPr lang="tr-T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GENETİK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DÖLLENMİŞ YUMURTANIN FİZYLOJİK ÖZELLİKLERİ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9805318"/>
                  </a:ext>
                </a:extLst>
              </a:tr>
              <a:tr h="723938">
                <a:tc>
                  <a:txBody>
                    <a:bodyPr/>
                    <a:lstStyle/>
                    <a:p>
                      <a:r>
                        <a:rPr lang="tr-T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KİMYASAL, DOĞUM ÖNCESİ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RAHİM ORTAMINDA BESLEYİCİ VEYA TOKSİK ETKİ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2676115"/>
                  </a:ext>
                </a:extLst>
              </a:tr>
              <a:tr h="723938">
                <a:tc>
                  <a:txBody>
                    <a:bodyPr/>
                    <a:lstStyle/>
                    <a:p>
                      <a:r>
                        <a:rPr lang="tr-T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KİMYASAL, DOĞUM SONRASI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BESLEYİCİ VEYA TOKSİK ETKİ: YEMEK, SU, İLAÇLAR VS.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8487024"/>
                  </a:ext>
                </a:extLst>
              </a:tr>
              <a:tr h="1034198">
                <a:tc>
                  <a:txBody>
                    <a:bodyPr/>
                    <a:lstStyle/>
                    <a:p>
                      <a:r>
                        <a:rPr lang="tr-T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DUYUSAL, SABİT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TÜRÜN TÜM ÜYELERİ İÇİN KAÇINILMAZ OLAN DOĞUM ÖNCESİ VE SONRASI YAŞANTILAR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7258615"/>
                  </a:ext>
                </a:extLst>
              </a:tr>
              <a:tr h="723938">
                <a:tc>
                  <a:txBody>
                    <a:bodyPr/>
                    <a:lstStyle/>
                    <a:p>
                      <a:r>
                        <a:rPr lang="tr-TR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DUYUSAL, DEĞİŞKEN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TÜRÜN BİR ÜYESİNDEN DİĞERİNE FARKLILIK GÖSTEREN YAŞANTILAR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6620509"/>
                  </a:ext>
                </a:extLst>
              </a:tr>
              <a:tr h="1034198">
                <a:tc>
                  <a:txBody>
                    <a:bodyPr/>
                    <a:lstStyle/>
                    <a:p>
                      <a:r>
                        <a:rPr lang="tr-TR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TRAVMATİK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HÜCRELERİ BOZMA EĞİLİMİNDE OLAN FİZİKSEL OLAYLAR: ANORMAL OLAYLAR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5770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16373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0525977-F369-2B69-8640-4DC93CAAF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7DDF50C-40D8-0149-2B5A-95E1C0911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343379"/>
            <a:ext cx="10178322" cy="4536214"/>
          </a:xfrm>
        </p:spPr>
        <p:txBody>
          <a:bodyPr/>
          <a:lstStyle/>
          <a:p>
            <a:r>
              <a:rPr lang="tr-TR" dirty="0"/>
              <a:t>Doğuştan donanım ve edinilmiş donanım kişinin yetenek, beceri ve psikolojik özelliklerini birlikte biçimlendirir. </a:t>
            </a:r>
          </a:p>
          <a:p>
            <a:r>
              <a:rPr lang="tr-TR" dirty="0"/>
              <a:t>Kalıtım + çevre </a:t>
            </a:r>
          </a:p>
          <a:p>
            <a:r>
              <a:rPr lang="tr-TR" dirty="0"/>
              <a:t>Örnek: Kişinin doğuştan uzun boylu olma </a:t>
            </a:r>
            <a:r>
              <a:rPr lang="tr-TR" dirty="0" err="1"/>
              <a:t>genotipi</a:t>
            </a:r>
            <a:r>
              <a:rPr lang="tr-TR" dirty="0"/>
              <a:t> varsa, eksik beslenme </a:t>
            </a:r>
            <a:r>
              <a:rPr lang="tr-TR" dirty="0" err="1"/>
              <a:t>fenotipi</a:t>
            </a:r>
            <a:r>
              <a:rPr lang="tr-TR" dirty="0"/>
              <a:t> ile kısa boylu kalabilir.</a:t>
            </a:r>
          </a:p>
          <a:p>
            <a:r>
              <a:rPr lang="tr-TR" dirty="0"/>
              <a:t>Bireyin davranış gelişimi genetik temelli davranışlarla çevre arasındaki sürekli etkileşim tarafından biçimlendirilir.</a:t>
            </a:r>
          </a:p>
        </p:txBody>
      </p:sp>
    </p:spTree>
    <p:extLst>
      <p:ext uri="{BB962C8B-B14F-4D97-AF65-F5344CB8AC3E}">
        <p14:creationId xmlns:p14="http://schemas.microsoft.com/office/powerpoint/2010/main" val="1180060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341D1A3-FCA2-0E4E-E574-0FA5684DB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E76A43-C7B0-DC3D-7FA1-3BDB5A6BB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193181"/>
            <a:ext cx="10178322" cy="4686412"/>
          </a:xfrm>
        </p:spPr>
        <p:txBody>
          <a:bodyPr/>
          <a:lstStyle/>
          <a:p>
            <a:pPr marL="0" indent="0">
              <a:buNone/>
            </a:pPr>
            <a:r>
              <a:rPr lang="tr-TR" sz="2400" b="1" dirty="0">
                <a:solidFill>
                  <a:schemeClr val="tx2">
                    <a:lumMod val="75000"/>
                  </a:schemeClr>
                </a:solidFill>
              </a:rPr>
              <a:t>Davranış</a:t>
            </a:r>
          </a:p>
          <a:p>
            <a:r>
              <a:rPr lang="tr-TR" dirty="0"/>
              <a:t>Bir kişinin yaptığı, herhangi yolla ölçülebilecek her şey</a:t>
            </a:r>
          </a:p>
          <a:p>
            <a:r>
              <a:rPr lang="tr-TR" dirty="0"/>
              <a:t>Hisler, tutumlar, zihinsel süreçler yani TÜM İÇSEL OLAYLAR</a:t>
            </a:r>
          </a:p>
          <a:p>
            <a:r>
              <a:rPr lang="tr-TR" dirty="0"/>
              <a:t>Söylenenlerin tepkilerle uyumu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sz="28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Hayvan?</a:t>
            </a:r>
          </a:p>
        </p:txBody>
      </p:sp>
    </p:spTree>
    <p:extLst>
      <p:ext uri="{BB962C8B-B14F-4D97-AF65-F5344CB8AC3E}">
        <p14:creationId xmlns:p14="http://schemas.microsoft.com/office/powerpoint/2010/main" val="1877881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55BF873-5A1C-36FD-ADF1-376A4B0CE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400" dirty="0"/>
              <a:t>İki genel yaklaşım: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871FC0-11FB-4009-5A75-1419D0960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b="1" dirty="0"/>
              <a:t>İnsancıl</a:t>
            </a:r>
          </a:p>
          <a:p>
            <a:r>
              <a:rPr lang="tr-TR" sz="2800" b="1" dirty="0"/>
              <a:t>Modern Davranışçılık</a:t>
            </a:r>
          </a:p>
          <a:p>
            <a:pPr marL="0" indent="0">
              <a:buNone/>
            </a:pPr>
            <a:endParaRPr lang="tr-TR" sz="2400" b="1" dirty="0"/>
          </a:p>
          <a:p>
            <a:pPr marL="0" indent="0">
              <a:buNone/>
            </a:pPr>
            <a:r>
              <a:rPr lang="tr-TR" sz="2400" b="1" dirty="0"/>
              <a:t>Davranışın altında yatan nedenleri ve insan olmanın ne demek olduğunu daha iyi anladıkça çoğu zaman insancıl yaklaşıyoruz!</a:t>
            </a:r>
          </a:p>
        </p:txBody>
      </p:sp>
    </p:spTree>
    <p:extLst>
      <p:ext uri="{BB962C8B-B14F-4D97-AF65-F5344CB8AC3E}">
        <p14:creationId xmlns:p14="http://schemas.microsoft.com/office/powerpoint/2010/main" val="555982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1678" y="1159727"/>
            <a:ext cx="10178322" cy="4719865"/>
          </a:xfrm>
        </p:spPr>
        <p:txBody>
          <a:bodyPr/>
          <a:lstStyle/>
          <a:p>
            <a:pPr marL="0" indent="0">
              <a:buNone/>
            </a:pPr>
            <a:r>
              <a:rPr lang="tr-TR" sz="2400" b="1" dirty="0">
                <a:solidFill>
                  <a:schemeClr val="tx2">
                    <a:lumMod val="75000"/>
                  </a:schemeClr>
                </a:solidFill>
              </a:rPr>
              <a:t>Yapısalcılık (Duyum)</a:t>
            </a:r>
          </a:p>
          <a:p>
            <a:r>
              <a:rPr lang="tr-TR" dirty="0"/>
              <a:t>Kırmızı, tatlı, soğuk…</a:t>
            </a:r>
          </a:p>
          <a:p>
            <a:r>
              <a:rPr lang="tr-TR" dirty="0"/>
              <a:t>Deneklere önceden öğrendikleri anlamları bırakıp nesnel bir uyarıcı verilerek mümkün olduğunca ayrıntılı anlatması beklenen</a:t>
            </a:r>
          </a:p>
          <a:p>
            <a:r>
              <a:rPr lang="tr-TR" dirty="0"/>
              <a:t>Karmaşık </a:t>
            </a:r>
            <a:r>
              <a:rPr lang="tr-TR" u="sng" dirty="0"/>
              <a:t>zihnin ögelere </a:t>
            </a:r>
            <a:r>
              <a:rPr lang="tr-TR" dirty="0"/>
              <a:t>bakılarak anlaşılabileceğini savunan </a:t>
            </a:r>
          </a:p>
          <a:p>
            <a:r>
              <a:rPr lang="tr-TR" dirty="0"/>
              <a:t>Artık geçerli değil</a:t>
            </a:r>
          </a:p>
        </p:txBody>
      </p:sp>
    </p:spTree>
    <p:extLst>
      <p:ext uri="{BB962C8B-B14F-4D97-AF65-F5344CB8AC3E}">
        <p14:creationId xmlns:p14="http://schemas.microsoft.com/office/powerpoint/2010/main" val="1022491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1678" y="1293541"/>
            <a:ext cx="10178322" cy="4586051"/>
          </a:xfrm>
        </p:spPr>
        <p:txBody>
          <a:bodyPr/>
          <a:lstStyle/>
          <a:p>
            <a:pPr marL="0" indent="0">
              <a:buNone/>
            </a:pPr>
            <a:r>
              <a:rPr lang="tr-TR" sz="2400" b="1" dirty="0" err="1">
                <a:solidFill>
                  <a:schemeClr val="tx2">
                    <a:lumMod val="75000"/>
                  </a:schemeClr>
                </a:solidFill>
              </a:rPr>
              <a:t>İşlevselcilik</a:t>
            </a:r>
            <a:endParaRPr lang="tr-TR" sz="2400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tr-TR" dirty="0"/>
              <a:t>Darwin’in evrim kuramı</a:t>
            </a:r>
          </a:p>
          <a:p>
            <a:r>
              <a:rPr lang="tr-TR" dirty="0"/>
              <a:t>William James, John </a:t>
            </a:r>
            <a:r>
              <a:rPr lang="tr-TR" dirty="0" err="1"/>
              <a:t>Dewey</a:t>
            </a:r>
            <a:endParaRPr lang="tr-TR" dirty="0"/>
          </a:p>
          <a:p>
            <a:r>
              <a:rPr lang="tr-TR" u="sng" dirty="0"/>
              <a:t>Davranışın zihinsel süreçlerle </a:t>
            </a:r>
            <a:r>
              <a:rPr lang="tr-TR" dirty="0"/>
              <a:t>uyumlu olması</a:t>
            </a:r>
          </a:p>
          <a:p>
            <a:r>
              <a:rPr lang="tr-TR" dirty="0"/>
              <a:t>Kişinin değişen çevreye uyum sağlaması</a:t>
            </a:r>
          </a:p>
          <a:p>
            <a:r>
              <a:rPr lang="tr-TR" dirty="0"/>
              <a:t>Yalnızca zihin yapısı değil, davranışın ve zihinsel yaşamın işlevleri!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34CB59B6-ECB3-0109-3DBB-0A1AA263F7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0912" y="0"/>
            <a:ext cx="2811088" cy="4148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82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9272EE7-A2FA-D2B8-C02B-87C353B85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D4F4ED4-8AF9-C897-DD39-33D08A9807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193181"/>
            <a:ext cx="10178322" cy="49399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>
                <a:solidFill>
                  <a:schemeClr val="tx2">
                    <a:lumMod val="75000"/>
                  </a:schemeClr>
                </a:solidFill>
              </a:rPr>
              <a:t>Davranışçılık (John Watson)</a:t>
            </a:r>
          </a:p>
          <a:p>
            <a:r>
              <a:rPr lang="tr-TR" dirty="0"/>
              <a:t>İçe bakış tekniği RED</a:t>
            </a:r>
          </a:p>
          <a:p>
            <a:r>
              <a:rPr lang="tr-TR" dirty="0"/>
              <a:t>İnsanların ve hayvanların yaptıklarının incelenmesi</a:t>
            </a:r>
          </a:p>
          <a:p>
            <a:r>
              <a:rPr lang="tr-TR" dirty="0"/>
              <a:t>Üç önemli özellik:</a:t>
            </a:r>
          </a:p>
          <a:p>
            <a:pPr marL="0" indent="0">
              <a:buNone/>
            </a:pPr>
            <a:r>
              <a:rPr lang="tr-TR" dirty="0"/>
              <a:t>1. Koşullu refleksler</a:t>
            </a:r>
          </a:p>
          <a:p>
            <a:pPr marL="0" indent="0">
              <a:buNone/>
            </a:pPr>
            <a:r>
              <a:rPr lang="tr-TR" dirty="0"/>
              <a:t>2. Öğrenilmiş davranış</a:t>
            </a:r>
          </a:p>
          <a:p>
            <a:pPr marL="0" indent="0">
              <a:buNone/>
            </a:pPr>
            <a:r>
              <a:rPr lang="tr-TR" dirty="0"/>
              <a:t>3. Hayvan davranışlarını inceleme</a:t>
            </a:r>
          </a:p>
          <a:p>
            <a:pPr marL="0" indent="0">
              <a:buNone/>
            </a:pPr>
            <a:r>
              <a:rPr lang="tr-TR" dirty="0"/>
              <a:t>ASCH DENEYİ</a:t>
            </a:r>
          </a:p>
          <a:p>
            <a:pPr marL="0" indent="0">
              <a:buNone/>
            </a:pPr>
            <a:r>
              <a:rPr lang="tr-TR" dirty="0">
                <a:hlinkClick r:id="rId2"/>
              </a:rPr>
              <a:t>https://www.youtube.com/watch?v=7ZT8Sgi335Q</a:t>
            </a:r>
            <a:endParaRPr lang="tr-TR" dirty="0"/>
          </a:p>
          <a:p>
            <a:pPr marL="0" indent="0">
              <a:buNone/>
            </a:pPr>
            <a:r>
              <a:rPr lang="tr-TR" dirty="0" err="1"/>
              <a:t>PAVLOV’un</a:t>
            </a:r>
            <a:r>
              <a:rPr lang="tr-TR" dirty="0"/>
              <a:t> KÖPEK DENEYİ</a:t>
            </a:r>
          </a:p>
          <a:p>
            <a:pPr marL="0" indent="0">
              <a:buNone/>
            </a:pPr>
            <a:r>
              <a:rPr lang="tr-TR" dirty="0">
                <a:hlinkClick r:id="rId3"/>
              </a:rPr>
              <a:t>https://www.youtube.com/watch?v=J11D6ZTXuPg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61C9B6DE-0EEC-BB01-5951-BA26B0EC80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99500" y="-33600"/>
            <a:ext cx="3492500" cy="2743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875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2E3F89-0280-998F-9C21-E1CB4BB67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741F0F-931B-E43B-3853-516E34299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349299"/>
            <a:ext cx="10178322" cy="4530294"/>
          </a:xfrm>
        </p:spPr>
        <p:txBody>
          <a:bodyPr/>
          <a:lstStyle/>
          <a:p>
            <a:pPr marL="0" indent="0">
              <a:buNone/>
            </a:pPr>
            <a:r>
              <a:rPr lang="tr-TR" sz="2400" b="1" dirty="0" err="1">
                <a:solidFill>
                  <a:schemeClr val="tx2">
                    <a:lumMod val="75000"/>
                  </a:schemeClr>
                </a:solidFill>
              </a:rPr>
              <a:t>Gestalt</a:t>
            </a:r>
            <a:r>
              <a:rPr lang="tr-TR" sz="2400" b="1" dirty="0">
                <a:solidFill>
                  <a:schemeClr val="tx2">
                    <a:lumMod val="75000"/>
                  </a:schemeClr>
                </a:solidFill>
              </a:rPr>
              <a:t> Psikolojisi</a:t>
            </a:r>
          </a:p>
          <a:p>
            <a:r>
              <a:rPr lang="tr-TR" dirty="0"/>
              <a:t>Yapısal ve davranışçılar RED</a:t>
            </a:r>
          </a:p>
          <a:p>
            <a:r>
              <a:rPr lang="tr-TR" dirty="0"/>
              <a:t>Yaşantılarımız ve davranışlarımız ayrılmaz bir bütündür</a:t>
            </a:r>
          </a:p>
          <a:p>
            <a:r>
              <a:rPr lang="tr-TR" dirty="0"/>
              <a:t>Ögeler arası ilişkiler </a:t>
            </a:r>
          </a:p>
          <a:p>
            <a:r>
              <a:rPr lang="tr-TR" dirty="0"/>
              <a:t>Etkileşim</a:t>
            </a:r>
          </a:p>
          <a:p>
            <a:r>
              <a:rPr lang="tr-TR" dirty="0"/>
              <a:t>‘Bütün, parçaların toplamından fazlasıdır’.</a:t>
            </a:r>
          </a:p>
        </p:txBody>
      </p:sp>
    </p:spTree>
    <p:extLst>
      <p:ext uri="{BB962C8B-B14F-4D97-AF65-F5344CB8AC3E}">
        <p14:creationId xmlns:p14="http://schemas.microsoft.com/office/powerpoint/2010/main" val="133969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C546D93-76C6-AA22-64E7-EF9D4799E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8B116AA-FBC9-35CC-57BF-D1C508B41F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936703"/>
            <a:ext cx="10178322" cy="3593591"/>
          </a:xfrm>
        </p:spPr>
        <p:txBody>
          <a:bodyPr/>
          <a:lstStyle/>
          <a:p>
            <a:pPr marL="0" indent="0">
              <a:buNone/>
            </a:pPr>
            <a:r>
              <a:rPr lang="tr-TR" sz="2400" b="1" dirty="0">
                <a:solidFill>
                  <a:schemeClr val="tx2">
                    <a:lumMod val="75000"/>
                  </a:schemeClr>
                </a:solidFill>
              </a:rPr>
              <a:t>Psikanaliz</a:t>
            </a:r>
          </a:p>
          <a:p>
            <a:r>
              <a:rPr lang="tr-TR" dirty="0"/>
              <a:t>Sigmund Freud</a:t>
            </a:r>
          </a:p>
          <a:p>
            <a:r>
              <a:rPr lang="tr-TR" dirty="0" err="1"/>
              <a:t>Nevrotik</a:t>
            </a:r>
            <a:r>
              <a:rPr lang="tr-TR" dirty="0"/>
              <a:t> hastalarla çalışmalardan izlenim sonucu</a:t>
            </a:r>
          </a:p>
          <a:p>
            <a:r>
              <a:rPr lang="tr-TR" dirty="0"/>
              <a:t>Serbest çağrışım</a:t>
            </a:r>
          </a:p>
          <a:p>
            <a:r>
              <a:rPr lang="tr-TR" dirty="0"/>
              <a:t>Bastırılmış güdüler</a:t>
            </a:r>
          </a:p>
          <a:p>
            <a:r>
              <a:rPr lang="tr-TR" dirty="0"/>
              <a:t>Bilinçdışı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A2D461C6-E234-103B-A27B-8B31179801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7964" y="0"/>
            <a:ext cx="3344036" cy="3593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751841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Rozet</Template>
  <TotalTime>1472</TotalTime>
  <Words>1372</Words>
  <Application>Microsoft Macintosh PowerPoint</Application>
  <PresentationFormat>Geniş ekran</PresentationFormat>
  <Paragraphs>212</Paragraphs>
  <Slides>28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2" baseType="lpstr">
      <vt:lpstr>Arial</vt:lpstr>
      <vt:lpstr>Gill Sans MT</vt:lpstr>
      <vt:lpstr>Times New Roman</vt:lpstr>
      <vt:lpstr>Badge</vt:lpstr>
      <vt:lpstr>Psikolojiye giriş</vt:lpstr>
      <vt:lpstr>Psikoloji???</vt:lpstr>
      <vt:lpstr> </vt:lpstr>
      <vt:lpstr>İki genel yaklaşım:</vt:lpstr>
      <vt:lpstr> </vt:lpstr>
      <vt:lpstr> </vt:lpstr>
      <vt:lpstr> </vt:lpstr>
      <vt:lpstr> </vt:lpstr>
      <vt:lpstr> </vt:lpstr>
      <vt:lpstr>PSİKOLOJİNİN ALT DALLARI</vt:lpstr>
      <vt:lpstr> </vt:lpstr>
      <vt:lpstr> </vt:lpstr>
      <vt:lpstr> </vt:lpstr>
      <vt:lpstr> </vt:lpstr>
      <vt:lpstr>Evrim, genetik ve davranış</vt:lpstr>
      <vt:lpstr> </vt:lpstr>
      <vt:lpstr> </vt:lpstr>
      <vt:lpstr> Türe özgü davranış örüntüleri</vt:lpstr>
      <vt:lpstr>Homo sapıens’ in evrimsel kalıtı</vt:lpstr>
      <vt:lpstr> </vt:lpstr>
      <vt:lpstr>Genetik ve davranış</vt:lpstr>
      <vt:lpstr>Kalıtımın mekanizmaları</vt:lpstr>
      <vt:lpstr> </vt:lpstr>
      <vt:lpstr>Ailede kalıtım</vt:lpstr>
      <vt:lpstr>Zekanın kalıtımı</vt:lpstr>
      <vt:lpstr>DOĞUŞTAN DONANIM ve edinilmiş donanım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Ali M</dc:creator>
  <cp:lastModifiedBy>Emine Saraç</cp:lastModifiedBy>
  <cp:revision>10</cp:revision>
  <dcterms:created xsi:type="dcterms:W3CDTF">2020-01-29T07:10:30Z</dcterms:created>
  <dcterms:modified xsi:type="dcterms:W3CDTF">2023-10-26T08:20:48Z</dcterms:modified>
</cp:coreProperties>
</file>