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embeddedFontLst>
    <p:embeddedFont>
      <p:font typeface="Libre Baskerville" panose="02000000000000000000" pitchFamily="2" charset="0"/>
      <p:regular r:id="rId36"/>
      <p:bold r:id="rId37"/>
      <p:italic r:id="rId38"/>
    </p:embeddedFont>
    <p:embeddedFont>
      <p:font typeface="Libre Franklin" pitchFamily="2" charset="-94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hQa0nLtSeqvuRNFTt0d85UMAgq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98" autoAdjust="0"/>
  </p:normalViewPr>
  <p:slideViewPr>
    <p:cSldViewPr snapToGrid="0"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1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95690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1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33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şlık Slaydı" type="title">
  <p:cSld name="TITLE">
    <p:bg>
      <p:bgPr>
        <a:blipFill rotWithShape="1">
          <a:blip r:embed="rId2">
            <a:alphaModFix/>
          </a:blip>
          <a:tile tx="0" ty="0" sx="55000" sy="55000" flip="none" algn="tl"/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" name="Google Shape;19;p37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blipFill rotWithShape="1">
            <a:blip r:embed="rId2">
              <a:alphaModFix/>
            </a:blip>
            <a:tile tx="0" ty="0" sx="55000" sy="55000" flip="none" algn="tl"/>
          </a:blipFill>
          <a:ln w="9525" cap="sq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" name="Google Shape;20;p37"/>
          <p:cNvSpPr txBox="1"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580"/>
              </a:spcBef>
              <a:spcAft>
                <a:spcPts val="0"/>
              </a:spcAft>
              <a:buSzPts val="2210"/>
              <a:buNone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70"/>
              </a:spcBef>
              <a:spcAft>
                <a:spcPts val="0"/>
              </a:spcAft>
              <a:buSzPts val="1530"/>
              <a:buNone/>
              <a:defRPr/>
            </a:lvl3pPr>
            <a:lvl4pPr lvl="3" algn="ctr">
              <a:spcBef>
                <a:spcPts val="370"/>
              </a:spcBef>
              <a:spcAft>
                <a:spcPts val="0"/>
              </a:spcAft>
              <a:buSzPts val="1440"/>
              <a:buNone/>
              <a:defRPr/>
            </a:lvl4pPr>
            <a:lvl5pPr lvl="4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7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7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7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7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lvl="1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lvl="2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lvl="3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lvl="4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lvl="5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lvl="6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lvl="7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lvl="8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24" name="Google Shape;24;p37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" name="Google Shape;25;p37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6" name="Google Shape;26;p37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" name="Google Shape;27;p37"/>
          <p:cNvSpPr txBox="1"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, Dikey Metin" type="vertTx">
  <p:cSld name="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6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6"/>
          <p:cNvSpPr txBox="1">
            <a:spLocks noGrp="1"/>
          </p:cNvSpPr>
          <p:nvPr>
            <p:ph type="body" idx="1"/>
          </p:nvPr>
        </p:nvSpPr>
        <p:spPr>
          <a:xfrm rot="5400000">
            <a:off x="2514600" y="-152400"/>
            <a:ext cx="45720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46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6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6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7"/>
          <p:cNvSpPr txBox="1">
            <a:spLocks noGrp="1"/>
          </p:cNvSpPr>
          <p:nvPr>
            <p:ph type="title"/>
          </p:nvPr>
        </p:nvSpPr>
        <p:spPr>
          <a:xfrm rot="5400000">
            <a:off x="4709478" y="2194564"/>
            <a:ext cx="5851525" cy="201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7"/>
          <p:cNvSpPr txBox="1">
            <a:spLocks noGrp="1"/>
          </p:cNvSpPr>
          <p:nvPr>
            <p:ph type="body" idx="1"/>
          </p:nvPr>
        </p:nvSpPr>
        <p:spPr>
          <a:xfrm rot="5400000">
            <a:off x="769938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47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7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7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ölüm Üstbilgisi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0" name="Google Shape;30;p38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solidFill>
            <a:schemeClr val="lt1"/>
          </a:solidFill>
          <a:ln w="9525" cap="sq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1" name="Google Shape;31;p38"/>
          <p:cNvSpPr txBox="1"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  <a:defRPr sz="4000" b="0" cap="none">
                <a:solidFill>
                  <a:srgbClr val="69240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8"/>
          <p:cNvSpPr txBox="1"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SzPts val="204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37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7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0"/>
              </a:spcBef>
              <a:spcAft>
                <a:spcPts val="0"/>
              </a:spcAft>
              <a:buSzPts val="1400"/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8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8"/>
          <p:cNvSpPr txBox="1">
            <a:spLocks noGrp="1"/>
          </p:cNvSpPr>
          <p:nvPr>
            <p:ph type="ftr" idx="11"/>
          </p:nvPr>
        </p:nvSpPr>
        <p:spPr>
          <a:xfrm>
            <a:off x="800100" y="6172200"/>
            <a:ext cx="4000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8"/>
          <p:cNvSpPr/>
          <p:nvPr/>
        </p:nvSpPr>
        <p:spPr>
          <a:xfrm rot="10800000" flipH="1">
            <a:off x="69412" y="2376830"/>
            <a:ext cx="9013515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6" name="Google Shape;36;p38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7" name="Google Shape;37;p3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38" name="Google Shape;38;p38"/>
          <p:cNvSpPr>
            <a:spLocks noGrp="1"/>
          </p:cNvSpPr>
          <p:nvPr>
            <p:ph type="sldNum" idx="12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9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9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9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0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E3611"/>
              </a:buClr>
              <a:buSzPts val="4000"/>
              <a:buFont typeface="Calibri"/>
              <a:buNone/>
              <a:defRPr b="1">
                <a:solidFill>
                  <a:srgbClr val="9E361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0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0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0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48" name="Google Shape;48;p40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1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1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54" name="Google Shape;54;p41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body" idx="2"/>
          </p:nvPr>
        </p:nvSpPr>
        <p:spPr>
          <a:xfrm>
            <a:off x="4933950" y="1447800"/>
            <a:ext cx="374904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2"/>
          <p:cNvSpPr txBox="1"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2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SzPts val="2040"/>
              <a:buNone/>
              <a:defRPr sz="2400" b="1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228600" algn="l">
              <a:spcBef>
                <a:spcPts val="37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7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spcBef>
                <a:spcPts val="37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370"/>
              </a:spcBef>
              <a:spcAft>
                <a:spcPts val="0"/>
              </a:spcAft>
              <a:buSzPts val="1600"/>
              <a:buFont typeface="Calibri"/>
              <a:buNone/>
              <a:defRPr sz="1600" b="1"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42"/>
          <p:cNvSpPr txBox="1">
            <a:spLocks noGrp="1"/>
          </p:cNvSpPr>
          <p:nvPr>
            <p:ph type="body" idx="2"/>
          </p:nvPr>
        </p:nvSpPr>
        <p:spPr>
          <a:xfrm>
            <a:off x="4953000" y="1447800"/>
            <a:ext cx="3733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SzPts val="2040"/>
              <a:buNone/>
              <a:defRPr sz="2400" b="1">
                <a:solidFill>
                  <a:schemeClr val="accent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lvl="1" indent="-228600" algn="l">
              <a:spcBef>
                <a:spcPts val="37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7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spcBef>
                <a:spcPts val="37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370"/>
              </a:spcBef>
              <a:spcAft>
                <a:spcPts val="0"/>
              </a:spcAft>
              <a:buSzPts val="1600"/>
              <a:buFont typeface="Calibri"/>
              <a:buNone/>
              <a:defRPr sz="1600" b="1"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42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2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2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63" name="Google Shape;63;p42"/>
          <p:cNvSpPr txBox="1">
            <a:spLocks noGrp="1"/>
          </p:cNvSpPr>
          <p:nvPr>
            <p:ph type="body" idx="3"/>
          </p:nvPr>
        </p:nvSpPr>
        <p:spPr>
          <a:xfrm>
            <a:off x="9144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42"/>
          <p:cNvSpPr txBox="1">
            <a:spLocks noGrp="1"/>
          </p:cNvSpPr>
          <p:nvPr>
            <p:ph type="body" idx="4"/>
          </p:nvPr>
        </p:nvSpPr>
        <p:spPr>
          <a:xfrm>
            <a:off x="4953000" y="2247900"/>
            <a:ext cx="373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3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3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3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3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2" name="Google Shape;72;p44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solidFill>
            <a:schemeClr val="lt1"/>
          </a:solidFill>
          <a:ln w="9525" cap="sq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73" name="Google Shape;73;p44"/>
          <p:cNvSpPr txBox="1"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4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19050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SzPts val="1530"/>
              <a:buNone/>
              <a:defRPr sz="1800"/>
            </a:lvl1pPr>
            <a:lvl2pPr marL="914400" lvl="1" indent="-228600" algn="l">
              <a:spcBef>
                <a:spcPts val="37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spcBef>
                <a:spcPts val="37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spcBef>
                <a:spcPts val="37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370"/>
              </a:spcBef>
              <a:spcAft>
                <a:spcPts val="0"/>
              </a:spcAft>
              <a:buSzPts val="900"/>
              <a:buFont typeface="Calibri"/>
              <a:buNone/>
              <a:defRPr sz="900"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4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4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4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body" idx="2"/>
          </p:nvPr>
        </p:nvSpPr>
        <p:spPr>
          <a:xfrm>
            <a:off x="2971800" y="1600200"/>
            <a:ext cx="57150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58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25755" algn="l">
              <a:spcBef>
                <a:spcPts val="370"/>
              </a:spcBef>
              <a:spcAft>
                <a:spcPts val="0"/>
              </a:spcAft>
              <a:buSzPts val="1530"/>
              <a:buChar char="⚫"/>
              <a:defRPr/>
            </a:lvl3pPr>
            <a:lvl4pPr marL="1828800" lvl="3" indent="-320039" algn="l">
              <a:spcBef>
                <a:spcPts val="370"/>
              </a:spcBef>
              <a:spcAft>
                <a:spcPts val="0"/>
              </a:spcAft>
              <a:buSzPts val="1440"/>
              <a:buChar char="⚫"/>
              <a:defRPr/>
            </a:lvl4pPr>
            <a:lvl5pPr marL="2286000" lvl="4" indent="-342900" algn="l">
              <a:spcBef>
                <a:spcPts val="370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5"/>
          <p:cNvSpPr txBox="1"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libri"/>
              <a:buNone/>
              <a:defRPr sz="28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5"/>
          <p:cNvSpPr txBox="1">
            <a:spLocks noGrp="1"/>
          </p:cNvSpPr>
          <p:nvPr>
            <p:ph type="body" idx="1"/>
          </p:nvPr>
        </p:nvSpPr>
        <p:spPr>
          <a:xfrm>
            <a:off x="914400" y="5445825"/>
            <a:ext cx="7315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80"/>
              </a:spcBef>
              <a:spcAft>
                <a:spcPts val="0"/>
              </a:spcAft>
              <a:buSzPts val="1360"/>
              <a:buFont typeface="Calibri"/>
              <a:buNone/>
              <a:defRPr sz="1600"/>
            </a:lvl1pPr>
            <a:lvl2pPr marL="914400" lvl="1" indent="-293369" algn="l">
              <a:spcBef>
                <a:spcPts val="370"/>
              </a:spcBef>
              <a:spcAft>
                <a:spcPts val="0"/>
              </a:spcAft>
              <a:buSzPts val="1020"/>
              <a:buChar char="⚫"/>
              <a:defRPr sz="1200"/>
            </a:lvl2pPr>
            <a:lvl3pPr marL="1371600" lvl="2" indent="-282575" algn="l">
              <a:spcBef>
                <a:spcPts val="370"/>
              </a:spcBef>
              <a:spcAft>
                <a:spcPts val="0"/>
              </a:spcAft>
              <a:buSzPts val="850"/>
              <a:buChar char="⚫"/>
              <a:defRPr sz="1000"/>
            </a:lvl3pPr>
            <a:lvl4pPr marL="1828800" lvl="3" indent="-274319" algn="l">
              <a:spcBef>
                <a:spcPts val="370"/>
              </a:spcBef>
              <a:spcAft>
                <a:spcPts val="0"/>
              </a:spcAft>
              <a:buSzPts val="720"/>
              <a:buChar char="⚫"/>
              <a:defRPr sz="900"/>
            </a:lvl4pPr>
            <a:lvl5pPr marL="2286000" lvl="4" indent="-285750" algn="l">
              <a:spcBef>
                <a:spcPts val="370"/>
              </a:spcBef>
              <a:spcAft>
                <a:spcPts val="0"/>
              </a:spcAft>
              <a:buSzPts val="900"/>
              <a:buFont typeface="Calibri"/>
              <a:buChar char="o"/>
              <a:defRPr sz="900"/>
            </a:lvl5pPr>
            <a:lvl6pPr marL="2743200" lvl="5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7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45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5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88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5"/>
          <p:cNvSpPr>
            <a:spLocks noGrp="1"/>
          </p:cNvSpPr>
          <p:nvPr>
            <p:ph type="sldNum" idx="12"/>
          </p:nvPr>
        </p:nvSpPr>
        <p:spPr>
          <a:xfrm>
            <a:off x="146304" y="6208776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85" name="Google Shape;85;p45"/>
          <p:cNvSpPr/>
          <p:nvPr/>
        </p:nvSpPr>
        <p:spPr>
          <a:xfrm rot="10800000" flipH="1">
            <a:off x="68307" y="4683555"/>
            <a:ext cx="900684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6" name="Google Shape;86;p45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rgbClr val="E6AF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7" name="Google Shape;87;p45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8" name="Google Shape;88;p45"/>
          <p:cNvSpPr>
            <a:spLocks noGrp="1"/>
          </p:cNvSpPr>
          <p:nvPr>
            <p:ph type="pic" idx="2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" name="Google Shape;11;p36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solidFill>
            <a:schemeClr val="lt1"/>
          </a:solidFill>
          <a:ln w="9525" cap="sq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2" name="Google Shape;12;p36"/>
          <p:cNvSpPr txBox="1"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6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9730" algn="l" rtl="0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238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9730" algn="l" rtl="0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238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8139" algn="l" rtl="0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204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0519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920"/>
              <a:buFont typeface="Noto Sans Symbols"/>
              <a:buChar char="⚫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alibri"/>
              <a:buChar char="o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42900" algn="l" rtl="0"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42900" algn="l" rtl="0"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42900" algn="l" rtl="0">
              <a:spcBef>
                <a:spcPts val="370"/>
              </a:spcBef>
              <a:spcAft>
                <a:spcPts val="0"/>
              </a:spcAft>
              <a:buClr>
                <a:srgbClr val="CAAB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4" name="Google Shape;14;p36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5" name="Google Shape;15;p36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6" name="Google Shape;16;p36"/>
          <p:cNvSpPr>
            <a:spLocks noGrp="1"/>
          </p:cNvSpPr>
          <p:nvPr>
            <p:ph type="sldNum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FFFFFF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libri"/>
              <a:buNone/>
            </a:pPr>
            <a:r>
              <a:rPr lang="tr-TR" sz="5400"/>
              <a:t>PSİKOLOJİDE ANA KURAMLAR</a:t>
            </a:r>
            <a:br>
              <a:rPr lang="tr-TR" sz="5400"/>
            </a:br>
            <a:r>
              <a:rPr lang="tr-TR" sz="2700"/>
              <a:t>PSİ 305</a:t>
            </a:r>
            <a:endParaRPr sz="2700"/>
          </a:p>
        </p:txBody>
      </p:sp>
      <p:sp>
        <p:nvSpPr>
          <p:cNvPr id="106" name="Google Shape;106;p1"/>
          <p:cNvSpPr txBox="1"/>
          <p:nvPr/>
        </p:nvSpPr>
        <p:spPr>
          <a:xfrm>
            <a:off x="467544" y="3789040"/>
            <a:ext cx="7848872" cy="2448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None/>
            </a:pPr>
            <a:r>
              <a:rPr lang="tr-T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Davranışçı Kuramlar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None/>
            </a:pP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oto Sans Symbols"/>
              <a:buNone/>
            </a:pPr>
            <a:endParaRPr dirty="0"/>
          </a:p>
          <a:p>
            <a:pPr marL="0" marR="0" lvl="0" indent="0" algn="ctr" rtl="0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</a:pPr>
            <a:r>
              <a:rPr lang="tr-T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Psikoloji Bölümü</a:t>
            </a:r>
            <a:endParaRPr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" descr="C:\Users\ASUS\Desktop\Çağ Üniversitesi Logo (Mersin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3928" y="134695"/>
            <a:ext cx="1196615" cy="119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Klasik (Tepkisel) Koşullanma</a:t>
            </a:r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Nötr olan uyarıcı (zil sesi)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Doğal olan koşulsuz uyarıcı (et) ile eşleştirilmiş olur.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Böylelikle doğal olan uyarıcıya gösterilen tepki koşullu uyarıcı olan zil sesine de gösterilmeye başlar (koşullu tepki).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2" descr="Pavlov's Dogs Experiment &amp; Pavlovian Conditioning Respon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465" y="1268760"/>
            <a:ext cx="7618437" cy="443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Genelleme</a:t>
            </a:r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Koşullanma gerçekleştikten sonra organizma koşullu tepkiyi, koşullu uyarıcıya benzeyen başka uyarıcılara da verebilmektedir.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Bu duruma genelleme (uyarıcı genellemesi) adı verilmektedir.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&gt; salya salgılama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Çıngırak sesi &gt; salya salgılama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Ayırt etme</a:t>
            </a:r>
            <a:endParaRPr/>
          </a:p>
        </p:txBody>
      </p:sp>
      <p:sp>
        <p:nvSpPr>
          <p:cNvPr id="203" name="Google Shape;203;p14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Organizmanın benzer uyarıcılar arasından yalnızca birine tepki verip diğerlerine vermemesi ise ayırt etme olarak adlandırılmaktadır.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&gt; salya salgılama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Çıngırak sesi &gt; salya salgılama &gt; et verilmez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Çıngırak sesi &gt; salya salgılamaz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&gt; salya salgılama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Pekiştirme</a:t>
            </a:r>
            <a:endParaRPr/>
          </a:p>
        </p:txBody>
      </p:sp>
      <p:sp>
        <p:nvSpPr>
          <p:cNvPr id="210" name="Google Shape;210;p15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Koşullu uyarıcıdan sonra koşulsuz uyarıcının verilmesi pekiştirme etkisi yaratmaktadır.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Öğrenilen koşullu tepki bu şekilde sağlamlaşmaktadır.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(koşullu uyarıcı) &gt; salya salgılama &gt; et (koşulsuz uyarıcı)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Böylelikle zil sesinin koşullu uyarıcı etkisi pekiştirilmiş olur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Sönme</a:t>
            </a:r>
            <a:endParaRPr/>
          </a:p>
        </p:txBody>
      </p:sp>
      <p:sp>
        <p:nvSpPr>
          <p:cNvPr id="217" name="Google Shape;217;p16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Koşullu uyarıcının ardından  koşulsuz uyarıcı verilmediği zaman koşullu tepkinin bir süre sonra azalarak ortadan kalktığı gözlenmektedir.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Bu duruma sönme adı verilir.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&gt; salya salgılama (koşullu tepki)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&gt; salya salgılama (koşullu tepki)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&gt; salya salgılanmaz (sönme)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7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Örnek</a:t>
            </a:r>
            <a:endParaRPr/>
          </a:p>
        </p:txBody>
      </p:sp>
      <p:sp>
        <p:nvSpPr>
          <p:cNvPr id="224" name="Google Shape;224;p17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Çocuklar köpek görünce korkmazlar. (güler, dokunmak ister vb.)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Çocuk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Köpek (nötr uyarıcı)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Saldırı 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Korku tepkisi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Çocuk köpek gördüğü zaman saldırıya uğramasa bile korkar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Çocuk köpek görünce (koşullu uyarıcı) korkmaya (koşullu tepki) koşullanmış olur.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8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Örnek</a:t>
            </a:r>
            <a:endParaRPr/>
          </a:p>
        </p:txBody>
      </p:sp>
      <p:sp>
        <p:nvSpPr>
          <p:cNvPr id="231" name="Google Shape;231;p18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Süs köpekleri saldırmaz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Çoban köpekleri saldırır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Süs köpeklerinden korkmaz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Çoban köpeklerinden korkar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Bu durum hangi kavramla açıklanır?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Çoban köpekleri de saldırmamaya başlar. Zamanla çoban köpeklerine korku tepkisi vermez.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Çoban köpekleri sürekli saldırı.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Edimsel (Operant) Koşullanma</a:t>
            </a:r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47525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Edimsel koşullanma kuramı Skinner tarafından geliştirilmiştir.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Davranışın tekrarlanma olasılığının kendi yol açtığı sonuca bağlıdır.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Sonuç hoşa giden bir durum ise tekrarlanma ihtimali artar.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Bu duruma pekiştirme adı verilir.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  <p:pic>
        <p:nvPicPr>
          <p:cNvPr id="239" name="Google Shape;239;p19" descr="B. F. Skinner the Psychologist, biography, facts and quo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2120" y="2564904"/>
            <a:ext cx="2808312" cy="4054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0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Edimsel (Operant) Koşullanma</a:t>
            </a:r>
            <a:endParaRPr/>
          </a:p>
        </p:txBody>
      </p:sp>
      <p:sp>
        <p:nvSpPr>
          <p:cNvPr id="246" name="Google Shape;246;p20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Edimsel koşullanmada iki tür pekiştireç vardır.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Olumlu pekiştireç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Olumsuz pekiştireç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Temel Kuramcılar</a:t>
            </a:r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body" idx="1"/>
          </p:nvPr>
        </p:nvSpPr>
        <p:spPr>
          <a:xfrm>
            <a:off x="722313" y="2547938"/>
            <a:ext cx="7772400" cy="383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tr-TR"/>
              <a:t>Ivan Petroviç Pavlov (1849-1936)</a:t>
            </a:r>
            <a:endParaRPr/>
          </a:p>
        </p:txBody>
      </p:sp>
      <p:pic>
        <p:nvPicPr>
          <p:cNvPr id="122" name="Google Shape;122;p3" descr="Ivan Pavlov kimdir? - Yeni Aki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351" y="3645024"/>
            <a:ext cx="4549685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 descr="Ivan Pavlov – Facts - NobelPrize.or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0152" y="2636912"/>
            <a:ext cx="2616832" cy="3925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1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Olumlu pekiştireç</a:t>
            </a:r>
            <a:endParaRPr/>
          </a:p>
        </p:txBody>
      </p:sp>
      <p:sp>
        <p:nvSpPr>
          <p:cNvPr id="253" name="Google Shape;253;p21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Bir davranışın ardından ortamda bulunmayan bir uyarıcının ortama dahil olması ve bu uyarıcının ortama dahil olmasının davranışı yapan organizma için hoş bir durum yaratarak o davranışın ortaya çıkma olasılığını artırması olumlu pekiştirmedir.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2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Olumlu pekiştireç</a:t>
            </a:r>
            <a:endParaRPr/>
          </a:p>
        </p:txBody>
      </p:sp>
      <p:sp>
        <p:nvSpPr>
          <p:cNvPr id="260" name="Google Shape;260;p22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Skinner’ın faresi</a:t>
            </a:r>
            <a:endParaRPr/>
          </a:p>
        </p:txBody>
      </p:sp>
      <p:pic>
        <p:nvPicPr>
          <p:cNvPr id="261" name="Google Shape;261;p22" descr="Trapped In A Skinner Box. The Dark side of digital platforms | by Praveen  SA | Atypical Psychology | Mediu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640" y="3380994"/>
            <a:ext cx="4824536" cy="3216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3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Olumlu pekiştireç</a:t>
            </a:r>
            <a:endParaRPr/>
          </a:p>
        </p:txBody>
      </p:sp>
      <p:sp>
        <p:nvSpPr>
          <p:cNvPr id="268" name="Google Shape;268;p23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Köpeğe patisini kaldırmayı öğretmek.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Ödevini yapan çocuk &gt; Aferin demek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Yemeği bitirme davranışı &gt; tatlı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4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Olumsuz pekiştireç</a:t>
            </a:r>
            <a:endParaRPr/>
          </a:p>
        </p:txBody>
      </p:sp>
      <p:sp>
        <p:nvSpPr>
          <p:cNvPr id="275" name="Google Shape;275;p24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Bir davranışın ardından ortamda bulunan ve davranışı yapan organizmayı rahatsız eden bir uyarıcının ortadan çıkartılması ve bu uyarıcının ortadan çıkartılmasının davranışı yapan organizma için hoş bir durum yaratarak o davranışın ortaya çıkma olasılığının arttırmasıdır.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Olumsuz pekiştireç</a:t>
            </a:r>
            <a:endParaRPr/>
          </a:p>
        </p:txBody>
      </p:sp>
      <p:sp>
        <p:nvSpPr>
          <p:cNvPr id="282" name="Google Shape;282;p25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Skinner ve elektrik akımı verilen fare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  <p:pic>
        <p:nvPicPr>
          <p:cNvPr id="283" name="Google Shape;283;p25" descr="Loyalty Psychology Series: Operant Conditioning - Loyalty &amp; Reward C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84" y="3068960"/>
            <a:ext cx="6962775" cy="3676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6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Olumsuz pekiştireç</a:t>
            </a:r>
            <a:endParaRPr/>
          </a:p>
        </p:txBody>
      </p:sp>
      <p:sp>
        <p:nvSpPr>
          <p:cNvPr id="290" name="Google Shape;290;p26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Anne ve babası sürekli kavga ettiği için sürekli dışarıda vakit geçiren ergen.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Ebeveyn arasındaki kavga çocuğun dışarıda vakit geçirme davranışını artıran bir olumsuz pekiştireçtir.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Çocuk bu şekilde sorundan kurtulmakta ve rahat etmektedir.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7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Pekiştireçler</a:t>
            </a:r>
            <a:endParaRPr/>
          </a:p>
        </p:txBody>
      </p:sp>
      <p:sp>
        <p:nvSpPr>
          <p:cNvPr id="297" name="Google Shape;297;p27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b="1"/>
              <a:t>Birincil pekiştireçler: </a:t>
            </a:r>
            <a:r>
              <a:rPr lang="tr-TR"/>
              <a:t>Biyolojik ve temel ihtiyaçlara yöneliktir.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i="1"/>
              <a:t>Olumlu birincil pekiştireçler:</a:t>
            </a:r>
            <a:r>
              <a:rPr lang="tr-TR"/>
              <a:t> Yiyecek, içecek, tatlı, çikolata vb.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i="1"/>
              <a:t>Olumsuz birincil pekiştireçler:</a:t>
            </a:r>
            <a:r>
              <a:rPr lang="tr-TR"/>
              <a:t> Aşırı sıcak, aşırı soğuk, fiziksel acı vb.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b="1"/>
              <a:t>İkincil pekiştireçler:</a:t>
            </a:r>
            <a:r>
              <a:rPr lang="tr-TR"/>
              <a:t> Biyolojik ve temel ihtiyaçlara kökenli olmayanlar.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i="1"/>
              <a:t>Olumlu ikincil pekiştireçler:</a:t>
            </a:r>
            <a:r>
              <a:rPr lang="tr-TR"/>
              <a:t> Para, statü, rütbe, derece vb.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i="1"/>
              <a:t>Olumsuz ikincil pekiştireçler:</a:t>
            </a:r>
            <a:r>
              <a:rPr lang="tr-TR"/>
              <a:t> Korku, kaygı, stres vb.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8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Edimsel (Operant) Koşullanma</a:t>
            </a:r>
            <a:endParaRPr/>
          </a:p>
        </p:txBody>
      </p:sp>
      <p:sp>
        <p:nvSpPr>
          <p:cNvPr id="304" name="Google Shape;304;p28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Çok çalışma &gt; prim verme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Sınıfı temizleme &gt; en temiz sınıf ödülü alma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Makale yazma &gt; akademik teşvik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Kurallara uyma &gt; rütbe yükseltme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Öğrencilerle ilgilenme &gt; yılın öğretmeni seçme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Yüksek satış rakamına ulaşma &gt; ayın çalışanı seçilme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Güzel yemek yapma &gt; övülme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Sigara içmek &gt; rahatlama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Uyuşturucu kullanma &gt; mutlu hissetme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Ağlama &gt; meme verme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Yemek yemeyi reddetme &gt; telefondan video açma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Kumar oynama &gt; para kazanma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Sigara içme &gt; gerginliğin azalması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9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Ceza</a:t>
            </a:r>
            <a:endParaRPr/>
          </a:p>
        </p:txBody>
      </p:sp>
      <p:sp>
        <p:nvSpPr>
          <p:cNvPr id="311" name="Google Shape;311;p29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Davranışın ardından ortaya çıkan hoş durumların davranışın tekrarlanma olasılığını artırdığı gibi tersi de davranışın azalmasına yol açar.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Bir davranışın ardından organizma için hoş olmayan bir durum ortaya çıkması nedeniyle o davranışın tekrarlanma olasılığının azalması ceza olarak adlandırılır.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Ceza türleri</a:t>
            </a:r>
            <a:endParaRPr/>
          </a:p>
        </p:txBody>
      </p:sp>
      <p:sp>
        <p:nvSpPr>
          <p:cNvPr id="318" name="Google Shape;318;p30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b="1"/>
              <a:t>Birinci tür ceza (olumlu ceza): </a:t>
            </a:r>
            <a:r>
              <a:rPr lang="tr-TR"/>
              <a:t>Davranışın ardından itici bir uyarıcı ortama girdiği için davranışı yapan organizma nahoş durum yaşar.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Yaramazlık yapan çocuğun azarlanması,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Bisiklet sürerken elleriyle gidonu tutmadığı için düşerek yaralanma.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Temel Kuramcılar</a:t>
            </a:r>
            <a:endParaRPr/>
          </a:p>
        </p:txBody>
      </p:sp>
      <p:sp>
        <p:nvSpPr>
          <p:cNvPr id="130" name="Google Shape;130;p4"/>
          <p:cNvSpPr txBox="1">
            <a:spLocks noGrp="1"/>
          </p:cNvSpPr>
          <p:nvPr>
            <p:ph type="body" idx="1"/>
          </p:nvPr>
        </p:nvSpPr>
        <p:spPr>
          <a:xfrm>
            <a:off x="722313" y="2547938"/>
            <a:ext cx="7772400" cy="383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tr-TR"/>
              <a:t>Burrhus Frederick Skinner (1904-1990)</a:t>
            </a:r>
            <a:endParaRPr/>
          </a:p>
        </p:txBody>
      </p:sp>
      <p:pic>
        <p:nvPicPr>
          <p:cNvPr id="131" name="Google Shape;131;p4" descr="B.F. Skinner: Biography of the Influential Behavioris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600" y="3554807"/>
            <a:ext cx="4052397" cy="27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4" descr="https://upload.wikimedia.org/wikipedia/commons/thumb/3/3c/B.F._Skinner_at_Harvard_circa_1950_%28cropped%29.jpg/200px-B.F._Skinner_at_Harvard_circa_1950_%28cropped%2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0152" y="2700032"/>
            <a:ext cx="2736304" cy="3584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1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Ceza türleri</a:t>
            </a:r>
            <a:endParaRPr/>
          </a:p>
        </p:txBody>
      </p:sp>
      <p:sp>
        <p:nvSpPr>
          <p:cNvPr id="325" name="Google Shape;325;p31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 b="1"/>
              <a:t>İkinci tür ceza (olumsuz ceza): </a:t>
            </a:r>
            <a:r>
              <a:rPr lang="tr-TR"/>
              <a:t>Davranışın ardından davranışı yapan organizmanın hoşuna giden bir uyarıcı ortamdan çıktığı için nahoş durum yaşanır.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Kuralları uymayan (mızıkçılık yapan) davranışları nedeniyle bir çocuğun arkadaşları tarafından oyuna alınmaması,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Yaramazlık yapan çocuğun bilgisayar oynama hakkının elinden alınması.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2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Pekiştirme tarifeleri</a:t>
            </a:r>
            <a:endParaRPr/>
          </a:p>
        </p:txBody>
      </p:sp>
      <p:sp>
        <p:nvSpPr>
          <p:cNvPr id="332" name="Google Shape;332;p32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Pekiştireçler ne şekilde verilirse daha etkili olur?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Sürekli pekiştirme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Aralıklı (kesintili) pekiştirme</a:t>
            </a:r>
            <a:endParaRPr/>
          </a:p>
          <a:p>
            <a:pPr marL="891539" lvl="1" indent="-342899" algn="l" rtl="0">
              <a:spcBef>
                <a:spcPts val="370"/>
              </a:spcBef>
              <a:spcAft>
                <a:spcPts val="0"/>
              </a:spcAft>
              <a:buSzPts val="1530"/>
              <a:buFont typeface="Arial"/>
              <a:buChar char="•"/>
            </a:pPr>
            <a:r>
              <a:rPr lang="tr-TR"/>
              <a:t>Zaman aralıklı</a:t>
            </a:r>
            <a:endParaRPr/>
          </a:p>
          <a:p>
            <a:pPr marL="1165860" lvl="2" indent="-342900" algn="l" rtl="0">
              <a:spcBef>
                <a:spcPts val="370"/>
              </a:spcBef>
              <a:spcAft>
                <a:spcPts val="0"/>
              </a:spcAft>
              <a:buSzPts val="1360"/>
              <a:buFont typeface="Arial"/>
              <a:buChar char="•"/>
            </a:pPr>
            <a:r>
              <a:rPr lang="tr-TR"/>
              <a:t>Sabit zaman aralıklı</a:t>
            </a:r>
            <a:endParaRPr/>
          </a:p>
          <a:p>
            <a:pPr marL="1165860" lvl="2" indent="-342900" algn="l" rtl="0">
              <a:spcBef>
                <a:spcPts val="370"/>
              </a:spcBef>
              <a:spcAft>
                <a:spcPts val="0"/>
              </a:spcAft>
              <a:buSzPts val="1360"/>
              <a:buFont typeface="Arial"/>
              <a:buChar char="•"/>
            </a:pPr>
            <a:r>
              <a:rPr lang="tr-TR"/>
              <a:t>Değişken zaman aralıklı</a:t>
            </a:r>
            <a:endParaRPr/>
          </a:p>
          <a:p>
            <a:pPr marL="891539" lvl="1" indent="-342899" algn="l" rtl="0">
              <a:spcBef>
                <a:spcPts val="370"/>
              </a:spcBef>
              <a:spcAft>
                <a:spcPts val="0"/>
              </a:spcAft>
              <a:buSzPts val="1530"/>
              <a:buFont typeface="Arial"/>
              <a:buChar char="•"/>
            </a:pPr>
            <a:r>
              <a:rPr lang="tr-TR"/>
              <a:t>Oran aralıklı</a:t>
            </a:r>
            <a:endParaRPr/>
          </a:p>
          <a:p>
            <a:pPr marL="1165860" lvl="2" indent="-342900" algn="l" rtl="0">
              <a:spcBef>
                <a:spcPts val="370"/>
              </a:spcBef>
              <a:spcAft>
                <a:spcPts val="0"/>
              </a:spcAft>
              <a:buSzPts val="1360"/>
              <a:buFont typeface="Arial"/>
              <a:buChar char="•"/>
            </a:pPr>
            <a:r>
              <a:rPr lang="tr-TR"/>
              <a:t>Sabit oran aralıklı</a:t>
            </a:r>
            <a:endParaRPr/>
          </a:p>
          <a:p>
            <a:pPr marL="1165860" lvl="2" indent="-342900" algn="l" rtl="0">
              <a:spcBef>
                <a:spcPts val="370"/>
              </a:spcBef>
              <a:spcAft>
                <a:spcPts val="0"/>
              </a:spcAft>
              <a:buSzPts val="1360"/>
              <a:buFont typeface="Arial"/>
              <a:buChar char="•"/>
            </a:pPr>
            <a:r>
              <a:rPr lang="tr-TR"/>
              <a:t>Değişken oran aralıklı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3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Gözlem Yoluyla Öğrenme</a:t>
            </a:r>
            <a:endParaRPr/>
          </a:p>
        </p:txBody>
      </p:sp>
      <p:sp>
        <p:nvSpPr>
          <p:cNvPr id="339" name="Google Shape;339;p33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4968552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Bandura, doğrudan yaşantıların yanı sıra, öğrenmenin ve sonrasında meydana gelen davranış değişiminin başka insanların davranışlarını gözlemleyerek dolaylı bir şekilde meydana gelebileceğini ortaya koymuştur.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Model alarak öğrenme.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Sosyal öğrenme.</a:t>
            </a:r>
            <a:endParaRPr/>
          </a:p>
        </p:txBody>
      </p:sp>
      <p:pic>
        <p:nvPicPr>
          <p:cNvPr id="340" name="Google Shape;340;p33" descr="Albert Bandura - Vikiped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2160" y="2924944"/>
            <a:ext cx="2520280" cy="3567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4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Gözlem Yoluyla Öğrenme</a:t>
            </a:r>
            <a:endParaRPr/>
          </a:p>
        </p:txBody>
      </p:sp>
      <p:sp>
        <p:nvSpPr>
          <p:cNvPr id="347" name="Google Shape;347;p34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Bandura, modelin sergilediği davranışların sonuçlarının model için olduğu gibi, gözleyen için de öğretici olduğunu vurgulamıştır.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Bu olgu dolaylı yaşantı olarak adlandırılır.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Yere atılan çöpü alarak çöp kutusuna atan arkadaşına öğretmeninin yüksek puan verdiğini gözlemleyen öğrencinin yerdeki çöpleri toplaması.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Dolaylı pekiştirme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Dolaylı güdülenme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Dolaylı ceza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"/>
          <p:cNvSpPr txBox="1"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Temel Kuramcılar</a:t>
            </a:r>
            <a:endParaRPr/>
          </a:p>
        </p:txBody>
      </p:sp>
      <p:sp>
        <p:nvSpPr>
          <p:cNvPr id="139" name="Google Shape;139;p5"/>
          <p:cNvSpPr txBox="1">
            <a:spLocks noGrp="1"/>
          </p:cNvSpPr>
          <p:nvPr>
            <p:ph type="body" idx="1"/>
          </p:nvPr>
        </p:nvSpPr>
        <p:spPr>
          <a:xfrm>
            <a:off x="722313" y="2547938"/>
            <a:ext cx="7772400" cy="80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tr-TR"/>
              <a:t>Albert Bandura (1925-2021)</a:t>
            </a:r>
            <a:endParaRPr/>
          </a:p>
        </p:txBody>
      </p:sp>
      <p:pic>
        <p:nvPicPr>
          <p:cNvPr id="140" name="Google Shape;140;p5" descr="Albert Bandura Interview: The Greatest Living Psychologist on Trump’s  “Atrocious Statements” and Humanity’s “Pervasive Moral Paradox”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592" y="3356992"/>
            <a:ext cx="2152650" cy="322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" descr="ALBERT BANDURA Honorary Degrees | Psychologist | Social Psychology |  Stanford University | Californ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3525780"/>
            <a:ext cx="4176464" cy="2891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İnsan doğasına bakış</a:t>
            </a:r>
            <a:endParaRPr/>
          </a:p>
        </p:txBody>
      </p:sp>
      <p:sp>
        <p:nvSpPr>
          <p:cNvPr id="148" name="Google Shape;148;p6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Davranışçıların insan doğasına bakışı nötrdür.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Genetik faktörleri kabul ederler.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Buna karşın insan doğasının çevre tarafından belirlendiğini kabul ederler.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Bu nedenle insanları ‘iyi’ ya da ‘kötü’ olarak değerlendirmek yanlış olacaktır.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İnsan çevreye uyum sağlamaya güdülenmiştir.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Dolayısıyla davranışlarımızın amacı:</a:t>
            </a:r>
            <a:endParaRPr/>
          </a:p>
          <a:p>
            <a:pPr marL="891539" lvl="1" indent="-342899" algn="l" rtl="0">
              <a:spcBef>
                <a:spcPts val="37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1. hayatta kalmamıza yardımcı olan şeyleri elde etmemize yardımcı olmak</a:t>
            </a:r>
            <a:endParaRPr/>
          </a:p>
          <a:p>
            <a:pPr marL="891539" lvl="1" indent="-342899" algn="l" rtl="0">
              <a:spcBef>
                <a:spcPts val="37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tr-TR"/>
              <a:t>2. aksi yöndeki deneyimlerden uzaklaştırmaktır.</a:t>
            </a:r>
            <a:endParaRPr/>
          </a:p>
          <a:p>
            <a:pPr marL="342900" lvl="0" indent="-223075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None/>
            </a:pPr>
            <a:endParaRPr/>
          </a:p>
          <a:p>
            <a:pPr marL="342900" lvl="0" indent="-223075" algn="l" rtl="0">
              <a:spcBef>
                <a:spcPts val="580"/>
              </a:spcBef>
              <a:spcAft>
                <a:spcPts val="0"/>
              </a:spcAft>
              <a:buSzPct val="8500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Temel kavramlar</a:t>
            </a:r>
            <a:endParaRPr/>
          </a:p>
        </p:txBody>
      </p:sp>
      <p:sp>
        <p:nvSpPr>
          <p:cNvPr id="155" name="Google Shape;155;p7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Klasik (Tepkisel) Koşullanma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Edimsel (Operant) Koşullanma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Gözlem Yoluyla Öğrenme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Klasik (Tepkisel) Koşullanma</a:t>
            </a:r>
            <a:endParaRPr/>
          </a:p>
        </p:txBody>
      </p:sp>
      <p:sp>
        <p:nvSpPr>
          <p:cNvPr id="162" name="Google Shape;162;p8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7776864" cy="91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Pavlov’un klasik koşullanma deneyi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Köpek + Et (doğal uyarıcı) = Salya salgılama (doğal tepki)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  <p:pic>
        <p:nvPicPr>
          <p:cNvPr id="163" name="Google Shape;163;p8" descr="Introduction to Ivan Pavlov and His Theory | Structural Learn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7704" y="3717032"/>
            <a:ext cx="4637279" cy="2837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 txBox="1"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b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69240B"/>
              </a:buClr>
              <a:buSzPts val="4000"/>
              <a:buFont typeface="Calibri"/>
              <a:buNone/>
            </a:pPr>
            <a:r>
              <a:rPr lang="tr-TR"/>
              <a:t>Klasik (Tepkisel) Koşullanma</a:t>
            </a:r>
            <a:endParaRPr/>
          </a:p>
        </p:txBody>
      </p:sp>
      <p:sp>
        <p:nvSpPr>
          <p:cNvPr id="170" name="Google Shape;170;p9"/>
          <p:cNvSpPr txBox="1"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Köpek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Zil sesi (nötr uyarıcı)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Et 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Tekrar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Köpek zil sesini duyduğu zaman et verilmese bile salya salgılar.</a:t>
            </a:r>
            <a:endParaRPr/>
          </a:p>
          <a:p>
            <a:pPr marL="342900" lvl="0" indent="-342900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Char char="•"/>
            </a:pPr>
            <a:r>
              <a:rPr lang="tr-TR"/>
              <a:t>Köpek zil sesini duyunca (koşullu uyarıcı) salya salgılamaya (koşullu tepki) koşullanmış olur.</a:t>
            </a: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  <a:p>
            <a:pPr marL="342900" lvl="0" indent="-213359" algn="l" rtl="0">
              <a:spcBef>
                <a:spcPts val="580"/>
              </a:spcBef>
              <a:spcAft>
                <a:spcPts val="0"/>
              </a:spcAft>
              <a:buSzPts val="204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0" descr="Ivan Petroviç Pavlov Kimdir? – Mona Psikoloj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547" y="1124744"/>
            <a:ext cx="8187710" cy="4608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isse Senedi">
  <a:themeElements>
    <a:clrScheme name="Hisse Senedi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1092</Words>
  <Application>Microsoft Office PowerPoint</Application>
  <PresentationFormat>Ekran Gösterisi (4:3)</PresentationFormat>
  <Paragraphs>198</Paragraphs>
  <Slides>33</Slides>
  <Notes>33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9" baseType="lpstr">
      <vt:lpstr>Calibri</vt:lpstr>
      <vt:lpstr>Noto Sans Symbols</vt:lpstr>
      <vt:lpstr>Arial</vt:lpstr>
      <vt:lpstr>Libre Baskerville</vt:lpstr>
      <vt:lpstr>Libre Franklin</vt:lpstr>
      <vt:lpstr>Hisse Senedi</vt:lpstr>
      <vt:lpstr>PSİKOLOJİDE ANA KURAMLAR PSİ 305</vt:lpstr>
      <vt:lpstr>Temel Kuramcılar</vt:lpstr>
      <vt:lpstr>Temel Kuramcılar</vt:lpstr>
      <vt:lpstr>Temel Kuramcılar</vt:lpstr>
      <vt:lpstr>İnsan doğasına bakış</vt:lpstr>
      <vt:lpstr>Temel kavramlar</vt:lpstr>
      <vt:lpstr>Klasik (Tepkisel) Koşullanma</vt:lpstr>
      <vt:lpstr>Klasik (Tepkisel) Koşullanma</vt:lpstr>
      <vt:lpstr>PowerPoint Sunusu</vt:lpstr>
      <vt:lpstr>Klasik (Tepkisel) Koşullanma</vt:lpstr>
      <vt:lpstr>PowerPoint Sunusu</vt:lpstr>
      <vt:lpstr>Genelleme</vt:lpstr>
      <vt:lpstr>Ayırt etme</vt:lpstr>
      <vt:lpstr>Pekiştirme</vt:lpstr>
      <vt:lpstr>Sönme</vt:lpstr>
      <vt:lpstr>Örnek</vt:lpstr>
      <vt:lpstr>Örnek</vt:lpstr>
      <vt:lpstr>Edimsel (Operant) Koşullanma</vt:lpstr>
      <vt:lpstr>Edimsel (Operant) Koşullanma</vt:lpstr>
      <vt:lpstr>Olumlu pekiştireç</vt:lpstr>
      <vt:lpstr>Olumlu pekiştireç</vt:lpstr>
      <vt:lpstr>Olumlu pekiştireç</vt:lpstr>
      <vt:lpstr>Olumsuz pekiştireç</vt:lpstr>
      <vt:lpstr>Olumsuz pekiştireç</vt:lpstr>
      <vt:lpstr>Olumsuz pekiştireç</vt:lpstr>
      <vt:lpstr>Pekiştireçler</vt:lpstr>
      <vt:lpstr>Edimsel (Operant) Koşullanma</vt:lpstr>
      <vt:lpstr>Ceza</vt:lpstr>
      <vt:lpstr>Ceza türleri</vt:lpstr>
      <vt:lpstr>Ceza türleri</vt:lpstr>
      <vt:lpstr>Pekiştirme tarifeleri</vt:lpstr>
      <vt:lpstr>Gözlem Yoluyla Öğrenme</vt:lpstr>
      <vt:lpstr>Gözlem Yoluyla Öğrenme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PSİKOLOJİDE ANA KURAMLAR PSİ 305</dc:title>
  <dc:creator>KIRDÖK</dc:creator>
  <cp:lastModifiedBy>Sena D</cp:lastModifiedBy>
  <cp:revision>3</cp:revision>
  <dcterms:created xsi:type="dcterms:W3CDTF">2012-10-08T08:09:00Z</dcterms:created>
  <dcterms:modified xsi:type="dcterms:W3CDTF">2026-03-13T11:20:10Z</dcterms:modified>
</cp:coreProperties>
</file>