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embeddedFontLst>
    <p:embeddedFont>
      <p:font typeface="Libre Baskerville" panose="02000000000000000000" pitchFamily="2" charset="0"/>
      <p:regular r:id="rId36"/>
      <p:bold r:id="rId37"/>
      <p:italic r:id="rId38"/>
    </p:embeddedFont>
    <p:embeddedFont>
      <p:font typeface="Libre Franklin" pitchFamily="2" charset="-94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Qa0nLtSeqvuRNFTt0d85UMAgq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569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37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37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37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bilgisi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" name="Google Shape;30;p38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  <a:defRPr sz="4000" b="0" cap="none">
                <a:solidFill>
                  <a:srgbClr val="69240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Google Shape;37;p3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38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000"/>
              <a:buFont typeface="Calibri"/>
              <a:buNone/>
              <a:defRPr b="1">
                <a:solidFill>
                  <a:srgbClr val="9E36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44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Calibri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Calibri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5" name="Google Shape;85;p45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45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45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45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973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139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92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tr-TR" sz="5400"/>
              <a:t>PSİKOLOJİDE ANA KURAMLAR</a:t>
            </a:r>
            <a:br>
              <a:rPr lang="tr-TR" sz="5400"/>
            </a:br>
            <a:r>
              <a:rPr lang="tr-TR" sz="2700"/>
              <a:t>PSİ 305</a:t>
            </a:r>
            <a:endParaRPr sz="2700"/>
          </a:p>
        </p:txBody>
      </p:sp>
      <p:sp>
        <p:nvSpPr>
          <p:cNvPr id="106" name="Google Shape;106;p1"/>
          <p:cNvSpPr txBox="1"/>
          <p:nvPr/>
        </p:nvSpPr>
        <p:spPr>
          <a:xfrm>
            <a:off x="467544" y="3789040"/>
            <a:ext cx="7848872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tr-T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Davranışçı Kuramlar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dirty="0"/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lang="tr-T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Psikoloji Bölümü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 descr="C:\Users\ASUS\Desktop\Çağ Üniversitesi Logo (Mersin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134695"/>
            <a:ext cx="1196615" cy="1196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Klasik (Tepkisel) Koşullanma</a:t>
            </a:r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Nötr olan uyarıcı (zil sesi)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Doğal olan koşulsuz uyarıcı (et) ile eşleştirilmiş olur.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Böylelikle doğal olan uyarıcıya gösterilen tepki koşullu uyarıcı olan zil sesine de gösterilmeye başlar (koşullu tepki).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 descr="Pavlov's Dogs Experiment &amp; Pavlovian Conditioning Respon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465" y="1268760"/>
            <a:ext cx="7618437" cy="443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Genelleme</a:t>
            </a:r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Koşullanma gerçekleştikten sonra organizma koşullu tepkiyi, koşullu uyarıcıya benzeyen başka uyarıcılara da verebilmektedir.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Bu duruma genelleme (uyarıcı genellemesi) adı verilmektedir.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Çıngırak sesi &gt; salya salgılama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Ayırt etme</a:t>
            </a:r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Organizmanın benzer uyarıcılar arasından yalnızca birine tepki verip diğerlerine vermemesi ise ayırt etme olarak adlandırılmaktadır.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Çıngırak sesi &gt; salya salgılama &gt; et verilmez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Çıngırak sesi &gt; salya salgılamaz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salgılama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Pekiştirme</a:t>
            </a:r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Koşullu uyarıcıdan sonra koşulsuz uyarıcının verilmesi pekiştirme etkisi yaratmaktadır.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Öğrenilen koşullu tepki bu şekilde sağlamlaşmaktadır.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(koşullu uyarıcı) &gt; salya salgılama &gt; et (koşulsuz uyarıcı)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Böylelikle zil sesinin koşullu uyarıcı etkisi pekiştirilmiş olur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Sönme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Koşullu uyarıcının ardından  koşulsuz uyarıcı verilmediği zaman koşullu tepkinin bir süre sonra azalarak ortadan kalktığı gözlenmektedir.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Bu duruma sönme adı verilir.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salgılama (koşullu tepki)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salgılama (koşullu tepki)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&gt; salya salgılanmaz (sönme)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Örnek</a:t>
            </a:r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Çocuklar köpek görünce korkmazlar. (güler, dokunmak ister vb.)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Çocuk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Köpek (nötr uyarıcı)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Saldırı 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Korku tepkisi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Çocuk köpek gördüğü zaman saldırıya uğramasa bile korkar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Çocuk köpek görünce (koşullu uyarıcı) korkmaya (koşullu tepki) koşullanmış olur.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Örnek</a:t>
            </a: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Süs köpekleri saldırmaz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Çoban köpekleri saldırır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Süs köpeklerinden korkmaz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Çoban köpeklerinden korkar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Bu durum hangi kavramla açıklanır?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Çoban köpekleri de saldırmamaya başlar. Zamanla çoban köpeklerine korku tepkisi vermez.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Çoban köpekleri sürekli saldırı.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Edimsel (Operant) Koşullanma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47525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Edimsel koşullanma kuramı Skinner tarafından geliştirilmiştir.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Davranışın tekrarlanma olasılığının kendi yol açtığı sonuca bağlıdır.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Sonuç hoşa giden bir durum ise tekrarlanma ihtimali artar.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Bu duruma pekiştirme adı verilir.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  <p:pic>
        <p:nvPicPr>
          <p:cNvPr id="239" name="Google Shape;239;p19" descr="B. F. Skinner the Psychologist, biography, facts and qu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2564904"/>
            <a:ext cx="2808312" cy="405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Edimsel (Operant) Koşullanma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Edimsel koşullanmada iki tür pekiştireç vardır.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Olumlu pekiştireç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Olumsuz pekiştireç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722313" y="952501"/>
            <a:ext cx="7772400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Temel Kuramcılar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383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tr-TR"/>
              <a:t>Ivan Petroviç Pavlov (1849-1936)</a:t>
            </a:r>
            <a:endParaRPr/>
          </a:p>
        </p:txBody>
      </p:sp>
      <p:pic>
        <p:nvPicPr>
          <p:cNvPr id="122" name="Google Shape;122;p3" descr="Ivan Pavlov kimdir? - Yeni Ak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51" y="3645024"/>
            <a:ext cx="454968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Ivan Pavlov – Facts - NobelPrize.o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2636912"/>
            <a:ext cx="2616832" cy="392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Olumlu pekiştireç</a:t>
            </a:r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Bir davranışın ardından ortamda bulunmayan bir uyarıcının ortama dahil olması ve bu uyarıcının ortama dahil olmasının davranışı yapan organizma için hoş bir durum yaratarak o davranışın ortaya çıkma olasılığını artırması olumlu pekiştirmedir.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Olumlu pekiştireç</a:t>
            </a:r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Skinner’ın faresi</a:t>
            </a:r>
            <a:endParaRPr/>
          </a:p>
        </p:txBody>
      </p:sp>
      <p:pic>
        <p:nvPicPr>
          <p:cNvPr id="261" name="Google Shape;261;p22" descr="Trapped In A Skinner Box. The Dark side of digital platforms | by Praveen  SA | Atypical Psychology |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3380994"/>
            <a:ext cx="4824536" cy="321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Olumlu pekiştireç</a:t>
            </a:r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Köpeğe patisini kaldırmayı öğretmek.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Ödevini yapan çocuk &gt; Aferin demek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Yemeği bitirme davranışı &gt; tatlı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Olumsuz pekiştireç</a:t>
            </a:r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Bir davranışın ardından ortamda bulunan ve davranışı yapan organizmayı rahatsız eden bir uyarıcının ortadan çıkartılması ve bu uyarıcının ortadan çıkartılmasının davranışı yapan organizma için hoş bir durum yaratarak o davranışın ortaya çıkma olasılığının arttırmasıdır.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Olumsuz pekiştireç</a:t>
            </a: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Skinner ve elektrik akımı verilen fare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  <p:pic>
        <p:nvPicPr>
          <p:cNvPr id="283" name="Google Shape;283;p25" descr="Loyalty Psychology Series: Operant Conditioning - Loyalty &amp; Reward 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3068960"/>
            <a:ext cx="6962775" cy="367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Olumsuz pekiştireç</a:t>
            </a:r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Anne ve babası sürekli kavga ettiği için sürekli dışarıda vakit geçiren ergen.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Ebeveyn arasındaki kavga çocuğun dışarıda vakit geçirme davranışını artıran bir olumsuz pekiştireçtir.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Çocuk bu şekilde sorundan kurtulmakta ve rahat etmektedir.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Pekiştireçler</a:t>
            </a:r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b="1"/>
              <a:t>Birincil pekiştireçler: </a:t>
            </a:r>
            <a:r>
              <a:rPr lang="tr-TR"/>
              <a:t>Biyolojik ve temel ihtiyaçlara yöneliktir.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i="1"/>
              <a:t>Olumlu birincil pekiştireçler:</a:t>
            </a:r>
            <a:r>
              <a:rPr lang="tr-TR"/>
              <a:t> Yiyecek, içecek, tatlı, çikolata vb.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i="1"/>
              <a:t>Olumsuz birincil pekiştireçler:</a:t>
            </a:r>
            <a:r>
              <a:rPr lang="tr-TR"/>
              <a:t> Aşırı sıcak, aşırı soğuk, fiziksel acı vb.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b="1"/>
              <a:t>İkincil pekiştireçler:</a:t>
            </a:r>
            <a:r>
              <a:rPr lang="tr-TR"/>
              <a:t> Biyolojik ve temel ihtiyaçlara kökenli olmayanlar.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i="1"/>
              <a:t>Olumlu ikincil pekiştireçler:</a:t>
            </a:r>
            <a:r>
              <a:rPr lang="tr-TR"/>
              <a:t> Para, statü, rütbe, derece vb.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i="1"/>
              <a:t>Olumsuz ikincil pekiştireçler:</a:t>
            </a:r>
            <a:r>
              <a:rPr lang="tr-TR"/>
              <a:t> Korku, kaygı, stres vb.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Edimsel (Operant) Koşullanma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Çok çalışma &gt; prim verme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Sınıfı temizleme &gt; en temiz sınıf ödülü alma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Makale yazma &gt; akademik teşvik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Kurallara uyma &gt; rütbe yükseltme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Öğrencilerle ilgilenme &gt; yılın öğretmeni seçme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Yüksek satış rakamına ulaşma &gt; ayın çalışanı seçilme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Güzel yemek yapma &gt; övülme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Sigara içmek &gt; rahatlama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Uyuşturucu kullanma &gt; mutlu hissetme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Ağlama &gt; meme verme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Yemek yemeyi reddetme &gt; telefondan video açma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Kumar oynama &gt; para kazanma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Sigara içme &gt; gerginliğin azalması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Ceza</a:t>
            </a: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Davranışın ardından ortaya çıkan hoş durumların davranışın tekrarlanma olasılığını artırdığı gibi tersi de davranışın azalmasına yol açar.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Bir davranışın ardından organizma için hoş olmayan bir durum ortaya çıkması nedeniyle o davranışın tekrarlanma olasılığının azalması ceza olarak adlandırılır.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Ceza türleri</a:t>
            </a:r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b="1"/>
              <a:t>Birinci tür ceza (olumlu ceza): </a:t>
            </a:r>
            <a:r>
              <a:rPr lang="tr-TR"/>
              <a:t>Davranışın ardından itici bir uyarıcı ortama girdiği için davranışı yapan organizma nahoş durum yaşar.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Yaramazlık yapan çocuğun azarlanması,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Bisiklet sürerken elleriyle gidonu tutmadığı için düşerek yaralanma.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722313" y="952501"/>
            <a:ext cx="7772400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Temel Kuramcılar</a:t>
            </a:r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383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tr-TR"/>
              <a:t>Burrhus Frederick Skinner (1904-1990)</a:t>
            </a:r>
            <a:endParaRPr/>
          </a:p>
        </p:txBody>
      </p:sp>
      <p:pic>
        <p:nvPicPr>
          <p:cNvPr id="131" name="Google Shape;131;p4" descr="B.F. Skinner: Biography of the Influential Behavior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3554807"/>
            <a:ext cx="4052397" cy="2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https://upload.wikimedia.org/wikipedia/commons/thumb/3/3c/B.F._Skinner_at_Harvard_circa_1950_%28cropped%29.jpg/200px-B.F._Skinner_at_Harvard_circa_1950_%28cropped%2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2700032"/>
            <a:ext cx="2736304" cy="358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Ceza türleri</a:t>
            </a:r>
            <a:endParaRPr/>
          </a:p>
        </p:txBody>
      </p:sp>
      <p:sp>
        <p:nvSpPr>
          <p:cNvPr id="325" name="Google Shape;325;p31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 b="1"/>
              <a:t>İkinci tür ceza (olumsuz ceza): </a:t>
            </a:r>
            <a:r>
              <a:rPr lang="tr-TR"/>
              <a:t>Davranışın ardından davranışı yapan organizmanın hoşuna giden bir uyarıcı ortamdan çıktığı için nahoş durum yaşanır.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Kuralları uymayan (mızıkçılık yapan) davranışları nedeniyle bir çocuğun arkadaşları tarafından oyuna alınmaması,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Yaramazlık yapan çocuğun bilgisayar oynama hakkının elinden alınması.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Pekiştirme tarifeleri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Pekiştireçler ne şekilde verilirse daha etkili olur?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Sürekli pekiştirme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Aralıklı (kesintili) pekiştirme</a:t>
            </a:r>
            <a:endParaRPr/>
          </a:p>
          <a:p>
            <a:pPr marL="891539" lvl="1" indent="-342899" algn="l" rtl="0">
              <a:spcBef>
                <a:spcPts val="37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tr-TR"/>
              <a:t>Zaman aralıklı</a:t>
            </a:r>
            <a:endParaRPr/>
          </a:p>
          <a:p>
            <a:pPr marL="1165860" lvl="2" indent="-342900" algn="l" rtl="0">
              <a:spcBef>
                <a:spcPts val="37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lang="tr-TR"/>
              <a:t>Sabit zaman aralıklı</a:t>
            </a:r>
            <a:endParaRPr/>
          </a:p>
          <a:p>
            <a:pPr marL="1165860" lvl="2" indent="-342900" algn="l" rtl="0">
              <a:spcBef>
                <a:spcPts val="37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lang="tr-TR"/>
              <a:t>Değişken zaman aralıklı</a:t>
            </a:r>
            <a:endParaRPr/>
          </a:p>
          <a:p>
            <a:pPr marL="891539" lvl="1" indent="-342899" algn="l" rtl="0">
              <a:spcBef>
                <a:spcPts val="37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tr-TR"/>
              <a:t>Oran aralıklı</a:t>
            </a:r>
            <a:endParaRPr/>
          </a:p>
          <a:p>
            <a:pPr marL="1165860" lvl="2" indent="-342900" algn="l" rtl="0">
              <a:spcBef>
                <a:spcPts val="37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lang="tr-TR"/>
              <a:t>Sabit oran aralıklı</a:t>
            </a:r>
            <a:endParaRPr/>
          </a:p>
          <a:p>
            <a:pPr marL="1165860" lvl="2" indent="-342900" algn="l" rtl="0">
              <a:spcBef>
                <a:spcPts val="37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lang="tr-TR"/>
              <a:t>Değişken oran aralıklı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Gözlem Yoluyla Öğrenme</a:t>
            </a:r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4968552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Bandura, doğrudan yaşantıların yanı sıra, öğrenmenin ve sonrasında meydana gelen davranış değişiminin başka insanların davranışlarını gözlemleyerek dolaylı bir şekilde meydana gelebileceğini ortaya koymuştur.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Model alarak öğrenme.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Sosyal öğrenme.</a:t>
            </a:r>
            <a:endParaRPr/>
          </a:p>
        </p:txBody>
      </p:sp>
      <p:pic>
        <p:nvPicPr>
          <p:cNvPr id="340" name="Google Shape;340;p33" descr="Albert Bandura - Vikipe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924944"/>
            <a:ext cx="2520280" cy="356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Gözlem Yoluyla Öğrenme</a:t>
            </a:r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Bandura, modelin sergilediği davranışların sonuçlarının model için olduğu gibi, gözleyen için de öğretici olduğunu vurgulamıştır.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Bu olgu dolaylı yaşantı olarak adlandırılır.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Yere atılan çöpü alarak çöp kutusuna atan arkadaşına öğretmeninin yüksek puan verdiğini gözlemleyen öğrencinin yerdeki çöpleri toplaması.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Dolaylı pekiştirme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Dolaylı güdülenme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Dolaylı ceza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722313" y="952501"/>
            <a:ext cx="7772400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Temel Kuramcılar</a:t>
            </a: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80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tr-TR"/>
              <a:t>Albert Bandura (1925-2021)</a:t>
            </a:r>
            <a:endParaRPr/>
          </a:p>
        </p:txBody>
      </p:sp>
      <p:pic>
        <p:nvPicPr>
          <p:cNvPr id="140" name="Google Shape;140;p5" descr="Albert Bandura Interview: The Greatest Living Psychologist on Trump’s  “Atrocious Statements” and Humanity’s “Pervasive Moral Paradox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3356992"/>
            <a:ext cx="215265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ALBERT BANDURA Honorary Degrees | Psychologist | Social Psychology |  Stanford University | Californ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525780"/>
            <a:ext cx="4176464" cy="289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İnsan doğasına bakış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Davranışçıların insan doğasına bakışı nötrdür.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Genetik faktörleri kabul ederler.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Buna karşın insan doğasının çevre tarafından belirlendiğini kabul ederler.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Bu nedenle insanları ‘iyi’ ya da ‘kötü’ olarak değerlendirmek yanlış olacaktır.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İnsan çevreye uyum sağlamaya güdülenmiştir.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Dolayısıyla davranışlarımızın amacı:</a:t>
            </a:r>
            <a:endParaRPr/>
          </a:p>
          <a:p>
            <a:pPr marL="891539" lvl="1" indent="-342899" algn="l" rtl="0">
              <a:spcBef>
                <a:spcPts val="37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1. hayatta kalmamıza yardımcı olan şeyleri elde etmemize yardımcı olmak</a:t>
            </a:r>
            <a:endParaRPr/>
          </a:p>
          <a:p>
            <a:pPr marL="891539" lvl="1" indent="-342899" algn="l" rtl="0">
              <a:spcBef>
                <a:spcPts val="37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tr-TR"/>
              <a:t>2. aksi yöndeki deneyimlerden uzaklaştırmaktır.</a:t>
            </a:r>
            <a:endParaRPr/>
          </a:p>
          <a:p>
            <a:pPr marL="342900" lvl="0" indent="-223075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endParaRPr/>
          </a:p>
          <a:p>
            <a:pPr marL="342900" lvl="0" indent="-223075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Temel kavramlar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Klasik (Tepkisel) Koşullanma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Edimsel (Operant) Koşullanma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Gözlem Yoluyla Öğrenme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Klasik (Tepkisel) Koşullanma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7776864" cy="91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Pavlov’un klasik koşullanma deneyi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Köpek + Et (doğal uyarıcı) = Salya salgılama (doğal tepki)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  <p:pic>
        <p:nvPicPr>
          <p:cNvPr id="163" name="Google Shape;163;p8" descr="Introduction to Ivan Pavlov and His Theory | Structural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3717032"/>
            <a:ext cx="4637279" cy="283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395536" y="952501"/>
            <a:ext cx="8099177" cy="8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9240B"/>
              </a:buClr>
              <a:buSzPts val="4000"/>
              <a:buFont typeface="Calibri"/>
              <a:buNone/>
            </a:pPr>
            <a:r>
              <a:rPr lang="tr-TR"/>
              <a:t>Klasik (Tepkisel) Koşullanma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251520" y="2725888"/>
            <a:ext cx="8352928" cy="3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Köpek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Zil sesi (nötr uyarıcı)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Et 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Tekrar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Köpek zil sesini duyduğu zaman et verilmese bile salya salgılar.</a:t>
            </a:r>
            <a:endParaRPr/>
          </a:p>
          <a:p>
            <a:pPr marL="342900" lvl="0" indent="-342900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tr-TR"/>
              <a:t>Köpek zil sesini duyunca (koşullu uyarıcı) salya salgılamaya (koşullu tepki) koşullanmış olur.</a:t>
            </a: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342900" lvl="0" indent="-213359" algn="l" rtl="0">
              <a:spcBef>
                <a:spcPts val="5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 descr="Ivan Petroviç Pavlov Kimdir? – Mona Psikoloj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547" y="1124744"/>
            <a:ext cx="818771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sse Senedi">
  <a:themeElements>
    <a:clrScheme name="Hisse Senedi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1092</Words>
  <Application>Microsoft Office PowerPoint</Application>
  <PresentationFormat>Ekran Gösterisi (4:3)</PresentationFormat>
  <Paragraphs>198</Paragraphs>
  <Slides>33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Calibri</vt:lpstr>
      <vt:lpstr>Noto Sans Symbols</vt:lpstr>
      <vt:lpstr>Arial</vt:lpstr>
      <vt:lpstr>Libre Baskerville</vt:lpstr>
      <vt:lpstr>Libre Franklin</vt:lpstr>
      <vt:lpstr>Hisse Senedi</vt:lpstr>
      <vt:lpstr>PSİKOLOJİDE ANA KURAMLAR PSİ 305</vt:lpstr>
      <vt:lpstr>Temel Kuramcılar</vt:lpstr>
      <vt:lpstr>Temel Kuramcılar</vt:lpstr>
      <vt:lpstr>Temel Kuramcılar</vt:lpstr>
      <vt:lpstr>İnsan doğasına bakış</vt:lpstr>
      <vt:lpstr>Temel kavramlar</vt:lpstr>
      <vt:lpstr>Klasik (Tepkisel) Koşullanma</vt:lpstr>
      <vt:lpstr>Klasik (Tepkisel) Koşullanma</vt:lpstr>
      <vt:lpstr>PowerPoint Sunusu</vt:lpstr>
      <vt:lpstr>Klasik (Tepkisel) Koşullanma</vt:lpstr>
      <vt:lpstr>PowerPoint Sunusu</vt:lpstr>
      <vt:lpstr>Genelleme</vt:lpstr>
      <vt:lpstr>Ayırt etme</vt:lpstr>
      <vt:lpstr>Pekiştirme</vt:lpstr>
      <vt:lpstr>Sönme</vt:lpstr>
      <vt:lpstr>Örnek</vt:lpstr>
      <vt:lpstr>Örnek</vt:lpstr>
      <vt:lpstr>Edimsel (Operant) Koşullanma</vt:lpstr>
      <vt:lpstr>Edimsel (Operant) Koşullanma</vt:lpstr>
      <vt:lpstr>Olumlu pekiştireç</vt:lpstr>
      <vt:lpstr>Olumlu pekiştireç</vt:lpstr>
      <vt:lpstr>Olumlu pekiştireç</vt:lpstr>
      <vt:lpstr>Olumsuz pekiştireç</vt:lpstr>
      <vt:lpstr>Olumsuz pekiştireç</vt:lpstr>
      <vt:lpstr>Olumsuz pekiştireç</vt:lpstr>
      <vt:lpstr>Pekiştireçler</vt:lpstr>
      <vt:lpstr>Edimsel (Operant) Koşullanma</vt:lpstr>
      <vt:lpstr>Ceza</vt:lpstr>
      <vt:lpstr>Ceza türleri</vt:lpstr>
      <vt:lpstr>Ceza türleri</vt:lpstr>
      <vt:lpstr>Pekiştirme tarifeleri</vt:lpstr>
      <vt:lpstr>Gözlem Yoluyla Öğrenme</vt:lpstr>
      <vt:lpstr>Gözlem Yoluyla Öğrenme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PSİKOLOJİDE ANA KURAMLAR PSİ 305</dc:title>
  <dc:creator>KIRDÖK</dc:creator>
  <cp:lastModifiedBy>Sena D</cp:lastModifiedBy>
  <cp:revision>3</cp:revision>
  <dcterms:created xsi:type="dcterms:W3CDTF">2012-10-08T08:09:00Z</dcterms:created>
  <dcterms:modified xsi:type="dcterms:W3CDTF">2026-03-13T11:20:10Z</dcterms:modified>
</cp:coreProperties>
</file>