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267" y="211073"/>
            <a:ext cx="5754115" cy="655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1116" y="1152906"/>
            <a:ext cx="8341766" cy="4538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084272"/>
            <a:ext cx="291465" cy="559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7600" y="1905000"/>
            <a:ext cx="28568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800" dirty="0"/>
              <a:t>Economics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185542" y="2797810"/>
            <a:ext cx="4693920" cy="14318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Chap</a:t>
            </a:r>
            <a:r>
              <a:rPr sz="24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5:</a:t>
            </a:r>
            <a:r>
              <a:rPr sz="24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Background</a:t>
            </a:r>
            <a:r>
              <a:rPr sz="24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to</a:t>
            </a:r>
            <a:r>
              <a:rPr sz="24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Supply</a:t>
            </a:r>
            <a:r>
              <a:rPr sz="2400" spc="-2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4F81BC"/>
                </a:solidFill>
                <a:latin typeface="Calibri"/>
                <a:cs typeface="Calibri"/>
              </a:rPr>
              <a:t>(Part</a:t>
            </a:r>
            <a:r>
              <a:rPr sz="240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4F81BC"/>
                </a:solidFill>
                <a:latin typeface="Calibri"/>
                <a:cs typeface="Calibri"/>
              </a:rPr>
              <a:t>1)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spc="-55" dirty="0">
                <a:solidFill>
                  <a:srgbClr val="0F243E"/>
                </a:solidFill>
                <a:latin typeface="Calibri"/>
                <a:cs typeface="Calibri"/>
              </a:rPr>
              <a:t> Cansu Unver-Erbas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PRODUCTION</a:t>
            </a:r>
            <a:r>
              <a:rPr sz="2000" spc="-60" dirty="0"/>
              <a:t> </a:t>
            </a:r>
            <a:r>
              <a:rPr sz="2000" dirty="0"/>
              <a:t>AND</a:t>
            </a:r>
            <a:r>
              <a:rPr sz="2000" spc="-35" dirty="0"/>
              <a:t> </a:t>
            </a:r>
            <a:r>
              <a:rPr sz="2000" spc="-20" dirty="0"/>
              <a:t>COSTS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335009" cy="36112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8255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incur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buy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inputs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services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sell.</a:t>
            </a:r>
            <a:endParaRPr sz="2000">
              <a:latin typeface="Calibri"/>
              <a:cs typeface="Calibri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Important</a:t>
            </a:r>
            <a:r>
              <a:rPr sz="2000" spc="2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simplifying</a:t>
            </a:r>
            <a:r>
              <a:rPr sz="2000" spc="2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assumption:</a:t>
            </a:r>
            <a:r>
              <a:rPr sz="2000" spc="2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29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29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short</a:t>
            </a:r>
            <a:r>
              <a:rPr sz="2000" spc="229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23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229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factors</a:t>
            </a:r>
            <a:r>
              <a:rPr sz="2000" spc="229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cannot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changed;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e.g.,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building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new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factory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possible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short-</a:t>
            </a:r>
            <a:r>
              <a:rPr sz="2000" spc="-20" dirty="0">
                <a:latin typeface="Calibri"/>
                <a:cs typeface="Calibri"/>
              </a:rPr>
              <a:t>run.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short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period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factors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cannot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be</a:t>
            </a:r>
            <a:r>
              <a:rPr sz="2000" spc="-10" dirty="0">
                <a:latin typeface="Calibri"/>
                <a:cs typeface="Calibri"/>
              </a:rPr>
              <a:t> changed.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long</a:t>
            </a:r>
            <a:r>
              <a:rPr sz="2000" b="1" spc="1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period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all</a:t>
            </a:r>
            <a:r>
              <a:rPr sz="2000" b="1" spc="1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factors</a:t>
            </a:r>
            <a:r>
              <a:rPr sz="2000" b="1" spc="1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1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production</a:t>
            </a:r>
            <a:r>
              <a:rPr sz="2000" b="1" spc="1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can</a:t>
            </a:r>
            <a:r>
              <a:rPr sz="2000" b="1" spc="19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be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b="1" spc="-10" dirty="0">
                <a:latin typeface="Calibri"/>
                <a:cs typeface="Calibri"/>
              </a:rPr>
              <a:t>altered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35" dirty="0"/>
              <a:t> </a:t>
            </a:r>
            <a:r>
              <a:rPr sz="2000" dirty="0"/>
              <a:t>PRODUCTION</a:t>
            </a:r>
            <a:r>
              <a:rPr sz="2000" spc="-50" dirty="0"/>
              <a:t> </a:t>
            </a:r>
            <a:r>
              <a:rPr sz="2000" spc="-10" dirty="0"/>
              <a:t>FUNCTION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371043" y="1152906"/>
            <a:ext cx="8408035" cy="5086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 marR="42545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function</a:t>
            </a:r>
            <a:r>
              <a:rPr sz="2000" b="1" spc="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relationship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spc="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quantity</a:t>
            </a:r>
            <a:r>
              <a:rPr sz="2000" spc="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inputs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used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good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quantity</a:t>
            </a:r>
            <a:r>
              <a:rPr sz="2000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output</a:t>
            </a:r>
            <a:r>
              <a:rPr sz="2000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good.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50800" algn="just">
              <a:lnSpc>
                <a:spcPct val="100000"/>
              </a:lnSpc>
              <a:spcBef>
                <a:spcPts val="5"/>
              </a:spcBef>
              <a:tabLst>
                <a:tab pos="1684655" algn="l"/>
              </a:tabLst>
            </a:pPr>
            <a:r>
              <a:rPr sz="2000" dirty="0">
                <a:latin typeface="Calibri"/>
                <a:cs typeface="Calibri"/>
              </a:rPr>
              <a:t>Q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0" dirty="0">
                <a:latin typeface="Calibri"/>
                <a:cs typeface="Calibri"/>
              </a:rPr>
              <a:t> f(K,L)</a:t>
            </a:r>
            <a:r>
              <a:rPr sz="2000" dirty="0">
                <a:latin typeface="Calibri"/>
                <a:cs typeface="Calibri"/>
              </a:rPr>
              <a:t>	where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Q=output,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K=capital,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L=labour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50800" marR="40640" algn="just">
              <a:lnSpc>
                <a:spcPct val="100000"/>
              </a:lnSpc>
            </a:pPr>
            <a:r>
              <a:rPr sz="2000" i="1" dirty="0">
                <a:latin typeface="Calibri"/>
                <a:cs typeface="Calibri"/>
              </a:rPr>
              <a:t>This</a:t>
            </a:r>
            <a:r>
              <a:rPr sz="2000" i="1" spc="25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is</a:t>
            </a:r>
            <a:r>
              <a:rPr sz="2000" i="1" spc="2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2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simplified</a:t>
            </a:r>
            <a:r>
              <a:rPr sz="2000" i="1" spc="254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production</a:t>
            </a:r>
            <a:r>
              <a:rPr sz="2000" i="1" spc="26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function,</a:t>
            </a:r>
            <a:r>
              <a:rPr sz="2000" i="1" spc="25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in</a:t>
            </a:r>
            <a:r>
              <a:rPr sz="2000" i="1" spc="25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reality</a:t>
            </a:r>
            <a:r>
              <a:rPr sz="2000" i="1" spc="26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more</a:t>
            </a:r>
            <a:r>
              <a:rPr sz="2000" i="1" spc="2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production</a:t>
            </a:r>
            <a:r>
              <a:rPr sz="2000" i="1" spc="24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factors</a:t>
            </a:r>
            <a:r>
              <a:rPr sz="2000" i="1" spc="250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are </a:t>
            </a:r>
            <a:r>
              <a:rPr sz="2000" i="1" dirty="0">
                <a:latin typeface="Calibri"/>
                <a:cs typeface="Calibri"/>
              </a:rPr>
              <a:t>used:</a:t>
            </a:r>
            <a:r>
              <a:rPr sz="2000" i="1" spc="1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e.g.,</a:t>
            </a:r>
            <a:r>
              <a:rPr sz="2000" i="1" spc="114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natural</a:t>
            </a:r>
            <a:r>
              <a:rPr sz="2000" i="1" spc="1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resources</a:t>
            </a:r>
            <a:r>
              <a:rPr sz="2000" i="1" spc="114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like</a:t>
            </a:r>
            <a:r>
              <a:rPr sz="2000" i="1" spc="1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water,</a:t>
            </a:r>
            <a:r>
              <a:rPr sz="2000" i="1" spc="1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industrial</a:t>
            </a:r>
            <a:r>
              <a:rPr sz="2000" i="1" spc="1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enterprise</a:t>
            </a:r>
            <a:r>
              <a:rPr sz="2000" i="1" spc="1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(=</a:t>
            </a:r>
            <a:r>
              <a:rPr sz="2000" i="1" spc="1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initiatives</a:t>
            </a:r>
            <a:r>
              <a:rPr sz="2000" i="1" spc="114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taken </a:t>
            </a:r>
            <a:r>
              <a:rPr sz="2000" i="1" dirty="0">
                <a:latin typeface="Calibri"/>
                <a:cs typeface="Calibri"/>
              </a:rPr>
              <a:t>by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3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entrepreneurs,</a:t>
            </a:r>
            <a:r>
              <a:rPr sz="2000" i="1" spc="-60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…).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50800" marR="40005" algn="just">
              <a:lnSpc>
                <a:spcPct val="100000"/>
              </a:lnSpc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</a:t>
            </a:r>
            <a:r>
              <a:rPr sz="2000" u="sng" spc="20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000" u="sng" spc="2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006FC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short</a:t>
            </a:r>
            <a:r>
              <a:rPr sz="2000" u="sng" spc="210" dirty="0">
                <a:solidFill>
                  <a:srgbClr val="006FC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solidFill>
                  <a:srgbClr val="006FC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run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,</a:t>
            </a:r>
            <a:r>
              <a:rPr sz="2000" u="sng" spc="2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labour</a:t>
            </a:r>
            <a:r>
              <a:rPr sz="2000" u="sng" spc="2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is</a:t>
            </a:r>
            <a:r>
              <a:rPr sz="2000" u="sng" spc="2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variable</a:t>
            </a:r>
            <a:r>
              <a:rPr sz="2000" u="sng" spc="2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2000" u="sng" spc="2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capital</a:t>
            </a:r>
            <a:r>
              <a:rPr sz="2000" u="sng" spc="2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fixed</a:t>
            </a:r>
            <a:r>
              <a:rPr sz="2000" dirty="0">
                <a:latin typeface="Calibri"/>
                <a:cs typeface="Calibri"/>
              </a:rPr>
              <a:t>.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short-</a:t>
            </a:r>
            <a:r>
              <a:rPr sz="2000" b="1" dirty="0">
                <a:latin typeface="Calibri"/>
                <a:cs typeface="Calibri"/>
              </a:rPr>
              <a:t>term</a:t>
            </a:r>
            <a:r>
              <a:rPr sz="2000" b="1" spc="20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production </a:t>
            </a:r>
            <a:r>
              <a:rPr sz="2000" dirty="0">
                <a:latin typeface="Calibri"/>
                <a:cs typeface="Calibri"/>
              </a:rPr>
              <a:t>function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states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changes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labour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(L)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given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level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capital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(K).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35"/>
              </a:spcBef>
            </a:pPr>
            <a:endParaRPr sz="2000">
              <a:latin typeface="Calibri"/>
              <a:cs typeface="Calibri"/>
            </a:endParaRPr>
          </a:p>
          <a:p>
            <a:pPr marL="50800" algn="just">
              <a:lnSpc>
                <a:spcPts val="2395"/>
              </a:lnSpc>
            </a:pP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physical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labour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(</a:t>
            </a:r>
            <a:r>
              <a:rPr sz="2000" dirty="0">
                <a:solidFill>
                  <a:srgbClr val="006FC0"/>
                </a:solidFill>
                <a:latin typeface="Cambria Math"/>
                <a:cs typeface="Cambria Math"/>
              </a:rPr>
              <a:t>𝑻𝑷𝑷</a:t>
            </a:r>
            <a:r>
              <a:rPr sz="2175" baseline="-15325" dirty="0">
                <a:solidFill>
                  <a:srgbClr val="006FC0"/>
                </a:solidFill>
                <a:latin typeface="Cambria Math"/>
                <a:cs typeface="Cambria Math"/>
              </a:rPr>
              <a:t>𝑳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total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output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by</a:t>
            </a:r>
            <a:endParaRPr sz="2000">
              <a:latin typeface="Calibri"/>
              <a:cs typeface="Calibri"/>
            </a:endParaRPr>
          </a:p>
          <a:p>
            <a:pPr marL="50800" algn="just">
              <a:lnSpc>
                <a:spcPts val="2395"/>
              </a:lnSpc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labour,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given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capital.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3110865" cy="916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FUNCTION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Paolo’s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Pizza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Factory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80059" y="2041779"/>
          <a:ext cx="8335007" cy="3533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81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81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93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93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893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3106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568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(qty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pizzas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produced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hour)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or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20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𝑻𝑷𝑷</a:t>
                      </a:r>
                      <a:r>
                        <a:rPr sz="1725" spc="-30" baseline="-14492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𝑳</a:t>
                      </a:r>
                      <a:endParaRPr sz="1725" baseline="-14492">
                        <a:latin typeface="Cambria Math"/>
                        <a:cs typeface="Cambria Math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40576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Marginal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r>
                        <a:rPr sz="16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labour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600" b="1" spc="-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092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6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inputs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workers)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90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60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70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80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98954" y="2145029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5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98954" y="2425445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5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98954" y="2692145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5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98954" y="2972561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5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98954" y="3251453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98954" y="3518153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98954" y="3798570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3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98954" y="4078985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98954" y="4344161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98954" y="4624578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98954" y="4904994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3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98954" y="5171694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3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98954" y="5452109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3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298954" y="5731002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98954" y="5997702"/>
            <a:ext cx="113030" cy="1905"/>
          </a:xfrm>
          <a:custGeom>
            <a:avLst/>
            <a:gdLst/>
            <a:ahLst/>
            <a:cxnLst/>
            <a:rect l="l" t="t" r="r" b="b"/>
            <a:pathLst>
              <a:path w="113030" h="1904">
                <a:moveTo>
                  <a:pt x="0" y="0"/>
                </a:moveTo>
                <a:lnTo>
                  <a:pt x="112775" y="1524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00933" y="6166865"/>
            <a:ext cx="1905" cy="111760"/>
          </a:xfrm>
          <a:custGeom>
            <a:avLst/>
            <a:gdLst/>
            <a:ahLst/>
            <a:cxnLst/>
            <a:rect l="l" t="t" r="r" b="b"/>
            <a:pathLst>
              <a:path w="1905" h="111760">
                <a:moveTo>
                  <a:pt x="0" y="0"/>
                </a:moveTo>
                <a:lnTo>
                  <a:pt x="1524" y="111252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01390" y="6166865"/>
            <a:ext cx="1905" cy="111760"/>
          </a:xfrm>
          <a:custGeom>
            <a:avLst/>
            <a:gdLst/>
            <a:ahLst/>
            <a:cxnLst/>
            <a:rect l="l" t="t" r="r" b="b"/>
            <a:pathLst>
              <a:path w="1904" h="111760">
                <a:moveTo>
                  <a:pt x="0" y="0"/>
                </a:moveTo>
                <a:lnTo>
                  <a:pt x="1524" y="111252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03370" y="6166865"/>
            <a:ext cx="1905" cy="111760"/>
          </a:xfrm>
          <a:custGeom>
            <a:avLst/>
            <a:gdLst/>
            <a:ahLst/>
            <a:cxnLst/>
            <a:rect l="l" t="t" r="r" b="b"/>
            <a:pathLst>
              <a:path w="1904" h="111760">
                <a:moveTo>
                  <a:pt x="0" y="0"/>
                </a:moveTo>
                <a:lnTo>
                  <a:pt x="1524" y="111252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688585" y="6166865"/>
            <a:ext cx="1905" cy="111760"/>
          </a:xfrm>
          <a:custGeom>
            <a:avLst/>
            <a:gdLst/>
            <a:ahLst/>
            <a:cxnLst/>
            <a:rect l="l" t="t" r="r" b="b"/>
            <a:pathLst>
              <a:path w="1904" h="111760">
                <a:moveTo>
                  <a:pt x="0" y="0"/>
                </a:moveTo>
                <a:lnTo>
                  <a:pt x="1524" y="111252"/>
                </a:lnTo>
              </a:path>
            </a:pathLst>
          </a:custGeom>
          <a:ln w="14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2272283" y="1241615"/>
            <a:ext cx="4842510" cy="5057140"/>
            <a:chOff x="2272283" y="1241615"/>
            <a:chExt cx="4842510" cy="5057140"/>
          </a:xfrm>
        </p:grpSpPr>
        <p:sp>
          <p:nvSpPr>
            <p:cNvPr id="22" name="object 22"/>
            <p:cNvSpPr/>
            <p:nvPr/>
          </p:nvSpPr>
          <p:spPr>
            <a:xfrm>
              <a:off x="2298953" y="1248917"/>
              <a:ext cx="4808220" cy="5029200"/>
            </a:xfrm>
            <a:custGeom>
              <a:avLst/>
              <a:gdLst/>
              <a:ahLst/>
              <a:cxnLst/>
              <a:rect l="l" t="t" r="r" b="b"/>
              <a:pathLst>
                <a:path w="4808220" h="5029200">
                  <a:moveTo>
                    <a:pt x="2991611" y="4917948"/>
                  </a:moveTo>
                  <a:lnTo>
                    <a:pt x="2993135" y="5029200"/>
                  </a:lnTo>
                </a:path>
                <a:path w="4808220" h="5029200">
                  <a:moveTo>
                    <a:pt x="0" y="0"/>
                  </a:moveTo>
                  <a:lnTo>
                    <a:pt x="0" y="5029200"/>
                  </a:lnTo>
                  <a:lnTo>
                    <a:pt x="4808220" y="5029200"/>
                  </a:lnTo>
                </a:path>
              </a:pathLst>
            </a:custGeom>
            <a:ln w="14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298953" y="2145030"/>
              <a:ext cx="2992120" cy="4133215"/>
            </a:xfrm>
            <a:custGeom>
              <a:avLst/>
              <a:gdLst/>
              <a:ahLst/>
              <a:cxnLst/>
              <a:rect l="l" t="t" r="r" b="b"/>
              <a:pathLst>
                <a:path w="2992120" h="4133215">
                  <a:moveTo>
                    <a:pt x="0" y="4133088"/>
                  </a:moveTo>
                  <a:lnTo>
                    <a:pt x="601852" y="2759583"/>
                  </a:lnTo>
                  <a:lnTo>
                    <a:pt x="1202055" y="1652905"/>
                  </a:lnTo>
                  <a:lnTo>
                    <a:pt x="1803908" y="827278"/>
                  </a:lnTo>
                  <a:lnTo>
                    <a:pt x="2389759" y="279400"/>
                  </a:lnTo>
                  <a:lnTo>
                    <a:pt x="2991611" y="0"/>
                  </a:lnTo>
                </a:path>
              </a:pathLst>
            </a:custGeom>
            <a:ln w="41275">
              <a:solidFill>
                <a:srgbClr val="003E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72284" y="3756659"/>
              <a:ext cx="1275715" cy="2542540"/>
            </a:xfrm>
            <a:custGeom>
              <a:avLst/>
              <a:gdLst/>
              <a:ahLst/>
              <a:cxnLst/>
              <a:rect l="l" t="t" r="r" b="b"/>
              <a:pathLst>
                <a:path w="1275714" h="2542540">
                  <a:moveTo>
                    <a:pt x="68580" y="2510790"/>
                  </a:moveTo>
                  <a:lnTo>
                    <a:pt x="65874" y="2498636"/>
                  </a:lnTo>
                  <a:lnTo>
                    <a:pt x="58521" y="2488704"/>
                  </a:lnTo>
                  <a:lnTo>
                    <a:pt x="47625" y="2482011"/>
                  </a:lnTo>
                  <a:lnTo>
                    <a:pt x="34290" y="2479548"/>
                  </a:lnTo>
                  <a:lnTo>
                    <a:pt x="20942" y="2482011"/>
                  </a:lnTo>
                  <a:lnTo>
                    <a:pt x="10045" y="2488704"/>
                  </a:lnTo>
                  <a:lnTo>
                    <a:pt x="2692" y="2498636"/>
                  </a:lnTo>
                  <a:lnTo>
                    <a:pt x="0" y="2510790"/>
                  </a:lnTo>
                  <a:lnTo>
                    <a:pt x="2692" y="2522956"/>
                  </a:lnTo>
                  <a:lnTo>
                    <a:pt x="10045" y="2532888"/>
                  </a:lnTo>
                  <a:lnTo>
                    <a:pt x="20942" y="2539581"/>
                  </a:lnTo>
                  <a:lnTo>
                    <a:pt x="34290" y="2542032"/>
                  </a:lnTo>
                  <a:lnTo>
                    <a:pt x="47625" y="2539581"/>
                  </a:lnTo>
                  <a:lnTo>
                    <a:pt x="58521" y="2532888"/>
                  </a:lnTo>
                  <a:lnTo>
                    <a:pt x="65874" y="2522956"/>
                  </a:lnTo>
                  <a:lnTo>
                    <a:pt x="68580" y="2510790"/>
                  </a:lnTo>
                  <a:close/>
                </a:path>
                <a:path w="1275714" h="2542540">
                  <a:moveTo>
                    <a:pt x="669036" y="1137666"/>
                  </a:moveTo>
                  <a:lnTo>
                    <a:pt x="665734" y="1125499"/>
                  </a:lnTo>
                  <a:lnTo>
                    <a:pt x="656742" y="1115580"/>
                  </a:lnTo>
                  <a:lnTo>
                    <a:pt x="643420" y="1108887"/>
                  </a:lnTo>
                  <a:lnTo>
                    <a:pt x="627126" y="1106424"/>
                  </a:lnTo>
                  <a:lnTo>
                    <a:pt x="610819" y="1108887"/>
                  </a:lnTo>
                  <a:lnTo>
                    <a:pt x="597496" y="1115568"/>
                  </a:lnTo>
                  <a:lnTo>
                    <a:pt x="588505" y="1125499"/>
                  </a:lnTo>
                  <a:lnTo>
                    <a:pt x="585216" y="1137666"/>
                  </a:lnTo>
                  <a:lnTo>
                    <a:pt x="588505" y="1149845"/>
                  </a:lnTo>
                  <a:lnTo>
                    <a:pt x="597496" y="1159764"/>
                  </a:lnTo>
                  <a:lnTo>
                    <a:pt x="610819" y="1166456"/>
                  </a:lnTo>
                  <a:lnTo>
                    <a:pt x="627126" y="1168908"/>
                  </a:lnTo>
                  <a:lnTo>
                    <a:pt x="643420" y="1166456"/>
                  </a:lnTo>
                  <a:lnTo>
                    <a:pt x="656742" y="1159764"/>
                  </a:lnTo>
                  <a:lnTo>
                    <a:pt x="665734" y="1149845"/>
                  </a:lnTo>
                  <a:lnTo>
                    <a:pt x="669036" y="1137666"/>
                  </a:lnTo>
                  <a:close/>
                </a:path>
                <a:path w="1275714" h="2542540">
                  <a:moveTo>
                    <a:pt x="1275588" y="31242"/>
                  </a:moveTo>
                  <a:lnTo>
                    <a:pt x="1272819" y="19075"/>
                  </a:lnTo>
                  <a:lnTo>
                    <a:pt x="1265301" y="9144"/>
                  </a:lnTo>
                  <a:lnTo>
                    <a:pt x="1254150" y="2463"/>
                  </a:lnTo>
                  <a:lnTo>
                    <a:pt x="1240536" y="0"/>
                  </a:lnTo>
                  <a:lnTo>
                    <a:pt x="1226908" y="2463"/>
                  </a:lnTo>
                  <a:lnTo>
                    <a:pt x="1215771" y="9144"/>
                  </a:lnTo>
                  <a:lnTo>
                    <a:pt x="1208239" y="19075"/>
                  </a:lnTo>
                  <a:lnTo>
                    <a:pt x="1205484" y="31242"/>
                  </a:lnTo>
                  <a:lnTo>
                    <a:pt x="1208239" y="43421"/>
                  </a:lnTo>
                  <a:lnTo>
                    <a:pt x="1215771" y="53340"/>
                  </a:lnTo>
                  <a:lnTo>
                    <a:pt x="1226908" y="60032"/>
                  </a:lnTo>
                  <a:lnTo>
                    <a:pt x="1240536" y="62484"/>
                  </a:lnTo>
                  <a:lnTo>
                    <a:pt x="1254150" y="60032"/>
                  </a:lnTo>
                  <a:lnTo>
                    <a:pt x="1265301" y="53340"/>
                  </a:lnTo>
                  <a:lnTo>
                    <a:pt x="1272819" y="43421"/>
                  </a:lnTo>
                  <a:lnTo>
                    <a:pt x="1275588" y="312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66032" y="2947416"/>
              <a:ext cx="70103" cy="64008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4668011" y="2389631"/>
              <a:ext cx="68580" cy="62865"/>
            </a:xfrm>
            <a:custGeom>
              <a:avLst/>
              <a:gdLst/>
              <a:ahLst/>
              <a:cxnLst/>
              <a:rect l="l" t="t" r="r" b="b"/>
              <a:pathLst>
                <a:path w="68579" h="62864">
                  <a:moveTo>
                    <a:pt x="34289" y="0"/>
                  </a:moveTo>
                  <a:lnTo>
                    <a:pt x="20949" y="2452"/>
                  </a:lnTo>
                  <a:lnTo>
                    <a:pt x="10048" y="9143"/>
                  </a:lnTo>
                  <a:lnTo>
                    <a:pt x="2696" y="19073"/>
                  </a:lnTo>
                  <a:lnTo>
                    <a:pt x="0" y="31241"/>
                  </a:lnTo>
                  <a:lnTo>
                    <a:pt x="2696" y="43410"/>
                  </a:lnTo>
                  <a:lnTo>
                    <a:pt x="10048" y="53339"/>
                  </a:lnTo>
                  <a:lnTo>
                    <a:pt x="20949" y="60031"/>
                  </a:lnTo>
                  <a:lnTo>
                    <a:pt x="34289" y="62483"/>
                  </a:lnTo>
                  <a:lnTo>
                    <a:pt x="47630" y="60031"/>
                  </a:lnTo>
                  <a:lnTo>
                    <a:pt x="58531" y="53339"/>
                  </a:lnTo>
                  <a:lnTo>
                    <a:pt x="65883" y="43410"/>
                  </a:lnTo>
                  <a:lnTo>
                    <a:pt x="68579" y="31241"/>
                  </a:lnTo>
                  <a:lnTo>
                    <a:pt x="65883" y="19073"/>
                  </a:lnTo>
                  <a:lnTo>
                    <a:pt x="58531" y="9143"/>
                  </a:lnTo>
                  <a:lnTo>
                    <a:pt x="47630" y="2452"/>
                  </a:lnTo>
                  <a:lnTo>
                    <a:pt x="342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60848" y="2107691"/>
              <a:ext cx="70103" cy="64008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1429003" y="1216914"/>
            <a:ext cx="847090" cy="4869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Quantity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of</a:t>
            </a:r>
            <a:endParaRPr sz="1200">
              <a:latin typeface="Arial"/>
              <a:cs typeface="Arial"/>
            </a:endParaRPr>
          </a:p>
          <a:p>
            <a:pPr marL="147320" marR="69850" indent="161925">
              <a:lnSpc>
                <a:spcPct val="101200"/>
              </a:lnSpc>
            </a:pPr>
            <a:r>
              <a:rPr sz="1200" spc="-10" dirty="0">
                <a:latin typeface="Arial"/>
                <a:cs typeface="Arial"/>
              </a:rPr>
              <a:t>Output (pizzas </a:t>
            </a:r>
            <a:r>
              <a:rPr sz="1200" dirty="0">
                <a:latin typeface="Arial"/>
                <a:cs typeface="Arial"/>
              </a:rPr>
              <a:t>per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hour)</a:t>
            </a:r>
            <a:endParaRPr sz="12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25"/>
              </a:spcBef>
            </a:pPr>
            <a:r>
              <a:rPr sz="1200" spc="-25" dirty="0">
                <a:latin typeface="Arial"/>
                <a:cs typeface="Arial"/>
              </a:rPr>
              <a:t>150</a:t>
            </a:r>
            <a:endParaRPr sz="12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140</a:t>
            </a:r>
            <a:endParaRPr sz="12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130</a:t>
            </a:r>
            <a:endParaRPr sz="12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25"/>
              </a:spcBef>
            </a:pPr>
            <a:r>
              <a:rPr sz="1200" spc="-25" dirty="0">
                <a:latin typeface="Arial"/>
                <a:cs typeface="Arial"/>
              </a:rPr>
              <a:t>120</a:t>
            </a:r>
            <a:endParaRPr sz="1200">
              <a:latin typeface="Arial"/>
              <a:cs typeface="Arial"/>
            </a:endParaRPr>
          </a:p>
          <a:p>
            <a:pPr marR="17145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110</a:t>
            </a:r>
            <a:endParaRPr sz="12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100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25"/>
              </a:spcBef>
            </a:pPr>
            <a:r>
              <a:rPr sz="1200" spc="-25" dirty="0">
                <a:latin typeface="Arial"/>
                <a:cs typeface="Arial"/>
              </a:rPr>
              <a:t>90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80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70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20"/>
              </a:spcBef>
            </a:pPr>
            <a:r>
              <a:rPr sz="1200" spc="-25" dirty="0">
                <a:latin typeface="Arial"/>
                <a:cs typeface="Arial"/>
              </a:rPr>
              <a:t>60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50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40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25"/>
              </a:spcBef>
            </a:pPr>
            <a:r>
              <a:rPr sz="1200" spc="-25" dirty="0">
                <a:latin typeface="Arial"/>
                <a:cs typeface="Arial"/>
              </a:rPr>
              <a:t>30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10"/>
              </a:spcBef>
            </a:pPr>
            <a:r>
              <a:rPr sz="1200" spc="-25" dirty="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  <a:p>
            <a:pPr marR="10795" algn="r">
              <a:lnSpc>
                <a:spcPct val="100000"/>
              </a:lnSpc>
              <a:spcBef>
                <a:spcPts val="715"/>
              </a:spcBef>
            </a:pPr>
            <a:r>
              <a:rPr sz="1200" spc="-25" dirty="0"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474589" y="6282029"/>
            <a:ext cx="17475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Number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Workers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Hired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48332" y="628690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48482" y="628690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47034" y="628690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040885" y="628690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639436" y="628690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233161" y="628690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76164" y="2042540"/>
            <a:ext cx="13296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Production</a:t>
            </a:r>
            <a:r>
              <a:rPr sz="1200" spc="-7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function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645656" y="6707225"/>
            <a:ext cx="15906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261110" y="1070610"/>
            <a:ext cx="6245860" cy="5511165"/>
          </a:xfrm>
          <a:custGeom>
            <a:avLst/>
            <a:gdLst/>
            <a:ahLst/>
            <a:cxnLst/>
            <a:rect l="l" t="t" r="r" b="b"/>
            <a:pathLst>
              <a:path w="6245859" h="5511165">
                <a:moveTo>
                  <a:pt x="4050791" y="5346954"/>
                </a:moveTo>
                <a:lnTo>
                  <a:pt x="4075029" y="5312545"/>
                </a:lnTo>
                <a:lnTo>
                  <a:pt x="4116570" y="5290948"/>
                </a:lnTo>
                <a:lnTo>
                  <a:pt x="4176686" y="5270683"/>
                </a:lnTo>
                <a:lnTo>
                  <a:pt x="4253890" y="5251972"/>
                </a:lnTo>
                <a:lnTo>
                  <a:pt x="4298437" y="5243268"/>
                </a:lnTo>
                <a:lnTo>
                  <a:pt x="4346699" y="5235036"/>
                </a:lnTo>
                <a:lnTo>
                  <a:pt x="4398490" y="5227303"/>
                </a:lnTo>
                <a:lnTo>
                  <a:pt x="4453626" y="5220098"/>
                </a:lnTo>
                <a:lnTo>
                  <a:pt x="4511921" y="5213447"/>
                </a:lnTo>
                <a:lnTo>
                  <a:pt x="4573188" y="5207378"/>
                </a:lnTo>
                <a:lnTo>
                  <a:pt x="4637242" y="5201920"/>
                </a:lnTo>
                <a:lnTo>
                  <a:pt x="4703898" y="5197099"/>
                </a:lnTo>
                <a:lnTo>
                  <a:pt x="4772970" y="5192944"/>
                </a:lnTo>
                <a:lnTo>
                  <a:pt x="4844272" y="5189483"/>
                </a:lnTo>
                <a:lnTo>
                  <a:pt x="4917619" y="5186742"/>
                </a:lnTo>
                <a:lnTo>
                  <a:pt x="4992825" y="5184750"/>
                </a:lnTo>
                <a:lnTo>
                  <a:pt x="5069704" y="5183535"/>
                </a:lnTo>
                <a:lnTo>
                  <a:pt x="5148072" y="5183124"/>
                </a:lnTo>
                <a:lnTo>
                  <a:pt x="5226439" y="5183535"/>
                </a:lnTo>
                <a:lnTo>
                  <a:pt x="5303318" y="5184750"/>
                </a:lnTo>
                <a:lnTo>
                  <a:pt x="5378524" y="5186742"/>
                </a:lnTo>
                <a:lnTo>
                  <a:pt x="5451871" y="5189483"/>
                </a:lnTo>
                <a:lnTo>
                  <a:pt x="5523173" y="5192944"/>
                </a:lnTo>
                <a:lnTo>
                  <a:pt x="5592245" y="5197099"/>
                </a:lnTo>
                <a:lnTo>
                  <a:pt x="5658901" y="5201920"/>
                </a:lnTo>
                <a:lnTo>
                  <a:pt x="5722955" y="5207378"/>
                </a:lnTo>
                <a:lnTo>
                  <a:pt x="5784222" y="5213447"/>
                </a:lnTo>
                <a:lnTo>
                  <a:pt x="5842517" y="5220098"/>
                </a:lnTo>
                <a:lnTo>
                  <a:pt x="5897653" y="5227303"/>
                </a:lnTo>
                <a:lnTo>
                  <a:pt x="5949444" y="5235036"/>
                </a:lnTo>
                <a:lnTo>
                  <a:pt x="5997706" y="5243268"/>
                </a:lnTo>
                <a:lnTo>
                  <a:pt x="6042253" y="5251972"/>
                </a:lnTo>
                <a:lnTo>
                  <a:pt x="6082898" y="5261119"/>
                </a:lnTo>
                <a:lnTo>
                  <a:pt x="6151744" y="5280635"/>
                </a:lnTo>
                <a:lnTo>
                  <a:pt x="6202758" y="5301594"/>
                </a:lnTo>
                <a:lnTo>
                  <a:pt x="6234456" y="5323774"/>
                </a:lnTo>
                <a:lnTo>
                  <a:pt x="6245351" y="5346954"/>
                </a:lnTo>
                <a:lnTo>
                  <a:pt x="6242597" y="5358653"/>
                </a:lnTo>
                <a:lnTo>
                  <a:pt x="6202758" y="5392309"/>
                </a:lnTo>
                <a:lnTo>
                  <a:pt x="6151744" y="5413266"/>
                </a:lnTo>
                <a:lnTo>
                  <a:pt x="6082898" y="5432782"/>
                </a:lnTo>
                <a:lnTo>
                  <a:pt x="6042253" y="5441930"/>
                </a:lnTo>
                <a:lnTo>
                  <a:pt x="5997706" y="5450633"/>
                </a:lnTo>
                <a:lnTo>
                  <a:pt x="5949444" y="5458866"/>
                </a:lnTo>
                <a:lnTo>
                  <a:pt x="5897653" y="5466599"/>
                </a:lnTo>
                <a:lnTo>
                  <a:pt x="5842517" y="5473805"/>
                </a:lnTo>
                <a:lnTo>
                  <a:pt x="5784222" y="5480457"/>
                </a:lnTo>
                <a:lnTo>
                  <a:pt x="5722955" y="5486526"/>
                </a:lnTo>
                <a:lnTo>
                  <a:pt x="5658901" y="5491985"/>
                </a:lnTo>
                <a:lnTo>
                  <a:pt x="5592245" y="5496806"/>
                </a:lnTo>
                <a:lnTo>
                  <a:pt x="5523173" y="5500961"/>
                </a:lnTo>
                <a:lnTo>
                  <a:pt x="5451871" y="5504423"/>
                </a:lnTo>
                <a:lnTo>
                  <a:pt x="5378524" y="5507164"/>
                </a:lnTo>
                <a:lnTo>
                  <a:pt x="5303318" y="5509156"/>
                </a:lnTo>
                <a:lnTo>
                  <a:pt x="5226439" y="5510372"/>
                </a:lnTo>
                <a:lnTo>
                  <a:pt x="5148072" y="5510783"/>
                </a:lnTo>
                <a:lnTo>
                  <a:pt x="5069704" y="5510372"/>
                </a:lnTo>
                <a:lnTo>
                  <a:pt x="4992825" y="5509156"/>
                </a:lnTo>
                <a:lnTo>
                  <a:pt x="4917619" y="5507164"/>
                </a:lnTo>
                <a:lnTo>
                  <a:pt x="4844272" y="5504423"/>
                </a:lnTo>
                <a:lnTo>
                  <a:pt x="4772970" y="5500961"/>
                </a:lnTo>
                <a:lnTo>
                  <a:pt x="4703898" y="5496806"/>
                </a:lnTo>
                <a:lnTo>
                  <a:pt x="4637242" y="5491985"/>
                </a:lnTo>
                <a:lnTo>
                  <a:pt x="4573188" y="5486526"/>
                </a:lnTo>
                <a:lnTo>
                  <a:pt x="4511921" y="5480457"/>
                </a:lnTo>
                <a:lnTo>
                  <a:pt x="4453626" y="5473805"/>
                </a:lnTo>
                <a:lnTo>
                  <a:pt x="4398490" y="5466599"/>
                </a:lnTo>
                <a:lnTo>
                  <a:pt x="4346699" y="5458866"/>
                </a:lnTo>
                <a:lnTo>
                  <a:pt x="4298437" y="5450633"/>
                </a:lnTo>
                <a:lnTo>
                  <a:pt x="4253890" y="5441930"/>
                </a:lnTo>
                <a:lnTo>
                  <a:pt x="4213245" y="5432782"/>
                </a:lnTo>
                <a:lnTo>
                  <a:pt x="4144399" y="5413266"/>
                </a:lnTo>
                <a:lnTo>
                  <a:pt x="4093385" y="5392309"/>
                </a:lnTo>
                <a:lnTo>
                  <a:pt x="4061687" y="5370130"/>
                </a:lnTo>
                <a:lnTo>
                  <a:pt x="4050791" y="5346954"/>
                </a:lnTo>
                <a:close/>
              </a:path>
              <a:path w="6245859" h="5511165">
                <a:moveTo>
                  <a:pt x="0" y="531113"/>
                </a:moveTo>
                <a:lnTo>
                  <a:pt x="2111" y="485281"/>
                </a:lnTo>
                <a:lnTo>
                  <a:pt x="8331" y="440532"/>
                </a:lnTo>
                <a:lnTo>
                  <a:pt x="18486" y="397026"/>
                </a:lnTo>
                <a:lnTo>
                  <a:pt x="32404" y="354923"/>
                </a:lnTo>
                <a:lnTo>
                  <a:pt x="49912" y="314381"/>
                </a:lnTo>
                <a:lnTo>
                  <a:pt x="70837" y="275561"/>
                </a:lnTo>
                <a:lnTo>
                  <a:pt x="95008" y="238621"/>
                </a:lnTo>
                <a:lnTo>
                  <a:pt x="122250" y="203720"/>
                </a:lnTo>
                <a:lnTo>
                  <a:pt x="152392" y="171019"/>
                </a:lnTo>
                <a:lnTo>
                  <a:pt x="185261" y="140676"/>
                </a:lnTo>
                <a:lnTo>
                  <a:pt x="220685" y="112851"/>
                </a:lnTo>
                <a:lnTo>
                  <a:pt x="258490" y="87702"/>
                </a:lnTo>
                <a:lnTo>
                  <a:pt x="298504" y="65390"/>
                </a:lnTo>
                <a:lnTo>
                  <a:pt x="340554" y="46073"/>
                </a:lnTo>
                <a:lnTo>
                  <a:pt x="384468" y="29912"/>
                </a:lnTo>
                <a:lnTo>
                  <a:pt x="430074" y="17064"/>
                </a:lnTo>
                <a:lnTo>
                  <a:pt x="477197" y="7690"/>
                </a:lnTo>
                <a:lnTo>
                  <a:pt x="525667" y="1949"/>
                </a:lnTo>
                <a:lnTo>
                  <a:pt x="575310" y="0"/>
                </a:lnTo>
                <a:lnTo>
                  <a:pt x="624952" y="1949"/>
                </a:lnTo>
                <a:lnTo>
                  <a:pt x="673422" y="7690"/>
                </a:lnTo>
                <a:lnTo>
                  <a:pt x="720545" y="17064"/>
                </a:lnTo>
                <a:lnTo>
                  <a:pt x="766151" y="29912"/>
                </a:lnTo>
                <a:lnTo>
                  <a:pt x="810065" y="46073"/>
                </a:lnTo>
                <a:lnTo>
                  <a:pt x="852115" y="65390"/>
                </a:lnTo>
                <a:lnTo>
                  <a:pt x="892129" y="87702"/>
                </a:lnTo>
                <a:lnTo>
                  <a:pt x="929934" y="112851"/>
                </a:lnTo>
                <a:lnTo>
                  <a:pt x="965358" y="140676"/>
                </a:lnTo>
                <a:lnTo>
                  <a:pt x="998227" y="171019"/>
                </a:lnTo>
                <a:lnTo>
                  <a:pt x="1028369" y="203720"/>
                </a:lnTo>
                <a:lnTo>
                  <a:pt x="1055611" y="238621"/>
                </a:lnTo>
                <a:lnTo>
                  <a:pt x="1079782" y="275561"/>
                </a:lnTo>
                <a:lnTo>
                  <a:pt x="1100707" y="314381"/>
                </a:lnTo>
                <a:lnTo>
                  <a:pt x="1118215" y="354923"/>
                </a:lnTo>
                <a:lnTo>
                  <a:pt x="1132133" y="397026"/>
                </a:lnTo>
                <a:lnTo>
                  <a:pt x="1142288" y="440532"/>
                </a:lnTo>
                <a:lnTo>
                  <a:pt x="1148508" y="485281"/>
                </a:lnTo>
                <a:lnTo>
                  <a:pt x="1150620" y="531113"/>
                </a:lnTo>
                <a:lnTo>
                  <a:pt x="1148508" y="576946"/>
                </a:lnTo>
                <a:lnTo>
                  <a:pt x="1142288" y="621695"/>
                </a:lnTo>
                <a:lnTo>
                  <a:pt x="1132133" y="665201"/>
                </a:lnTo>
                <a:lnTo>
                  <a:pt x="1118215" y="707304"/>
                </a:lnTo>
                <a:lnTo>
                  <a:pt x="1100707" y="747846"/>
                </a:lnTo>
                <a:lnTo>
                  <a:pt x="1079782" y="786666"/>
                </a:lnTo>
                <a:lnTo>
                  <a:pt x="1055611" y="823606"/>
                </a:lnTo>
                <a:lnTo>
                  <a:pt x="1028369" y="858507"/>
                </a:lnTo>
                <a:lnTo>
                  <a:pt x="998227" y="891208"/>
                </a:lnTo>
                <a:lnTo>
                  <a:pt x="965358" y="921551"/>
                </a:lnTo>
                <a:lnTo>
                  <a:pt x="929934" y="949376"/>
                </a:lnTo>
                <a:lnTo>
                  <a:pt x="892129" y="974525"/>
                </a:lnTo>
                <a:lnTo>
                  <a:pt x="852115" y="996837"/>
                </a:lnTo>
                <a:lnTo>
                  <a:pt x="810065" y="1016154"/>
                </a:lnTo>
                <a:lnTo>
                  <a:pt x="766151" y="1032315"/>
                </a:lnTo>
                <a:lnTo>
                  <a:pt x="720545" y="1045163"/>
                </a:lnTo>
                <a:lnTo>
                  <a:pt x="673422" y="1054537"/>
                </a:lnTo>
                <a:lnTo>
                  <a:pt x="624952" y="1060278"/>
                </a:lnTo>
                <a:lnTo>
                  <a:pt x="575310" y="1062227"/>
                </a:lnTo>
                <a:lnTo>
                  <a:pt x="525667" y="1060278"/>
                </a:lnTo>
                <a:lnTo>
                  <a:pt x="477197" y="1054537"/>
                </a:lnTo>
                <a:lnTo>
                  <a:pt x="430074" y="1045163"/>
                </a:lnTo>
                <a:lnTo>
                  <a:pt x="384468" y="1032315"/>
                </a:lnTo>
                <a:lnTo>
                  <a:pt x="340554" y="1016154"/>
                </a:lnTo>
                <a:lnTo>
                  <a:pt x="298504" y="996837"/>
                </a:lnTo>
                <a:lnTo>
                  <a:pt x="258490" y="974525"/>
                </a:lnTo>
                <a:lnTo>
                  <a:pt x="220685" y="949376"/>
                </a:lnTo>
                <a:lnTo>
                  <a:pt x="185261" y="921551"/>
                </a:lnTo>
                <a:lnTo>
                  <a:pt x="152392" y="891208"/>
                </a:lnTo>
                <a:lnTo>
                  <a:pt x="122250" y="858507"/>
                </a:lnTo>
                <a:lnTo>
                  <a:pt x="95008" y="823606"/>
                </a:lnTo>
                <a:lnTo>
                  <a:pt x="70837" y="786666"/>
                </a:lnTo>
                <a:lnTo>
                  <a:pt x="49912" y="747846"/>
                </a:lnTo>
                <a:lnTo>
                  <a:pt x="32404" y="707304"/>
                </a:lnTo>
                <a:lnTo>
                  <a:pt x="18486" y="665201"/>
                </a:lnTo>
                <a:lnTo>
                  <a:pt x="8331" y="621695"/>
                </a:lnTo>
                <a:lnTo>
                  <a:pt x="2111" y="576946"/>
                </a:lnTo>
                <a:lnTo>
                  <a:pt x="0" y="531113"/>
                </a:lnTo>
                <a:close/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20" dirty="0">
                <a:latin typeface="Calibri"/>
                <a:cs typeface="Calibri"/>
              </a:rPr>
              <a:t>Paolo’s</a:t>
            </a:r>
            <a:r>
              <a:rPr b="0" spc="-10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Production</a:t>
            </a:r>
            <a:r>
              <a:rPr b="0" spc="-11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Function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35" dirty="0"/>
              <a:t> </a:t>
            </a:r>
            <a:r>
              <a:rPr sz="2000" dirty="0"/>
              <a:t>PRODUCTION</a:t>
            </a:r>
            <a:r>
              <a:rPr sz="2000" spc="-50" dirty="0"/>
              <a:t> </a:t>
            </a:r>
            <a:r>
              <a:rPr sz="2000" spc="-10" dirty="0"/>
              <a:t>FUNCTION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333105" cy="2404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b="1" spc="2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b="1" spc="2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units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while</a:t>
            </a:r>
            <a:r>
              <a:rPr sz="2000" i="1" spc="-40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keeping</a:t>
            </a:r>
            <a:r>
              <a:rPr sz="2000" i="1" spc="-5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other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inputs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constant</a:t>
            </a:r>
            <a:r>
              <a:rPr sz="2000" spc="-10" dirty="0">
                <a:latin typeface="Calibri"/>
                <a:cs typeface="Calibri"/>
              </a:rPr>
              <a:t>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global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concept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(total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input).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average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product,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productive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vice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versa.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3031" y="3896078"/>
            <a:ext cx="2842895" cy="76009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85"/>
              </a:spcBef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labour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Calibri"/>
                <a:cs typeface="Calibri"/>
              </a:rPr>
              <a:t>AP</a:t>
            </a:r>
            <a:r>
              <a:rPr sz="1950" baseline="-21367" dirty="0">
                <a:latin typeface="Calibri"/>
                <a:cs typeface="Calibri"/>
              </a:rPr>
              <a:t>L</a:t>
            </a:r>
            <a:r>
              <a:rPr sz="1950" spc="7" baseline="-21367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mbria Math"/>
                <a:cs typeface="Cambria Math"/>
              </a:rPr>
              <a:t>𝑄</a:t>
            </a:r>
            <a:r>
              <a:rPr sz="2000" spc="-25" dirty="0">
                <a:latin typeface="Calibri"/>
                <a:cs typeface="Calibri"/>
              </a:rPr>
              <a:t>/</a:t>
            </a:r>
            <a:r>
              <a:rPr sz="2000" spc="-25" dirty="0">
                <a:latin typeface="Cambria Math"/>
                <a:cs typeface="Cambria Math"/>
              </a:rPr>
              <a:t>𝐿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77790" y="3896078"/>
            <a:ext cx="2868295" cy="76009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52705">
              <a:lnSpc>
                <a:spcPct val="100000"/>
              </a:lnSpc>
              <a:spcBef>
                <a:spcPts val="585"/>
              </a:spcBef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capital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Calibri"/>
                <a:cs typeface="Calibri"/>
              </a:rPr>
              <a:t>AP</a:t>
            </a:r>
            <a:r>
              <a:rPr sz="1950" baseline="-21367" dirty="0">
                <a:latin typeface="Calibri"/>
                <a:cs typeface="Calibri"/>
              </a:rPr>
              <a:t>K</a:t>
            </a:r>
            <a:r>
              <a:rPr sz="1950" spc="-22" baseline="-21367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mbria Math"/>
                <a:cs typeface="Cambria Math"/>
              </a:rPr>
              <a:t>𝑄</a:t>
            </a:r>
            <a:r>
              <a:rPr sz="2000" spc="-25" dirty="0">
                <a:latin typeface="Calibri"/>
                <a:cs typeface="Calibri"/>
              </a:rPr>
              <a:t>/</a:t>
            </a:r>
            <a:r>
              <a:rPr sz="2000" spc="-25" dirty="0">
                <a:latin typeface="Cambria Math"/>
                <a:cs typeface="Cambria Math"/>
              </a:rPr>
              <a:t>𝐾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743" y="5055234"/>
            <a:ext cx="838327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Example: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if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120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pizzas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produced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Paolo’s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pizza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factory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employing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3 </a:t>
            </a:r>
            <a:r>
              <a:rPr sz="2000" spc="-10" dirty="0">
                <a:latin typeface="Calibri"/>
                <a:cs typeface="Calibri"/>
              </a:rPr>
              <a:t>workers,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</a:t>
            </a:r>
            <a:r>
              <a:rPr sz="1950" baseline="-21367" dirty="0">
                <a:latin typeface="Calibri"/>
                <a:cs typeface="Calibri"/>
              </a:rPr>
              <a:t>L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120/3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40.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11886" y="3861053"/>
            <a:ext cx="3168650" cy="864235"/>
          </a:xfrm>
          <a:custGeom>
            <a:avLst/>
            <a:gdLst/>
            <a:ahLst/>
            <a:cxnLst/>
            <a:rect l="l" t="t" r="r" b="b"/>
            <a:pathLst>
              <a:path w="3168650" h="864235">
                <a:moveTo>
                  <a:pt x="0" y="144018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3024378" y="0"/>
                </a:lnTo>
                <a:lnTo>
                  <a:pt x="3069884" y="7345"/>
                </a:lnTo>
                <a:lnTo>
                  <a:pt x="3109417" y="27797"/>
                </a:lnTo>
                <a:lnTo>
                  <a:pt x="3140598" y="58978"/>
                </a:lnTo>
                <a:lnTo>
                  <a:pt x="3161050" y="98511"/>
                </a:lnTo>
                <a:lnTo>
                  <a:pt x="3168396" y="144018"/>
                </a:lnTo>
                <a:lnTo>
                  <a:pt x="3168396" y="720090"/>
                </a:lnTo>
                <a:lnTo>
                  <a:pt x="3161050" y="765596"/>
                </a:lnTo>
                <a:lnTo>
                  <a:pt x="3140598" y="805129"/>
                </a:lnTo>
                <a:lnTo>
                  <a:pt x="3109417" y="836310"/>
                </a:lnTo>
                <a:lnTo>
                  <a:pt x="3069884" y="856762"/>
                </a:lnTo>
                <a:lnTo>
                  <a:pt x="3024378" y="864108"/>
                </a:lnTo>
                <a:lnTo>
                  <a:pt x="144018" y="864108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90"/>
                </a:lnTo>
                <a:lnTo>
                  <a:pt x="0" y="144018"/>
                </a:lnTo>
                <a:close/>
              </a:path>
            </a:pathLst>
          </a:custGeom>
          <a:ln w="2539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55997" y="3853434"/>
            <a:ext cx="3168650" cy="864235"/>
          </a:xfrm>
          <a:custGeom>
            <a:avLst/>
            <a:gdLst/>
            <a:ahLst/>
            <a:cxnLst/>
            <a:rect l="l" t="t" r="r" b="b"/>
            <a:pathLst>
              <a:path w="3168650" h="864235">
                <a:moveTo>
                  <a:pt x="0" y="144018"/>
                </a:moveTo>
                <a:lnTo>
                  <a:pt x="7345" y="98511"/>
                </a:lnTo>
                <a:lnTo>
                  <a:pt x="27797" y="58978"/>
                </a:lnTo>
                <a:lnTo>
                  <a:pt x="58978" y="27797"/>
                </a:lnTo>
                <a:lnTo>
                  <a:pt x="98511" y="7345"/>
                </a:lnTo>
                <a:lnTo>
                  <a:pt x="144017" y="0"/>
                </a:lnTo>
                <a:lnTo>
                  <a:pt x="3024378" y="0"/>
                </a:lnTo>
                <a:lnTo>
                  <a:pt x="3069884" y="7345"/>
                </a:lnTo>
                <a:lnTo>
                  <a:pt x="3109417" y="27797"/>
                </a:lnTo>
                <a:lnTo>
                  <a:pt x="3140598" y="58978"/>
                </a:lnTo>
                <a:lnTo>
                  <a:pt x="3161050" y="98511"/>
                </a:lnTo>
                <a:lnTo>
                  <a:pt x="3168396" y="144018"/>
                </a:lnTo>
                <a:lnTo>
                  <a:pt x="3168396" y="720090"/>
                </a:lnTo>
                <a:lnTo>
                  <a:pt x="3161050" y="765596"/>
                </a:lnTo>
                <a:lnTo>
                  <a:pt x="3140598" y="805129"/>
                </a:lnTo>
                <a:lnTo>
                  <a:pt x="3109417" y="836310"/>
                </a:lnTo>
                <a:lnTo>
                  <a:pt x="3069884" y="856762"/>
                </a:lnTo>
                <a:lnTo>
                  <a:pt x="3024378" y="864108"/>
                </a:lnTo>
                <a:lnTo>
                  <a:pt x="144017" y="864108"/>
                </a:lnTo>
                <a:lnTo>
                  <a:pt x="98511" y="856762"/>
                </a:lnTo>
                <a:lnTo>
                  <a:pt x="58978" y="836310"/>
                </a:lnTo>
                <a:lnTo>
                  <a:pt x="27797" y="805129"/>
                </a:lnTo>
                <a:lnTo>
                  <a:pt x="7345" y="765596"/>
                </a:lnTo>
                <a:lnTo>
                  <a:pt x="0" y="720090"/>
                </a:lnTo>
                <a:lnTo>
                  <a:pt x="0" y="144018"/>
                </a:lnTo>
                <a:close/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35" dirty="0"/>
              <a:t> </a:t>
            </a:r>
            <a:r>
              <a:rPr sz="2000" dirty="0"/>
              <a:t>PRODUCTION</a:t>
            </a:r>
            <a:r>
              <a:rPr sz="2000" spc="-50" dirty="0"/>
              <a:t> </a:t>
            </a:r>
            <a:r>
              <a:rPr sz="2000" spc="-10" dirty="0"/>
              <a:t>FUNCTION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33310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arises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additional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input.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3652773"/>
            <a:ext cx="83331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Local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concept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 additional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divided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additional </a:t>
            </a:r>
            <a:r>
              <a:rPr sz="2000" dirty="0">
                <a:latin typeface="Calibri"/>
                <a:cs typeface="Calibri"/>
              </a:rPr>
              <a:t>amount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invested.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3031" y="4627600"/>
            <a:ext cx="2927985" cy="760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20500"/>
              </a:lnSpc>
              <a:spcBef>
                <a:spcPts val="100"/>
              </a:spcBef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labour</a:t>
            </a:r>
            <a:r>
              <a:rPr sz="2000" spc="-10" dirty="0">
                <a:latin typeface="Calibri"/>
                <a:cs typeface="Calibri"/>
              </a:rPr>
              <a:t>: </a:t>
            </a:r>
            <a:r>
              <a:rPr sz="2000" dirty="0">
                <a:latin typeface="Calibri"/>
                <a:cs typeface="Calibri"/>
              </a:rPr>
              <a:t>MP</a:t>
            </a:r>
            <a:r>
              <a:rPr sz="1950" baseline="-21367" dirty="0">
                <a:latin typeface="Calibri"/>
                <a:cs typeface="Calibri"/>
              </a:rPr>
              <a:t>L</a:t>
            </a:r>
            <a:r>
              <a:rPr sz="1950" spc="15" baseline="-21367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∆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mbria Math"/>
                <a:cs typeface="Cambria Math"/>
              </a:rPr>
              <a:t>𝑄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∆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mbria Math"/>
                <a:cs typeface="Cambria Math"/>
              </a:rPr>
              <a:t>𝐿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78375" y="4627600"/>
            <a:ext cx="2853055" cy="760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4820" marR="30480" indent="-426720">
              <a:lnSpc>
                <a:spcPct val="120500"/>
              </a:lnSpc>
              <a:spcBef>
                <a:spcPts val="100"/>
              </a:spcBef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capital</a:t>
            </a:r>
            <a:r>
              <a:rPr sz="2000" spc="-10" dirty="0">
                <a:latin typeface="Calibri"/>
                <a:cs typeface="Calibri"/>
              </a:rPr>
              <a:t>: </a:t>
            </a:r>
            <a:r>
              <a:rPr sz="2000" dirty="0">
                <a:latin typeface="Calibri"/>
                <a:cs typeface="Calibri"/>
              </a:rPr>
              <a:t>MP</a:t>
            </a:r>
            <a:r>
              <a:rPr sz="1950" baseline="-21367" dirty="0">
                <a:latin typeface="Calibri"/>
                <a:cs typeface="Calibri"/>
              </a:rPr>
              <a:t>K</a:t>
            </a:r>
            <a:r>
              <a:rPr sz="1950" spc="-22" baseline="-21367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∆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mbria Math"/>
                <a:cs typeface="Cambria Math"/>
              </a:rPr>
              <a:t>𝑄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∆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mbria Math"/>
                <a:cs typeface="Cambria Math"/>
              </a:rPr>
              <a:t>𝐾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08018" y="2659970"/>
            <a:ext cx="3608704" cy="0"/>
          </a:xfrm>
          <a:custGeom>
            <a:avLst/>
            <a:gdLst/>
            <a:ahLst/>
            <a:cxnLst/>
            <a:rect l="l" t="t" r="r" b="b"/>
            <a:pathLst>
              <a:path w="3608704">
                <a:moveTo>
                  <a:pt x="0" y="0"/>
                </a:moveTo>
                <a:lnTo>
                  <a:pt x="3608565" y="0"/>
                </a:lnTo>
              </a:path>
            </a:pathLst>
          </a:custGeom>
          <a:ln w="141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17126" y="2657834"/>
            <a:ext cx="94615" cy="184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25"/>
              </a:lnSpc>
            </a:pPr>
            <a:r>
              <a:rPr sz="1300" spc="-50" dirty="0">
                <a:latin typeface="Times New Roman"/>
                <a:cs typeface="Times New Roman"/>
              </a:rPr>
              <a:t>F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81613" y="2250815"/>
            <a:ext cx="2651760" cy="3702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50" dirty="0">
                <a:latin typeface="Times New Roman"/>
                <a:cs typeface="Times New Roman"/>
              </a:rPr>
              <a:t>change</a:t>
            </a:r>
            <a:r>
              <a:rPr sz="2250" spc="-30" dirty="0">
                <a:latin typeface="Times New Roman"/>
                <a:cs typeface="Times New Roman"/>
              </a:rPr>
              <a:t> </a:t>
            </a:r>
            <a:r>
              <a:rPr sz="2250" dirty="0">
                <a:latin typeface="Times New Roman"/>
                <a:cs typeface="Times New Roman"/>
              </a:rPr>
              <a:t>in</a:t>
            </a:r>
            <a:r>
              <a:rPr sz="2250" spc="-20" dirty="0">
                <a:latin typeface="Times New Roman"/>
                <a:cs typeface="Times New Roman"/>
              </a:rPr>
              <a:t> </a:t>
            </a:r>
            <a:r>
              <a:rPr sz="2250" dirty="0">
                <a:latin typeface="Times New Roman"/>
                <a:cs typeface="Times New Roman"/>
              </a:rPr>
              <a:t>total</a:t>
            </a:r>
            <a:r>
              <a:rPr sz="2250" spc="-35" dirty="0">
                <a:latin typeface="Times New Roman"/>
                <a:cs typeface="Times New Roman"/>
              </a:rPr>
              <a:t> </a:t>
            </a:r>
            <a:r>
              <a:rPr sz="2250" spc="-10" dirty="0">
                <a:latin typeface="Times New Roman"/>
                <a:cs typeface="Times New Roman"/>
              </a:rPr>
              <a:t>product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12067" y="2431912"/>
            <a:ext cx="786130" cy="3702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07695" algn="l"/>
              </a:tabLst>
            </a:pPr>
            <a:r>
              <a:rPr sz="2250" spc="-25" dirty="0">
                <a:latin typeface="Times New Roman"/>
                <a:cs typeface="Times New Roman"/>
              </a:rPr>
              <a:t>MP</a:t>
            </a:r>
            <a:r>
              <a:rPr sz="2250" dirty="0">
                <a:latin typeface="Times New Roman"/>
                <a:cs typeface="Times New Roman"/>
              </a:rPr>
              <a:t>	</a:t>
            </a:r>
            <a:r>
              <a:rPr sz="2250" spc="-50" dirty="0">
                <a:latin typeface="Times New Roman"/>
                <a:cs typeface="Times New Roman"/>
              </a:rPr>
              <a:t>=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08582" y="2656578"/>
            <a:ext cx="3599179" cy="3702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50" dirty="0">
                <a:latin typeface="Times New Roman"/>
                <a:cs typeface="Times New Roman"/>
              </a:rPr>
              <a:t>change</a:t>
            </a:r>
            <a:r>
              <a:rPr sz="2250" spc="-20" dirty="0">
                <a:latin typeface="Times New Roman"/>
                <a:cs typeface="Times New Roman"/>
              </a:rPr>
              <a:t> </a:t>
            </a:r>
            <a:r>
              <a:rPr sz="2250" dirty="0">
                <a:latin typeface="Times New Roman"/>
                <a:cs typeface="Times New Roman"/>
              </a:rPr>
              <a:t>in</a:t>
            </a:r>
            <a:r>
              <a:rPr sz="2250" spc="-15" dirty="0">
                <a:latin typeface="Times New Roman"/>
                <a:cs typeface="Times New Roman"/>
              </a:rPr>
              <a:t> </a:t>
            </a:r>
            <a:r>
              <a:rPr sz="2250" dirty="0">
                <a:latin typeface="Times New Roman"/>
                <a:cs typeface="Times New Roman"/>
              </a:rPr>
              <a:t>quantity</a:t>
            </a:r>
            <a:r>
              <a:rPr sz="2250" spc="-90" dirty="0">
                <a:latin typeface="Times New Roman"/>
                <a:cs typeface="Times New Roman"/>
              </a:rPr>
              <a:t> </a:t>
            </a:r>
            <a:r>
              <a:rPr sz="2250" dirty="0">
                <a:latin typeface="Times New Roman"/>
                <a:cs typeface="Times New Roman"/>
              </a:rPr>
              <a:t>of</a:t>
            </a:r>
            <a:r>
              <a:rPr sz="2250" spc="-15" dirty="0">
                <a:latin typeface="Times New Roman"/>
                <a:cs typeface="Times New Roman"/>
              </a:rPr>
              <a:t> </a:t>
            </a:r>
            <a:r>
              <a:rPr sz="2250" dirty="0">
                <a:latin typeface="Times New Roman"/>
                <a:cs typeface="Times New Roman"/>
              </a:rPr>
              <a:t>the</a:t>
            </a:r>
            <a:r>
              <a:rPr sz="2250" spc="-20" dirty="0">
                <a:latin typeface="Times New Roman"/>
                <a:cs typeface="Times New Roman"/>
              </a:rPr>
              <a:t> </a:t>
            </a:r>
            <a:r>
              <a:rPr sz="2250" spc="-10" dirty="0">
                <a:latin typeface="Times New Roman"/>
                <a:cs typeface="Times New Roman"/>
              </a:rPr>
              <a:t>factor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19705" y="2710433"/>
            <a:ext cx="120650" cy="143510"/>
          </a:xfrm>
          <a:custGeom>
            <a:avLst/>
            <a:gdLst/>
            <a:ahLst/>
            <a:cxnLst/>
            <a:rect l="l" t="t" r="r" b="b"/>
            <a:pathLst>
              <a:path w="120650" h="143510">
                <a:moveTo>
                  <a:pt x="120395" y="0"/>
                </a:moveTo>
                <a:lnTo>
                  <a:pt x="0" y="0"/>
                </a:lnTo>
                <a:lnTo>
                  <a:pt x="0" y="143255"/>
                </a:lnTo>
                <a:lnTo>
                  <a:pt x="120395" y="143255"/>
                </a:lnTo>
                <a:lnTo>
                  <a:pt x="1203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4745" y="4653534"/>
            <a:ext cx="3168650" cy="864235"/>
          </a:xfrm>
          <a:custGeom>
            <a:avLst/>
            <a:gdLst/>
            <a:ahLst/>
            <a:cxnLst/>
            <a:rect l="l" t="t" r="r" b="b"/>
            <a:pathLst>
              <a:path w="3168650" h="864235">
                <a:moveTo>
                  <a:pt x="0" y="144018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3024378" y="0"/>
                </a:lnTo>
                <a:lnTo>
                  <a:pt x="3069884" y="7345"/>
                </a:lnTo>
                <a:lnTo>
                  <a:pt x="3109417" y="27797"/>
                </a:lnTo>
                <a:lnTo>
                  <a:pt x="3140598" y="58978"/>
                </a:lnTo>
                <a:lnTo>
                  <a:pt x="3161050" y="98511"/>
                </a:lnTo>
                <a:lnTo>
                  <a:pt x="3168396" y="144018"/>
                </a:lnTo>
                <a:lnTo>
                  <a:pt x="3168396" y="720090"/>
                </a:lnTo>
                <a:lnTo>
                  <a:pt x="3161050" y="765596"/>
                </a:lnTo>
                <a:lnTo>
                  <a:pt x="3140598" y="805129"/>
                </a:lnTo>
                <a:lnTo>
                  <a:pt x="3109417" y="836310"/>
                </a:lnTo>
                <a:lnTo>
                  <a:pt x="3069884" y="856762"/>
                </a:lnTo>
                <a:lnTo>
                  <a:pt x="3024378" y="864108"/>
                </a:lnTo>
                <a:lnTo>
                  <a:pt x="144018" y="864108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90"/>
                </a:lnTo>
                <a:lnTo>
                  <a:pt x="0" y="144018"/>
                </a:lnTo>
                <a:close/>
              </a:path>
            </a:pathLst>
          </a:custGeom>
          <a:ln w="2539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623053" y="4688585"/>
            <a:ext cx="3168650" cy="864235"/>
          </a:xfrm>
          <a:custGeom>
            <a:avLst/>
            <a:gdLst/>
            <a:ahLst/>
            <a:cxnLst/>
            <a:rect l="l" t="t" r="r" b="b"/>
            <a:pathLst>
              <a:path w="3168650" h="864235">
                <a:moveTo>
                  <a:pt x="0" y="144018"/>
                </a:moveTo>
                <a:lnTo>
                  <a:pt x="7345" y="98511"/>
                </a:lnTo>
                <a:lnTo>
                  <a:pt x="27797" y="58978"/>
                </a:lnTo>
                <a:lnTo>
                  <a:pt x="58978" y="27797"/>
                </a:lnTo>
                <a:lnTo>
                  <a:pt x="98511" y="7345"/>
                </a:lnTo>
                <a:lnTo>
                  <a:pt x="144018" y="0"/>
                </a:lnTo>
                <a:lnTo>
                  <a:pt x="3024378" y="0"/>
                </a:lnTo>
                <a:lnTo>
                  <a:pt x="3069884" y="7345"/>
                </a:lnTo>
                <a:lnTo>
                  <a:pt x="3109417" y="27797"/>
                </a:lnTo>
                <a:lnTo>
                  <a:pt x="3140598" y="58978"/>
                </a:lnTo>
                <a:lnTo>
                  <a:pt x="3161050" y="98511"/>
                </a:lnTo>
                <a:lnTo>
                  <a:pt x="3168396" y="144018"/>
                </a:lnTo>
                <a:lnTo>
                  <a:pt x="3168396" y="720089"/>
                </a:lnTo>
                <a:lnTo>
                  <a:pt x="3161050" y="765596"/>
                </a:lnTo>
                <a:lnTo>
                  <a:pt x="3140598" y="805129"/>
                </a:lnTo>
                <a:lnTo>
                  <a:pt x="3109417" y="836310"/>
                </a:lnTo>
                <a:lnTo>
                  <a:pt x="3069884" y="856762"/>
                </a:lnTo>
                <a:lnTo>
                  <a:pt x="3024378" y="864107"/>
                </a:lnTo>
                <a:lnTo>
                  <a:pt x="144018" y="864107"/>
                </a:lnTo>
                <a:lnTo>
                  <a:pt x="98511" y="856762"/>
                </a:lnTo>
                <a:lnTo>
                  <a:pt x="58978" y="836310"/>
                </a:lnTo>
                <a:lnTo>
                  <a:pt x="27797" y="805129"/>
                </a:lnTo>
                <a:lnTo>
                  <a:pt x="7345" y="765596"/>
                </a:lnTo>
                <a:lnTo>
                  <a:pt x="0" y="720089"/>
                </a:lnTo>
                <a:lnTo>
                  <a:pt x="0" y="144018"/>
                </a:lnTo>
                <a:close/>
              </a:path>
            </a:pathLst>
          </a:custGeom>
          <a:ln w="25399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2642870" cy="916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FUNCTION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Paolo’s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Pizza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Factory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91540" y="2041779"/>
          <a:ext cx="8335641" cy="3533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93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976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9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93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893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3106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568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(qty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pizzas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produced</a:t>
                      </a:r>
                      <a:r>
                        <a:rPr sz="16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hour)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or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20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𝑻𝑷𝑷</a:t>
                      </a:r>
                      <a:r>
                        <a:rPr sz="1725" spc="-30" baseline="-14492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𝑳</a:t>
                      </a:r>
                      <a:endParaRPr sz="1725" baseline="-14492">
                        <a:latin typeface="Cambria Math"/>
                        <a:cs typeface="Cambria Math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2330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Marginal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r>
                        <a:rPr sz="16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labour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(MP</a:t>
                      </a:r>
                      <a:r>
                        <a:rPr sz="1575" b="1" spc="-30" baseline="-2116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600" b="1" spc="-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092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6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inputs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workers)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90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60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70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80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35" dirty="0"/>
              <a:t> </a:t>
            </a:r>
            <a:r>
              <a:rPr sz="2000" dirty="0"/>
              <a:t>PRODUCTION</a:t>
            </a:r>
            <a:r>
              <a:rPr sz="2000" spc="-50" dirty="0"/>
              <a:t> </a:t>
            </a:r>
            <a:r>
              <a:rPr sz="2000" spc="-10" dirty="0"/>
              <a:t>FUNCTION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335009" cy="3745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Notice: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workers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MP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declines.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Why?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Diminishing</a:t>
            </a:r>
            <a:r>
              <a:rPr sz="2000" b="1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b="1" spc="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</a:t>
            </a:r>
            <a:r>
              <a:rPr sz="2000" b="1" spc="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property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whereby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declines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increases.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5600" marR="8255" indent="-342900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Example: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workers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hired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firm,</a:t>
            </a:r>
            <a:r>
              <a:rPr sz="2000" spc="3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additional </a:t>
            </a:r>
            <a:r>
              <a:rPr sz="2000" dirty="0">
                <a:latin typeface="Calibri"/>
                <a:cs typeface="Calibri"/>
              </a:rPr>
              <a:t>worker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contributes</a:t>
            </a:r>
            <a:r>
              <a:rPr sz="2000" spc="1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production,</a:t>
            </a:r>
            <a:r>
              <a:rPr sz="2000" spc="10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equipment</a:t>
            </a:r>
            <a:r>
              <a:rPr sz="2000" spc="10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spc="-10" dirty="0">
                <a:latin typeface="Calibri"/>
                <a:cs typeface="Calibri"/>
              </a:rPr>
              <a:t>limited.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  <a:tab pos="1372235" algn="l"/>
                <a:tab pos="1711960" algn="l"/>
                <a:tab pos="2235835" algn="l"/>
                <a:tab pos="3324225" algn="l"/>
                <a:tab pos="3695065" algn="l"/>
                <a:tab pos="4392930" algn="l"/>
                <a:tab pos="4931410" algn="l"/>
                <a:tab pos="5629275" algn="l"/>
                <a:tab pos="6595745" algn="l"/>
                <a:tab pos="7078980" algn="l"/>
                <a:tab pos="7830184" algn="l"/>
              </a:tabLst>
            </a:pPr>
            <a:r>
              <a:rPr sz="2000" spc="-10" dirty="0">
                <a:latin typeface="Calibri"/>
                <a:cs typeface="Calibri"/>
              </a:rPr>
              <a:t>…hence,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this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example: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more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more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workers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hired,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each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additional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contributes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pizzas.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31820" y="4986528"/>
            <a:ext cx="2880360" cy="182727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47560" y="1916874"/>
            <a:ext cx="4112895" cy="1185545"/>
            <a:chOff x="647560" y="1916874"/>
            <a:chExt cx="4112895" cy="1185545"/>
          </a:xfrm>
        </p:grpSpPr>
        <p:sp>
          <p:nvSpPr>
            <p:cNvPr id="3" name="object 3"/>
            <p:cNvSpPr/>
            <p:nvPr/>
          </p:nvSpPr>
          <p:spPr>
            <a:xfrm>
              <a:off x="647560" y="1916874"/>
              <a:ext cx="4112895" cy="757555"/>
            </a:xfrm>
            <a:custGeom>
              <a:avLst/>
              <a:gdLst/>
              <a:ahLst/>
              <a:cxnLst/>
              <a:rect l="l" t="t" r="r" b="b"/>
              <a:pathLst>
                <a:path w="4112895" h="757555">
                  <a:moveTo>
                    <a:pt x="2244725" y="0"/>
                  </a:moveTo>
                  <a:lnTo>
                    <a:pt x="0" y="0"/>
                  </a:lnTo>
                  <a:lnTo>
                    <a:pt x="0" y="757110"/>
                  </a:lnTo>
                  <a:lnTo>
                    <a:pt x="2244725" y="757110"/>
                  </a:lnTo>
                  <a:lnTo>
                    <a:pt x="2244725" y="0"/>
                  </a:lnTo>
                  <a:close/>
                </a:path>
                <a:path w="4112895" h="757555">
                  <a:moveTo>
                    <a:pt x="4112780" y="0"/>
                  </a:moveTo>
                  <a:lnTo>
                    <a:pt x="2244737" y="0"/>
                  </a:lnTo>
                  <a:lnTo>
                    <a:pt x="2244737" y="757110"/>
                  </a:lnTo>
                  <a:lnTo>
                    <a:pt x="4112780" y="757110"/>
                  </a:lnTo>
                  <a:lnTo>
                    <a:pt x="411278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47560" y="2673908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2244725" y="427939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647560" y="2673908"/>
            <a:ext cx="4112895" cy="855980"/>
            <a:chOff x="647560" y="2673908"/>
            <a:chExt cx="4112895" cy="855980"/>
          </a:xfrm>
        </p:grpSpPr>
        <p:sp>
          <p:nvSpPr>
            <p:cNvPr id="6" name="object 6"/>
            <p:cNvSpPr/>
            <p:nvPr/>
          </p:nvSpPr>
          <p:spPr>
            <a:xfrm>
              <a:off x="2892298" y="2673908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1868043" y="427939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47560" y="3101898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2244725" y="427939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47560" y="3101898"/>
            <a:ext cx="4112895" cy="855980"/>
            <a:chOff x="647560" y="3101898"/>
            <a:chExt cx="4112895" cy="855980"/>
          </a:xfrm>
        </p:grpSpPr>
        <p:sp>
          <p:nvSpPr>
            <p:cNvPr id="9" name="object 9"/>
            <p:cNvSpPr/>
            <p:nvPr/>
          </p:nvSpPr>
          <p:spPr>
            <a:xfrm>
              <a:off x="2892298" y="3101898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1868043" y="427939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7560" y="3529774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2244725" y="427926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47560" y="3529774"/>
            <a:ext cx="4112895" cy="855980"/>
            <a:chOff x="647560" y="3529774"/>
            <a:chExt cx="4112895" cy="855980"/>
          </a:xfrm>
        </p:grpSpPr>
        <p:sp>
          <p:nvSpPr>
            <p:cNvPr id="12" name="object 12"/>
            <p:cNvSpPr/>
            <p:nvPr/>
          </p:nvSpPr>
          <p:spPr>
            <a:xfrm>
              <a:off x="2892298" y="3529774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1868043" y="427926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47560" y="3957764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2244725" y="427926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647560" y="3957764"/>
            <a:ext cx="4112895" cy="855980"/>
            <a:chOff x="647560" y="3957764"/>
            <a:chExt cx="4112895" cy="855980"/>
          </a:xfrm>
        </p:grpSpPr>
        <p:sp>
          <p:nvSpPr>
            <p:cNvPr id="15" name="object 15"/>
            <p:cNvSpPr/>
            <p:nvPr/>
          </p:nvSpPr>
          <p:spPr>
            <a:xfrm>
              <a:off x="2892298" y="3957764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1868043" y="427926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47560" y="4385614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2244725" y="427939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647560" y="4385614"/>
            <a:ext cx="4112895" cy="855980"/>
            <a:chOff x="647560" y="4385614"/>
            <a:chExt cx="4112895" cy="855980"/>
          </a:xfrm>
        </p:grpSpPr>
        <p:sp>
          <p:nvSpPr>
            <p:cNvPr id="18" name="object 18"/>
            <p:cNvSpPr/>
            <p:nvPr/>
          </p:nvSpPr>
          <p:spPr>
            <a:xfrm>
              <a:off x="2892298" y="4385614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1868043" y="427939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47560" y="4813617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2244725" y="427926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647560" y="4813617"/>
            <a:ext cx="4112895" cy="855980"/>
            <a:chOff x="647560" y="4813617"/>
            <a:chExt cx="4112895" cy="855980"/>
          </a:xfrm>
        </p:grpSpPr>
        <p:sp>
          <p:nvSpPr>
            <p:cNvPr id="21" name="object 21"/>
            <p:cNvSpPr/>
            <p:nvPr/>
          </p:nvSpPr>
          <p:spPr>
            <a:xfrm>
              <a:off x="2892298" y="4813617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1868043" y="427926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47560" y="5241531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2244725" y="427939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647560" y="5241531"/>
            <a:ext cx="4112895" cy="855980"/>
            <a:chOff x="647560" y="5241531"/>
            <a:chExt cx="4112895" cy="855980"/>
          </a:xfrm>
        </p:grpSpPr>
        <p:sp>
          <p:nvSpPr>
            <p:cNvPr id="24" name="object 24"/>
            <p:cNvSpPr/>
            <p:nvPr/>
          </p:nvSpPr>
          <p:spPr>
            <a:xfrm>
              <a:off x="2892298" y="5241531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39"/>
                  </a:lnTo>
                  <a:lnTo>
                    <a:pt x="1868043" y="427939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47560" y="5669483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89">
                  <a:moveTo>
                    <a:pt x="224472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2244725" y="427926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47560" y="5669483"/>
            <a:ext cx="4112895" cy="855980"/>
            <a:chOff x="647560" y="5669483"/>
            <a:chExt cx="4112895" cy="855980"/>
          </a:xfrm>
        </p:grpSpPr>
        <p:sp>
          <p:nvSpPr>
            <p:cNvPr id="27" name="object 27"/>
            <p:cNvSpPr/>
            <p:nvPr/>
          </p:nvSpPr>
          <p:spPr>
            <a:xfrm>
              <a:off x="2892298" y="5669483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89">
                  <a:moveTo>
                    <a:pt x="1868043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1868043" y="427926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47560" y="6097409"/>
              <a:ext cx="2244725" cy="427990"/>
            </a:xfrm>
            <a:custGeom>
              <a:avLst/>
              <a:gdLst/>
              <a:ahLst/>
              <a:cxnLst/>
              <a:rect l="l" t="t" r="r" b="b"/>
              <a:pathLst>
                <a:path w="2244725" h="427990">
                  <a:moveTo>
                    <a:pt x="224472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2244725" y="427926"/>
                  </a:lnTo>
                  <a:lnTo>
                    <a:pt x="2244725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622160" y="1904110"/>
            <a:ext cx="7900034" cy="4634230"/>
            <a:chOff x="622160" y="1904110"/>
            <a:chExt cx="7900034" cy="4634230"/>
          </a:xfrm>
        </p:grpSpPr>
        <p:sp>
          <p:nvSpPr>
            <p:cNvPr id="30" name="object 30"/>
            <p:cNvSpPr/>
            <p:nvPr/>
          </p:nvSpPr>
          <p:spPr>
            <a:xfrm>
              <a:off x="2892298" y="6097409"/>
              <a:ext cx="1868170" cy="427990"/>
            </a:xfrm>
            <a:custGeom>
              <a:avLst/>
              <a:gdLst/>
              <a:ahLst/>
              <a:cxnLst/>
              <a:rect l="l" t="t" r="r" b="b"/>
              <a:pathLst>
                <a:path w="1868170" h="427990">
                  <a:moveTo>
                    <a:pt x="1868043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1868043" y="427926"/>
                  </a:lnTo>
                  <a:lnTo>
                    <a:pt x="1868043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892298" y="1910460"/>
              <a:ext cx="1868170" cy="4621530"/>
            </a:xfrm>
            <a:custGeom>
              <a:avLst/>
              <a:gdLst/>
              <a:ahLst/>
              <a:cxnLst/>
              <a:rect l="l" t="t" r="r" b="b"/>
              <a:pathLst>
                <a:path w="1868170" h="4621530">
                  <a:moveTo>
                    <a:pt x="0" y="0"/>
                  </a:moveTo>
                  <a:lnTo>
                    <a:pt x="0" y="4621225"/>
                  </a:lnTo>
                </a:path>
                <a:path w="1868170" h="4621530">
                  <a:moveTo>
                    <a:pt x="1868042" y="0"/>
                  </a:moveTo>
                  <a:lnTo>
                    <a:pt x="1868042" y="4621225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41210" y="2673984"/>
              <a:ext cx="7861934" cy="0"/>
            </a:xfrm>
            <a:custGeom>
              <a:avLst/>
              <a:gdLst/>
              <a:ahLst/>
              <a:cxnLst/>
              <a:rect l="l" t="t" r="r" b="b"/>
              <a:pathLst>
                <a:path w="7861934">
                  <a:moveTo>
                    <a:pt x="0" y="0"/>
                  </a:moveTo>
                  <a:lnTo>
                    <a:pt x="786156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41210" y="1910460"/>
              <a:ext cx="7861934" cy="4621530"/>
            </a:xfrm>
            <a:custGeom>
              <a:avLst/>
              <a:gdLst/>
              <a:ahLst/>
              <a:cxnLst/>
              <a:rect l="l" t="t" r="r" b="b"/>
              <a:pathLst>
                <a:path w="7861934" h="4621530">
                  <a:moveTo>
                    <a:pt x="0" y="1191387"/>
                  </a:moveTo>
                  <a:lnTo>
                    <a:pt x="7861566" y="1191387"/>
                  </a:lnTo>
                </a:path>
                <a:path w="7861934" h="4621530">
                  <a:moveTo>
                    <a:pt x="0" y="1619377"/>
                  </a:moveTo>
                  <a:lnTo>
                    <a:pt x="7861566" y="1619377"/>
                  </a:lnTo>
                </a:path>
                <a:path w="7861934" h="4621530">
                  <a:moveTo>
                    <a:pt x="0" y="2047239"/>
                  </a:moveTo>
                  <a:lnTo>
                    <a:pt x="7861566" y="2047239"/>
                  </a:lnTo>
                </a:path>
                <a:path w="7861934" h="4621530">
                  <a:moveTo>
                    <a:pt x="0" y="2475230"/>
                  </a:moveTo>
                  <a:lnTo>
                    <a:pt x="7861566" y="2475230"/>
                  </a:lnTo>
                </a:path>
                <a:path w="7861934" h="4621530">
                  <a:moveTo>
                    <a:pt x="0" y="2903093"/>
                  </a:moveTo>
                  <a:lnTo>
                    <a:pt x="7861566" y="2903093"/>
                  </a:lnTo>
                </a:path>
                <a:path w="7861934" h="4621530">
                  <a:moveTo>
                    <a:pt x="0" y="3331082"/>
                  </a:moveTo>
                  <a:lnTo>
                    <a:pt x="7861566" y="3331082"/>
                  </a:lnTo>
                </a:path>
                <a:path w="7861934" h="4621530">
                  <a:moveTo>
                    <a:pt x="0" y="3759009"/>
                  </a:moveTo>
                  <a:lnTo>
                    <a:pt x="7861566" y="3759009"/>
                  </a:lnTo>
                </a:path>
                <a:path w="7861934" h="4621530">
                  <a:moveTo>
                    <a:pt x="0" y="4186948"/>
                  </a:moveTo>
                  <a:lnTo>
                    <a:pt x="7861566" y="4186948"/>
                  </a:lnTo>
                </a:path>
                <a:path w="7861934" h="4621530">
                  <a:moveTo>
                    <a:pt x="6350" y="0"/>
                  </a:moveTo>
                  <a:lnTo>
                    <a:pt x="6350" y="4621225"/>
                  </a:lnTo>
                </a:path>
                <a:path w="7861934" h="4621530">
                  <a:moveTo>
                    <a:pt x="0" y="6350"/>
                  </a:moveTo>
                  <a:lnTo>
                    <a:pt x="7861566" y="6350"/>
                  </a:lnTo>
                </a:path>
                <a:path w="7861934" h="4621530">
                  <a:moveTo>
                    <a:pt x="0" y="4614875"/>
                  </a:moveTo>
                  <a:lnTo>
                    <a:pt x="7861566" y="4614875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5300217" y="2038095"/>
            <a:ext cx="788670" cy="4429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APP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=</a:t>
            </a: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30" dirty="0">
                <a:solidFill>
                  <a:srgbClr val="FFFFFF"/>
                </a:solidFill>
                <a:latin typeface="Calibri"/>
                <a:cs typeface="Calibri"/>
              </a:rPr>
              <a:t>TPP/L</a:t>
            </a:r>
            <a:endParaRPr sz="2000">
              <a:latin typeface="Calibri"/>
              <a:cs typeface="Calibri"/>
            </a:endParaRPr>
          </a:p>
          <a:p>
            <a:pPr marL="330200" marR="320675" indent="635" algn="ctr">
              <a:lnSpc>
                <a:spcPct val="140400"/>
              </a:lnSpc>
              <a:spcBef>
                <a:spcPts val="135"/>
              </a:spcBef>
            </a:pPr>
            <a:r>
              <a:rPr sz="2000" spc="-50" dirty="0">
                <a:latin typeface="Calibri"/>
                <a:cs typeface="Calibri"/>
              </a:rPr>
              <a:t>- 3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65"/>
              </a:spcBef>
            </a:pPr>
            <a:r>
              <a:rPr sz="2000" spc="-50" dirty="0">
                <a:latin typeface="Calibri"/>
                <a:cs typeface="Calibri"/>
              </a:rPr>
              <a:t>5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75"/>
              </a:spcBef>
            </a:pPr>
            <a:r>
              <a:rPr sz="2000" spc="-50" dirty="0"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9</a:t>
            </a:r>
            <a:endParaRPr sz="20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…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7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6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022338" y="2038095"/>
            <a:ext cx="1082040" cy="4429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MPP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=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∆TPP/∆L</a:t>
            </a:r>
            <a:endParaRPr sz="2000">
              <a:latin typeface="Calibri"/>
              <a:cs typeface="Calibri"/>
            </a:endParaRPr>
          </a:p>
          <a:p>
            <a:pPr marL="476884" marR="467995" indent="635" algn="ctr">
              <a:lnSpc>
                <a:spcPct val="140400"/>
              </a:lnSpc>
              <a:spcBef>
                <a:spcPts val="135"/>
              </a:spcBef>
            </a:pPr>
            <a:r>
              <a:rPr sz="2000" spc="-50" dirty="0">
                <a:latin typeface="Calibri"/>
                <a:cs typeface="Calibri"/>
              </a:rPr>
              <a:t>- 3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965"/>
              </a:spcBef>
            </a:pPr>
            <a:r>
              <a:rPr sz="2000" spc="-50" dirty="0">
                <a:latin typeface="Calibri"/>
                <a:cs typeface="Calibri"/>
              </a:rPr>
              <a:t>7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75"/>
              </a:spcBef>
            </a:pPr>
            <a:r>
              <a:rPr sz="2000" spc="-25" dirty="0">
                <a:latin typeface="Calibri"/>
                <a:cs typeface="Calibri"/>
              </a:rPr>
              <a:t>14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…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969"/>
              </a:spcBef>
            </a:pPr>
            <a:r>
              <a:rPr sz="2000" spc="-50" dirty="0"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69"/>
              </a:spcBef>
            </a:pPr>
            <a:r>
              <a:rPr sz="2000" spc="-10" dirty="0">
                <a:latin typeface="Calibri"/>
                <a:cs typeface="Calibri"/>
              </a:rPr>
              <a:t>-</a:t>
            </a:r>
            <a:r>
              <a:rPr sz="2000" spc="-50" dirty="0">
                <a:latin typeface="Calibri"/>
                <a:cs typeface="Calibri"/>
              </a:rPr>
              <a:t>2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744465" y="1856485"/>
            <a:ext cx="4006215" cy="4810760"/>
            <a:chOff x="4744465" y="1856485"/>
            <a:chExt cx="4006215" cy="4810760"/>
          </a:xfrm>
        </p:grpSpPr>
        <p:sp>
          <p:nvSpPr>
            <p:cNvPr id="37" name="object 37"/>
            <p:cNvSpPr/>
            <p:nvPr/>
          </p:nvSpPr>
          <p:spPr>
            <a:xfrm>
              <a:off x="6654545" y="1902713"/>
              <a:ext cx="2083435" cy="4752340"/>
            </a:xfrm>
            <a:custGeom>
              <a:avLst/>
              <a:gdLst/>
              <a:ahLst/>
              <a:cxnLst/>
              <a:rect l="l" t="t" r="r" b="b"/>
              <a:pathLst>
                <a:path w="2083434" h="4752340">
                  <a:moveTo>
                    <a:pt x="2083307" y="0"/>
                  </a:moveTo>
                  <a:lnTo>
                    <a:pt x="0" y="0"/>
                  </a:lnTo>
                  <a:lnTo>
                    <a:pt x="0" y="4751832"/>
                  </a:lnTo>
                  <a:lnTo>
                    <a:pt x="2083307" y="4751832"/>
                  </a:lnTo>
                  <a:lnTo>
                    <a:pt x="20833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654545" y="1902713"/>
              <a:ext cx="2083435" cy="4752340"/>
            </a:xfrm>
            <a:custGeom>
              <a:avLst/>
              <a:gdLst/>
              <a:ahLst/>
              <a:cxnLst/>
              <a:rect l="l" t="t" r="r" b="b"/>
              <a:pathLst>
                <a:path w="2083434" h="4752340">
                  <a:moveTo>
                    <a:pt x="0" y="4751832"/>
                  </a:moveTo>
                  <a:lnTo>
                    <a:pt x="2083307" y="4751832"/>
                  </a:lnTo>
                  <a:lnTo>
                    <a:pt x="2083307" y="0"/>
                  </a:lnTo>
                  <a:lnTo>
                    <a:pt x="0" y="0"/>
                  </a:lnTo>
                  <a:lnTo>
                    <a:pt x="0" y="475183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57165" y="1869185"/>
              <a:ext cx="2083435" cy="4753610"/>
            </a:xfrm>
            <a:custGeom>
              <a:avLst/>
              <a:gdLst/>
              <a:ahLst/>
              <a:cxnLst/>
              <a:rect l="l" t="t" r="r" b="b"/>
              <a:pathLst>
                <a:path w="2083434" h="4753609">
                  <a:moveTo>
                    <a:pt x="2083308" y="0"/>
                  </a:moveTo>
                  <a:lnTo>
                    <a:pt x="0" y="0"/>
                  </a:lnTo>
                  <a:lnTo>
                    <a:pt x="0" y="4753356"/>
                  </a:lnTo>
                  <a:lnTo>
                    <a:pt x="2083308" y="4753356"/>
                  </a:lnTo>
                  <a:lnTo>
                    <a:pt x="20833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757165" y="1869185"/>
              <a:ext cx="2083435" cy="4753610"/>
            </a:xfrm>
            <a:custGeom>
              <a:avLst/>
              <a:gdLst/>
              <a:ahLst/>
              <a:cxnLst/>
              <a:rect l="l" t="t" r="r" b="b"/>
              <a:pathLst>
                <a:path w="2083434" h="4753609">
                  <a:moveTo>
                    <a:pt x="0" y="4753356"/>
                  </a:moveTo>
                  <a:lnTo>
                    <a:pt x="2083308" y="4753356"/>
                  </a:lnTo>
                  <a:lnTo>
                    <a:pt x="2083308" y="0"/>
                  </a:lnTo>
                  <a:lnTo>
                    <a:pt x="0" y="0"/>
                  </a:lnTo>
                  <a:lnTo>
                    <a:pt x="0" y="475335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0830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Quick</a:t>
            </a:r>
            <a:r>
              <a:rPr sz="2000" spc="-50" dirty="0"/>
              <a:t> </a:t>
            </a:r>
            <a:r>
              <a:rPr sz="2000" spc="-10" dirty="0"/>
              <a:t>exercise:</a:t>
            </a:r>
            <a:r>
              <a:rPr sz="2000" spc="-15" dirty="0"/>
              <a:t> </a:t>
            </a:r>
            <a:r>
              <a:rPr sz="2000" dirty="0"/>
              <a:t>input</a:t>
            </a:r>
            <a:r>
              <a:rPr sz="2000" spc="-50" dirty="0"/>
              <a:t> </a:t>
            </a:r>
            <a:r>
              <a:rPr sz="2000" spc="-20" dirty="0"/>
              <a:t>focus</a:t>
            </a:r>
            <a:endParaRPr sz="2000"/>
          </a:p>
        </p:txBody>
      </p:sp>
      <p:sp>
        <p:nvSpPr>
          <p:cNvPr id="42" name="object 42"/>
          <p:cNvSpPr txBox="1"/>
          <p:nvPr/>
        </p:nvSpPr>
        <p:spPr>
          <a:xfrm>
            <a:off x="258267" y="936751"/>
            <a:ext cx="792416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Consider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small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(measured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tonnes).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 </a:t>
            </a:r>
            <a:r>
              <a:rPr sz="2000" dirty="0">
                <a:latin typeface="Calibri"/>
                <a:cs typeface="Calibri"/>
              </a:rPr>
              <a:t>wheat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requires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just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two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factors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production: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(L)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tractors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(K).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427211" y="6426809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510534" y="5301234"/>
            <a:ext cx="576580" cy="398145"/>
          </a:xfrm>
          <a:custGeom>
            <a:avLst/>
            <a:gdLst/>
            <a:ahLst/>
            <a:cxnLst/>
            <a:rect l="l" t="t" r="r" b="b"/>
            <a:pathLst>
              <a:path w="576579" h="398145">
                <a:moveTo>
                  <a:pt x="0" y="397764"/>
                </a:moveTo>
                <a:lnTo>
                  <a:pt x="576072" y="397764"/>
                </a:lnTo>
                <a:lnTo>
                  <a:pt x="576072" y="0"/>
                </a:lnTo>
                <a:lnTo>
                  <a:pt x="0" y="0"/>
                </a:lnTo>
                <a:lnTo>
                  <a:pt x="0" y="397764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5" name="object 45"/>
          <p:cNvGrpSpPr/>
          <p:nvPr/>
        </p:nvGrpSpPr>
        <p:grpSpPr>
          <a:xfrm>
            <a:off x="4505197" y="3807205"/>
            <a:ext cx="3370579" cy="1022350"/>
            <a:chOff x="4505197" y="3807205"/>
            <a:chExt cx="3370579" cy="1022350"/>
          </a:xfrm>
        </p:grpSpPr>
        <p:sp>
          <p:nvSpPr>
            <p:cNvPr id="46" name="object 46"/>
            <p:cNvSpPr/>
            <p:nvPr/>
          </p:nvSpPr>
          <p:spPr>
            <a:xfrm>
              <a:off x="7287005" y="4418837"/>
              <a:ext cx="576580" cy="398145"/>
            </a:xfrm>
            <a:custGeom>
              <a:avLst/>
              <a:gdLst/>
              <a:ahLst/>
              <a:cxnLst/>
              <a:rect l="l" t="t" r="r" b="b"/>
              <a:pathLst>
                <a:path w="576579" h="398145">
                  <a:moveTo>
                    <a:pt x="0" y="397763"/>
                  </a:moveTo>
                  <a:lnTo>
                    <a:pt x="576072" y="397763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397763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517897" y="3819905"/>
              <a:ext cx="2522220" cy="798830"/>
            </a:xfrm>
            <a:custGeom>
              <a:avLst/>
              <a:gdLst/>
              <a:ahLst/>
              <a:cxnLst/>
              <a:rect l="l" t="t" r="r" b="b"/>
              <a:pathLst>
                <a:path w="2522220" h="798829">
                  <a:moveTo>
                    <a:pt x="2422525" y="0"/>
                  </a:moveTo>
                  <a:lnTo>
                    <a:pt x="99694" y="0"/>
                  </a:lnTo>
                  <a:lnTo>
                    <a:pt x="60918" y="7844"/>
                  </a:lnTo>
                  <a:lnTo>
                    <a:pt x="29225" y="29225"/>
                  </a:lnTo>
                  <a:lnTo>
                    <a:pt x="7844" y="60918"/>
                  </a:lnTo>
                  <a:lnTo>
                    <a:pt x="0" y="99695"/>
                  </a:lnTo>
                  <a:lnTo>
                    <a:pt x="0" y="698881"/>
                  </a:lnTo>
                  <a:lnTo>
                    <a:pt x="7844" y="737657"/>
                  </a:lnTo>
                  <a:lnTo>
                    <a:pt x="29225" y="769350"/>
                  </a:lnTo>
                  <a:lnTo>
                    <a:pt x="60918" y="790731"/>
                  </a:lnTo>
                  <a:lnTo>
                    <a:pt x="99694" y="798576"/>
                  </a:lnTo>
                  <a:lnTo>
                    <a:pt x="2422525" y="798576"/>
                  </a:lnTo>
                  <a:lnTo>
                    <a:pt x="2461301" y="790731"/>
                  </a:lnTo>
                  <a:lnTo>
                    <a:pt x="2492994" y="769350"/>
                  </a:lnTo>
                  <a:lnTo>
                    <a:pt x="2514375" y="737657"/>
                  </a:lnTo>
                  <a:lnTo>
                    <a:pt x="2522220" y="698881"/>
                  </a:lnTo>
                  <a:lnTo>
                    <a:pt x="2522220" y="99695"/>
                  </a:lnTo>
                  <a:lnTo>
                    <a:pt x="2514375" y="60918"/>
                  </a:lnTo>
                  <a:lnTo>
                    <a:pt x="2492994" y="29225"/>
                  </a:lnTo>
                  <a:lnTo>
                    <a:pt x="2461301" y="7844"/>
                  </a:lnTo>
                  <a:lnTo>
                    <a:pt x="2422525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517897" y="3819905"/>
              <a:ext cx="2522220" cy="798830"/>
            </a:xfrm>
            <a:custGeom>
              <a:avLst/>
              <a:gdLst/>
              <a:ahLst/>
              <a:cxnLst/>
              <a:rect l="l" t="t" r="r" b="b"/>
              <a:pathLst>
                <a:path w="2522220" h="798829">
                  <a:moveTo>
                    <a:pt x="0" y="99695"/>
                  </a:moveTo>
                  <a:lnTo>
                    <a:pt x="7844" y="60918"/>
                  </a:lnTo>
                  <a:lnTo>
                    <a:pt x="29225" y="29225"/>
                  </a:lnTo>
                  <a:lnTo>
                    <a:pt x="60918" y="7844"/>
                  </a:lnTo>
                  <a:lnTo>
                    <a:pt x="99694" y="0"/>
                  </a:lnTo>
                  <a:lnTo>
                    <a:pt x="2422525" y="0"/>
                  </a:lnTo>
                  <a:lnTo>
                    <a:pt x="2461301" y="7844"/>
                  </a:lnTo>
                  <a:lnTo>
                    <a:pt x="2492994" y="29225"/>
                  </a:lnTo>
                  <a:lnTo>
                    <a:pt x="2514375" y="60918"/>
                  </a:lnTo>
                  <a:lnTo>
                    <a:pt x="2522220" y="99695"/>
                  </a:lnTo>
                  <a:lnTo>
                    <a:pt x="2522220" y="698881"/>
                  </a:lnTo>
                  <a:lnTo>
                    <a:pt x="2514375" y="737657"/>
                  </a:lnTo>
                  <a:lnTo>
                    <a:pt x="2492994" y="769350"/>
                  </a:lnTo>
                  <a:lnTo>
                    <a:pt x="2461301" y="790731"/>
                  </a:lnTo>
                  <a:lnTo>
                    <a:pt x="2422525" y="798576"/>
                  </a:lnTo>
                  <a:lnTo>
                    <a:pt x="99694" y="798576"/>
                  </a:lnTo>
                  <a:lnTo>
                    <a:pt x="60918" y="790731"/>
                  </a:lnTo>
                  <a:lnTo>
                    <a:pt x="29225" y="769350"/>
                  </a:lnTo>
                  <a:lnTo>
                    <a:pt x="7844" y="737657"/>
                  </a:lnTo>
                  <a:lnTo>
                    <a:pt x="0" y="698881"/>
                  </a:lnTo>
                  <a:lnTo>
                    <a:pt x="0" y="99695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9" name="object 49"/>
          <p:cNvGrpSpPr/>
          <p:nvPr/>
        </p:nvGrpSpPr>
        <p:grpSpPr>
          <a:xfrm>
            <a:off x="5393690" y="4877053"/>
            <a:ext cx="1104900" cy="859155"/>
            <a:chOff x="5393690" y="4877053"/>
            <a:chExt cx="1104900" cy="859155"/>
          </a:xfrm>
        </p:grpSpPr>
        <p:sp>
          <p:nvSpPr>
            <p:cNvPr id="50" name="object 50"/>
            <p:cNvSpPr/>
            <p:nvPr/>
          </p:nvSpPr>
          <p:spPr>
            <a:xfrm>
              <a:off x="5406390" y="4889753"/>
              <a:ext cx="576580" cy="396240"/>
            </a:xfrm>
            <a:custGeom>
              <a:avLst/>
              <a:gdLst/>
              <a:ahLst/>
              <a:cxnLst/>
              <a:rect l="l" t="t" r="r" b="b"/>
              <a:pathLst>
                <a:path w="576579" h="396239">
                  <a:moveTo>
                    <a:pt x="0" y="396240"/>
                  </a:moveTo>
                  <a:lnTo>
                    <a:pt x="576072" y="396240"/>
                  </a:lnTo>
                  <a:lnTo>
                    <a:pt x="576072" y="0"/>
                  </a:lnTo>
                  <a:lnTo>
                    <a:pt x="0" y="0"/>
                  </a:lnTo>
                  <a:lnTo>
                    <a:pt x="0" y="396240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914009" y="5177408"/>
              <a:ext cx="572135" cy="546100"/>
            </a:xfrm>
            <a:custGeom>
              <a:avLst/>
              <a:gdLst/>
              <a:ahLst/>
              <a:cxnLst/>
              <a:rect l="l" t="t" r="r" b="b"/>
              <a:pathLst>
                <a:path w="572135" h="546100">
                  <a:moveTo>
                    <a:pt x="284352" y="0"/>
                  </a:moveTo>
                  <a:lnTo>
                    <a:pt x="0" y="13843"/>
                  </a:lnTo>
                  <a:lnTo>
                    <a:pt x="13842" y="298196"/>
                  </a:lnTo>
                  <a:lnTo>
                    <a:pt x="81406" y="223647"/>
                  </a:lnTo>
                  <a:lnTo>
                    <a:pt x="436625" y="545820"/>
                  </a:lnTo>
                  <a:lnTo>
                    <a:pt x="571880" y="396748"/>
                  </a:lnTo>
                  <a:lnTo>
                    <a:pt x="216788" y="74549"/>
                  </a:lnTo>
                  <a:lnTo>
                    <a:pt x="284352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914009" y="5177408"/>
              <a:ext cx="572135" cy="546100"/>
            </a:xfrm>
            <a:custGeom>
              <a:avLst/>
              <a:gdLst/>
              <a:ahLst/>
              <a:cxnLst/>
              <a:rect l="l" t="t" r="r" b="b"/>
              <a:pathLst>
                <a:path w="572135" h="546100">
                  <a:moveTo>
                    <a:pt x="284352" y="0"/>
                  </a:moveTo>
                  <a:lnTo>
                    <a:pt x="216788" y="74549"/>
                  </a:lnTo>
                  <a:lnTo>
                    <a:pt x="571880" y="396748"/>
                  </a:lnTo>
                  <a:lnTo>
                    <a:pt x="436625" y="545820"/>
                  </a:lnTo>
                  <a:lnTo>
                    <a:pt x="81406" y="223647"/>
                  </a:lnTo>
                  <a:lnTo>
                    <a:pt x="13842" y="298196"/>
                  </a:lnTo>
                  <a:lnTo>
                    <a:pt x="0" y="13843"/>
                  </a:lnTo>
                  <a:lnTo>
                    <a:pt x="284352" y="0"/>
                  </a:lnTo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4777866" y="4189602"/>
            <a:ext cx="200278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MPP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36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24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12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6929373" y="4120896"/>
            <a:ext cx="446405" cy="424180"/>
            <a:chOff x="6929373" y="4120896"/>
            <a:chExt cx="446405" cy="424180"/>
          </a:xfrm>
        </p:grpSpPr>
        <p:sp>
          <p:nvSpPr>
            <p:cNvPr id="55" name="object 55"/>
            <p:cNvSpPr/>
            <p:nvPr/>
          </p:nvSpPr>
          <p:spPr>
            <a:xfrm>
              <a:off x="6942073" y="4133596"/>
              <a:ext cx="421005" cy="398780"/>
            </a:xfrm>
            <a:custGeom>
              <a:avLst/>
              <a:gdLst/>
              <a:ahLst/>
              <a:cxnLst/>
              <a:rect l="l" t="t" r="r" b="b"/>
              <a:pathLst>
                <a:path w="421004" h="398779">
                  <a:moveTo>
                    <a:pt x="116204" y="0"/>
                  </a:moveTo>
                  <a:lnTo>
                    <a:pt x="0" y="135000"/>
                  </a:lnTo>
                  <a:lnTo>
                    <a:pt x="227837" y="331088"/>
                  </a:lnTo>
                  <a:lnTo>
                    <a:pt x="169799" y="398652"/>
                  </a:lnTo>
                  <a:lnTo>
                    <a:pt x="420877" y="379729"/>
                  </a:lnTo>
                  <a:lnTo>
                    <a:pt x="402081" y="128650"/>
                  </a:lnTo>
                  <a:lnTo>
                    <a:pt x="344043" y="196087"/>
                  </a:lnTo>
                  <a:lnTo>
                    <a:pt x="11620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6942073" y="4133596"/>
              <a:ext cx="421005" cy="398780"/>
            </a:xfrm>
            <a:custGeom>
              <a:avLst/>
              <a:gdLst/>
              <a:ahLst/>
              <a:cxnLst/>
              <a:rect l="l" t="t" r="r" b="b"/>
              <a:pathLst>
                <a:path w="421004" h="398779">
                  <a:moveTo>
                    <a:pt x="169799" y="398652"/>
                  </a:moveTo>
                  <a:lnTo>
                    <a:pt x="227837" y="331088"/>
                  </a:lnTo>
                  <a:lnTo>
                    <a:pt x="0" y="135000"/>
                  </a:lnTo>
                  <a:lnTo>
                    <a:pt x="116204" y="0"/>
                  </a:lnTo>
                  <a:lnTo>
                    <a:pt x="344043" y="196087"/>
                  </a:lnTo>
                  <a:lnTo>
                    <a:pt x="402081" y="128650"/>
                  </a:lnTo>
                  <a:lnTo>
                    <a:pt x="420877" y="379729"/>
                  </a:lnTo>
                  <a:lnTo>
                    <a:pt x="169799" y="398652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7" name="object 57"/>
          <p:cNvGrpSpPr/>
          <p:nvPr/>
        </p:nvGrpSpPr>
        <p:grpSpPr>
          <a:xfrm>
            <a:off x="6396482" y="5248909"/>
            <a:ext cx="2707640" cy="824230"/>
            <a:chOff x="6396482" y="5248909"/>
            <a:chExt cx="2707640" cy="824230"/>
          </a:xfrm>
        </p:grpSpPr>
        <p:sp>
          <p:nvSpPr>
            <p:cNvPr id="58" name="object 58"/>
            <p:cNvSpPr/>
            <p:nvPr/>
          </p:nvSpPr>
          <p:spPr>
            <a:xfrm>
              <a:off x="6409182" y="5261609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2582544" y="0"/>
                  </a:moveTo>
                  <a:lnTo>
                    <a:pt x="99694" y="0"/>
                  </a:lnTo>
                  <a:lnTo>
                    <a:pt x="60918" y="7844"/>
                  </a:lnTo>
                  <a:lnTo>
                    <a:pt x="29225" y="29225"/>
                  </a:lnTo>
                  <a:lnTo>
                    <a:pt x="7844" y="60918"/>
                  </a:lnTo>
                  <a:lnTo>
                    <a:pt x="0" y="99694"/>
                  </a:lnTo>
                  <a:lnTo>
                    <a:pt x="0" y="698868"/>
                  </a:lnTo>
                  <a:lnTo>
                    <a:pt x="7844" y="737679"/>
                  </a:lnTo>
                  <a:lnTo>
                    <a:pt x="29225" y="769372"/>
                  </a:lnTo>
                  <a:lnTo>
                    <a:pt x="60918" y="790740"/>
                  </a:lnTo>
                  <a:lnTo>
                    <a:pt x="99694" y="798575"/>
                  </a:lnTo>
                  <a:lnTo>
                    <a:pt x="2582544" y="798575"/>
                  </a:lnTo>
                  <a:lnTo>
                    <a:pt x="2621321" y="790740"/>
                  </a:lnTo>
                  <a:lnTo>
                    <a:pt x="2653014" y="769372"/>
                  </a:lnTo>
                  <a:lnTo>
                    <a:pt x="2674395" y="737679"/>
                  </a:lnTo>
                  <a:lnTo>
                    <a:pt x="2682240" y="698868"/>
                  </a:lnTo>
                  <a:lnTo>
                    <a:pt x="2682240" y="99694"/>
                  </a:lnTo>
                  <a:lnTo>
                    <a:pt x="2674395" y="60918"/>
                  </a:lnTo>
                  <a:lnTo>
                    <a:pt x="2653014" y="29225"/>
                  </a:lnTo>
                  <a:lnTo>
                    <a:pt x="2621321" y="7844"/>
                  </a:lnTo>
                  <a:lnTo>
                    <a:pt x="2582544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6409182" y="5261609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0" y="99694"/>
                  </a:moveTo>
                  <a:lnTo>
                    <a:pt x="7844" y="60918"/>
                  </a:lnTo>
                  <a:lnTo>
                    <a:pt x="29225" y="29225"/>
                  </a:lnTo>
                  <a:lnTo>
                    <a:pt x="60918" y="7844"/>
                  </a:lnTo>
                  <a:lnTo>
                    <a:pt x="99694" y="0"/>
                  </a:lnTo>
                  <a:lnTo>
                    <a:pt x="2582544" y="0"/>
                  </a:lnTo>
                  <a:lnTo>
                    <a:pt x="2621321" y="7844"/>
                  </a:lnTo>
                  <a:lnTo>
                    <a:pt x="2653014" y="29225"/>
                  </a:lnTo>
                  <a:lnTo>
                    <a:pt x="2674395" y="60918"/>
                  </a:lnTo>
                  <a:lnTo>
                    <a:pt x="2682240" y="99694"/>
                  </a:lnTo>
                  <a:lnTo>
                    <a:pt x="2682240" y="698868"/>
                  </a:lnTo>
                  <a:lnTo>
                    <a:pt x="2674395" y="737679"/>
                  </a:lnTo>
                  <a:lnTo>
                    <a:pt x="2653014" y="769372"/>
                  </a:lnTo>
                  <a:lnTo>
                    <a:pt x="2621321" y="790740"/>
                  </a:lnTo>
                  <a:lnTo>
                    <a:pt x="2582544" y="798575"/>
                  </a:lnTo>
                  <a:lnTo>
                    <a:pt x="99694" y="798575"/>
                  </a:lnTo>
                  <a:lnTo>
                    <a:pt x="60918" y="790740"/>
                  </a:lnTo>
                  <a:lnTo>
                    <a:pt x="29225" y="769372"/>
                  </a:lnTo>
                  <a:lnTo>
                    <a:pt x="7844" y="737679"/>
                  </a:lnTo>
                  <a:lnTo>
                    <a:pt x="0" y="698868"/>
                  </a:lnTo>
                  <a:lnTo>
                    <a:pt x="0" y="99694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8176611" y="5265597"/>
            <a:ext cx="704850" cy="69723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3020">
              <a:lnSpc>
                <a:spcPct val="100000"/>
              </a:lnSpc>
              <a:spcBef>
                <a:spcPts val="340"/>
              </a:spcBef>
            </a:pPr>
            <a:r>
              <a:rPr sz="2000" b="1" spc="-10" dirty="0">
                <a:solidFill>
                  <a:srgbClr val="C0504D"/>
                </a:solidFill>
                <a:latin typeface="Calibri"/>
                <a:cs typeface="Calibri"/>
              </a:rPr>
              <a:t>orkers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2112517" y="6010909"/>
            <a:ext cx="3480435" cy="824230"/>
            <a:chOff x="2112517" y="6010909"/>
            <a:chExt cx="3480435" cy="824230"/>
          </a:xfrm>
        </p:grpSpPr>
        <p:sp>
          <p:nvSpPr>
            <p:cNvPr id="62" name="object 62"/>
            <p:cNvSpPr/>
            <p:nvPr/>
          </p:nvSpPr>
          <p:spPr>
            <a:xfrm>
              <a:off x="2125217" y="6023609"/>
              <a:ext cx="3455035" cy="798830"/>
            </a:xfrm>
            <a:custGeom>
              <a:avLst/>
              <a:gdLst/>
              <a:ahLst/>
              <a:cxnLst/>
              <a:rect l="l" t="t" r="r" b="b"/>
              <a:pathLst>
                <a:path w="3455035" h="798829">
                  <a:moveTo>
                    <a:pt x="3355212" y="0"/>
                  </a:moveTo>
                  <a:lnTo>
                    <a:pt x="99694" y="0"/>
                  </a:lnTo>
                  <a:lnTo>
                    <a:pt x="60918" y="7835"/>
                  </a:lnTo>
                  <a:lnTo>
                    <a:pt x="29225" y="29203"/>
                  </a:lnTo>
                  <a:lnTo>
                    <a:pt x="7844" y="60896"/>
                  </a:lnTo>
                  <a:lnTo>
                    <a:pt x="0" y="99707"/>
                  </a:lnTo>
                  <a:lnTo>
                    <a:pt x="0" y="698868"/>
                  </a:lnTo>
                  <a:lnTo>
                    <a:pt x="7844" y="737678"/>
                  </a:lnTo>
                  <a:lnTo>
                    <a:pt x="29225" y="769371"/>
                  </a:lnTo>
                  <a:lnTo>
                    <a:pt x="60918" y="790740"/>
                  </a:lnTo>
                  <a:lnTo>
                    <a:pt x="99694" y="798575"/>
                  </a:lnTo>
                  <a:lnTo>
                    <a:pt x="3355212" y="798575"/>
                  </a:lnTo>
                  <a:lnTo>
                    <a:pt x="3393989" y="790740"/>
                  </a:lnTo>
                  <a:lnTo>
                    <a:pt x="3425682" y="769371"/>
                  </a:lnTo>
                  <a:lnTo>
                    <a:pt x="3447063" y="737678"/>
                  </a:lnTo>
                  <a:lnTo>
                    <a:pt x="3454907" y="698868"/>
                  </a:lnTo>
                  <a:lnTo>
                    <a:pt x="3454907" y="99707"/>
                  </a:lnTo>
                  <a:lnTo>
                    <a:pt x="3447063" y="60896"/>
                  </a:lnTo>
                  <a:lnTo>
                    <a:pt x="3425682" y="29203"/>
                  </a:lnTo>
                  <a:lnTo>
                    <a:pt x="3393989" y="7835"/>
                  </a:lnTo>
                  <a:lnTo>
                    <a:pt x="3355212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125217" y="6023609"/>
              <a:ext cx="3455035" cy="798830"/>
            </a:xfrm>
            <a:custGeom>
              <a:avLst/>
              <a:gdLst/>
              <a:ahLst/>
              <a:cxnLst/>
              <a:rect l="l" t="t" r="r" b="b"/>
              <a:pathLst>
                <a:path w="3455035" h="798829">
                  <a:moveTo>
                    <a:pt x="0" y="99707"/>
                  </a:moveTo>
                  <a:lnTo>
                    <a:pt x="7844" y="60896"/>
                  </a:lnTo>
                  <a:lnTo>
                    <a:pt x="29225" y="29203"/>
                  </a:lnTo>
                  <a:lnTo>
                    <a:pt x="60918" y="7835"/>
                  </a:lnTo>
                  <a:lnTo>
                    <a:pt x="99694" y="0"/>
                  </a:lnTo>
                  <a:lnTo>
                    <a:pt x="3355212" y="0"/>
                  </a:lnTo>
                  <a:lnTo>
                    <a:pt x="3393989" y="7835"/>
                  </a:lnTo>
                  <a:lnTo>
                    <a:pt x="3425682" y="29203"/>
                  </a:lnTo>
                  <a:lnTo>
                    <a:pt x="3447063" y="60896"/>
                  </a:lnTo>
                  <a:lnTo>
                    <a:pt x="3454907" y="99707"/>
                  </a:lnTo>
                  <a:lnTo>
                    <a:pt x="3454907" y="698868"/>
                  </a:lnTo>
                  <a:lnTo>
                    <a:pt x="3447063" y="737678"/>
                  </a:lnTo>
                  <a:lnTo>
                    <a:pt x="3425682" y="769371"/>
                  </a:lnTo>
                  <a:lnTo>
                    <a:pt x="3393989" y="790740"/>
                  </a:lnTo>
                  <a:lnTo>
                    <a:pt x="3355212" y="798575"/>
                  </a:lnTo>
                  <a:lnTo>
                    <a:pt x="99694" y="798575"/>
                  </a:lnTo>
                  <a:lnTo>
                    <a:pt x="60918" y="790740"/>
                  </a:lnTo>
                  <a:lnTo>
                    <a:pt x="29225" y="769371"/>
                  </a:lnTo>
                  <a:lnTo>
                    <a:pt x="7844" y="737678"/>
                  </a:lnTo>
                  <a:lnTo>
                    <a:pt x="0" y="698868"/>
                  </a:lnTo>
                  <a:lnTo>
                    <a:pt x="0" y="99707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4" name="object 64"/>
          <p:cNvGraphicFramePr>
            <a:graphicFrameLocks noGrp="1"/>
          </p:cNvGraphicFramePr>
          <p:nvPr/>
        </p:nvGraphicFramePr>
        <p:xfrm>
          <a:off x="1123441" y="2038095"/>
          <a:ext cx="7158990" cy="4482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56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15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51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630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35635">
                <a:tc>
                  <a:txBody>
                    <a:bodyPr/>
                    <a:lstStyle/>
                    <a:p>
                      <a:pPr marL="75565" marR="57785">
                        <a:lnSpc>
                          <a:spcPts val="1905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20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1750" marR="5778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r>
                        <a:rPr sz="2000" b="1" spc="3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(L)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ts val="1905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or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746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spc="-20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𝑻𝑷𝑷</a:t>
                      </a:r>
                      <a:r>
                        <a:rPr sz="2175" spc="-30" baseline="-15325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𝑳</a:t>
                      </a:r>
                      <a:endParaRPr sz="2175" baseline="-15325">
                        <a:latin typeface="Cambria Math"/>
                        <a:cs typeface="Cambria Math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581660" marR="5778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826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581660" marR="5778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826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581660" marR="5778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pPr marL="581660" marR="5778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0" marB="0"/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689"/>
                        </a:lnSpc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581660" marR="5778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36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marR="57785"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581660" marR="57785">
                        <a:lnSpc>
                          <a:spcPts val="2170"/>
                        </a:lnSpc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ts val="2205"/>
                        </a:lnSpc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581660" marR="5778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6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9530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…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143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units</a:t>
                      </a:r>
                      <a:r>
                        <a:rPr sz="2000" b="1" spc="-3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20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w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marL="581660" marR="57785">
                        <a:lnSpc>
                          <a:spcPts val="2320"/>
                        </a:lnSpc>
                        <a:spcBef>
                          <a:spcPts val="36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7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lnB w="57150">
                      <a:solidFill>
                        <a:srgbClr val="548ED4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ts val="2285"/>
                        </a:lnSpc>
                        <a:spcBef>
                          <a:spcPts val="40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B w="57150">
                      <a:solidFill>
                        <a:srgbClr val="548E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57150">
                      <a:solidFill>
                        <a:srgbClr val="548E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690" marR="76200">
                        <a:lnSpc>
                          <a:spcPts val="2205"/>
                        </a:lnSpc>
                      </a:pP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APP</a:t>
                      </a:r>
                      <a:r>
                        <a:rPr sz="2000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40/5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73660">
                <a:tc>
                  <a:txBody>
                    <a:bodyPr/>
                    <a:lstStyle/>
                    <a:p>
                      <a:pPr marR="57785"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57150">
                      <a:solidFill>
                        <a:srgbClr val="548ED4"/>
                      </a:solidFill>
                      <a:prstDash val="solid"/>
                    </a:lnT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57150">
                      <a:solidFill>
                        <a:srgbClr val="548E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57150">
                      <a:solidFill>
                        <a:srgbClr val="548ED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581660">
                        <a:lnSpc>
                          <a:spcPts val="2200"/>
                        </a:lnSpc>
                        <a:tabLst>
                          <a:tab pos="1179195" algn="l"/>
                        </a:tabLst>
                      </a:pPr>
                      <a:r>
                        <a:rPr sz="3000" spc="-75" baseline="-15277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3000" baseline="-15277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3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Avera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ge</a:t>
                      </a:r>
                      <a:r>
                        <a:rPr sz="2000" b="1" spc="3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3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2000" b="1" spc="-41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3000" spc="-1035" baseline="-16666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2000" b="1" spc="-34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3000" spc="-1050" baseline="-16666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2000" b="1" spc="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makes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7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units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65" name="object 65"/>
          <p:cNvSpPr txBox="1"/>
          <p:nvPr/>
        </p:nvSpPr>
        <p:spPr>
          <a:xfrm>
            <a:off x="2572004" y="6394500"/>
            <a:ext cx="26181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TPP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APP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x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L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7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x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6</a:t>
            </a:r>
            <a:r>
              <a:rPr sz="20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C0504D"/>
                </a:solidFill>
                <a:latin typeface="Calibri"/>
                <a:cs typeface="Calibri"/>
              </a:rPr>
              <a:t>42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3609085" y="5573521"/>
            <a:ext cx="381000" cy="504190"/>
            <a:chOff x="3609085" y="5573521"/>
            <a:chExt cx="381000" cy="504190"/>
          </a:xfrm>
        </p:grpSpPr>
        <p:sp>
          <p:nvSpPr>
            <p:cNvPr id="67" name="object 67"/>
            <p:cNvSpPr/>
            <p:nvPr/>
          </p:nvSpPr>
          <p:spPr>
            <a:xfrm>
              <a:off x="3621785" y="5586221"/>
              <a:ext cx="355600" cy="478790"/>
            </a:xfrm>
            <a:custGeom>
              <a:avLst/>
              <a:gdLst/>
              <a:ahLst/>
              <a:cxnLst/>
              <a:rect l="l" t="t" r="r" b="b"/>
              <a:pathLst>
                <a:path w="355600" h="478789">
                  <a:moveTo>
                    <a:pt x="177546" y="0"/>
                  </a:moveTo>
                  <a:lnTo>
                    <a:pt x="0" y="177545"/>
                  </a:lnTo>
                  <a:lnTo>
                    <a:pt x="88773" y="177545"/>
                  </a:lnTo>
                  <a:lnTo>
                    <a:pt x="88773" y="478535"/>
                  </a:lnTo>
                  <a:lnTo>
                    <a:pt x="266318" y="478535"/>
                  </a:lnTo>
                  <a:lnTo>
                    <a:pt x="266318" y="177545"/>
                  </a:lnTo>
                  <a:lnTo>
                    <a:pt x="355091" y="177545"/>
                  </a:lnTo>
                  <a:lnTo>
                    <a:pt x="17754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621785" y="5586221"/>
              <a:ext cx="355600" cy="478790"/>
            </a:xfrm>
            <a:custGeom>
              <a:avLst/>
              <a:gdLst/>
              <a:ahLst/>
              <a:cxnLst/>
              <a:rect l="l" t="t" r="r" b="b"/>
              <a:pathLst>
                <a:path w="355600" h="478789">
                  <a:moveTo>
                    <a:pt x="355091" y="177545"/>
                  </a:moveTo>
                  <a:lnTo>
                    <a:pt x="266318" y="177545"/>
                  </a:lnTo>
                  <a:lnTo>
                    <a:pt x="266318" y="478535"/>
                  </a:lnTo>
                  <a:lnTo>
                    <a:pt x="88773" y="478535"/>
                  </a:lnTo>
                  <a:lnTo>
                    <a:pt x="88773" y="177545"/>
                  </a:lnTo>
                  <a:lnTo>
                    <a:pt x="0" y="177545"/>
                  </a:lnTo>
                  <a:lnTo>
                    <a:pt x="177546" y="0"/>
                  </a:lnTo>
                  <a:lnTo>
                    <a:pt x="355091" y="17754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9" name="object 69"/>
          <p:cNvGrpSpPr/>
          <p:nvPr/>
        </p:nvGrpSpPr>
        <p:grpSpPr>
          <a:xfrm>
            <a:off x="6196584" y="2691383"/>
            <a:ext cx="421005" cy="3963035"/>
            <a:chOff x="6196584" y="2691383"/>
            <a:chExt cx="421005" cy="3963035"/>
          </a:xfrm>
        </p:grpSpPr>
        <p:pic>
          <p:nvPicPr>
            <p:cNvPr id="70" name="object 7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96584" y="2691383"/>
              <a:ext cx="420674" cy="2157984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6323604" y="2710433"/>
              <a:ext cx="171450" cy="1908810"/>
            </a:xfrm>
            <a:custGeom>
              <a:avLst/>
              <a:gdLst/>
              <a:ahLst/>
              <a:cxnLst/>
              <a:rect l="l" t="t" r="r" b="b"/>
              <a:pathLst>
                <a:path w="171450" h="1908810">
                  <a:moveTo>
                    <a:pt x="16446" y="1737308"/>
                  </a:moveTo>
                  <a:lnTo>
                    <a:pt x="9251" y="1739772"/>
                  </a:lnTo>
                  <a:lnTo>
                    <a:pt x="3643" y="1744751"/>
                  </a:lnTo>
                  <a:lnTo>
                    <a:pt x="488" y="1751314"/>
                  </a:lnTo>
                  <a:lnTo>
                    <a:pt x="0" y="1758614"/>
                  </a:lnTo>
                  <a:lnTo>
                    <a:pt x="2393" y="1765808"/>
                  </a:lnTo>
                  <a:lnTo>
                    <a:pt x="85578" y="1908302"/>
                  </a:lnTo>
                  <a:lnTo>
                    <a:pt x="107671" y="1870455"/>
                  </a:lnTo>
                  <a:lnTo>
                    <a:pt x="66528" y="1870455"/>
                  </a:lnTo>
                  <a:lnTo>
                    <a:pt x="66528" y="1799971"/>
                  </a:lnTo>
                  <a:lnTo>
                    <a:pt x="35413" y="1746630"/>
                  </a:lnTo>
                  <a:lnTo>
                    <a:pt x="30360" y="1740951"/>
                  </a:lnTo>
                  <a:lnTo>
                    <a:pt x="23760" y="1737772"/>
                  </a:lnTo>
                  <a:lnTo>
                    <a:pt x="16446" y="1737308"/>
                  </a:lnTo>
                  <a:close/>
                </a:path>
                <a:path w="171450" h="1908810">
                  <a:moveTo>
                    <a:pt x="66528" y="1799971"/>
                  </a:moveTo>
                  <a:lnTo>
                    <a:pt x="66528" y="1870455"/>
                  </a:lnTo>
                  <a:lnTo>
                    <a:pt x="104628" y="1870455"/>
                  </a:lnTo>
                  <a:lnTo>
                    <a:pt x="104628" y="1860930"/>
                  </a:lnTo>
                  <a:lnTo>
                    <a:pt x="69068" y="1860930"/>
                  </a:lnTo>
                  <a:lnTo>
                    <a:pt x="85578" y="1832628"/>
                  </a:lnTo>
                  <a:lnTo>
                    <a:pt x="66528" y="1799971"/>
                  </a:lnTo>
                  <a:close/>
                </a:path>
                <a:path w="171450" h="1908810">
                  <a:moveTo>
                    <a:pt x="154709" y="1737308"/>
                  </a:moveTo>
                  <a:lnTo>
                    <a:pt x="147395" y="1737772"/>
                  </a:lnTo>
                  <a:lnTo>
                    <a:pt x="140795" y="1740951"/>
                  </a:lnTo>
                  <a:lnTo>
                    <a:pt x="135743" y="1746630"/>
                  </a:lnTo>
                  <a:lnTo>
                    <a:pt x="104628" y="1799971"/>
                  </a:lnTo>
                  <a:lnTo>
                    <a:pt x="104628" y="1870455"/>
                  </a:lnTo>
                  <a:lnTo>
                    <a:pt x="107671" y="1870455"/>
                  </a:lnTo>
                  <a:lnTo>
                    <a:pt x="168763" y="1765808"/>
                  </a:lnTo>
                  <a:lnTo>
                    <a:pt x="171156" y="1758614"/>
                  </a:lnTo>
                  <a:lnTo>
                    <a:pt x="170668" y="1751314"/>
                  </a:lnTo>
                  <a:lnTo>
                    <a:pt x="167512" y="1744751"/>
                  </a:lnTo>
                  <a:lnTo>
                    <a:pt x="161905" y="1739772"/>
                  </a:lnTo>
                  <a:lnTo>
                    <a:pt x="154709" y="1737308"/>
                  </a:lnTo>
                  <a:close/>
                </a:path>
                <a:path w="171450" h="1908810">
                  <a:moveTo>
                    <a:pt x="85578" y="1832628"/>
                  </a:moveTo>
                  <a:lnTo>
                    <a:pt x="69068" y="1860930"/>
                  </a:lnTo>
                  <a:lnTo>
                    <a:pt x="102088" y="1860930"/>
                  </a:lnTo>
                  <a:lnTo>
                    <a:pt x="85578" y="1832628"/>
                  </a:lnTo>
                  <a:close/>
                </a:path>
                <a:path w="171450" h="1908810">
                  <a:moveTo>
                    <a:pt x="104628" y="1799971"/>
                  </a:moveTo>
                  <a:lnTo>
                    <a:pt x="85578" y="1832628"/>
                  </a:lnTo>
                  <a:lnTo>
                    <a:pt x="102088" y="1860930"/>
                  </a:lnTo>
                  <a:lnTo>
                    <a:pt x="104628" y="1860930"/>
                  </a:lnTo>
                  <a:lnTo>
                    <a:pt x="104628" y="1799971"/>
                  </a:lnTo>
                  <a:close/>
                </a:path>
                <a:path w="171450" h="1908810">
                  <a:moveTo>
                    <a:pt x="104628" y="0"/>
                  </a:moveTo>
                  <a:lnTo>
                    <a:pt x="66528" y="0"/>
                  </a:lnTo>
                  <a:lnTo>
                    <a:pt x="66528" y="1799971"/>
                  </a:lnTo>
                  <a:lnTo>
                    <a:pt x="85578" y="1832628"/>
                  </a:lnTo>
                  <a:lnTo>
                    <a:pt x="104628" y="1799971"/>
                  </a:lnTo>
                  <a:lnTo>
                    <a:pt x="104628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96584" y="4797564"/>
              <a:ext cx="420674" cy="1856232"/>
            </a:xfrm>
            <a:prstGeom prst="rect">
              <a:avLst/>
            </a:prstGeom>
          </p:spPr>
        </p:pic>
      </p:grpSp>
      <p:sp>
        <p:nvSpPr>
          <p:cNvPr id="73" name="object 73"/>
          <p:cNvSpPr/>
          <p:nvPr/>
        </p:nvSpPr>
        <p:spPr>
          <a:xfrm>
            <a:off x="6323603" y="4816602"/>
            <a:ext cx="171450" cy="1607185"/>
          </a:xfrm>
          <a:custGeom>
            <a:avLst/>
            <a:gdLst/>
            <a:ahLst/>
            <a:cxnLst/>
            <a:rect l="l" t="t" r="r" b="b"/>
            <a:pathLst>
              <a:path w="171450" h="1607185">
                <a:moveTo>
                  <a:pt x="16446" y="1435840"/>
                </a:moveTo>
                <a:lnTo>
                  <a:pt x="9251" y="1438287"/>
                </a:lnTo>
                <a:lnTo>
                  <a:pt x="3643" y="1443314"/>
                </a:lnTo>
                <a:lnTo>
                  <a:pt x="488" y="1449892"/>
                </a:lnTo>
                <a:lnTo>
                  <a:pt x="0" y="1457179"/>
                </a:lnTo>
                <a:lnTo>
                  <a:pt x="2393" y="1464335"/>
                </a:lnTo>
                <a:lnTo>
                  <a:pt x="85578" y="1606842"/>
                </a:lnTo>
                <a:lnTo>
                  <a:pt x="107640" y="1569046"/>
                </a:lnTo>
                <a:lnTo>
                  <a:pt x="66528" y="1569046"/>
                </a:lnTo>
                <a:lnTo>
                  <a:pt x="66528" y="1498485"/>
                </a:lnTo>
                <a:lnTo>
                  <a:pt x="35413" y="1445145"/>
                </a:lnTo>
                <a:lnTo>
                  <a:pt x="30360" y="1439491"/>
                </a:lnTo>
                <a:lnTo>
                  <a:pt x="23760" y="1436316"/>
                </a:lnTo>
                <a:lnTo>
                  <a:pt x="16446" y="1435840"/>
                </a:lnTo>
                <a:close/>
              </a:path>
              <a:path w="171450" h="1607185">
                <a:moveTo>
                  <a:pt x="66528" y="1498485"/>
                </a:moveTo>
                <a:lnTo>
                  <a:pt x="66528" y="1569046"/>
                </a:lnTo>
                <a:lnTo>
                  <a:pt x="104628" y="1569046"/>
                </a:lnTo>
                <a:lnTo>
                  <a:pt x="104628" y="1559445"/>
                </a:lnTo>
                <a:lnTo>
                  <a:pt x="69068" y="1559445"/>
                </a:lnTo>
                <a:lnTo>
                  <a:pt x="85578" y="1531142"/>
                </a:lnTo>
                <a:lnTo>
                  <a:pt x="66528" y="1498485"/>
                </a:lnTo>
                <a:close/>
              </a:path>
              <a:path w="171450" h="1607185">
                <a:moveTo>
                  <a:pt x="154709" y="1435840"/>
                </a:moveTo>
                <a:lnTo>
                  <a:pt x="147395" y="1436316"/>
                </a:lnTo>
                <a:lnTo>
                  <a:pt x="140795" y="1439491"/>
                </a:lnTo>
                <a:lnTo>
                  <a:pt x="135743" y="1445145"/>
                </a:lnTo>
                <a:lnTo>
                  <a:pt x="104628" y="1498485"/>
                </a:lnTo>
                <a:lnTo>
                  <a:pt x="104628" y="1569046"/>
                </a:lnTo>
                <a:lnTo>
                  <a:pt x="107640" y="1569046"/>
                </a:lnTo>
                <a:lnTo>
                  <a:pt x="168763" y="1464335"/>
                </a:lnTo>
                <a:lnTo>
                  <a:pt x="171156" y="1457179"/>
                </a:lnTo>
                <a:lnTo>
                  <a:pt x="170668" y="1449892"/>
                </a:lnTo>
                <a:lnTo>
                  <a:pt x="167512" y="1443314"/>
                </a:lnTo>
                <a:lnTo>
                  <a:pt x="161905" y="1438287"/>
                </a:lnTo>
                <a:lnTo>
                  <a:pt x="154709" y="1435840"/>
                </a:lnTo>
                <a:close/>
              </a:path>
              <a:path w="171450" h="1607185">
                <a:moveTo>
                  <a:pt x="85578" y="1531142"/>
                </a:moveTo>
                <a:lnTo>
                  <a:pt x="69068" y="1559445"/>
                </a:lnTo>
                <a:lnTo>
                  <a:pt x="102088" y="1559445"/>
                </a:lnTo>
                <a:lnTo>
                  <a:pt x="85578" y="1531142"/>
                </a:lnTo>
                <a:close/>
              </a:path>
              <a:path w="171450" h="1607185">
                <a:moveTo>
                  <a:pt x="104628" y="1498485"/>
                </a:moveTo>
                <a:lnTo>
                  <a:pt x="85578" y="1531142"/>
                </a:lnTo>
                <a:lnTo>
                  <a:pt x="102088" y="1559445"/>
                </a:lnTo>
                <a:lnTo>
                  <a:pt x="104628" y="1559445"/>
                </a:lnTo>
                <a:lnTo>
                  <a:pt x="104628" y="1498485"/>
                </a:lnTo>
                <a:close/>
              </a:path>
              <a:path w="171450" h="1607185">
                <a:moveTo>
                  <a:pt x="104628" y="0"/>
                </a:moveTo>
                <a:lnTo>
                  <a:pt x="66528" y="0"/>
                </a:lnTo>
                <a:lnTo>
                  <a:pt x="66528" y="1498485"/>
                </a:lnTo>
                <a:lnTo>
                  <a:pt x="85578" y="1531142"/>
                </a:lnTo>
                <a:lnTo>
                  <a:pt x="104628" y="1498485"/>
                </a:lnTo>
                <a:lnTo>
                  <a:pt x="104628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4" name="object 74"/>
          <p:cNvGrpSpPr/>
          <p:nvPr/>
        </p:nvGrpSpPr>
        <p:grpSpPr>
          <a:xfrm>
            <a:off x="8525256" y="2657855"/>
            <a:ext cx="421005" cy="3962400"/>
            <a:chOff x="8525256" y="2657855"/>
            <a:chExt cx="421005" cy="3962400"/>
          </a:xfrm>
        </p:grpSpPr>
        <p:pic>
          <p:nvPicPr>
            <p:cNvPr id="75" name="object 7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25256" y="2657855"/>
              <a:ext cx="420674" cy="1853184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8652276" y="2676905"/>
              <a:ext cx="171450" cy="1602740"/>
            </a:xfrm>
            <a:custGeom>
              <a:avLst/>
              <a:gdLst/>
              <a:ahLst/>
              <a:cxnLst/>
              <a:rect l="l" t="t" r="r" b="b"/>
              <a:pathLst>
                <a:path w="171450" h="1602739">
                  <a:moveTo>
                    <a:pt x="16446" y="1431746"/>
                  </a:moveTo>
                  <a:lnTo>
                    <a:pt x="9251" y="1434211"/>
                  </a:lnTo>
                  <a:lnTo>
                    <a:pt x="3643" y="1439261"/>
                  </a:lnTo>
                  <a:lnTo>
                    <a:pt x="488" y="1445847"/>
                  </a:lnTo>
                  <a:lnTo>
                    <a:pt x="0" y="1453124"/>
                  </a:lnTo>
                  <a:lnTo>
                    <a:pt x="2393" y="1460246"/>
                  </a:lnTo>
                  <a:lnTo>
                    <a:pt x="85578" y="1602740"/>
                  </a:lnTo>
                  <a:lnTo>
                    <a:pt x="107597" y="1565021"/>
                  </a:lnTo>
                  <a:lnTo>
                    <a:pt x="66528" y="1565021"/>
                  </a:lnTo>
                  <a:lnTo>
                    <a:pt x="66528" y="1494409"/>
                  </a:lnTo>
                  <a:lnTo>
                    <a:pt x="35413" y="1441069"/>
                  </a:lnTo>
                  <a:lnTo>
                    <a:pt x="30360" y="1435389"/>
                  </a:lnTo>
                  <a:lnTo>
                    <a:pt x="23760" y="1432210"/>
                  </a:lnTo>
                  <a:lnTo>
                    <a:pt x="16446" y="1431746"/>
                  </a:lnTo>
                  <a:close/>
                </a:path>
                <a:path w="171450" h="1602739">
                  <a:moveTo>
                    <a:pt x="66528" y="1494409"/>
                  </a:moveTo>
                  <a:lnTo>
                    <a:pt x="66528" y="1565021"/>
                  </a:lnTo>
                  <a:lnTo>
                    <a:pt x="104628" y="1565021"/>
                  </a:lnTo>
                  <a:lnTo>
                    <a:pt x="104628" y="1555369"/>
                  </a:lnTo>
                  <a:lnTo>
                    <a:pt x="69068" y="1555369"/>
                  </a:lnTo>
                  <a:lnTo>
                    <a:pt x="85578" y="1527066"/>
                  </a:lnTo>
                  <a:lnTo>
                    <a:pt x="66528" y="1494409"/>
                  </a:lnTo>
                  <a:close/>
                </a:path>
                <a:path w="171450" h="1602739">
                  <a:moveTo>
                    <a:pt x="154709" y="1431746"/>
                  </a:moveTo>
                  <a:lnTo>
                    <a:pt x="147395" y="1432210"/>
                  </a:lnTo>
                  <a:lnTo>
                    <a:pt x="140795" y="1435389"/>
                  </a:lnTo>
                  <a:lnTo>
                    <a:pt x="135743" y="1441069"/>
                  </a:lnTo>
                  <a:lnTo>
                    <a:pt x="104628" y="1494409"/>
                  </a:lnTo>
                  <a:lnTo>
                    <a:pt x="104628" y="1565021"/>
                  </a:lnTo>
                  <a:lnTo>
                    <a:pt x="107597" y="1565021"/>
                  </a:lnTo>
                  <a:lnTo>
                    <a:pt x="168763" y="1460246"/>
                  </a:lnTo>
                  <a:lnTo>
                    <a:pt x="171156" y="1453124"/>
                  </a:lnTo>
                  <a:lnTo>
                    <a:pt x="170668" y="1445847"/>
                  </a:lnTo>
                  <a:lnTo>
                    <a:pt x="167513" y="1439261"/>
                  </a:lnTo>
                  <a:lnTo>
                    <a:pt x="161905" y="1434211"/>
                  </a:lnTo>
                  <a:lnTo>
                    <a:pt x="154709" y="1431746"/>
                  </a:lnTo>
                  <a:close/>
                </a:path>
                <a:path w="171450" h="1602739">
                  <a:moveTo>
                    <a:pt x="85578" y="1527066"/>
                  </a:moveTo>
                  <a:lnTo>
                    <a:pt x="69068" y="1555369"/>
                  </a:lnTo>
                  <a:lnTo>
                    <a:pt x="102088" y="1555369"/>
                  </a:lnTo>
                  <a:lnTo>
                    <a:pt x="85578" y="1527066"/>
                  </a:lnTo>
                  <a:close/>
                </a:path>
                <a:path w="171450" h="1602739">
                  <a:moveTo>
                    <a:pt x="104628" y="1494409"/>
                  </a:moveTo>
                  <a:lnTo>
                    <a:pt x="85578" y="1527066"/>
                  </a:lnTo>
                  <a:lnTo>
                    <a:pt x="102088" y="1555369"/>
                  </a:lnTo>
                  <a:lnTo>
                    <a:pt x="104628" y="1555369"/>
                  </a:lnTo>
                  <a:lnTo>
                    <a:pt x="104628" y="1494409"/>
                  </a:lnTo>
                  <a:close/>
                </a:path>
                <a:path w="171450" h="1602739">
                  <a:moveTo>
                    <a:pt x="104628" y="0"/>
                  </a:moveTo>
                  <a:lnTo>
                    <a:pt x="66528" y="0"/>
                  </a:lnTo>
                  <a:lnTo>
                    <a:pt x="66528" y="1494409"/>
                  </a:lnTo>
                  <a:lnTo>
                    <a:pt x="85578" y="1527066"/>
                  </a:lnTo>
                  <a:lnTo>
                    <a:pt x="104628" y="1494409"/>
                  </a:lnTo>
                  <a:lnTo>
                    <a:pt x="104628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25256" y="4465320"/>
              <a:ext cx="420674" cy="2154936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8652276" y="4484370"/>
              <a:ext cx="171450" cy="1905000"/>
            </a:xfrm>
            <a:custGeom>
              <a:avLst/>
              <a:gdLst/>
              <a:ahLst/>
              <a:cxnLst/>
              <a:rect l="l" t="t" r="r" b="b"/>
              <a:pathLst>
                <a:path w="171450" h="1905000">
                  <a:moveTo>
                    <a:pt x="16446" y="1733585"/>
                  </a:moveTo>
                  <a:lnTo>
                    <a:pt x="9251" y="1736026"/>
                  </a:lnTo>
                  <a:lnTo>
                    <a:pt x="3643" y="1741053"/>
                  </a:lnTo>
                  <a:lnTo>
                    <a:pt x="488" y="1747632"/>
                  </a:lnTo>
                  <a:lnTo>
                    <a:pt x="0" y="1754923"/>
                  </a:lnTo>
                  <a:lnTo>
                    <a:pt x="2393" y="1762086"/>
                  </a:lnTo>
                  <a:lnTo>
                    <a:pt x="85578" y="1904593"/>
                  </a:lnTo>
                  <a:lnTo>
                    <a:pt x="107645" y="1866785"/>
                  </a:lnTo>
                  <a:lnTo>
                    <a:pt x="66528" y="1866785"/>
                  </a:lnTo>
                  <a:lnTo>
                    <a:pt x="66528" y="1796224"/>
                  </a:lnTo>
                  <a:lnTo>
                    <a:pt x="35413" y="1742884"/>
                  </a:lnTo>
                  <a:lnTo>
                    <a:pt x="30360" y="1737232"/>
                  </a:lnTo>
                  <a:lnTo>
                    <a:pt x="23760" y="1734059"/>
                  </a:lnTo>
                  <a:lnTo>
                    <a:pt x="16446" y="1733585"/>
                  </a:lnTo>
                  <a:close/>
                </a:path>
                <a:path w="171450" h="1905000">
                  <a:moveTo>
                    <a:pt x="66528" y="1796224"/>
                  </a:moveTo>
                  <a:lnTo>
                    <a:pt x="66528" y="1866785"/>
                  </a:lnTo>
                  <a:lnTo>
                    <a:pt x="104628" y="1866785"/>
                  </a:lnTo>
                  <a:lnTo>
                    <a:pt x="104628" y="1857184"/>
                  </a:lnTo>
                  <a:lnTo>
                    <a:pt x="69068" y="1857184"/>
                  </a:lnTo>
                  <a:lnTo>
                    <a:pt x="85578" y="1828881"/>
                  </a:lnTo>
                  <a:lnTo>
                    <a:pt x="66528" y="1796224"/>
                  </a:lnTo>
                  <a:close/>
                </a:path>
                <a:path w="171450" h="1905000">
                  <a:moveTo>
                    <a:pt x="154709" y="1733585"/>
                  </a:moveTo>
                  <a:lnTo>
                    <a:pt x="147395" y="1734059"/>
                  </a:lnTo>
                  <a:lnTo>
                    <a:pt x="140795" y="1737232"/>
                  </a:lnTo>
                  <a:lnTo>
                    <a:pt x="135743" y="1742884"/>
                  </a:lnTo>
                  <a:lnTo>
                    <a:pt x="104628" y="1796224"/>
                  </a:lnTo>
                  <a:lnTo>
                    <a:pt x="104628" y="1866785"/>
                  </a:lnTo>
                  <a:lnTo>
                    <a:pt x="107645" y="1866785"/>
                  </a:lnTo>
                  <a:lnTo>
                    <a:pt x="168763" y="1762074"/>
                  </a:lnTo>
                  <a:lnTo>
                    <a:pt x="171156" y="1754918"/>
                  </a:lnTo>
                  <a:lnTo>
                    <a:pt x="170668" y="1747631"/>
                  </a:lnTo>
                  <a:lnTo>
                    <a:pt x="167513" y="1741053"/>
                  </a:lnTo>
                  <a:lnTo>
                    <a:pt x="161905" y="1736026"/>
                  </a:lnTo>
                  <a:lnTo>
                    <a:pt x="154709" y="1733585"/>
                  </a:lnTo>
                  <a:close/>
                </a:path>
                <a:path w="171450" h="1905000">
                  <a:moveTo>
                    <a:pt x="85578" y="1828881"/>
                  </a:moveTo>
                  <a:lnTo>
                    <a:pt x="69068" y="1857184"/>
                  </a:lnTo>
                  <a:lnTo>
                    <a:pt x="102088" y="1857184"/>
                  </a:lnTo>
                  <a:lnTo>
                    <a:pt x="85578" y="1828881"/>
                  </a:lnTo>
                  <a:close/>
                </a:path>
                <a:path w="171450" h="1905000">
                  <a:moveTo>
                    <a:pt x="104628" y="1796224"/>
                  </a:moveTo>
                  <a:lnTo>
                    <a:pt x="85578" y="1828881"/>
                  </a:lnTo>
                  <a:lnTo>
                    <a:pt x="102088" y="1857184"/>
                  </a:lnTo>
                  <a:lnTo>
                    <a:pt x="104628" y="1857184"/>
                  </a:lnTo>
                  <a:lnTo>
                    <a:pt x="104628" y="1796224"/>
                  </a:lnTo>
                  <a:close/>
                </a:path>
                <a:path w="171450" h="1905000">
                  <a:moveTo>
                    <a:pt x="104628" y="0"/>
                  </a:moveTo>
                  <a:lnTo>
                    <a:pt x="66528" y="0"/>
                  </a:lnTo>
                  <a:lnTo>
                    <a:pt x="66528" y="1796224"/>
                  </a:lnTo>
                  <a:lnTo>
                    <a:pt x="85578" y="1828881"/>
                  </a:lnTo>
                  <a:lnTo>
                    <a:pt x="104628" y="1796224"/>
                  </a:lnTo>
                  <a:lnTo>
                    <a:pt x="104628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9" name="object 79"/>
          <p:cNvGrpSpPr/>
          <p:nvPr/>
        </p:nvGrpSpPr>
        <p:grpSpPr>
          <a:xfrm>
            <a:off x="7850378" y="315722"/>
            <a:ext cx="953769" cy="601980"/>
            <a:chOff x="7850378" y="315722"/>
            <a:chExt cx="953769" cy="601980"/>
          </a:xfrm>
        </p:grpSpPr>
        <p:sp>
          <p:nvSpPr>
            <p:cNvPr id="80" name="object 80"/>
            <p:cNvSpPr/>
            <p:nvPr/>
          </p:nvSpPr>
          <p:spPr>
            <a:xfrm>
              <a:off x="8203692" y="40043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7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5"/>
                  </a:lnTo>
                  <a:lnTo>
                    <a:pt x="154304" y="323977"/>
                  </a:lnTo>
                  <a:lnTo>
                    <a:pt x="92582" y="323977"/>
                  </a:lnTo>
                  <a:lnTo>
                    <a:pt x="92582" y="262255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2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399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8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68081" y="727202"/>
              <a:ext cx="117983" cy="117983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7863078" y="32842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2"/>
                  </a:moveTo>
                  <a:lnTo>
                    <a:pt x="928116" y="576072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8432" y="268840"/>
            <a:ext cx="6792163" cy="575884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845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AIM</a:t>
            </a:r>
            <a:r>
              <a:rPr sz="2000" spc="-10" dirty="0"/>
              <a:t> </a:t>
            </a:r>
            <a:r>
              <a:rPr sz="2000" dirty="0"/>
              <a:t>OF</a:t>
            </a:r>
            <a:r>
              <a:rPr sz="2000" spc="-25" dirty="0"/>
              <a:t> </a:t>
            </a:r>
            <a:r>
              <a:rPr sz="2000" dirty="0"/>
              <a:t>CHAPTER</a:t>
            </a:r>
            <a:r>
              <a:rPr sz="2000" spc="-10" dirty="0"/>
              <a:t> </a:t>
            </a:r>
            <a:r>
              <a:rPr sz="2000" spc="-50" dirty="0"/>
              <a:t>5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8166734" cy="1062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how</a:t>
            </a:r>
            <a:r>
              <a:rPr sz="2000" b="1" spc="-4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firms</a:t>
            </a:r>
            <a:r>
              <a:rPr sz="2000" b="1" spc="-3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make</a:t>
            </a:r>
            <a:r>
              <a:rPr sz="2000" b="1" spc="-3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their</a:t>
            </a:r>
            <a:r>
              <a:rPr sz="2000" b="1" spc="-3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decisions</a:t>
            </a:r>
            <a:r>
              <a:rPr sz="2000" b="1" spc="-5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(</a:t>
            </a:r>
            <a:r>
              <a:rPr sz="2000" b="1" i="1" dirty="0">
                <a:solidFill>
                  <a:srgbClr val="0F243E"/>
                </a:solidFill>
                <a:latin typeface="Calibri"/>
                <a:cs typeface="Calibri"/>
              </a:rPr>
              <a:t>supply</a:t>
            </a:r>
            <a:r>
              <a:rPr sz="2000" b="1" i="1" spc="-6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0F243E"/>
                </a:solidFill>
                <a:latin typeface="Calibri"/>
                <a:cs typeface="Calibri"/>
              </a:rPr>
              <a:t>side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previous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lectures,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basics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markets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3036798"/>
            <a:ext cx="7772400" cy="252539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Chap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determine: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produce?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profit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make?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shut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down?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90" dirty="0">
                <a:latin typeface="Calibri"/>
                <a:cs typeface="Calibri"/>
              </a:rPr>
              <a:t>To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questions,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calculate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firms’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revenues.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8676" y="28305"/>
            <a:ext cx="6793382" cy="618480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8676" y="28305"/>
            <a:ext cx="6793382" cy="618480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Link</a:t>
            </a:r>
            <a:r>
              <a:rPr sz="2000" spc="-40" dirty="0"/>
              <a:t> </a:t>
            </a:r>
            <a:r>
              <a:rPr sz="2000" dirty="0"/>
              <a:t>between</a:t>
            </a:r>
            <a:r>
              <a:rPr sz="2000" spc="-45" dirty="0"/>
              <a:t> </a:t>
            </a:r>
            <a:r>
              <a:rPr sz="2000" dirty="0"/>
              <a:t>production</a:t>
            </a:r>
            <a:r>
              <a:rPr sz="2000" spc="-60" dirty="0"/>
              <a:t> </a:t>
            </a:r>
            <a:r>
              <a:rPr sz="2000" dirty="0"/>
              <a:t>function,</a:t>
            </a:r>
            <a:r>
              <a:rPr sz="2000" spc="-55" dirty="0"/>
              <a:t> </a:t>
            </a:r>
            <a:r>
              <a:rPr sz="2000" dirty="0"/>
              <a:t>MP</a:t>
            </a:r>
            <a:r>
              <a:rPr sz="2000" spc="-35" dirty="0"/>
              <a:t> </a:t>
            </a:r>
            <a:r>
              <a:rPr sz="2000" dirty="0"/>
              <a:t>and</a:t>
            </a:r>
            <a:r>
              <a:rPr sz="2000" spc="-35" dirty="0"/>
              <a:t> </a:t>
            </a:r>
            <a:r>
              <a:rPr sz="2000" spc="-25" dirty="0"/>
              <a:t>AP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239522" y="874746"/>
            <a:ext cx="4588510" cy="5936615"/>
            <a:chOff x="239522" y="874746"/>
            <a:chExt cx="4588510" cy="59366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7512" y="874746"/>
              <a:ext cx="3951732" cy="579122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52222" y="6096761"/>
              <a:ext cx="783590" cy="638810"/>
            </a:xfrm>
            <a:custGeom>
              <a:avLst/>
              <a:gdLst/>
              <a:ahLst/>
              <a:cxnLst/>
              <a:rect l="l" t="t" r="r" b="b"/>
              <a:pathLst>
                <a:path w="783590" h="638809">
                  <a:moveTo>
                    <a:pt x="783335" y="0"/>
                  </a:moveTo>
                  <a:lnTo>
                    <a:pt x="0" y="0"/>
                  </a:lnTo>
                  <a:lnTo>
                    <a:pt x="0" y="638556"/>
                  </a:lnTo>
                  <a:lnTo>
                    <a:pt x="783335" y="638556"/>
                  </a:lnTo>
                  <a:lnTo>
                    <a:pt x="7833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2222" y="6096761"/>
              <a:ext cx="783590" cy="638810"/>
            </a:xfrm>
            <a:custGeom>
              <a:avLst/>
              <a:gdLst/>
              <a:ahLst/>
              <a:cxnLst/>
              <a:rect l="l" t="t" r="r" b="b"/>
              <a:pathLst>
                <a:path w="783590" h="638809">
                  <a:moveTo>
                    <a:pt x="0" y="638556"/>
                  </a:moveTo>
                  <a:lnTo>
                    <a:pt x="783335" y="638556"/>
                  </a:lnTo>
                  <a:lnTo>
                    <a:pt x="783335" y="0"/>
                  </a:lnTo>
                  <a:lnTo>
                    <a:pt x="0" y="0"/>
                  </a:lnTo>
                  <a:lnTo>
                    <a:pt x="0" y="63855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5329" y="6562013"/>
              <a:ext cx="173253" cy="17324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20146" y="6570433"/>
              <a:ext cx="4008120" cy="240665"/>
            </a:xfrm>
            <a:custGeom>
              <a:avLst/>
              <a:gdLst/>
              <a:ahLst/>
              <a:cxnLst/>
              <a:rect l="l" t="t" r="r" b="b"/>
              <a:pathLst>
                <a:path w="4008120" h="240665">
                  <a:moveTo>
                    <a:pt x="2749052" y="221708"/>
                  </a:moveTo>
                  <a:lnTo>
                    <a:pt x="2763285" y="226122"/>
                  </a:lnTo>
                  <a:lnTo>
                    <a:pt x="2770905" y="228539"/>
                  </a:lnTo>
                  <a:lnTo>
                    <a:pt x="2814974" y="238504"/>
                  </a:lnTo>
                  <a:lnTo>
                    <a:pt x="2948959" y="240466"/>
                  </a:lnTo>
                  <a:lnTo>
                    <a:pt x="2951499" y="240457"/>
                  </a:lnTo>
                  <a:lnTo>
                    <a:pt x="3010166" y="239392"/>
                  </a:lnTo>
                  <a:lnTo>
                    <a:pt x="3009284" y="239392"/>
                  </a:lnTo>
                  <a:lnTo>
                    <a:pt x="3873173" y="239378"/>
                  </a:lnTo>
                  <a:lnTo>
                    <a:pt x="3928891" y="232636"/>
                  </a:lnTo>
                  <a:lnTo>
                    <a:pt x="3957358" y="222406"/>
                  </a:lnTo>
                  <a:lnTo>
                    <a:pt x="2751855" y="222406"/>
                  </a:lnTo>
                  <a:lnTo>
                    <a:pt x="2749052" y="221708"/>
                  </a:lnTo>
                  <a:close/>
                </a:path>
                <a:path w="4008120" h="240665">
                  <a:moveTo>
                    <a:pt x="3873173" y="239378"/>
                  </a:moveTo>
                  <a:lnTo>
                    <a:pt x="3010935" y="239378"/>
                  </a:lnTo>
                  <a:lnTo>
                    <a:pt x="3010166" y="239392"/>
                  </a:lnTo>
                  <a:lnTo>
                    <a:pt x="3872630" y="239392"/>
                  </a:lnTo>
                  <a:lnTo>
                    <a:pt x="3873173" y="239378"/>
                  </a:lnTo>
                  <a:close/>
                </a:path>
                <a:path w="4008120" h="240665">
                  <a:moveTo>
                    <a:pt x="2762904" y="226011"/>
                  </a:moveTo>
                  <a:lnTo>
                    <a:pt x="2763254" y="226122"/>
                  </a:lnTo>
                  <a:lnTo>
                    <a:pt x="2762904" y="226011"/>
                  </a:lnTo>
                  <a:close/>
                </a:path>
                <a:path w="4008120" h="240665">
                  <a:moveTo>
                    <a:pt x="2747029" y="221081"/>
                  </a:moveTo>
                  <a:lnTo>
                    <a:pt x="2749052" y="221708"/>
                  </a:lnTo>
                  <a:lnTo>
                    <a:pt x="2751855" y="222406"/>
                  </a:lnTo>
                  <a:lnTo>
                    <a:pt x="2747029" y="221081"/>
                  </a:lnTo>
                  <a:close/>
                </a:path>
                <a:path w="4008120" h="240665">
                  <a:moveTo>
                    <a:pt x="3959787" y="221081"/>
                  </a:moveTo>
                  <a:lnTo>
                    <a:pt x="2747029" y="221081"/>
                  </a:lnTo>
                  <a:lnTo>
                    <a:pt x="2751855" y="222406"/>
                  </a:lnTo>
                  <a:lnTo>
                    <a:pt x="3957358" y="222406"/>
                  </a:lnTo>
                  <a:lnTo>
                    <a:pt x="3959787" y="221081"/>
                  </a:lnTo>
                  <a:close/>
                </a:path>
                <a:path w="4008120" h="240665">
                  <a:moveTo>
                    <a:pt x="2746221" y="221004"/>
                  </a:moveTo>
                  <a:lnTo>
                    <a:pt x="2749052" y="221708"/>
                  </a:lnTo>
                  <a:lnTo>
                    <a:pt x="2747844" y="221334"/>
                  </a:lnTo>
                  <a:lnTo>
                    <a:pt x="2746221" y="221004"/>
                  </a:lnTo>
                  <a:close/>
                </a:path>
                <a:path w="4008120" h="240665">
                  <a:moveTo>
                    <a:pt x="2744759" y="220640"/>
                  </a:moveTo>
                  <a:lnTo>
                    <a:pt x="2746587" y="221081"/>
                  </a:lnTo>
                  <a:lnTo>
                    <a:pt x="2747791" y="221334"/>
                  </a:lnTo>
                  <a:lnTo>
                    <a:pt x="2744759" y="220640"/>
                  </a:lnTo>
                  <a:close/>
                </a:path>
                <a:path w="4008120" h="240665">
                  <a:moveTo>
                    <a:pt x="2744771" y="220640"/>
                  </a:moveTo>
                  <a:lnTo>
                    <a:pt x="2747791" y="221334"/>
                  </a:lnTo>
                  <a:lnTo>
                    <a:pt x="2747029" y="221081"/>
                  </a:lnTo>
                  <a:lnTo>
                    <a:pt x="3959787" y="221081"/>
                  </a:lnTo>
                  <a:lnTo>
                    <a:pt x="3960313" y="220794"/>
                  </a:lnTo>
                  <a:lnTo>
                    <a:pt x="2745886" y="220794"/>
                  </a:lnTo>
                  <a:lnTo>
                    <a:pt x="2744883" y="220642"/>
                  </a:lnTo>
                  <a:close/>
                </a:path>
                <a:path w="4008120" h="240665">
                  <a:moveTo>
                    <a:pt x="3969689" y="214646"/>
                  </a:moveTo>
                  <a:lnTo>
                    <a:pt x="2565419" y="214646"/>
                  </a:lnTo>
                  <a:lnTo>
                    <a:pt x="2567197" y="214910"/>
                  </a:lnTo>
                  <a:lnTo>
                    <a:pt x="2584088" y="217488"/>
                  </a:lnTo>
                  <a:lnTo>
                    <a:pt x="2586247" y="217732"/>
                  </a:lnTo>
                  <a:lnTo>
                    <a:pt x="2628411" y="220985"/>
                  </a:lnTo>
                  <a:lnTo>
                    <a:pt x="2631205" y="221065"/>
                  </a:lnTo>
                  <a:lnTo>
                    <a:pt x="2675809" y="220315"/>
                  </a:lnTo>
                  <a:lnTo>
                    <a:pt x="2674893" y="220310"/>
                  </a:lnTo>
                  <a:lnTo>
                    <a:pt x="2742635" y="220300"/>
                  </a:lnTo>
                  <a:lnTo>
                    <a:pt x="2738774" y="219713"/>
                  </a:lnTo>
                  <a:lnTo>
                    <a:pt x="3962295" y="219713"/>
                  </a:lnTo>
                  <a:lnTo>
                    <a:pt x="3965213" y="218122"/>
                  </a:lnTo>
                  <a:lnTo>
                    <a:pt x="3969689" y="214646"/>
                  </a:lnTo>
                  <a:close/>
                </a:path>
                <a:path w="4008120" h="240665">
                  <a:moveTo>
                    <a:pt x="2744482" y="220639"/>
                  </a:moveTo>
                  <a:lnTo>
                    <a:pt x="2746221" y="221004"/>
                  </a:lnTo>
                  <a:lnTo>
                    <a:pt x="2744759" y="220640"/>
                  </a:lnTo>
                  <a:lnTo>
                    <a:pt x="2744482" y="220639"/>
                  </a:lnTo>
                  <a:close/>
                </a:path>
                <a:path w="4008120" h="240665">
                  <a:moveTo>
                    <a:pt x="2744878" y="220641"/>
                  </a:moveTo>
                  <a:lnTo>
                    <a:pt x="2745886" y="220794"/>
                  </a:lnTo>
                  <a:lnTo>
                    <a:pt x="2745048" y="220642"/>
                  </a:lnTo>
                  <a:lnTo>
                    <a:pt x="2744878" y="220641"/>
                  </a:lnTo>
                  <a:close/>
                </a:path>
                <a:path w="4008120" h="240665">
                  <a:moveTo>
                    <a:pt x="2745048" y="220642"/>
                  </a:moveTo>
                  <a:lnTo>
                    <a:pt x="2745886" y="220794"/>
                  </a:lnTo>
                  <a:lnTo>
                    <a:pt x="3960313" y="220794"/>
                  </a:lnTo>
                  <a:lnTo>
                    <a:pt x="3960539" y="220671"/>
                  </a:lnTo>
                  <a:lnTo>
                    <a:pt x="2751220" y="220671"/>
                  </a:lnTo>
                  <a:lnTo>
                    <a:pt x="2745048" y="220642"/>
                  </a:lnTo>
                  <a:close/>
                </a:path>
                <a:path w="4008120" h="240665">
                  <a:moveTo>
                    <a:pt x="2741118" y="219894"/>
                  </a:moveTo>
                  <a:lnTo>
                    <a:pt x="2740933" y="219894"/>
                  </a:lnTo>
                  <a:lnTo>
                    <a:pt x="2745048" y="220642"/>
                  </a:lnTo>
                  <a:lnTo>
                    <a:pt x="2751220" y="220671"/>
                  </a:lnTo>
                  <a:lnTo>
                    <a:pt x="2741118" y="219894"/>
                  </a:lnTo>
                  <a:close/>
                </a:path>
                <a:path w="4008120" h="240665">
                  <a:moveTo>
                    <a:pt x="3962295" y="219713"/>
                  </a:moveTo>
                  <a:lnTo>
                    <a:pt x="2738774" y="219713"/>
                  </a:lnTo>
                  <a:lnTo>
                    <a:pt x="2751220" y="220671"/>
                  </a:lnTo>
                  <a:lnTo>
                    <a:pt x="3960539" y="220671"/>
                  </a:lnTo>
                  <a:lnTo>
                    <a:pt x="3962295" y="219713"/>
                  </a:lnTo>
                  <a:close/>
                </a:path>
                <a:path w="4008120" h="240665">
                  <a:moveTo>
                    <a:pt x="2740933" y="219894"/>
                  </a:moveTo>
                  <a:lnTo>
                    <a:pt x="2743479" y="220428"/>
                  </a:lnTo>
                  <a:lnTo>
                    <a:pt x="2744878" y="220641"/>
                  </a:lnTo>
                  <a:lnTo>
                    <a:pt x="2745048" y="220642"/>
                  </a:lnTo>
                  <a:lnTo>
                    <a:pt x="2740933" y="219894"/>
                  </a:lnTo>
                  <a:close/>
                </a:path>
                <a:path w="4008120" h="240665">
                  <a:moveTo>
                    <a:pt x="2744641" y="220605"/>
                  </a:moveTo>
                  <a:lnTo>
                    <a:pt x="2744878" y="220641"/>
                  </a:lnTo>
                  <a:lnTo>
                    <a:pt x="2744641" y="220605"/>
                  </a:lnTo>
                  <a:close/>
                </a:path>
                <a:path w="4008120" h="240665">
                  <a:moveTo>
                    <a:pt x="2743479" y="220428"/>
                  </a:moveTo>
                  <a:lnTo>
                    <a:pt x="2744482" y="220639"/>
                  </a:lnTo>
                  <a:lnTo>
                    <a:pt x="2744759" y="220640"/>
                  </a:lnTo>
                  <a:lnTo>
                    <a:pt x="2743479" y="220428"/>
                  </a:lnTo>
                  <a:close/>
                </a:path>
                <a:path w="4008120" h="240665">
                  <a:moveTo>
                    <a:pt x="2742635" y="220300"/>
                  </a:moveTo>
                  <a:lnTo>
                    <a:pt x="2676671" y="220300"/>
                  </a:lnTo>
                  <a:lnTo>
                    <a:pt x="2675809" y="220315"/>
                  </a:lnTo>
                  <a:lnTo>
                    <a:pt x="2744482" y="220639"/>
                  </a:lnTo>
                  <a:lnTo>
                    <a:pt x="2743479" y="220428"/>
                  </a:lnTo>
                  <a:lnTo>
                    <a:pt x="2742635" y="220300"/>
                  </a:lnTo>
                  <a:close/>
                </a:path>
                <a:path w="4008120" h="240665">
                  <a:moveTo>
                    <a:pt x="2738774" y="219713"/>
                  </a:moveTo>
                  <a:lnTo>
                    <a:pt x="2743479" y="220428"/>
                  </a:lnTo>
                  <a:lnTo>
                    <a:pt x="2740933" y="219894"/>
                  </a:lnTo>
                  <a:lnTo>
                    <a:pt x="2741118" y="219894"/>
                  </a:lnTo>
                  <a:lnTo>
                    <a:pt x="2738774" y="219713"/>
                  </a:lnTo>
                  <a:close/>
                </a:path>
                <a:path w="4008120" h="240665">
                  <a:moveTo>
                    <a:pt x="2566900" y="214871"/>
                  </a:moveTo>
                  <a:lnTo>
                    <a:pt x="2567154" y="214910"/>
                  </a:lnTo>
                  <a:lnTo>
                    <a:pt x="2566900" y="214871"/>
                  </a:lnTo>
                  <a:close/>
                </a:path>
                <a:path w="4008120" h="240665">
                  <a:moveTo>
                    <a:pt x="2536637" y="210930"/>
                  </a:moveTo>
                  <a:lnTo>
                    <a:pt x="2566900" y="214871"/>
                  </a:lnTo>
                  <a:lnTo>
                    <a:pt x="2565419" y="214646"/>
                  </a:lnTo>
                  <a:lnTo>
                    <a:pt x="3969689" y="214646"/>
                  </a:lnTo>
                  <a:lnTo>
                    <a:pt x="3974447" y="210952"/>
                  </a:lnTo>
                  <a:lnTo>
                    <a:pt x="2542051" y="210952"/>
                  </a:lnTo>
                  <a:lnTo>
                    <a:pt x="2536637" y="210930"/>
                  </a:lnTo>
                  <a:close/>
                </a:path>
                <a:path w="4008120" h="240665">
                  <a:moveTo>
                    <a:pt x="2296624" y="194223"/>
                  </a:moveTo>
                  <a:lnTo>
                    <a:pt x="2353583" y="206442"/>
                  </a:lnTo>
                  <a:lnTo>
                    <a:pt x="2404764" y="211235"/>
                  </a:lnTo>
                  <a:lnTo>
                    <a:pt x="2407939" y="211353"/>
                  </a:lnTo>
                  <a:lnTo>
                    <a:pt x="2454167" y="210581"/>
                  </a:lnTo>
                  <a:lnTo>
                    <a:pt x="2533957" y="210581"/>
                  </a:lnTo>
                  <a:lnTo>
                    <a:pt x="2531256" y="210229"/>
                  </a:lnTo>
                  <a:lnTo>
                    <a:pt x="3975378" y="210229"/>
                  </a:lnTo>
                  <a:lnTo>
                    <a:pt x="3985954" y="202017"/>
                  </a:lnTo>
                  <a:lnTo>
                    <a:pt x="3990909" y="194706"/>
                  </a:lnTo>
                  <a:lnTo>
                    <a:pt x="2298719" y="194706"/>
                  </a:lnTo>
                  <a:lnTo>
                    <a:pt x="2296624" y="194223"/>
                  </a:lnTo>
                  <a:close/>
                </a:path>
                <a:path w="4008120" h="240665">
                  <a:moveTo>
                    <a:pt x="2531256" y="210229"/>
                  </a:moveTo>
                  <a:lnTo>
                    <a:pt x="2536637" y="210930"/>
                  </a:lnTo>
                  <a:lnTo>
                    <a:pt x="2542051" y="210952"/>
                  </a:lnTo>
                  <a:lnTo>
                    <a:pt x="2531256" y="210229"/>
                  </a:lnTo>
                  <a:close/>
                </a:path>
                <a:path w="4008120" h="240665">
                  <a:moveTo>
                    <a:pt x="3975378" y="210229"/>
                  </a:moveTo>
                  <a:lnTo>
                    <a:pt x="2531256" y="210229"/>
                  </a:lnTo>
                  <a:lnTo>
                    <a:pt x="2542051" y="210952"/>
                  </a:lnTo>
                  <a:lnTo>
                    <a:pt x="3974447" y="210952"/>
                  </a:lnTo>
                  <a:lnTo>
                    <a:pt x="3975378" y="210229"/>
                  </a:lnTo>
                  <a:close/>
                </a:path>
                <a:path w="4008120" h="240665">
                  <a:moveTo>
                    <a:pt x="2533957" y="210581"/>
                  </a:moveTo>
                  <a:lnTo>
                    <a:pt x="2454167" y="210581"/>
                  </a:lnTo>
                  <a:lnTo>
                    <a:pt x="2453332" y="210595"/>
                  </a:lnTo>
                  <a:lnTo>
                    <a:pt x="2536637" y="210930"/>
                  </a:lnTo>
                  <a:lnTo>
                    <a:pt x="2533957" y="210581"/>
                  </a:lnTo>
                  <a:close/>
                </a:path>
                <a:path w="4008120" h="240665">
                  <a:moveTo>
                    <a:pt x="2295290" y="193860"/>
                  </a:moveTo>
                  <a:lnTo>
                    <a:pt x="2296624" y="194223"/>
                  </a:lnTo>
                  <a:lnTo>
                    <a:pt x="2298719" y="194706"/>
                  </a:lnTo>
                  <a:lnTo>
                    <a:pt x="2295290" y="193860"/>
                  </a:lnTo>
                  <a:close/>
                </a:path>
                <a:path w="4008120" h="240665">
                  <a:moveTo>
                    <a:pt x="3991483" y="193860"/>
                  </a:moveTo>
                  <a:lnTo>
                    <a:pt x="2295290" y="193860"/>
                  </a:lnTo>
                  <a:lnTo>
                    <a:pt x="2298719" y="194706"/>
                  </a:lnTo>
                  <a:lnTo>
                    <a:pt x="3990909" y="194706"/>
                  </a:lnTo>
                  <a:lnTo>
                    <a:pt x="3991483" y="193860"/>
                  </a:lnTo>
                  <a:close/>
                </a:path>
                <a:path w="4008120" h="240665">
                  <a:moveTo>
                    <a:pt x="2261314" y="186091"/>
                  </a:moveTo>
                  <a:lnTo>
                    <a:pt x="2296624" y="194223"/>
                  </a:lnTo>
                  <a:lnTo>
                    <a:pt x="2295290" y="193860"/>
                  </a:lnTo>
                  <a:lnTo>
                    <a:pt x="3991483" y="193860"/>
                  </a:lnTo>
                  <a:lnTo>
                    <a:pt x="3996426" y="186566"/>
                  </a:lnTo>
                  <a:lnTo>
                    <a:pt x="2264429" y="186566"/>
                  </a:lnTo>
                  <a:lnTo>
                    <a:pt x="2261314" y="186091"/>
                  </a:lnTo>
                  <a:close/>
                </a:path>
                <a:path w="4008120" h="240665">
                  <a:moveTo>
                    <a:pt x="82434" y="190267"/>
                  </a:moveTo>
                  <a:lnTo>
                    <a:pt x="87141" y="191150"/>
                  </a:lnTo>
                  <a:lnTo>
                    <a:pt x="136455" y="190767"/>
                  </a:lnTo>
                  <a:lnTo>
                    <a:pt x="140257" y="190676"/>
                  </a:lnTo>
                  <a:lnTo>
                    <a:pt x="95561" y="190676"/>
                  </a:lnTo>
                  <a:lnTo>
                    <a:pt x="82434" y="190267"/>
                  </a:lnTo>
                  <a:close/>
                </a:path>
                <a:path w="4008120" h="240665">
                  <a:moveTo>
                    <a:pt x="132418" y="17561"/>
                  </a:moveTo>
                  <a:lnTo>
                    <a:pt x="85833" y="17907"/>
                  </a:lnTo>
                  <a:lnTo>
                    <a:pt x="44021" y="29409"/>
                  </a:lnTo>
                  <a:lnTo>
                    <a:pt x="6887" y="72281"/>
                  </a:lnTo>
                  <a:lnTo>
                    <a:pt x="6" y="109397"/>
                  </a:lnTo>
                  <a:lnTo>
                    <a:pt x="7271" y="137963"/>
                  </a:lnTo>
                  <a:lnTo>
                    <a:pt x="52711" y="183934"/>
                  </a:lnTo>
                  <a:lnTo>
                    <a:pt x="95561" y="190676"/>
                  </a:lnTo>
                  <a:lnTo>
                    <a:pt x="109239" y="189236"/>
                  </a:lnTo>
                  <a:lnTo>
                    <a:pt x="111157" y="189012"/>
                  </a:lnTo>
                  <a:lnTo>
                    <a:pt x="157519" y="183087"/>
                  </a:lnTo>
                  <a:lnTo>
                    <a:pt x="232145" y="174858"/>
                  </a:lnTo>
                  <a:lnTo>
                    <a:pt x="230575" y="174858"/>
                  </a:lnTo>
                  <a:lnTo>
                    <a:pt x="236010" y="174433"/>
                  </a:lnTo>
                  <a:lnTo>
                    <a:pt x="239675" y="174433"/>
                  </a:lnTo>
                  <a:lnTo>
                    <a:pt x="269094" y="173057"/>
                  </a:lnTo>
                  <a:lnTo>
                    <a:pt x="302458" y="164684"/>
                  </a:lnTo>
                  <a:lnTo>
                    <a:pt x="329097" y="144856"/>
                  </a:lnTo>
                  <a:lnTo>
                    <a:pt x="346355" y="116485"/>
                  </a:lnTo>
                  <a:lnTo>
                    <a:pt x="351580" y="82486"/>
                  </a:lnTo>
                  <a:lnTo>
                    <a:pt x="343205" y="49122"/>
                  </a:lnTo>
                  <a:lnTo>
                    <a:pt x="323375" y="22483"/>
                  </a:lnTo>
                  <a:lnTo>
                    <a:pt x="315288" y="17564"/>
                  </a:lnTo>
                  <a:lnTo>
                    <a:pt x="132289" y="17564"/>
                  </a:lnTo>
                  <a:lnTo>
                    <a:pt x="132418" y="17561"/>
                  </a:lnTo>
                  <a:close/>
                </a:path>
                <a:path w="4008120" h="240665">
                  <a:moveTo>
                    <a:pt x="524021" y="8191"/>
                  </a:moveTo>
                  <a:lnTo>
                    <a:pt x="521481" y="8204"/>
                  </a:lnTo>
                  <a:lnTo>
                    <a:pt x="308328" y="13330"/>
                  </a:lnTo>
                  <a:lnTo>
                    <a:pt x="323375" y="22483"/>
                  </a:lnTo>
                  <a:lnTo>
                    <a:pt x="343205" y="49122"/>
                  </a:lnTo>
                  <a:lnTo>
                    <a:pt x="351580" y="82486"/>
                  </a:lnTo>
                  <a:lnTo>
                    <a:pt x="346355" y="116485"/>
                  </a:lnTo>
                  <a:lnTo>
                    <a:pt x="329097" y="144856"/>
                  </a:lnTo>
                  <a:lnTo>
                    <a:pt x="302458" y="164684"/>
                  </a:lnTo>
                  <a:lnTo>
                    <a:pt x="269094" y="173057"/>
                  </a:lnTo>
                  <a:lnTo>
                    <a:pt x="233305" y="174731"/>
                  </a:lnTo>
                  <a:lnTo>
                    <a:pt x="157519" y="183087"/>
                  </a:lnTo>
                  <a:lnTo>
                    <a:pt x="111157" y="189012"/>
                  </a:lnTo>
                  <a:lnTo>
                    <a:pt x="109239" y="189236"/>
                  </a:lnTo>
                  <a:lnTo>
                    <a:pt x="95561" y="190676"/>
                  </a:lnTo>
                  <a:lnTo>
                    <a:pt x="140257" y="190676"/>
                  </a:lnTo>
                  <a:lnTo>
                    <a:pt x="524380" y="181439"/>
                  </a:lnTo>
                  <a:lnTo>
                    <a:pt x="523005" y="181430"/>
                  </a:lnTo>
                  <a:lnTo>
                    <a:pt x="3999923" y="181408"/>
                  </a:lnTo>
                  <a:lnTo>
                    <a:pt x="4000360" y="180763"/>
                  </a:lnTo>
                  <a:lnTo>
                    <a:pt x="4007575" y="156122"/>
                  </a:lnTo>
                  <a:lnTo>
                    <a:pt x="4006742" y="129857"/>
                  </a:lnTo>
                  <a:lnTo>
                    <a:pt x="3997695" y="105177"/>
                  </a:lnTo>
                  <a:lnTo>
                    <a:pt x="3981802" y="84999"/>
                  </a:lnTo>
                  <a:lnTo>
                    <a:pt x="3960504" y="70648"/>
                  </a:lnTo>
                  <a:lnTo>
                    <a:pt x="3948522" y="67233"/>
                  </a:lnTo>
                  <a:lnTo>
                    <a:pt x="2948324" y="67233"/>
                  </a:lnTo>
                  <a:lnTo>
                    <a:pt x="2949366" y="67214"/>
                  </a:lnTo>
                  <a:lnTo>
                    <a:pt x="2946633" y="67183"/>
                  </a:lnTo>
                  <a:lnTo>
                    <a:pt x="2841263" y="67183"/>
                  </a:lnTo>
                  <a:lnTo>
                    <a:pt x="2826785" y="65786"/>
                  </a:lnTo>
                  <a:lnTo>
                    <a:pt x="2833570" y="65786"/>
                  </a:lnTo>
                  <a:lnTo>
                    <a:pt x="2833430" y="65760"/>
                  </a:lnTo>
                  <a:lnTo>
                    <a:pt x="2831992" y="65760"/>
                  </a:lnTo>
                  <a:lnTo>
                    <a:pt x="2825388" y="64300"/>
                  </a:lnTo>
                  <a:lnTo>
                    <a:pt x="2826331" y="64300"/>
                  </a:lnTo>
                  <a:lnTo>
                    <a:pt x="2825134" y="63957"/>
                  </a:lnTo>
                  <a:lnTo>
                    <a:pt x="2820689" y="62598"/>
                  </a:lnTo>
                  <a:lnTo>
                    <a:pt x="2798591" y="55651"/>
                  </a:lnTo>
                  <a:lnTo>
                    <a:pt x="2762113" y="48044"/>
                  </a:lnTo>
                  <a:lnTo>
                    <a:pt x="2639079" y="48044"/>
                  </a:lnTo>
                  <a:lnTo>
                    <a:pt x="2630951" y="47790"/>
                  </a:lnTo>
                  <a:lnTo>
                    <a:pt x="2634921" y="47724"/>
                  </a:lnTo>
                  <a:lnTo>
                    <a:pt x="2611021" y="45885"/>
                  </a:lnTo>
                  <a:lnTo>
                    <a:pt x="2607964" y="45885"/>
                  </a:lnTo>
                  <a:lnTo>
                    <a:pt x="2601614" y="45161"/>
                  </a:lnTo>
                  <a:lnTo>
                    <a:pt x="2603211" y="45161"/>
                  </a:lnTo>
                  <a:lnTo>
                    <a:pt x="2591454" y="43370"/>
                  </a:lnTo>
                  <a:lnTo>
                    <a:pt x="2589549" y="43103"/>
                  </a:lnTo>
                  <a:lnTo>
                    <a:pt x="2553545" y="38430"/>
                  </a:lnTo>
                  <a:lnTo>
                    <a:pt x="2417464" y="38430"/>
                  </a:lnTo>
                  <a:lnTo>
                    <a:pt x="2408066" y="38074"/>
                  </a:lnTo>
                  <a:lnTo>
                    <a:pt x="2412738" y="37996"/>
                  </a:lnTo>
                  <a:lnTo>
                    <a:pt x="2384941" y="35445"/>
                  </a:lnTo>
                  <a:lnTo>
                    <a:pt x="2381523" y="35445"/>
                  </a:lnTo>
                  <a:lnTo>
                    <a:pt x="2374284" y="34467"/>
                  </a:lnTo>
                  <a:lnTo>
                    <a:pt x="2376052" y="34467"/>
                  </a:lnTo>
                  <a:lnTo>
                    <a:pt x="2367312" y="32905"/>
                  </a:lnTo>
                  <a:lnTo>
                    <a:pt x="2367172" y="32905"/>
                  </a:lnTo>
                  <a:lnTo>
                    <a:pt x="2365394" y="32562"/>
                  </a:lnTo>
                  <a:lnTo>
                    <a:pt x="2357801" y="31038"/>
                  </a:lnTo>
                  <a:lnTo>
                    <a:pt x="2356758" y="31038"/>
                  </a:lnTo>
                  <a:lnTo>
                    <a:pt x="2350916" y="29667"/>
                  </a:lnTo>
                  <a:lnTo>
                    <a:pt x="2351715" y="29667"/>
                  </a:lnTo>
                  <a:lnTo>
                    <a:pt x="2340883" y="26720"/>
                  </a:lnTo>
                  <a:lnTo>
                    <a:pt x="2337581" y="25869"/>
                  </a:lnTo>
                  <a:lnTo>
                    <a:pt x="2301350" y="17551"/>
                  </a:lnTo>
                  <a:lnTo>
                    <a:pt x="2294782" y="16027"/>
                  </a:lnTo>
                  <a:lnTo>
                    <a:pt x="2254269" y="10515"/>
                  </a:lnTo>
                  <a:lnTo>
                    <a:pt x="2230012" y="8902"/>
                  </a:lnTo>
                  <a:lnTo>
                    <a:pt x="644290" y="8902"/>
                  </a:lnTo>
                  <a:lnTo>
                    <a:pt x="524021" y="8191"/>
                  </a:lnTo>
                  <a:close/>
                </a:path>
                <a:path w="4008120" h="240665">
                  <a:moveTo>
                    <a:pt x="58868" y="185847"/>
                  </a:moveTo>
                  <a:lnTo>
                    <a:pt x="72054" y="189943"/>
                  </a:lnTo>
                  <a:lnTo>
                    <a:pt x="82434" y="190267"/>
                  </a:lnTo>
                  <a:lnTo>
                    <a:pt x="58868" y="185847"/>
                  </a:lnTo>
                  <a:close/>
                </a:path>
                <a:path w="4008120" h="240665">
                  <a:moveTo>
                    <a:pt x="2258079" y="185346"/>
                  </a:moveTo>
                  <a:lnTo>
                    <a:pt x="2261314" y="186091"/>
                  </a:lnTo>
                  <a:lnTo>
                    <a:pt x="2264429" y="186566"/>
                  </a:lnTo>
                  <a:lnTo>
                    <a:pt x="2258079" y="185346"/>
                  </a:lnTo>
                  <a:close/>
                </a:path>
                <a:path w="4008120" h="240665">
                  <a:moveTo>
                    <a:pt x="3997254" y="185346"/>
                  </a:moveTo>
                  <a:lnTo>
                    <a:pt x="2258079" y="185346"/>
                  </a:lnTo>
                  <a:lnTo>
                    <a:pt x="2264429" y="186566"/>
                  </a:lnTo>
                  <a:lnTo>
                    <a:pt x="3996426" y="186566"/>
                  </a:lnTo>
                  <a:lnTo>
                    <a:pt x="3997254" y="185346"/>
                  </a:lnTo>
                  <a:close/>
                </a:path>
                <a:path w="4008120" h="240665">
                  <a:moveTo>
                    <a:pt x="2249737" y="184324"/>
                  </a:moveTo>
                  <a:lnTo>
                    <a:pt x="2261314" y="186091"/>
                  </a:lnTo>
                  <a:lnTo>
                    <a:pt x="2258079" y="185346"/>
                  </a:lnTo>
                  <a:lnTo>
                    <a:pt x="3997254" y="185346"/>
                  </a:lnTo>
                  <a:lnTo>
                    <a:pt x="3997825" y="184503"/>
                  </a:lnTo>
                  <a:lnTo>
                    <a:pt x="2251348" y="184503"/>
                  </a:lnTo>
                  <a:lnTo>
                    <a:pt x="2249737" y="184324"/>
                  </a:lnTo>
                  <a:close/>
                </a:path>
                <a:path w="4008120" h="240665">
                  <a:moveTo>
                    <a:pt x="52711" y="183934"/>
                  </a:moveTo>
                  <a:lnTo>
                    <a:pt x="54399" y="185009"/>
                  </a:lnTo>
                  <a:lnTo>
                    <a:pt x="58868" y="185847"/>
                  </a:lnTo>
                  <a:lnTo>
                    <a:pt x="52711" y="183934"/>
                  </a:lnTo>
                  <a:close/>
                </a:path>
                <a:path w="4008120" h="240665">
                  <a:moveTo>
                    <a:pt x="2247919" y="184047"/>
                  </a:moveTo>
                  <a:lnTo>
                    <a:pt x="2249737" y="184324"/>
                  </a:lnTo>
                  <a:lnTo>
                    <a:pt x="2251348" y="184503"/>
                  </a:lnTo>
                  <a:lnTo>
                    <a:pt x="2247919" y="184047"/>
                  </a:lnTo>
                  <a:close/>
                </a:path>
                <a:path w="4008120" h="240665">
                  <a:moveTo>
                    <a:pt x="3998134" y="184047"/>
                  </a:moveTo>
                  <a:lnTo>
                    <a:pt x="2247919" y="184047"/>
                  </a:lnTo>
                  <a:lnTo>
                    <a:pt x="2251348" y="184503"/>
                  </a:lnTo>
                  <a:lnTo>
                    <a:pt x="3997825" y="184503"/>
                  </a:lnTo>
                  <a:lnTo>
                    <a:pt x="3998134" y="184047"/>
                  </a:lnTo>
                  <a:close/>
                </a:path>
                <a:path w="4008120" h="240665">
                  <a:moveTo>
                    <a:pt x="2237055" y="182919"/>
                  </a:moveTo>
                  <a:lnTo>
                    <a:pt x="2249737" y="184324"/>
                  </a:lnTo>
                  <a:lnTo>
                    <a:pt x="2247919" y="184047"/>
                  </a:lnTo>
                  <a:lnTo>
                    <a:pt x="3998134" y="184047"/>
                  </a:lnTo>
                  <a:lnTo>
                    <a:pt x="3998811" y="183048"/>
                  </a:lnTo>
                  <a:lnTo>
                    <a:pt x="2239029" y="183048"/>
                  </a:lnTo>
                  <a:lnTo>
                    <a:pt x="2237055" y="182919"/>
                  </a:lnTo>
                  <a:close/>
                </a:path>
                <a:path w="4008120" h="240665">
                  <a:moveTo>
                    <a:pt x="28736" y="168667"/>
                  </a:moveTo>
                  <a:lnTo>
                    <a:pt x="30515" y="170647"/>
                  </a:lnTo>
                  <a:lnTo>
                    <a:pt x="49985" y="183087"/>
                  </a:lnTo>
                  <a:lnTo>
                    <a:pt x="52711" y="183934"/>
                  </a:lnTo>
                  <a:lnTo>
                    <a:pt x="28736" y="168667"/>
                  </a:lnTo>
                  <a:close/>
                </a:path>
                <a:path w="4008120" h="240665">
                  <a:moveTo>
                    <a:pt x="2235092" y="182702"/>
                  </a:moveTo>
                  <a:lnTo>
                    <a:pt x="2237055" y="182919"/>
                  </a:lnTo>
                  <a:lnTo>
                    <a:pt x="2239029" y="183048"/>
                  </a:lnTo>
                  <a:lnTo>
                    <a:pt x="2235092" y="182702"/>
                  </a:lnTo>
                  <a:close/>
                </a:path>
                <a:path w="4008120" h="240665">
                  <a:moveTo>
                    <a:pt x="3999046" y="182702"/>
                  </a:moveTo>
                  <a:lnTo>
                    <a:pt x="2235092" y="182702"/>
                  </a:lnTo>
                  <a:lnTo>
                    <a:pt x="2239029" y="183048"/>
                  </a:lnTo>
                  <a:lnTo>
                    <a:pt x="3998811" y="183048"/>
                  </a:lnTo>
                  <a:lnTo>
                    <a:pt x="3999046" y="182702"/>
                  </a:lnTo>
                  <a:close/>
                </a:path>
                <a:path w="4008120" h="240665">
                  <a:moveTo>
                    <a:pt x="2222519" y="181968"/>
                  </a:moveTo>
                  <a:lnTo>
                    <a:pt x="2237055" y="182919"/>
                  </a:lnTo>
                  <a:lnTo>
                    <a:pt x="2235092" y="182702"/>
                  </a:lnTo>
                  <a:lnTo>
                    <a:pt x="3999046" y="182702"/>
                  </a:lnTo>
                  <a:lnTo>
                    <a:pt x="3999419" y="182152"/>
                  </a:lnTo>
                  <a:lnTo>
                    <a:pt x="2228107" y="182152"/>
                  </a:lnTo>
                  <a:lnTo>
                    <a:pt x="2222519" y="181968"/>
                  </a:lnTo>
                  <a:close/>
                </a:path>
                <a:path w="4008120" h="240665">
                  <a:moveTo>
                    <a:pt x="3999923" y="181408"/>
                  </a:moveTo>
                  <a:lnTo>
                    <a:pt x="525672" y="181408"/>
                  </a:lnTo>
                  <a:lnTo>
                    <a:pt x="524380" y="181439"/>
                  </a:lnTo>
                  <a:lnTo>
                    <a:pt x="643782" y="182152"/>
                  </a:lnTo>
                  <a:lnTo>
                    <a:pt x="2225332" y="182152"/>
                  </a:lnTo>
                  <a:lnTo>
                    <a:pt x="2222519" y="181968"/>
                  </a:lnTo>
                  <a:lnTo>
                    <a:pt x="3999543" y="181968"/>
                  </a:lnTo>
                  <a:lnTo>
                    <a:pt x="3999923" y="181408"/>
                  </a:lnTo>
                  <a:close/>
                </a:path>
                <a:path w="4008120" h="240665">
                  <a:moveTo>
                    <a:pt x="3999543" y="181968"/>
                  </a:moveTo>
                  <a:lnTo>
                    <a:pt x="2222519" y="181968"/>
                  </a:lnTo>
                  <a:lnTo>
                    <a:pt x="2228107" y="182152"/>
                  </a:lnTo>
                  <a:lnTo>
                    <a:pt x="3999419" y="182152"/>
                  </a:lnTo>
                  <a:lnTo>
                    <a:pt x="3999543" y="181968"/>
                  </a:lnTo>
                  <a:close/>
                </a:path>
                <a:path w="4008120" h="240665">
                  <a:moveTo>
                    <a:pt x="525672" y="181408"/>
                  </a:moveTo>
                  <a:lnTo>
                    <a:pt x="523005" y="181430"/>
                  </a:lnTo>
                  <a:lnTo>
                    <a:pt x="524380" y="181439"/>
                  </a:lnTo>
                  <a:lnTo>
                    <a:pt x="525672" y="181408"/>
                  </a:lnTo>
                  <a:close/>
                </a:path>
                <a:path w="4008120" h="240665">
                  <a:moveTo>
                    <a:pt x="236010" y="174433"/>
                  </a:moveTo>
                  <a:lnTo>
                    <a:pt x="230575" y="174858"/>
                  </a:lnTo>
                  <a:lnTo>
                    <a:pt x="233305" y="174731"/>
                  </a:lnTo>
                  <a:lnTo>
                    <a:pt x="236010" y="174433"/>
                  </a:lnTo>
                  <a:close/>
                </a:path>
                <a:path w="4008120" h="240665">
                  <a:moveTo>
                    <a:pt x="233305" y="174731"/>
                  </a:moveTo>
                  <a:lnTo>
                    <a:pt x="230575" y="174858"/>
                  </a:lnTo>
                  <a:lnTo>
                    <a:pt x="232145" y="174858"/>
                  </a:lnTo>
                  <a:lnTo>
                    <a:pt x="233305" y="174731"/>
                  </a:lnTo>
                  <a:close/>
                </a:path>
                <a:path w="4008120" h="240665">
                  <a:moveTo>
                    <a:pt x="239675" y="174433"/>
                  </a:moveTo>
                  <a:lnTo>
                    <a:pt x="236010" y="174433"/>
                  </a:lnTo>
                  <a:lnTo>
                    <a:pt x="233305" y="174731"/>
                  </a:lnTo>
                  <a:lnTo>
                    <a:pt x="239675" y="174433"/>
                  </a:lnTo>
                  <a:close/>
                </a:path>
                <a:path w="4008120" h="240665">
                  <a:moveTo>
                    <a:pt x="24406" y="163849"/>
                  </a:moveTo>
                  <a:lnTo>
                    <a:pt x="27219" y="167701"/>
                  </a:lnTo>
                  <a:lnTo>
                    <a:pt x="28736" y="168667"/>
                  </a:lnTo>
                  <a:lnTo>
                    <a:pt x="24406" y="163849"/>
                  </a:lnTo>
                  <a:close/>
                </a:path>
                <a:path w="4008120" h="240665">
                  <a:moveTo>
                    <a:pt x="11004" y="145496"/>
                  </a:moveTo>
                  <a:lnTo>
                    <a:pt x="14802" y="153162"/>
                  </a:lnTo>
                  <a:lnTo>
                    <a:pt x="24406" y="163849"/>
                  </a:lnTo>
                  <a:lnTo>
                    <a:pt x="11004" y="145496"/>
                  </a:lnTo>
                  <a:close/>
                </a:path>
                <a:path w="4008120" h="240665">
                  <a:moveTo>
                    <a:pt x="7271" y="137963"/>
                  </a:moveTo>
                  <a:lnTo>
                    <a:pt x="8217" y="141679"/>
                  </a:lnTo>
                  <a:lnTo>
                    <a:pt x="11004" y="145496"/>
                  </a:lnTo>
                  <a:lnTo>
                    <a:pt x="7271" y="137963"/>
                  </a:lnTo>
                  <a:close/>
                </a:path>
                <a:path w="4008120" h="240665">
                  <a:moveTo>
                    <a:pt x="4021" y="80191"/>
                  </a:moveTo>
                  <a:lnTo>
                    <a:pt x="1788" y="86353"/>
                  </a:lnTo>
                  <a:lnTo>
                    <a:pt x="0" y="109397"/>
                  </a:lnTo>
                  <a:lnTo>
                    <a:pt x="4360" y="132086"/>
                  </a:lnTo>
                  <a:lnTo>
                    <a:pt x="7271" y="137963"/>
                  </a:lnTo>
                  <a:lnTo>
                    <a:pt x="7" y="109391"/>
                  </a:lnTo>
                  <a:lnTo>
                    <a:pt x="4021" y="80191"/>
                  </a:lnTo>
                  <a:close/>
                </a:path>
                <a:path w="4008120" h="240665">
                  <a:moveTo>
                    <a:pt x="6887" y="72281"/>
                  </a:moveTo>
                  <a:lnTo>
                    <a:pt x="4543" y="76391"/>
                  </a:lnTo>
                  <a:lnTo>
                    <a:pt x="4021" y="80191"/>
                  </a:lnTo>
                  <a:lnTo>
                    <a:pt x="6887" y="72281"/>
                  </a:lnTo>
                  <a:close/>
                </a:path>
                <a:path w="4008120" h="240665">
                  <a:moveTo>
                    <a:pt x="18135" y="52560"/>
                  </a:moveTo>
                  <a:lnTo>
                    <a:pt x="9830" y="64204"/>
                  </a:lnTo>
                  <a:lnTo>
                    <a:pt x="6887" y="72281"/>
                  </a:lnTo>
                  <a:lnTo>
                    <a:pt x="18135" y="52560"/>
                  </a:lnTo>
                  <a:close/>
                </a:path>
                <a:path w="4008120" h="240665">
                  <a:moveTo>
                    <a:pt x="2949366" y="67214"/>
                  </a:moveTo>
                  <a:lnTo>
                    <a:pt x="2948324" y="67233"/>
                  </a:lnTo>
                  <a:lnTo>
                    <a:pt x="2950991" y="67233"/>
                  </a:lnTo>
                  <a:lnTo>
                    <a:pt x="2949366" y="67214"/>
                  </a:lnTo>
                  <a:close/>
                </a:path>
                <a:path w="4008120" h="240665">
                  <a:moveTo>
                    <a:pt x="3872122" y="66141"/>
                  </a:moveTo>
                  <a:lnTo>
                    <a:pt x="3007760" y="66154"/>
                  </a:lnTo>
                  <a:lnTo>
                    <a:pt x="2949366" y="67214"/>
                  </a:lnTo>
                  <a:lnTo>
                    <a:pt x="2950991" y="67233"/>
                  </a:lnTo>
                  <a:lnTo>
                    <a:pt x="3948522" y="67233"/>
                  </a:lnTo>
                  <a:lnTo>
                    <a:pt x="3945358" y="66332"/>
                  </a:lnTo>
                  <a:lnTo>
                    <a:pt x="3874535" y="66332"/>
                  </a:lnTo>
                  <a:lnTo>
                    <a:pt x="3876276" y="66167"/>
                  </a:lnTo>
                  <a:lnTo>
                    <a:pt x="3870852" y="66167"/>
                  </a:lnTo>
                  <a:lnTo>
                    <a:pt x="3872122" y="66141"/>
                  </a:lnTo>
                  <a:close/>
                </a:path>
                <a:path w="4008120" h="240665">
                  <a:moveTo>
                    <a:pt x="2826785" y="65786"/>
                  </a:moveTo>
                  <a:lnTo>
                    <a:pt x="2841263" y="67183"/>
                  </a:lnTo>
                  <a:lnTo>
                    <a:pt x="2834036" y="65870"/>
                  </a:lnTo>
                  <a:lnTo>
                    <a:pt x="2826785" y="65786"/>
                  </a:lnTo>
                  <a:close/>
                </a:path>
                <a:path w="4008120" h="240665">
                  <a:moveTo>
                    <a:pt x="2834036" y="65870"/>
                  </a:moveTo>
                  <a:lnTo>
                    <a:pt x="2841263" y="67183"/>
                  </a:lnTo>
                  <a:lnTo>
                    <a:pt x="2946633" y="67183"/>
                  </a:lnTo>
                  <a:lnTo>
                    <a:pt x="2834036" y="65870"/>
                  </a:lnTo>
                  <a:close/>
                </a:path>
                <a:path w="4008120" h="240665">
                  <a:moveTo>
                    <a:pt x="3879479" y="65994"/>
                  </a:moveTo>
                  <a:lnTo>
                    <a:pt x="3877727" y="66029"/>
                  </a:lnTo>
                  <a:lnTo>
                    <a:pt x="3874535" y="66332"/>
                  </a:lnTo>
                  <a:lnTo>
                    <a:pt x="3879449" y="66052"/>
                  </a:lnTo>
                  <a:lnTo>
                    <a:pt x="3879107" y="66052"/>
                  </a:lnTo>
                  <a:lnTo>
                    <a:pt x="3879479" y="65994"/>
                  </a:lnTo>
                  <a:close/>
                </a:path>
                <a:path w="4008120" h="240665">
                  <a:moveTo>
                    <a:pt x="3944065" y="65963"/>
                  </a:moveTo>
                  <a:lnTo>
                    <a:pt x="3881012" y="65963"/>
                  </a:lnTo>
                  <a:lnTo>
                    <a:pt x="3874535" y="66332"/>
                  </a:lnTo>
                  <a:lnTo>
                    <a:pt x="3945358" y="66332"/>
                  </a:lnTo>
                  <a:lnTo>
                    <a:pt x="3944065" y="65963"/>
                  </a:lnTo>
                  <a:close/>
                </a:path>
                <a:path w="4008120" h="240665">
                  <a:moveTo>
                    <a:pt x="3877727" y="66029"/>
                  </a:moveTo>
                  <a:lnTo>
                    <a:pt x="3870852" y="66167"/>
                  </a:lnTo>
                  <a:lnTo>
                    <a:pt x="3872629" y="66141"/>
                  </a:lnTo>
                  <a:lnTo>
                    <a:pt x="3876544" y="66141"/>
                  </a:lnTo>
                  <a:lnTo>
                    <a:pt x="3877727" y="66029"/>
                  </a:lnTo>
                  <a:close/>
                </a:path>
                <a:path w="4008120" h="240665">
                  <a:moveTo>
                    <a:pt x="3876544" y="66141"/>
                  </a:moveTo>
                  <a:lnTo>
                    <a:pt x="3872629" y="66141"/>
                  </a:lnTo>
                  <a:lnTo>
                    <a:pt x="3870852" y="66167"/>
                  </a:lnTo>
                  <a:lnTo>
                    <a:pt x="3876276" y="66167"/>
                  </a:lnTo>
                  <a:lnTo>
                    <a:pt x="3876544" y="66141"/>
                  </a:lnTo>
                  <a:close/>
                </a:path>
                <a:path w="4008120" h="240665">
                  <a:moveTo>
                    <a:pt x="3881012" y="65963"/>
                  </a:moveTo>
                  <a:lnTo>
                    <a:pt x="3879575" y="65994"/>
                  </a:lnTo>
                  <a:lnTo>
                    <a:pt x="3879107" y="66052"/>
                  </a:lnTo>
                  <a:lnTo>
                    <a:pt x="3879449" y="66052"/>
                  </a:lnTo>
                  <a:lnTo>
                    <a:pt x="3881012" y="65963"/>
                  </a:lnTo>
                  <a:close/>
                </a:path>
                <a:path w="4008120" h="240665">
                  <a:moveTo>
                    <a:pt x="3881608" y="65661"/>
                  </a:moveTo>
                  <a:lnTo>
                    <a:pt x="3877727" y="66029"/>
                  </a:lnTo>
                  <a:lnTo>
                    <a:pt x="3879494" y="65992"/>
                  </a:lnTo>
                  <a:lnTo>
                    <a:pt x="3881608" y="65661"/>
                  </a:lnTo>
                  <a:close/>
                </a:path>
                <a:path w="4008120" h="240665">
                  <a:moveTo>
                    <a:pt x="3884314" y="65405"/>
                  </a:moveTo>
                  <a:lnTo>
                    <a:pt x="3881608" y="65661"/>
                  </a:lnTo>
                  <a:lnTo>
                    <a:pt x="3879479" y="65994"/>
                  </a:lnTo>
                  <a:lnTo>
                    <a:pt x="3884314" y="65405"/>
                  </a:lnTo>
                  <a:close/>
                </a:path>
                <a:path w="4008120" h="240665">
                  <a:moveTo>
                    <a:pt x="3942104" y="65405"/>
                  </a:moveTo>
                  <a:lnTo>
                    <a:pt x="3884314" y="65405"/>
                  </a:lnTo>
                  <a:lnTo>
                    <a:pt x="3879594" y="65992"/>
                  </a:lnTo>
                  <a:lnTo>
                    <a:pt x="3881012" y="65963"/>
                  </a:lnTo>
                  <a:lnTo>
                    <a:pt x="3944065" y="65963"/>
                  </a:lnTo>
                  <a:lnTo>
                    <a:pt x="3942104" y="65405"/>
                  </a:lnTo>
                  <a:close/>
                </a:path>
                <a:path w="4008120" h="240665">
                  <a:moveTo>
                    <a:pt x="2833570" y="65786"/>
                  </a:moveTo>
                  <a:lnTo>
                    <a:pt x="2826785" y="65786"/>
                  </a:lnTo>
                  <a:lnTo>
                    <a:pt x="2834036" y="65870"/>
                  </a:lnTo>
                  <a:lnTo>
                    <a:pt x="2833570" y="65786"/>
                  </a:lnTo>
                  <a:close/>
                </a:path>
                <a:path w="4008120" h="240665">
                  <a:moveTo>
                    <a:pt x="2825388" y="64300"/>
                  </a:moveTo>
                  <a:lnTo>
                    <a:pt x="2831992" y="65760"/>
                  </a:lnTo>
                  <a:lnTo>
                    <a:pt x="2828781" y="64916"/>
                  </a:lnTo>
                  <a:lnTo>
                    <a:pt x="2825388" y="64300"/>
                  </a:lnTo>
                  <a:close/>
                </a:path>
                <a:path w="4008120" h="240665">
                  <a:moveTo>
                    <a:pt x="2828781" y="64916"/>
                  </a:moveTo>
                  <a:lnTo>
                    <a:pt x="2831992" y="65760"/>
                  </a:lnTo>
                  <a:lnTo>
                    <a:pt x="2833430" y="65760"/>
                  </a:lnTo>
                  <a:lnTo>
                    <a:pt x="2828781" y="64916"/>
                  </a:lnTo>
                  <a:close/>
                </a:path>
                <a:path w="4008120" h="240665">
                  <a:moveTo>
                    <a:pt x="3916699" y="61252"/>
                  </a:moveTo>
                  <a:lnTo>
                    <a:pt x="3908825" y="61404"/>
                  </a:lnTo>
                  <a:lnTo>
                    <a:pt x="3881608" y="65661"/>
                  </a:lnTo>
                  <a:lnTo>
                    <a:pt x="3884314" y="65405"/>
                  </a:lnTo>
                  <a:lnTo>
                    <a:pt x="3942104" y="65405"/>
                  </a:lnTo>
                  <a:lnTo>
                    <a:pt x="3935241" y="63449"/>
                  </a:lnTo>
                  <a:lnTo>
                    <a:pt x="3916699" y="61252"/>
                  </a:lnTo>
                  <a:close/>
                </a:path>
                <a:path w="4008120" h="240665">
                  <a:moveTo>
                    <a:pt x="2826075" y="64204"/>
                  </a:moveTo>
                  <a:lnTo>
                    <a:pt x="2827928" y="64757"/>
                  </a:lnTo>
                  <a:lnTo>
                    <a:pt x="2828781" y="64916"/>
                  </a:lnTo>
                  <a:lnTo>
                    <a:pt x="2826075" y="64204"/>
                  </a:lnTo>
                  <a:close/>
                </a:path>
                <a:path w="4008120" h="240665">
                  <a:moveTo>
                    <a:pt x="2826331" y="64300"/>
                  </a:moveTo>
                  <a:lnTo>
                    <a:pt x="2825388" y="64300"/>
                  </a:lnTo>
                  <a:lnTo>
                    <a:pt x="2827906" y="64757"/>
                  </a:lnTo>
                  <a:lnTo>
                    <a:pt x="2826331" y="64300"/>
                  </a:lnTo>
                  <a:close/>
                </a:path>
                <a:path w="4008120" h="240665">
                  <a:moveTo>
                    <a:pt x="2825134" y="63957"/>
                  </a:moveTo>
                  <a:lnTo>
                    <a:pt x="2827928" y="64757"/>
                  </a:lnTo>
                  <a:lnTo>
                    <a:pt x="2826075" y="64204"/>
                  </a:lnTo>
                  <a:lnTo>
                    <a:pt x="2825134" y="63957"/>
                  </a:lnTo>
                  <a:close/>
                </a:path>
                <a:path w="4008120" h="240665">
                  <a:moveTo>
                    <a:pt x="2825245" y="63957"/>
                  </a:moveTo>
                  <a:lnTo>
                    <a:pt x="2826075" y="64204"/>
                  </a:lnTo>
                  <a:lnTo>
                    <a:pt x="2825245" y="63957"/>
                  </a:lnTo>
                  <a:close/>
                </a:path>
                <a:path w="4008120" h="240665">
                  <a:moveTo>
                    <a:pt x="2820782" y="62598"/>
                  </a:moveTo>
                  <a:lnTo>
                    <a:pt x="2821959" y="62966"/>
                  </a:lnTo>
                  <a:lnTo>
                    <a:pt x="2820782" y="62598"/>
                  </a:lnTo>
                  <a:close/>
                </a:path>
                <a:path w="4008120" h="240665">
                  <a:moveTo>
                    <a:pt x="21912" y="47266"/>
                  </a:moveTo>
                  <a:lnTo>
                    <a:pt x="20509" y="48399"/>
                  </a:lnTo>
                  <a:lnTo>
                    <a:pt x="18135" y="52560"/>
                  </a:lnTo>
                  <a:lnTo>
                    <a:pt x="21912" y="47266"/>
                  </a:lnTo>
                  <a:close/>
                </a:path>
                <a:path w="4008120" h="240665">
                  <a:moveTo>
                    <a:pt x="2634921" y="47724"/>
                  </a:moveTo>
                  <a:lnTo>
                    <a:pt x="2630951" y="47790"/>
                  </a:lnTo>
                  <a:lnTo>
                    <a:pt x="2639079" y="48044"/>
                  </a:lnTo>
                  <a:lnTo>
                    <a:pt x="2634921" y="47724"/>
                  </a:lnTo>
                  <a:close/>
                </a:path>
                <a:path w="4008120" h="240665">
                  <a:moveTo>
                    <a:pt x="2675655" y="47066"/>
                  </a:moveTo>
                  <a:lnTo>
                    <a:pt x="2634921" y="47724"/>
                  </a:lnTo>
                  <a:lnTo>
                    <a:pt x="2639079" y="48044"/>
                  </a:lnTo>
                  <a:lnTo>
                    <a:pt x="2762113" y="48044"/>
                  </a:lnTo>
                  <a:lnTo>
                    <a:pt x="2760237" y="47764"/>
                  </a:lnTo>
                  <a:lnTo>
                    <a:pt x="2756173" y="47447"/>
                  </a:lnTo>
                  <a:lnTo>
                    <a:pt x="2675655" y="47066"/>
                  </a:lnTo>
                  <a:close/>
                </a:path>
                <a:path w="4008120" h="240665">
                  <a:moveTo>
                    <a:pt x="44021" y="29409"/>
                  </a:moveTo>
                  <a:lnTo>
                    <a:pt x="41405" y="30557"/>
                  </a:lnTo>
                  <a:lnTo>
                    <a:pt x="23454" y="45105"/>
                  </a:lnTo>
                  <a:lnTo>
                    <a:pt x="21912" y="47266"/>
                  </a:lnTo>
                  <a:lnTo>
                    <a:pt x="44021" y="29409"/>
                  </a:lnTo>
                  <a:close/>
                </a:path>
                <a:path w="4008120" h="240665">
                  <a:moveTo>
                    <a:pt x="2601614" y="45161"/>
                  </a:moveTo>
                  <a:lnTo>
                    <a:pt x="2607964" y="45885"/>
                  </a:lnTo>
                  <a:lnTo>
                    <a:pt x="2604842" y="45409"/>
                  </a:lnTo>
                  <a:lnTo>
                    <a:pt x="2601614" y="45161"/>
                  </a:lnTo>
                  <a:close/>
                </a:path>
                <a:path w="4008120" h="240665">
                  <a:moveTo>
                    <a:pt x="2604842" y="45409"/>
                  </a:moveTo>
                  <a:lnTo>
                    <a:pt x="2607964" y="45885"/>
                  </a:lnTo>
                  <a:lnTo>
                    <a:pt x="2611021" y="45885"/>
                  </a:lnTo>
                  <a:lnTo>
                    <a:pt x="2604842" y="45409"/>
                  </a:lnTo>
                  <a:close/>
                </a:path>
                <a:path w="4008120" h="240665">
                  <a:moveTo>
                    <a:pt x="2603211" y="45161"/>
                  </a:moveTo>
                  <a:lnTo>
                    <a:pt x="2601614" y="45161"/>
                  </a:lnTo>
                  <a:lnTo>
                    <a:pt x="2604842" y="45409"/>
                  </a:lnTo>
                  <a:lnTo>
                    <a:pt x="2603211" y="45161"/>
                  </a:lnTo>
                  <a:close/>
                </a:path>
                <a:path w="4008120" h="240665">
                  <a:moveTo>
                    <a:pt x="2412738" y="37996"/>
                  </a:moveTo>
                  <a:lnTo>
                    <a:pt x="2408066" y="38074"/>
                  </a:lnTo>
                  <a:lnTo>
                    <a:pt x="2417464" y="38430"/>
                  </a:lnTo>
                  <a:lnTo>
                    <a:pt x="2412738" y="37996"/>
                  </a:lnTo>
                  <a:close/>
                </a:path>
                <a:path w="4008120" h="240665">
                  <a:moveTo>
                    <a:pt x="2453151" y="37350"/>
                  </a:moveTo>
                  <a:lnTo>
                    <a:pt x="2451373" y="37350"/>
                  </a:lnTo>
                  <a:lnTo>
                    <a:pt x="2412738" y="37996"/>
                  </a:lnTo>
                  <a:lnTo>
                    <a:pt x="2417464" y="38430"/>
                  </a:lnTo>
                  <a:lnTo>
                    <a:pt x="2553545" y="38430"/>
                  </a:lnTo>
                  <a:lnTo>
                    <a:pt x="2549925" y="37960"/>
                  </a:lnTo>
                  <a:lnTo>
                    <a:pt x="2546369" y="37719"/>
                  </a:lnTo>
                  <a:lnTo>
                    <a:pt x="2453151" y="37350"/>
                  </a:lnTo>
                  <a:close/>
                </a:path>
                <a:path w="4008120" h="240665">
                  <a:moveTo>
                    <a:pt x="2374284" y="34467"/>
                  </a:moveTo>
                  <a:lnTo>
                    <a:pt x="2381523" y="35445"/>
                  </a:lnTo>
                  <a:lnTo>
                    <a:pt x="2377917" y="34801"/>
                  </a:lnTo>
                  <a:lnTo>
                    <a:pt x="2374284" y="34467"/>
                  </a:lnTo>
                  <a:close/>
                </a:path>
                <a:path w="4008120" h="240665">
                  <a:moveTo>
                    <a:pt x="2377917" y="34801"/>
                  </a:moveTo>
                  <a:lnTo>
                    <a:pt x="2381523" y="35445"/>
                  </a:lnTo>
                  <a:lnTo>
                    <a:pt x="2384941" y="35445"/>
                  </a:lnTo>
                  <a:lnTo>
                    <a:pt x="2377917" y="34801"/>
                  </a:lnTo>
                  <a:close/>
                </a:path>
                <a:path w="4008120" h="240665">
                  <a:moveTo>
                    <a:pt x="2376052" y="34467"/>
                  </a:moveTo>
                  <a:lnTo>
                    <a:pt x="2374284" y="34467"/>
                  </a:lnTo>
                  <a:lnTo>
                    <a:pt x="2377917" y="34801"/>
                  </a:lnTo>
                  <a:lnTo>
                    <a:pt x="2376052" y="34467"/>
                  </a:lnTo>
                  <a:close/>
                </a:path>
                <a:path w="4008120" h="240665">
                  <a:moveTo>
                    <a:pt x="2365946" y="32661"/>
                  </a:moveTo>
                  <a:lnTo>
                    <a:pt x="2367172" y="32905"/>
                  </a:lnTo>
                  <a:lnTo>
                    <a:pt x="2367312" y="32905"/>
                  </a:lnTo>
                  <a:lnTo>
                    <a:pt x="2365946" y="32661"/>
                  </a:lnTo>
                  <a:close/>
                </a:path>
                <a:path w="4008120" h="240665">
                  <a:moveTo>
                    <a:pt x="2365451" y="32562"/>
                  </a:moveTo>
                  <a:lnTo>
                    <a:pt x="2365946" y="32661"/>
                  </a:lnTo>
                  <a:lnTo>
                    <a:pt x="2365451" y="32562"/>
                  </a:lnTo>
                  <a:close/>
                </a:path>
                <a:path w="4008120" h="240665">
                  <a:moveTo>
                    <a:pt x="2350916" y="29667"/>
                  </a:moveTo>
                  <a:lnTo>
                    <a:pt x="2356758" y="31038"/>
                  </a:lnTo>
                  <a:lnTo>
                    <a:pt x="2353903" y="30262"/>
                  </a:lnTo>
                  <a:lnTo>
                    <a:pt x="2350916" y="29667"/>
                  </a:lnTo>
                  <a:close/>
                </a:path>
                <a:path w="4008120" h="240665">
                  <a:moveTo>
                    <a:pt x="2353903" y="30262"/>
                  </a:moveTo>
                  <a:lnTo>
                    <a:pt x="2356758" y="31038"/>
                  </a:lnTo>
                  <a:lnTo>
                    <a:pt x="2357801" y="31038"/>
                  </a:lnTo>
                  <a:lnTo>
                    <a:pt x="2353903" y="30262"/>
                  </a:lnTo>
                  <a:close/>
                </a:path>
                <a:path w="4008120" h="240665">
                  <a:moveTo>
                    <a:pt x="2351715" y="29667"/>
                  </a:moveTo>
                  <a:lnTo>
                    <a:pt x="2350916" y="29667"/>
                  </a:lnTo>
                  <a:lnTo>
                    <a:pt x="2353903" y="30262"/>
                  </a:lnTo>
                  <a:lnTo>
                    <a:pt x="2351715" y="29667"/>
                  </a:lnTo>
                  <a:close/>
                </a:path>
                <a:path w="4008120" h="240665">
                  <a:moveTo>
                    <a:pt x="49926" y="26817"/>
                  </a:moveTo>
                  <a:lnTo>
                    <a:pt x="45578" y="28151"/>
                  </a:lnTo>
                  <a:lnTo>
                    <a:pt x="44021" y="29409"/>
                  </a:lnTo>
                  <a:lnTo>
                    <a:pt x="49926" y="26817"/>
                  </a:lnTo>
                  <a:close/>
                </a:path>
                <a:path w="4008120" h="240665">
                  <a:moveTo>
                    <a:pt x="72836" y="19785"/>
                  </a:moveTo>
                  <a:lnTo>
                    <a:pt x="62562" y="21270"/>
                  </a:lnTo>
                  <a:lnTo>
                    <a:pt x="49926" y="26817"/>
                  </a:lnTo>
                  <a:lnTo>
                    <a:pt x="72836" y="19785"/>
                  </a:lnTo>
                  <a:close/>
                </a:path>
                <a:path w="4008120" h="240665">
                  <a:moveTo>
                    <a:pt x="89834" y="17074"/>
                  </a:moveTo>
                  <a:lnTo>
                    <a:pt x="77425" y="18376"/>
                  </a:lnTo>
                  <a:lnTo>
                    <a:pt x="72836" y="19785"/>
                  </a:lnTo>
                  <a:lnTo>
                    <a:pt x="85833" y="17907"/>
                  </a:lnTo>
                  <a:lnTo>
                    <a:pt x="132418" y="17561"/>
                  </a:lnTo>
                  <a:lnTo>
                    <a:pt x="149188" y="17157"/>
                  </a:lnTo>
                  <a:lnTo>
                    <a:pt x="89186" y="17157"/>
                  </a:lnTo>
                  <a:lnTo>
                    <a:pt x="89834" y="17074"/>
                  </a:lnTo>
                  <a:close/>
                </a:path>
                <a:path w="4008120" h="240665">
                  <a:moveTo>
                    <a:pt x="315267" y="17551"/>
                  </a:moveTo>
                  <a:lnTo>
                    <a:pt x="132289" y="17564"/>
                  </a:lnTo>
                  <a:lnTo>
                    <a:pt x="315288" y="17564"/>
                  </a:lnTo>
                  <a:close/>
                </a:path>
                <a:path w="4008120" h="240665">
                  <a:moveTo>
                    <a:pt x="308328" y="13330"/>
                  </a:moveTo>
                  <a:lnTo>
                    <a:pt x="132418" y="17561"/>
                  </a:lnTo>
                  <a:lnTo>
                    <a:pt x="315267" y="17551"/>
                  </a:lnTo>
                  <a:lnTo>
                    <a:pt x="308328" y="13330"/>
                  </a:lnTo>
                  <a:close/>
                </a:path>
                <a:path w="4008120" h="240665">
                  <a:moveTo>
                    <a:pt x="158165" y="16941"/>
                  </a:moveTo>
                  <a:lnTo>
                    <a:pt x="91103" y="16941"/>
                  </a:lnTo>
                  <a:lnTo>
                    <a:pt x="89186" y="17157"/>
                  </a:lnTo>
                  <a:lnTo>
                    <a:pt x="149188" y="17157"/>
                  </a:lnTo>
                  <a:lnTo>
                    <a:pt x="158165" y="16941"/>
                  </a:lnTo>
                  <a:close/>
                </a:path>
                <a:path w="4008120" h="240665">
                  <a:moveTo>
                    <a:pt x="261004" y="0"/>
                  </a:moveTo>
                  <a:lnTo>
                    <a:pt x="220669" y="1879"/>
                  </a:lnTo>
                  <a:lnTo>
                    <a:pt x="218853" y="2019"/>
                  </a:lnTo>
                  <a:lnTo>
                    <a:pt x="138563" y="10858"/>
                  </a:lnTo>
                  <a:lnTo>
                    <a:pt x="89834" y="17074"/>
                  </a:lnTo>
                  <a:lnTo>
                    <a:pt x="91103" y="16941"/>
                  </a:lnTo>
                  <a:lnTo>
                    <a:pt x="158165" y="16941"/>
                  </a:lnTo>
                  <a:lnTo>
                    <a:pt x="308328" y="13330"/>
                  </a:lnTo>
                  <a:lnTo>
                    <a:pt x="295004" y="5225"/>
                  </a:lnTo>
                  <a:lnTo>
                    <a:pt x="261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348096" y="2295271"/>
            <a:ext cx="3261360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5600" algn="l"/>
              </a:tabLst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slope</a:t>
            </a:r>
            <a:r>
              <a:rPr sz="1800" spc="10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9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95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production </a:t>
            </a:r>
            <a:r>
              <a:rPr sz="1800" dirty="0">
                <a:latin typeface="Calibri"/>
                <a:cs typeface="Calibri"/>
              </a:rPr>
              <a:t>function</a:t>
            </a:r>
            <a:r>
              <a:rPr sz="1800" spc="470" dirty="0">
                <a:latin typeface="Calibri"/>
                <a:cs typeface="Calibri"/>
              </a:rPr>
              <a:t>    </a:t>
            </a:r>
            <a:r>
              <a:rPr sz="1800" dirty="0">
                <a:latin typeface="Calibri"/>
                <a:cs typeface="Calibri"/>
              </a:rPr>
              <a:t>measures</a:t>
            </a:r>
            <a:r>
              <a:rPr sz="1800" spc="475" dirty="0">
                <a:latin typeface="Calibri"/>
                <a:cs typeface="Calibri"/>
              </a:rPr>
              <a:t>    </a:t>
            </a:r>
            <a:r>
              <a:rPr sz="1800" spc="-25" dirty="0">
                <a:latin typeface="Calibri"/>
                <a:cs typeface="Calibri"/>
              </a:rPr>
              <a:t>the </a:t>
            </a:r>
            <a:r>
              <a:rPr sz="1800" dirty="0">
                <a:latin typeface="Calibri"/>
                <a:cs typeface="Calibri"/>
              </a:rPr>
              <a:t>marginal</a:t>
            </a:r>
            <a:r>
              <a:rPr sz="1800" spc="2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product</a:t>
            </a:r>
            <a:r>
              <a:rPr sz="1800" spc="2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30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3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input, </a:t>
            </a:r>
            <a:r>
              <a:rPr sz="1800" dirty="0">
                <a:latin typeface="Calibri"/>
                <a:cs typeface="Calibri"/>
              </a:rPr>
              <a:t>such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worker.</a:t>
            </a:r>
            <a:endParaRPr sz="18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2160"/>
              </a:spcBef>
              <a:buFont typeface="Wingdings"/>
              <a:buChar char=""/>
              <a:tabLst>
                <a:tab pos="355600" algn="l"/>
              </a:tabLst>
            </a:pPr>
            <a:r>
              <a:rPr sz="1800" dirty="0">
                <a:latin typeface="Calibri"/>
                <a:cs typeface="Calibri"/>
              </a:rPr>
              <a:t>When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21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marginal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product </a:t>
            </a:r>
            <a:r>
              <a:rPr sz="1800" dirty="0">
                <a:latin typeface="Calibri"/>
                <a:cs typeface="Calibri"/>
              </a:rPr>
              <a:t>declines,</a:t>
            </a:r>
            <a:r>
              <a:rPr sz="1800" spc="4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459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slope</a:t>
            </a:r>
            <a:r>
              <a:rPr sz="1800" spc="4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decreases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2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13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production</a:t>
            </a:r>
            <a:r>
              <a:rPr sz="1800" spc="130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function </a:t>
            </a:r>
            <a:r>
              <a:rPr sz="1800" dirty="0">
                <a:latin typeface="Calibri"/>
                <a:cs typeface="Calibri"/>
              </a:rPr>
              <a:t>becomes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flatter.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4375" cy="3136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FROM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FUNCTION</a:t>
            </a:r>
            <a:r>
              <a:rPr sz="20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TOTAL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relationship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produces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important,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determines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firm’s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production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pricing</a:t>
            </a:r>
            <a:r>
              <a:rPr sz="2000" spc="-10" dirty="0">
                <a:latin typeface="Calibri"/>
                <a:cs typeface="Calibri"/>
              </a:rPr>
              <a:t> decisions.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This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relationship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represented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table,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function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graph.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shows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relationship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graphically.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4490720" cy="916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FUNCTION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TOTAL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Paolo’s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Pizza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Factory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78840" y="2041779"/>
          <a:ext cx="8332469" cy="3533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93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9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87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3106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6446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(qty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pizzas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produced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hour)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or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600" spc="-20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𝑻𝑷𝑷</a:t>
                      </a:r>
                      <a:r>
                        <a:rPr sz="1725" spc="-30" baseline="-14492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𝑳</a:t>
                      </a:r>
                      <a:endParaRPr sz="1725" baseline="-14492">
                        <a:latin typeface="Cambria Math"/>
                        <a:cs typeface="Cambria Math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2228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Marginal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r>
                        <a:rPr sz="16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labour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(MP</a:t>
                      </a:r>
                      <a:r>
                        <a:rPr sz="1575" b="1" spc="-30" baseline="-2116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600" b="1" spc="-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00965" marR="1092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6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inputs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workers)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90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60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70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80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70304" y="997902"/>
            <a:ext cx="5756910" cy="5059045"/>
            <a:chOff x="1670304" y="997902"/>
            <a:chExt cx="5756910" cy="5059045"/>
          </a:xfrm>
        </p:grpSpPr>
        <p:sp>
          <p:nvSpPr>
            <p:cNvPr id="3" name="object 3"/>
            <p:cNvSpPr/>
            <p:nvPr/>
          </p:nvSpPr>
          <p:spPr>
            <a:xfrm>
              <a:off x="1702308" y="1005839"/>
              <a:ext cx="5716905" cy="5043170"/>
            </a:xfrm>
            <a:custGeom>
              <a:avLst/>
              <a:gdLst/>
              <a:ahLst/>
              <a:cxnLst/>
              <a:rect l="l" t="t" r="r" b="b"/>
              <a:pathLst>
                <a:path w="5716905" h="5043170">
                  <a:moveTo>
                    <a:pt x="0" y="0"/>
                  </a:moveTo>
                  <a:lnTo>
                    <a:pt x="0" y="5042916"/>
                  </a:lnTo>
                  <a:lnTo>
                    <a:pt x="5716524" y="5042916"/>
                  </a:lnTo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16024" y="1702307"/>
              <a:ext cx="4716780" cy="2722245"/>
            </a:xfrm>
            <a:custGeom>
              <a:avLst/>
              <a:gdLst/>
              <a:ahLst/>
              <a:cxnLst/>
              <a:rect l="l" t="t" r="r" b="b"/>
              <a:pathLst>
                <a:path w="4716780" h="2722245">
                  <a:moveTo>
                    <a:pt x="4716780" y="0"/>
                  </a:moveTo>
                  <a:lnTo>
                    <a:pt x="4407154" y="541146"/>
                  </a:lnTo>
                  <a:lnTo>
                    <a:pt x="3775329" y="1082420"/>
                  </a:lnTo>
                  <a:lnTo>
                    <a:pt x="2835529" y="1623567"/>
                  </a:lnTo>
                  <a:lnTo>
                    <a:pt x="1571752" y="2164841"/>
                  </a:lnTo>
                  <a:lnTo>
                    <a:pt x="0" y="2721864"/>
                  </a:lnTo>
                </a:path>
              </a:pathLst>
            </a:custGeom>
            <a:ln w="46037">
              <a:solidFill>
                <a:srgbClr val="E07D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02308" y="1702307"/>
              <a:ext cx="4732020" cy="4346575"/>
            </a:xfrm>
            <a:custGeom>
              <a:avLst/>
              <a:gdLst/>
              <a:ahLst/>
              <a:cxnLst/>
              <a:rect l="l" t="t" r="r" b="b"/>
              <a:pathLst>
                <a:path w="4732020" h="4346575">
                  <a:moveTo>
                    <a:pt x="4730496" y="4346448"/>
                  </a:moveTo>
                  <a:lnTo>
                    <a:pt x="4732020" y="4223004"/>
                  </a:lnTo>
                </a:path>
                <a:path w="4732020" h="4346575">
                  <a:moveTo>
                    <a:pt x="4421124" y="4346448"/>
                  </a:moveTo>
                  <a:lnTo>
                    <a:pt x="4422648" y="4223004"/>
                  </a:lnTo>
                </a:path>
                <a:path w="4732020" h="4346575">
                  <a:moveTo>
                    <a:pt x="4098036" y="4346448"/>
                  </a:moveTo>
                  <a:lnTo>
                    <a:pt x="4099559" y="4223004"/>
                  </a:lnTo>
                </a:path>
                <a:path w="4732020" h="4346575">
                  <a:moveTo>
                    <a:pt x="3788664" y="4346448"/>
                  </a:moveTo>
                  <a:lnTo>
                    <a:pt x="3790188" y="4223004"/>
                  </a:lnTo>
                </a:path>
                <a:path w="4732020" h="4346575">
                  <a:moveTo>
                    <a:pt x="3467100" y="4346448"/>
                  </a:moveTo>
                  <a:lnTo>
                    <a:pt x="3468624" y="4223004"/>
                  </a:lnTo>
                </a:path>
                <a:path w="4732020" h="4346575">
                  <a:moveTo>
                    <a:pt x="3157728" y="4346448"/>
                  </a:moveTo>
                  <a:lnTo>
                    <a:pt x="3159252" y="4223004"/>
                  </a:lnTo>
                </a:path>
                <a:path w="4732020" h="4346575">
                  <a:moveTo>
                    <a:pt x="2834640" y="4346448"/>
                  </a:moveTo>
                  <a:lnTo>
                    <a:pt x="2836164" y="4223004"/>
                  </a:lnTo>
                </a:path>
                <a:path w="4732020" h="4346575">
                  <a:moveTo>
                    <a:pt x="2525268" y="4346448"/>
                  </a:moveTo>
                  <a:lnTo>
                    <a:pt x="2526792" y="4223004"/>
                  </a:lnTo>
                </a:path>
                <a:path w="4732020" h="4346575">
                  <a:moveTo>
                    <a:pt x="2217420" y="4346448"/>
                  </a:moveTo>
                  <a:lnTo>
                    <a:pt x="2218944" y="4223004"/>
                  </a:lnTo>
                </a:path>
                <a:path w="4732020" h="4346575">
                  <a:moveTo>
                    <a:pt x="1894332" y="4346448"/>
                  </a:moveTo>
                  <a:lnTo>
                    <a:pt x="1895856" y="4223004"/>
                  </a:lnTo>
                </a:path>
                <a:path w="4732020" h="4346575">
                  <a:moveTo>
                    <a:pt x="1584959" y="4346448"/>
                  </a:moveTo>
                  <a:lnTo>
                    <a:pt x="1586483" y="4223004"/>
                  </a:lnTo>
                </a:path>
                <a:path w="4732020" h="4346575">
                  <a:moveTo>
                    <a:pt x="1263396" y="4346448"/>
                  </a:moveTo>
                  <a:lnTo>
                    <a:pt x="1264920" y="4223004"/>
                  </a:lnTo>
                </a:path>
                <a:path w="4732020" h="4346575">
                  <a:moveTo>
                    <a:pt x="954024" y="4346448"/>
                  </a:moveTo>
                  <a:lnTo>
                    <a:pt x="955548" y="4223004"/>
                  </a:lnTo>
                </a:path>
                <a:path w="4732020" h="4346575">
                  <a:moveTo>
                    <a:pt x="630936" y="4346448"/>
                  </a:moveTo>
                  <a:lnTo>
                    <a:pt x="632460" y="4223004"/>
                  </a:lnTo>
                </a:path>
                <a:path w="4732020" h="4346575">
                  <a:moveTo>
                    <a:pt x="321564" y="4346448"/>
                  </a:moveTo>
                  <a:lnTo>
                    <a:pt x="323088" y="4223004"/>
                  </a:lnTo>
                </a:path>
                <a:path w="4732020" h="4346575">
                  <a:moveTo>
                    <a:pt x="121919" y="3805428"/>
                  </a:moveTo>
                  <a:lnTo>
                    <a:pt x="0" y="3806952"/>
                  </a:lnTo>
                </a:path>
                <a:path w="4732020" h="4346575">
                  <a:moveTo>
                    <a:pt x="121919" y="3262883"/>
                  </a:moveTo>
                  <a:lnTo>
                    <a:pt x="0" y="3264407"/>
                  </a:lnTo>
                </a:path>
                <a:path w="4732020" h="4346575">
                  <a:moveTo>
                    <a:pt x="121919" y="2706623"/>
                  </a:moveTo>
                  <a:lnTo>
                    <a:pt x="0" y="2708147"/>
                  </a:lnTo>
                </a:path>
                <a:path w="4732020" h="4346575">
                  <a:moveTo>
                    <a:pt x="121919" y="2165604"/>
                  </a:moveTo>
                  <a:lnTo>
                    <a:pt x="0" y="2167128"/>
                  </a:lnTo>
                </a:path>
                <a:path w="4732020" h="4346575">
                  <a:moveTo>
                    <a:pt x="121919" y="1623059"/>
                  </a:moveTo>
                  <a:lnTo>
                    <a:pt x="0" y="1624583"/>
                  </a:lnTo>
                </a:path>
                <a:path w="4732020" h="4346575">
                  <a:moveTo>
                    <a:pt x="121919" y="1082039"/>
                  </a:moveTo>
                  <a:lnTo>
                    <a:pt x="0" y="1083564"/>
                  </a:lnTo>
                </a:path>
                <a:path w="4732020" h="4346575">
                  <a:moveTo>
                    <a:pt x="121919" y="541019"/>
                  </a:moveTo>
                  <a:lnTo>
                    <a:pt x="0" y="542543"/>
                  </a:lnTo>
                </a:path>
                <a:path w="4732020" h="4346575">
                  <a:moveTo>
                    <a:pt x="121919" y="0"/>
                  </a:moveTo>
                  <a:lnTo>
                    <a:pt x="0" y="1524"/>
                  </a:lnTo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70304" y="4378451"/>
              <a:ext cx="82550" cy="78105"/>
            </a:xfrm>
            <a:custGeom>
              <a:avLst/>
              <a:gdLst/>
              <a:ahLst/>
              <a:cxnLst/>
              <a:rect l="l" t="t" r="r" b="b"/>
              <a:pathLst>
                <a:path w="82550" h="78104">
                  <a:moveTo>
                    <a:pt x="41147" y="0"/>
                  </a:moveTo>
                  <a:lnTo>
                    <a:pt x="25128" y="3053"/>
                  </a:lnTo>
                  <a:lnTo>
                    <a:pt x="12049" y="11382"/>
                  </a:lnTo>
                  <a:lnTo>
                    <a:pt x="3232" y="23735"/>
                  </a:lnTo>
                  <a:lnTo>
                    <a:pt x="0" y="38862"/>
                  </a:lnTo>
                  <a:lnTo>
                    <a:pt x="3232" y="53988"/>
                  </a:lnTo>
                  <a:lnTo>
                    <a:pt x="12049" y="66341"/>
                  </a:lnTo>
                  <a:lnTo>
                    <a:pt x="25128" y="74670"/>
                  </a:lnTo>
                  <a:lnTo>
                    <a:pt x="41147" y="77724"/>
                  </a:lnTo>
                  <a:lnTo>
                    <a:pt x="57167" y="74670"/>
                  </a:lnTo>
                  <a:lnTo>
                    <a:pt x="70246" y="66341"/>
                  </a:lnTo>
                  <a:lnTo>
                    <a:pt x="79063" y="53988"/>
                  </a:lnTo>
                  <a:lnTo>
                    <a:pt x="82295" y="38862"/>
                  </a:lnTo>
                  <a:lnTo>
                    <a:pt x="79063" y="23735"/>
                  </a:lnTo>
                  <a:lnTo>
                    <a:pt x="70246" y="11382"/>
                  </a:lnTo>
                  <a:lnTo>
                    <a:pt x="57167" y="3053"/>
                  </a:lnTo>
                  <a:lnTo>
                    <a:pt x="411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41548" y="3837432"/>
              <a:ext cx="82296" cy="7772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04944" y="3296411"/>
              <a:ext cx="82295" cy="7772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5251" y="2753867"/>
              <a:ext cx="82296" cy="7772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1671827"/>
              <a:ext cx="82296" cy="7772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77712" y="2212847"/>
              <a:ext cx="82296" cy="777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09852" y="975486"/>
            <a:ext cx="389255" cy="42799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7465" marR="5080" indent="-25400">
              <a:lnSpc>
                <a:spcPct val="103400"/>
              </a:lnSpc>
              <a:spcBef>
                <a:spcPts val="40"/>
              </a:spcBef>
            </a:pPr>
            <a:r>
              <a:rPr sz="1300" spc="-20" dirty="0">
                <a:latin typeface="Arial"/>
                <a:cs typeface="Arial"/>
              </a:rPr>
              <a:t>Total Cost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82953" y="1615186"/>
            <a:ext cx="3473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dirty="0">
                <a:latin typeface="Arial"/>
                <a:cs typeface="Arial"/>
              </a:rPr>
              <a:t>€ </a:t>
            </a:r>
            <a:r>
              <a:rPr sz="1300" spc="-25" dirty="0">
                <a:latin typeface="Arial"/>
                <a:cs typeface="Arial"/>
              </a:rPr>
              <a:t>80</a:t>
            </a:r>
            <a:endParaRPr sz="13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46402" y="2150491"/>
            <a:ext cx="208279" cy="3460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Arial"/>
                <a:cs typeface="Arial"/>
              </a:rPr>
              <a:t>70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spc="-25" dirty="0">
                <a:latin typeface="Arial"/>
                <a:cs typeface="Arial"/>
              </a:rPr>
              <a:t>60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25" dirty="0">
                <a:latin typeface="Arial"/>
                <a:cs typeface="Arial"/>
              </a:rPr>
              <a:t>50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25" dirty="0">
                <a:latin typeface="Arial"/>
                <a:cs typeface="Arial"/>
              </a:rPr>
              <a:t>40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25" dirty="0">
                <a:latin typeface="Arial"/>
                <a:cs typeface="Arial"/>
              </a:rPr>
              <a:t>30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25" dirty="0">
                <a:latin typeface="Arial"/>
                <a:cs typeface="Arial"/>
              </a:rPr>
              <a:t>20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spc="-25" dirty="0">
                <a:latin typeface="Arial"/>
                <a:cs typeface="Arial"/>
              </a:rPr>
              <a:t>10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27418" y="1605787"/>
            <a:ext cx="731520" cy="42799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66370" marR="5080" indent="-154305">
              <a:lnSpc>
                <a:spcPct val="103400"/>
              </a:lnSpc>
              <a:spcBef>
                <a:spcPts val="40"/>
              </a:spcBef>
            </a:pPr>
            <a:r>
              <a:rPr sz="1300" spc="-40" dirty="0">
                <a:latin typeface="Arial"/>
                <a:cs typeface="Arial"/>
              </a:rPr>
              <a:t>Total-</a:t>
            </a:r>
            <a:r>
              <a:rPr sz="1300" spc="-20" dirty="0">
                <a:latin typeface="Arial"/>
                <a:cs typeface="Arial"/>
              </a:rPr>
              <a:t>cost </a:t>
            </a:r>
            <a:r>
              <a:rPr sz="1300" spc="-10" dirty="0">
                <a:latin typeface="Arial"/>
                <a:cs typeface="Arial"/>
              </a:rPr>
              <a:t>curve</a:t>
            </a:r>
            <a:endParaRPr sz="13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27428" y="6080556"/>
            <a:ext cx="6709409" cy="774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72745" algn="l"/>
                <a:tab pos="695325" algn="l"/>
                <a:tab pos="1327150" algn="l"/>
                <a:tab pos="1644650" algn="l"/>
                <a:tab pos="1968500" algn="l"/>
                <a:tab pos="2641600" algn="l"/>
                <a:tab pos="5227955" algn="l"/>
              </a:tabLst>
            </a:pPr>
            <a:r>
              <a:rPr sz="1300" spc="-50" dirty="0">
                <a:latin typeface="Arial"/>
                <a:cs typeface="Arial"/>
              </a:rPr>
              <a:t>0</a:t>
            </a:r>
            <a:r>
              <a:rPr sz="1300" dirty="0">
                <a:latin typeface="Arial"/>
                <a:cs typeface="Arial"/>
              </a:rPr>
              <a:t>	</a:t>
            </a:r>
            <a:r>
              <a:rPr sz="1300" spc="-25" dirty="0">
                <a:latin typeface="Arial"/>
                <a:cs typeface="Arial"/>
              </a:rPr>
              <a:t>10</a:t>
            </a:r>
            <a:r>
              <a:rPr sz="1300" dirty="0">
                <a:latin typeface="Arial"/>
                <a:cs typeface="Arial"/>
              </a:rPr>
              <a:t>	20</a:t>
            </a:r>
            <a:r>
              <a:rPr sz="1300" spc="114" dirty="0">
                <a:latin typeface="Arial"/>
                <a:cs typeface="Arial"/>
              </a:rPr>
              <a:t>  </a:t>
            </a:r>
            <a:r>
              <a:rPr sz="1300" spc="-25" dirty="0">
                <a:latin typeface="Arial"/>
                <a:cs typeface="Arial"/>
              </a:rPr>
              <a:t>30</a:t>
            </a:r>
            <a:r>
              <a:rPr sz="1300" dirty="0">
                <a:latin typeface="Arial"/>
                <a:cs typeface="Arial"/>
              </a:rPr>
              <a:t>	</a:t>
            </a:r>
            <a:r>
              <a:rPr sz="1300" spc="-25" dirty="0">
                <a:latin typeface="Arial"/>
                <a:cs typeface="Arial"/>
              </a:rPr>
              <a:t>40</a:t>
            </a:r>
            <a:r>
              <a:rPr sz="1300" dirty="0">
                <a:latin typeface="Arial"/>
                <a:cs typeface="Arial"/>
              </a:rPr>
              <a:t>	</a:t>
            </a:r>
            <a:r>
              <a:rPr sz="1300" spc="-25" dirty="0">
                <a:latin typeface="Arial"/>
                <a:cs typeface="Arial"/>
              </a:rPr>
              <a:t>50</a:t>
            </a:r>
            <a:r>
              <a:rPr sz="1300" dirty="0">
                <a:latin typeface="Arial"/>
                <a:cs typeface="Arial"/>
              </a:rPr>
              <a:t>	60</a:t>
            </a:r>
            <a:r>
              <a:rPr sz="1300" spc="114" dirty="0">
                <a:latin typeface="Arial"/>
                <a:cs typeface="Arial"/>
              </a:rPr>
              <a:t>  </a:t>
            </a:r>
            <a:r>
              <a:rPr sz="1300" spc="-25" dirty="0">
                <a:latin typeface="Arial"/>
                <a:cs typeface="Arial"/>
              </a:rPr>
              <a:t>70</a:t>
            </a:r>
            <a:r>
              <a:rPr sz="1300" dirty="0">
                <a:latin typeface="Arial"/>
                <a:cs typeface="Arial"/>
              </a:rPr>
              <a:t>	80</a:t>
            </a:r>
            <a:r>
              <a:rPr sz="1300" spc="27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90</a:t>
            </a:r>
            <a:r>
              <a:rPr sz="1300" spc="24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100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110</a:t>
            </a:r>
            <a:r>
              <a:rPr sz="1300" spc="4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120</a:t>
            </a:r>
            <a:r>
              <a:rPr sz="1300" spc="-8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130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140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25" dirty="0">
                <a:latin typeface="Arial"/>
                <a:cs typeface="Arial"/>
              </a:rPr>
              <a:t>150</a:t>
            </a:r>
            <a:r>
              <a:rPr sz="1300" dirty="0">
                <a:latin typeface="Arial"/>
                <a:cs typeface="Arial"/>
              </a:rPr>
              <a:t>	</a:t>
            </a:r>
            <a:r>
              <a:rPr sz="1950" spc="-15" baseline="2136" dirty="0">
                <a:latin typeface="Arial"/>
                <a:cs typeface="Arial"/>
              </a:rPr>
              <a:t>Quantity</a:t>
            </a:r>
            <a:endParaRPr sz="1950" baseline="2136">
              <a:latin typeface="Arial"/>
              <a:cs typeface="Arial"/>
            </a:endParaRPr>
          </a:p>
          <a:p>
            <a:pPr marL="4283710" algn="ctr">
              <a:lnSpc>
                <a:spcPct val="100000"/>
              </a:lnSpc>
              <a:spcBef>
                <a:spcPts val="15"/>
              </a:spcBef>
            </a:pPr>
            <a:r>
              <a:rPr sz="1300" dirty="0">
                <a:latin typeface="Arial"/>
                <a:cs typeface="Arial"/>
              </a:rPr>
              <a:t>of</a:t>
            </a:r>
            <a:r>
              <a:rPr sz="1300" spc="-10" dirty="0">
                <a:latin typeface="Arial"/>
                <a:cs typeface="Arial"/>
              </a:rPr>
              <a:t> Output</a:t>
            </a:r>
            <a:endParaRPr sz="1300">
              <a:latin typeface="Arial"/>
              <a:cs typeface="Arial"/>
            </a:endParaRPr>
          </a:p>
          <a:p>
            <a:pPr marL="4302125" algn="ctr">
              <a:lnSpc>
                <a:spcPct val="100000"/>
              </a:lnSpc>
              <a:spcBef>
                <a:spcPts val="125"/>
              </a:spcBef>
            </a:pPr>
            <a:r>
              <a:rPr sz="1300" dirty="0">
                <a:latin typeface="Arial"/>
                <a:cs typeface="Arial"/>
              </a:rPr>
              <a:t>(pizzas</a:t>
            </a:r>
            <a:r>
              <a:rPr sz="1300" spc="-15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per</a:t>
            </a:r>
            <a:r>
              <a:rPr sz="1300" spc="-25" dirty="0">
                <a:latin typeface="Arial"/>
                <a:cs typeface="Arial"/>
              </a:rPr>
              <a:t> </a:t>
            </a:r>
            <a:r>
              <a:rPr sz="1300" spc="-10" dirty="0">
                <a:latin typeface="Arial"/>
                <a:cs typeface="Arial"/>
              </a:rPr>
              <a:t>hour)</a:t>
            </a:r>
            <a:endParaRPr sz="13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044702" y="864869"/>
            <a:ext cx="6840220" cy="5925820"/>
          </a:xfrm>
          <a:custGeom>
            <a:avLst/>
            <a:gdLst/>
            <a:ahLst/>
            <a:cxnLst/>
            <a:rect l="l" t="t" r="r" b="b"/>
            <a:pathLst>
              <a:path w="6840220" h="5925820">
                <a:moveTo>
                  <a:pt x="5033772" y="5554980"/>
                </a:moveTo>
                <a:lnTo>
                  <a:pt x="5043561" y="5500253"/>
                </a:lnTo>
                <a:lnTo>
                  <a:pt x="5072000" y="5448021"/>
                </a:lnTo>
                <a:lnTo>
                  <a:pt x="5117691" y="5398855"/>
                </a:lnTo>
                <a:lnTo>
                  <a:pt x="5179237" y="5353328"/>
                </a:lnTo>
                <a:lnTo>
                  <a:pt x="5215520" y="5332108"/>
                </a:lnTo>
                <a:lnTo>
                  <a:pt x="5255244" y="5312013"/>
                </a:lnTo>
                <a:lnTo>
                  <a:pt x="5298233" y="5293113"/>
                </a:lnTo>
                <a:lnTo>
                  <a:pt x="5344314" y="5275482"/>
                </a:lnTo>
                <a:lnTo>
                  <a:pt x="5393311" y="5259190"/>
                </a:lnTo>
                <a:lnTo>
                  <a:pt x="5445051" y="5244309"/>
                </a:lnTo>
                <a:lnTo>
                  <a:pt x="5499358" y="5230911"/>
                </a:lnTo>
                <a:lnTo>
                  <a:pt x="5556058" y="5219066"/>
                </a:lnTo>
                <a:lnTo>
                  <a:pt x="5614977" y="5208848"/>
                </a:lnTo>
                <a:lnTo>
                  <a:pt x="5675940" y="5200327"/>
                </a:lnTo>
                <a:lnTo>
                  <a:pt x="5738772" y="5193574"/>
                </a:lnTo>
                <a:lnTo>
                  <a:pt x="5803300" y="5188663"/>
                </a:lnTo>
                <a:lnTo>
                  <a:pt x="5869348" y="5185663"/>
                </a:lnTo>
                <a:lnTo>
                  <a:pt x="5936742" y="5184648"/>
                </a:lnTo>
                <a:lnTo>
                  <a:pt x="6004135" y="5185663"/>
                </a:lnTo>
                <a:lnTo>
                  <a:pt x="6070183" y="5188663"/>
                </a:lnTo>
                <a:lnTo>
                  <a:pt x="6134711" y="5193574"/>
                </a:lnTo>
                <a:lnTo>
                  <a:pt x="6197543" y="5200327"/>
                </a:lnTo>
                <a:lnTo>
                  <a:pt x="6258506" y="5208848"/>
                </a:lnTo>
                <a:lnTo>
                  <a:pt x="6317425" y="5219066"/>
                </a:lnTo>
                <a:lnTo>
                  <a:pt x="6374125" y="5230911"/>
                </a:lnTo>
                <a:lnTo>
                  <a:pt x="6428432" y="5244309"/>
                </a:lnTo>
                <a:lnTo>
                  <a:pt x="6480172" y="5259190"/>
                </a:lnTo>
                <a:lnTo>
                  <a:pt x="6529169" y="5275482"/>
                </a:lnTo>
                <a:lnTo>
                  <a:pt x="6575250" y="5293113"/>
                </a:lnTo>
                <a:lnTo>
                  <a:pt x="6618239" y="5312013"/>
                </a:lnTo>
                <a:lnTo>
                  <a:pt x="6657963" y="5332108"/>
                </a:lnTo>
                <a:lnTo>
                  <a:pt x="6694246" y="5353328"/>
                </a:lnTo>
                <a:lnTo>
                  <a:pt x="6726914" y="5375601"/>
                </a:lnTo>
                <a:lnTo>
                  <a:pt x="6780707" y="5423019"/>
                </a:lnTo>
                <a:lnTo>
                  <a:pt x="6817946" y="5473790"/>
                </a:lnTo>
                <a:lnTo>
                  <a:pt x="6837235" y="5527341"/>
                </a:lnTo>
                <a:lnTo>
                  <a:pt x="6839712" y="5554980"/>
                </a:lnTo>
                <a:lnTo>
                  <a:pt x="6837235" y="5582618"/>
                </a:lnTo>
                <a:lnTo>
                  <a:pt x="6817946" y="5636169"/>
                </a:lnTo>
                <a:lnTo>
                  <a:pt x="6780707" y="5686940"/>
                </a:lnTo>
                <a:lnTo>
                  <a:pt x="6726914" y="5734358"/>
                </a:lnTo>
                <a:lnTo>
                  <a:pt x="6694246" y="5756631"/>
                </a:lnTo>
                <a:lnTo>
                  <a:pt x="6657963" y="5777851"/>
                </a:lnTo>
                <a:lnTo>
                  <a:pt x="6618239" y="5797946"/>
                </a:lnTo>
                <a:lnTo>
                  <a:pt x="6575250" y="5816846"/>
                </a:lnTo>
                <a:lnTo>
                  <a:pt x="6529169" y="5834477"/>
                </a:lnTo>
                <a:lnTo>
                  <a:pt x="6480172" y="5850769"/>
                </a:lnTo>
                <a:lnTo>
                  <a:pt x="6428432" y="5865650"/>
                </a:lnTo>
                <a:lnTo>
                  <a:pt x="6374125" y="5879048"/>
                </a:lnTo>
                <a:lnTo>
                  <a:pt x="6317425" y="5890893"/>
                </a:lnTo>
                <a:lnTo>
                  <a:pt x="6258506" y="5901111"/>
                </a:lnTo>
                <a:lnTo>
                  <a:pt x="6197543" y="5909632"/>
                </a:lnTo>
                <a:lnTo>
                  <a:pt x="6134711" y="5916385"/>
                </a:lnTo>
                <a:lnTo>
                  <a:pt x="6070183" y="5921296"/>
                </a:lnTo>
                <a:lnTo>
                  <a:pt x="6004135" y="5924296"/>
                </a:lnTo>
                <a:lnTo>
                  <a:pt x="5936742" y="5925312"/>
                </a:lnTo>
                <a:lnTo>
                  <a:pt x="5869348" y="5924296"/>
                </a:lnTo>
                <a:lnTo>
                  <a:pt x="5803300" y="5921296"/>
                </a:lnTo>
                <a:lnTo>
                  <a:pt x="5738772" y="5916385"/>
                </a:lnTo>
                <a:lnTo>
                  <a:pt x="5675940" y="5909632"/>
                </a:lnTo>
                <a:lnTo>
                  <a:pt x="5614977" y="5901111"/>
                </a:lnTo>
                <a:lnTo>
                  <a:pt x="5556058" y="5890893"/>
                </a:lnTo>
                <a:lnTo>
                  <a:pt x="5499358" y="5879048"/>
                </a:lnTo>
                <a:lnTo>
                  <a:pt x="5445051" y="5865650"/>
                </a:lnTo>
                <a:lnTo>
                  <a:pt x="5393311" y="5850769"/>
                </a:lnTo>
                <a:lnTo>
                  <a:pt x="5344314" y="5834477"/>
                </a:lnTo>
                <a:lnTo>
                  <a:pt x="5298233" y="5816846"/>
                </a:lnTo>
                <a:lnTo>
                  <a:pt x="5255244" y="5797946"/>
                </a:lnTo>
                <a:lnTo>
                  <a:pt x="5215520" y="5777851"/>
                </a:lnTo>
                <a:lnTo>
                  <a:pt x="5179237" y="5756631"/>
                </a:lnTo>
                <a:lnTo>
                  <a:pt x="5146569" y="5734358"/>
                </a:lnTo>
                <a:lnTo>
                  <a:pt x="5092776" y="5686940"/>
                </a:lnTo>
                <a:lnTo>
                  <a:pt x="5055537" y="5636169"/>
                </a:lnTo>
                <a:lnTo>
                  <a:pt x="5036248" y="5582618"/>
                </a:lnTo>
                <a:lnTo>
                  <a:pt x="5033772" y="5554980"/>
                </a:lnTo>
                <a:close/>
              </a:path>
              <a:path w="6840220" h="5925820">
                <a:moveTo>
                  <a:pt x="0" y="339089"/>
                </a:moveTo>
                <a:lnTo>
                  <a:pt x="3234" y="293066"/>
                </a:lnTo>
                <a:lnTo>
                  <a:pt x="12656" y="248928"/>
                </a:lnTo>
                <a:lnTo>
                  <a:pt x="27844" y="207079"/>
                </a:lnTo>
                <a:lnTo>
                  <a:pt x="48375" y="167922"/>
                </a:lnTo>
                <a:lnTo>
                  <a:pt x="73828" y="131860"/>
                </a:lnTo>
                <a:lnTo>
                  <a:pt x="103779" y="99298"/>
                </a:lnTo>
                <a:lnTo>
                  <a:pt x="137808" y="70638"/>
                </a:lnTo>
                <a:lnTo>
                  <a:pt x="175491" y="46284"/>
                </a:lnTo>
                <a:lnTo>
                  <a:pt x="216407" y="26640"/>
                </a:lnTo>
                <a:lnTo>
                  <a:pt x="260133" y="12109"/>
                </a:lnTo>
                <a:lnTo>
                  <a:pt x="306248" y="3094"/>
                </a:lnTo>
                <a:lnTo>
                  <a:pt x="354329" y="0"/>
                </a:lnTo>
                <a:lnTo>
                  <a:pt x="402413" y="3094"/>
                </a:lnTo>
                <a:lnTo>
                  <a:pt x="448530" y="12109"/>
                </a:lnTo>
                <a:lnTo>
                  <a:pt x="492257" y="26640"/>
                </a:lnTo>
                <a:lnTo>
                  <a:pt x="533174" y="46284"/>
                </a:lnTo>
                <a:lnTo>
                  <a:pt x="570857" y="70638"/>
                </a:lnTo>
                <a:lnTo>
                  <a:pt x="604885" y="99298"/>
                </a:lnTo>
                <a:lnTo>
                  <a:pt x="634835" y="131860"/>
                </a:lnTo>
                <a:lnTo>
                  <a:pt x="660287" y="167922"/>
                </a:lnTo>
                <a:lnTo>
                  <a:pt x="680817" y="207079"/>
                </a:lnTo>
                <a:lnTo>
                  <a:pt x="696004" y="248928"/>
                </a:lnTo>
                <a:lnTo>
                  <a:pt x="705425" y="293066"/>
                </a:lnTo>
                <a:lnTo>
                  <a:pt x="708660" y="339089"/>
                </a:lnTo>
                <a:lnTo>
                  <a:pt x="705425" y="385113"/>
                </a:lnTo>
                <a:lnTo>
                  <a:pt x="696004" y="429251"/>
                </a:lnTo>
                <a:lnTo>
                  <a:pt x="680817" y="471100"/>
                </a:lnTo>
                <a:lnTo>
                  <a:pt x="660287" y="510257"/>
                </a:lnTo>
                <a:lnTo>
                  <a:pt x="634835" y="546319"/>
                </a:lnTo>
                <a:lnTo>
                  <a:pt x="604885" y="578881"/>
                </a:lnTo>
                <a:lnTo>
                  <a:pt x="570857" y="607541"/>
                </a:lnTo>
                <a:lnTo>
                  <a:pt x="533174" y="631895"/>
                </a:lnTo>
                <a:lnTo>
                  <a:pt x="492257" y="651539"/>
                </a:lnTo>
                <a:lnTo>
                  <a:pt x="448530" y="666070"/>
                </a:lnTo>
                <a:lnTo>
                  <a:pt x="402413" y="675085"/>
                </a:lnTo>
                <a:lnTo>
                  <a:pt x="354329" y="678179"/>
                </a:lnTo>
                <a:lnTo>
                  <a:pt x="306248" y="675085"/>
                </a:lnTo>
                <a:lnTo>
                  <a:pt x="260133" y="666070"/>
                </a:lnTo>
                <a:lnTo>
                  <a:pt x="216407" y="651539"/>
                </a:lnTo>
                <a:lnTo>
                  <a:pt x="175491" y="631895"/>
                </a:lnTo>
                <a:lnTo>
                  <a:pt x="137808" y="607541"/>
                </a:lnTo>
                <a:lnTo>
                  <a:pt x="103779" y="578881"/>
                </a:lnTo>
                <a:lnTo>
                  <a:pt x="73828" y="546319"/>
                </a:lnTo>
                <a:lnTo>
                  <a:pt x="48375" y="510257"/>
                </a:lnTo>
                <a:lnTo>
                  <a:pt x="27844" y="471100"/>
                </a:lnTo>
                <a:lnTo>
                  <a:pt x="12656" y="429251"/>
                </a:lnTo>
                <a:lnTo>
                  <a:pt x="3234" y="385113"/>
                </a:lnTo>
                <a:lnTo>
                  <a:pt x="0" y="339089"/>
                </a:lnTo>
                <a:close/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20" dirty="0">
                <a:latin typeface="Calibri"/>
                <a:cs typeface="Calibri"/>
              </a:rPr>
              <a:t>Paolo’s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Cost</a:t>
            </a:r>
            <a:r>
              <a:rPr b="0" spc="-10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Function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50" dirty="0"/>
              <a:t> </a:t>
            </a:r>
            <a:r>
              <a:rPr sz="2000" spc="-10" dirty="0"/>
              <a:t>VARIOUS</a:t>
            </a:r>
            <a:r>
              <a:rPr sz="2000" spc="-45" dirty="0"/>
              <a:t> </a:t>
            </a:r>
            <a:r>
              <a:rPr sz="2000" dirty="0"/>
              <a:t>MEASURES</a:t>
            </a:r>
            <a:r>
              <a:rPr sz="2000" spc="-35" dirty="0"/>
              <a:t> </a:t>
            </a:r>
            <a:r>
              <a:rPr sz="2000" dirty="0"/>
              <a:t>OF</a:t>
            </a:r>
            <a:r>
              <a:rPr sz="2000" spc="-45" dirty="0"/>
              <a:t> </a:t>
            </a:r>
            <a:r>
              <a:rPr sz="2000" spc="-20" dirty="0"/>
              <a:t>COST</a:t>
            </a:r>
            <a:endParaRPr sz="2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5"/>
              </a:spcBef>
            </a:pPr>
            <a:r>
              <a:rPr dirty="0"/>
              <a:t>Costs</a:t>
            </a:r>
            <a:r>
              <a:rPr spc="-50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production</a:t>
            </a:r>
            <a:r>
              <a:rPr spc="-60" dirty="0"/>
              <a:t> </a:t>
            </a:r>
            <a:r>
              <a:rPr dirty="0"/>
              <a:t>may</a:t>
            </a:r>
            <a:r>
              <a:rPr spc="-45" dirty="0"/>
              <a:t> </a:t>
            </a:r>
            <a:r>
              <a:rPr dirty="0"/>
              <a:t>be</a:t>
            </a:r>
            <a:r>
              <a:rPr spc="-60" dirty="0"/>
              <a:t> </a:t>
            </a:r>
            <a:r>
              <a:rPr dirty="0"/>
              <a:t>divided</a:t>
            </a:r>
            <a:r>
              <a:rPr spc="-40" dirty="0"/>
              <a:t> </a:t>
            </a:r>
            <a:r>
              <a:rPr dirty="0"/>
              <a:t>into</a:t>
            </a:r>
            <a:r>
              <a:rPr spc="-45" dirty="0"/>
              <a:t> </a:t>
            </a: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fixed</a:t>
            </a:r>
            <a:r>
              <a:rPr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variable</a:t>
            </a:r>
            <a:r>
              <a:rPr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pc="-10" dirty="0"/>
              <a:t>.</a:t>
            </a:r>
          </a:p>
          <a:p>
            <a:pPr marL="7620">
              <a:lnSpc>
                <a:spcPct val="100000"/>
              </a:lnSpc>
              <a:spcBef>
                <a:spcPts val="915"/>
              </a:spcBef>
            </a:pPr>
            <a:endParaRPr spc="-10" dirty="0"/>
          </a:p>
          <a:p>
            <a:pPr marL="362585" indent="-342265">
              <a:lnSpc>
                <a:spcPct val="100000"/>
              </a:lnSpc>
              <a:buFont typeface="Wingdings"/>
              <a:buChar char=""/>
              <a:tabLst>
                <a:tab pos="363220" algn="l"/>
              </a:tabLst>
            </a:pP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Fixed</a:t>
            </a:r>
            <a:r>
              <a:rPr b="1" spc="3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b="1" spc="3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/>
              <a:t>are</a:t>
            </a:r>
            <a:r>
              <a:rPr spc="315" dirty="0"/>
              <a:t> </a:t>
            </a:r>
            <a:r>
              <a:rPr dirty="0"/>
              <a:t>those</a:t>
            </a:r>
            <a:r>
              <a:rPr spc="315" dirty="0"/>
              <a:t> </a:t>
            </a:r>
            <a:r>
              <a:rPr dirty="0"/>
              <a:t>costs</a:t>
            </a:r>
            <a:r>
              <a:rPr spc="325" dirty="0"/>
              <a:t> </a:t>
            </a:r>
            <a:r>
              <a:rPr dirty="0"/>
              <a:t>that</a:t>
            </a:r>
            <a:r>
              <a:rPr spc="325" dirty="0"/>
              <a:t> </a:t>
            </a:r>
            <a:r>
              <a:rPr b="1" dirty="0">
                <a:latin typeface="Calibri"/>
                <a:cs typeface="Calibri"/>
              </a:rPr>
              <a:t>do</a:t>
            </a:r>
            <a:r>
              <a:rPr b="1" spc="3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not</a:t>
            </a:r>
            <a:r>
              <a:rPr b="1" spc="3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vary</a:t>
            </a:r>
            <a:r>
              <a:rPr b="1" spc="320" dirty="0">
                <a:latin typeface="Calibri"/>
                <a:cs typeface="Calibri"/>
              </a:rPr>
              <a:t> </a:t>
            </a:r>
            <a:r>
              <a:rPr dirty="0"/>
              <a:t>with</a:t>
            </a:r>
            <a:r>
              <a:rPr spc="325" dirty="0"/>
              <a:t> </a:t>
            </a:r>
            <a:r>
              <a:rPr dirty="0"/>
              <a:t>the</a:t>
            </a:r>
            <a:r>
              <a:rPr spc="320" dirty="0"/>
              <a:t> </a:t>
            </a:r>
            <a:r>
              <a:rPr dirty="0"/>
              <a:t>quantity</a:t>
            </a:r>
            <a:r>
              <a:rPr spc="325" dirty="0"/>
              <a:t> </a:t>
            </a:r>
            <a:r>
              <a:rPr dirty="0"/>
              <a:t>of</a:t>
            </a:r>
            <a:r>
              <a:rPr spc="310" dirty="0"/>
              <a:t> </a:t>
            </a:r>
            <a:r>
              <a:rPr spc="-10" dirty="0"/>
              <a:t>output</a:t>
            </a:r>
          </a:p>
          <a:p>
            <a:pPr marL="363220">
              <a:lnSpc>
                <a:spcPct val="100000"/>
              </a:lnSpc>
              <a:spcBef>
                <a:spcPts val="5"/>
              </a:spcBef>
            </a:pPr>
            <a:r>
              <a:rPr dirty="0"/>
              <a:t>produced</a:t>
            </a:r>
            <a:r>
              <a:rPr spc="-65" dirty="0"/>
              <a:t> </a:t>
            </a:r>
            <a:r>
              <a:rPr dirty="0"/>
              <a:t>(e.g.,</a:t>
            </a:r>
            <a:r>
              <a:rPr spc="-65" dirty="0"/>
              <a:t> </a:t>
            </a:r>
            <a:r>
              <a:rPr dirty="0"/>
              <a:t>cost</a:t>
            </a:r>
            <a:r>
              <a:rPr spc="-55" dirty="0"/>
              <a:t> </a:t>
            </a:r>
            <a:r>
              <a:rPr dirty="0"/>
              <a:t>for</a:t>
            </a:r>
            <a:r>
              <a:rPr spc="-60" dirty="0"/>
              <a:t> </a:t>
            </a:r>
            <a:r>
              <a:rPr spc="-10" dirty="0"/>
              <a:t>tractors).</a:t>
            </a:r>
          </a:p>
          <a:p>
            <a:pPr marL="7620">
              <a:lnSpc>
                <a:spcPct val="100000"/>
              </a:lnSpc>
              <a:spcBef>
                <a:spcPts val="915"/>
              </a:spcBef>
            </a:pPr>
            <a:endParaRPr spc="-10" dirty="0"/>
          </a:p>
          <a:p>
            <a:pPr marL="362585" indent="-342265">
              <a:lnSpc>
                <a:spcPct val="100000"/>
              </a:lnSpc>
              <a:buFont typeface="Wingdings"/>
              <a:buChar char=""/>
              <a:tabLst>
                <a:tab pos="363220" algn="l"/>
              </a:tabLst>
            </a:pP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Variable</a:t>
            </a:r>
            <a:r>
              <a:rPr b="1" spc="409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b="1" spc="409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dirty="0"/>
              <a:t>are</a:t>
            </a:r>
            <a:r>
              <a:rPr spc="415" dirty="0"/>
              <a:t> </a:t>
            </a:r>
            <a:r>
              <a:rPr dirty="0"/>
              <a:t>those</a:t>
            </a:r>
            <a:r>
              <a:rPr spc="409" dirty="0"/>
              <a:t> </a:t>
            </a:r>
            <a:r>
              <a:rPr dirty="0"/>
              <a:t>costs</a:t>
            </a:r>
            <a:r>
              <a:rPr spc="415" dirty="0"/>
              <a:t> </a:t>
            </a:r>
            <a:r>
              <a:rPr dirty="0"/>
              <a:t>that</a:t>
            </a:r>
            <a:r>
              <a:rPr spc="415" dirty="0"/>
              <a:t> </a:t>
            </a:r>
            <a:r>
              <a:rPr b="1" dirty="0">
                <a:latin typeface="Calibri"/>
                <a:cs typeface="Calibri"/>
              </a:rPr>
              <a:t>do</a:t>
            </a:r>
            <a:r>
              <a:rPr b="1" spc="409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vary</a:t>
            </a:r>
            <a:r>
              <a:rPr b="1" spc="415" dirty="0">
                <a:latin typeface="Calibri"/>
                <a:cs typeface="Calibri"/>
              </a:rPr>
              <a:t> </a:t>
            </a:r>
            <a:r>
              <a:rPr dirty="0"/>
              <a:t>with</a:t>
            </a:r>
            <a:r>
              <a:rPr spc="415" dirty="0"/>
              <a:t> </a:t>
            </a:r>
            <a:r>
              <a:rPr dirty="0"/>
              <a:t>the</a:t>
            </a:r>
            <a:r>
              <a:rPr spc="395" dirty="0"/>
              <a:t> </a:t>
            </a:r>
            <a:r>
              <a:rPr dirty="0"/>
              <a:t>quantity</a:t>
            </a:r>
            <a:r>
              <a:rPr spc="409" dirty="0"/>
              <a:t> </a:t>
            </a:r>
            <a:r>
              <a:rPr dirty="0"/>
              <a:t>of</a:t>
            </a:r>
            <a:r>
              <a:rPr spc="400" dirty="0"/>
              <a:t> </a:t>
            </a:r>
            <a:r>
              <a:rPr spc="-10" dirty="0"/>
              <a:t>output</a:t>
            </a:r>
          </a:p>
          <a:p>
            <a:pPr marL="363220">
              <a:lnSpc>
                <a:spcPct val="100000"/>
              </a:lnSpc>
            </a:pPr>
            <a:r>
              <a:rPr dirty="0"/>
              <a:t>produced</a:t>
            </a:r>
            <a:r>
              <a:rPr spc="-60" dirty="0"/>
              <a:t> </a:t>
            </a:r>
            <a:r>
              <a:rPr dirty="0"/>
              <a:t>(e.g.,</a:t>
            </a:r>
            <a:r>
              <a:rPr spc="-50" dirty="0"/>
              <a:t> </a:t>
            </a:r>
            <a:r>
              <a:rPr dirty="0"/>
              <a:t>costs</a:t>
            </a:r>
            <a:r>
              <a:rPr spc="-3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spc="-10" dirty="0"/>
              <a:t>workers).</a:t>
            </a:r>
          </a:p>
          <a:p>
            <a:pPr marL="7620">
              <a:lnSpc>
                <a:spcPct val="100000"/>
              </a:lnSpc>
              <a:spcBef>
                <a:spcPts val="919"/>
              </a:spcBef>
            </a:pPr>
            <a:endParaRPr spc="-10" dirty="0"/>
          </a:p>
          <a:p>
            <a:pPr marL="7620" algn="ctr">
              <a:lnSpc>
                <a:spcPct val="100000"/>
              </a:lnSpc>
            </a:pPr>
            <a:r>
              <a:rPr spc="-30" dirty="0"/>
              <a:t>Total</a:t>
            </a:r>
            <a:r>
              <a:rPr spc="-65" dirty="0"/>
              <a:t> </a:t>
            </a:r>
            <a:r>
              <a:rPr dirty="0"/>
              <a:t>Costs</a:t>
            </a:r>
            <a:r>
              <a:rPr spc="-55" dirty="0"/>
              <a:t> </a:t>
            </a:r>
            <a:r>
              <a:rPr dirty="0"/>
              <a:t>=</a:t>
            </a:r>
            <a:r>
              <a:rPr spc="-70" dirty="0"/>
              <a:t> </a:t>
            </a:r>
            <a:r>
              <a:rPr spc="-30" dirty="0"/>
              <a:t>Total</a:t>
            </a:r>
            <a:r>
              <a:rPr spc="-60" dirty="0"/>
              <a:t> </a:t>
            </a:r>
            <a:r>
              <a:rPr dirty="0"/>
              <a:t>Fixed</a:t>
            </a:r>
            <a:r>
              <a:rPr spc="-70" dirty="0"/>
              <a:t> </a:t>
            </a:r>
            <a:r>
              <a:rPr dirty="0"/>
              <a:t>Costs</a:t>
            </a:r>
            <a:r>
              <a:rPr spc="-60" dirty="0"/>
              <a:t> </a:t>
            </a:r>
            <a:r>
              <a:rPr dirty="0"/>
              <a:t>+</a:t>
            </a:r>
            <a:r>
              <a:rPr spc="-65" dirty="0"/>
              <a:t> </a:t>
            </a:r>
            <a:r>
              <a:rPr spc="-30" dirty="0"/>
              <a:t>Total</a:t>
            </a:r>
            <a:r>
              <a:rPr spc="-55" dirty="0"/>
              <a:t> </a:t>
            </a:r>
            <a:r>
              <a:rPr spc="-10" dirty="0"/>
              <a:t>Variable</a:t>
            </a:r>
            <a:r>
              <a:rPr spc="-65" dirty="0"/>
              <a:t> </a:t>
            </a:r>
            <a:r>
              <a:rPr spc="-10" dirty="0"/>
              <a:t>Costs</a:t>
            </a:r>
          </a:p>
          <a:p>
            <a:pPr marL="3451225">
              <a:lnSpc>
                <a:spcPct val="100000"/>
              </a:lnSpc>
              <a:spcBef>
                <a:spcPts val="480"/>
              </a:spcBef>
            </a:pPr>
            <a:r>
              <a:rPr dirty="0"/>
              <a:t>i.e.,</a:t>
            </a:r>
            <a:r>
              <a:rPr spc="-30" dirty="0"/>
              <a:t> </a:t>
            </a:r>
            <a:r>
              <a:rPr dirty="0"/>
              <a:t>TC(Q)</a:t>
            </a:r>
            <a:r>
              <a:rPr spc="-20" dirty="0"/>
              <a:t> </a:t>
            </a:r>
            <a:r>
              <a:rPr dirty="0"/>
              <a:t>=</a:t>
            </a:r>
            <a:r>
              <a:rPr spc="-20" dirty="0"/>
              <a:t> </a:t>
            </a:r>
            <a:r>
              <a:rPr dirty="0"/>
              <a:t>FC</a:t>
            </a:r>
            <a:r>
              <a:rPr spc="-30" dirty="0"/>
              <a:t> </a:t>
            </a:r>
            <a:r>
              <a:rPr dirty="0"/>
              <a:t>+</a:t>
            </a:r>
            <a:r>
              <a:rPr spc="-20" dirty="0"/>
              <a:t> VC(Q)</a:t>
            </a:r>
          </a:p>
          <a:p>
            <a:pPr marL="7620">
              <a:lnSpc>
                <a:spcPct val="100000"/>
              </a:lnSpc>
              <a:spcBef>
                <a:spcPts val="925"/>
              </a:spcBef>
            </a:pPr>
            <a:endParaRPr spc="-20" dirty="0"/>
          </a:p>
          <a:p>
            <a:pPr marL="20320" marR="8255">
              <a:lnSpc>
                <a:spcPct val="100000"/>
              </a:lnSpc>
            </a:pPr>
            <a:r>
              <a:rPr dirty="0"/>
              <a:t>Note:</a:t>
            </a:r>
            <a:r>
              <a:rPr spc="80" dirty="0"/>
              <a:t> </a:t>
            </a:r>
            <a:r>
              <a:rPr dirty="0"/>
              <a:t>FC</a:t>
            </a:r>
            <a:r>
              <a:rPr spc="75" dirty="0"/>
              <a:t> </a:t>
            </a:r>
            <a:r>
              <a:rPr dirty="0"/>
              <a:t>is</a:t>
            </a:r>
            <a:r>
              <a:rPr spc="75" dirty="0"/>
              <a:t> </a:t>
            </a:r>
            <a:r>
              <a:rPr dirty="0"/>
              <a:t>not</a:t>
            </a:r>
            <a:r>
              <a:rPr spc="65" dirty="0"/>
              <a:t> </a:t>
            </a:r>
            <a:r>
              <a:rPr dirty="0"/>
              <a:t>a</a:t>
            </a:r>
            <a:r>
              <a:rPr spc="80" dirty="0"/>
              <a:t> </a:t>
            </a:r>
            <a:r>
              <a:rPr dirty="0"/>
              <a:t>function</a:t>
            </a:r>
            <a:r>
              <a:rPr spc="85" dirty="0"/>
              <a:t> </a:t>
            </a:r>
            <a:r>
              <a:rPr dirty="0"/>
              <a:t>of</a:t>
            </a:r>
            <a:r>
              <a:rPr spc="55" dirty="0"/>
              <a:t> </a:t>
            </a:r>
            <a:r>
              <a:rPr dirty="0"/>
              <a:t>Q</a:t>
            </a:r>
            <a:r>
              <a:rPr spc="70" dirty="0"/>
              <a:t> </a:t>
            </a:r>
            <a:r>
              <a:rPr dirty="0"/>
              <a:t>(</a:t>
            </a:r>
            <a:r>
              <a:rPr b="1" dirty="0">
                <a:latin typeface="Calibri"/>
                <a:cs typeface="Calibri"/>
              </a:rPr>
              <a:t>fixed</a:t>
            </a:r>
            <a:r>
              <a:rPr b="1" spc="85" dirty="0">
                <a:latin typeface="Calibri"/>
                <a:cs typeface="Calibri"/>
              </a:rPr>
              <a:t> </a:t>
            </a:r>
            <a:r>
              <a:rPr dirty="0"/>
              <a:t>cost),</a:t>
            </a:r>
            <a:r>
              <a:rPr spc="75" dirty="0"/>
              <a:t> </a:t>
            </a:r>
            <a:r>
              <a:rPr dirty="0"/>
              <a:t>VC</a:t>
            </a:r>
            <a:r>
              <a:rPr spc="80" dirty="0"/>
              <a:t> </a:t>
            </a:r>
            <a:r>
              <a:rPr dirty="0"/>
              <a:t>is</a:t>
            </a:r>
            <a:r>
              <a:rPr spc="70" dirty="0"/>
              <a:t> </a:t>
            </a:r>
            <a:r>
              <a:rPr dirty="0"/>
              <a:t>a</a:t>
            </a:r>
            <a:r>
              <a:rPr spc="75" dirty="0"/>
              <a:t> </a:t>
            </a:r>
            <a:r>
              <a:rPr dirty="0"/>
              <a:t>function</a:t>
            </a:r>
            <a:r>
              <a:rPr spc="85" dirty="0"/>
              <a:t> </a:t>
            </a:r>
            <a:r>
              <a:rPr dirty="0"/>
              <a:t>of</a:t>
            </a:r>
            <a:r>
              <a:rPr spc="75" dirty="0"/>
              <a:t> </a:t>
            </a:r>
            <a:r>
              <a:rPr dirty="0"/>
              <a:t>Q</a:t>
            </a:r>
            <a:r>
              <a:rPr spc="75" dirty="0"/>
              <a:t> </a:t>
            </a:r>
            <a:r>
              <a:rPr dirty="0"/>
              <a:t>(</a:t>
            </a:r>
            <a:r>
              <a:rPr b="1" dirty="0">
                <a:latin typeface="Calibri"/>
                <a:cs typeface="Calibri"/>
              </a:rPr>
              <a:t>variable</a:t>
            </a:r>
            <a:r>
              <a:rPr b="1" spc="75" dirty="0">
                <a:latin typeface="Calibri"/>
                <a:cs typeface="Calibri"/>
              </a:rPr>
              <a:t> </a:t>
            </a:r>
            <a:r>
              <a:rPr spc="-10" dirty="0"/>
              <a:t>cost)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TC</a:t>
            </a:r>
            <a:r>
              <a:rPr spc="-30" dirty="0"/>
              <a:t> </a:t>
            </a:r>
            <a:r>
              <a:rPr dirty="0"/>
              <a:t>is</a:t>
            </a:r>
            <a:r>
              <a:rPr spc="-2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function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25" dirty="0"/>
              <a:t>Q.</a:t>
            </a:r>
          </a:p>
        </p:txBody>
      </p:sp>
      <p:sp>
        <p:nvSpPr>
          <p:cNvPr id="4" name="object 4"/>
          <p:cNvSpPr/>
          <p:nvPr/>
        </p:nvSpPr>
        <p:spPr>
          <a:xfrm>
            <a:off x="3578478" y="3054350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461"/>
                </a:lnTo>
                <a:lnTo>
                  <a:pt x="0" y="19176"/>
                </a:lnTo>
                <a:lnTo>
                  <a:pt x="5587" y="24764"/>
                </a:lnTo>
                <a:lnTo>
                  <a:pt x="19176" y="24764"/>
                </a:lnTo>
                <a:lnTo>
                  <a:pt x="24765" y="19176"/>
                </a:lnTo>
                <a:lnTo>
                  <a:pt x="24765" y="12319"/>
                </a:lnTo>
                <a:lnTo>
                  <a:pt x="24765" y="5461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44702" y="3934205"/>
            <a:ext cx="7344409" cy="786765"/>
          </a:xfrm>
          <a:custGeom>
            <a:avLst/>
            <a:gdLst/>
            <a:ahLst/>
            <a:cxnLst/>
            <a:rect l="l" t="t" r="r" b="b"/>
            <a:pathLst>
              <a:path w="7344409" h="786764">
                <a:moveTo>
                  <a:pt x="0" y="131064"/>
                </a:moveTo>
                <a:lnTo>
                  <a:pt x="10300" y="80045"/>
                </a:lnTo>
                <a:lnTo>
                  <a:pt x="38390" y="38385"/>
                </a:lnTo>
                <a:lnTo>
                  <a:pt x="80051" y="10298"/>
                </a:lnTo>
                <a:lnTo>
                  <a:pt x="131063" y="0"/>
                </a:lnTo>
                <a:lnTo>
                  <a:pt x="7213092" y="0"/>
                </a:lnTo>
                <a:lnTo>
                  <a:pt x="7264110" y="10298"/>
                </a:lnTo>
                <a:lnTo>
                  <a:pt x="7305770" y="38385"/>
                </a:lnTo>
                <a:lnTo>
                  <a:pt x="7333857" y="80045"/>
                </a:lnTo>
                <a:lnTo>
                  <a:pt x="7344156" y="131064"/>
                </a:lnTo>
                <a:lnTo>
                  <a:pt x="7344156" y="655320"/>
                </a:lnTo>
                <a:lnTo>
                  <a:pt x="7333857" y="706338"/>
                </a:lnTo>
                <a:lnTo>
                  <a:pt x="7305770" y="747998"/>
                </a:lnTo>
                <a:lnTo>
                  <a:pt x="7264110" y="776085"/>
                </a:lnTo>
                <a:lnTo>
                  <a:pt x="7213092" y="786384"/>
                </a:lnTo>
                <a:lnTo>
                  <a:pt x="131063" y="786384"/>
                </a:lnTo>
                <a:lnTo>
                  <a:pt x="80051" y="776085"/>
                </a:lnTo>
                <a:lnTo>
                  <a:pt x="38390" y="747998"/>
                </a:lnTo>
                <a:lnTo>
                  <a:pt x="10300" y="706338"/>
                </a:lnTo>
                <a:lnTo>
                  <a:pt x="0" y="655320"/>
                </a:lnTo>
                <a:lnTo>
                  <a:pt x="0" y="131064"/>
                </a:lnTo>
                <a:close/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4490720" cy="916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PRODUCTION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FUNCTION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TOTAL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Paolo’s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Pizza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Factory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78840" y="2041779"/>
          <a:ext cx="8336277" cy="3533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93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93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28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58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93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893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3106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Number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549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(qty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pizzas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produced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hour)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or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20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𝑻𝑷𝑷</a:t>
                      </a:r>
                      <a:r>
                        <a:rPr sz="1725" spc="-30" baseline="-14492" dirty="0">
                          <a:solidFill>
                            <a:srgbClr val="FFFFFF"/>
                          </a:solidFill>
                          <a:latin typeface="Cambria Math"/>
                          <a:cs typeface="Cambria Math"/>
                        </a:rPr>
                        <a:t>𝑳</a:t>
                      </a:r>
                      <a:endParaRPr sz="1725" baseline="-14492">
                        <a:latin typeface="Cambria Math"/>
                        <a:cs typeface="Cambria Math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063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Marginal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r>
                        <a:rPr sz="16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labour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(MP</a:t>
                      </a:r>
                      <a:r>
                        <a:rPr sz="1575" b="1" spc="-30" baseline="-2116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0858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600" b="1" spc="-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5715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092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16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inputs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factory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workers)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5715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5715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90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5715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5715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60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5715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70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0" dirty="0"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10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57150">
                      <a:solidFill>
                        <a:srgbClr val="FFFF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80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278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50" dirty="0"/>
              <a:t> </a:t>
            </a:r>
            <a:r>
              <a:rPr sz="2000" spc="-10" dirty="0"/>
              <a:t>VARIOUS</a:t>
            </a:r>
            <a:r>
              <a:rPr sz="2000" spc="-45" dirty="0"/>
              <a:t> </a:t>
            </a:r>
            <a:r>
              <a:rPr sz="2000" dirty="0"/>
              <a:t>MEASURES</a:t>
            </a:r>
            <a:r>
              <a:rPr sz="2000" spc="-35" dirty="0"/>
              <a:t> </a:t>
            </a:r>
            <a:r>
              <a:rPr sz="2000" dirty="0"/>
              <a:t>OF</a:t>
            </a:r>
            <a:r>
              <a:rPr sz="2000" spc="-45" dirty="0"/>
              <a:t> </a:t>
            </a:r>
            <a:r>
              <a:rPr sz="2000" spc="-20" dirty="0"/>
              <a:t>COST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061465"/>
            <a:ext cx="8295005" cy="4949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owner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business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interested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two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questions:</a:t>
            </a:r>
            <a:endParaRPr sz="20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560"/>
              </a:spcBef>
              <a:buAutoNum type="arabicPeriod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make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unit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0"/>
              </a:spcBef>
              <a:buFont typeface="Calibri"/>
              <a:buAutoNum type="arabicPeriod"/>
            </a:pPr>
            <a:endParaRPr sz="2000">
              <a:latin typeface="Calibri"/>
              <a:cs typeface="Calibri"/>
            </a:endParaRPr>
          </a:p>
          <a:p>
            <a:pPr marL="812800" marR="100965" lvl="1" indent="-342900">
              <a:lnSpc>
                <a:spcPts val="2160"/>
              </a:lnSpc>
              <a:buFont typeface="Wingdings"/>
              <a:buChar char="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average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typical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i.e.,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 </a:t>
            </a:r>
            <a:r>
              <a:rPr sz="2000" dirty="0">
                <a:latin typeface="Calibri"/>
                <a:cs typeface="Calibri"/>
              </a:rPr>
              <a:t>per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output.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209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b="1" dirty="0">
                <a:latin typeface="Calibri"/>
                <a:cs typeface="Calibri"/>
              </a:rPr>
              <a:t>Global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concept</a:t>
            </a:r>
            <a:endParaRPr sz="2000">
              <a:latin typeface="Calibri"/>
              <a:cs typeface="Calibri"/>
            </a:endParaRPr>
          </a:p>
          <a:p>
            <a:pPr marL="812800" lvl="1" indent="-342900">
              <a:lnSpc>
                <a:spcPts val="2280"/>
              </a:lnSpc>
              <a:spcBef>
                <a:spcPts val="24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calculated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output</a:t>
            </a:r>
            <a:endParaRPr sz="2000">
              <a:latin typeface="Calibri"/>
              <a:cs typeface="Calibri"/>
            </a:endParaRPr>
          </a:p>
          <a:p>
            <a:pPr marL="8128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produced.</a:t>
            </a:r>
            <a:endParaRPr sz="2000">
              <a:latin typeface="Calibri"/>
              <a:cs typeface="Calibri"/>
            </a:endParaRPr>
          </a:p>
          <a:p>
            <a:pPr marL="2240915" marR="5080" indent="-2228850">
              <a:lnSpc>
                <a:spcPts val="5280"/>
              </a:lnSpc>
              <a:spcBef>
                <a:spcPts val="655"/>
              </a:spcBef>
              <a:tabLst>
                <a:tab pos="2755900" algn="l"/>
              </a:tabLst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rgbClr val="006FC0"/>
                </a:solidFill>
                <a:latin typeface="Calibri"/>
                <a:cs typeface="Calibri"/>
              </a:rPr>
              <a:t>(ATC)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variable</a:t>
            </a:r>
            <a:r>
              <a:rPr sz="2000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(AVC)</a:t>
            </a:r>
            <a:r>
              <a:rPr sz="2000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+</a:t>
            </a:r>
            <a:r>
              <a:rPr sz="20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fixed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(AFC) </a:t>
            </a:r>
            <a:r>
              <a:rPr sz="2000" spc="-25" dirty="0">
                <a:latin typeface="Calibri"/>
                <a:cs typeface="Calibri"/>
              </a:rPr>
              <a:t>ATC</a:t>
            </a:r>
            <a:r>
              <a:rPr sz="2000" dirty="0">
                <a:latin typeface="Calibri"/>
                <a:cs typeface="Calibri"/>
              </a:rPr>
              <a:t>	=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TC/Q</a:t>
            </a:r>
            <a:endParaRPr sz="2000">
              <a:latin typeface="Calibri"/>
              <a:cs typeface="Calibri"/>
            </a:endParaRPr>
          </a:p>
          <a:p>
            <a:pPr marL="2755900">
              <a:lnSpc>
                <a:spcPts val="1505"/>
              </a:lnSpc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(TVC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TFC)/Q</a:t>
            </a:r>
            <a:endParaRPr sz="2000">
              <a:latin typeface="Calibri"/>
              <a:cs typeface="Calibri"/>
            </a:endParaRPr>
          </a:p>
          <a:p>
            <a:pPr marL="2755900">
              <a:lnSpc>
                <a:spcPts val="2280"/>
              </a:lnSpc>
              <a:spcBef>
                <a:spcPts val="240"/>
              </a:spcBef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TVC/Q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TFC/Q</a:t>
            </a:r>
            <a:endParaRPr sz="2000">
              <a:latin typeface="Calibri"/>
              <a:cs typeface="Calibri"/>
            </a:endParaRPr>
          </a:p>
          <a:p>
            <a:pPr marL="2755900">
              <a:lnSpc>
                <a:spcPts val="2280"/>
              </a:lnSpc>
            </a:pP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AVC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+</a:t>
            </a:r>
            <a:r>
              <a:rPr sz="2000" spc="-25" dirty="0">
                <a:latin typeface="Calibri"/>
                <a:cs typeface="Calibri"/>
              </a:rPr>
              <a:t> AFC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68854" y="2911348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587"/>
                </a:lnTo>
                <a:lnTo>
                  <a:pt x="0" y="19303"/>
                </a:lnTo>
                <a:lnTo>
                  <a:pt x="5587" y="24764"/>
                </a:lnTo>
                <a:lnTo>
                  <a:pt x="19176" y="24764"/>
                </a:lnTo>
                <a:lnTo>
                  <a:pt x="24764" y="19303"/>
                </a:lnTo>
                <a:lnTo>
                  <a:pt x="24764" y="12446"/>
                </a:lnTo>
                <a:lnTo>
                  <a:pt x="24764" y="5587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52066" y="4699253"/>
            <a:ext cx="3456940" cy="1489075"/>
          </a:xfrm>
          <a:custGeom>
            <a:avLst/>
            <a:gdLst/>
            <a:ahLst/>
            <a:cxnLst/>
            <a:rect l="l" t="t" r="r" b="b"/>
            <a:pathLst>
              <a:path w="3456940" h="1489075">
                <a:moveTo>
                  <a:pt x="0" y="248158"/>
                </a:moveTo>
                <a:lnTo>
                  <a:pt x="5042" y="198151"/>
                </a:lnTo>
                <a:lnTo>
                  <a:pt x="19504" y="151572"/>
                </a:lnTo>
                <a:lnTo>
                  <a:pt x="42386" y="109419"/>
                </a:lnTo>
                <a:lnTo>
                  <a:pt x="72691" y="72691"/>
                </a:lnTo>
                <a:lnTo>
                  <a:pt x="109419" y="42386"/>
                </a:lnTo>
                <a:lnTo>
                  <a:pt x="151572" y="19504"/>
                </a:lnTo>
                <a:lnTo>
                  <a:pt x="198151" y="5042"/>
                </a:lnTo>
                <a:lnTo>
                  <a:pt x="248157" y="0"/>
                </a:lnTo>
                <a:lnTo>
                  <a:pt x="3208273" y="0"/>
                </a:lnTo>
                <a:lnTo>
                  <a:pt x="3258280" y="5042"/>
                </a:lnTo>
                <a:lnTo>
                  <a:pt x="3304859" y="19504"/>
                </a:lnTo>
                <a:lnTo>
                  <a:pt x="3347012" y="42386"/>
                </a:lnTo>
                <a:lnTo>
                  <a:pt x="3383740" y="72691"/>
                </a:lnTo>
                <a:lnTo>
                  <a:pt x="3414045" y="109419"/>
                </a:lnTo>
                <a:lnTo>
                  <a:pt x="3436927" y="151572"/>
                </a:lnTo>
                <a:lnTo>
                  <a:pt x="3451389" y="198151"/>
                </a:lnTo>
                <a:lnTo>
                  <a:pt x="3456431" y="248158"/>
                </a:lnTo>
                <a:lnTo>
                  <a:pt x="3456431" y="1240790"/>
                </a:lnTo>
                <a:lnTo>
                  <a:pt x="3451389" y="1290803"/>
                </a:lnTo>
                <a:lnTo>
                  <a:pt x="3436927" y="1337386"/>
                </a:lnTo>
                <a:lnTo>
                  <a:pt x="3414045" y="1379539"/>
                </a:lnTo>
                <a:lnTo>
                  <a:pt x="3383740" y="1416265"/>
                </a:lnTo>
                <a:lnTo>
                  <a:pt x="3347012" y="1446567"/>
                </a:lnTo>
                <a:lnTo>
                  <a:pt x="3304859" y="1469447"/>
                </a:lnTo>
                <a:lnTo>
                  <a:pt x="3258280" y="1483906"/>
                </a:lnTo>
                <a:lnTo>
                  <a:pt x="3208273" y="1488948"/>
                </a:lnTo>
                <a:lnTo>
                  <a:pt x="248157" y="1488948"/>
                </a:lnTo>
                <a:lnTo>
                  <a:pt x="198151" y="1483906"/>
                </a:lnTo>
                <a:lnTo>
                  <a:pt x="151572" y="1469447"/>
                </a:lnTo>
                <a:lnTo>
                  <a:pt x="109419" y="1446567"/>
                </a:lnTo>
                <a:lnTo>
                  <a:pt x="72691" y="1416265"/>
                </a:lnTo>
                <a:lnTo>
                  <a:pt x="42386" y="1379539"/>
                </a:lnTo>
                <a:lnTo>
                  <a:pt x="19504" y="1337386"/>
                </a:lnTo>
                <a:lnTo>
                  <a:pt x="5042" y="1290803"/>
                </a:lnTo>
                <a:lnTo>
                  <a:pt x="0" y="1240790"/>
                </a:lnTo>
                <a:lnTo>
                  <a:pt x="0" y="248158"/>
                </a:lnTo>
                <a:close/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50" dirty="0"/>
              <a:t> </a:t>
            </a:r>
            <a:r>
              <a:rPr sz="2000" spc="-10" dirty="0"/>
              <a:t>VARIOUS</a:t>
            </a:r>
            <a:r>
              <a:rPr sz="2000" spc="-45" dirty="0"/>
              <a:t> </a:t>
            </a:r>
            <a:r>
              <a:rPr sz="2000" dirty="0"/>
              <a:t>MEASURES</a:t>
            </a:r>
            <a:r>
              <a:rPr sz="2000" spc="-35" dirty="0"/>
              <a:t> </a:t>
            </a:r>
            <a:r>
              <a:rPr sz="2000" dirty="0"/>
              <a:t>OF</a:t>
            </a:r>
            <a:r>
              <a:rPr sz="2000" spc="-45" dirty="0"/>
              <a:t> </a:t>
            </a:r>
            <a:r>
              <a:rPr sz="2000" spc="-20" dirty="0"/>
              <a:t>COST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25944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owner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business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interested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two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questions:</a:t>
            </a:r>
            <a:endParaRPr sz="20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914"/>
              </a:spcBef>
              <a:buAutoNum type="arabicPeriod" startAt="2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How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extra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unit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output?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Calibri"/>
              <a:buAutoNum type="arabicPeriod" startAt="2"/>
            </a:pPr>
            <a:endParaRPr sz="2000">
              <a:latin typeface="Calibri"/>
              <a:cs typeface="Calibri"/>
            </a:endParaRPr>
          </a:p>
          <a:p>
            <a:pPr marL="812800" marR="106680" lvl="1" indent="-3429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(MC)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arises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i.e.,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extra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more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output.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812800" marR="5080" lvl="1" indent="-342900">
              <a:lnSpc>
                <a:spcPct val="100000"/>
              </a:lnSpc>
              <a:buFont typeface="Wingdings"/>
              <a:buChar char=""/>
              <a:tabLst>
                <a:tab pos="812800" algn="l"/>
              </a:tabLst>
            </a:pPr>
            <a:r>
              <a:rPr sz="2000" b="1" dirty="0">
                <a:latin typeface="Calibri"/>
                <a:cs typeface="Calibri"/>
              </a:rPr>
              <a:t>Local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concept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ratio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output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360"/>
              </a:spcBef>
            </a:pPr>
            <a:endParaRPr sz="2000">
              <a:latin typeface="Calibri"/>
              <a:cs typeface="Calibri"/>
            </a:endParaRPr>
          </a:p>
          <a:p>
            <a:pPr marL="2298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MC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  <a:p>
            <a:pPr marL="27559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Calibri"/>
                <a:cs typeface="Calibri"/>
              </a:rPr>
              <a:t>=∆TC/∆Q</a:t>
            </a:r>
            <a:endParaRPr sz="2000">
              <a:latin typeface="Calibri"/>
              <a:cs typeface="Calibri"/>
            </a:endParaRPr>
          </a:p>
          <a:p>
            <a:pPr marL="27559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(=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TC(Q+1)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–TC(Q))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68854" y="2911348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587"/>
                </a:lnTo>
                <a:lnTo>
                  <a:pt x="0" y="19303"/>
                </a:lnTo>
                <a:lnTo>
                  <a:pt x="5587" y="24764"/>
                </a:lnTo>
                <a:lnTo>
                  <a:pt x="19176" y="24764"/>
                </a:lnTo>
                <a:lnTo>
                  <a:pt x="24764" y="19303"/>
                </a:lnTo>
                <a:lnTo>
                  <a:pt x="24764" y="12446"/>
                </a:lnTo>
                <a:lnTo>
                  <a:pt x="24764" y="5587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78478" y="3054350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461"/>
                </a:lnTo>
                <a:lnTo>
                  <a:pt x="0" y="19176"/>
                </a:lnTo>
                <a:lnTo>
                  <a:pt x="5587" y="24764"/>
                </a:lnTo>
                <a:lnTo>
                  <a:pt x="19176" y="24764"/>
                </a:lnTo>
                <a:lnTo>
                  <a:pt x="24765" y="19176"/>
                </a:lnTo>
                <a:lnTo>
                  <a:pt x="24765" y="12319"/>
                </a:lnTo>
                <a:lnTo>
                  <a:pt x="24765" y="5461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845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AIM</a:t>
            </a:r>
            <a:r>
              <a:rPr sz="2000" spc="-5" dirty="0"/>
              <a:t> </a:t>
            </a:r>
            <a:r>
              <a:rPr sz="2000" dirty="0"/>
              <a:t>OF</a:t>
            </a:r>
            <a:r>
              <a:rPr sz="2000" spc="-20" dirty="0"/>
              <a:t> </a:t>
            </a:r>
            <a:r>
              <a:rPr sz="2000" dirty="0"/>
              <a:t>THIS</a:t>
            </a:r>
            <a:r>
              <a:rPr sz="2000" spc="-5" dirty="0"/>
              <a:t> </a:t>
            </a:r>
            <a:r>
              <a:rPr sz="2000" spc="-10" dirty="0"/>
              <a:t>LECTURE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75640" y="1267713"/>
            <a:ext cx="67557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(Part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1),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learn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about: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production</a:t>
            </a:r>
            <a:r>
              <a:rPr sz="2000" b="1" spc="-70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F243E"/>
                </a:solidFill>
                <a:latin typeface="Calibri"/>
                <a:cs typeface="Calibri"/>
              </a:rPr>
              <a:t>and</a:t>
            </a:r>
            <a:r>
              <a:rPr sz="2000" b="1" spc="-4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F243E"/>
                </a:solidFill>
                <a:latin typeface="Calibri"/>
                <a:cs typeface="Calibri"/>
              </a:rPr>
              <a:t>costs.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640" y="2305401"/>
            <a:ext cx="6776084" cy="148844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should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to: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Understand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process;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spc="-10" dirty="0">
                <a:latin typeface="Calibri"/>
                <a:cs typeface="Calibri"/>
              </a:rPr>
              <a:t>Understand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firm’s </a:t>
            </a:r>
            <a:r>
              <a:rPr sz="2000" spc="-10" dirty="0">
                <a:latin typeface="Calibri"/>
                <a:cs typeface="Calibri"/>
              </a:rPr>
              <a:t>costs;</a:t>
            </a:r>
            <a:endParaRPr sz="2000">
              <a:latin typeface="Calibri"/>
              <a:cs typeface="Calibri"/>
            </a:endParaRPr>
          </a:p>
          <a:p>
            <a:pPr marL="926465" indent="-456565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926465" algn="l"/>
              </a:tabLst>
            </a:pPr>
            <a:r>
              <a:rPr sz="2000" dirty="0">
                <a:latin typeface="Calibri"/>
                <a:cs typeface="Calibri"/>
              </a:rPr>
              <a:t>Describe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relationship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THE</a:t>
            </a:r>
            <a:r>
              <a:rPr sz="2000" spc="-50" dirty="0"/>
              <a:t> </a:t>
            </a:r>
            <a:r>
              <a:rPr sz="2000" spc="-10" dirty="0"/>
              <a:t>VARIOUS</a:t>
            </a:r>
            <a:r>
              <a:rPr sz="2000" spc="-45" dirty="0"/>
              <a:t> </a:t>
            </a:r>
            <a:r>
              <a:rPr sz="2000" dirty="0"/>
              <a:t>MEASURES</a:t>
            </a:r>
            <a:r>
              <a:rPr sz="2000" spc="-35" dirty="0"/>
              <a:t> </a:t>
            </a:r>
            <a:r>
              <a:rPr sz="2000" dirty="0"/>
              <a:t>OF</a:t>
            </a:r>
            <a:r>
              <a:rPr sz="2000" spc="-45" dirty="0"/>
              <a:t> </a:t>
            </a:r>
            <a:r>
              <a:rPr sz="2000" spc="-20" dirty="0"/>
              <a:t>COST</a:t>
            </a:r>
            <a:endParaRPr sz="2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90667" y="1733484"/>
            <a:ext cx="4539201" cy="383756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9514" y="1628775"/>
            <a:ext cx="5544820" cy="1443355"/>
            <a:chOff x="179514" y="1628775"/>
            <a:chExt cx="5544820" cy="1443355"/>
          </a:xfrm>
        </p:grpSpPr>
        <p:sp>
          <p:nvSpPr>
            <p:cNvPr id="3" name="object 3"/>
            <p:cNvSpPr/>
            <p:nvPr/>
          </p:nvSpPr>
          <p:spPr>
            <a:xfrm>
              <a:off x="179514" y="1628774"/>
              <a:ext cx="5544820" cy="1011555"/>
            </a:xfrm>
            <a:custGeom>
              <a:avLst/>
              <a:gdLst/>
              <a:ahLst/>
              <a:cxnLst/>
              <a:rect l="l" t="t" r="r" b="b"/>
              <a:pathLst>
                <a:path w="5544820" h="1011555">
                  <a:moveTo>
                    <a:pt x="5544617" y="0"/>
                  </a:moveTo>
                  <a:lnTo>
                    <a:pt x="5544617" y="0"/>
                  </a:lnTo>
                  <a:lnTo>
                    <a:pt x="0" y="0"/>
                  </a:lnTo>
                  <a:lnTo>
                    <a:pt x="0" y="1011301"/>
                  </a:lnTo>
                  <a:lnTo>
                    <a:pt x="5544617" y="1011301"/>
                  </a:lnTo>
                  <a:lnTo>
                    <a:pt x="5544617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9514" y="2640101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79514" y="2640101"/>
            <a:ext cx="4059554" cy="863600"/>
            <a:chOff x="179514" y="2640101"/>
            <a:chExt cx="4059554" cy="863600"/>
          </a:xfrm>
        </p:grpSpPr>
        <p:sp>
          <p:nvSpPr>
            <p:cNvPr id="6" name="object 6"/>
            <p:cNvSpPr/>
            <p:nvPr/>
          </p:nvSpPr>
          <p:spPr>
            <a:xfrm>
              <a:off x="1259636" y="2640101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9514" y="3071774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79514" y="3071774"/>
            <a:ext cx="4059554" cy="863600"/>
            <a:chOff x="179514" y="3071774"/>
            <a:chExt cx="4059554" cy="863600"/>
          </a:xfrm>
        </p:grpSpPr>
        <p:sp>
          <p:nvSpPr>
            <p:cNvPr id="9" name="object 9"/>
            <p:cNvSpPr/>
            <p:nvPr/>
          </p:nvSpPr>
          <p:spPr>
            <a:xfrm>
              <a:off x="1259636" y="3071774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9514" y="3503447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179514" y="3503447"/>
            <a:ext cx="4059554" cy="863600"/>
            <a:chOff x="179514" y="3503447"/>
            <a:chExt cx="4059554" cy="863600"/>
          </a:xfrm>
        </p:grpSpPr>
        <p:sp>
          <p:nvSpPr>
            <p:cNvPr id="12" name="object 12"/>
            <p:cNvSpPr/>
            <p:nvPr/>
          </p:nvSpPr>
          <p:spPr>
            <a:xfrm>
              <a:off x="1259636" y="3503447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9514" y="3934993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79514" y="3934993"/>
            <a:ext cx="4059554" cy="863600"/>
            <a:chOff x="179514" y="3934993"/>
            <a:chExt cx="4059554" cy="863600"/>
          </a:xfrm>
        </p:grpSpPr>
        <p:sp>
          <p:nvSpPr>
            <p:cNvPr id="15" name="object 15"/>
            <p:cNvSpPr/>
            <p:nvPr/>
          </p:nvSpPr>
          <p:spPr>
            <a:xfrm>
              <a:off x="1259636" y="3934993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9514" y="4366666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179514" y="4366666"/>
            <a:ext cx="4059554" cy="863600"/>
            <a:chOff x="179514" y="4366666"/>
            <a:chExt cx="4059554" cy="863600"/>
          </a:xfrm>
        </p:grpSpPr>
        <p:sp>
          <p:nvSpPr>
            <p:cNvPr id="18" name="object 18"/>
            <p:cNvSpPr/>
            <p:nvPr/>
          </p:nvSpPr>
          <p:spPr>
            <a:xfrm>
              <a:off x="1259636" y="4366666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9514" y="4798339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179514" y="4798339"/>
            <a:ext cx="4059554" cy="863600"/>
            <a:chOff x="179514" y="4798339"/>
            <a:chExt cx="4059554" cy="863600"/>
          </a:xfrm>
        </p:grpSpPr>
        <p:sp>
          <p:nvSpPr>
            <p:cNvPr id="21" name="object 21"/>
            <p:cNvSpPr/>
            <p:nvPr/>
          </p:nvSpPr>
          <p:spPr>
            <a:xfrm>
              <a:off x="1259636" y="4798339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9514" y="5229999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179514" y="5229999"/>
            <a:ext cx="4059554" cy="863600"/>
            <a:chOff x="179514" y="5229999"/>
            <a:chExt cx="4059554" cy="863600"/>
          </a:xfrm>
        </p:grpSpPr>
        <p:sp>
          <p:nvSpPr>
            <p:cNvPr id="24" name="object 24"/>
            <p:cNvSpPr/>
            <p:nvPr/>
          </p:nvSpPr>
          <p:spPr>
            <a:xfrm>
              <a:off x="1259636" y="5229999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D0D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79514" y="5661647"/>
              <a:ext cx="1080135" cy="431800"/>
            </a:xfrm>
            <a:custGeom>
              <a:avLst/>
              <a:gdLst/>
              <a:ahLst/>
              <a:cxnLst/>
              <a:rect l="l" t="t" r="r" b="b"/>
              <a:pathLst>
                <a:path w="1080135" h="431800">
                  <a:moveTo>
                    <a:pt x="1080122" y="0"/>
                  </a:moveTo>
                  <a:lnTo>
                    <a:pt x="0" y="0"/>
                  </a:lnTo>
                  <a:lnTo>
                    <a:pt x="0" y="431647"/>
                  </a:lnTo>
                  <a:lnTo>
                    <a:pt x="1080122" y="431647"/>
                  </a:lnTo>
                  <a:lnTo>
                    <a:pt x="1080122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1253286" y="1622425"/>
            <a:ext cx="2985770" cy="4477385"/>
            <a:chOff x="1253286" y="1622425"/>
            <a:chExt cx="2985770" cy="4477385"/>
          </a:xfrm>
        </p:grpSpPr>
        <p:sp>
          <p:nvSpPr>
            <p:cNvPr id="27" name="object 27"/>
            <p:cNvSpPr/>
            <p:nvPr/>
          </p:nvSpPr>
          <p:spPr>
            <a:xfrm>
              <a:off x="1259636" y="5661647"/>
              <a:ext cx="2979420" cy="431800"/>
            </a:xfrm>
            <a:custGeom>
              <a:avLst/>
              <a:gdLst/>
              <a:ahLst/>
              <a:cxnLst/>
              <a:rect l="l" t="t" r="r" b="b"/>
              <a:pathLst>
                <a:path w="2979420" h="431800">
                  <a:moveTo>
                    <a:pt x="2979369" y="0"/>
                  </a:moveTo>
                  <a:lnTo>
                    <a:pt x="2952318" y="0"/>
                  </a:lnTo>
                  <a:lnTo>
                    <a:pt x="1656207" y="0"/>
                  </a:lnTo>
                  <a:lnTo>
                    <a:pt x="0" y="0"/>
                  </a:lnTo>
                  <a:lnTo>
                    <a:pt x="0" y="431647"/>
                  </a:lnTo>
                  <a:lnTo>
                    <a:pt x="1656156" y="431647"/>
                  </a:lnTo>
                  <a:lnTo>
                    <a:pt x="2952318" y="431647"/>
                  </a:lnTo>
                  <a:lnTo>
                    <a:pt x="2979369" y="431647"/>
                  </a:lnTo>
                  <a:lnTo>
                    <a:pt x="2979369" y="0"/>
                  </a:lnTo>
                  <a:close/>
                </a:path>
              </a:pathLst>
            </a:custGeom>
            <a:solidFill>
              <a:srgbClr val="E9EC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259636" y="1622425"/>
              <a:ext cx="2952750" cy="4477385"/>
            </a:xfrm>
            <a:custGeom>
              <a:avLst/>
              <a:gdLst/>
              <a:ahLst/>
              <a:cxnLst/>
              <a:rect l="l" t="t" r="r" b="b"/>
              <a:pathLst>
                <a:path w="2952750" h="4477385">
                  <a:moveTo>
                    <a:pt x="0" y="0"/>
                  </a:moveTo>
                  <a:lnTo>
                    <a:pt x="0" y="4477219"/>
                  </a:lnTo>
                </a:path>
                <a:path w="2952750" h="4477385">
                  <a:moveTo>
                    <a:pt x="1656156" y="0"/>
                  </a:moveTo>
                  <a:lnTo>
                    <a:pt x="1656156" y="4477219"/>
                  </a:lnTo>
                </a:path>
                <a:path w="2952750" h="4477385">
                  <a:moveTo>
                    <a:pt x="2952318" y="0"/>
                  </a:moveTo>
                  <a:lnTo>
                    <a:pt x="2952318" y="447721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154114" y="1616075"/>
            <a:ext cx="8764270" cy="4490085"/>
            <a:chOff x="154114" y="1616075"/>
            <a:chExt cx="8764270" cy="4490085"/>
          </a:xfrm>
        </p:grpSpPr>
        <p:sp>
          <p:nvSpPr>
            <p:cNvPr id="30" name="object 30"/>
            <p:cNvSpPr/>
            <p:nvPr/>
          </p:nvSpPr>
          <p:spPr>
            <a:xfrm>
              <a:off x="5724143" y="1622425"/>
              <a:ext cx="0" cy="4477385"/>
            </a:xfrm>
            <a:custGeom>
              <a:avLst/>
              <a:gdLst/>
              <a:ahLst/>
              <a:cxnLst/>
              <a:rect l="l" t="t" r="r" b="b"/>
              <a:pathLst>
                <a:path h="4477385">
                  <a:moveTo>
                    <a:pt x="0" y="0"/>
                  </a:moveTo>
                  <a:lnTo>
                    <a:pt x="0" y="447721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73164" y="2640075"/>
              <a:ext cx="8726170" cy="0"/>
            </a:xfrm>
            <a:custGeom>
              <a:avLst/>
              <a:gdLst/>
              <a:ahLst/>
              <a:cxnLst/>
              <a:rect l="l" t="t" r="r" b="b"/>
              <a:pathLst>
                <a:path w="8726170">
                  <a:moveTo>
                    <a:pt x="0" y="0"/>
                  </a:moveTo>
                  <a:lnTo>
                    <a:pt x="8725725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73164" y="1622425"/>
              <a:ext cx="8726170" cy="4477385"/>
            </a:xfrm>
            <a:custGeom>
              <a:avLst/>
              <a:gdLst/>
              <a:ahLst/>
              <a:cxnLst/>
              <a:rect l="l" t="t" r="r" b="b"/>
              <a:pathLst>
                <a:path w="8726170" h="4477385">
                  <a:moveTo>
                    <a:pt x="0" y="1449324"/>
                  </a:moveTo>
                  <a:lnTo>
                    <a:pt x="8725725" y="1449324"/>
                  </a:lnTo>
                </a:path>
                <a:path w="8726170" h="4477385">
                  <a:moveTo>
                    <a:pt x="0" y="1880997"/>
                  </a:moveTo>
                  <a:lnTo>
                    <a:pt x="8725725" y="1880997"/>
                  </a:lnTo>
                </a:path>
                <a:path w="8726170" h="4477385">
                  <a:moveTo>
                    <a:pt x="0" y="2312670"/>
                  </a:moveTo>
                  <a:lnTo>
                    <a:pt x="8725725" y="2312670"/>
                  </a:lnTo>
                </a:path>
                <a:path w="8726170" h="4477385">
                  <a:moveTo>
                    <a:pt x="0" y="2744216"/>
                  </a:moveTo>
                  <a:lnTo>
                    <a:pt x="8725725" y="2744216"/>
                  </a:lnTo>
                </a:path>
                <a:path w="8726170" h="4477385">
                  <a:moveTo>
                    <a:pt x="0" y="3175889"/>
                  </a:moveTo>
                  <a:lnTo>
                    <a:pt x="8725725" y="3175889"/>
                  </a:lnTo>
                </a:path>
                <a:path w="8726170" h="4477385">
                  <a:moveTo>
                    <a:pt x="0" y="3607562"/>
                  </a:moveTo>
                  <a:lnTo>
                    <a:pt x="8725725" y="3607562"/>
                  </a:lnTo>
                </a:path>
                <a:path w="8726170" h="4477385">
                  <a:moveTo>
                    <a:pt x="0" y="4039222"/>
                  </a:moveTo>
                  <a:lnTo>
                    <a:pt x="8725725" y="4039222"/>
                  </a:lnTo>
                </a:path>
                <a:path w="8726170" h="4477385">
                  <a:moveTo>
                    <a:pt x="6350" y="0"/>
                  </a:moveTo>
                  <a:lnTo>
                    <a:pt x="6350" y="4477219"/>
                  </a:lnTo>
                </a:path>
                <a:path w="8726170" h="4477385">
                  <a:moveTo>
                    <a:pt x="0" y="6350"/>
                  </a:moveTo>
                  <a:lnTo>
                    <a:pt x="8725725" y="6350"/>
                  </a:lnTo>
                </a:path>
                <a:path w="8726170" h="4477385">
                  <a:moveTo>
                    <a:pt x="0" y="4470869"/>
                  </a:moveTo>
                  <a:lnTo>
                    <a:pt x="8725725" y="447086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306570" y="1876704"/>
            <a:ext cx="1322705" cy="415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Average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total</a:t>
            </a:r>
            <a:r>
              <a:rPr sz="20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cost</a:t>
            </a:r>
            <a:r>
              <a:rPr sz="20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(£)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2120"/>
              </a:spcBef>
            </a:pPr>
            <a:r>
              <a:rPr sz="2000" spc="-50" dirty="0"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000"/>
              </a:spcBef>
            </a:pPr>
            <a:r>
              <a:rPr sz="2000" spc="-20" dirty="0">
                <a:latin typeface="Calibri"/>
                <a:cs typeface="Calibri"/>
              </a:rPr>
              <a:t>22.0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000"/>
              </a:spcBef>
            </a:pPr>
            <a:r>
              <a:rPr sz="2000" spc="-20" dirty="0">
                <a:latin typeface="Calibri"/>
                <a:cs typeface="Calibri"/>
              </a:rPr>
              <a:t>14.0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994"/>
              </a:spcBef>
            </a:pPr>
            <a:r>
              <a:rPr sz="2000" spc="-20" dirty="0">
                <a:latin typeface="Calibri"/>
                <a:cs typeface="Calibri"/>
              </a:rPr>
              <a:t>11.0</a:t>
            </a:r>
            <a:endParaRPr sz="20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1005"/>
              </a:spcBef>
            </a:pPr>
            <a:r>
              <a:rPr sz="2000" spc="-50" dirty="0">
                <a:latin typeface="Calibri"/>
                <a:cs typeface="Calibri"/>
              </a:rPr>
              <a:t>…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994"/>
              </a:spcBef>
            </a:pPr>
            <a:r>
              <a:rPr sz="2000" spc="-20" dirty="0">
                <a:latin typeface="Calibri"/>
                <a:cs typeface="Calibri"/>
              </a:rPr>
              <a:t>10.4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000"/>
              </a:spcBef>
            </a:pPr>
            <a:r>
              <a:rPr sz="2000" spc="-20" dirty="0">
                <a:latin typeface="Calibri"/>
                <a:cs typeface="Calibri"/>
              </a:rPr>
              <a:t>12.0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005"/>
              </a:spcBef>
            </a:pPr>
            <a:r>
              <a:rPr sz="2000" spc="-20" dirty="0">
                <a:latin typeface="Calibri"/>
                <a:cs typeface="Calibri"/>
              </a:rPr>
              <a:t>14.7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828665" y="1876704"/>
            <a:ext cx="1756410" cy="415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Average</a:t>
            </a:r>
            <a:r>
              <a:rPr sz="20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variable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cost</a:t>
            </a:r>
            <a:r>
              <a:rPr sz="20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(£)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120"/>
              </a:spcBef>
            </a:pPr>
            <a:r>
              <a:rPr sz="2000" spc="-50" dirty="0"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1000"/>
              </a:spcBef>
            </a:pPr>
            <a:r>
              <a:rPr sz="2000" spc="-25" dirty="0">
                <a:latin typeface="Calibri"/>
                <a:cs typeface="Calibri"/>
              </a:rPr>
              <a:t>10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sz="2000" spc="-50" dirty="0"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94"/>
              </a:spcBef>
            </a:pPr>
            <a:r>
              <a:rPr sz="2000" spc="-50" dirty="0">
                <a:latin typeface="Calibri"/>
                <a:cs typeface="Calibri"/>
              </a:rPr>
              <a:t>…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05"/>
              </a:spcBef>
            </a:pPr>
            <a:r>
              <a:rPr sz="2000" spc="-50" dirty="0">
                <a:latin typeface="Calibri"/>
                <a:cs typeface="Calibri"/>
              </a:rPr>
              <a:t>7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94"/>
              </a:spcBef>
            </a:pPr>
            <a:r>
              <a:rPr sz="2000" spc="-50" dirty="0">
                <a:latin typeface="Calibri"/>
                <a:cs typeface="Calibri"/>
              </a:rPr>
              <a:t>8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1000"/>
              </a:spcBef>
            </a:pPr>
            <a:r>
              <a:rPr sz="2000" spc="-25" dirty="0">
                <a:latin typeface="Calibri"/>
                <a:cs typeface="Calibri"/>
              </a:rPr>
              <a:t>10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1005"/>
              </a:spcBef>
            </a:pPr>
            <a:r>
              <a:rPr sz="2000" spc="-25" dirty="0">
                <a:latin typeface="Calibri"/>
                <a:cs typeface="Calibri"/>
              </a:rPr>
              <a:t>13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819897" y="1876704"/>
            <a:ext cx="942340" cy="415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Marginal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cost</a:t>
            </a:r>
            <a:r>
              <a:rPr sz="20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(£)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2120"/>
              </a:spcBef>
            </a:pPr>
            <a:r>
              <a:rPr sz="2000" spc="-50" dirty="0"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sz="2000" spc="-25" dirty="0">
                <a:latin typeface="Calibri"/>
                <a:cs typeface="Calibri"/>
              </a:rPr>
              <a:t>10</a:t>
            </a:r>
            <a:endParaRPr sz="2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  <a:spcBef>
                <a:spcPts val="1000"/>
              </a:spcBef>
            </a:pPr>
            <a:r>
              <a:rPr sz="2000" spc="-50" dirty="0">
                <a:latin typeface="Calibri"/>
                <a:cs typeface="Calibri"/>
              </a:rPr>
              <a:t>…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994"/>
              </a:spcBef>
            </a:pPr>
            <a:r>
              <a:rPr sz="2000" spc="-50" dirty="0">
                <a:latin typeface="Calibri"/>
                <a:cs typeface="Calibri"/>
              </a:rPr>
              <a:t>5</a:t>
            </a:r>
            <a:endParaRPr sz="20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1005"/>
              </a:spcBef>
            </a:pPr>
            <a:r>
              <a:rPr sz="2000" spc="-50" dirty="0">
                <a:latin typeface="Calibri"/>
                <a:cs typeface="Calibri"/>
              </a:rPr>
              <a:t>7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94"/>
              </a:spcBef>
            </a:pPr>
            <a:r>
              <a:rPr sz="2000" spc="-25" dirty="0">
                <a:latin typeface="Calibri"/>
                <a:cs typeface="Calibri"/>
              </a:rPr>
              <a:t>12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sz="2000" spc="-25" dirty="0">
                <a:latin typeface="Calibri"/>
                <a:cs typeface="Calibri"/>
              </a:rPr>
              <a:t>20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05"/>
              </a:spcBef>
            </a:pPr>
            <a:r>
              <a:rPr sz="2000" spc="-25" dirty="0">
                <a:latin typeface="Calibri"/>
                <a:cs typeface="Calibri"/>
              </a:rPr>
              <a:t>31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226305" y="1344422"/>
            <a:ext cx="4930775" cy="5143500"/>
            <a:chOff x="4226305" y="1344422"/>
            <a:chExt cx="4930775" cy="5143500"/>
          </a:xfrm>
        </p:grpSpPr>
        <p:sp>
          <p:nvSpPr>
            <p:cNvPr id="37" name="object 37"/>
            <p:cNvSpPr/>
            <p:nvPr/>
          </p:nvSpPr>
          <p:spPr>
            <a:xfrm>
              <a:off x="7690865" y="1357122"/>
              <a:ext cx="1453515" cy="4753610"/>
            </a:xfrm>
            <a:custGeom>
              <a:avLst/>
              <a:gdLst/>
              <a:ahLst/>
              <a:cxnLst/>
              <a:rect l="l" t="t" r="r" b="b"/>
              <a:pathLst>
                <a:path w="1453515" h="4753610">
                  <a:moveTo>
                    <a:pt x="0" y="4753356"/>
                  </a:moveTo>
                  <a:lnTo>
                    <a:pt x="1453133" y="4753356"/>
                  </a:lnTo>
                  <a:lnTo>
                    <a:pt x="1453133" y="0"/>
                  </a:lnTo>
                  <a:lnTo>
                    <a:pt x="0" y="0"/>
                  </a:lnTo>
                  <a:lnTo>
                    <a:pt x="0" y="47533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690865" y="6097777"/>
              <a:ext cx="1453515" cy="25400"/>
            </a:xfrm>
            <a:custGeom>
              <a:avLst/>
              <a:gdLst/>
              <a:ahLst/>
              <a:cxnLst/>
              <a:rect l="l" t="t" r="r" b="b"/>
              <a:pathLst>
                <a:path w="1453515" h="25400">
                  <a:moveTo>
                    <a:pt x="0" y="25400"/>
                  </a:moveTo>
                  <a:lnTo>
                    <a:pt x="1453133" y="25400"/>
                  </a:lnTo>
                  <a:lnTo>
                    <a:pt x="1453133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690865" y="1357122"/>
              <a:ext cx="1453515" cy="4753610"/>
            </a:xfrm>
            <a:custGeom>
              <a:avLst/>
              <a:gdLst/>
              <a:ahLst/>
              <a:cxnLst/>
              <a:rect l="l" t="t" r="r" b="b"/>
              <a:pathLst>
                <a:path w="1453515" h="4753610">
                  <a:moveTo>
                    <a:pt x="1453133" y="0"/>
                  </a:moveTo>
                  <a:lnTo>
                    <a:pt x="0" y="0"/>
                  </a:lnTo>
                  <a:lnTo>
                    <a:pt x="0" y="4753356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724905" y="1556765"/>
              <a:ext cx="2263140" cy="4918075"/>
            </a:xfrm>
            <a:custGeom>
              <a:avLst/>
              <a:gdLst/>
              <a:ahLst/>
              <a:cxnLst/>
              <a:rect l="l" t="t" r="r" b="b"/>
              <a:pathLst>
                <a:path w="2263140" h="4918075">
                  <a:moveTo>
                    <a:pt x="2263140" y="0"/>
                  </a:moveTo>
                  <a:lnTo>
                    <a:pt x="0" y="0"/>
                  </a:lnTo>
                  <a:lnTo>
                    <a:pt x="0" y="4917948"/>
                  </a:lnTo>
                  <a:lnTo>
                    <a:pt x="2263140" y="4917948"/>
                  </a:lnTo>
                  <a:lnTo>
                    <a:pt x="22631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724905" y="1556765"/>
              <a:ext cx="2263140" cy="4918075"/>
            </a:xfrm>
            <a:custGeom>
              <a:avLst/>
              <a:gdLst/>
              <a:ahLst/>
              <a:cxnLst/>
              <a:rect l="l" t="t" r="r" b="b"/>
              <a:pathLst>
                <a:path w="2263140" h="4918075">
                  <a:moveTo>
                    <a:pt x="0" y="4917948"/>
                  </a:moveTo>
                  <a:lnTo>
                    <a:pt x="2263140" y="4917948"/>
                  </a:lnTo>
                  <a:lnTo>
                    <a:pt x="2263140" y="0"/>
                  </a:lnTo>
                  <a:lnTo>
                    <a:pt x="0" y="0"/>
                  </a:lnTo>
                  <a:lnTo>
                    <a:pt x="0" y="491794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239005" y="1639062"/>
              <a:ext cx="2170430" cy="4752340"/>
            </a:xfrm>
            <a:custGeom>
              <a:avLst/>
              <a:gdLst/>
              <a:ahLst/>
              <a:cxnLst/>
              <a:rect l="l" t="t" r="r" b="b"/>
              <a:pathLst>
                <a:path w="2170429" h="4752340">
                  <a:moveTo>
                    <a:pt x="2170176" y="0"/>
                  </a:moveTo>
                  <a:lnTo>
                    <a:pt x="0" y="0"/>
                  </a:lnTo>
                  <a:lnTo>
                    <a:pt x="0" y="4751832"/>
                  </a:lnTo>
                  <a:lnTo>
                    <a:pt x="2170176" y="4751832"/>
                  </a:lnTo>
                  <a:lnTo>
                    <a:pt x="21701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239005" y="1639062"/>
              <a:ext cx="2170430" cy="4752340"/>
            </a:xfrm>
            <a:custGeom>
              <a:avLst/>
              <a:gdLst/>
              <a:ahLst/>
              <a:cxnLst/>
              <a:rect l="l" t="t" r="r" b="b"/>
              <a:pathLst>
                <a:path w="2170429" h="4752340">
                  <a:moveTo>
                    <a:pt x="0" y="4751832"/>
                  </a:moveTo>
                  <a:lnTo>
                    <a:pt x="2170176" y="4751832"/>
                  </a:lnTo>
                  <a:lnTo>
                    <a:pt x="2170176" y="0"/>
                  </a:lnTo>
                  <a:lnTo>
                    <a:pt x="0" y="0"/>
                  </a:lnTo>
                  <a:lnTo>
                    <a:pt x="0" y="475183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78480">
              <a:lnSpc>
                <a:spcPct val="100000"/>
              </a:lnSpc>
              <a:spcBef>
                <a:spcPts val="100"/>
              </a:spcBef>
            </a:pPr>
            <a:r>
              <a:rPr sz="2000" dirty="0"/>
              <a:t>EXAMPLE:</a:t>
            </a:r>
            <a:r>
              <a:rPr sz="2000" spc="-15" dirty="0"/>
              <a:t> </a:t>
            </a:r>
            <a:r>
              <a:rPr sz="2000" dirty="0"/>
              <a:t>output</a:t>
            </a:r>
            <a:r>
              <a:rPr sz="2000" spc="-45" dirty="0"/>
              <a:t> </a:t>
            </a:r>
            <a:r>
              <a:rPr sz="2000" spc="-20" dirty="0"/>
              <a:t>focus</a:t>
            </a:r>
            <a:endParaRPr sz="2000"/>
          </a:p>
        </p:txBody>
      </p:sp>
      <p:sp>
        <p:nvSpPr>
          <p:cNvPr id="45" name="object 45"/>
          <p:cNvSpPr/>
          <p:nvPr/>
        </p:nvSpPr>
        <p:spPr>
          <a:xfrm>
            <a:off x="6517385" y="4014978"/>
            <a:ext cx="431800" cy="356870"/>
          </a:xfrm>
          <a:custGeom>
            <a:avLst/>
            <a:gdLst/>
            <a:ahLst/>
            <a:cxnLst/>
            <a:rect l="l" t="t" r="r" b="b"/>
            <a:pathLst>
              <a:path w="431800" h="356870">
                <a:moveTo>
                  <a:pt x="0" y="356616"/>
                </a:moveTo>
                <a:lnTo>
                  <a:pt x="431292" y="356616"/>
                </a:lnTo>
                <a:lnTo>
                  <a:pt x="431292" y="0"/>
                </a:lnTo>
                <a:lnTo>
                  <a:pt x="0" y="0"/>
                </a:lnTo>
                <a:lnTo>
                  <a:pt x="0" y="356616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object 46"/>
          <p:cNvGrpSpPr/>
          <p:nvPr/>
        </p:nvGrpSpPr>
        <p:grpSpPr>
          <a:xfrm>
            <a:off x="3343909" y="2918714"/>
            <a:ext cx="5189220" cy="1684020"/>
            <a:chOff x="3343909" y="2918714"/>
            <a:chExt cx="5189220" cy="1684020"/>
          </a:xfrm>
        </p:grpSpPr>
        <p:sp>
          <p:nvSpPr>
            <p:cNvPr id="47" name="object 47"/>
            <p:cNvSpPr/>
            <p:nvPr/>
          </p:nvSpPr>
          <p:spPr>
            <a:xfrm>
              <a:off x="8088629" y="3556254"/>
              <a:ext cx="431800" cy="355600"/>
            </a:xfrm>
            <a:custGeom>
              <a:avLst/>
              <a:gdLst/>
              <a:ahLst/>
              <a:cxnLst/>
              <a:rect l="l" t="t" r="r" b="b"/>
              <a:pathLst>
                <a:path w="431800" h="355600">
                  <a:moveTo>
                    <a:pt x="0" y="355092"/>
                  </a:moveTo>
                  <a:lnTo>
                    <a:pt x="431292" y="355092"/>
                  </a:lnTo>
                  <a:lnTo>
                    <a:pt x="431292" y="0"/>
                  </a:lnTo>
                  <a:lnTo>
                    <a:pt x="0" y="0"/>
                  </a:lnTo>
                  <a:lnTo>
                    <a:pt x="0" y="355092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028181" y="4011930"/>
              <a:ext cx="480059" cy="356870"/>
            </a:xfrm>
            <a:custGeom>
              <a:avLst/>
              <a:gdLst/>
              <a:ahLst/>
              <a:cxnLst/>
              <a:rect l="l" t="t" r="r" b="b"/>
              <a:pathLst>
                <a:path w="480059" h="356870">
                  <a:moveTo>
                    <a:pt x="301751" y="0"/>
                  </a:moveTo>
                  <a:lnTo>
                    <a:pt x="301751" y="89154"/>
                  </a:lnTo>
                  <a:lnTo>
                    <a:pt x="0" y="89154"/>
                  </a:lnTo>
                  <a:lnTo>
                    <a:pt x="0" y="267462"/>
                  </a:lnTo>
                  <a:lnTo>
                    <a:pt x="301751" y="267462"/>
                  </a:lnTo>
                  <a:lnTo>
                    <a:pt x="301751" y="356616"/>
                  </a:lnTo>
                  <a:lnTo>
                    <a:pt x="480060" y="178308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028181" y="4011930"/>
              <a:ext cx="480059" cy="356870"/>
            </a:xfrm>
            <a:custGeom>
              <a:avLst/>
              <a:gdLst/>
              <a:ahLst/>
              <a:cxnLst/>
              <a:rect l="l" t="t" r="r" b="b"/>
              <a:pathLst>
                <a:path w="480059" h="356870">
                  <a:moveTo>
                    <a:pt x="301751" y="356616"/>
                  </a:moveTo>
                  <a:lnTo>
                    <a:pt x="301751" y="267462"/>
                  </a:lnTo>
                  <a:lnTo>
                    <a:pt x="0" y="267462"/>
                  </a:lnTo>
                  <a:lnTo>
                    <a:pt x="0" y="89154"/>
                  </a:lnTo>
                  <a:lnTo>
                    <a:pt x="301751" y="89154"/>
                  </a:lnTo>
                  <a:lnTo>
                    <a:pt x="301751" y="0"/>
                  </a:lnTo>
                  <a:lnTo>
                    <a:pt x="480060" y="178308"/>
                  </a:lnTo>
                  <a:lnTo>
                    <a:pt x="301751" y="356616"/>
                  </a:lnTo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356609" y="3790950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2582544" y="0"/>
                  </a:moveTo>
                  <a:lnTo>
                    <a:pt x="99694" y="0"/>
                  </a:lnTo>
                  <a:lnTo>
                    <a:pt x="60918" y="7844"/>
                  </a:lnTo>
                  <a:lnTo>
                    <a:pt x="29225" y="29225"/>
                  </a:lnTo>
                  <a:lnTo>
                    <a:pt x="7844" y="60918"/>
                  </a:lnTo>
                  <a:lnTo>
                    <a:pt x="0" y="99694"/>
                  </a:lnTo>
                  <a:lnTo>
                    <a:pt x="0" y="698881"/>
                  </a:lnTo>
                  <a:lnTo>
                    <a:pt x="7844" y="737657"/>
                  </a:lnTo>
                  <a:lnTo>
                    <a:pt x="29225" y="769350"/>
                  </a:lnTo>
                  <a:lnTo>
                    <a:pt x="60918" y="790731"/>
                  </a:lnTo>
                  <a:lnTo>
                    <a:pt x="99694" y="798576"/>
                  </a:lnTo>
                  <a:lnTo>
                    <a:pt x="2582544" y="798576"/>
                  </a:lnTo>
                  <a:lnTo>
                    <a:pt x="2621321" y="790731"/>
                  </a:lnTo>
                  <a:lnTo>
                    <a:pt x="2653014" y="769350"/>
                  </a:lnTo>
                  <a:lnTo>
                    <a:pt x="2674395" y="737657"/>
                  </a:lnTo>
                  <a:lnTo>
                    <a:pt x="2682240" y="698881"/>
                  </a:lnTo>
                  <a:lnTo>
                    <a:pt x="2682240" y="99694"/>
                  </a:lnTo>
                  <a:lnTo>
                    <a:pt x="2674395" y="60918"/>
                  </a:lnTo>
                  <a:lnTo>
                    <a:pt x="2653014" y="29225"/>
                  </a:lnTo>
                  <a:lnTo>
                    <a:pt x="2621321" y="7844"/>
                  </a:lnTo>
                  <a:lnTo>
                    <a:pt x="2582544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356609" y="3790950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0" y="99694"/>
                  </a:moveTo>
                  <a:lnTo>
                    <a:pt x="7844" y="60918"/>
                  </a:lnTo>
                  <a:lnTo>
                    <a:pt x="29225" y="29225"/>
                  </a:lnTo>
                  <a:lnTo>
                    <a:pt x="60918" y="7844"/>
                  </a:lnTo>
                  <a:lnTo>
                    <a:pt x="99694" y="0"/>
                  </a:lnTo>
                  <a:lnTo>
                    <a:pt x="2582544" y="0"/>
                  </a:lnTo>
                  <a:lnTo>
                    <a:pt x="2621321" y="7844"/>
                  </a:lnTo>
                  <a:lnTo>
                    <a:pt x="2653014" y="29225"/>
                  </a:lnTo>
                  <a:lnTo>
                    <a:pt x="2674395" y="60918"/>
                  </a:lnTo>
                  <a:lnTo>
                    <a:pt x="2682240" y="99694"/>
                  </a:lnTo>
                  <a:lnTo>
                    <a:pt x="2682240" y="698881"/>
                  </a:lnTo>
                  <a:lnTo>
                    <a:pt x="2674395" y="737657"/>
                  </a:lnTo>
                  <a:lnTo>
                    <a:pt x="2653014" y="769350"/>
                  </a:lnTo>
                  <a:lnTo>
                    <a:pt x="2621321" y="790731"/>
                  </a:lnTo>
                  <a:lnTo>
                    <a:pt x="2582544" y="798576"/>
                  </a:lnTo>
                  <a:lnTo>
                    <a:pt x="99694" y="798576"/>
                  </a:lnTo>
                  <a:lnTo>
                    <a:pt x="60918" y="790731"/>
                  </a:lnTo>
                  <a:lnTo>
                    <a:pt x="29225" y="769350"/>
                  </a:lnTo>
                  <a:lnTo>
                    <a:pt x="7844" y="737657"/>
                  </a:lnTo>
                  <a:lnTo>
                    <a:pt x="0" y="698881"/>
                  </a:lnTo>
                  <a:lnTo>
                    <a:pt x="0" y="99694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7712075" y="3330829"/>
              <a:ext cx="460375" cy="381000"/>
            </a:xfrm>
            <a:custGeom>
              <a:avLst/>
              <a:gdLst/>
              <a:ahLst/>
              <a:cxnLst/>
              <a:rect l="l" t="t" r="r" b="b"/>
              <a:pathLst>
                <a:path w="460375" h="381000">
                  <a:moveTo>
                    <a:pt x="88265" y="0"/>
                  </a:moveTo>
                  <a:lnTo>
                    <a:pt x="0" y="154559"/>
                  </a:lnTo>
                  <a:lnTo>
                    <a:pt x="261111" y="303657"/>
                  </a:lnTo>
                  <a:lnTo>
                    <a:pt x="217043" y="381000"/>
                  </a:lnTo>
                  <a:lnTo>
                    <a:pt x="459994" y="314579"/>
                  </a:lnTo>
                  <a:lnTo>
                    <a:pt x="393573" y="71628"/>
                  </a:lnTo>
                  <a:lnTo>
                    <a:pt x="349376" y="148971"/>
                  </a:lnTo>
                  <a:lnTo>
                    <a:pt x="8826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7712075" y="3330829"/>
              <a:ext cx="460375" cy="381000"/>
            </a:xfrm>
            <a:custGeom>
              <a:avLst/>
              <a:gdLst/>
              <a:ahLst/>
              <a:cxnLst/>
              <a:rect l="l" t="t" r="r" b="b"/>
              <a:pathLst>
                <a:path w="460375" h="381000">
                  <a:moveTo>
                    <a:pt x="217043" y="381000"/>
                  </a:moveTo>
                  <a:lnTo>
                    <a:pt x="261111" y="303657"/>
                  </a:lnTo>
                  <a:lnTo>
                    <a:pt x="0" y="154559"/>
                  </a:lnTo>
                  <a:lnTo>
                    <a:pt x="88265" y="0"/>
                  </a:lnTo>
                  <a:lnTo>
                    <a:pt x="349376" y="148971"/>
                  </a:lnTo>
                  <a:lnTo>
                    <a:pt x="393573" y="71628"/>
                  </a:lnTo>
                  <a:lnTo>
                    <a:pt x="459994" y="314579"/>
                  </a:lnTo>
                  <a:lnTo>
                    <a:pt x="217043" y="381000"/>
                  </a:lnTo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068061" y="2931414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2582544" y="0"/>
                  </a:moveTo>
                  <a:lnTo>
                    <a:pt x="99695" y="0"/>
                  </a:lnTo>
                  <a:lnTo>
                    <a:pt x="60918" y="7844"/>
                  </a:lnTo>
                  <a:lnTo>
                    <a:pt x="29225" y="29225"/>
                  </a:lnTo>
                  <a:lnTo>
                    <a:pt x="7844" y="60918"/>
                  </a:lnTo>
                  <a:lnTo>
                    <a:pt x="0" y="99695"/>
                  </a:lnTo>
                  <a:lnTo>
                    <a:pt x="0" y="698881"/>
                  </a:lnTo>
                  <a:lnTo>
                    <a:pt x="7844" y="737657"/>
                  </a:lnTo>
                  <a:lnTo>
                    <a:pt x="29225" y="769350"/>
                  </a:lnTo>
                  <a:lnTo>
                    <a:pt x="60918" y="790731"/>
                  </a:lnTo>
                  <a:lnTo>
                    <a:pt x="99695" y="798576"/>
                  </a:lnTo>
                  <a:lnTo>
                    <a:pt x="2582544" y="798576"/>
                  </a:lnTo>
                  <a:lnTo>
                    <a:pt x="2621321" y="790731"/>
                  </a:lnTo>
                  <a:lnTo>
                    <a:pt x="2653014" y="769350"/>
                  </a:lnTo>
                  <a:lnTo>
                    <a:pt x="2674395" y="737657"/>
                  </a:lnTo>
                  <a:lnTo>
                    <a:pt x="2682240" y="698881"/>
                  </a:lnTo>
                  <a:lnTo>
                    <a:pt x="2682240" y="99695"/>
                  </a:lnTo>
                  <a:lnTo>
                    <a:pt x="2674395" y="60918"/>
                  </a:lnTo>
                  <a:lnTo>
                    <a:pt x="2653014" y="29225"/>
                  </a:lnTo>
                  <a:lnTo>
                    <a:pt x="2621321" y="7844"/>
                  </a:lnTo>
                  <a:lnTo>
                    <a:pt x="2582544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068061" y="2931414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0" y="99695"/>
                  </a:moveTo>
                  <a:lnTo>
                    <a:pt x="7844" y="60918"/>
                  </a:lnTo>
                  <a:lnTo>
                    <a:pt x="29225" y="29225"/>
                  </a:lnTo>
                  <a:lnTo>
                    <a:pt x="60918" y="7844"/>
                  </a:lnTo>
                  <a:lnTo>
                    <a:pt x="99695" y="0"/>
                  </a:lnTo>
                  <a:lnTo>
                    <a:pt x="2582544" y="0"/>
                  </a:lnTo>
                  <a:lnTo>
                    <a:pt x="2621321" y="7844"/>
                  </a:lnTo>
                  <a:lnTo>
                    <a:pt x="2653014" y="29225"/>
                  </a:lnTo>
                  <a:lnTo>
                    <a:pt x="2674395" y="60918"/>
                  </a:lnTo>
                  <a:lnTo>
                    <a:pt x="2682240" y="99695"/>
                  </a:lnTo>
                  <a:lnTo>
                    <a:pt x="2682240" y="698881"/>
                  </a:lnTo>
                  <a:lnTo>
                    <a:pt x="2674395" y="737657"/>
                  </a:lnTo>
                  <a:lnTo>
                    <a:pt x="2653014" y="769350"/>
                  </a:lnTo>
                  <a:lnTo>
                    <a:pt x="2621321" y="790731"/>
                  </a:lnTo>
                  <a:lnTo>
                    <a:pt x="2582544" y="798576"/>
                  </a:lnTo>
                  <a:lnTo>
                    <a:pt x="99695" y="798576"/>
                  </a:lnTo>
                  <a:lnTo>
                    <a:pt x="60918" y="790731"/>
                  </a:lnTo>
                  <a:lnTo>
                    <a:pt x="29225" y="769350"/>
                  </a:lnTo>
                  <a:lnTo>
                    <a:pt x="7844" y="737657"/>
                  </a:lnTo>
                  <a:lnTo>
                    <a:pt x="0" y="698881"/>
                  </a:lnTo>
                  <a:lnTo>
                    <a:pt x="0" y="99695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3929888" y="3301364"/>
            <a:ext cx="3352165" cy="1190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1925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MC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28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–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22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6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20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AVC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21/3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=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C0504D"/>
                </a:solidFill>
                <a:latin typeface="Calibri"/>
                <a:cs typeface="Calibri"/>
              </a:rPr>
              <a:t>7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5093461" y="4730369"/>
            <a:ext cx="3038475" cy="890269"/>
            <a:chOff x="5093461" y="4730369"/>
            <a:chExt cx="3038475" cy="890269"/>
          </a:xfrm>
        </p:grpSpPr>
        <p:sp>
          <p:nvSpPr>
            <p:cNvPr id="58" name="object 58"/>
            <p:cNvSpPr/>
            <p:nvPr/>
          </p:nvSpPr>
          <p:spPr>
            <a:xfrm>
              <a:off x="5106161" y="4743069"/>
              <a:ext cx="401955" cy="401955"/>
            </a:xfrm>
            <a:custGeom>
              <a:avLst/>
              <a:gdLst/>
              <a:ahLst/>
              <a:cxnLst/>
              <a:rect l="l" t="t" r="r" b="b"/>
              <a:pathLst>
                <a:path w="401954" h="401954">
                  <a:moveTo>
                    <a:pt x="251840" y="0"/>
                  </a:moveTo>
                  <a:lnTo>
                    <a:pt x="0" y="0"/>
                  </a:lnTo>
                  <a:lnTo>
                    <a:pt x="0" y="251840"/>
                  </a:lnTo>
                  <a:lnTo>
                    <a:pt x="62991" y="188848"/>
                  </a:lnTo>
                  <a:lnTo>
                    <a:pt x="275463" y="401446"/>
                  </a:lnTo>
                  <a:lnTo>
                    <a:pt x="401447" y="275589"/>
                  </a:lnTo>
                  <a:lnTo>
                    <a:pt x="188975" y="62991"/>
                  </a:lnTo>
                  <a:lnTo>
                    <a:pt x="25184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5106161" y="4743069"/>
              <a:ext cx="401955" cy="401955"/>
            </a:xfrm>
            <a:custGeom>
              <a:avLst/>
              <a:gdLst/>
              <a:ahLst/>
              <a:cxnLst/>
              <a:rect l="l" t="t" r="r" b="b"/>
              <a:pathLst>
                <a:path w="401954" h="401954">
                  <a:moveTo>
                    <a:pt x="251840" y="0"/>
                  </a:moveTo>
                  <a:lnTo>
                    <a:pt x="188975" y="62991"/>
                  </a:lnTo>
                  <a:lnTo>
                    <a:pt x="401447" y="275589"/>
                  </a:lnTo>
                  <a:lnTo>
                    <a:pt x="275463" y="401446"/>
                  </a:lnTo>
                  <a:lnTo>
                    <a:pt x="62991" y="188848"/>
                  </a:lnTo>
                  <a:lnTo>
                    <a:pt x="0" y="251840"/>
                  </a:lnTo>
                  <a:lnTo>
                    <a:pt x="0" y="0"/>
                  </a:lnTo>
                  <a:lnTo>
                    <a:pt x="251840" y="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436869" y="4808982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2582545" y="0"/>
                  </a:moveTo>
                  <a:lnTo>
                    <a:pt x="99694" y="0"/>
                  </a:lnTo>
                  <a:lnTo>
                    <a:pt x="60918" y="7844"/>
                  </a:lnTo>
                  <a:lnTo>
                    <a:pt x="29225" y="29225"/>
                  </a:lnTo>
                  <a:lnTo>
                    <a:pt x="7844" y="60918"/>
                  </a:lnTo>
                  <a:lnTo>
                    <a:pt x="0" y="99695"/>
                  </a:lnTo>
                  <a:lnTo>
                    <a:pt x="0" y="698881"/>
                  </a:lnTo>
                  <a:lnTo>
                    <a:pt x="7844" y="737657"/>
                  </a:lnTo>
                  <a:lnTo>
                    <a:pt x="29225" y="769350"/>
                  </a:lnTo>
                  <a:lnTo>
                    <a:pt x="60918" y="790731"/>
                  </a:lnTo>
                  <a:lnTo>
                    <a:pt x="99694" y="798576"/>
                  </a:lnTo>
                  <a:lnTo>
                    <a:pt x="2582545" y="798576"/>
                  </a:lnTo>
                  <a:lnTo>
                    <a:pt x="2621321" y="790731"/>
                  </a:lnTo>
                  <a:lnTo>
                    <a:pt x="2653014" y="769350"/>
                  </a:lnTo>
                  <a:lnTo>
                    <a:pt x="2674395" y="737657"/>
                  </a:lnTo>
                  <a:lnTo>
                    <a:pt x="2682239" y="698881"/>
                  </a:lnTo>
                  <a:lnTo>
                    <a:pt x="2682239" y="99695"/>
                  </a:lnTo>
                  <a:lnTo>
                    <a:pt x="2674395" y="60918"/>
                  </a:lnTo>
                  <a:lnTo>
                    <a:pt x="2653014" y="29225"/>
                  </a:lnTo>
                  <a:lnTo>
                    <a:pt x="2621321" y="7844"/>
                  </a:lnTo>
                  <a:lnTo>
                    <a:pt x="2582545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436869" y="4808982"/>
              <a:ext cx="2682240" cy="798830"/>
            </a:xfrm>
            <a:custGeom>
              <a:avLst/>
              <a:gdLst/>
              <a:ahLst/>
              <a:cxnLst/>
              <a:rect l="l" t="t" r="r" b="b"/>
              <a:pathLst>
                <a:path w="2682240" h="798829">
                  <a:moveTo>
                    <a:pt x="0" y="99695"/>
                  </a:moveTo>
                  <a:lnTo>
                    <a:pt x="7844" y="60918"/>
                  </a:lnTo>
                  <a:lnTo>
                    <a:pt x="29225" y="29225"/>
                  </a:lnTo>
                  <a:lnTo>
                    <a:pt x="60918" y="7844"/>
                  </a:lnTo>
                  <a:lnTo>
                    <a:pt x="99694" y="0"/>
                  </a:lnTo>
                  <a:lnTo>
                    <a:pt x="2582545" y="0"/>
                  </a:lnTo>
                  <a:lnTo>
                    <a:pt x="2621321" y="7844"/>
                  </a:lnTo>
                  <a:lnTo>
                    <a:pt x="2653014" y="29225"/>
                  </a:lnTo>
                  <a:lnTo>
                    <a:pt x="2674395" y="60918"/>
                  </a:lnTo>
                  <a:lnTo>
                    <a:pt x="2682239" y="99695"/>
                  </a:lnTo>
                  <a:lnTo>
                    <a:pt x="2682239" y="698881"/>
                  </a:lnTo>
                  <a:lnTo>
                    <a:pt x="2674395" y="737657"/>
                  </a:lnTo>
                  <a:lnTo>
                    <a:pt x="2653014" y="769350"/>
                  </a:lnTo>
                  <a:lnTo>
                    <a:pt x="2621321" y="790731"/>
                  </a:lnTo>
                  <a:lnTo>
                    <a:pt x="2582545" y="798576"/>
                  </a:lnTo>
                  <a:lnTo>
                    <a:pt x="99694" y="798576"/>
                  </a:lnTo>
                  <a:lnTo>
                    <a:pt x="60918" y="790731"/>
                  </a:lnTo>
                  <a:lnTo>
                    <a:pt x="29225" y="769350"/>
                  </a:lnTo>
                  <a:lnTo>
                    <a:pt x="7844" y="737657"/>
                  </a:lnTo>
                  <a:lnTo>
                    <a:pt x="0" y="698881"/>
                  </a:lnTo>
                  <a:lnTo>
                    <a:pt x="0" y="99695"/>
                  </a:lnTo>
                  <a:close/>
                </a:path>
              </a:pathLst>
            </a:custGeom>
            <a:ln w="25399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2" name="object 62"/>
          <p:cNvGraphicFramePr>
            <a:graphicFrameLocks noGrp="1"/>
          </p:cNvGraphicFramePr>
          <p:nvPr/>
        </p:nvGraphicFramePr>
        <p:xfrm>
          <a:off x="292557" y="1876704"/>
          <a:ext cx="8604883" cy="4211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50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52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25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970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63270">
                <a:tc>
                  <a:txBody>
                    <a:bodyPr/>
                    <a:lstStyle/>
                    <a:p>
                      <a:pPr marL="46355">
                        <a:lnSpc>
                          <a:spcPts val="1905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day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5"/>
                        </a:lnSpc>
                      </a:pPr>
                      <a:r>
                        <a:rPr sz="20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20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variable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89535" algn="ctr">
                        <a:lnSpc>
                          <a:spcPts val="1905"/>
                        </a:lnSpc>
                      </a:pPr>
                      <a:r>
                        <a:rPr sz="20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r>
                        <a:rPr sz="20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R="88265" algn="ctr">
                        <a:lnSpc>
                          <a:spcPct val="100000"/>
                        </a:lnSpc>
                      </a:pPr>
                      <a:r>
                        <a:rPr sz="20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(£)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4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4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4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4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4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4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885" marR="12065">
                        <a:lnSpc>
                          <a:spcPts val="1670"/>
                        </a:lnSpc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2000" b="1" spc="-1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units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16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28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361315">
                        <a:lnSpc>
                          <a:spcPts val="2185"/>
                        </a:lnSpc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85"/>
                        </a:lnSpc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9935">
                        <a:lnSpc>
                          <a:spcPts val="400"/>
                        </a:lnSpc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20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unit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R="86360" algn="ctr">
                        <a:lnSpc>
                          <a:spcPts val="1789"/>
                        </a:lnSpc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33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ts val="1010"/>
                        </a:lnSpc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2000" b="1" spc="-6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2000" b="1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TVC</a:t>
                      </a:r>
                      <a:r>
                        <a:rPr sz="2000" b="1" spc="-3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b="1" spc="-3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6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960">
                <a:tc>
                  <a:txBody>
                    <a:bodyPr/>
                    <a:lstStyle/>
                    <a:p>
                      <a:pPr marL="361315">
                        <a:lnSpc>
                          <a:spcPts val="1905"/>
                        </a:lnSpc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5"/>
                        </a:lnSpc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28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ts val="1905"/>
                        </a:lnSpc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40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52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2705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2000" b="1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units</a:t>
                      </a:r>
                      <a:r>
                        <a:rPr sz="2000" b="1" spc="-4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2000" b="1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TC</a:t>
                      </a:r>
                      <a:r>
                        <a:rPr sz="2000" b="1" spc="-3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b="1" spc="-1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40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90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6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60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72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9554" marR="12065">
                        <a:lnSpc>
                          <a:spcPts val="2105"/>
                        </a:lnSpc>
                      </a:pPr>
                      <a:r>
                        <a:rPr sz="2000" spc="-5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ATC</a:t>
                      </a:r>
                      <a:r>
                        <a:rPr sz="2000" spc="-3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40/4</a:t>
                      </a:r>
                      <a:r>
                        <a:rPr sz="2000" spc="-4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=</a:t>
                      </a:r>
                      <a:r>
                        <a:rPr sz="2000" spc="-20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50" dirty="0">
                          <a:latin typeface="Calibri"/>
                          <a:cs typeface="Calibri"/>
                        </a:rPr>
                        <a:t>7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91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R="8826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000" spc="-25" dirty="0">
                          <a:latin typeface="Calibri"/>
                          <a:cs typeface="Calibri"/>
                        </a:rPr>
                        <a:t>103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grpSp>
        <p:nvGrpSpPr>
          <p:cNvPr id="63" name="object 63"/>
          <p:cNvGrpSpPr/>
          <p:nvPr/>
        </p:nvGrpSpPr>
        <p:grpSpPr>
          <a:xfrm>
            <a:off x="5224271" y="2691383"/>
            <a:ext cx="421005" cy="3569335"/>
            <a:chOff x="5224271" y="2691383"/>
            <a:chExt cx="421005" cy="3569335"/>
          </a:xfrm>
        </p:grpSpPr>
        <p:pic>
          <p:nvPicPr>
            <p:cNvPr id="64" name="object 6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24271" y="2691383"/>
              <a:ext cx="420674" cy="2157984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5351291" y="2710433"/>
              <a:ext cx="171450" cy="1908810"/>
            </a:xfrm>
            <a:custGeom>
              <a:avLst/>
              <a:gdLst/>
              <a:ahLst/>
              <a:cxnLst/>
              <a:rect l="l" t="t" r="r" b="b"/>
              <a:pathLst>
                <a:path w="171450" h="1908810">
                  <a:moveTo>
                    <a:pt x="16446" y="1737308"/>
                  </a:moveTo>
                  <a:lnTo>
                    <a:pt x="9251" y="1739772"/>
                  </a:lnTo>
                  <a:lnTo>
                    <a:pt x="3643" y="1744751"/>
                  </a:lnTo>
                  <a:lnTo>
                    <a:pt x="488" y="1751314"/>
                  </a:lnTo>
                  <a:lnTo>
                    <a:pt x="0" y="1758614"/>
                  </a:lnTo>
                  <a:lnTo>
                    <a:pt x="2393" y="1765808"/>
                  </a:lnTo>
                  <a:lnTo>
                    <a:pt x="85578" y="1908302"/>
                  </a:lnTo>
                  <a:lnTo>
                    <a:pt x="107671" y="1870455"/>
                  </a:lnTo>
                  <a:lnTo>
                    <a:pt x="66528" y="1870455"/>
                  </a:lnTo>
                  <a:lnTo>
                    <a:pt x="66528" y="1799971"/>
                  </a:lnTo>
                  <a:lnTo>
                    <a:pt x="35413" y="1746630"/>
                  </a:lnTo>
                  <a:lnTo>
                    <a:pt x="30360" y="1740951"/>
                  </a:lnTo>
                  <a:lnTo>
                    <a:pt x="23760" y="1737772"/>
                  </a:lnTo>
                  <a:lnTo>
                    <a:pt x="16446" y="1737308"/>
                  </a:lnTo>
                  <a:close/>
                </a:path>
                <a:path w="171450" h="1908810">
                  <a:moveTo>
                    <a:pt x="66528" y="1799971"/>
                  </a:moveTo>
                  <a:lnTo>
                    <a:pt x="66528" y="1870455"/>
                  </a:lnTo>
                  <a:lnTo>
                    <a:pt x="104628" y="1870455"/>
                  </a:lnTo>
                  <a:lnTo>
                    <a:pt x="104628" y="1860930"/>
                  </a:lnTo>
                  <a:lnTo>
                    <a:pt x="69068" y="1860930"/>
                  </a:lnTo>
                  <a:lnTo>
                    <a:pt x="85578" y="1832628"/>
                  </a:lnTo>
                  <a:lnTo>
                    <a:pt x="66528" y="1799971"/>
                  </a:lnTo>
                  <a:close/>
                </a:path>
                <a:path w="171450" h="1908810">
                  <a:moveTo>
                    <a:pt x="154709" y="1737308"/>
                  </a:moveTo>
                  <a:lnTo>
                    <a:pt x="147395" y="1737772"/>
                  </a:lnTo>
                  <a:lnTo>
                    <a:pt x="140795" y="1740951"/>
                  </a:lnTo>
                  <a:lnTo>
                    <a:pt x="135743" y="1746630"/>
                  </a:lnTo>
                  <a:lnTo>
                    <a:pt x="104628" y="1799971"/>
                  </a:lnTo>
                  <a:lnTo>
                    <a:pt x="104628" y="1870455"/>
                  </a:lnTo>
                  <a:lnTo>
                    <a:pt x="107671" y="1870455"/>
                  </a:lnTo>
                  <a:lnTo>
                    <a:pt x="168763" y="1765808"/>
                  </a:lnTo>
                  <a:lnTo>
                    <a:pt x="171156" y="1758614"/>
                  </a:lnTo>
                  <a:lnTo>
                    <a:pt x="170668" y="1751314"/>
                  </a:lnTo>
                  <a:lnTo>
                    <a:pt x="167512" y="1744751"/>
                  </a:lnTo>
                  <a:lnTo>
                    <a:pt x="161905" y="1739772"/>
                  </a:lnTo>
                  <a:lnTo>
                    <a:pt x="154709" y="1737308"/>
                  </a:lnTo>
                  <a:close/>
                </a:path>
                <a:path w="171450" h="1908810">
                  <a:moveTo>
                    <a:pt x="85578" y="1832628"/>
                  </a:moveTo>
                  <a:lnTo>
                    <a:pt x="69068" y="1860930"/>
                  </a:lnTo>
                  <a:lnTo>
                    <a:pt x="102088" y="1860930"/>
                  </a:lnTo>
                  <a:lnTo>
                    <a:pt x="85578" y="1832628"/>
                  </a:lnTo>
                  <a:close/>
                </a:path>
                <a:path w="171450" h="1908810">
                  <a:moveTo>
                    <a:pt x="104628" y="1799971"/>
                  </a:moveTo>
                  <a:lnTo>
                    <a:pt x="85578" y="1832628"/>
                  </a:lnTo>
                  <a:lnTo>
                    <a:pt x="102088" y="1860930"/>
                  </a:lnTo>
                  <a:lnTo>
                    <a:pt x="104628" y="1860930"/>
                  </a:lnTo>
                  <a:lnTo>
                    <a:pt x="104628" y="1799971"/>
                  </a:lnTo>
                  <a:close/>
                </a:path>
                <a:path w="171450" h="1908810">
                  <a:moveTo>
                    <a:pt x="104628" y="0"/>
                  </a:moveTo>
                  <a:lnTo>
                    <a:pt x="66528" y="0"/>
                  </a:lnTo>
                  <a:lnTo>
                    <a:pt x="66528" y="1799971"/>
                  </a:lnTo>
                  <a:lnTo>
                    <a:pt x="85578" y="1832628"/>
                  </a:lnTo>
                  <a:lnTo>
                    <a:pt x="104628" y="1799971"/>
                  </a:lnTo>
                  <a:lnTo>
                    <a:pt x="104628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24271" y="4797564"/>
              <a:ext cx="420674" cy="1463040"/>
            </a:xfrm>
            <a:prstGeom prst="rect">
              <a:avLst/>
            </a:prstGeom>
          </p:spPr>
        </p:pic>
      </p:grpSp>
      <p:sp>
        <p:nvSpPr>
          <p:cNvPr id="67" name="object 67"/>
          <p:cNvSpPr/>
          <p:nvPr/>
        </p:nvSpPr>
        <p:spPr>
          <a:xfrm>
            <a:off x="5351291" y="4816602"/>
            <a:ext cx="171450" cy="1214120"/>
          </a:xfrm>
          <a:custGeom>
            <a:avLst/>
            <a:gdLst/>
            <a:ahLst/>
            <a:cxnLst/>
            <a:rect l="l" t="t" r="r" b="b"/>
            <a:pathLst>
              <a:path w="171450" h="1214120">
                <a:moveTo>
                  <a:pt x="16446" y="1042636"/>
                </a:moveTo>
                <a:lnTo>
                  <a:pt x="9251" y="1045083"/>
                </a:lnTo>
                <a:lnTo>
                  <a:pt x="3643" y="1050110"/>
                </a:lnTo>
                <a:lnTo>
                  <a:pt x="488" y="1056687"/>
                </a:lnTo>
                <a:lnTo>
                  <a:pt x="0" y="1063974"/>
                </a:lnTo>
                <a:lnTo>
                  <a:pt x="2393" y="1071130"/>
                </a:lnTo>
                <a:lnTo>
                  <a:pt x="85578" y="1213637"/>
                </a:lnTo>
                <a:lnTo>
                  <a:pt x="107640" y="1175842"/>
                </a:lnTo>
                <a:lnTo>
                  <a:pt x="66528" y="1175842"/>
                </a:lnTo>
                <a:lnTo>
                  <a:pt x="66528" y="1105281"/>
                </a:lnTo>
                <a:lnTo>
                  <a:pt x="35413" y="1051941"/>
                </a:lnTo>
                <a:lnTo>
                  <a:pt x="30360" y="1046286"/>
                </a:lnTo>
                <a:lnTo>
                  <a:pt x="23760" y="1043111"/>
                </a:lnTo>
                <a:lnTo>
                  <a:pt x="16446" y="1042636"/>
                </a:lnTo>
                <a:close/>
              </a:path>
              <a:path w="171450" h="1214120">
                <a:moveTo>
                  <a:pt x="66528" y="1105281"/>
                </a:moveTo>
                <a:lnTo>
                  <a:pt x="66528" y="1175842"/>
                </a:lnTo>
                <a:lnTo>
                  <a:pt x="104628" y="1175842"/>
                </a:lnTo>
                <a:lnTo>
                  <a:pt x="104628" y="1166241"/>
                </a:lnTo>
                <a:lnTo>
                  <a:pt x="69068" y="1166241"/>
                </a:lnTo>
                <a:lnTo>
                  <a:pt x="85578" y="1137938"/>
                </a:lnTo>
                <a:lnTo>
                  <a:pt x="66528" y="1105281"/>
                </a:lnTo>
                <a:close/>
              </a:path>
              <a:path w="171450" h="1214120">
                <a:moveTo>
                  <a:pt x="154709" y="1042636"/>
                </a:moveTo>
                <a:lnTo>
                  <a:pt x="147395" y="1043111"/>
                </a:lnTo>
                <a:lnTo>
                  <a:pt x="140795" y="1046286"/>
                </a:lnTo>
                <a:lnTo>
                  <a:pt x="135743" y="1051941"/>
                </a:lnTo>
                <a:lnTo>
                  <a:pt x="104628" y="1105281"/>
                </a:lnTo>
                <a:lnTo>
                  <a:pt x="104628" y="1175842"/>
                </a:lnTo>
                <a:lnTo>
                  <a:pt x="107640" y="1175842"/>
                </a:lnTo>
                <a:lnTo>
                  <a:pt x="168763" y="1071130"/>
                </a:lnTo>
                <a:lnTo>
                  <a:pt x="171156" y="1063974"/>
                </a:lnTo>
                <a:lnTo>
                  <a:pt x="170668" y="1056687"/>
                </a:lnTo>
                <a:lnTo>
                  <a:pt x="167512" y="1050110"/>
                </a:lnTo>
                <a:lnTo>
                  <a:pt x="161905" y="1045083"/>
                </a:lnTo>
                <a:lnTo>
                  <a:pt x="154709" y="1042636"/>
                </a:lnTo>
                <a:close/>
              </a:path>
              <a:path w="171450" h="1214120">
                <a:moveTo>
                  <a:pt x="85578" y="1137938"/>
                </a:moveTo>
                <a:lnTo>
                  <a:pt x="69068" y="1166241"/>
                </a:lnTo>
                <a:lnTo>
                  <a:pt x="102088" y="1166241"/>
                </a:lnTo>
                <a:lnTo>
                  <a:pt x="85578" y="1137938"/>
                </a:lnTo>
                <a:close/>
              </a:path>
              <a:path w="171450" h="1214120">
                <a:moveTo>
                  <a:pt x="104628" y="1105281"/>
                </a:moveTo>
                <a:lnTo>
                  <a:pt x="85578" y="1137938"/>
                </a:lnTo>
                <a:lnTo>
                  <a:pt x="102088" y="1166241"/>
                </a:lnTo>
                <a:lnTo>
                  <a:pt x="104628" y="1166241"/>
                </a:lnTo>
                <a:lnTo>
                  <a:pt x="104628" y="1105281"/>
                </a:lnTo>
                <a:close/>
              </a:path>
              <a:path w="171450" h="1214120">
                <a:moveTo>
                  <a:pt x="104628" y="0"/>
                </a:moveTo>
                <a:lnTo>
                  <a:pt x="66528" y="0"/>
                </a:lnTo>
                <a:lnTo>
                  <a:pt x="66528" y="1105281"/>
                </a:lnTo>
                <a:lnTo>
                  <a:pt x="85578" y="1137938"/>
                </a:lnTo>
                <a:lnTo>
                  <a:pt x="104628" y="1105281"/>
                </a:lnTo>
                <a:lnTo>
                  <a:pt x="104628" y="0"/>
                </a:lnTo>
                <a:close/>
              </a:path>
            </a:pathLst>
          </a:custGeom>
          <a:solidFill>
            <a:srgbClr val="9BBA5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8" name="object 68"/>
          <p:cNvGrpSpPr/>
          <p:nvPr/>
        </p:nvGrpSpPr>
        <p:grpSpPr>
          <a:xfrm>
            <a:off x="7168895" y="2702051"/>
            <a:ext cx="421005" cy="3571240"/>
            <a:chOff x="7168895" y="2702051"/>
            <a:chExt cx="421005" cy="3571240"/>
          </a:xfrm>
        </p:grpSpPr>
        <p:pic>
          <p:nvPicPr>
            <p:cNvPr id="69" name="object 6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68895" y="2702051"/>
              <a:ext cx="420674" cy="1758696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7295915" y="2721101"/>
              <a:ext cx="171450" cy="1509395"/>
            </a:xfrm>
            <a:custGeom>
              <a:avLst/>
              <a:gdLst/>
              <a:ahLst/>
              <a:cxnLst/>
              <a:rect l="l" t="t" r="r" b="b"/>
              <a:pathLst>
                <a:path w="171450" h="1509395">
                  <a:moveTo>
                    <a:pt x="16446" y="1338147"/>
                  </a:moveTo>
                  <a:lnTo>
                    <a:pt x="9251" y="1340612"/>
                  </a:lnTo>
                  <a:lnTo>
                    <a:pt x="3643" y="1345590"/>
                  </a:lnTo>
                  <a:lnTo>
                    <a:pt x="488" y="1352153"/>
                  </a:lnTo>
                  <a:lnTo>
                    <a:pt x="0" y="1359453"/>
                  </a:lnTo>
                  <a:lnTo>
                    <a:pt x="2393" y="1366647"/>
                  </a:lnTo>
                  <a:lnTo>
                    <a:pt x="85578" y="1509141"/>
                  </a:lnTo>
                  <a:lnTo>
                    <a:pt x="107671" y="1471295"/>
                  </a:lnTo>
                  <a:lnTo>
                    <a:pt x="66528" y="1471295"/>
                  </a:lnTo>
                  <a:lnTo>
                    <a:pt x="66528" y="1400810"/>
                  </a:lnTo>
                  <a:lnTo>
                    <a:pt x="35413" y="1347470"/>
                  </a:lnTo>
                  <a:lnTo>
                    <a:pt x="30360" y="1341790"/>
                  </a:lnTo>
                  <a:lnTo>
                    <a:pt x="23760" y="1338611"/>
                  </a:lnTo>
                  <a:lnTo>
                    <a:pt x="16446" y="1338147"/>
                  </a:lnTo>
                  <a:close/>
                </a:path>
                <a:path w="171450" h="1509395">
                  <a:moveTo>
                    <a:pt x="66528" y="1400810"/>
                  </a:moveTo>
                  <a:lnTo>
                    <a:pt x="66528" y="1471295"/>
                  </a:lnTo>
                  <a:lnTo>
                    <a:pt x="104628" y="1471295"/>
                  </a:lnTo>
                  <a:lnTo>
                    <a:pt x="104628" y="1461770"/>
                  </a:lnTo>
                  <a:lnTo>
                    <a:pt x="69068" y="1461770"/>
                  </a:lnTo>
                  <a:lnTo>
                    <a:pt x="85578" y="1433467"/>
                  </a:lnTo>
                  <a:lnTo>
                    <a:pt x="66528" y="1400810"/>
                  </a:lnTo>
                  <a:close/>
                </a:path>
                <a:path w="171450" h="1509395">
                  <a:moveTo>
                    <a:pt x="154709" y="1338147"/>
                  </a:moveTo>
                  <a:lnTo>
                    <a:pt x="147395" y="1338611"/>
                  </a:lnTo>
                  <a:lnTo>
                    <a:pt x="140795" y="1341790"/>
                  </a:lnTo>
                  <a:lnTo>
                    <a:pt x="135743" y="1347470"/>
                  </a:lnTo>
                  <a:lnTo>
                    <a:pt x="104628" y="1400810"/>
                  </a:lnTo>
                  <a:lnTo>
                    <a:pt x="104628" y="1471295"/>
                  </a:lnTo>
                  <a:lnTo>
                    <a:pt x="107671" y="1471295"/>
                  </a:lnTo>
                  <a:lnTo>
                    <a:pt x="168763" y="1366647"/>
                  </a:lnTo>
                  <a:lnTo>
                    <a:pt x="171156" y="1359453"/>
                  </a:lnTo>
                  <a:lnTo>
                    <a:pt x="170668" y="1352153"/>
                  </a:lnTo>
                  <a:lnTo>
                    <a:pt x="167513" y="1345590"/>
                  </a:lnTo>
                  <a:lnTo>
                    <a:pt x="161905" y="1340612"/>
                  </a:lnTo>
                  <a:lnTo>
                    <a:pt x="154709" y="1338147"/>
                  </a:lnTo>
                  <a:close/>
                </a:path>
                <a:path w="171450" h="1509395">
                  <a:moveTo>
                    <a:pt x="85578" y="1433467"/>
                  </a:moveTo>
                  <a:lnTo>
                    <a:pt x="69068" y="1461770"/>
                  </a:lnTo>
                  <a:lnTo>
                    <a:pt x="102088" y="1461770"/>
                  </a:lnTo>
                  <a:lnTo>
                    <a:pt x="85578" y="1433467"/>
                  </a:lnTo>
                  <a:close/>
                </a:path>
                <a:path w="171450" h="1509395">
                  <a:moveTo>
                    <a:pt x="104628" y="1400810"/>
                  </a:moveTo>
                  <a:lnTo>
                    <a:pt x="85578" y="1433467"/>
                  </a:lnTo>
                  <a:lnTo>
                    <a:pt x="102088" y="1461770"/>
                  </a:lnTo>
                  <a:lnTo>
                    <a:pt x="104628" y="1461770"/>
                  </a:lnTo>
                  <a:lnTo>
                    <a:pt x="104628" y="1400810"/>
                  </a:lnTo>
                  <a:close/>
                </a:path>
                <a:path w="171450" h="1509395">
                  <a:moveTo>
                    <a:pt x="104628" y="0"/>
                  </a:moveTo>
                  <a:lnTo>
                    <a:pt x="66528" y="0"/>
                  </a:lnTo>
                  <a:lnTo>
                    <a:pt x="66528" y="1400810"/>
                  </a:lnTo>
                  <a:lnTo>
                    <a:pt x="85578" y="1433467"/>
                  </a:lnTo>
                  <a:lnTo>
                    <a:pt x="104628" y="1400810"/>
                  </a:lnTo>
                  <a:lnTo>
                    <a:pt x="104628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68895" y="4436351"/>
              <a:ext cx="420674" cy="1836419"/>
            </a:xfrm>
            <a:prstGeom prst="rect">
              <a:avLst/>
            </a:prstGeom>
          </p:spPr>
        </p:pic>
      </p:grpSp>
      <p:sp>
        <p:nvSpPr>
          <p:cNvPr id="72" name="object 72"/>
          <p:cNvSpPr/>
          <p:nvPr/>
        </p:nvSpPr>
        <p:spPr>
          <a:xfrm>
            <a:off x="7295915" y="4455414"/>
            <a:ext cx="171450" cy="1586865"/>
          </a:xfrm>
          <a:custGeom>
            <a:avLst/>
            <a:gdLst/>
            <a:ahLst/>
            <a:cxnLst/>
            <a:rect l="l" t="t" r="r" b="b"/>
            <a:pathLst>
              <a:path w="171450" h="1586864">
                <a:moveTo>
                  <a:pt x="16446" y="1415508"/>
                </a:moveTo>
                <a:lnTo>
                  <a:pt x="9251" y="1417955"/>
                </a:lnTo>
                <a:lnTo>
                  <a:pt x="3643" y="1422980"/>
                </a:lnTo>
                <a:lnTo>
                  <a:pt x="488" y="1429554"/>
                </a:lnTo>
                <a:lnTo>
                  <a:pt x="0" y="1436841"/>
                </a:lnTo>
                <a:lnTo>
                  <a:pt x="2393" y="1444002"/>
                </a:lnTo>
                <a:lnTo>
                  <a:pt x="85578" y="1586509"/>
                </a:lnTo>
                <a:lnTo>
                  <a:pt x="107640" y="1548714"/>
                </a:lnTo>
                <a:lnTo>
                  <a:pt x="66528" y="1548714"/>
                </a:lnTo>
                <a:lnTo>
                  <a:pt x="66528" y="1478140"/>
                </a:lnTo>
                <a:lnTo>
                  <a:pt x="35413" y="1424800"/>
                </a:lnTo>
                <a:lnTo>
                  <a:pt x="30360" y="1419153"/>
                </a:lnTo>
                <a:lnTo>
                  <a:pt x="23760" y="1415981"/>
                </a:lnTo>
                <a:lnTo>
                  <a:pt x="16446" y="1415508"/>
                </a:lnTo>
                <a:close/>
              </a:path>
              <a:path w="171450" h="1586864">
                <a:moveTo>
                  <a:pt x="66528" y="1478140"/>
                </a:moveTo>
                <a:lnTo>
                  <a:pt x="66528" y="1548714"/>
                </a:lnTo>
                <a:lnTo>
                  <a:pt x="104628" y="1548714"/>
                </a:lnTo>
                <a:lnTo>
                  <a:pt x="104628" y="1539100"/>
                </a:lnTo>
                <a:lnTo>
                  <a:pt x="69068" y="1539100"/>
                </a:lnTo>
                <a:lnTo>
                  <a:pt x="85578" y="1510797"/>
                </a:lnTo>
                <a:lnTo>
                  <a:pt x="66528" y="1478140"/>
                </a:lnTo>
                <a:close/>
              </a:path>
              <a:path w="171450" h="1586864">
                <a:moveTo>
                  <a:pt x="154709" y="1415508"/>
                </a:moveTo>
                <a:lnTo>
                  <a:pt x="147395" y="1415981"/>
                </a:lnTo>
                <a:lnTo>
                  <a:pt x="140795" y="1419153"/>
                </a:lnTo>
                <a:lnTo>
                  <a:pt x="135743" y="1424800"/>
                </a:lnTo>
                <a:lnTo>
                  <a:pt x="104628" y="1478140"/>
                </a:lnTo>
                <a:lnTo>
                  <a:pt x="104628" y="1548714"/>
                </a:lnTo>
                <a:lnTo>
                  <a:pt x="107640" y="1548714"/>
                </a:lnTo>
                <a:lnTo>
                  <a:pt x="168763" y="1444002"/>
                </a:lnTo>
                <a:lnTo>
                  <a:pt x="171156" y="1436841"/>
                </a:lnTo>
                <a:lnTo>
                  <a:pt x="170668" y="1429554"/>
                </a:lnTo>
                <a:lnTo>
                  <a:pt x="167513" y="1422980"/>
                </a:lnTo>
                <a:lnTo>
                  <a:pt x="161905" y="1417955"/>
                </a:lnTo>
                <a:lnTo>
                  <a:pt x="154709" y="1415508"/>
                </a:lnTo>
                <a:close/>
              </a:path>
              <a:path w="171450" h="1586864">
                <a:moveTo>
                  <a:pt x="85578" y="1510797"/>
                </a:moveTo>
                <a:lnTo>
                  <a:pt x="69068" y="1539100"/>
                </a:lnTo>
                <a:lnTo>
                  <a:pt x="102088" y="1539100"/>
                </a:lnTo>
                <a:lnTo>
                  <a:pt x="85578" y="1510797"/>
                </a:lnTo>
                <a:close/>
              </a:path>
              <a:path w="171450" h="1586864">
                <a:moveTo>
                  <a:pt x="104628" y="1478140"/>
                </a:moveTo>
                <a:lnTo>
                  <a:pt x="85578" y="1510797"/>
                </a:lnTo>
                <a:lnTo>
                  <a:pt x="102088" y="1539100"/>
                </a:lnTo>
                <a:lnTo>
                  <a:pt x="104628" y="1539100"/>
                </a:lnTo>
                <a:lnTo>
                  <a:pt x="104628" y="1478140"/>
                </a:lnTo>
                <a:close/>
              </a:path>
              <a:path w="171450" h="1586864">
                <a:moveTo>
                  <a:pt x="104628" y="0"/>
                </a:moveTo>
                <a:lnTo>
                  <a:pt x="66528" y="0"/>
                </a:lnTo>
                <a:lnTo>
                  <a:pt x="66528" y="1478140"/>
                </a:lnTo>
                <a:lnTo>
                  <a:pt x="85578" y="1510797"/>
                </a:lnTo>
                <a:lnTo>
                  <a:pt x="104628" y="1478140"/>
                </a:lnTo>
                <a:lnTo>
                  <a:pt x="104628" y="0"/>
                </a:lnTo>
                <a:close/>
              </a:path>
            </a:pathLst>
          </a:custGeom>
          <a:solidFill>
            <a:srgbClr val="9BBA5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3" name="object 73"/>
          <p:cNvGrpSpPr/>
          <p:nvPr/>
        </p:nvGrpSpPr>
        <p:grpSpPr>
          <a:xfrm>
            <a:off x="8609076" y="2689860"/>
            <a:ext cx="421005" cy="3571240"/>
            <a:chOff x="8609076" y="2689860"/>
            <a:chExt cx="421005" cy="3571240"/>
          </a:xfrm>
        </p:grpSpPr>
        <p:pic>
          <p:nvPicPr>
            <p:cNvPr id="74" name="object 7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09076" y="2689860"/>
              <a:ext cx="420674" cy="1758695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8736095" y="2708910"/>
              <a:ext cx="171450" cy="1509395"/>
            </a:xfrm>
            <a:custGeom>
              <a:avLst/>
              <a:gdLst/>
              <a:ahLst/>
              <a:cxnLst/>
              <a:rect l="l" t="t" r="r" b="b"/>
              <a:pathLst>
                <a:path w="171450" h="1509395">
                  <a:moveTo>
                    <a:pt x="16446" y="1338147"/>
                  </a:moveTo>
                  <a:lnTo>
                    <a:pt x="9251" y="1340612"/>
                  </a:lnTo>
                  <a:lnTo>
                    <a:pt x="3643" y="1345590"/>
                  </a:lnTo>
                  <a:lnTo>
                    <a:pt x="488" y="1352153"/>
                  </a:lnTo>
                  <a:lnTo>
                    <a:pt x="0" y="1359453"/>
                  </a:lnTo>
                  <a:lnTo>
                    <a:pt x="2393" y="1366646"/>
                  </a:lnTo>
                  <a:lnTo>
                    <a:pt x="85578" y="1509140"/>
                  </a:lnTo>
                  <a:lnTo>
                    <a:pt x="107671" y="1471295"/>
                  </a:lnTo>
                  <a:lnTo>
                    <a:pt x="66528" y="1471295"/>
                  </a:lnTo>
                  <a:lnTo>
                    <a:pt x="66528" y="1400810"/>
                  </a:lnTo>
                  <a:lnTo>
                    <a:pt x="35413" y="1347470"/>
                  </a:lnTo>
                  <a:lnTo>
                    <a:pt x="30360" y="1341790"/>
                  </a:lnTo>
                  <a:lnTo>
                    <a:pt x="23760" y="1338611"/>
                  </a:lnTo>
                  <a:lnTo>
                    <a:pt x="16446" y="1338147"/>
                  </a:lnTo>
                  <a:close/>
                </a:path>
                <a:path w="171450" h="1509395">
                  <a:moveTo>
                    <a:pt x="66528" y="1400810"/>
                  </a:moveTo>
                  <a:lnTo>
                    <a:pt x="66528" y="1471295"/>
                  </a:lnTo>
                  <a:lnTo>
                    <a:pt x="104628" y="1471295"/>
                  </a:lnTo>
                  <a:lnTo>
                    <a:pt x="104628" y="1461770"/>
                  </a:lnTo>
                  <a:lnTo>
                    <a:pt x="69068" y="1461770"/>
                  </a:lnTo>
                  <a:lnTo>
                    <a:pt x="85578" y="1433467"/>
                  </a:lnTo>
                  <a:lnTo>
                    <a:pt x="66528" y="1400810"/>
                  </a:lnTo>
                  <a:close/>
                </a:path>
                <a:path w="171450" h="1509395">
                  <a:moveTo>
                    <a:pt x="154709" y="1338147"/>
                  </a:moveTo>
                  <a:lnTo>
                    <a:pt x="147395" y="1338611"/>
                  </a:lnTo>
                  <a:lnTo>
                    <a:pt x="140795" y="1341790"/>
                  </a:lnTo>
                  <a:lnTo>
                    <a:pt x="135743" y="1347470"/>
                  </a:lnTo>
                  <a:lnTo>
                    <a:pt x="104628" y="1400810"/>
                  </a:lnTo>
                  <a:lnTo>
                    <a:pt x="104628" y="1471295"/>
                  </a:lnTo>
                  <a:lnTo>
                    <a:pt x="107671" y="1471295"/>
                  </a:lnTo>
                  <a:lnTo>
                    <a:pt x="168763" y="1366646"/>
                  </a:lnTo>
                  <a:lnTo>
                    <a:pt x="171156" y="1359453"/>
                  </a:lnTo>
                  <a:lnTo>
                    <a:pt x="170668" y="1352153"/>
                  </a:lnTo>
                  <a:lnTo>
                    <a:pt x="167513" y="1345590"/>
                  </a:lnTo>
                  <a:lnTo>
                    <a:pt x="161905" y="1340612"/>
                  </a:lnTo>
                  <a:lnTo>
                    <a:pt x="154709" y="1338147"/>
                  </a:lnTo>
                  <a:close/>
                </a:path>
                <a:path w="171450" h="1509395">
                  <a:moveTo>
                    <a:pt x="85578" y="1433467"/>
                  </a:moveTo>
                  <a:lnTo>
                    <a:pt x="69068" y="1461770"/>
                  </a:lnTo>
                  <a:lnTo>
                    <a:pt x="102088" y="1461770"/>
                  </a:lnTo>
                  <a:lnTo>
                    <a:pt x="85578" y="1433467"/>
                  </a:lnTo>
                  <a:close/>
                </a:path>
                <a:path w="171450" h="1509395">
                  <a:moveTo>
                    <a:pt x="104628" y="1400810"/>
                  </a:moveTo>
                  <a:lnTo>
                    <a:pt x="85578" y="1433467"/>
                  </a:lnTo>
                  <a:lnTo>
                    <a:pt x="102088" y="1461770"/>
                  </a:lnTo>
                  <a:lnTo>
                    <a:pt x="104628" y="1461770"/>
                  </a:lnTo>
                  <a:lnTo>
                    <a:pt x="104628" y="1400810"/>
                  </a:lnTo>
                  <a:close/>
                </a:path>
                <a:path w="171450" h="1509395">
                  <a:moveTo>
                    <a:pt x="104628" y="0"/>
                  </a:moveTo>
                  <a:lnTo>
                    <a:pt x="66528" y="0"/>
                  </a:lnTo>
                  <a:lnTo>
                    <a:pt x="66528" y="1400810"/>
                  </a:lnTo>
                  <a:lnTo>
                    <a:pt x="85578" y="1433467"/>
                  </a:lnTo>
                  <a:lnTo>
                    <a:pt x="104628" y="1400810"/>
                  </a:lnTo>
                  <a:lnTo>
                    <a:pt x="104628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09076" y="4424159"/>
              <a:ext cx="420674" cy="1836420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8736095" y="4443222"/>
              <a:ext cx="171450" cy="1586865"/>
            </a:xfrm>
            <a:custGeom>
              <a:avLst/>
              <a:gdLst/>
              <a:ahLst/>
              <a:cxnLst/>
              <a:rect l="l" t="t" r="r" b="b"/>
              <a:pathLst>
                <a:path w="171450" h="1586864">
                  <a:moveTo>
                    <a:pt x="16446" y="1415508"/>
                  </a:moveTo>
                  <a:lnTo>
                    <a:pt x="9251" y="1417955"/>
                  </a:lnTo>
                  <a:lnTo>
                    <a:pt x="3643" y="1422980"/>
                  </a:lnTo>
                  <a:lnTo>
                    <a:pt x="488" y="1429554"/>
                  </a:lnTo>
                  <a:lnTo>
                    <a:pt x="0" y="1436841"/>
                  </a:lnTo>
                  <a:lnTo>
                    <a:pt x="2393" y="1444002"/>
                  </a:lnTo>
                  <a:lnTo>
                    <a:pt x="85578" y="1586509"/>
                  </a:lnTo>
                  <a:lnTo>
                    <a:pt x="107640" y="1548714"/>
                  </a:lnTo>
                  <a:lnTo>
                    <a:pt x="66528" y="1548714"/>
                  </a:lnTo>
                  <a:lnTo>
                    <a:pt x="66528" y="1478140"/>
                  </a:lnTo>
                  <a:lnTo>
                    <a:pt x="35413" y="1424800"/>
                  </a:lnTo>
                  <a:lnTo>
                    <a:pt x="30360" y="1419153"/>
                  </a:lnTo>
                  <a:lnTo>
                    <a:pt x="23760" y="1415981"/>
                  </a:lnTo>
                  <a:lnTo>
                    <a:pt x="16446" y="1415508"/>
                  </a:lnTo>
                  <a:close/>
                </a:path>
                <a:path w="171450" h="1586864">
                  <a:moveTo>
                    <a:pt x="66528" y="1478140"/>
                  </a:moveTo>
                  <a:lnTo>
                    <a:pt x="66528" y="1548714"/>
                  </a:lnTo>
                  <a:lnTo>
                    <a:pt x="104628" y="1548714"/>
                  </a:lnTo>
                  <a:lnTo>
                    <a:pt x="104628" y="1539100"/>
                  </a:lnTo>
                  <a:lnTo>
                    <a:pt x="69068" y="1539100"/>
                  </a:lnTo>
                  <a:lnTo>
                    <a:pt x="85578" y="1510797"/>
                  </a:lnTo>
                  <a:lnTo>
                    <a:pt x="66528" y="1478140"/>
                  </a:lnTo>
                  <a:close/>
                </a:path>
                <a:path w="171450" h="1586864">
                  <a:moveTo>
                    <a:pt x="154709" y="1415508"/>
                  </a:moveTo>
                  <a:lnTo>
                    <a:pt x="147395" y="1415981"/>
                  </a:lnTo>
                  <a:lnTo>
                    <a:pt x="140795" y="1419153"/>
                  </a:lnTo>
                  <a:lnTo>
                    <a:pt x="135743" y="1424800"/>
                  </a:lnTo>
                  <a:lnTo>
                    <a:pt x="104628" y="1478140"/>
                  </a:lnTo>
                  <a:lnTo>
                    <a:pt x="104628" y="1548714"/>
                  </a:lnTo>
                  <a:lnTo>
                    <a:pt x="107640" y="1548714"/>
                  </a:lnTo>
                  <a:lnTo>
                    <a:pt x="168763" y="1444002"/>
                  </a:lnTo>
                  <a:lnTo>
                    <a:pt x="171156" y="1436841"/>
                  </a:lnTo>
                  <a:lnTo>
                    <a:pt x="170668" y="1429554"/>
                  </a:lnTo>
                  <a:lnTo>
                    <a:pt x="167513" y="1422980"/>
                  </a:lnTo>
                  <a:lnTo>
                    <a:pt x="161905" y="1417955"/>
                  </a:lnTo>
                  <a:lnTo>
                    <a:pt x="154709" y="1415508"/>
                  </a:lnTo>
                  <a:close/>
                </a:path>
                <a:path w="171450" h="1586864">
                  <a:moveTo>
                    <a:pt x="85578" y="1510797"/>
                  </a:moveTo>
                  <a:lnTo>
                    <a:pt x="69068" y="1539100"/>
                  </a:lnTo>
                  <a:lnTo>
                    <a:pt x="102088" y="1539100"/>
                  </a:lnTo>
                  <a:lnTo>
                    <a:pt x="85578" y="1510797"/>
                  </a:lnTo>
                  <a:close/>
                </a:path>
                <a:path w="171450" h="1586864">
                  <a:moveTo>
                    <a:pt x="104628" y="1478140"/>
                  </a:moveTo>
                  <a:lnTo>
                    <a:pt x="85578" y="1510797"/>
                  </a:lnTo>
                  <a:lnTo>
                    <a:pt x="102088" y="1539100"/>
                  </a:lnTo>
                  <a:lnTo>
                    <a:pt x="104628" y="1539100"/>
                  </a:lnTo>
                  <a:lnTo>
                    <a:pt x="104628" y="1478140"/>
                  </a:lnTo>
                  <a:close/>
                </a:path>
                <a:path w="171450" h="1586864">
                  <a:moveTo>
                    <a:pt x="104628" y="0"/>
                  </a:moveTo>
                  <a:lnTo>
                    <a:pt x="66528" y="0"/>
                  </a:lnTo>
                  <a:lnTo>
                    <a:pt x="66528" y="1478140"/>
                  </a:lnTo>
                  <a:lnTo>
                    <a:pt x="85578" y="1510797"/>
                  </a:lnTo>
                  <a:lnTo>
                    <a:pt x="104628" y="1478140"/>
                  </a:lnTo>
                  <a:lnTo>
                    <a:pt x="104628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/>
          <p:nvPr/>
        </p:nvSpPr>
        <p:spPr>
          <a:xfrm>
            <a:off x="4741926" y="4490465"/>
            <a:ext cx="433070" cy="356870"/>
          </a:xfrm>
          <a:custGeom>
            <a:avLst/>
            <a:gdLst/>
            <a:ahLst/>
            <a:cxnLst/>
            <a:rect l="l" t="t" r="r" b="b"/>
            <a:pathLst>
              <a:path w="433070" h="356870">
                <a:moveTo>
                  <a:pt x="0" y="356616"/>
                </a:moveTo>
                <a:lnTo>
                  <a:pt x="432815" y="356616"/>
                </a:lnTo>
                <a:lnTo>
                  <a:pt x="432815" y="0"/>
                </a:lnTo>
                <a:lnTo>
                  <a:pt x="0" y="0"/>
                </a:lnTo>
                <a:lnTo>
                  <a:pt x="0" y="356616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9" name="object 79"/>
          <p:cNvGrpSpPr/>
          <p:nvPr/>
        </p:nvGrpSpPr>
        <p:grpSpPr>
          <a:xfrm>
            <a:off x="7850378" y="315722"/>
            <a:ext cx="953769" cy="601980"/>
            <a:chOff x="7850378" y="315722"/>
            <a:chExt cx="953769" cy="601980"/>
          </a:xfrm>
        </p:grpSpPr>
        <p:sp>
          <p:nvSpPr>
            <p:cNvPr id="80" name="object 80"/>
            <p:cNvSpPr/>
            <p:nvPr/>
          </p:nvSpPr>
          <p:spPr>
            <a:xfrm>
              <a:off x="8203692" y="400431"/>
              <a:ext cx="247015" cy="324485"/>
            </a:xfrm>
            <a:custGeom>
              <a:avLst/>
              <a:gdLst/>
              <a:ahLst/>
              <a:cxnLst/>
              <a:rect l="l" t="t" r="r" b="b"/>
              <a:pathLst>
                <a:path w="247015" h="324484">
                  <a:moveTo>
                    <a:pt x="0" y="123444"/>
                  </a:moveTo>
                  <a:lnTo>
                    <a:pt x="9697" y="75384"/>
                  </a:lnTo>
                  <a:lnTo>
                    <a:pt x="36147" y="36147"/>
                  </a:lnTo>
                  <a:lnTo>
                    <a:pt x="75384" y="9697"/>
                  </a:lnTo>
                  <a:lnTo>
                    <a:pt x="123443" y="0"/>
                  </a:lnTo>
                  <a:lnTo>
                    <a:pt x="171503" y="9697"/>
                  </a:lnTo>
                  <a:lnTo>
                    <a:pt x="210740" y="36147"/>
                  </a:lnTo>
                  <a:lnTo>
                    <a:pt x="237190" y="75384"/>
                  </a:lnTo>
                  <a:lnTo>
                    <a:pt x="246887" y="123444"/>
                  </a:lnTo>
                  <a:lnTo>
                    <a:pt x="242030" y="159502"/>
                  </a:lnTo>
                  <a:lnTo>
                    <a:pt x="228790" y="188928"/>
                  </a:lnTo>
                  <a:lnTo>
                    <a:pt x="209168" y="208758"/>
                  </a:lnTo>
                  <a:lnTo>
                    <a:pt x="185165" y="216027"/>
                  </a:lnTo>
                  <a:lnTo>
                    <a:pt x="173164" y="219660"/>
                  </a:lnTo>
                  <a:lnTo>
                    <a:pt x="163353" y="229568"/>
                  </a:lnTo>
                  <a:lnTo>
                    <a:pt x="156733" y="244262"/>
                  </a:lnTo>
                  <a:lnTo>
                    <a:pt x="154304" y="262255"/>
                  </a:lnTo>
                  <a:lnTo>
                    <a:pt x="154304" y="323977"/>
                  </a:lnTo>
                  <a:lnTo>
                    <a:pt x="92582" y="323977"/>
                  </a:lnTo>
                  <a:lnTo>
                    <a:pt x="92582" y="262255"/>
                  </a:lnTo>
                  <a:lnTo>
                    <a:pt x="97440" y="226250"/>
                  </a:lnTo>
                  <a:lnTo>
                    <a:pt x="110680" y="196818"/>
                  </a:lnTo>
                  <a:lnTo>
                    <a:pt x="130301" y="176958"/>
                  </a:lnTo>
                  <a:lnTo>
                    <a:pt x="154304" y="169672"/>
                  </a:lnTo>
                  <a:lnTo>
                    <a:pt x="166306" y="166038"/>
                  </a:lnTo>
                  <a:lnTo>
                    <a:pt x="176117" y="156130"/>
                  </a:lnTo>
                  <a:lnTo>
                    <a:pt x="182737" y="141436"/>
                  </a:lnTo>
                  <a:lnTo>
                    <a:pt x="185165" y="123444"/>
                  </a:lnTo>
                  <a:lnTo>
                    <a:pt x="180308" y="99441"/>
                  </a:lnTo>
                  <a:lnTo>
                    <a:pt x="167068" y="79819"/>
                  </a:lnTo>
                  <a:lnTo>
                    <a:pt x="147447" y="66579"/>
                  </a:lnTo>
                  <a:lnTo>
                    <a:pt x="123443" y="61722"/>
                  </a:lnTo>
                  <a:lnTo>
                    <a:pt x="99440" y="66579"/>
                  </a:lnTo>
                  <a:lnTo>
                    <a:pt x="79819" y="79819"/>
                  </a:lnTo>
                  <a:lnTo>
                    <a:pt x="66579" y="99441"/>
                  </a:lnTo>
                  <a:lnTo>
                    <a:pt x="61722" y="123444"/>
                  </a:lnTo>
                  <a:lnTo>
                    <a:pt x="0" y="123444"/>
                  </a:lnTo>
                  <a:close/>
                </a:path>
              </a:pathLst>
            </a:custGeom>
            <a:ln w="25399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8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68081" y="727202"/>
              <a:ext cx="117983" cy="117983"/>
            </a:xfrm>
            <a:prstGeom prst="rect">
              <a:avLst/>
            </a:prstGeom>
          </p:spPr>
        </p:pic>
        <p:sp>
          <p:nvSpPr>
            <p:cNvPr id="82" name="object 82"/>
            <p:cNvSpPr/>
            <p:nvPr/>
          </p:nvSpPr>
          <p:spPr>
            <a:xfrm>
              <a:off x="7863078" y="328422"/>
              <a:ext cx="928369" cy="576580"/>
            </a:xfrm>
            <a:custGeom>
              <a:avLst/>
              <a:gdLst/>
              <a:ahLst/>
              <a:cxnLst/>
              <a:rect l="l" t="t" r="r" b="b"/>
              <a:pathLst>
                <a:path w="928370" h="576580">
                  <a:moveTo>
                    <a:pt x="0" y="576072"/>
                  </a:moveTo>
                  <a:lnTo>
                    <a:pt x="928116" y="576072"/>
                  </a:lnTo>
                  <a:lnTo>
                    <a:pt x="928116" y="0"/>
                  </a:lnTo>
                  <a:lnTo>
                    <a:pt x="0" y="0"/>
                  </a:lnTo>
                  <a:lnTo>
                    <a:pt x="0" y="576072"/>
                  </a:lnTo>
                  <a:close/>
                </a:path>
              </a:pathLst>
            </a:custGeom>
            <a:ln w="25400">
              <a:solidFill>
                <a:srgbClr val="FF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3" name="object 8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156794"/>
            <a:ext cx="35477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COST</a:t>
            </a:r>
            <a:r>
              <a:rPr sz="2000" spc="-50" dirty="0"/>
              <a:t> </a:t>
            </a:r>
            <a:r>
              <a:rPr sz="2000" dirty="0"/>
              <a:t>CURVES</a:t>
            </a:r>
            <a:r>
              <a:rPr sz="2000" spc="-40" dirty="0"/>
              <a:t> </a:t>
            </a:r>
            <a:r>
              <a:rPr sz="2000" dirty="0"/>
              <a:t>AND</a:t>
            </a:r>
            <a:r>
              <a:rPr sz="2000" spc="-55" dirty="0"/>
              <a:t> </a:t>
            </a:r>
            <a:r>
              <a:rPr sz="2000" dirty="0"/>
              <a:t>THEIR</a:t>
            </a:r>
            <a:r>
              <a:rPr sz="2000" spc="-50" dirty="0"/>
              <a:t> </a:t>
            </a:r>
            <a:r>
              <a:rPr sz="2000" spc="-10" dirty="0"/>
              <a:t>SHAPES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1067561" y="1167511"/>
            <a:ext cx="7470775" cy="4815205"/>
            <a:chOff x="1067561" y="1167511"/>
            <a:chExt cx="7470775" cy="4815205"/>
          </a:xfrm>
        </p:grpSpPr>
        <p:sp>
          <p:nvSpPr>
            <p:cNvPr id="4" name="object 4"/>
            <p:cNvSpPr/>
            <p:nvPr/>
          </p:nvSpPr>
          <p:spPr>
            <a:xfrm>
              <a:off x="1067561" y="5906262"/>
              <a:ext cx="7470775" cy="76200"/>
            </a:xfrm>
            <a:custGeom>
              <a:avLst/>
              <a:gdLst/>
              <a:ahLst/>
              <a:cxnLst/>
              <a:rect l="l" t="t" r="r" b="b"/>
              <a:pathLst>
                <a:path w="7470775" h="76200">
                  <a:moveTo>
                    <a:pt x="7394448" y="38100"/>
                  </a:moveTo>
                  <a:lnTo>
                    <a:pt x="7343648" y="76200"/>
                  </a:lnTo>
                  <a:lnTo>
                    <a:pt x="7428314" y="50800"/>
                  </a:lnTo>
                  <a:lnTo>
                    <a:pt x="7394448" y="50800"/>
                  </a:lnTo>
                  <a:lnTo>
                    <a:pt x="7394448" y="38100"/>
                  </a:lnTo>
                  <a:close/>
                </a:path>
                <a:path w="7470775" h="76200">
                  <a:moveTo>
                    <a:pt x="7377514" y="25400"/>
                  </a:moveTo>
                  <a:lnTo>
                    <a:pt x="0" y="25400"/>
                  </a:lnTo>
                  <a:lnTo>
                    <a:pt x="0" y="50800"/>
                  </a:lnTo>
                  <a:lnTo>
                    <a:pt x="7377514" y="50800"/>
                  </a:lnTo>
                  <a:lnTo>
                    <a:pt x="7394448" y="38100"/>
                  </a:lnTo>
                  <a:lnTo>
                    <a:pt x="7377514" y="25400"/>
                  </a:lnTo>
                  <a:close/>
                </a:path>
                <a:path w="7470775" h="76200">
                  <a:moveTo>
                    <a:pt x="7428314" y="25400"/>
                  </a:moveTo>
                  <a:lnTo>
                    <a:pt x="7394448" y="25400"/>
                  </a:lnTo>
                  <a:lnTo>
                    <a:pt x="7394448" y="50800"/>
                  </a:lnTo>
                  <a:lnTo>
                    <a:pt x="7428314" y="50800"/>
                  </a:lnTo>
                  <a:lnTo>
                    <a:pt x="7470648" y="38100"/>
                  </a:lnTo>
                  <a:lnTo>
                    <a:pt x="7428314" y="25400"/>
                  </a:lnTo>
                  <a:close/>
                </a:path>
                <a:path w="7470775" h="76200">
                  <a:moveTo>
                    <a:pt x="7343648" y="0"/>
                  </a:moveTo>
                  <a:lnTo>
                    <a:pt x="7394448" y="38100"/>
                  </a:lnTo>
                  <a:lnTo>
                    <a:pt x="7394448" y="25400"/>
                  </a:lnTo>
                  <a:lnTo>
                    <a:pt x="7428314" y="25400"/>
                  </a:lnTo>
                  <a:lnTo>
                    <a:pt x="73436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68830" y="1866265"/>
              <a:ext cx="6440805" cy="2879090"/>
            </a:xfrm>
            <a:custGeom>
              <a:avLst/>
              <a:gdLst/>
              <a:ahLst/>
              <a:cxnLst/>
              <a:rect l="l" t="t" r="r" b="b"/>
              <a:pathLst>
                <a:path w="6440805" h="2879090">
                  <a:moveTo>
                    <a:pt x="6440424" y="0"/>
                  </a:moveTo>
                  <a:lnTo>
                    <a:pt x="6434991" y="43640"/>
                  </a:lnTo>
                  <a:lnTo>
                    <a:pt x="6428863" y="87091"/>
                  </a:lnTo>
                  <a:lnTo>
                    <a:pt x="6422042" y="130350"/>
                  </a:lnTo>
                  <a:lnTo>
                    <a:pt x="6414535" y="173414"/>
                  </a:lnTo>
                  <a:lnTo>
                    <a:pt x="6406346" y="216277"/>
                  </a:lnTo>
                  <a:lnTo>
                    <a:pt x="6397480" y="258937"/>
                  </a:lnTo>
                  <a:lnTo>
                    <a:pt x="6387941" y="301390"/>
                  </a:lnTo>
                  <a:lnTo>
                    <a:pt x="6377736" y="343632"/>
                  </a:lnTo>
                  <a:lnTo>
                    <a:pt x="6366868" y="385660"/>
                  </a:lnTo>
                  <a:lnTo>
                    <a:pt x="6355342" y="427470"/>
                  </a:lnTo>
                  <a:lnTo>
                    <a:pt x="6343164" y="469058"/>
                  </a:lnTo>
                  <a:lnTo>
                    <a:pt x="6330338" y="510421"/>
                  </a:lnTo>
                  <a:lnTo>
                    <a:pt x="6316869" y="551555"/>
                  </a:lnTo>
                  <a:lnTo>
                    <a:pt x="6302762" y="592456"/>
                  </a:lnTo>
                  <a:lnTo>
                    <a:pt x="6288022" y="633120"/>
                  </a:lnTo>
                  <a:lnTo>
                    <a:pt x="6272654" y="673545"/>
                  </a:lnTo>
                  <a:lnTo>
                    <a:pt x="6256663" y="713726"/>
                  </a:lnTo>
                  <a:lnTo>
                    <a:pt x="6240053" y="753659"/>
                  </a:lnTo>
                  <a:lnTo>
                    <a:pt x="6222829" y="793342"/>
                  </a:lnTo>
                  <a:lnTo>
                    <a:pt x="6204997" y="832769"/>
                  </a:lnTo>
                  <a:lnTo>
                    <a:pt x="6186560" y="871939"/>
                  </a:lnTo>
                  <a:lnTo>
                    <a:pt x="6167525" y="910846"/>
                  </a:lnTo>
                  <a:lnTo>
                    <a:pt x="6147896" y="949487"/>
                  </a:lnTo>
                  <a:lnTo>
                    <a:pt x="6127677" y="987859"/>
                  </a:lnTo>
                  <a:lnTo>
                    <a:pt x="6106874" y="1025958"/>
                  </a:lnTo>
                  <a:lnTo>
                    <a:pt x="6085492" y="1063781"/>
                  </a:lnTo>
                  <a:lnTo>
                    <a:pt x="6063535" y="1101322"/>
                  </a:lnTo>
                  <a:lnTo>
                    <a:pt x="6041008" y="1138580"/>
                  </a:lnTo>
                  <a:lnTo>
                    <a:pt x="6017917" y="1175550"/>
                  </a:lnTo>
                  <a:lnTo>
                    <a:pt x="5994266" y="1212229"/>
                  </a:lnTo>
                  <a:lnTo>
                    <a:pt x="5970059" y="1248613"/>
                  </a:lnTo>
                  <a:lnTo>
                    <a:pt x="5945303" y="1284697"/>
                  </a:lnTo>
                  <a:lnTo>
                    <a:pt x="5920001" y="1320480"/>
                  </a:lnTo>
                  <a:lnTo>
                    <a:pt x="5894158" y="1355956"/>
                  </a:lnTo>
                  <a:lnTo>
                    <a:pt x="5867781" y="1391123"/>
                  </a:lnTo>
                  <a:lnTo>
                    <a:pt x="5840872" y="1425976"/>
                  </a:lnTo>
                  <a:lnTo>
                    <a:pt x="5813438" y="1460512"/>
                  </a:lnTo>
                  <a:lnTo>
                    <a:pt x="5785483" y="1494727"/>
                  </a:lnTo>
                  <a:lnTo>
                    <a:pt x="5757011" y="1528618"/>
                  </a:lnTo>
                  <a:lnTo>
                    <a:pt x="5728029" y="1562181"/>
                  </a:lnTo>
                  <a:lnTo>
                    <a:pt x="5698540" y="1595412"/>
                  </a:lnTo>
                  <a:lnTo>
                    <a:pt x="5668550" y="1628308"/>
                  </a:lnTo>
                  <a:lnTo>
                    <a:pt x="5638064" y="1660864"/>
                  </a:lnTo>
                  <a:lnTo>
                    <a:pt x="5607086" y="1693078"/>
                  </a:lnTo>
                  <a:lnTo>
                    <a:pt x="5575621" y="1724946"/>
                  </a:lnTo>
                  <a:lnTo>
                    <a:pt x="5543674" y="1756463"/>
                  </a:lnTo>
                  <a:lnTo>
                    <a:pt x="5511250" y="1787626"/>
                  </a:lnTo>
                  <a:lnTo>
                    <a:pt x="5478354" y="1818433"/>
                  </a:lnTo>
                  <a:lnTo>
                    <a:pt x="5444991" y="1848877"/>
                  </a:lnTo>
                  <a:lnTo>
                    <a:pt x="5411165" y="1878958"/>
                  </a:lnTo>
                  <a:lnTo>
                    <a:pt x="5376882" y="1908669"/>
                  </a:lnTo>
                  <a:lnTo>
                    <a:pt x="5342147" y="1938009"/>
                  </a:lnTo>
                  <a:lnTo>
                    <a:pt x="5306964" y="1966973"/>
                  </a:lnTo>
                  <a:lnTo>
                    <a:pt x="5271337" y="1995557"/>
                  </a:lnTo>
                  <a:lnTo>
                    <a:pt x="5235273" y="2023759"/>
                  </a:lnTo>
                  <a:lnTo>
                    <a:pt x="5198776" y="2051573"/>
                  </a:lnTo>
                  <a:lnTo>
                    <a:pt x="5161851" y="2078997"/>
                  </a:lnTo>
                  <a:lnTo>
                    <a:pt x="5124502" y="2106027"/>
                  </a:lnTo>
                  <a:lnTo>
                    <a:pt x="5086735" y="2132660"/>
                  </a:lnTo>
                  <a:lnTo>
                    <a:pt x="5048554" y="2158890"/>
                  </a:lnTo>
                  <a:lnTo>
                    <a:pt x="5009965" y="2184716"/>
                  </a:lnTo>
                  <a:lnTo>
                    <a:pt x="4970972" y="2210133"/>
                  </a:lnTo>
                  <a:lnTo>
                    <a:pt x="4931580" y="2235137"/>
                  </a:lnTo>
                  <a:lnTo>
                    <a:pt x="4891794" y="2259726"/>
                  </a:lnTo>
                  <a:lnTo>
                    <a:pt x="4851618" y="2283894"/>
                  </a:lnTo>
                  <a:lnTo>
                    <a:pt x="4811059" y="2307639"/>
                  </a:lnTo>
                  <a:lnTo>
                    <a:pt x="4770120" y="2330957"/>
                  </a:lnTo>
                  <a:lnTo>
                    <a:pt x="4728806" y="2353844"/>
                  </a:lnTo>
                  <a:lnTo>
                    <a:pt x="4687123" y="2376297"/>
                  </a:lnTo>
                  <a:lnTo>
                    <a:pt x="4645075" y="2398311"/>
                  </a:lnTo>
                  <a:lnTo>
                    <a:pt x="4602667" y="2419884"/>
                  </a:lnTo>
                  <a:lnTo>
                    <a:pt x="4559904" y="2441011"/>
                  </a:lnTo>
                  <a:lnTo>
                    <a:pt x="4516791" y="2461689"/>
                  </a:lnTo>
                  <a:lnTo>
                    <a:pt x="4473333" y="2481915"/>
                  </a:lnTo>
                  <a:lnTo>
                    <a:pt x="4429535" y="2501684"/>
                  </a:lnTo>
                  <a:lnTo>
                    <a:pt x="4385400" y="2520992"/>
                  </a:lnTo>
                  <a:lnTo>
                    <a:pt x="4340936" y="2539837"/>
                  </a:lnTo>
                  <a:lnTo>
                    <a:pt x="4296145" y="2558215"/>
                  </a:lnTo>
                  <a:lnTo>
                    <a:pt x="4251034" y="2576121"/>
                  </a:lnTo>
                  <a:lnTo>
                    <a:pt x="4205607" y="2593552"/>
                  </a:lnTo>
                  <a:lnTo>
                    <a:pt x="4159868" y="2610505"/>
                  </a:lnTo>
                  <a:lnTo>
                    <a:pt x="4113824" y="2626976"/>
                  </a:lnTo>
                  <a:lnTo>
                    <a:pt x="4067478" y="2642961"/>
                  </a:lnTo>
                  <a:lnTo>
                    <a:pt x="4020835" y="2658457"/>
                  </a:lnTo>
                  <a:lnTo>
                    <a:pt x="3973901" y="2673459"/>
                  </a:lnTo>
                  <a:lnTo>
                    <a:pt x="3926681" y="2687965"/>
                  </a:lnTo>
                  <a:lnTo>
                    <a:pt x="3879178" y="2701970"/>
                  </a:lnTo>
                  <a:lnTo>
                    <a:pt x="3831399" y="2715471"/>
                  </a:lnTo>
                  <a:lnTo>
                    <a:pt x="3783347" y="2728464"/>
                  </a:lnTo>
                  <a:lnTo>
                    <a:pt x="3735028" y="2740945"/>
                  </a:lnTo>
                  <a:lnTo>
                    <a:pt x="3686447" y="2752912"/>
                  </a:lnTo>
                  <a:lnTo>
                    <a:pt x="3637609" y="2764359"/>
                  </a:lnTo>
                  <a:lnTo>
                    <a:pt x="3588518" y="2775285"/>
                  </a:lnTo>
                  <a:lnTo>
                    <a:pt x="3539179" y="2785683"/>
                  </a:lnTo>
                  <a:lnTo>
                    <a:pt x="3489598" y="2795553"/>
                  </a:lnTo>
                  <a:lnTo>
                    <a:pt x="3439779" y="2804888"/>
                  </a:lnTo>
                  <a:lnTo>
                    <a:pt x="3389726" y="2813687"/>
                  </a:lnTo>
                  <a:lnTo>
                    <a:pt x="3339446" y="2821944"/>
                  </a:lnTo>
                  <a:lnTo>
                    <a:pt x="3288942" y="2829657"/>
                  </a:lnTo>
                  <a:lnTo>
                    <a:pt x="3238220" y="2836822"/>
                  </a:lnTo>
                  <a:lnTo>
                    <a:pt x="3187284" y="2843435"/>
                  </a:lnTo>
                  <a:lnTo>
                    <a:pt x="3136140" y="2849493"/>
                  </a:lnTo>
                  <a:lnTo>
                    <a:pt x="3084791" y="2854991"/>
                  </a:lnTo>
                  <a:lnTo>
                    <a:pt x="3033244" y="2859927"/>
                  </a:lnTo>
                  <a:lnTo>
                    <a:pt x="2981503" y="2864296"/>
                  </a:lnTo>
                  <a:lnTo>
                    <a:pt x="2929573" y="2868095"/>
                  </a:lnTo>
                  <a:lnTo>
                    <a:pt x="2877459" y="2871320"/>
                  </a:lnTo>
                  <a:lnTo>
                    <a:pt x="2825165" y="2873967"/>
                  </a:lnTo>
                  <a:lnTo>
                    <a:pt x="2772697" y="2876033"/>
                  </a:lnTo>
                  <a:lnTo>
                    <a:pt x="2720059" y="2877515"/>
                  </a:lnTo>
                  <a:lnTo>
                    <a:pt x="2667257" y="2878408"/>
                  </a:lnTo>
                  <a:lnTo>
                    <a:pt x="2614295" y="2878709"/>
                  </a:lnTo>
                  <a:lnTo>
                    <a:pt x="2562385" y="2878418"/>
                  </a:lnTo>
                  <a:lnTo>
                    <a:pt x="2510550" y="2877549"/>
                  </a:lnTo>
                  <a:lnTo>
                    <a:pt x="2458797" y="2876104"/>
                  </a:lnTo>
                  <a:lnTo>
                    <a:pt x="2407132" y="2874083"/>
                  </a:lnTo>
                  <a:lnTo>
                    <a:pt x="2355561" y="2871490"/>
                  </a:lnTo>
                  <a:lnTo>
                    <a:pt x="2304090" y="2868326"/>
                  </a:lnTo>
                  <a:lnTo>
                    <a:pt x="2252727" y="2864594"/>
                  </a:lnTo>
                  <a:lnTo>
                    <a:pt x="2201477" y="2860296"/>
                  </a:lnTo>
                  <a:lnTo>
                    <a:pt x="2150348" y="2855433"/>
                  </a:lnTo>
                  <a:lnTo>
                    <a:pt x="2099344" y="2850008"/>
                  </a:lnTo>
                  <a:lnTo>
                    <a:pt x="2048473" y="2844023"/>
                  </a:lnTo>
                  <a:lnTo>
                    <a:pt x="1997741" y="2837481"/>
                  </a:lnTo>
                  <a:lnTo>
                    <a:pt x="1947154" y="2830382"/>
                  </a:lnTo>
                  <a:lnTo>
                    <a:pt x="1896719" y="2822729"/>
                  </a:lnTo>
                  <a:lnTo>
                    <a:pt x="1846442" y="2814525"/>
                  </a:lnTo>
                  <a:lnTo>
                    <a:pt x="1796329" y="2805771"/>
                  </a:lnTo>
                  <a:lnTo>
                    <a:pt x="1746388" y="2796470"/>
                  </a:lnTo>
                  <a:lnTo>
                    <a:pt x="1696624" y="2786623"/>
                  </a:lnTo>
                  <a:lnTo>
                    <a:pt x="1647043" y="2776233"/>
                  </a:lnTo>
                  <a:lnTo>
                    <a:pt x="1597652" y="2765302"/>
                  </a:lnTo>
                  <a:lnTo>
                    <a:pt x="1548458" y="2753831"/>
                  </a:lnTo>
                  <a:lnTo>
                    <a:pt x="1499467" y="2741824"/>
                  </a:lnTo>
                  <a:lnTo>
                    <a:pt x="1450685" y="2729281"/>
                  </a:lnTo>
                  <a:lnTo>
                    <a:pt x="1402118" y="2716206"/>
                  </a:lnTo>
                  <a:lnTo>
                    <a:pt x="1353773" y="2702600"/>
                  </a:lnTo>
                  <a:lnTo>
                    <a:pt x="1305657" y="2688465"/>
                  </a:lnTo>
                  <a:lnTo>
                    <a:pt x="1257775" y="2673803"/>
                  </a:lnTo>
                  <a:lnTo>
                    <a:pt x="1210135" y="2658617"/>
                  </a:lnTo>
                  <a:lnTo>
                    <a:pt x="1162742" y="2642909"/>
                  </a:lnTo>
                  <a:lnTo>
                    <a:pt x="1115603" y="2626680"/>
                  </a:lnTo>
                  <a:lnTo>
                    <a:pt x="1068724" y="2609934"/>
                  </a:lnTo>
                  <a:lnTo>
                    <a:pt x="1022111" y="2592670"/>
                  </a:lnTo>
                  <a:lnTo>
                    <a:pt x="975772" y="2574893"/>
                  </a:lnTo>
                  <a:lnTo>
                    <a:pt x="929712" y="2556604"/>
                  </a:lnTo>
                  <a:lnTo>
                    <a:pt x="883938" y="2537805"/>
                  </a:lnTo>
                  <a:lnTo>
                    <a:pt x="838456" y="2518499"/>
                  </a:lnTo>
                  <a:lnTo>
                    <a:pt x="793273" y="2498686"/>
                  </a:lnTo>
                  <a:lnTo>
                    <a:pt x="748394" y="2478370"/>
                  </a:lnTo>
                  <a:lnTo>
                    <a:pt x="703827" y="2457553"/>
                  </a:lnTo>
                  <a:lnTo>
                    <a:pt x="659578" y="2436236"/>
                  </a:lnTo>
                  <a:lnTo>
                    <a:pt x="615652" y="2414421"/>
                  </a:lnTo>
                  <a:lnTo>
                    <a:pt x="572057" y="2392112"/>
                  </a:lnTo>
                  <a:lnTo>
                    <a:pt x="528799" y="2369309"/>
                  </a:lnTo>
                  <a:lnTo>
                    <a:pt x="485884" y="2346016"/>
                  </a:lnTo>
                  <a:lnTo>
                    <a:pt x="443319" y="2322233"/>
                  </a:lnTo>
                  <a:lnTo>
                    <a:pt x="401109" y="2297964"/>
                  </a:lnTo>
                  <a:lnTo>
                    <a:pt x="359262" y="2273209"/>
                  </a:lnTo>
                  <a:lnTo>
                    <a:pt x="317784" y="2247972"/>
                  </a:lnTo>
                  <a:lnTo>
                    <a:pt x="276681" y="2222255"/>
                  </a:lnTo>
                  <a:lnTo>
                    <a:pt x="235960" y="2196059"/>
                  </a:lnTo>
                  <a:lnTo>
                    <a:pt x="195626" y="2169386"/>
                  </a:lnTo>
                  <a:lnTo>
                    <a:pt x="155687" y="2142240"/>
                  </a:lnTo>
                  <a:lnTo>
                    <a:pt x="116148" y="2114621"/>
                  </a:lnTo>
                  <a:lnTo>
                    <a:pt x="77016" y="2086532"/>
                  </a:lnTo>
                  <a:lnTo>
                    <a:pt x="38298" y="2057975"/>
                  </a:lnTo>
                  <a:lnTo>
                    <a:pt x="0" y="2028952"/>
                  </a:lnTo>
                </a:path>
              </a:pathLst>
            </a:custGeom>
            <a:ln w="38100">
              <a:solidFill>
                <a:srgbClr val="8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10817" y="1186561"/>
              <a:ext cx="4810125" cy="4111625"/>
            </a:xfrm>
            <a:custGeom>
              <a:avLst/>
              <a:gdLst/>
              <a:ahLst/>
              <a:cxnLst/>
              <a:rect l="l" t="t" r="r" b="b"/>
              <a:pathLst>
                <a:path w="4810125" h="4111625">
                  <a:moveTo>
                    <a:pt x="4809617" y="0"/>
                  </a:moveTo>
                  <a:lnTo>
                    <a:pt x="4800657" y="59025"/>
                  </a:lnTo>
                  <a:lnTo>
                    <a:pt x="4791288" y="117765"/>
                  </a:lnTo>
                  <a:lnTo>
                    <a:pt x="4781511" y="176215"/>
                  </a:lnTo>
                  <a:lnTo>
                    <a:pt x="4771330" y="234373"/>
                  </a:lnTo>
                  <a:lnTo>
                    <a:pt x="4760747" y="292236"/>
                  </a:lnTo>
                  <a:lnTo>
                    <a:pt x="4749765" y="349799"/>
                  </a:lnTo>
                  <a:lnTo>
                    <a:pt x="4738386" y="407059"/>
                  </a:lnTo>
                  <a:lnTo>
                    <a:pt x="4726614" y="464014"/>
                  </a:lnTo>
                  <a:lnTo>
                    <a:pt x="4714450" y="520660"/>
                  </a:lnTo>
                  <a:lnTo>
                    <a:pt x="4701898" y="576993"/>
                  </a:lnTo>
                  <a:lnTo>
                    <a:pt x="4688961" y="633011"/>
                  </a:lnTo>
                  <a:lnTo>
                    <a:pt x="4675640" y="688710"/>
                  </a:lnTo>
                  <a:lnTo>
                    <a:pt x="4661939" y="744086"/>
                  </a:lnTo>
                  <a:lnTo>
                    <a:pt x="4647860" y="799136"/>
                  </a:lnTo>
                  <a:lnTo>
                    <a:pt x="4633406" y="853858"/>
                  </a:lnTo>
                  <a:lnTo>
                    <a:pt x="4618580" y="908247"/>
                  </a:lnTo>
                  <a:lnTo>
                    <a:pt x="4603385" y="962301"/>
                  </a:lnTo>
                  <a:lnTo>
                    <a:pt x="4587822" y="1016015"/>
                  </a:lnTo>
                  <a:lnTo>
                    <a:pt x="4571895" y="1069388"/>
                  </a:lnTo>
                  <a:lnTo>
                    <a:pt x="4555607" y="1122414"/>
                  </a:lnTo>
                  <a:lnTo>
                    <a:pt x="4538959" y="1175092"/>
                  </a:lnTo>
                  <a:lnTo>
                    <a:pt x="4521956" y="1227418"/>
                  </a:lnTo>
                  <a:lnTo>
                    <a:pt x="4504599" y="1279388"/>
                  </a:lnTo>
                  <a:lnTo>
                    <a:pt x="4486891" y="1330999"/>
                  </a:lnTo>
                  <a:lnTo>
                    <a:pt x="4468835" y="1382248"/>
                  </a:lnTo>
                  <a:lnTo>
                    <a:pt x="4450433" y="1433132"/>
                  </a:lnTo>
                  <a:lnTo>
                    <a:pt x="4431689" y="1483647"/>
                  </a:lnTo>
                  <a:lnTo>
                    <a:pt x="4412605" y="1533790"/>
                  </a:lnTo>
                  <a:lnTo>
                    <a:pt x="4393183" y="1583557"/>
                  </a:lnTo>
                  <a:lnTo>
                    <a:pt x="4373427" y="1632945"/>
                  </a:lnTo>
                  <a:lnTo>
                    <a:pt x="4353338" y="1681952"/>
                  </a:lnTo>
                  <a:lnTo>
                    <a:pt x="4332920" y="1730573"/>
                  </a:lnTo>
                  <a:lnTo>
                    <a:pt x="4312176" y="1778805"/>
                  </a:lnTo>
                  <a:lnTo>
                    <a:pt x="4291108" y="1826645"/>
                  </a:lnTo>
                  <a:lnTo>
                    <a:pt x="4269718" y="1874090"/>
                  </a:lnTo>
                  <a:lnTo>
                    <a:pt x="4248009" y="1921136"/>
                  </a:lnTo>
                  <a:lnTo>
                    <a:pt x="4225985" y="1967780"/>
                  </a:lnTo>
                  <a:lnTo>
                    <a:pt x="4203648" y="2014019"/>
                  </a:lnTo>
                  <a:lnTo>
                    <a:pt x="4181000" y="2059850"/>
                  </a:lnTo>
                  <a:lnTo>
                    <a:pt x="4158044" y="2105268"/>
                  </a:lnTo>
                  <a:lnTo>
                    <a:pt x="4134783" y="2150271"/>
                  </a:lnTo>
                  <a:lnTo>
                    <a:pt x="4111219" y="2194856"/>
                  </a:lnTo>
                  <a:lnTo>
                    <a:pt x="4087356" y="2239018"/>
                  </a:lnTo>
                  <a:lnTo>
                    <a:pt x="4063195" y="2282756"/>
                  </a:lnTo>
                  <a:lnTo>
                    <a:pt x="4038740" y="2326065"/>
                  </a:lnTo>
                  <a:lnTo>
                    <a:pt x="4013994" y="2368942"/>
                  </a:lnTo>
                  <a:lnTo>
                    <a:pt x="3988958" y="2411383"/>
                  </a:lnTo>
                  <a:lnTo>
                    <a:pt x="3963636" y="2453387"/>
                  </a:lnTo>
                  <a:lnTo>
                    <a:pt x="3938030" y="2494949"/>
                  </a:lnTo>
                  <a:lnTo>
                    <a:pt x="3912143" y="2536065"/>
                  </a:lnTo>
                  <a:lnTo>
                    <a:pt x="3885978" y="2576733"/>
                  </a:lnTo>
                  <a:lnTo>
                    <a:pt x="3859537" y="2616949"/>
                  </a:lnTo>
                  <a:lnTo>
                    <a:pt x="3832823" y="2656711"/>
                  </a:lnTo>
                  <a:lnTo>
                    <a:pt x="3805839" y="2696013"/>
                  </a:lnTo>
                  <a:lnTo>
                    <a:pt x="3778588" y="2734855"/>
                  </a:lnTo>
                  <a:lnTo>
                    <a:pt x="3751071" y="2773231"/>
                  </a:lnTo>
                  <a:lnTo>
                    <a:pt x="3723293" y="2811139"/>
                  </a:lnTo>
                  <a:lnTo>
                    <a:pt x="3695254" y="2848575"/>
                  </a:lnTo>
                  <a:lnTo>
                    <a:pt x="3666959" y="2885536"/>
                  </a:lnTo>
                  <a:lnTo>
                    <a:pt x="3638410" y="2922019"/>
                  </a:lnTo>
                  <a:lnTo>
                    <a:pt x="3609609" y="2958020"/>
                  </a:lnTo>
                  <a:lnTo>
                    <a:pt x="3580560" y="2993536"/>
                  </a:lnTo>
                  <a:lnTo>
                    <a:pt x="3551264" y="3028564"/>
                  </a:lnTo>
                  <a:lnTo>
                    <a:pt x="3521725" y="3063101"/>
                  </a:lnTo>
                  <a:lnTo>
                    <a:pt x="3491946" y="3097143"/>
                  </a:lnTo>
                  <a:lnTo>
                    <a:pt x="3461928" y="3130686"/>
                  </a:lnTo>
                  <a:lnTo>
                    <a:pt x="3431675" y="3163728"/>
                  </a:lnTo>
                  <a:lnTo>
                    <a:pt x="3401189" y="3196265"/>
                  </a:lnTo>
                  <a:lnTo>
                    <a:pt x="3370473" y="3228294"/>
                  </a:lnTo>
                  <a:lnTo>
                    <a:pt x="3339530" y="3259811"/>
                  </a:lnTo>
                  <a:lnTo>
                    <a:pt x="3308362" y="3290814"/>
                  </a:lnTo>
                  <a:lnTo>
                    <a:pt x="3276972" y="3321299"/>
                  </a:lnTo>
                  <a:lnTo>
                    <a:pt x="3245363" y="3351262"/>
                  </a:lnTo>
                  <a:lnTo>
                    <a:pt x="3213538" y="3380700"/>
                  </a:lnTo>
                  <a:lnTo>
                    <a:pt x="3181499" y="3409611"/>
                  </a:lnTo>
                  <a:lnTo>
                    <a:pt x="3149248" y="3437990"/>
                  </a:lnTo>
                  <a:lnTo>
                    <a:pt x="3116789" y="3465834"/>
                  </a:lnTo>
                  <a:lnTo>
                    <a:pt x="3084124" y="3493140"/>
                  </a:lnTo>
                  <a:lnTo>
                    <a:pt x="3051256" y="3519905"/>
                  </a:lnTo>
                  <a:lnTo>
                    <a:pt x="3018188" y="3546126"/>
                  </a:lnTo>
                  <a:lnTo>
                    <a:pt x="2984921" y="3571798"/>
                  </a:lnTo>
                  <a:lnTo>
                    <a:pt x="2951460" y="3596919"/>
                  </a:lnTo>
                  <a:lnTo>
                    <a:pt x="2917806" y="3621485"/>
                  </a:lnTo>
                  <a:lnTo>
                    <a:pt x="2883963" y="3645494"/>
                  </a:lnTo>
                  <a:lnTo>
                    <a:pt x="2849932" y="3668941"/>
                  </a:lnTo>
                  <a:lnTo>
                    <a:pt x="2815718" y="3691824"/>
                  </a:lnTo>
                  <a:lnTo>
                    <a:pt x="2781321" y="3714139"/>
                  </a:lnTo>
                  <a:lnTo>
                    <a:pt x="2746746" y="3735883"/>
                  </a:lnTo>
                  <a:lnTo>
                    <a:pt x="2711994" y="3757052"/>
                  </a:lnTo>
                  <a:lnTo>
                    <a:pt x="2677069" y="3777643"/>
                  </a:lnTo>
                  <a:lnTo>
                    <a:pt x="2641973" y="3797653"/>
                  </a:lnTo>
                  <a:lnTo>
                    <a:pt x="2606708" y="3817079"/>
                  </a:lnTo>
                  <a:lnTo>
                    <a:pt x="2571278" y="3835917"/>
                  </a:lnTo>
                  <a:lnTo>
                    <a:pt x="2535685" y="3854164"/>
                  </a:lnTo>
                  <a:lnTo>
                    <a:pt x="2499932" y="3871817"/>
                  </a:lnTo>
                  <a:lnTo>
                    <a:pt x="2464022" y="3888872"/>
                  </a:lnTo>
                  <a:lnTo>
                    <a:pt x="2427956" y="3905325"/>
                  </a:lnTo>
                  <a:lnTo>
                    <a:pt x="2391739" y="3921175"/>
                  </a:lnTo>
                  <a:lnTo>
                    <a:pt x="2355372" y="3936416"/>
                  </a:lnTo>
                  <a:lnTo>
                    <a:pt x="2318859" y="3951047"/>
                  </a:lnTo>
                  <a:lnTo>
                    <a:pt x="2282201" y="3965063"/>
                  </a:lnTo>
                  <a:lnTo>
                    <a:pt x="2245402" y="3978462"/>
                  </a:lnTo>
                  <a:lnTo>
                    <a:pt x="2208464" y="3991240"/>
                  </a:lnTo>
                  <a:lnTo>
                    <a:pt x="2171390" y="4003393"/>
                  </a:lnTo>
                  <a:lnTo>
                    <a:pt x="2134183" y="4014919"/>
                  </a:lnTo>
                  <a:lnTo>
                    <a:pt x="2096846" y="4025814"/>
                  </a:lnTo>
                  <a:lnTo>
                    <a:pt x="2059380" y="4036075"/>
                  </a:lnTo>
                  <a:lnTo>
                    <a:pt x="2021789" y="4045698"/>
                  </a:lnTo>
                  <a:lnTo>
                    <a:pt x="1984076" y="4054681"/>
                  </a:lnTo>
                  <a:lnTo>
                    <a:pt x="1946242" y="4063019"/>
                  </a:lnTo>
                  <a:lnTo>
                    <a:pt x="1908292" y="4070710"/>
                  </a:lnTo>
                  <a:lnTo>
                    <a:pt x="1870227" y="4077750"/>
                  </a:lnTo>
                  <a:lnTo>
                    <a:pt x="1832050" y="4084136"/>
                  </a:lnTo>
                  <a:lnTo>
                    <a:pt x="1793764" y="4089864"/>
                  </a:lnTo>
                  <a:lnTo>
                    <a:pt x="1755371" y="4094931"/>
                  </a:lnTo>
                  <a:lnTo>
                    <a:pt x="1716875" y="4099335"/>
                  </a:lnTo>
                  <a:lnTo>
                    <a:pt x="1678277" y="4103071"/>
                  </a:lnTo>
                  <a:lnTo>
                    <a:pt x="1639581" y="4106136"/>
                  </a:lnTo>
                  <a:lnTo>
                    <a:pt x="1600790" y="4108528"/>
                  </a:lnTo>
                  <a:lnTo>
                    <a:pt x="1561905" y="4110242"/>
                  </a:lnTo>
                  <a:lnTo>
                    <a:pt x="1522930" y="4111275"/>
                  </a:lnTo>
                  <a:lnTo>
                    <a:pt x="1483868" y="4111625"/>
                  </a:lnTo>
                  <a:lnTo>
                    <a:pt x="1435715" y="4111097"/>
                  </a:lnTo>
                  <a:lnTo>
                    <a:pt x="1387609" y="4109516"/>
                  </a:lnTo>
                  <a:lnTo>
                    <a:pt x="1339555" y="4106884"/>
                  </a:lnTo>
                  <a:lnTo>
                    <a:pt x="1291560" y="4103203"/>
                  </a:lnTo>
                  <a:lnTo>
                    <a:pt x="1243632" y="4098476"/>
                  </a:lnTo>
                  <a:lnTo>
                    <a:pt x="1195777" y="4092706"/>
                  </a:lnTo>
                  <a:lnTo>
                    <a:pt x="1148003" y="4085894"/>
                  </a:lnTo>
                  <a:lnTo>
                    <a:pt x="1100316" y="4078043"/>
                  </a:lnTo>
                  <a:lnTo>
                    <a:pt x="1052722" y="4069156"/>
                  </a:lnTo>
                  <a:lnTo>
                    <a:pt x="1005230" y="4059235"/>
                  </a:lnTo>
                  <a:lnTo>
                    <a:pt x="957846" y="4048282"/>
                  </a:lnTo>
                  <a:lnTo>
                    <a:pt x="910577" y="4036300"/>
                  </a:lnTo>
                  <a:lnTo>
                    <a:pt x="863430" y="4023292"/>
                  </a:lnTo>
                  <a:lnTo>
                    <a:pt x="816411" y="4009259"/>
                  </a:lnTo>
                  <a:lnTo>
                    <a:pt x="769528" y="3994205"/>
                  </a:lnTo>
                  <a:lnTo>
                    <a:pt x="722788" y="3978132"/>
                  </a:lnTo>
                  <a:lnTo>
                    <a:pt x="676198" y="3961041"/>
                  </a:lnTo>
                  <a:lnTo>
                    <a:pt x="629764" y="3942936"/>
                  </a:lnTo>
                  <a:lnTo>
                    <a:pt x="583493" y="3923819"/>
                  </a:lnTo>
                  <a:lnTo>
                    <a:pt x="537393" y="3903693"/>
                  </a:lnTo>
                  <a:lnTo>
                    <a:pt x="491470" y="3882559"/>
                  </a:lnTo>
                  <a:lnTo>
                    <a:pt x="445731" y="3860421"/>
                  </a:lnTo>
                  <a:lnTo>
                    <a:pt x="400183" y="3837281"/>
                  </a:lnTo>
                  <a:lnTo>
                    <a:pt x="354834" y="3813141"/>
                  </a:lnTo>
                  <a:lnTo>
                    <a:pt x="309689" y="3788003"/>
                  </a:lnTo>
                  <a:lnTo>
                    <a:pt x="264756" y="3761871"/>
                  </a:lnTo>
                  <a:lnTo>
                    <a:pt x="220043" y="3734746"/>
                  </a:lnTo>
                  <a:lnTo>
                    <a:pt x="175555" y="3706631"/>
                  </a:lnTo>
                  <a:lnTo>
                    <a:pt x="131299" y="3677529"/>
                  </a:lnTo>
                  <a:lnTo>
                    <a:pt x="87284" y="3647441"/>
                  </a:lnTo>
                  <a:lnTo>
                    <a:pt x="43515" y="3616371"/>
                  </a:lnTo>
                  <a:lnTo>
                    <a:pt x="0" y="3584321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65891" y="2899975"/>
            <a:ext cx="309880" cy="105537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dirty="0">
                <a:latin typeface="Arial"/>
                <a:cs typeface="Arial"/>
              </a:rPr>
              <a:t>Costs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(£)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74765" y="832484"/>
            <a:ext cx="4178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i="1" spc="-25" dirty="0">
                <a:solidFill>
                  <a:srgbClr val="C0504D"/>
                </a:solidFill>
                <a:latin typeface="Arial"/>
                <a:cs typeface="Arial"/>
              </a:rPr>
              <a:t>MC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915541" y="1326769"/>
            <a:ext cx="6122035" cy="4046854"/>
            <a:chOff x="1915541" y="1326769"/>
            <a:chExt cx="6122035" cy="4046854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18486" y="5244338"/>
              <a:ext cx="129031" cy="129031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934591" y="1345819"/>
              <a:ext cx="6083935" cy="2614295"/>
            </a:xfrm>
            <a:custGeom>
              <a:avLst/>
              <a:gdLst/>
              <a:ahLst/>
              <a:cxnLst/>
              <a:rect l="l" t="t" r="r" b="b"/>
              <a:pathLst>
                <a:path w="6083934" h="2614295">
                  <a:moveTo>
                    <a:pt x="6083934" y="0"/>
                  </a:moveTo>
                  <a:lnTo>
                    <a:pt x="6073954" y="48957"/>
                  </a:lnTo>
                  <a:lnTo>
                    <a:pt x="6063302" y="97612"/>
                  </a:lnTo>
                  <a:lnTo>
                    <a:pt x="6051987" y="145957"/>
                  </a:lnTo>
                  <a:lnTo>
                    <a:pt x="6040012" y="193990"/>
                  </a:lnTo>
                  <a:lnTo>
                    <a:pt x="6027384" y="241704"/>
                  </a:lnTo>
                  <a:lnTo>
                    <a:pt x="6014109" y="289094"/>
                  </a:lnTo>
                  <a:lnTo>
                    <a:pt x="6000192" y="336156"/>
                  </a:lnTo>
                  <a:lnTo>
                    <a:pt x="5985640" y="382886"/>
                  </a:lnTo>
                  <a:lnTo>
                    <a:pt x="5970458" y="429277"/>
                  </a:lnTo>
                  <a:lnTo>
                    <a:pt x="5954651" y="475324"/>
                  </a:lnTo>
                  <a:lnTo>
                    <a:pt x="5938225" y="521024"/>
                  </a:lnTo>
                  <a:lnTo>
                    <a:pt x="5921187" y="566371"/>
                  </a:lnTo>
                  <a:lnTo>
                    <a:pt x="5903542" y="611361"/>
                  </a:lnTo>
                  <a:lnTo>
                    <a:pt x="5885296" y="655987"/>
                  </a:lnTo>
                  <a:lnTo>
                    <a:pt x="5866454" y="700246"/>
                  </a:lnTo>
                  <a:lnTo>
                    <a:pt x="5847022" y="744132"/>
                  </a:lnTo>
                  <a:lnTo>
                    <a:pt x="5827007" y="787640"/>
                  </a:lnTo>
                  <a:lnTo>
                    <a:pt x="5806413" y="830766"/>
                  </a:lnTo>
                  <a:lnTo>
                    <a:pt x="5785246" y="873505"/>
                  </a:lnTo>
                  <a:lnTo>
                    <a:pt x="5763513" y="915851"/>
                  </a:lnTo>
                  <a:lnTo>
                    <a:pt x="5741219" y="957800"/>
                  </a:lnTo>
                  <a:lnTo>
                    <a:pt x="5718370" y="999346"/>
                  </a:lnTo>
                  <a:lnTo>
                    <a:pt x="5694971" y="1040486"/>
                  </a:lnTo>
                  <a:lnTo>
                    <a:pt x="5671028" y="1081213"/>
                  </a:lnTo>
                  <a:lnTo>
                    <a:pt x="5646548" y="1121523"/>
                  </a:lnTo>
                  <a:lnTo>
                    <a:pt x="5621535" y="1161411"/>
                  </a:lnTo>
                  <a:lnTo>
                    <a:pt x="5595996" y="1200873"/>
                  </a:lnTo>
                  <a:lnTo>
                    <a:pt x="5569936" y="1239903"/>
                  </a:lnTo>
                  <a:lnTo>
                    <a:pt x="5543361" y="1278495"/>
                  </a:lnTo>
                  <a:lnTo>
                    <a:pt x="5516278" y="1316646"/>
                  </a:lnTo>
                  <a:lnTo>
                    <a:pt x="5488690" y="1354351"/>
                  </a:lnTo>
                  <a:lnTo>
                    <a:pt x="5460605" y="1391604"/>
                  </a:lnTo>
                  <a:lnTo>
                    <a:pt x="5432028" y="1428400"/>
                  </a:lnTo>
                  <a:lnTo>
                    <a:pt x="5402965" y="1464736"/>
                  </a:lnTo>
                  <a:lnTo>
                    <a:pt x="5373422" y="1500604"/>
                  </a:lnTo>
                  <a:lnTo>
                    <a:pt x="5343404" y="1536002"/>
                  </a:lnTo>
                  <a:lnTo>
                    <a:pt x="5312917" y="1570923"/>
                  </a:lnTo>
                  <a:lnTo>
                    <a:pt x="5281967" y="1605363"/>
                  </a:lnTo>
                  <a:lnTo>
                    <a:pt x="5250559" y="1639317"/>
                  </a:lnTo>
                  <a:lnTo>
                    <a:pt x="5218700" y="1672780"/>
                  </a:lnTo>
                  <a:lnTo>
                    <a:pt x="5186395" y="1705747"/>
                  </a:lnTo>
                  <a:lnTo>
                    <a:pt x="5153650" y="1738213"/>
                  </a:lnTo>
                  <a:lnTo>
                    <a:pt x="5120471" y="1770173"/>
                  </a:lnTo>
                  <a:lnTo>
                    <a:pt x="5086863" y="1801623"/>
                  </a:lnTo>
                  <a:lnTo>
                    <a:pt x="5052832" y="1832557"/>
                  </a:lnTo>
                  <a:lnTo>
                    <a:pt x="5018384" y="1862970"/>
                  </a:lnTo>
                  <a:lnTo>
                    <a:pt x="4983525" y="1892858"/>
                  </a:lnTo>
                  <a:lnTo>
                    <a:pt x="4948260" y="1922216"/>
                  </a:lnTo>
                  <a:lnTo>
                    <a:pt x="4912595" y="1951037"/>
                  </a:lnTo>
                  <a:lnTo>
                    <a:pt x="4876537" y="1979319"/>
                  </a:lnTo>
                  <a:lnTo>
                    <a:pt x="4840090" y="2007055"/>
                  </a:lnTo>
                  <a:lnTo>
                    <a:pt x="4803260" y="2034242"/>
                  </a:lnTo>
                  <a:lnTo>
                    <a:pt x="4766054" y="2060873"/>
                  </a:lnTo>
                  <a:lnTo>
                    <a:pt x="4728477" y="2086944"/>
                  </a:lnTo>
                  <a:lnTo>
                    <a:pt x="4690534" y="2112450"/>
                  </a:lnTo>
                  <a:lnTo>
                    <a:pt x="4652232" y="2137386"/>
                  </a:lnTo>
                  <a:lnTo>
                    <a:pt x="4613576" y="2161747"/>
                  </a:lnTo>
                  <a:lnTo>
                    <a:pt x="4574572" y="2185528"/>
                  </a:lnTo>
                  <a:lnTo>
                    <a:pt x="4535226" y="2208725"/>
                  </a:lnTo>
                  <a:lnTo>
                    <a:pt x="4495544" y="2231332"/>
                  </a:lnTo>
                  <a:lnTo>
                    <a:pt x="4455530" y="2253345"/>
                  </a:lnTo>
                  <a:lnTo>
                    <a:pt x="4415192" y="2274758"/>
                  </a:lnTo>
                  <a:lnTo>
                    <a:pt x="4374535" y="2295566"/>
                  </a:lnTo>
                  <a:lnTo>
                    <a:pt x="4333564" y="2315765"/>
                  </a:lnTo>
                  <a:lnTo>
                    <a:pt x="4292285" y="2335350"/>
                  </a:lnTo>
                  <a:lnTo>
                    <a:pt x="4250704" y="2354316"/>
                  </a:lnTo>
                  <a:lnTo>
                    <a:pt x="4208827" y="2372657"/>
                  </a:lnTo>
                  <a:lnTo>
                    <a:pt x="4166660" y="2390370"/>
                  </a:lnTo>
                  <a:lnTo>
                    <a:pt x="4124208" y="2407448"/>
                  </a:lnTo>
                  <a:lnTo>
                    <a:pt x="4081477" y="2423887"/>
                  </a:lnTo>
                  <a:lnTo>
                    <a:pt x="4038473" y="2439683"/>
                  </a:lnTo>
                  <a:lnTo>
                    <a:pt x="3995201" y="2454829"/>
                  </a:lnTo>
                  <a:lnTo>
                    <a:pt x="3951668" y="2469322"/>
                  </a:lnTo>
                  <a:lnTo>
                    <a:pt x="3907879" y="2483156"/>
                  </a:lnTo>
                  <a:lnTo>
                    <a:pt x="3863840" y="2496327"/>
                  </a:lnTo>
                  <a:lnTo>
                    <a:pt x="3819556" y="2508829"/>
                  </a:lnTo>
                  <a:lnTo>
                    <a:pt x="3775034" y="2520657"/>
                  </a:lnTo>
                  <a:lnTo>
                    <a:pt x="3730279" y="2531808"/>
                  </a:lnTo>
                  <a:lnTo>
                    <a:pt x="3685296" y="2542274"/>
                  </a:lnTo>
                  <a:lnTo>
                    <a:pt x="3640092" y="2552053"/>
                  </a:lnTo>
                  <a:lnTo>
                    <a:pt x="3594673" y="2561138"/>
                  </a:lnTo>
                  <a:lnTo>
                    <a:pt x="3549044" y="2569525"/>
                  </a:lnTo>
                  <a:lnTo>
                    <a:pt x="3503211" y="2577209"/>
                  </a:lnTo>
                  <a:lnTo>
                    <a:pt x="3457179" y="2584185"/>
                  </a:lnTo>
                  <a:lnTo>
                    <a:pt x="3410955" y="2590448"/>
                  </a:lnTo>
                  <a:lnTo>
                    <a:pt x="3364544" y="2595993"/>
                  </a:lnTo>
                  <a:lnTo>
                    <a:pt x="3317952" y="2600816"/>
                  </a:lnTo>
                  <a:lnTo>
                    <a:pt x="3271184" y="2604910"/>
                  </a:lnTo>
                  <a:lnTo>
                    <a:pt x="3224247" y="2608272"/>
                  </a:lnTo>
                  <a:lnTo>
                    <a:pt x="3177146" y="2610896"/>
                  </a:lnTo>
                  <a:lnTo>
                    <a:pt x="3129887" y="2612778"/>
                  </a:lnTo>
                  <a:lnTo>
                    <a:pt x="3082476" y="2613913"/>
                  </a:lnTo>
                  <a:lnTo>
                    <a:pt x="3034919" y="2614294"/>
                  </a:lnTo>
                  <a:lnTo>
                    <a:pt x="2987138" y="2613913"/>
                  </a:lnTo>
                  <a:lnTo>
                    <a:pt x="2939503" y="2612771"/>
                  </a:lnTo>
                  <a:lnTo>
                    <a:pt x="2892020" y="2610874"/>
                  </a:lnTo>
                  <a:lnTo>
                    <a:pt x="2844694" y="2608227"/>
                  </a:lnTo>
                  <a:lnTo>
                    <a:pt x="2797531" y="2604835"/>
                  </a:lnTo>
                  <a:lnTo>
                    <a:pt x="2750537" y="2600702"/>
                  </a:lnTo>
                  <a:lnTo>
                    <a:pt x="2703718" y="2595834"/>
                  </a:lnTo>
                  <a:lnTo>
                    <a:pt x="2657081" y="2590236"/>
                  </a:lnTo>
                  <a:lnTo>
                    <a:pt x="2610630" y="2583913"/>
                  </a:lnTo>
                  <a:lnTo>
                    <a:pt x="2564371" y="2576869"/>
                  </a:lnTo>
                  <a:lnTo>
                    <a:pt x="2518312" y="2569109"/>
                  </a:lnTo>
                  <a:lnTo>
                    <a:pt x="2472456" y="2560639"/>
                  </a:lnTo>
                  <a:lnTo>
                    <a:pt x="2426812" y="2551464"/>
                  </a:lnTo>
                  <a:lnTo>
                    <a:pt x="2381383" y="2541588"/>
                  </a:lnTo>
                  <a:lnTo>
                    <a:pt x="2336177" y="2531016"/>
                  </a:lnTo>
                  <a:lnTo>
                    <a:pt x="2291199" y="2519754"/>
                  </a:lnTo>
                  <a:lnTo>
                    <a:pt x="2246456" y="2507806"/>
                  </a:lnTo>
                  <a:lnTo>
                    <a:pt x="2201952" y="2495177"/>
                  </a:lnTo>
                  <a:lnTo>
                    <a:pt x="2157694" y="2481872"/>
                  </a:lnTo>
                  <a:lnTo>
                    <a:pt x="2113687" y="2467896"/>
                  </a:lnTo>
                  <a:lnTo>
                    <a:pt x="2069939" y="2453255"/>
                  </a:lnTo>
                  <a:lnTo>
                    <a:pt x="2026454" y="2437952"/>
                  </a:lnTo>
                  <a:lnTo>
                    <a:pt x="1983238" y="2421994"/>
                  </a:lnTo>
                  <a:lnTo>
                    <a:pt x="1940298" y="2405385"/>
                  </a:lnTo>
                  <a:lnTo>
                    <a:pt x="1897639" y="2388129"/>
                  </a:lnTo>
                  <a:lnTo>
                    <a:pt x="1855268" y="2370232"/>
                  </a:lnTo>
                  <a:lnTo>
                    <a:pt x="1813189" y="2351700"/>
                  </a:lnTo>
                  <a:lnTo>
                    <a:pt x="1771410" y="2332536"/>
                  </a:lnTo>
                  <a:lnTo>
                    <a:pt x="1729935" y="2312745"/>
                  </a:lnTo>
                  <a:lnTo>
                    <a:pt x="1688771" y="2292334"/>
                  </a:lnTo>
                  <a:lnTo>
                    <a:pt x="1647924" y="2271306"/>
                  </a:lnTo>
                  <a:lnTo>
                    <a:pt x="1607400" y="2249667"/>
                  </a:lnTo>
                  <a:lnTo>
                    <a:pt x="1567204" y="2227421"/>
                  </a:lnTo>
                  <a:lnTo>
                    <a:pt x="1527342" y="2204574"/>
                  </a:lnTo>
                  <a:lnTo>
                    <a:pt x="1487821" y="2181130"/>
                  </a:lnTo>
                  <a:lnTo>
                    <a:pt x="1448646" y="2157095"/>
                  </a:lnTo>
                  <a:lnTo>
                    <a:pt x="1409824" y="2132473"/>
                  </a:lnTo>
                  <a:lnTo>
                    <a:pt x="1371359" y="2107270"/>
                  </a:lnTo>
                  <a:lnTo>
                    <a:pt x="1333258" y="2081490"/>
                  </a:lnTo>
                  <a:lnTo>
                    <a:pt x="1295527" y="2055138"/>
                  </a:lnTo>
                  <a:lnTo>
                    <a:pt x="1258172" y="2028220"/>
                  </a:lnTo>
                  <a:lnTo>
                    <a:pt x="1221199" y="2000739"/>
                  </a:lnTo>
                  <a:lnTo>
                    <a:pt x="1184613" y="1972702"/>
                  </a:lnTo>
                  <a:lnTo>
                    <a:pt x="1148420" y="1944113"/>
                  </a:lnTo>
                  <a:lnTo>
                    <a:pt x="1112627" y="1914977"/>
                  </a:lnTo>
                  <a:lnTo>
                    <a:pt x="1077240" y="1885299"/>
                  </a:lnTo>
                  <a:lnTo>
                    <a:pt x="1042263" y="1855084"/>
                  </a:lnTo>
                  <a:lnTo>
                    <a:pt x="1007704" y="1824337"/>
                  </a:lnTo>
                  <a:lnTo>
                    <a:pt x="973567" y="1793062"/>
                  </a:lnTo>
                  <a:lnTo>
                    <a:pt x="939859" y="1761266"/>
                  </a:lnTo>
                  <a:lnTo>
                    <a:pt x="906587" y="1728953"/>
                  </a:lnTo>
                  <a:lnTo>
                    <a:pt x="873755" y="1696127"/>
                  </a:lnTo>
                  <a:lnTo>
                    <a:pt x="841369" y="1662794"/>
                  </a:lnTo>
                  <a:lnTo>
                    <a:pt x="809436" y="1628958"/>
                  </a:lnTo>
                  <a:lnTo>
                    <a:pt x="777962" y="1594625"/>
                  </a:lnTo>
                  <a:lnTo>
                    <a:pt x="746952" y="1559800"/>
                  </a:lnTo>
                  <a:lnTo>
                    <a:pt x="716412" y="1524488"/>
                  </a:lnTo>
                  <a:lnTo>
                    <a:pt x="686348" y="1488692"/>
                  </a:lnTo>
                  <a:lnTo>
                    <a:pt x="656766" y="1452420"/>
                  </a:lnTo>
                  <a:lnTo>
                    <a:pt x="627672" y="1415675"/>
                  </a:lnTo>
                  <a:lnTo>
                    <a:pt x="599072" y="1378462"/>
                  </a:lnTo>
                  <a:lnTo>
                    <a:pt x="570972" y="1340786"/>
                  </a:lnTo>
                  <a:lnTo>
                    <a:pt x="543378" y="1302653"/>
                  </a:lnTo>
                  <a:lnTo>
                    <a:pt x="516295" y="1264067"/>
                  </a:lnTo>
                  <a:lnTo>
                    <a:pt x="489729" y="1225033"/>
                  </a:lnTo>
                  <a:lnTo>
                    <a:pt x="463687" y="1185556"/>
                  </a:lnTo>
                  <a:lnTo>
                    <a:pt x="438174" y="1145642"/>
                  </a:lnTo>
                  <a:lnTo>
                    <a:pt x="413197" y="1105294"/>
                  </a:lnTo>
                  <a:lnTo>
                    <a:pt x="388760" y="1064519"/>
                  </a:lnTo>
                  <a:lnTo>
                    <a:pt x="364870" y="1023320"/>
                  </a:lnTo>
                  <a:lnTo>
                    <a:pt x="341534" y="981704"/>
                  </a:lnTo>
                  <a:lnTo>
                    <a:pt x="318756" y="939674"/>
                  </a:lnTo>
                  <a:lnTo>
                    <a:pt x="296543" y="897236"/>
                  </a:lnTo>
                  <a:lnTo>
                    <a:pt x="274900" y="854395"/>
                  </a:lnTo>
                  <a:lnTo>
                    <a:pt x="253834" y="811156"/>
                  </a:lnTo>
                  <a:lnTo>
                    <a:pt x="233350" y="767524"/>
                  </a:lnTo>
                  <a:lnTo>
                    <a:pt x="213455" y="723503"/>
                  </a:lnTo>
                  <a:lnTo>
                    <a:pt x="194154" y="679099"/>
                  </a:lnTo>
                  <a:lnTo>
                    <a:pt x="175453" y="634316"/>
                  </a:lnTo>
                  <a:lnTo>
                    <a:pt x="157358" y="589160"/>
                  </a:lnTo>
                  <a:lnTo>
                    <a:pt x="139875" y="543636"/>
                  </a:lnTo>
                  <a:lnTo>
                    <a:pt x="123009" y="497748"/>
                  </a:lnTo>
                  <a:lnTo>
                    <a:pt x="106768" y="451501"/>
                  </a:lnTo>
                  <a:lnTo>
                    <a:pt x="91156" y="404901"/>
                  </a:lnTo>
                  <a:lnTo>
                    <a:pt x="76180" y="357952"/>
                  </a:lnTo>
                  <a:lnTo>
                    <a:pt x="61845" y="310660"/>
                  </a:lnTo>
                  <a:lnTo>
                    <a:pt x="48158" y="263028"/>
                  </a:lnTo>
                  <a:lnTo>
                    <a:pt x="35123" y="215063"/>
                  </a:lnTo>
                  <a:lnTo>
                    <a:pt x="22748" y="166769"/>
                  </a:lnTo>
                  <a:lnTo>
                    <a:pt x="11038" y="118151"/>
                  </a:lnTo>
                  <a:lnTo>
                    <a:pt x="0" y="69214"/>
                  </a:lnTo>
                </a:path>
              </a:pathLst>
            </a:custGeom>
            <a:ln w="38100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292720" y="1019937"/>
            <a:ext cx="1659889" cy="1145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i="1" spc="-35" dirty="0">
                <a:solidFill>
                  <a:srgbClr val="1F487C"/>
                </a:solidFill>
                <a:latin typeface="Arial"/>
                <a:cs typeface="Arial"/>
              </a:rPr>
              <a:t>ATC</a:t>
            </a:r>
            <a:r>
              <a:rPr sz="2000" b="1" i="1" spc="-5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1F487C"/>
                </a:solidFill>
                <a:latin typeface="Arial"/>
                <a:cs typeface="Arial"/>
              </a:rPr>
              <a:t>=</a:t>
            </a:r>
            <a:r>
              <a:rPr sz="2000" b="1" i="1" spc="-5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b="1" i="1" spc="-20" dirty="0">
                <a:solidFill>
                  <a:srgbClr val="1F487C"/>
                </a:solidFill>
                <a:latin typeface="Arial"/>
                <a:cs typeface="Arial"/>
              </a:rPr>
              <a:t>TC/Q</a:t>
            </a:r>
            <a:endParaRPr sz="2000">
              <a:latin typeface="Arial"/>
              <a:cs typeface="Arial"/>
            </a:endParaRPr>
          </a:p>
          <a:p>
            <a:pPr marL="868680" marR="5080" indent="19685">
              <a:lnSpc>
                <a:spcPct val="100000"/>
              </a:lnSpc>
              <a:spcBef>
                <a:spcPts val="1610"/>
              </a:spcBef>
            </a:pPr>
            <a:r>
              <a:rPr sz="2000" b="1" i="1" spc="-25" dirty="0">
                <a:solidFill>
                  <a:srgbClr val="800080"/>
                </a:solidFill>
                <a:latin typeface="Arial"/>
                <a:cs typeface="Arial"/>
              </a:rPr>
              <a:t>AVC</a:t>
            </a:r>
            <a:r>
              <a:rPr sz="2000" b="1" i="1" spc="-110" dirty="0">
                <a:solidFill>
                  <a:srgbClr val="800080"/>
                </a:solidFill>
                <a:latin typeface="Arial"/>
                <a:cs typeface="Arial"/>
              </a:rPr>
              <a:t> </a:t>
            </a:r>
            <a:r>
              <a:rPr sz="2000" b="1" i="1" spc="-50" dirty="0">
                <a:solidFill>
                  <a:srgbClr val="800080"/>
                </a:solidFill>
                <a:latin typeface="Arial"/>
                <a:cs typeface="Arial"/>
              </a:rPr>
              <a:t>= </a:t>
            </a:r>
            <a:r>
              <a:rPr sz="2000" b="1" i="1" spc="-10" dirty="0">
                <a:solidFill>
                  <a:srgbClr val="800080"/>
                </a:solidFill>
                <a:latin typeface="Arial"/>
                <a:cs typeface="Arial"/>
              </a:rPr>
              <a:t>TVC/Q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04485" y="3895597"/>
            <a:ext cx="129031" cy="12750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600705" y="3543046"/>
            <a:ext cx="2417445" cy="16694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2000" b="1" spc="-50" dirty="0">
                <a:solidFill>
                  <a:srgbClr val="0000FF"/>
                </a:solidFill>
                <a:latin typeface="Arial"/>
                <a:cs typeface="Arial"/>
              </a:rPr>
              <a:t>z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20"/>
              </a:spcBef>
            </a:pPr>
            <a:endParaRPr sz="2000">
              <a:latin typeface="Arial"/>
              <a:cs typeface="Arial"/>
            </a:endParaRPr>
          </a:p>
          <a:p>
            <a:pPr marL="1557655">
              <a:lnSpc>
                <a:spcPct val="100000"/>
              </a:lnSpc>
              <a:spcBef>
                <a:spcPts val="5"/>
              </a:spcBef>
            </a:pPr>
            <a:r>
              <a:rPr sz="2000" b="1" spc="-50" dirty="0">
                <a:solidFill>
                  <a:srgbClr val="0000FF"/>
                </a:solidFill>
                <a:latin typeface="Arial"/>
                <a:cs typeface="Arial"/>
              </a:rPr>
              <a:t>y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10"/>
              </a:spcBef>
            </a:pPr>
            <a:r>
              <a:rPr sz="2000" b="1" spc="-50" dirty="0">
                <a:solidFill>
                  <a:srgbClr val="0000FF"/>
                </a:solidFill>
                <a:latin typeface="Arial"/>
                <a:cs typeface="Arial"/>
              </a:rPr>
              <a:t>x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29461" y="610362"/>
            <a:ext cx="3263900" cy="5334000"/>
            <a:chOff x="1029461" y="610362"/>
            <a:chExt cx="3263900" cy="5334000"/>
          </a:xfrm>
        </p:grpSpPr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65345" y="4678933"/>
              <a:ext cx="127507" cy="12903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067561" y="1005078"/>
              <a:ext cx="984885" cy="4356100"/>
            </a:xfrm>
            <a:custGeom>
              <a:avLst/>
              <a:gdLst/>
              <a:ahLst/>
              <a:cxnLst/>
              <a:rect l="l" t="t" r="r" b="b"/>
              <a:pathLst>
                <a:path w="984885" h="4356100">
                  <a:moveTo>
                    <a:pt x="984503" y="0"/>
                  </a:moveTo>
                  <a:lnTo>
                    <a:pt x="0" y="0"/>
                  </a:lnTo>
                  <a:lnTo>
                    <a:pt x="0" y="4355592"/>
                  </a:lnTo>
                  <a:lnTo>
                    <a:pt x="984503" y="4355592"/>
                  </a:lnTo>
                  <a:lnTo>
                    <a:pt x="9845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67561" y="1005078"/>
              <a:ext cx="984885" cy="4356100"/>
            </a:xfrm>
            <a:custGeom>
              <a:avLst/>
              <a:gdLst/>
              <a:ahLst/>
              <a:cxnLst/>
              <a:rect l="l" t="t" r="r" b="b"/>
              <a:pathLst>
                <a:path w="984885" h="4356100">
                  <a:moveTo>
                    <a:pt x="0" y="4355592"/>
                  </a:moveTo>
                  <a:lnTo>
                    <a:pt x="984503" y="4355592"/>
                  </a:lnTo>
                  <a:lnTo>
                    <a:pt x="984503" y="0"/>
                  </a:lnTo>
                  <a:lnTo>
                    <a:pt x="0" y="0"/>
                  </a:lnTo>
                  <a:lnTo>
                    <a:pt x="0" y="435559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9461" y="610362"/>
              <a:ext cx="76200" cy="5334000"/>
            </a:xfrm>
            <a:custGeom>
              <a:avLst/>
              <a:gdLst/>
              <a:ahLst/>
              <a:cxnLst/>
              <a:rect l="l" t="t" r="r" b="b"/>
              <a:pathLst>
                <a:path w="76200" h="5334000">
                  <a:moveTo>
                    <a:pt x="38100" y="76200"/>
                  </a:moveTo>
                  <a:lnTo>
                    <a:pt x="25400" y="93133"/>
                  </a:lnTo>
                  <a:lnTo>
                    <a:pt x="25400" y="5334000"/>
                  </a:lnTo>
                  <a:lnTo>
                    <a:pt x="50800" y="5334000"/>
                  </a:lnTo>
                  <a:lnTo>
                    <a:pt x="50800" y="93133"/>
                  </a:lnTo>
                  <a:lnTo>
                    <a:pt x="38100" y="76200"/>
                  </a:lnTo>
                  <a:close/>
                </a:path>
                <a:path w="76200" h="5334000">
                  <a:moveTo>
                    <a:pt x="38100" y="0"/>
                  </a:moveTo>
                  <a:lnTo>
                    <a:pt x="0" y="127000"/>
                  </a:lnTo>
                  <a:lnTo>
                    <a:pt x="25400" y="93133"/>
                  </a:lnTo>
                  <a:lnTo>
                    <a:pt x="25400" y="76200"/>
                  </a:lnTo>
                  <a:lnTo>
                    <a:pt x="60959" y="76200"/>
                  </a:lnTo>
                  <a:lnTo>
                    <a:pt x="38100" y="0"/>
                  </a:lnTo>
                  <a:close/>
                </a:path>
                <a:path w="76200" h="5334000">
                  <a:moveTo>
                    <a:pt x="60959" y="76200"/>
                  </a:moveTo>
                  <a:lnTo>
                    <a:pt x="50800" y="76200"/>
                  </a:lnTo>
                  <a:lnTo>
                    <a:pt x="50800" y="93133"/>
                  </a:lnTo>
                  <a:lnTo>
                    <a:pt x="76200" y="127000"/>
                  </a:lnTo>
                  <a:lnTo>
                    <a:pt x="60959" y="76200"/>
                  </a:lnTo>
                  <a:close/>
                </a:path>
                <a:path w="76200" h="5334000">
                  <a:moveTo>
                    <a:pt x="38100" y="76200"/>
                  </a:moveTo>
                  <a:lnTo>
                    <a:pt x="25400" y="76200"/>
                  </a:lnTo>
                  <a:lnTo>
                    <a:pt x="25400" y="93133"/>
                  </a:lnTo>
                  <a:lnTo>
                    <a:pt x="38100" y="76200"/>
                  </a:lnTo>
                  <a:close/>
                </a:path>
                <a:path w="76200" h="5334000">
                  <a:moveTo>
                    <a:pt x="50800" y="76200"/>
                  </a:moveTo>
                  <a:lnTo>
                    <a:pt x="38100" y="76200"/>
                  </a:lnTo>
                  <a:lnTo>
                    <a:pt x="50800" y="93133"/>
                  </a:lnTo>
                  <a:lnTo>
                    <a:pt x="50800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721734" y="6329636"/>
            <a:ext cx="1224915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dirty="0">
                <a:latin typeface="Arial"/>
                <a:cs typeface="Arial"/>
              </a:rPr>
              <a:t>Output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(</a:t>
            </a:r>
            <a:r>
              <a:rPr sz="2000" i="1" spc="-25" dirty="0">
                <a:latin typeface="Arial"/>
                <a:cs typeface="Arial"/>
              </a:rPr>
              <a:t>Q</a:t>
            </a:r>
            <a:r>
              <a:rPr sz="2000" spc="-2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143" y="345693"/>
            <a:ext cx="7902575" cy="1849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19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CURVES</a:t>
            </a:r>
            <a:r>
              <a:rPr sz="19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19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THEIR</a:t>
            </a:r>
            <a:r>
              <a:rPr sz="19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Calibri"/>
                <a:cs typeface="Calibri"/>
              </a:rPr>
              <a:t>SHAPES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900" spc="-10" dirty="0">
                <a:latin typeface="Calibri"/>
                <a:cs typeface="Calibri"/>
              </a:rPr>
              <a:t>Important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Properties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Cost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Curves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900">
              <a:latin typeface="Calibri"/>
              <a:cs typeface="Calibri"/>
            </a:endParaRPr>
          </a:p>
          <a:p>
            <a:pPr marL="354965" indent="-342265">
              <a:lnSpc>
                <a:spcPts val="2165"/>
              </a:lnSpc>
              <a:buFont typeface="Wingdings"/>
              <a:buChar char=""/>
              <a:tabLst>
                <a:tab pos="354965" algn="l"/>
              </a:tabLst>
            </a:pPr>
            <a:r>
              <a:rPr sz="1900" dirty="0">
                <a:latin typeface="Calibri"/>
                <a:cs typeface="Calibri"/>
              </a:rPr>
              <a:t>Marginal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cost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eventually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rises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with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quantity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output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(it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can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decline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with</a:t>
            </a:r>
            <a:endParaRPr sz="1900">
              <a:latin typeface="Calibri"/>
              <a:cs typeface="Calibri"/>
            </a:endParaRPr>
          </a:p>
          <a:p>
            <a:pPr marL="355600">
              <a:lnSpc>
                <a:spcPts val="2165"/>
              </a:lnSpc>
            </a:pPr>
            <a:r>
              <a:rPr sz="1900" dirty="0">
                <a:latin typeface="Calibri"/>
                <a:cs typeface="Calibri"/>
              </a:rPr>
              <a:t>output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beginning).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143" y="2488463"/>
            <a:ext cx="4368165" cy="225615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25"/>
              </a:spcBef>
              <a:buFont typeface="Wingdings"/>
              <a:buChar char=""/>
              <a:tabLst>
                <a:tab pos="354965" algn="l"/>
              </a:tabLst>
            </a:pPr>
            <a:r>
              <a:rPr sz="1900" dirty="0">
                <a:latin typeface="Calibri"/>
                <a:cs typeface="Calibri"/>
              </a:rPr>
              <a:t>The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average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total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cost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curve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U-</a:t>
            </a:r>
            <a:r>
              <a:rPr sz="1900" spc="-10" dirty="0">
                <a:latin typeface="Calibri"/>
                <a:cs typeface="Calibri"/>
              </a:rPr>
              <a:t>shaped.</a:t>
            </a:r>
            <a:endParaRPr sz="19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354965" algn="l"/>
              </a:tabLst>
            </a:pPr>
            <a:r>
              <a:rPr sz="1900" dirty="0">
                <a:latin typeface="Calibri"/>
                <a:cs typeface="Calibri"/>
              </a:rPr>
              <a:t>The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bottom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30" dirty="0">
                <a:latin typeface="Calibri"/>
                <a:cs typeface="Calibri"/>
              </a:rPr>
              <a:t> U-</a:t>
            </a:r>
            <a:r>
              <a:rPr sz="1900" dirty="0">
                <a:latin typeface="Calibri"/>
                <a:cs typeface="Calibri"/>
              </a:rPr>
              <a:t>shaped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60" dirty="0">
                <a:latin typeface="Calibri"/>
                <a:cs typeface="Calibri"/>
              </a:rPr>
              <a:t>ATC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curve</a:t>
            </a:r>
            <a:endParaRPr sz="1900">
              <a:latin typeface="Calibri"/>
              <a:cs typeface="Calibri"/>
            </a:endParaRPr>
          </a:p>
          <a:p>
            <a:pPr marL="337185" marR="397510">
              <a:lnSpc>
                <a:spcPct val="110000"/>
              </a:lnSpc>
              <a:spcBef>
                <a:spcPts val="5"/>
              </a:spcBef>
            </a:pPr>
            <a:r>
              <a:rPr sz="1900" dirty="0">
                <a:latin typeface="Calibri"/>
                <a:cs typeface="Calibri"/>
              </a:rPr>
              <a:t>occurs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at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quantity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that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minimizes average</a:t>
            </a:r>
            <a:r>
              <a:rPr sz="1900" spc="-7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total</a:t>
            </a:r>
            <a:r>
              <a:rPr sz="1900" spc="-8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cost.</a:t>
            </a:r>
            <a:endParaRPr sz="1900">
              <a:latin typeface="Calibri"/>
              <a:cs typeface="Calibri"/>
            </a:endParaRPr>
          </a:p>
          <a:p>
            <a:pPr marL="337185" marR="92075" indent="-325120">
              <a:lnSpc>
                <a:spcPct val="110000"/>
              </a:lnSpc>
              <a:buChar char="•"/>
              <a:tabLst>
                <a:tab pos="337185" algn="l"/>
                <a:tab pos="354965" algn="l"/>
              </a:tabLst>
            </a:pPr>
            <a:r>
              <a:rPr sz="1900" dirty="0">
                <a:latin typeface="Arial"/>
                <a:cs typeface="Arial"/>
              </a:rPr>
              <a:t>	</a:t>
            </a:r>
            <a:r>
              <a:rPr sz="1900" dirty="0">
                <a:latin typeface="Calibri"/>
                <a:cs typeface="Calibri"/>
              </a:rPr>
              <a:t>This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quantity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called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Calibri"/>
                <a:cs typeface="Calibri"/>
              </a:rPr>
              <a:t>efficient</a:t>
            </a:r>
            <a:r>
              <a:rPr sz="19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Calibri"/>
                <a:cs typeface="Calibri"/>
              </a:rPr>
              <a:t>scale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firm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(at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this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point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producing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50" dirty="0">
                <a:latin typeface="Calibri"/>
                <a:cs typeface="Calibri"/>
              </a:rPr>
              <a:t>a </a:t>
            </a:r>
            <a:r>
              <a:rPr sz="1900" dirty="0">
                <a:latin typeface="Calibri"/>
                <a:cs typeface="Calibri"/>
              </a:rPr>
              <a:t>typical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unit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cheapest).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5037568"/>
            <a:ext cx="3975100" cy="981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42265">
              <a:lnSpc>
                <a:spcPct val="110100"/>
              </a:lnSpc>
              <a:spcBef>
                <a:spcPts val="95"/>
              </a:spcBef>
              <a:buFont typeface="Wingdings"/>
              <a:buChar char=""/>
              <a:tabLst>
                <a:tab pos="354965" algn="l"/>
              </a:tabLst>
            </a:pPr>
            <a:r>
              <a:rPr sz="1900" dirty="0">
                <a:latin typeface="Calibri"/>
                <a:cs typeface="Calibri"/>
              </a:rPr>
              <a:t>The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marginal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cost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curve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crosses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the </a:t>
            </a:r>
            <a:r>
              <a:rPr sz="1900" spc="-10" dirty="0">
                <a:latin typeface="Calibri"/>
                <a:cs typeface="Calibri"/>
              </a:rPr>
              <a:t>average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total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cost</a:t>
            </a:r>
            <a:r>
              <a:rPr sz="1900" spc="-7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curve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and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average </a:t>
            </a:r>
            <a:r>
              <a:rPr sz="1900" dirty="0">
                <a:latin typeface="Calibri"/>
                <a:cs typeface="Calibri"/>
              </a:rPr>
              <a:t>variable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cost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curve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at</a:t>
            </a:r>
            <a:r>
              <a:rPr sz="1900" spc="-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their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lowest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point.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57038" y="2701289"/>
            <a:ext cx="3695700" cy="3238500"/>
          </a:xfrm>
          <a:custGeom>
            <a:avLst/>
            <a:gdLst/>
            <a:ahLst/>
            <a:cxnLst/>
            <a:rect l="l" t="t" r="r" b="b"/>
            <a:pathLst>
              <a:path w="3695700" h="3238500">
                <a:moveTo>
                  <a:pt x="3695700" y="3200400"/>
                </a:moveTo>
                <a:lnTo>
                  <a:pt x="3653358" y="3187700"/>
                </a:lnTo>
                <a:lnTo>
                  <a:pt x="3568700" y="3162300"/>
                </a:lnTo>
                <a:lnTo>
                  <a:pt x="3602558" y="3187700"/>
                </a:lnTo>
                <a:lnTo>
                  <a:pt x="50800" y="3187700"/>
                </a:lnTo>
                <a:lnTo>
                  <a:pt x="50800" y="93141"/>
                </a:lnTo>
                <a:lnTo>
                  <a:pt x="76200" y="127000"/>
                </a:lnTo>
                <a:lnTo>
                  <a:pt x="60960" y="76200"/>
                </a:lnTo>
                <a:lnTo>
                  <a:pt x="38100" y="0"/>
                </a:lnTo>
                <a:lnTo>
                  <a:pt x="0" y="127000"/>
                </a:lnTo>
                <a:lnTo>
                  <a:pt x="25387" y="93141"/>
                </a:lnTo>
                <a:lnTo>
                  <a:pt x="25400" y="76200"/>
                </a:lnTo>
                <a:lnTo>
                  <a:pt x="25400" y="93141"/>
                </a:lnTo>
                <a:lnTo>
                  <a:pt x="25400" y="3200400"/>
                </a:lnTo>
                <a:lnTo>
                  <a:pt x="38100" y="3200400"/>
                </a:lnTo>
                <a:lnTo>
                  <a:pt x="38100" y="3213100"/>
                </a:lnTo>
                <a:lnTo>
                  <a:pt x="3602558" y="3213100"/>
                </a:lnTo>
                <a:lnTo>
                  <a:pt x="3568700" y="3238500"/>
                </a:lnTo>
                <a:lnTo>
                  <a:pt x="3653358" y="3213100"/>
                </a:lnTo>
                <a:lnTo>
                  <a:pt x="3695700" y="3200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998087" y="2361320"/>
            <a:ext cx="337185" cy="7397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spc="-10" dirty="0">
                <a:latin typeface="Arial"/>
                <a:cs typeface="Arial"/>
              </a:rPr>
              <a:t>Costs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380101" y="3195066"/>
            <a:ext cx="2228850" cy="2054225"/>
          </a:xfrm>
          <a:custGeom>
            <a:avLst/>
            <a:gdLst/>
            <a:ahLst/>
            <a:cxnLst/>
            <a:rect l="l" t="t" r="r" b="b"/>
            <a:pathLst>
              <a:path w="2228850" h="2054225">
                <a:moveTo>
                  <a:pt x="2228596" y="0"/>
                </a:moveTo>
                <a:lnTo>
                  <a:pt x="2205232" y="64191"/>
                </a:lnTo>
                <a:lnTo>
                  <a:pt x="2181424" y="127632"/>
                </a:lnTo>
                <a:lnTo>
                  <a:pt x="2157182" y="190310"/>
                </a:lnTo>
                <a:lnTo>
                  <a:pt x="2132521" y="252211"/>
                </a:lnTo>
                <a:lnTo>
                  <a:pt x="2107451" y="313321"/>
                </a:lnTo>
                <a:lnTo>
                  <a:pt x="2081987" y="373625"/>
                </a:lnTo>
                <a:lnTo>
                  <a:pt x="2056139" y="433110"/>
                </a:lnTo>
                <a:lnTo>
                  <a:pt x="2029921" y="491762"/>
                </a:lnTo>
                <a:lnTo>
                  <a:pt x="2003346" y="549567"/>
                </a:lnTo>
                <a:lnTo>
                  <a:pt x="1976425" y="606510"/>
                </a:lnTo>
                <a:lnTo>
                  <a:pt x="1949171" y="662579"/>
                </a:lnTo>
                <a:lnTo>
                  <a:pt x="1921596" y="717758"/>
                </a:lnTo>
                <a:lnTo>
                  <a:pt x="1893714" y="772034"/>
                </a:lnTo>
                <a:lnTo>
                  <a:pt x="1865536" y="825393"/>
                </a:lnTo>
                <a:lnTo>
                  <a:pt x="1837076" y="877821"/>
                </a:lnTo>
                <a:lnTo>
                  <a:pt x="1808345" y="929304"/>
                </a:lnTo>
                <a:lnTo>
                  <a:pt x="1779355" y="979829"/>
                </a:lnTo>
                <a:lnTo>
                  <a:pt x="1750121" y="1029380"/>
                </a:lnTo>
                <a:lnTo>
                  <a:pt x="1720653" y="1077945"/>
                </a:lnTo>
                <a:lnTo>
                  <a:pt x="1690965" y="1125508"/>
                </a:lnTo>
                <a:lnTo>
                  <a:pt x="1661068" y="1172057"/>
                </a:lnTo>
                <a:lnTo>
                  <a:pt x="1630976" y="1217577"/>
                </a:lnTo>
                <a:lnTo>
                  <a:pt x="1600701" y="1262054"/>
                </a:lnTo>
                <a:lnTo>
                  <a:pt x="1570256" y="1305475"/>
                </a:lnTo>
                <a:lnTo>
                  <a:pt x="1539652" y="1347825"/>
                </a:lnTo>
                <a:lnTo>
                  <a:pt x="1508902" y="1389090"/>
                </a:lnTo>
                <a:lnTo>
                  <a:pt x="1478020" y="1429256"/>
                </a:lnTo>
                <a:lnTo>
                  <a:pt x="1447016" y="1468310"/>
                </a:lnTo>
                <a:lnTo>
                  <a:pt x="1415905" y="1506238"/>
                </a:lnTo>
                <a:lnTo>
                  <a:pt x="1384697" y="1543025"/>
                </a:lnTo>
                <a:lnTo>
                  <a:pt x="1353407" y="1578657"/>
                </a:lnTo>
                <a:lnTo>
                  <a:pt x="1322045" y="1613121"/>
                </a:lnTo>
                <a:lnTo>
                  <a:pt x="1290626" y="1646402"/>
                </a:lnTo>
                <a:lnTo>
                  <a:pt x="1259160" y="1678488"/>
                </a:lnTo>
                <a:lnTo>
                  <a:pt x="1227662" y="1709362"/>
                </a:lnTo>
                <a:lnTo>
                  <a:pt x="1196142" y="1739013"/>
                </a:lnTo>
                <a:lnTo>
                  <a:pt x="1164614" y="1767425"/>
                </a:lnTo>
                <a:lnTo>
                  <a:pt x="1133090" y="1794584"/>
                </a:lnTo>
                <a:lnTo>
                  <a:pt x="1101583" y="1820478"/>
                </a:lnTo>
                <a:lnTo>
                  <a:pt x="1070105" y="1845091"/>
                </a:lnTo>
                <a:lnTo>
                  <a:pt x="1038668" y="1868410"/>
                </a:lnTo>
                <a:lnTo>
                  <a:pt x="1007286" y="1890421"/>
                </a:lnTo>
                <a:lnTo>
                  <a:pt x="944733" y="1930462"/>
                </a:lnTo>
                <a:lnTo>
                  <a:pt x="882546" y="1965103"/>
                </a:lnTo>
                <a:lnTo>
                  <a:pt x="820825" y="1994233"/>
                </a:lnTo>
                <a:lnTo>
                  <a:pt x="759670" y="2017738"/>
                </a:lnTo>
                <a:lnTo>
                  <a:pt x="699180" y="2035508"/>
                </a:lnTo>
                <a:lnTo>
                  <a:pt x="639455" y="2047430"/>
                </a:lnTo>
                <a:lnTo>
                  <a:pt x="580596" y="2053394"/>
                </a:lnTo>
                <a:lnTo>
                  <a:pt x="551523" y="2054106"/>
                </a:lnTo>
                <a:lnTo>
                  <a:pt x="522702" y="2053286"/>
                </a:lnTo>
                <a:lnTo>
                  <a:pt x="465874" y="2046997"/>
                </a:lnTo>
                <a:lnTo>
                  <a:pt x="410210" y="2034413"/>
                </a:lnTo>
                <a:lnTo>
                  <a:pt x="368998" y="2020601"/>
                </a:lnTo>
                <a:lnTo>
                  <a:pt x="328953" y="2003192"/>
                </a:lnTo>
                <a:lnTo>
                  <a:pt x="290107" y="1982217"/>
                </a:lnTo>
                <a:lnTo>
                  <a:pt x="252494" y="1957709"/>
                </a:lnTo>
                <a:lnTo>
                  <a:pt x="216148" y="1929700"/>
                </a:lnTo>
                <a:lnTo>
                  <a:pt x="181101" y="1898221"/>
                </a:lnTo>
                <a:lnTo>
                  <a:pt x="147389" y="1863305"/>
                </a:lnTo>
                <a:lnTo>
                  <a:pt x="115043" y="1824985"/>
                </a:lnTo>
                <a:lnTo>
                  <a:pt x="84097" y="1783292"/>
                </a:lnTo>
                <a:lnTo>
                  <a:pt x="54586" y="1738258"/>
                </a:lnTo>
                <a:lnTo>
                  <a:pt x="26542" y="1689917"/>
                </a:lnTo>
                <a:lnTo>
                  <a:pt x="0" y="1638300"/>
                </a:lnTo>
              </a:path>
            </a:pathLst>
          </a:custGeom>
          <a:ln w="38100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578979" y="2821939"/>
            <a:ext cx="4216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25" dirty="0">
                <a:solidFill>
                  <a:srgbClr val="C0504D"/>
                </a:solidFill>
                <a:latin typeface="Arial"/>
                <a:cs typeface="Arial"/>
              </a:rPr>
              <a:t>MC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117080" y="4255008"/>
            <a:ext cx="0" cy="1645920"/>
          </a:xfrm>
          <a:custGeom>
            <a:avLst/>
            <a:gdLst/>
            <a:ahLst/>
            <a:cxnLst/>
            <a:rect l="l" t="t" r="r" b="b"/>
            <a:pathLst>
              <a:path h="1645920">
                <a:moveTo>
                  <a:pt x="0" y="0"/>
                </a:moveTo>
                <a:lnTo>
                  <a:pt x="0" y="1645920"/>
                </a:lnTo>
              </a:path>
            </a:pathLst>
          </a:custGeom>
          <a:ln w="12700">
            <a:solidFill>
              <a:srgbClr val="0000FF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507348" y="2803906"/>
            <a:ext cx="5346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30" dirty="0">
                <a:solidFill>
                  <a:srgbClr val="800080"/>
                </a:solidFill>
                <a:latin typeface="Arial"/>
                <a:cs typeface="Arial"/>
              </a:rPr>
              <a:t>AVC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520309" y="2282951"/>
            <a:ext cx="3392170" cy="2477770"/>
            <a:chOff x="5520309" y="2282951"/>
            <a:chExt cx="3392170" cy="2477770"/>
          </a:xfrm>
        </p:grpSpPr>
        <p:sp>
          <p:nvSpPr>
            <p:cNvPr id="12" name="object 12"/>
            <p:cNvSpPr/>
            <p:nvPr/>
          </p:nvSpPr>
          <p:spPr>
            <a:xfrm>
              <a:off x="5539359" y="3115182"/>
              <a:ext cx="3314700" cy="1590040"/>
            </a:xfrm>
            <a:custGeom>
              <a:avLst/>
              <a:gdLst/>
              <a:ahLst/>
              <a:cxnLst/>
              <a:rect l="l" t="t" r="r" b="b"/>
              <a:pathLst>
                <a:path w="3314700" h="1590039">
                  <a:moveTo>
                    <a:pt x="3314445" y="0"/>
                  </a:moveTo>
                  <a:lnTo>
                    <a:pt x="3283307" y="52114"/>
                  </a:lnTo>
                  <a:lnTo>
                    <a:pt x="3251698" y="103494"/>
                  </a:lnTo>
                  <a:lnTo>
                    <a:pt x="3219631" y="154131"/>
                  </a:lnTo>
                  <a:lnTo>
                    <a:pt x="3187119" y="204019"/>
                  </a:lnTo>
                  <a:lnTo>
                    <a:pt x="3154174" y="253151"/>
                  </a:lnTo>
                  <a:lnTo>
                    <a:pt x="3120808" y="301519"/>
                  </a:lnTo>
                  <a:lnTo>
                    <a:pt x="3087035" y="349116"/>
                  </a:lnTo>
                  <a:lnTo>
                    <a:pt x="3052866" y="395936"/>
                  </a:lnTo>
                  <a:lnTo>
                    <a:pt x="3018315" y="441971"/>
                  </a:lnTo>
                  <a:lnTo>
                    <a:pt x="2983394" y="487214"/>
                  </a:lnTo>
                  <a:lnTo>
                    <a:pt x="2948114" y="531658"/>
                  </a:lnTo>
                  <a:lnTo>
                    <a:pt x="2912490" y="575296"/>
                  </a:lnTo>
                  <a:lnTo>
                    <a:pt x="2876534" y="618121"/>
                  </a:lnTo>
                  <a:lnTo>
                    <a:pt x="2840257" y="660126"/>
                  </a:lnTo>
                  <a:lnTo>
                    <a:pt x="2803673" y="701304"/>
                  </a:lnTo>
                  <a:lnTo>
                    <a:pt x="2766794" y="741647"/>
                  </a:lnTo>
                  <a:lnTo>
                    <a:pt x="2729632" y="781149"/>
                  </a:lnTo>
                  <a:lnTo>
                    <a:pt x="2692201" y="819802"/>
                  </a:lnTo>
                  <a:lnTo>
                    <a:pt x="2654512" y="857599"/>
                  </a:lnTo>
                  <a:lnTo>
                    <a:pt x="2616579" y="894534"/>
                  </a:lnTo>
                  <a:lnTo>
                    <a:pt x="2578413" y="930599"/>
                  </a:lnTo>
                  <a:lnTo>
                    <a:pt x="2540028" y="965787"/>
                  </a:lnTo>
                  <a:lnTo>
                    <a:pt x="2501435" y="1000092"/>
                  </a:lnTo>
                  <a:lnTo>
                    <a:pt x="2462648" y="1033505"/>
                  </a:lnTo>
                  <a:lnTo>
                    <a:pt x="2423678" y="1066020"/>
                  </a:lnTo>
                  <a:lnTo>
                    <a:pt x="2384540" y="1097630"/>
                  </a:lnTo>
                  <a:lnTo>
                    <a:pt x="2345244" y="1128327"/>
                  </a:lnTo>
                  <a:lnTo>
                    <a:pt x="2305803" y="1158105"/>
                  </a:lnTo>
                  <a:lnTo>
                    <a:pt x="2266231" y="1186957"/>
                  </a:lnTo>
                  <a:lnTo>
                    <a:pt x="2226539" y="1214875"/>
                  </a:lnTo>
                  <a:lnTo>
                    <a:pt x="2186741" y="1241853"/>
                  </a:lnTo>
                  <a:lnTo>
                    <a:pt x="2146848" y="1267882"/>
                  </a:lnTo>
                  <a:lnTo>
                    <a:pt x="2106873" y="1292957"/>
                  </a:lnTo>
                  <a:lnTo>
                    <a:pt x="2066830" y="1317071"/>
                  </a:lnTo>
                  <a:lnTo>
                    <a:pt x="2026729" y="1340215"/>
                  </a:lnTo>
                  <a:lnTo>
                    <a:pt x="1986584" y="1362383"/>
                  </a:lnTo>
                  <a:lnTo>
                    <a:pt x="1946408" y="1383568"/>
                  </a:lnTo>
                  <a:lnTo>
                    <a:pt x="1906212" y="1403762"/>
                  </a:lnTo>
                  <a:lnTo>
                    <a:pt x="1866010" y="1422960"/>
                  </a:lnTo>
                  <a:lnTo>
                    <a:pt x="1825814" y="1441153"/>
                  </a:lnTo>
                  <a:lnTo>
                    <a:pt x="1785637" y="1458334"/>
                  </a:lnTo>
                  <a:lnTo>
                    <a:pt x="1745491" y="1474497"/>
                  </a:lnTo>
                  <a:lnTo>
                    <a:pt x="1705388" y="1489634"/>
                  </a:lnTo>
                  <a:lnTo>
                    <a:pt x="1665341" y="1503739"/>
                  </a:lnTo>
                  <a:lnTo>
                    <a:pt x="1625363" y="1516803"/>
                  </a:lnTo>
                  <a:lnTo>
                    <a:pt x="1585466" y="1528821"/>
                  </a:lnTo>
                  <a:lnTo>
                    <a:pt x="1545663" y="1539785"/>
                  </a:lnTo>
                  <a:lnTo>
                    <a:pt x="1505967" y="1549688"/>
                  </a:lnTo>
                  <a:lnTo>
                    <a:pt x="1466389" y="1558522"/>
                  </a:lnTo>
                  <a:lnTo>
                    <a:pt x="1426942" y="1566282"/>
                  </a:lnTo>
                  <a:lnTo>
                    <a:pt x="1387640" y="1572959"/>
                  </a:lnTo>
                  <a:lnTo>
                    <a:pt x="1348494" y="1578546"/>
                  </a:lnTo>
                  <a:lnTo>
                    <a:pt x="1309516" y="1583037"/>
                  </a:lnTo>
                  <a:lnTo>
                    <a:pt x="1270721" y="1586425"/>
                  </a:lnTo>
                  <a:lnTo>
                    <a:pt x="1232119" y="1588702"/>
                  </a:lnTo>
                  <a:lnTo>
                    <a:pt x="1193724" y="1589861"/>
                  </a:lnTo>
                  <a:lnTo>
                    <a:pt x="1155549" y="1589895"/>
                  </a:lnTo>
                  <a:lnTo>
                    <a:pt x="1117604" y="1588797"/>
                  </a:lnTo>
                  <a:lnTo>
                    <a:pt x="1042461" y="1583178"/>
                  </a:lnTo>
                  <a:lnTo>
                    <a:pt x="968396" y="1572946"/>
                  </a:lnTo>
                  <a:lnTo>
                    <a:pt x="895507" y="1558044"/>
                  </a:lnTo>
                  <a:lnTo>
                    <a:pt x="823897" y="1538417"/>
                  </a:lnTo>
                  <a:lnTo>
                    <a:pt x="753664" y="1514006"/>
                  </a:lnTo>
                  <a:lnTo>
                    <a:pt x="684911" y="1484756"/>
                  </a:lnTo>
                  <a:lnTo>
                    <a:pt x="644093" y="1464666"/>
                  </a:lnTo>
                  <a:lnTo>
                    <a:pt x="604177" y="1442904"/>
                  </a:lnTo>
                  <a:lnTo>
                    <a:pt x="565177" y="1419488"/>
                  </a:lnTo>
                  <a:lnTo>
                    <a:pt x="527108" y="1394437"/>
                  </a:lnTo>
                  <a:lnTo>
                    <a:pt x="489985" y="1367769"/>
                  </a:lnTo>
                  <a:lnTo>
                    <a:pt x="453822" y="1339502"/>
                  </a:lnTo>
                  <a:lnTo>
                    <a:pt x="418633" y="1309653"/>
                  </a:lnTo>
                  <a:lnTo>
                    <a:pt x="384433" y="1278242"/>
                  </a:lnTo>
                  <a:lnTo>
                    <a:pt x="351237" y="1245286"/>
                  </a:lnTo>
                  <a:lnTo>
                    <a:pt x="319059" y="1210803"/>
                  </a:lnTo>
                  <a:lnTo>
                    <a:pt x="287913" y="1174811"/>
                  </a:lnTo>
                  <a:lnTo>
                    <a:pt x="257815" y="1137329"/>
                  </a:lnTo>
                  <a:lnTo>
                    <a:pt x="228778" y="1098374"/>
                  </a:lnTo>
                  <a:lnTo>
                    <a:pt x="200817" y="1057965"/>
                  </a:lnTo>
                  <a:lnTo>
                    <a:pt x="173948" y="1016120"/>
                  </a:lnTo>
                  <a:lnTo>
                    <a:pt x="148183" y="972857"/>
                  </a:lnTo>
                  <a:lnTo>
                    <a:pt x="123538" y="928193"/>
                  </a:lnTo>
                  <a:lnTo>
                    <a:pt x="100028" y="882148"/>
                  </a:lnTo>
                  <a:lnTo>
                    <a:pt x="77666" y="834738"/>
                  </a:lnTo>
                  <a:lnTo>
                    <a:pt x="56468" y="785983"/>
                  </a:lnTo>
                  <a:lnTo>
                    <a:pt x="36448" y="735901"/>
                  </a:lnTo>
                  <a:lnTo>
                    <a:pt x="17620" y="684508"/>
                  </a:lnTo>
                  <a:lnTo>
                    <a:pt x="0" y="631824"/>
                  </a:lnTo>
                </a:path>
              </a:pathLst>
            </a:custGeom>
            <a:ln w="38100">
              <a:solidFill>
                <a:srgbClr val="8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6334" y="4640833"/>
              <a:ext cx="119888" cy="11988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566281" y="2365120"/>
              <a:ext cx="2100580" cy="1888489"/>
            </a:xfrm>
            <a:custGeom>
              <a:avLst/>
              <a:gdLst/>
              <a:ahLst/>
              <a:cxnLst/>
              <a:rect l="l" t="t" r="r" b="b"/>
              <a:pathLst>
                <a:path w="2100579" h="1888489">
                  <a:moveTo>
                    <a:pt x="2100326" y="0"/>
                  </a:moveTo>
                  <a:lnTo>
                    <a:pt x="2075909" y="64284"/>
                  </a:lnTo>
                  <a:lnTo>
                    <a:pt x="2051048" y="127746"/>
                  </a:lnTo>
                  <a:lnTo>
                    <a:pt x="2025758" y="190370"/>
                  </a:lnTo>
                  <a:lnTo>
                    <a:pt x="2000054" y="252139"/>
                  </a:lnTo>
                  <a:lnTo>
                    <a:pt x="1973950" y="313037"/>
                  </a:lnTo>
                  <a:lnTo>
                    <a:pt x="1947462" y="373047"/>
                  </a:lnTo>
                  <a:lnTo>
                    <a:pt x="1920603" y="432152"/>
                  </a:lnTo>
                  <a:lnTo>
                    <a:pt x="1893390" y="490337"/>
                  </a:lnTo>
                  <a:lnTo>
                    <a:pt x="1865835" y="547584"/>
                  </a:lnTo>
                  <a:lnTo>
                    <a:pt x="1837955" y="603877"/>
                  </a:lnTo>
                  <a:lnTo>
                    <a:pt x="1809763" y="659199"/>
                  </a:lnTo>
                  <a:lnTo>
                    <a:pt x="1781275" y="713535"/>
                  </a:lnTo>
                  <a:lnTo>
                    <a:pt x="1752506" y="766867"/>
                  </a:lnTo>
                  <a:lnTo>
                    <a:pt x="1723469" y="819179"/>
                  </a:lnTo>
                  <a:lnTo>
                    <a:pt x="1694181" y="870454"/>
                  </a:lnTo>
                  <a:lnTo>
                    <a:pt x="1664655" y="920677"/>
                  </a:lnTo>
                  <a:lnTo>
                    <a:pt x="1634906" y="969830"/>
                  </a:lnTo>
                  <a:lnTo>
                    <a:pt x="1604949" y="1017897"/>
                  </a:lnTo>
                  <a:lnTo>
                    <a:pt x="1574799" y="1064862"/>
                  </a:lnTo>
                  <a:lnTo>
                    <a:pt x="1544471" y="1110707"/>
                  </a:lnTo>
                  <a:lnTo>
                    <a:pt x="1513979" y="1155417"/>
                  </a:lnTo>
                  <a:lnTo>
                    <a:pt x="1483338" y="1198975"/>
                  </a:lnTo>
                  <a:lnTo>
                    <a:pt x="1452562" y="1241364"/>
                  </a:lnTo>
                  <a:lnTo>
                    <a:pt x="1421668" y="1282568"/>
                  </a:lnTo>
                  <a:lnTo>
                    <a:pt x="1390668" y="1322571"/>
                  </a:lnTo>
                  <a:lnTo>
                    <a:pt x="1359578" y="1361356"/>
                  </a:lnTo>
                  <a:lnTo>
                    <a:pt x="1328413" y="1398906"/>
                  </a:lnTo>
                  <a:lnTo>
                    <a:pt x="1297187" y="1435204"/>
                  </a:lnTo>
                  <a:lnTo>
                    <a:pt x="1265916" y="1470236"/>
                  </a:lnTo>
                  <a:lnTo>
                    <a:pt x="1234613" y="1503983"/>
                  </a:lnTo>
                  <a:lnTo>
                    <a:pt x="1203294" y="1536429"/>
                  </a:lnTo>
                  <a:lnTo>
                    <a:pt x="1171974" y="1567559"/>
                  </a:lnTo>
                  <a:lnTo>
                    <a:pt x="1140667" y="1597354"/>
                  </a:lnTo>
                  <a:lnTo>
                    <a:pt x="1109387" y="1625800"/>
                  </a:lnTo>
                  <a:lnTo>
                    <a:pt x="1078150" y="1652879"/>
                  </a:lnTo>
                  <a:lnTo>
                    <a:pt x="1046970" y="1678575"/>
                  </a:lnTo>
                  <a:lnTo>
                    <a:pt x="1015863" y="1702871"/>
                  </a:lnTo>
                  <a:lnTo>
                    <a:pt x="984842" y="1725751"/>
                  </a:lnTo>
                  <a:lnTo>
                    <a:pt x="923120" y="1767196"/>
                  </a:lnTo>
                  <a:lnTo>
                    <a:pt x="861922" y="1802778"/>
                  </a:lnTo>
                  <a:lnTo>
                    <a:pt x="801366" y="1832366"/>
                  </a:lnTo>
                  <a:lnTo>
                    <a:pt x="741570" y="1855827"/>
                  </a:lnTo>
                  <a:lnTo>
                    <a:pt x="682652" y="1873028"/>
                  </a:lnTo>
                  <a:lnTo>
                    <a:pt x="624730" y="1883839"/>
                  </a:lnTo>
                  <a:lnTo>
                    <a:pt x="567921" y="1888126"/>
                  </a:lnTo>
                  <a:lnTo>
                    <a:pt x="539971" y="1887783"/>
                  </a:lnTo>
                  <a:lnTo>
                    <a:pt x="485054" y="1882038"/>
                  </a:lnTo>
                  <a:lnTo>
                    <a:pt x="431546" y="1869439"/>
                  </a:lnTo>
                  <a:lnTo>
                    <a:pt x="394653" y="1856309"/>
                  </a:lnTo>
                  <a:lnTo>
                    <a:pt x="358954" y="1839755"/>
                  </a:lnTo>
                  <a:lnTo>
                    <a:pt x="324477" y="1819816"/>
                  </a:lnTo>
                  <a:lnTo>
                    <a:pt x="291250" y="1796530"/>
                  </a:lnTo>
                  <a:lnTo>
                    <a:pt x="259300" y="1769935"/>
                  </a:lnTo>
                  <a:lnTo>
                    <a:pt x="228654" y="1740071"/>
                  </a:lnTo>
                  <a:lnTo>
                    <a:pt x="199340" y="1706974"/>
                  </a:lnTo>
                  <a:lnTo>
                    <a:pt x="171386" y="1670684"/>
                  </a:lnTo>
                  <a:lnTo>
                    <a:pt x="144819" y="1631240"/>
                  </a:lnTo>
                  <a:lnTo>
                    <a:pt x="119666" y="1588678"/>
                  </a:lnTo>
                  <a:lnTo>
                    <a:pt x="95956" y="1543037"/>
                  </a:lnTo>
                  <a:lnTo>
                    <a:pt x="73715" y="1494357"/>
                  </a:lnTo>
                  <a:lnTo>
                    <a:pt x="52972" y="1442675"/>
                  </a:lnTo>
                  <a:lnTo>
                    <a:pt x="33753" y="1388029"/>
                  </a:lnTo>
                  <a:lnTo>
                    <a:pt x="16086" y="1330458"/>
                  </a:lnTo>
                  <a:lnTo>
                    <a:pt x="0" y="1269999"/>
                  </a:lnTo>
                </a:path>
              </a:pathLst>
            </a:custGeom>
            <a:ln w="38100">
              <a:solidFill>
                <a:srgbClr val="375F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57898" y="4195825"/>
              <a:ext cx="119887" cy="11836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229600" y="2282951"/>
              <a:ext cx="683260" cy="401320"/>
            </a:xfrm>
            <a:custGeom>
              <a:avLst/>
              <a:gdLst/>
              <a:ahLst/>
              <a:cxnLst/>
              <a:rect l="l" t="t" r="r" b="b"/>
              <a:pathLst>
                <a:path w="683259" h="401319">
                  <a:moveTo>
                    <a:pt x="682751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682751" y="400812"/>
                  </a:lnTo>
                  <a:lnTo>
                    <a:pt x="6827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311133" y="2308987"/>
            <a:ext cx="5156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40" dirty="0">
                <a:solidFill>
                  <a:srgbClr val="375F92"/>
                </a:solidFill>
                <a:latin typeface="Arial"/>
                <a:cs typeface="Arial"/>
              </a:rPr>
              <a:t>ATC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27211" y="6084272"/>
            <a:ext cx="266065" cy="559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610">
              <a:lnSpc>
                <a:spcPts val="2315"/>
              </a:lnSpc>
            </a:pPr>
            <a:r>
              <a:rPr sz="2000" i="1" spc="-50" dirty="0">
                <a:latin typeface="Arial"/>
                <a:cs typeface="Arial"/>
              </a:rPr>
              <a:t>Q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200" spc="-650" dirty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r>
              <a:rPr sz="1200" spc="-3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650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r>
              <a:rPr sz="1200" spc="-30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5082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COST</a:t>
            </a:r>
            <a:r>
              <a:rPr sz="2000" spc="-50" dirty="0"/>
              <a:t> </a:t>
            </a:r>
            <a:r>
              <a:rPr sz="2000" dirty="0"/>
              <a:t>CURVES</a:t>
            </a:r>
            <a:r>
              <a:rPr sz="2000" spc="-40" dirty="0"/>
              <a:t> </a:t>
            </a:r>
            <a:r>
              <a:rPr sz="2000" dirty="0"/>
              <a:t>AND</a:t>
            </a:r>
            <a:r>
              <a:rPr sz="2000" spc="-55" dirty="0"/>
              <a:t> </a:t>
            </a:r>
            <a:r>
              <a:rPr sz="2000" dirty="0"/>
              <a:t>THEIR</a:t>
            </a:r>
            <a:r>
              <a:rPr sz="2000" spc="-50" dirty="0"/>
              <a:t> </a:t>
            </a:r>
            <a:r>
              <a:rPr sz="2000" spc="-10" dirty="0"/>
              <a:t>SHAPES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05026"/>
            <a:ext cx="62871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Relationship</a:t>
            </a:r>
            <a:r>
              <a:rPr sz="20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between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144261" y="2701289"/>
            <a:ext cx="3695700" cy="3238500"/>
            <a:chOff x="5144261" y="2701289"/>
            <a:chExt cx="3695700" cy="3238500"/>
          </a:xfrm>
        </p:grpSpPr>
        <p:sp>
          <p:nvSpPr>
            <p:cNvPr id="5" name="object 5"/>
            <p:cNvSpPr/>
            <p:nvPr/>
          </p:nvSpPr>
          <p:spPr>
            <a:xfrm>
              <a:off x="5144262" y="2701289"/>
              <a:ext cx="3695700" cy="3238500"/>
            </a:xfrm>
            <a:custGeom>
              <a:avLst/>
              <a:gdLst/>
              <a:ahLst/>
              <a:cxnLst/>
              <a:rect l="l" t="t" r="r" b="b"/>
              <a:pathLst>
                <a:path w="3695700" h="3238500">
                  <a:moveTo>
                    <a:pt x="3695700" y="3200400"/>
                  </a:moveTo>
                  <a:lnTo>
                    <a:pt x="3653358" y="3187700"/>
                  </a:lnTo>
                  <a:lnTo>
                    <a:pt x="3568700" y="3162300"/>
                  </a:lnTo>
                  <a:lnTo>
                    <a:pt x="3602558" y="3187700"/>
                  </a:lnTo>
                  <a:lnTo>
                    <a:pt x="50800" y="3187700"/>
                  </a:lnTo>
                  <a:lnTo>
                    <a:pt x="50800" y="93141"/>
                  </a:lnTo>
                  <a:lnTo>
                    <a:pt x="76200" y="127000"/>
                  </a:lnTo>
                  <a:lnTo>
                    <a:pt x="60960" y="76200"/>
                  </a:lnTo>
                  <a:lnTo>
                    <a:pt x="38100" y="0"/>
                  </a:lnTo>
                  <a:lnTo>
                    <a:pt x="0" y="127000"/>
                  </a:lnTo>
                  <a:lnTo>
                    <a:pt x="25387" y="93141"/>
                  </a:lnTo>
                  <a:lnTo>
                    <a:pt x="25400" y="76200"/>
                  </a:lnTo>
                  <a:lnTo>
                    <a:pt x="25400" y="93141"/>
                  </a:lnTo>
                  <a:lnTo>
                    <a:pt x="25400" y="3200400"/>
                  </a:lnTo>
                  <a:lnTo>
                    <a:pt x="38100" y="3200400"/>
                  </a:lnTo>
                  <a:lnTo>
                    <a:pt x="38100" y="3213100"/>
                  </a:lnTo>
                  <a:lnTo>
                    <a:pt x="3602558" y="3213100"/>
                  </a:lnTo>
                  <a:lnTo>
                    <a:pt x="3568700" y="3238500"/>
                  </a:lnTo>
                  <a:lnTo>
                    <a:pt x="3653358" y="3213100"/>
                  </a:lnTo>
                  <a:lnTo>
                    <a:pt x="3695700" y="3200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80100" y="3195065"/>
              <a:ext cx="2228850" cy="2054225"/>
            </a:xfrm>
            <a:custGeom>
              <a:avLst/>
              <a:gdLst/>
              <a:ahLst/>
              <a:cxnLst/>
              <a:rect l="l" t="t" r="r" b="b"/>
              <a:pathLst>
                <a:path w="2228850" h="2054225">
                  <a:moveTo>
                    <a:pt x="2228596" y="0"/>
                  </a:moveTo>
                  <a:lnTo>
                    <a:pt x="2205232" y="64191"/>
                  </a:lnTo>
                  <a:lnTo>
                    <a:pt x="2181424" y="127632"/>
                  </a:lnTo>
                  <a:lnTo>
                    <a:pt x="2157182" y="190310"/>
                  </a:lnTo>
                  <a:lnTo>
                    <a:pt x="2132521" y="252211"/>
                  </a:lnTo>
                  <a:lnTo>
                    <a:pt x="2107451" y="313321"/>
                  </a:lnTo>
                  <a:lnTo>
                    <a:pt x="2081987" y="373625"/>
                  </a:lnTo>
                  <a:lnTo>
                    <a:pt x="2056139" y="433110"/>
                  </a:lnTo>
                  <a:lnTo>
                    <a:pt x="2029921" y="491762"/>
                  </a:lnTo>
                  <a:lnTo>
                    <a:pt x="2003346" y="549567"/>
                  </a:lnTo>
                  <a:lnTo>
                    <a:pt x="1976425" y="606510"/>
                  </a:lnTo>
                  <a:lnTo>
                    <a:pt x="1949171" y="662579"/>
                  </a:lnTo>
                  <a:lnTo>
                    <a:pt x="1921596" y="717758"/>
                  </a:lnTo>
                  <a:lnTo>
                    <a:pt x="1893714" y="772034"/>
                  </a:lnTo>
                  <a:lnTo>
                    <a:pt x="1865536" y="825393"/>
                  </a:lnTo>
                  <a:lnTo>
                    <a:pt x="1837076" y="877821"/>
                  </a:lnTo>
                  <a:lnTo>
                    <a:pt x="1808345" y="929304"/>
                  </a:lnTo>
                  <a:lnTo>
                    <a:pt x="1779355" y="979829"/>
                  </a:lnTo>
                  <a:lnTo>
                    <a:pt x="1750121" y="1029380"/>
                  </a:lnTo>
                  <a:lnTo>
                    <a:pt x="1720653" y="1077945"/>
                  </a:lnTo>
                  <a:lnTo>
                    <a:pt x="1690965" y="1125508"/>
                  </a:lnTo>
                  <a:lnTo>
                    <a:pt x="1661068" y="1172057"/>
                  </a:lnTo>
                  <a:lnTo>
                    <a:pt x="1630976" y="1217577"/>
                  </a:lnTo>
                  <a:lnTo>
                    <a:pt x="1600701" y="1262054"/>
                  </a:lnTo>
                  <a:lnTo>
                    <a:pt x="1570256" y="1305475"/>
                  </a:lnTo>
                  <a:lnTo>
                    <a:pt x="1539652" y="1347825"/>
                  </a:lnTo>
                  <a:lnTo>
                    <a:pt x="1508902" y="1389090"/>
                  </a:lnTo>
                  <a:lnTo>
                    <a:pt x="1478020" y="1429256"/>
                  </a:lnTo>
                  <a:lnTo>
                    <a:pt x="1447016" y="1468310"/>
                  </a:lnTo>
                  <a:lnTo>
                    <a:pt x="1415905" y="1506238"/>
                  </a:lnTo>
                  <a:lnTo>
                    <a:pt x="1384697" y="1543025"/>
                  </a:lnTo>
                  <a:lnTo>
                    <a:pt x="1353407" y="1578657"/>
                  </a:lnTo>
                  <a:lnTo>
                    <a:pt x="1322045" y="1613121"/>
                  </a:lnTo>
                  <a:lnTo>
                    <a:pt x="1290626" y="1646402"/>
                  </a:lnTo>
                  <a:lnTo>
                    <a:pt x="1259160" y="1678488"/>
                  </a:lnTo>
                  <a:lnTo>
                    <a:pt x="1227662" y="1709362"/>
                  </a:lnTo>
                  <a:lnTo>
                    <a:pt x="1196142" y="1739013"/>
                  </a:lnTo>
                  <a:lnTo>
                    <a:pt x="1164614" y="1767425"/>
                  </a:lnTo>
                  <a:lnTo>
                    <a:pt x="1133090" y="1794584"/>
                  </a:lnTo>
                  <a:lnTo>
                    <a:pt x="1101583" y="1820478"/>
                  </a:lnTo>
                  <a:lnTo>
                    <a:pt x="1070105" y="1845091"/>
                  </a:lnTo>
                  <a:lnTo>
                    <a:pt x="1038668" y="1868410"/>
                  </a:lnTo>
                  <a:lnTo>
                    <a:pt x="1007286" y="1890421"/>
                  </a:lnTo>
                  <a:lnTo>
                    <a:pt x="944733" y="1930462"/>
                  </a:lnTo>
                  <a:lnTo>
                    <a:pt x="882546" y="1965103"/>
                  </a:lnTo>
                  <a:lnTo>
                    <a:pt x="820825" y="1994233"/>
                  </a:lnTo>
                  <a:lnTo>
                    <a:pt x="759670" y="2017738"/>
                  </a:lnTo>
                  <a:lnTo>
                    <a:pt x="699180" y="2035508"/>
                  </a:lnTo>
                  <a:lnTo>
                    <a:pt x="639455" y="2047430"/>
                  </a:lnTo>
                  <a:lnTo>
                    <a:pt x="580596" y="2053394"/>
                  </a:lnTo>
                  <a:lnTo>
                    <a:pt x="551523" y="2054106"/>
                  </a:lnTo>
                  <a:lnTo>
                    <a:pt x="522702" y="2053286"/>
                  </a:lnTo>
                  <a:lnTo>
                    <a:pt x="465874" y="2046997"/>
                  </a:lnTo>
                  <a:lnTo>
                    <a:pt x="410210" y="2034413"/>
                  </a:lnTo>
                  <a:lnTo>
                    <a:pt x="368998" y="2020601"/>
                  </a:lnTo>
                  <a:lnTo>
                    <a:pt x="328953" y="2003192"/>
                  </a:lnTo>
                  <a:lnTo>
                    <a:pt x="290107" y="1982217"/>
                  </a:lnTo>
                  <a:lnTo>
                    <a:pt x="252494" y="1957709"/>
                  </a:lnTo>
                  <a:lnTo>
                    <a:pt x="216148" y="1929700"/>
                  </a:lnTo>
                  <a:lnTo>
                    <a:pt x="181101" y="1898221"/>
                  </a:lnTo>
                  <a:lnTo>
                    <a:pt x="147389" y="1863305"/>
                  </a:lnTo>
                  <a:lnTo>
                    <a:pt x="115043" y="1824985"/>
                  </a:lnTo>
                  <a:lnTo>
                    <a:pt x="84097" y="1783292"/>
                  </a:lnTo>
                  <a:lnTo>
                    <a:pt x="54586" y="1738258"/>
                  </a:lnTo>
                  <a:lnTo>
                    <a:pt x="26542" y="1689917"/>
                  </a:lnTo>
                  <a:lnTo>
                    <a:pt x="0" y="163830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561334" y="2577676"/>
            <a:ext cx="337185" cy="7391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spc="-10" dirty="0">
                <a:latin typeface="Arial"/>
                <a:cs typeface="Arial"/>
              </a:rPr>
              <a:t>Costs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78979" y="2821939"/>
            <a:ext cx="4216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25" dirty="0">
                <a:solidFill>
                  <a:srgbClr val="C0504D"/>
                </a:solidFill>
                <a:latin typeface="Arial"/>
                <a:cs typeface="Arial"/>
              </a:rPr>
              <a:t>MC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117080" y="4255008"/>
            <a:ext cx="0" cy="1645920"/>
          </a:xfrm>
          <a:custGeom>
            <a:avLst/>
            <a:gdLst/>
            <a:ahLst/>
            <a:cxnLst/>
            <a:rect l="l" t="t" r="r" b="b"/>
            <a:pathLst>
              <a:path h="1645920">
                <a:moveTo>
                  <a:pt x="0" y="0"/>
                </a:moveTo>
                <a:lnTo>
                  <a:pt x="0" y="1645920"/>
                </a:lnTo>
              </a:path>
            </a:pathLst>
          </a:custGeom>
          <a:ln w="12700">
            <a:solidFill>
              <a:srgbClr val="0000FF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507348" y="2803906"/>
            <a:ext cx="5346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30" dirty="0">
                <a:solidFill>
                  <a:srgbClr val="800080"/>
                </a:solidFill>
                <a:latin typeface="Arial"/>
                <a:cs typeface="Arial"/>
              </a:rPr>
              <a:t>AVC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520309" y="2282951"/>
            <a:ext cx="3392170" cy="2477770"/>
            <a:chOff x="5520309" y="2282951"/>
            <a:chExt cx="3392170" cy="2477770"/>
          </a:xfrm>
        </p:grpSpPr>
        <p:sp>
          <p:nvSpPr>
            <p:cNvPr id="12" name="object 12"/>
            <p:cNvSpPr/>
            <p:nvPr/>
          </p:nvSpPr>
          <p:spPr>
            <a:xfrm>
              <a:off x="5539359" y="3115182"/>
              <a:ext cx="3314700" cy="1590040"/>
            </a:xfrm>
            <a:custGeom>
              <a:avLst/>
              <a:gdLst/>
              <a:ahLst/>
              <a:cxnLst/>
              <a:rect l="l" t="t" r="r" b="b"/>
              <a:pathLst>
                <a:path w="3314700" h="1590039">
                  <a:moveTo>
                    <a:pt x="3314445" y="0"/>
                  </a:moveTo>
                  <a:lnTo>
                    <a:pt x="3283307" y="52114"/>
                  </a:lnTo>
                  <a:lnTo>
                    <a:pt x="3251698" y="103494"/>
                  </a:lnTo>
                  <a:lnTo>
                    <a:pt x="3219631" y="154131"/>
                  </a:lnTo>
                  <a:lnTo>
                    <a:pt x="3187119" y="204019"/>
                  </a:lnTo>
                  <a:lnTo>
                    <a:pt x="3154174" y="253151"/>
                  </a:lnTo>
                  <a:lnTo>
                    <a:pt x="3120808" y="301519"/>
                  </a:lnTo>
                  <a:lnTo>
                    <a:pt x="3087035" y="349116"/>
                  </a:lnTo>
                  <a:lnTo>
                    <a:pt x="3052866" y="395936"/>
                  </a:lnTo>
                  <a:lnTo>
                    <a:pt x="3018315" y="441971"/>
                  </a:lnTo>
                  <a:lnTo>
                    <a:pt x="2983394" y="487214"/>
                  </a:lnTo>
                  <a:lnTo>
                    <a:pt x="2948114" y="531658"/>
                  </a:lnTo>
                  <a:lnTo>
                    <a:pt x="2912490" y="575296"/>
                  </a:lnTo>
                  <a:lnTo>
                    <a:pt x="2876534" y="618121"/>
                  </a:lnTo>
                  <a:lnTo>
                    <a:pt x="2840257" y="660126"/>
                  </a:lnTo>
                  <a:lnTo>
                    <a:pt x="2803673" y="701304"/>
                  </a:lnTo>
                  <a:lnTo>
                    <a:pt x="2766794" y="741647"/>
                  </a:lnTo>
                  <a:lnTo>
                    <a:pt x="2729632" y="781149"/>
                  </a:lnTo>
                  <a:lnTo>
                    <a:pt x="2692201" y="819802"/>
                  </a:lnTo>
                  <a:lnTo>
                    <a:pt x="2654512" y="857599"/>
                  </a:lnTo>
                  <a:lnTo>
                    <a:pt x="2616579" y="894534"/>
                  </a:lnTo>
                  <a:lnTo>
                    <a:pt x="2578413" y="930599"/>
                  </a:lnTo>
                  <a:lnTo>
                    <a:pt x="2540028" y="965787"/>
                  </a:lnTo>
                  <a:lnTo>
                    <a:pt x="2501435" y="1000092"/>
                  </a:lnTo>
                  <a:lnTo>
                    <a:pt x="2462648" y="1033505"/>
                  </a:lnTo>
                  <a:lnTo>
                    <a:pt x="2423678" y="1066020"/>
                  </a:lnTo>
                  <a:lnTo>
                    <a:pt x="2384540" y="1097630"/>
                  </a:lnTo>
                  <a:lnTo>
                    <a:pt x="2345244" y="1128327"/>
                  </a:lnTo>
                  <a:lnTo>
                    <a:pt x="2305803" y="1158105"/>
                  </a:lnTo>
                  <a:lnTo>
                    <a:pt x="2266231" y="1186957"/>
                  </a:lnTo>
                  <a:lnTo>
                    <a:pt x="2226539" y="1214875"/>
                  </a:lnTo>
                  <a:lnTo>
                    <a:pt x="2186741" y="1241853"/>
                  </a:lnTo>
                  <a:lnTo>
                    <a:pt x="2146848" y="1267882"/>
                  </a:lnTo>
                  <a:lnTo>
                    <a:pt x="2106873" y="1292957"/>
                  </a:lnTo>
                  <a:lnTo>
                    <a:pt x="2066830" y="1317071"/>
                  </a:lnTo>
                  <a:lnTo>
                    <a:pt x="2026729" y="1340215"/>
                  </a:lnTo>
                  <a:lnTo>
                    <a:pt x="1986584" y="1362383"/>
                  </a:lnTo>
                  <a:lnTo>
                    <a:pt x="1946408" y="1383568"/>
                  </a:lnTo>
                  <a:lnTo>
                    <a:pt x="1906212" y="1403762"/>
                  </a:lnTo>
                  <a:lnTo>
                    <a:pt x="1866010" y="1422960"/>
                  </a:lnTo>
                  <a:lnTo>
                    <a:pt x="1825814" y="1441153"/>
                  </a:lnTo>
                  <a:lnTo>
                    <a:pt x="1785637" y="1458334"/>
                  </a:lnTo>
                  <a:lnTo>
                    <a:pt x="1745491" y="1474497"/>
                  </a:lnTo>
                  <a:lnTo>
                    <a:pt x="1705388" y="1489634"/>
                  </a:lnTo>
                  <a:lnTo>
                    <a:pt x="1665341" y="1503739"/>
                  </a:lnTo>
                  <a:lnTo>
                    <a:pt x="1625363" y="1516803"/>
                  </a:lnTo>
                  <a:lnTo>
                    <a:pt x="1585466" y="1528821"/>
                  </a:lnTo>
                  <a:lnTo>
                    <a:pt x="1545663" y="1539785"/>
                  </a:lnTo>
                  <a:lnTo>
                    <a:pt x="1505967" y="1549688"/>
                  </a:lnTo>
                  <a:lnTo>
                    <a:pt x="1466389" y="1558522"/>
                  </a:lnTo>
                  <a:lnTo>
                    <a:pt x="1426942" y="1566282"/>
                  </a:lnTo>
                  <a:lnTo>
                    <a:pt x="1387640" y="1572959"/>
                  </a:lnTo>
                  <a:lnTo>
                    <a:pt x="1348494" y="1578546"/>
                  </a:lnTo>
                  <a:lnTo>
                    <a:pt x="1309516" y="1583037"/>
                  </a:lnTo>
                  <a:lnTo>
                    <a:pt x="1270721" y="1586425"/>
                  </a:lnTo>
                  <a:lnTo>
                    <a:pt x="1232119" y="1588702"/>
                  </a:lnTo>
                  <a:lnTo>
                    <a:pt x="1193724" y="1589861"/>
                  </a:lnTo>
                  <a:lnTo>
                    <a:pt x="1155549" y="1589895"/>
                  </a:lnTo>
                  <a:lnTo>
                    <a:pt x="1117604" y="1588797"/>
                  </a:lnTo>
                  <a:lnTo>
                    <a:pt x="1042461" y="1583178"/>
                  </a:lnTo>
                  <a:lnTo>
                    <a:pt x="968396" y="1572946"/>
                  </a:lnTo>
                  <a:lnTo>
                    <a:pt x="895507" y="1558044"/>
                  </a:lnTo>
                  <a:lnTo>
                    <a:pt x="823897" y="1538417"/>
                  </a:lnTo>
                  <a:lnTo>
                    <a:pt x="753664" y="1514006"/>
                  </a:lnTo>
                  <a:lnTo>
                    <a:pt x="684911" y="1484756"/>
                  </a:lnTo>
                  <a:lnTo>
                    <a:pt x="644093" y="1464666"/>
                  </a:lnTo>
                  <a:lnTo>
                    <a:pt x="604177" y="1442904"/>
                  </a:lnTo>
                  <a:lnTo>
                    <a:pt x="565177" y="1419488"/>
                  </a:lnTo>
                  <a:lnTo>
                    <a:pt x="527108" y="1394437"/>
                  </a:lnTo>
                  <a:lnTo>
                    <a:pt x="489985" y="1367769"/>
                  </a:lnTo>
                  <a:lnTo>
                    <a:pt x="453822" y="1339502"/>
                  </a:lnTo>
                  <a:lnTo>
                    <a:pt x="418633" y="1309653"/>
                  </a:lnTo>
                  <a:lnTo>
                    <a:pt x="384433" y="1278242"/>
                  </a:lnTo>
                  <a:lnTo>
                    <a:pt x="351237" y="1245286"/>
                  </a:lnTo>
                  <a:lnTo>
                    <a:pt x="319059" y="1210803"/>
                  </a:lnTo>
                  <a:lnTo>
                    <a:pt x="287913" y="1174811"/>
                  </a:lnTo>
                  <a:lnTo>
                    <a:pt x="257815" y="1137329"/>
                  </a:lnTo>
                  <a:lnTo>
                    <a:pt x="228778" y="1098374"/>
                  </a:lnTo>
                  <a:lnTo>
                    <a:pt x="200817" y="1057965"/>
                  </a:lnTo>
                  <a:lnTo>
                    <a:pt x="173948" y="1016120"/>
                  </a:lnTo>
                  <a:lnTo>
                    <a:pt x="148183" y="972857"/>
                  </a:lnTo>
                  <a:lnTo>
                    <a:pt x="123538" y="928193"/>
                  </a:lnTo>
                  <a:lnTo>
                    <a:pt x="100028" y="882148"/>
                  </a:lnTo>
                  <a:lnTo>
                    <a:pt x="77666" y="834738"/>
                  </a:lnTo>
                  <a:lnTo>
                    <a:pt x="56468" y="785983"/>
                  </a:lnTo>
                  <a:lnTo>
                    <a:pt x="36448" y="735901"/>
                  </a:lnTo>
                  <a:lnTo>
                    <a:pt x="17620" y="684508"/>
                  </a:lnTo>
                  <a:lnTo>
                    <a:pt x="0" y="631824"/>
                  </a:lnTo>
                </a:path>
              </a:pathLst>
            </a:custGeom>
            <a:ln w="38100">
              <a:solidFill>
                <a:srgbClr val="8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6334" y="4640833"/>
              <a:ext cx="119888" cy="11988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566281" y="2365120"/>
              <a:ext cx="2100580" cy="1888489"/>
            </a:xfrm>
            <a:custGeom>
              <a:avLst/>
              <a:gdLst/>
              <a:ahLst/>
              <a:cxnLst/>
              <a:rect l="l" t="t" r="r" b="b"/>
              <a:pathLst>
                <a:path w="2100579" h="1888489">
                  <a:moveTo>
                    <a:pt x="2100326" y="0"/>
                  </a:moveTo>
                  <a:lnTo>
                    <a:pt x="2075909" y="64284"/>
                  </a:lnTo>
                  <a:lnTo>
                    <a:pt x="2051048" y="127746"/>
                  </a:lnTo>
                  <a:lnTo>
                    <a:pt x="2025758" y="190370"/>
                  </a:lnTo>
                  <a:lnTo>
                    <a:pt x="2000054" y="252139"/>
                  </a:lnTo>
                  <a:lnTo>
                    <a:pt x="1973950" y="313037"/>
                  </a:lnTo>
                  <a:lnTo>
                    <a:pt x="1947462" y="373047"/>
                  </a:lnTo>
                  <a:lnTo>
                    <a:pt x="1920603" y="432152"/>
                  </a:lnTo>
                  <a:lnTo>
                    <a:pt x="1893390" y="490337"/>
                  </a:lnTo>
                  <a:lnTo>
                    <a:pt x="1865835" y="547584"/>
                  </a:lnTo>
                  <a:lnTo>
                    <a:pt x="1837955" y="603877"/>
                  </a:lnTo>
                  <a:lnTo>
                    <a:pt x="1809763" y="659199"/>
                  </a:lnTo>
                  <a:lnTo>
                    <a:pt x="1781275" y="713535"/>
                  </a:lnTo>
                  <a:lnTo>
                    <a:pt x="1752506" y="766867"/>
                  </a:lnTo>
                  <a:lnTo>
                    <a:pt x="1723469" y="819179"/>
                  </a:lnTo>
                  <a:lnTo>
                    <a:pt x="1694181" y="870454"/>
                  </a:lnTo>
                  <a:lnTo>
                    <a:pt x="1664655" y="920677"/>
                  </a:lnTo>
                  <a:lnTo>
                    <a:pt x="1634906" y="969830"/>
                  </a:lnTo>
                  <a:lnTo>
                    <a:pt x="1604949" y="1017897"/>
                  </a:lnTo>
                  <a:lnTo>
                    <a:pt x="1574799" y="1064862"/>
                  </a:lnTo>
                  <a:lnTo>
                    <a:pt x="1544471" y="1110707"/>
                  </a:lnTo>
                  <a:lnTo>
                    <a:pt x="1513979" y="1155417"/>
                  </a:lnTo>
                  <a:lnTo>
                    <a:pt x="1483338" y="1198975"/>
                  </a:lnTo>
                  <a:lnTo>
                    <a:pt x="1452562" y="1241364"/>
                  </a:lnTo>
                  <a:lnTo>
                    <a:pt x="1421668" y="1282568"/>
                  </a:lnTo>
                  <a:lnTo>
                    <a:pt x="1390668" y="1322571"/>
                  </a:lnTo>
                  <a:lnTo>
                    <a:pt x="1359578" y="1361356"/>
                  </a:lnTo>
                  <a:lnTo>
                    <a:pt x="1328413" y="1398906"/>
                  </a:lnTo>
                  <a:lnTo>
                    <a:pt x="1297187" y="1435204"/>
                  </a:lnTo>
                  <a:lnTo>
                    <a:pt x="1265916" y="1470236"/>
                  </a:lnTo>
                  <a:lnTo>
                    <a:pt x="1234613" y="1503983"/>
                  </a:lnTo>
                  <a:lnTo>
                    <a:pt x="1203294" y="1536429"/>
                  </a:lnTo>
                  <a:lnTo>
                    <a:pt x="1171974" y="1567559"/>
                  </a:lnTo>
                  <a:lnTo>
                    <a:pt x="1140667" y="1597354"/>
                  </a:lnTo>
                  <a:lnTo>
                    <a:pt x="1109387" y="1625800"/>
                  </a:lnTo>
                  <a:lnTo>
                    <a:pt x="1078150" y="1652879"/>
                  </a:lnTo>
                  <a:lnTo>
                    <a:pt x="1046970" y="1678575"/>
                  </a:lnTo>
                  <a:lnTo>
                    <a:pt x="1015863" y="1702871"/>
                  </a:lnTo>
                  <a:lnTo>
                    <a:pt x="984842" y="1725751"/>
                  </a:lnTo>
                  <a:lnTo>
                    <a:pt x="923120" y="1767196"/>
                  </a:lnTo>
                  <a:lnTo>
                    <a:pt x="861922" y="1802778"/>
                  </a:lnTo>
                  <a:lnTo>
                    <a:pt x="801366" y="1832366"/>
                  </a:lnTo>
                  <a:lnTo>
                    <a:pt x="741570" y="1855827"/>
                  </a:lnTo>
                  <a:lnTo>
                    <a:pt x="682652" y="1873028"/>
                  </a:lnTo>
                  <a:lnTo>
                    <a:pt x="624730" y="1883839"/>
                  </a:lnTo>
                  <a:lnTo>
                    <a:pt x="567921" y="1888126"/>
                  </a:lnTo>
                  <a:lnTo>
                    <a:pt x="539971" y="1887783"/>
                  </a:lnTo>
                  <a:lnTo>
                    <a:pt x="485054" y="1882038"/>
                  </a:lnTo>
                  <a:lnTo>
                    <a:pt x="431546" y="1869439"/>
                  </a:lnTo>
                  <a:lnTo>
                    <a:pt x="394653" y="1856309"/>
                  </a:lnTo>
                  <a:lnTo>
                    <a:pt x="358954" y="1839755"/>
                  </a:lnTo>
                  <a:lnTo>
                    <a:pt x="324477" y="1819816"/>
                  </a:lnTo>
                  <a:lnTo>
                    <a:pt x="291250" y="1796530"/>
                  </a:lnTo>
                  <a:lnTo>
                    <a:pt x="259300" y="1769935"/>
                  </a:lnTo>
                  <a:lnTo>
                    <a:pt x="228654" y="1740071"/>
                  </a:lnTo>
                  <a:lnTo>
                    <a:pt x="199340" y="1706974"/>
                  </a:lnTo>
                  <a:lnTo>
                    <a:pt x="171386" y="1670684"/>
                  </a:lnTo>
                  <a:lnTo>
                    <a:pt x="144819" y="1631240"/>
                  </a:lnTo>
                  <a:lnTo>
                    <a:pt x="119666" y="1588678"/>
                  </a:lnTo>
                  <a:lnTo>
                    <a:pt x="95956" y="1543037"/>
                  </a:lnTo>
                  <a:lnTo>
                    <a:pt x="73715" y="1494357"/>
                  </a:lnTo>
                  <a:lnTo>
                    <a:pt x="52972" y="1442675"/>
                  </a:lnTo>
                  <a:lnTo>
                    <a:pt x="33753" y="1388029"/>
                  </a:lnTo>
                  <a:lnTo>
                    <a:pt x="16086" y="1330458"/>
                  </a:lnTo>
                  <a:lnTo>
                    <a:pt x="0" y="1269999"/>
                  </a:lnTo>
                </a:path>
              </a:pathLst>
            </a:custGeom>
            <a:ln w="38100">
              <a:solidFill>
                <a:srgbClr val="375F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57898" y="4195825"/>
              <a:ext cx="119887" cy="11836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229600" y="2282951"/>
              <a:ext cx="683260" cy="401320"/>
            </a:xfrm>
            <a:custGeom>
              <a:avLst/>
              <a:gdLst/>
              <a:ahLst/>
              <a:cxnLst/>
              <a:rect l="l" t="t" r="r" b="b"/>
              <a:pathLst>
                <a:path w="683259" h="401319">
                  <a:moveTo>
                    <a:pt x="682751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682751" y="400812"/>
                  </a:lnTo>
                  <a:lnTo>
                    <a:pt x="6827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311133" y="2308987"/>
            <a:ext cx="5156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40" dirty="0">
                <a:solidFill>
                  <a:srgbClr val="375F92"/>
                </a:solidFill>
                <a:latin typeface="Arial"/>
                <a:cs typeface="Arial"/>
              </a:rPr>
              <a:t>ATC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3034" y="1779524"/>
            <a:ext cx="397637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Whenever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lower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&lt;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ATC), average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falling.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3034" y="2998977"/>
            <a:ext cx="397637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Whenever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higher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&gt;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ATC), average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rising.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650748" y="4774691"/>
            <a:ext cx="2994025" cy="869950"/>
            <a:chOff x="650748" y="4774691"/>
            <a:chExt cx="2994025" cy="869950"/>
          </a:xfrm>
        </p:grpSpPr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3372" y="4774691"/>
              <a:ext cx="1811274" cy="56464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0748" y="5079491"/>
              <a:ext cx="2193798" cy="564641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453034" y="4218559"/>
            <a:ext cx="3895090" cy="124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crosses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= </a:t>
            </a:r>
            <a:r>
              <a:rPr sz="2000" spc="-45" dirty="0">
                <a:latin typeface="Calibri"/>
                <a:cs typeface="Calibri"/>
              </a:rPr>
              <a:t>ATC)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efficient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scale </a:t>
            </a:r>
            <a:r>
              <a:rPr sz="2000" dirty="0">
                <a:latin typeface="Calibri"/>
                <a:cs typeface="Calibri"/>
              </a:rPr>
              <a:t>(minimum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ATC).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0010">
              <a:lnSpc>
                <a:spcPts val="2315"/>
              </a:lnSpc>
            </a:pPr>
            <a:r>
              <a:rPr sz="2000" i="1" spc="-50" dirty="0">
                <a:solidFill>
                  <a:srgbClr val="000000"/>
                </a:solidFill>
                <a:latin typeface="Arial"/>
                <a:cs typeface="Arial"/>
              </a:rPr>
              <a:t>Q</a:t>
            </a:r>
            <a:endParaRPr sz="20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480"/>
              </a:spcBef>
            </a:pPr>
            <a:r>
              <a:rPr spc="-229" dirty="0"/>
              <a:t>23205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5082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COST</a:t>
            </a:r>
            <a:r>
              <a:rPr sz="2000" spc="-50" dirty="0"/>
              <a:t> </a:t>
            </a:r>
            <a:r>
              <a:rPr sz="2000" dirty="0"/>
              <a:t>CURVES</a:t>
            </a:r>
            <a:r>
              <a:rPr sz="2000" spc="-40" dirty="0"/>
              <a:t> </a:t>
            </a:r>
            <a:r>
              <a:rPr sz="2000" dirty="0"/>
              <a:t>AND</a:t>
            </a:r>
            <a:r>
              <a:rPr sz="2000" spc="-55" dirty="0"/>
              <a:t> </a:t>
            </a:r>
            <a:r>
              <a:rPr sz="2000" dirty="0"/>
              <a:t>THEIR</a:t>
            </a:r>
            <a:r>
              <a:rPr sz="2000" spc="-50" dirty="0"/>
              <a:t> </a:t>
            </a:r>
            <a:r>
              <a:rPr sz="2000" spc="-10" dirty="0"/>
              <a:t>SHAPES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05026"/>
            <a:ext cx="66421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Relationship</a:t>
            </a:r>
            <a:r>
              <a:rPr sz="2000" b="1" spc="-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between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Marginal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Variable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144261" y="2701289"/>
            <a:ext cx="3695700" cy="3238500"/>
            <a:chOff x="5144261" y="2701289"/>
            <a:chExt cx="3695700" cy="3238500"/>
          </a:xfrm>
        </p:grpSpPr>
        <p:sp>
          <p:nvSpPr>
            <p:cNvPr id="5" name="object 5"/>
            <p:cNvSpPr/>
            <p:nvPr/>
          </p:nvSpPr>
          <p:spPr>
            <a:xfrm>
              <a:off x="5144262" y="2701289"/>
              <a:ext cx="3695700" cy="3238500"/>
            </a:xfrm>
            <a:custGeom>
              <a:avLst/>
              <a:gdLst/>
              <a:ahLst/>
              <a:cxnLst/>
              <a:rect l="l" t="t" r="r" b="b"/>
              <a:pathLst>
                <a:path w="3695700" h="3238500">
                  <a:moveTo>
                    <a:pt x="3695700" y="3200400"/>
                  </a:moveTo>
                  <a:lnTo>
                    <a:pt x="3653358" y="3187700"/>
                  </a:lnTo>
                  <a:lnTo>
                    <a:pt x="3568700" y="3162300"/>
                  </a:lnTo>
                  <a:lnTo>
                    <a:pt x="3602558" y="3187700"/>
                  </a:lnTo>
                  <a:lnTo>
                    <a:pt x="50800" y="3187700"/>
                  </a:lnTo>
                  <a:lnTo>
                    <a:pt x="50800" y="93141"/>
                  </a:lnTo>
                  <a:lnTo>
                    <a:pt x="76200" y="127000"/>
                  </a:lnTo>
                  <a:lnTo>
                    <a:pt x="60960" y="76200"/>
                  </a:lnTo>
                  <a:lnTo>
                    <a:pt x="38100" y="0"/>
                  </a:lnTo>
                  <a:lnTo>
                    <a:pt x="0" y="127000"/>
                  </a:lnTo>
                  <a:lnTo>
                    <a:pt x="25387" y="93141"/>
                  </a:lnTo>
                  <a:lnTo>
                    <a:pt x="25400" y="76200"/>
                  </a:lnTo>
                  <a:lnTo>
                    <a:pt x="25400" y="93141"/>
                  </a:lnTo>
                  <a:lnTo>
                    <a:pt x="25400" y="3200400"/>
                  </a:lnTo>
                  <a:lnTo>
                    <a:pt x="38100" y="3200400"/>
                  </a:lnTo>
                  <a:lnTo>
                    <a:pt x="38100" y="3213100"/>
                  </a:lnTo>
                  <a:lnTo>
                    <a:pt x="3602558" y="3213100"/>
                  </a:lnTo>
                  <a:lnTo>
                    <a:pt x="3568700" y="3238500"/>
                  </a:lnTo>
                  <a:lnTo>
                    <a:pt x="3653358" y="3213100"/>
                  </a:lnTo>
                  <a:lnTo>
                    <a:pt x="3695700" y="3200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80100" y="3195065"/>
              <a:ext cx="2228850" cy="2054225"/>
            </a:xfrm>
            <a:custGeom>
              <a:avLst/>
              <a:gdLst/>
              <a:ahLst/>
              <a:cxnLst/>
              <a:rect l="l" t="t" r="r" b="b"/>
              <a:pathLst>
                <a:path w="2228850" h="2054225">
                  <a:moveTo>
                    <a:pt x="2228596" y="0"/>
                  </a:moveTo>
                  <a:lnTo>
                    <a:pt x="2205232" y="64191"/>
                  </a:lnTo>
                  <a:lnTo>
                    <a:pt x="2181424" y="127632"/>
                  </a:lnTo>
                  <a:lnTo>
                    <a:pt x="2157182" y="190310"/>
                  </a:lnTo>
                  <a:lnTo>
                    <a:pt x="2132521" y="252211"/>
                  </a:lnTo>
                  <a:lnTo>
                    <a:pt x="2107451" y="313321"/>
                  </a:lnTo>
                  <a:lnTo>
                    <a:pt x="2081987" y="373625"/>
                  </a:lnTo>
                  <a:lnTo>
                    <a:pt x="2056139" y="433110"/>
                  </a:lnTo>
                  <a:lnTo>
                    <a:pt x="2029921" y="491762"/>
                  </a:lnTo>
                  <a:lnTo>
                    <a:pt x="2003346" y="549567"/>
                  </a:lnTo>
                  <a:lnTo>
                    <a:pt x="1976425" y="606510"/>
                  </a:lnTo>
                  <a:lnTo>
                    <a:pt x="1949171" y="662579"/>
                  </a:lnTo>
                  <a:lnTo>
                    <a:pt x="1921596" y="717758"/>
                  </a:lnTo>
                  <a:lnTo>
                    <a:pt x="1893714" y="772034"/>
                  </a:lnTo>
                  <a:lnTo>
                    <a:pt x="1865536" y="825393"/>
                  </a:lnTo>
                  <a:lnTo>
                    <a:pt x="1837076" y="877821"/>
                  </a:lnTo>
                  <a:lnTo>
                    <a:pt x="1808345" y="929304"/>
                  </a:lnTo>
                  <a:lnTo>
                    <a:pt x="1779355" y="979829"/>
                  </a:lnTo>
                  <a:lnTo>
                    <a:pt x="1750121" y="1029380"/>
                  </a:lnTo>
                  <a:lnTo>
                    <a:pt x="1720653" y="1077945"/>
                  </a:lnTo>
                  <a:lnTo>
                    <a:pt x="1690965" y="1125508"/>
                  </a:lnTo>
                  <a:lnTo>
                    <a:pt x="1661068" y="1172057"/>
                  </a:lnTo>
                  <a:lnTo>
                    <a:pt x="1630976" y="1217577"/>
                  </a:lnTo>
                  <a:lnTo>
                    <a:pt x="1600701" y="1262054"/>
                  </a:lnTo>
                  <a:lnTo>
                    <a:pt x="1570256" y="1305475"/>
                  </a:lnTo>
                  <a:lnTo>
                    <a:pt x="1539652" y="1347825"/>
                  </a:lnTo>
                  <a:lnTo>
                    <a:pt x="1508902" y="1389090"/>
                  </a:lnTo>
                  <a:lnTo>
                    <a:pt x="1478020" y="1429256"/>
                  </a:lnTo>
                  <a:lnTo>
                    <a:pt x="1447016" y="1468310"/>
                  </a:lnTo>
                  <a:lnTo>
                    <a:pt x="1415905" y="1506238"/>
                  </a:lnTo>
                  <a:lnTo>
                    <a:pt x="1384697" y="1543025"/>
                  </a:lnTo>
                  <a:lnTo>
                    <a:pt x="1353407" y="1578657"/>
                  </a:lnTo>
                  <a:lnTo>
                    <a:pt x="1322045" y="1613121"/>
                  </a:lnTo>
                  <a:lnTo>
                    <a:pt x="1290626" y="1646402"/>
                  </a:lnTo>
                  <a:lnTo>
                    <a:pt x="1259160" y="1678488"/>
                  </a:lnTo>
                  <a:lnTo>
                    <a:pt x="1227662" y="1709362"/>
                  </a:lnTo>
                  <a:lnTo>
                    <a:pt x="1196142" y="1739013"/>
                  </a:lnTo>
                  <a:lnTo>
                    <a:pt x="1164614" y="1767425"/>
                  </a:lnTo>
                  <a:lnTo>
                    <a:pt x="1133090" y="1794584"/>
                  </a:lnTo>
                  <a:lnTo>
                    <a:pt x="1101583" y="1820478"/>
                  </a:lnTo>
                  <a:lnTo>
                    <a:pt x="1070105" y="1845091"/>
                  </a:lnTo>
                  <a:lnTo>
                    <a:pt x="1038668" y="1868410"/>
                  </a:lnTo>
                  <a:lnTo>
                    <a:pt x="1007286" y="1890421"/>
                  </a:lnTo>
                  <a:lnTo>
                    <a:pt x="944733" y="1930462"/>
                  </a:lnTo>
                  <a:lnTo>
                    <a:pt x="882546" y="1965103"/>
                  </a:lnTo>
                  <a:lnTo>
                    <a:pt x="820825" y="1994233"/>
                  </a:lnTo>
                  <a:lnTo>
                    <a:pt x="759670" y="2017738"/>
                  </a:lnTo>
                  <a:lnTo>
                    <a:pt x="699180" y="2035508"/>
                  </a:lnTo>
                  <a:lnTo>
                    <a:pt x="639455" y="2047430"/>
                  </a:lnTo>
                  <a:lnTo>
                    <a:pt x="580596" y="2053394"/>
                  </a:lnTo>
                  <a:lnTo>
                    <a:pt x="551523" y="2054106"/>
                  </a:lnTo>
                  <a:lnTo>
                    <a:pt x="522702" y="2053286"/>
                  </a:lnTo>
                  <a:lnTo>
                    <a:pt x="465874" y="2046997"/>
                  </a:lnTo>
                  <a:lnTo>
                    <a:pt x="410210" y="2034413"/>
                  </a:lnTo>
                  <a:lnTo>
                    <a:pt x="368998" y="2020601"/>
                  </a:lnTo>
                  <a:lnTo>
                    <a:pt x="328953" y="2003192"/>
                  </a:lnTo>
                  <a:lnTo>
                    <a:pt x="290107" y="1982217"/>
                  </a:lnTo>
                  <a:lnTo>
                    <a:pt x="252494" y="1957709"/>
                  </a:lnTo>
                  <a:lnTo>
                    <a:pt x="216148" y="1929700"/>
                  </a:lnTo>
                  <a:lnTo>
                    <a:pt x="181101" y="1898221"/>
                  </a:lnTo>
                  <a:lnTo>
                    <a:pt x="147389" y="1863305"/>
                  </a:lnTo>
                  <a:lnTo>
                    <a:pt x="115043" y="1824985"/>
                  </a:lnTo>
                  <a:lnTo>
                    <a:pt x="84097" y="1783292"/>
                  </a:lnTo>
                  <a:lnTo>
                    <a:pt x="54586" y="1738258"/>
                  </a:lnTo>
                  <a:lnTo>
                    <a:pt x="26542" y="1689917"/>
                  </a:lnTo>
                  <a:lnTo>
                    <a:pt x="0" y="1638300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561334" y="2577676"/>
            <a:ext cx="337185" cy="7391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0"/>
              </a:lnSpc>
            </a:pPr>
            <a:r>
              <a:rPr sz="2200" spc="-10" dirty="0">
                <a:latin typeface="Arial"/>
                <a:cs typeface="Arial"/>
              </a:rPr>
              <a:t>Costs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78979" y="2821939"/>
            <a:ext cx="4216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25" dirty="0">
                <a:solidFill>
                  <a:srgbClr val="C0504D"/>
                </a:solidFill>
                <a:latin typeface="Arial"/>
                <a:cs typeface="Arial"/>
              </a:rPr>
              <a:t>MC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117080" y="4255008"/>
            <a:ext cx="0" cy="1645920"/>
          </a:xfrm>
          <a:custGeom>
            <a:avLst/>
            <a:gdLst/>
            <a:ahLst/>
            <a:cxnLst/>
            <a:rect l="l" t="t" r="r" b="b"/>
            <a:pathLst>
              <a:path h="1645920">
                <a:moveTo>
                  <a:pt x="0" y="0"/>
                </a:moveTo>
                <a:lnTo>
                  <a:pt x="0" y="1645920"/>
                </a:lnTo>
              </a:path>
            </a:pathLst>
          </a:custGeom>
          <a:ln w="12700">
            <a:solidFill>
              <a:srgbClr val="0000FF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507348" y="2803906"/>
            <a:ext cx="5346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30" dirty="0">
                <a:solidFill>
                  <a:srgbClr val="800080"/>
                </a:solidFill>
                <a:latin typeface="Arial"/>
                <a:cs typeface="Arial"/>
              </a:rPr>
              <a:t>AVC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5520309" y="2282951"/>
            <a:ext cx="3392170" cy="2477770"/>
            <a:chOff x="5520309" y="2282951"/>
            <a:chExt cx="3392170" cy="2477770"/>
          </a:xfrm>
        </p:grpSpPr>
        <p:sp>
          <p:nvSpPr>
            <p:cNvPr id="12" name="object 12"/>
            <p:cNvSpPr/>
            <p:nvPr/>
          </p:nvSpPr>
          <p:spPr>
            <a:xfrm>
              <a:off x="5539359" y="3115182"/>
              <a:ext cx="3314700" cy="1590040"/>
            </a:xfrm>
            <a:custGeom>
              <a:avLst/>
              <a:gdLst/>
              <a:ahLst/>
              <a:cxnLst/>
              <a:rect l="l" t="t" r="r" b="b"/>
              <a:pathLst>
                <a:path w="3314700" h="1590039">
                  <a:moveTo>
                    <a:pt x="3314445" y="0"/>
                  </a:moveTo>
                  <a:lnTo>
                    <a:pt x="3283307" y="52114"/>
                  </a:lnTo>
                  <a:lnTo>
                    <a:pt x="3251698" y="103494"/>
                  </a:lnTo>
                  <a:lnTo>
                    <a:pt x="3219631" y="154131"/>
                  </a:lnTo>
                  <a:lnTo>
                    <a:pt x="3187119" y="204019"/>
                  </a:lnTo>
                  <a:lnTo>
                    <a:pt x="3154174" y="253151"/>
                  </a:lnTo>
                  <a:lnTo>
                    <a:pt x="3120808" y="301519"/>
                  </a:lnTo>
                  <a:lnTo>
                    <a:pt x="3087035" y="349116"/>
                  </a:lnTo>
                  <a:lnTo>
                    <a:pt x="3052866" y="395936"/>
                  </a:lnTo>
                  <a:lnTo>
                    <a:pt x="3018315" y="441971"/>
                  </a:lnTo>
                  <a:lnTo>
                    <a:pt x="2983394" y="487214"/>
                  </a:lnTo>
                  <a:lnTo>
                    <a:pt x="2948114" y="531658"/>
                  </a:lnTo>
                  <a:lnTo>
                    <a:pt x="2912490" y="575296"/>
                  </a:lnTo>
                  <a:lnTo>
                    <a:pt x="2876534" y="618121"/>
                  </a:lnTo>
                  <a:lnTo>
                    <a:pt x="2840257" y="660126"/>
                  </a:lnTo>
                  <a:lnTo>
                    <a:pt x="2803673" y="701304"/>
                  </a:lnTo>
                  <a:lnTo>
                    <a:pt x="2766794" y="741647"/>
                  </a:lnTo>
                  <a:lnTo>
                    <a:pt x="2729632" y="781149"/>
                  </a:lnTo>
                  <a:lnTo>
                    <a:pt x="2692201" y="819802"/>
                  </a:lnTo>
                  <a:lnTo>
                    <a:pt x="2654512" y="857599"/>
                  </a:lnTo>
                  <a:lnTo>
                    <a:pt x="2616579" y="894534"/>
                  </a:lnTo>
                  <a:lnTo>
                    <a:pt x="2578413" y="930599"/>
                  </a:lnTo>
                  <a:lnTo>
                    <a:pt x="2540028" y="965787"/>
                  </a:lnTo>
                  <a:lnTo>
                    <a:pt x="2501435" y="1000092"/>
                  </a:lnTo>
                  <a:lnTo>
                    <a:pt x="2462648" y="1033505"/>
                  </a:lnTo>
                  <a:lnTo>
                    <a:pt x="2423678" y="1066020"/>
                  </a:lnTo>
                  <a:lnTo>
                    <a:pt x="2384540" y="1097630"/>
                  </a:lnTo>
                  <a:lnTo>
                    <a:pt x="2345244" y="1128327"/>
                  </a:lnTo>
                  <a:lnTo>
                    <a:pt x="2305803" y="1158105"/>
                  </a:lnTo>
                  <a:lnTo>
                    <a:pt x="2266231" y="1186957"/>
                  </a:lnTo>
                  <a:lnTo>
                    <a:pt x="2226539" y="1214875"/>
                  </a:lnTo>
                  <a:lnTo>
                    <a:pt x="2186741" y="1241853"/>
                  </a:lnTo>
                  <a:lnTo>
                    <a:pt x="2146848" y="1267882"/>
                  </a:lnTo>
                  <a:lnTo>
                    <a:pt x="2106873" y="1292957"/>
                  </a:lnTo>
                  <a:lnTo>
                    <a:pt x="2066830" y="1317071"/>
                  </a:lnTo>
                  <a:lnTo>
                    <a:pt x="2026729" y="1340215"/>
                  </a:lnTo>
                  <a:lnTo>
                    <a:pt x="1986584" y="1362383"/>
                  </a:lnTo>
                  <a:lnTo>
                    <a:pt x="1946408" y="1383568"/>
                  </a:lnTo>
                  <a:lnTo>
                    <a:pt x="1906212" y="1403762"/>
                  </a:lnTo>
                  <a:lnTo>
                    <a:pt x="1866010" y="1422960"/>
                  </a:lnTo>
                  <a:lnTo>
                    <a:pt x="1825814" y="1441153"/>
                  </a:lnTo>
                  <a:lnTo>
                    <a:pt x="1785637" y="1458334"/>
                  </a:lnTo>
                  <a:lnTo>
                    <a:pt x="1745491" y="1474497"/>
                  </a:lnTo>
                  <a:lnTo>
                    <a:pt x="1705388" y="1489634"/>
                  </a:lnTo>
                  <a:lnTo>
                    <a:pt x="1665341" y="1503739"/>
                  </a:lnTo>
                  <a:lnTo>
                    <a:pt x="1625363" y="1516803"/>
                  </a:lnTo>
                  <a:lnTo>
                    <a:pt x="1585466" y="1528821"/>
                  </a:lnTo>
                  <a:lnTo>
                    <a:pt x="1545663" y="1539785"/>
                  </a:lnTo>
                  <a:lnTo>
                    <a:pt x="1505967" y="1549688"/>
                  </a:lnTo>
                  <a:lnTo>
                    <a:pt x="1466389" y="1558522"/>
                  </a:lnTo>
                  <a:lnTo>
                    <a:pt x="1426942" y="1566282"/>
                  </a:lnTo>
                  <a:lnTo>
                    <a:pt x="1387640" y="1572959"/>
                  </a:lnTo>
                  <a:lnTo>
                    <a:pt x="1348494" y="1578546"/>
                  </a:lnTo>
                  <a:lnTo>
                    <a:pt x="1309516" y="1583037"/>
                  </a:lnTo>
                  <a:lnTo>
                    <a:pt x="1270721" y="1586425"/>
                  </a:lnTo>
                  <a:lnTo>
                    <a:pt x="1232119" y="1588702"/>
                  </a:lnTo>
                  <a:lnTo>
                    <a:pt x="1193724" y="1589861"/>
                  </a:lnTo>
                  <a:lnTo>
                    <a:pt x="1155549" y="1589895"/>
                  </a:lnTo>
                  <a:lnTo>
                    <a:pt x="1117604" y="1588797"/>
                  </a:lnTo>
                  <a:lnTo>
                    <a:pt x="1042461" y="1583178"/>
                  </a:lnTo>
                  <a:lnTo>
                    <a:pt x="968396" y="1572946"/>
                  </a:lnTo>
                  <a:lnTo>
                    <a:pt x="895507" y="1558044"/>
                  </a:lnTo>
                  <a:lnTo>
                    <a:pt x="823897" y="1538417"/>
                  </a:lnTo>
                  <a:lnTo>
                    <a:pt x="753664" y="1514006"/>
                  </a:lnTo>
                  <a:lnTo>
                    <a:pt x="684911" y="1484756"/>
                  </a:lnTo>
                  <a:lnTo>
                    <a:pt x="644093" y="1464666"/>
                  </a:lnTo>
                  <a:lnTo>
                    <a:pt x="604177" y="1442904"/>
                  </a:lnTo>
                  <a:lnTo>
                    <a:pt x="565177" y="1419488"/>
                  </a:lnTo>
                  <a:lnTo>
                    <a:pt x="527108" y="1394437"/>
                  </a:lnTo>
                  <a:lnTo>
                    <a:pt x="489985" y="1367769"/>
                  </a:lnTo>
                  <a:lnTo>
                    <a:pt x="453822" y="1339502"/>
                  </a:lnTo>
                  <a:lnTo>
                    <a:pt x="418633" y="1309653"/>
                  </a:lnTo>
                  <a:lnTo>
                    <a:pt x="384433" y="1278242"/>
                  </a:lnTo>
                  <a:lnTo>
                    <a:pt x="351237" y="1245286"/>
                  </a:lnTo>
                  <a:lnTo>
                    <a:pt x="319059" y="1210803"/>
                  </a:lnTo>
                  <a:lnTo>
                    <a:pt x="287913" y="1174811"/>
                  </a:lnTo>
                  <a:lnTo>
                    <a:pt x="257815" y="1137329"/>
                  </a:lnTo>
                  <a:lnTo>
                    <a:pt x="228778" y="1098374"/>
                  </a:lnTo>
                  <a:lnTo>
                    <a:pt x="200817" y="1057965"/>
                  </a:lnTo>
                  <a:lnTo>
                    <a:pt x="173948" y="1016120"/>
                  </a:lnTo>
                  <a:lnTo>
                    <a:pt x="148183" y="972857"/>
                  </a:lnTo>
                  <a:lnTo>
                    <a:pt x="123538" y="928193"/>
                  </a:lnTo>
                  <a:lnTo>
                    <a:pt x="100028" y="882148"/>
                  </a:lnTo>
                  <a:lnTo>
                    <a:pt x="77666" y="834738"/>
                  </a:lnTo>
                  <a:lnTo>
                    <a:pt x="56468" y="785983"/>
                  </a:lnTo>
                  <a:lnTo>
                    <a:pt x="36448" y="735901"/>
                  </a:lnTo>
                  <a:lnTo>
                    <a:pt x="17620" y="684508"/>
                  </a:lnTo>
                  <a:lnTo>
                    <a:pt x="0" y="631824"/>
                  </a:lnTo>
                </a:path>
              </a:pathLst>
            </a:custGeom>
            <a:ln w="38100">
              <a:solidFill>
                <a:srgbClr val="8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36334" y="4640833"/>
              <a:ext cx="119888" cy="11988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566281" y="2365120"/>
              <a:ext cx="2100580" cy="1888489"/>
            </a:xfrm>
            <a:custGeom>
              <a:avLst/>
              <a:gdLst/>
              <a:ahLst/>
              <a:cxnLst/>
              <a:rect l="l" t="t" r="r" b="b"/>
              <a:pathLst>
                <a:path w="2100579" h="1888489">
                  <a:moveTo>
                    <a:pt x="2100326" y="0"/>
                  </a:moveTo>
                  <a:lnTo>
                    <a:pt x="2075909" y="64284"/>
                  </a:lnTo>
                  <a:lnTo>
                    <a:pt x="2051048" y="127746"/>
                  </a:lnTo>
                  <a:lnTo>
                    <a:pt x="2025758" y="190370"/>
                  </a:lnTo>
                  <a:lnTo>
                    <a:pt x="2000054" y="252139"/>
                  </a:lnTo>
                  <a:lnTo>
                    <a:pt x="1973950" y="313037"/>
                  </a:lnTo>
                  <a:lnTo>
                    <a:pt x="1947462" y="373047"/>
                  </a:lnTo>
                  <a:lnTo>
                    <a:pt x="1920603" y="432152"/>
                  </a:lnTo>
                  <a:lnTo>
                    <a:pt x="1893390" y="490337"/>
                  </a:lnTo>
                  <a:lnTo>
                    <a:pt x="1865835" y="547584"/>
                  </a:lnTo>
                  <a:lnTo>
                    <a:pt x="1837955" y="603877"/>
                  </a:lnTo>
                  <a:lnTo>
                    <a:pt x="1809763" y="659199"/>
                  </a:lnTo>
                  <a:lnTo>
                    <a:pt x="1781275" y="713535"/>
                  </a:lnTo>
                  <a:lnTo>
                    <a:pt x="1752506" y="766867"/>
                  </a:lnTo>
                  <a:lnTo>
                    <a:pt x="1723469" y="819179"/>
                  </a:lnTo>
                  <a:lnTo>
                    <a:pt x="1694181" y="870454"/>
                  </a:lnTo>
                  <a:lnTo>
                    <a:pt x="1664655" y="920677"/>
                  </a:lnTo>
                  <a:lnTo>
                    <a:pt x="1634906" y="969830"/>
                  </a:lnTo>
                  <a:lnTo>
                    <a:pt x="1604949" y="1017897"/>
                  </a:lnTo>
                  <a:lnTo>
                    <a:pt x="1574799" y="1064862"/>
                  </a:lnTo>
                  <a:lnTo>
                    <a:pt x="1544471" y="1110707"/>
                  </a:lnTo>
                  <a:lnTo>
                    <a:pt x="1513979" y="1155417"/>
                  </a:lnTo>
                  <a:lnTo>
                    <a:pt x="1483338" y="1198975"/>
                  </a:lnTo>
                  <a:lnTo>
                    <a:pt x="1452562" y="1241364"/>
                  </a:lnTo>
                  <a:lnTo>
                    <a:pt x="1421668" y="1282568"/>
                  </a:lnTo>
                  <a:lnTo>
                    <a:pt x="1390668" y="1322571"/>
                  </a:lnTo>
                  <a:lnTo>
                    <a:pt x="1359578" y="1361356"/>
                  </a:lnTo>
                  <a:lnTo>
                    <a:pt x="1328413" y="1398906"/>
                  </a:lnTo>
                  <a:lnTo>
                    <a:pt x="1297187" y="1435204"/>
                  </a:lnTo>
                  <a:lnTo>
                    <a:pt x="1265916" y="1470236"/>
                  </a:lnTo>
                  <a:lnTo>
                    <a:pt x="1234613" y="1503983"/>
                  </a:lnTo>
                  <a:lnTo>
                    <a:pt x="1203294" y="1536429"/>
                  </a:lnTo>
                  <a:lnTo>
                    <a:pt x="1171974" y="1567559"/>
                  </a:lnTo>
                  <a:lnTo>
                    <a:pt x="1140667" y="1597354"/>
                  </a:lnTo>
                  <a:lnTo>
                    <a:pt x="1109387" y="1625800"/>
                  </a:lnTo>
                  <a:lnTo>
                    <a:pt x="1078150" y="1652879"/>
                  </a:lnTo>
                  <a:lnTo>
                    <a:pt x="1046970" y="1678575"/>
                  </a:lnTo>
                  <a:lnTo>
                    <a:pt x="1015863" y="1702871"/>
                  </a:lnTo>
                  <a:lnTo>
                    <a:pt x="984842" y="1725751"/>
                  </a:lnTo>
                  <a:lnTo>
                    <a:pt x="923120" y="1767196"/>
                  </a:lnTo>
                  <a:lnTo>
                    <a:pt x="861922" y="1802778"/>
                  </a:lnTo>
                  <a:lnTo>
                    <a:pt x="801366" y="1832366"/>
                  </a:lnTo>
                  <a:lnTo>
                    <a:pt x="741570" y="1855827"/>
                  </a:lnTo>
                  <a:lnTo>
                    <a:pt x="682652" y="1873028"/>
                  </a:lnTo>
                  <a:lnTo>
                    <a:pt x="624730" y="1883839"/>
                  </a:lnTo>
                  <a:lnTo>
                    <a:pt x="567921" y="1888126"/>
                  </a:lnTo>
                  <a:lnTo>
                    <a:pt x="539971" y="1887783"/>
                  </a:lnTo>
                  <a:lnTo>
                    <a:pt x="485054" y="1882038"/>
                  </a:lnTo>
                  <a:lnTo>
                    <a:pt x="431546" y="1869439"/>
                  </a:lnTo>
                  <a:lnTo>
                    <a:pt x="394653" y="1856309"/>
                  </a:lnTo>
                  <a:lnTo>
                    <a:pt x="358954" y="1839755"/>
                  </a:lnTo>
                  <a:lnTo>
                    <a:pt x="324477" y="1819816"/>
                  </a:lnTo>
                  <a:lnTo>
                    <a:pt x="291250" y="1796530"/>
                  </a:lnTo>
                  <a:lnTo>
                    <a:pt x="259300" y="1769935"/>
                  </a:lnTo>
                  <a:lnTo>
                    <a:pt x="228654" y="1740071"/>
                  </a:lnTo>
                  <a:lnTo>
                    <a:pt x="199340" y="1706974"/>
                  </a:lnTo>
                  <a:lnTo>
                    <a:pt x="171386" y="1670684"/>
                  </a:lnTo>
                  <a:lnTo>
                    <a:pt x="144819" y="1631240"/>
                  </a:lnTo>
                  <a:lnTo>
                    <a:pt x="119666" y="1588678"/>
                  </a:lnTo>
                  <a:lnTo>
                    <a:pt x="95956" y="1543037"/>
                  </a:lnTo>
                  <a:lnTo>
                    <a:pt x="73715" y="1494357"/>
                  </a:lnTo>
                  <a:lnTo>
                    <a:pt x="52972" y="1442675"/>
                  </a:lnTo>
                  <a:lnTo>
                    <a:pt x="33753" y="1388029"/>
                  </a:lnTo>
                  <a:lnTo>
                    <a:pt x="16086" y="1330458"/>
                  </a:lnTo>
                  <a:lnTo>
                    <a:pt x="0" y="1269999"/>
                  </a:lnTo>
                </a:path>
              </a:pathLst>
            </a:custGeom>
            <a:ln w="38100">
              <a:solidFill>
                <a:srgbClr val="375F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57898" y="4195825"/>
              <a:ext cx="119887" cy="11836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229600" y="2282951"/>
              <a:ext cx="683260" cy="401320"/>
            </a:xfrm>
            <a:custGeom>
              <a:avLst/>
              <a:gdLst/>
              <a:ahLst/>
              <a:cxnLst/>
              <a:rect l="l" t="t" r="r" b="b"/>
              <a:pathLst>
                <a:path w="683259" h="401319">
                  <a:moveTo>
                    <a:pt x="682751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682751" y="400812"/>
                  </a:lnTo>
                  <a:lnTo>
                    <a:pt x="6827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311133" y="2308987"/>
            <a:ext cx="5156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40" dirty="0">
                <a:solidFill>
                  <a:srgbClr val="375F92"/>
                </a:solidFill>
                <a:latin typeface="Arial"/>
                <a:cs typeface="Arial"/>
              </a:rPr>
              <a:t>ATC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0010">
              <a:lnSpc>
                <a:spcPts val="2315"/>
              </a:lnSpc>
            </a:pPr>
            <a:r>
              <a:rPr sz="2000" i="1" spc="-50" dirty="0">
                <a:solidFill>
                  <a:srgbClr val="000000"/>
                </a:solidFill>
                <a:latin typeface="Arial"/>
                <a:cs typeface="Arial"/>
              </a:rPr>
              <a:t>Q</a:t>
            </a:r>
            <a:endParaRPr sz="20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480"/>
              </a:spcBef>
            </a:pPr>
            <a:r>
              <a:rPr spc="-229" dirty="0"/>
              <a:t>23206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453034" y="1779524"/>
            <a:ext cx="373951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Whenever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lower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&lt; </a:t>
            </a:r>
            <a:r>
              <a:rPr sz="2000" spc="-10" dirty="0">
                <a:latin typeface="Calibri"/>
                <a:cs typeface="Calibri"/>
              </a:rPr>
              <a:t>AVC),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spc="-10" dirty="0">
                <a:latin typeface="Calibri"/>
                <a:cs typeface="Calibri"/>
              </a:rPr>
              <a:t>falling.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3034" y="3303777"/>
            <a:ext cx="3815079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Whenever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higher </a:t>
            </a:r>
            <a:r>
              <a:rPr sz="2000" dirty="0">
                <a:latin typeface="Calibri"/>
                <a:cs typeface="Calibri"/>
              </a:rPr>
              <a:t>than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(MC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&gt; </a:t>
            </a:r>
            <a:r>
              <a:rPr sz="2000" spc="-10" dirty="0">
                <a:latin typeface="Calibri"/>
                <a:cs typeface="Calibri"/>
              </a:rPr>
              <a:t>AVC),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spc="-10" dirty="0">
                <a:latin typeface="Calibri"/>
                <a:cs typeface="Calibri"/>
              </a:rPr>
              <a:t>rising.</a:t>
            </a:r>
            <a:endParaRPr sz="2000">
              <a:latin typeface="Calibri"/>
              <a:cs typeface="Calibri"/>
            </a:endParaRPr>
          </a:p>
          <a:p>
            <a:pPr marL="355600" marR="190500" indent="-342900">
              <a:lnSpc>
                <a:spcPct val="100000"/>
              </a:lnSpc>
              <a:spcBef>
                <a:spcPts val="2400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crosses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curve </a:t>
            </a:r>
            <a:r>
              <a:rPr sz="2000" dirty="0">
                <a:latin typeface="Calibri"/>
                <a:cs typeface="Calibri"/>
              </a:rPr>
              <a:t>(MC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AVC)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minimum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spc="-20" dirty="0">
                <a:latin typeface="Calibri"/>
                <a:cs typeface="Calibri"/>
              </a:rPr>
              <a:t>AVC.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5009" cy="2404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TYPICAL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CURVES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7620">
              <a:lnSpc>
                <a:spcPct val="100000"/>
              </a:lnSpc>
              <a:tabLst>
                <a:tab pos="3187065" algn="l"/>
                <a:tab pos="4184650" algn="l"/>
                <a:tab pos="5289550" algn="l"/>
              </a:tabLst>
            </a:pPr>
            <a:r>
              <a:rPr sz="2000" dirty="0">
                <a:latin typeface="Calibri"/>
                <a:cs typeface="Calibri"/>
              </a:rPr>
              <a:t>What</a:t>
            </a:r>
            <a:r>
              <a:rPr sz="2000" spc="4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curves</a:t>
            </a:r>
            <a:r>
              <a:rPr sz="2000" spc="49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(total,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average,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marginal)</a:t>
            </a:r>
            <a:r>
              <a:rPr sz="2000" dirty="0">
                <a:latin typeface="Calibri"/>
                <a:cs typeface="Calibri"/>
              </a:rPr>
              <a:t>	of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typical</a:t>
            </a:r>
            <a:r>
              <a:rPr sz="2000" spc="4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look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like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in </a:t>
            </a:r>
            <a:r>
              <a:rPr sz="2000" spc="-10" dirty="0">
                <a:latin typeface="Calibri"/>
                <a:cs typeface="Calibri"/>
              </a:rPr>
              <a:t>reality?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It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depends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3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industry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factors,</a:t>
            </a:r>
            <a:r>
              <a:rPr sz="2000" spc="3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firms,</a:t>
            </a:r>
            <a:r>
              <a:rPr sz="2000" spc="3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they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look </a:t>
            </a:r>
            <a:r>
              <a:rPr sz="2000" dirty="0">
                <a:latin typeface="Calibri"/>
                <a:cs typeface="Calibri"/>
              </a:rPr>
              <a:t>similar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Leila’s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curves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(see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next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slides).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spc="-10" dirty="0"/>
              <a:t>Leila’s</a:t>
            </a:r>
            <a:r>
              <a:rPr sz="2000" spc="-65" dirty="0"/>
              <a:t> </a:t>
            </a:r>
            <a:r>
              <a:rPr sz="2000" dirty="0"/>
              <a:t>cost</a:t>
            </a:r>
            <a:r>
              <a:rPr sz="2000" spc="-60" dirty="0"/>
              <a:t> </a:t>
            </a:r>
            <a:r>
              <a:rPr sz="2000" spc="-10" dirty="0"/>
              <a:t>curves</a:t>
            </a:r>
            <a:endParaRPr sz="2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752600"/>
            <a:ext cx="8820912" cy="430682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72862" y="1568513"/>
            <a:ext cx="5669280" cy="4465320"/>
            <a:chOff x="2072862" y="1568513"/>
            <a:chExt cx="5669280" cy="4465320"/>
          </a:xfrm>
        </p:grpSpPr>
        <p:sp>
          <p:nvSpPr>
            <p:cNvPr id="3" name="object 3"/>
            <p:cNvSpPr/>
            <p:nvPr/>
          </p:nvSpPr>
          <p:spPr>
            <a:xfrm>
              <a:off x="2193797" y="1710689"/>
              <a:ext cx="5313045" cy="4097020"/>
            </a:xfrm>
            <a:custGeom>
              <a:avLst/>
              <a:gdLst/>
              <a:ahLst/>
              <a:cxnLst/>
              <a:rect l="l" t="t" r="r" b="b"/>
              <a:pathLst>
                <a:path w="5313045" h="4097020">
                  <a:moveTo>
                    <a:pt x="0" y="4096512"/>
                  </a:moveTo>
                  <a:lnTo>
                    <a:pt x="5312663" y="4096512"/>
                  </a:lnTo>
                  <a:lnTo>
                    <a:pt x="5312663" y="0"/>
                  </a:lnTo>
                  <a:lnTo>
                    <a:pt x="0" y="0"/>
                  </a:lnTo>
                  <a:lnTo>
                    <a:pt x="0" y="4096512"/>
                  </a:lnTo>
                  <a:close/>
                </a:path>
              </a:pathLst>
            </a:custGeom>
            <a:ln w="239712">
              <a:solidFill>
                <a:srgbClr val="F3F6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93797" y="1710689"/>
              <a:ext cx="5313045" cy="4097020"/>
            </a:xfrm>
            <a:custGeom>
              <a:avLst/>
              <a:gdLst/>
              <a:ahLst/>
              <a:cxnLst/>
              <a:rect l="l" t="t" r="r" b="b"/>
              <a:pathLst>
                <a:path w="5313045" h="4097020">
                  <a:moveTo>
                    <a:pt x="0" y="4096512"/>
                  </a:moveTo>
                  <a:lnTo>
                    <a:pt x="5312663" y="4096512"/>
                  </a:lnTo>
                  <a:lnTo>
                    <a:pt x="5312663" y="0"/>
                  </a:lnTo>
                  <a:lnTo>
                    <a:pt x="0" y="0"/>
                  </a:lnTo>
                  <a:lnTo>
                    <a:pt x="0" y="4096512"/>
                  </a:lnTo>
                  <a:close/>
                </a:path>
              </a:pathLst>
            </a:custGeom>
            <a:ln w="217487">
              <a:solidFill>
                <a:srgbClr val="F1F4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04643" y="1578863"/>
              <a:ext cx="5637530" cy="4455160"/>
            </a:xfrm>
            <a:custGeom>
              <a:avLst/>
              <a:gdLst/>
              <a:ahLst/>
              <a:cxnLst/>
              <a:rect l="l" t="t" r="r" b="b"/>
              <a:pathLst>
                <a:path w="5637530" h="4455160">
                  <a:moveTo>
                    <a:pt x="5637276" y="0"/>
                  </a:moveTo>
                  <a:lnTo>
                    <a:pt x="0" y="0"/>
                  </a:lnTo>
                  <a:lnTo>
                    <a:pt x="0" y="4454652"/>
                  </a:lnTo>
                  <a:lnTo>
                    <a:pt x="5637276" y="4454652"/>
                  </a:lnTo>
                  <a:lnTo>
                    <a:pt x="56372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05405" y="2341625"/>
              <a:ext cx="88900" cy="3208020"/>
            </a:xfrm>
            <a:custGeom>
              <a:avLst/>
              <a:gdLst/>
              <a:ahLst/>
              <a:cxnLst/>
              <a:rect l="l" t="t" r="r" b="b"/>
              <a:pathLst>
                <a:path w="88900" h="3208020">
                  <a:moveTo>
                    <a:pt x="0" y="0"/>
                  </a:moveTo>
                  <a:lnTo>
                    <a:pt x="88392" y="3048"/>
                  </a:lnTo>
                </a:path>
                <a:path w="88900" h="3208020">
                  <a:moveTo>
                    <a:pt x="0" y="198120"/>
                  </a:moveTo>
                  <a:lnTo>
                    <a:pt x="88392" y="199644"/>
                  </a:lnTo>
                </a:path>
                <a:path w="88900" h="3208020">
                  <a:moveTo>
                    <a:pt x="0" y="394715"/>
                  </a:moveTo>
                  <a:lnTo>
                    <a:pt x="88392" y="396239"/>
                  </a:lnTo>
                </a:path>
                <a:path w="88900" h="3208020">
                  <a:moveTo>
                    <a:pt x="0" y="566927"/>
                  </a:moveTo>
                  <a:lnTo>
                    <a:pt x="88392" y="568451"/>
                  </a:lnTo>
                </a:path>
                <a:path w="88900" h="3208020">
                  <a:moveTo>
                    <a:pt x="0" y="765048"/>
                  </a:moveTo>
                  <a:lnTo>
                    <a:pt x="88392" y="766572"/>
                  </a:lnTo>
                </a:path>
                <a:path w="88900" h="3208020">
                  <a:moveTo>
                    <a:pt x="0" y="960120"/>
                  </a:moveTo>
                  <a:lnTo>
                    <a:pt x="88392" y="961644"/>
                  </a:lnTo>
                </a:path>
                <a:path w="88900" h="3208020">
                  <a:moveTo>
                    <a:pt x="0" y="1133856"/>
                  </a:moveTo>
                  <a:lnTo>
                    <a:pt x="88392" y="1135379"/>
                  </a:lnTo>
                </a:path>
                <a:path w="88900" h="3208020">
                  <a:moveTo>
                    <a:pt x="0" y="1330452"/>
                  </a:moveTo>
                  <a:lnTo>
                    <a:pt x="88392" y="1331976"/>
                  </a:lnTo>
                </a:path>
                <a:path w="88900" h="3208020">
                  <a:moveTo>
                    <a:pt x="0" y="1527048"/>
                  </a:moveTo>
                  <a:lnTo>
                    <a:pt x="88392" y="1528572"/>
                  </a:lnTo>
                </a:path>
                <a:path w="88900" h="3208020">
                  <a:moveTo>
                    <a:pt x="0" y="1700784"/>
                  </a:moveTo>
                  <a:lnTo>
                    <a:pt x="88392" y="1702308"/>
                  </a:lnTo>
                </a:path>
                <a:path w="88900" h="3208020">
                  <a:moveTo>
                    <a:pt x="0" y="1897380"/>
                  </a:moveTo>
                  <a:lnTo>
                    <a:pt x="88392" y="1898904"/>
                  </a:lnTo>
                </a:path>
                <a:path w="88900" h="3208020">
                  <a:moveTo>
                    <a:pt x="0" y="2092452"/>
                  </a:moveTo>
                  <a:lnTo>
                    <a:pt x="88392" y="2093976"/>
                  </a:lnTo>
                </a:path>
                <a:path w="88900" h="3208020">
                  <a:moveTo>
                    <a:pt x="0" y="2267712"/>
                  </a:moveTo>
                  <a:lnTo>
                    <a:pt x="88392" y="2269236"/>
                  </a:lnTo>
                </a:path>
                <a:path w="88900" h="3208020">
                  <a:moveTo>
                    <a:pt x="0" y="2464308"/>
                  </a:moveTo>
                  <a:lnTo>
                    <a:pt x="88392" y="2465832"/>
                  </a:lnTo>
                </a:path>
                <a:path w="88900" h="3208020">
                  <a:moveTo>
                    <a:pt x="0" y="2659380"/>
                  </a:moveTo>
                  <a:lnTo>
                    <a:pt x="88392" y="2660904"/>
                  </a:lnTo>
                </a:path>
                <a:path w="88900" h="3208020">
                  <a:moveTo>
                    <a:pt x="0" y="2834640"/>
                  </a:moveTo>
                  <a:lnTo>
                    <a:pt x="88392" y="2836164"/>
                  </a:lnTo>
                </a:path>
                <a:path w="88900" h="3208020">
                  <a:moveTo>
                    <a:pt x="0" y="3031236"/>
                  </a:moveTo>
                  <a:lnTo>
                    <a:pt x="88392" y="3032760"/>
                  </a:lnTo>
                </a:path>
                <a:path w="88900" h="3208020">
                  <a:moveTo>
                    <a:pt x="0" y="3206496"/>
                  </a:moveTo>
                  <a:lnTo>
                    <a:pt x="88392" y="3208020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105405" y="2387345"/>
              <a:ext cx="4791710" cy="2985770"/>
            </a:xfrm>
            <a:custGeom>
              <a:avLst/>
              <a:gdLst/>
              <a:ahLst/>
              <a:cxnLst/>
              <a:rect l="l" t="t" r="r" b="b"/>
              <a:pathLst>
                <a:path w="4791709" h="2985770">
                  <a:moveTo>
                    <a:pt x="348995" y="2788920"/>
                  </a:moveTo>
                  <a:lnTo>
                    <a:pt x="0" y="2985516"/>
                  </a:lnTo>
                </a:path>
                <a:path w="4791709" h="2985770">
                  <a:moveTo>
                    <a:pt x="675132" y="2636520"/>
                  </a:moveTo>
                  <a:lnTo>
                    <a:pt x="348995" y="2788920"/>
                  </a:lnTo>
                </a:path>
                <a:path w="4791709" h="2985770">
                  <a:moveTo>
                    <a:pt x="1024127" y="2526791"/>
                  </a:moveTo>
                  <a:lnTo>
                    <a:pt x="675132" y="2636520"/>
                  </a:lnTo>
                </a:path>
                <a:path w="4791709" h="2985770">
                  <a:moveTo>
                    <a:pt x="1371599" y="2461260"/>
                  </a:moveTo>
                  <a:lnTo>
                    <a:pt x="1024127" y="2526791"/>
                  </a:lnTo>
                </a:path>
                <a:path w="4791709" h="2985770">
                  <a:moveTo>
                    <a:pt x="1720595" y="2374391"/>
                  </a:moveTo>
                  <a:lnTo>
                    <a:pt x="1371599" y="2461260"/>
                  </a:lnTo>
                </a:path>
                <a:path w="4791709" h="2985770">
                  <a:moveTo>
                    <a:pt x="2048256" y="2266187"/>
                  </a:moveTo>
                  <a:lnTo>
                    <a:pt x="1720595" y="2374391"/>
                  </a:lnTo>
                </a:path>
                <a:path w="4791709" h="2985770">
                  <a:moveTo>
                    <a:pt x="2395728" y="2113787"/>
                  </a:moveTo>
                  <a:lnTo>
                    <a:pt x="2048256" y="2266187"/>
                  </a:lnTo>
                </a:path>
                <a:path w="4791709" h="2985770">
                  <a:moveTo>
                    <a:pt x="2744723" y="1917191"/>
                  </a:moveTo>
                  <a:lnTo>
                    <a:pt x="2395728" y="2113787"/>
                  </a:lnTo>
                </a:path>
                <a:path w="4791709" h="2985770">
                  <a:moveTo>
                    <a:pt x="3092196" y="1699259"/>
                  </a:moveTo>
                  <a:lnTo>
                    <a:pt x="2744723" y="1917191"/>
                  </a:lnTo>
                </a:path>
                <a:path w="4791709" h="2985770">
                  <a:moveTo>
                    <a:pt x="3419855" y="1437131"/>
                  </a:moveTo>
                  <a:lnTo>
                    <a:pt x="3092196" y="1699259"/>
                  </a:lnTo>
                </a:path>
                <a:path w="4791709" h="2985770">
                  <a:moveTo>
                    <a:pt x="3767328" y="1132331"/>
                  </a:moveTo>
                  <a:lnTo>
                    <a:pt x="3419855" y="1437131"/>
                  </a:lnTo>
                </a:path>
                <a:path w="4791709" h="2985770">
                  <a:moveTo>
                    <a:pt x="4116324" y="783336"/>
                  </a:moveTo>
                  <a:lnTo>
                    <a:pt x="3767328" y="1132331"/>
                  </a:lnTo>
                </a:path>
                <a:path w="4791709" h="2985770">
                  <a:moveTo>
                    <a:pt x="4463796" y="414527"/>
                  </a:moveTo>
                  <a:lnTo>
                    <a:pt x="4116324" y="783336"/>
                  </a:lnTo>
                </a:path>
                <a:path w="4791709" h="2985770">
                  <a:moveTo>
                    <a:pt x="4791456" y="0"/>
                  </a:moveTo>
                  <a:lnTo>
                    <a:pt x="4463796" y="414527"/>
                  </a:lnTo>
                </a:path>
              </a:pathLst>
            </a:custGeom>
            <a:ln w="65087">
              <a:solidFill>
                <a:srgbClr val="E07D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105405" y="1579625"/>
              <a:ext cx="5358765" cy="4163695"/>
            </a:xfrm>
            <a:custGeom>
              <a:avLst/>
              <a:gdLst/>
              <a:ahLst/>
              <a:cxnLst/>
              <a:rect l="l" t="t" r="r" b="b"/>
              <a:pathLst>
                <a:path w="5358765" h="4163695">
                  <a:moveTo>
                    <a:pt x="327660" y="4055364"/>
                  </a:moveTo>
                  <a:lnTo>
                    <a:pt x="329183" y="4163568"/>
                  </a:lnTo>
                </a:path>
                <a:path w="5358765" h="4163695">
                  <a:moveTo>
                    <a:pt x="675132" y="4055364"/>
                  </a:moveTo>
                  <a:lnTo>
                    <a:pt x="676656" y="4163568"/>
                  </a:lnTo>
                </a:path>
                <a:path w="5358765" h="4163695">
                  <a:moveTo>
                    <a:pt x="1002792" y="4055364"/>
                  </a:moveTo>
                  <a:lnTo>
                    <a:pt x="1004316" y="4163568"/>
                  </a:lnTo>
                </a:path>
                <a:path w="5358765" h="4163695">
                  <a:moveTo>
                    <a:pt x="1351788" y="4055364"/>
                  </a:moveTo>
                  <a:lnTo>
                    <a:pt x="1353311" y="4163568"/>
                  </a:lnTo>
                </a:path>
                <a:path w="5358765" h="4163695">
                  <a:moveTo>
                    <a:pt x="1699259" y="4055364"/>
                  </a:moveTo>
                  <a:lnTo>
                    <a:pt x="1700783" y="4163568"/>
                  </a:lnTo>
                </a:path>
                <a:path w="5358765" h="4163695">
                  <a:moveTo>
                    <a:pt x="2048256" y="4055364"/>
                  </a:moveTo>
                  <a:lnTo>
                    <a:pt x="2049780" y="4163568"/>
                  </a:lnTo>
                </a:path>
                <a:path w="5358765" h="4163695">
                  <a:moveTo>
                    <a:pt x="2395728" y="4055364"/>
                  </a:moveTo>
                  <a:lnTo>
                    <a:pt x="2397252" y="4163568"/>
                  </a:lnTo>
                </a:path>
                <a:path w="5358765" h="4163695">
                  <a:moveTo>
                    <a:pt x="2723388" y="4055364"/>
                  </a:moveTo>
                  <a:lnTo>
                    <a:pt x="2724911" y="4163568"/>
                  </a:lnTo>
                </a:path>
                <a:path w="5358765" h="4163695">
                  <a:moveTo>
                    <a:pt x="3070860" y="4055364"/>
                  </a:moveTo>
                  <a:lnTo>
                    <a:pt x="3072384" y="4163568"/>
                  </a:lnTo>
                </a:path>
                <a:path w="5358765" h="4163695">
                  <a:moveTo>
                    <a:pt x="3419855" y="4055364"/>
                  </a:moveTo>
                  <a:lnTo>
                    <a:pt x="3421379" y="4163568"/>
                  </a:lnTo>
                </a:path>
                <a:path w="5358765" h="4163695">
                  <a:moveTo>
                    <a:pt x="3767328" y="4055364"/>
                  </a:moveTo>
                  <a:lnTo>
                    <a:pt x="3768852" y="4163568"/>
                  </a:lnTo>
                </a:path>
                <a:path w="5358765" h="4163695">
                  <a:moveTo>
                    <a:pt x="4116324" y="4055364"/>
                  </a:moveTo>
                  <a:lnTo>
                    <a:pt x="4117848" y="4163568"/>
                  </a:lnTo>
                </a:path>
                <a:path w="5358765" h="4163695">
                  <a:moveTo>
                    <a:pt x="4443984" y="4055364"/>
                  </a:moveTo>
                  <a:lnTo>
                    <a:pt x="4445508" y="4163568"/>
                  </a:lnTo>
                </a:path>
                <a:path w="5358765" h="4163695">
                  <a:moveTo>
                    <a:pt x="4791456" y="4055364"/>
                  </a:moveTo>
                  <a:lnTo>
                    <a:pt x="4792980" y="4163568"/>
                  </a:lnTo>
                </a:path>
                <a:path w="5358765" h="4163695">
                  <a:moveTo>
                    <a:pt x="0" y="0"/>
                  </a:moveTo>
                  <a:lnTo>
                    <a:pt x="0" y="4163568"/>
                  </a:lnTo>
                  <a:lnTo>
                    <a:pt x="5358384" y="4163568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66771" y="5109972"/>
              <a:ext cx="131063" cy="13106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14243" y="4957572"/>
              <a:ext cx="132587" cy="13106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1903" y="4847843"/>
              <a:ext cx="129539" cy="13258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90900" y="4783836"/>
              <a:ext cx="129539" cy="12953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38372" y="4695443"/>
              <a:ext cx="131063" cy="13258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87367" y="4587240"/>
              <a:ext cx="131064" cy="13106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13504" y="4433315"/>
              <a:ext cx="131063" cy="13258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762500" y="4261103"/>
              <a:ext cx="129539" cy="12953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90160" y="4021836"/>
              <a:ext cx="129539" cy="12953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458967" y="3759708"/>
              <a:ext cx="131064" cy="12954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763767" y="3474719"/>
              <a:ext cx="131064" cy="13258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34100" y="3105911"/>
              <a:ext cx="129539" cy="12953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81571" y="2735579"/>
              <a:ext cx="132587" cy="12954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830567" y="2321051"/>
              <a:ext cx="131063" cy="129539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3650360" y="1167765"/>
            <a:ext cx="2052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(a)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30" dirty="0">
                <a:latin typeface="Arial"/>
                <a:cs typeface="Arial"/>
              </a:rPr>
              <a:t>Total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Cost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Curve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78683" y="5757787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67532" y="5757787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55109" y="5757787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50689" y="5757787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374640" y="5757787"/>
            <a:ext cx="27876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061964" y="5757787"/>
            <a:ext cx="27876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Arial"/>
                <a:cs typeface="Arial"/>
              </a:rPr>
              <a:t>12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749542" y="5757787"/>
            <a:ext cx="27876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Arial"/>
                <a:cs typeface="Arial"/>
              </a:rPr>
              <a:t>14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824354" y="5764188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759455" y="6133910"/>
            <a:ext cx="3681729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dirty="0">
                <a:latin typeface="Arial"/>
                <a:cs typeface="Arial"/>
              </a:rPr>
              <a:t>Quantity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(bagels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hour)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0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44904" y="1499488"/>
            <a:ext cx="726440" cy="4036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1295" marR="47625" indent="-44450" algn="r">
              <a:lnSpc>
                <a:spcPct val="1059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Total </a:t>
            </a:r>
            <a:r>
              <a:rPr sz="1800" spc="-20" dirty="0">
                <a:latin typeface="Arial"/>
                <a:cs typeface="Arial"/>
              </a:rPr>
              <a:t>Cost</a:t>
            </a:r>
            <a:endParaRPr sz="1800">
              <a:latin typeface="Arial"/>
              <a:cs typeface="Arial"/>
            </a:endParaRPr>
          </a:p>
          <a:p>
            <a:pPr marL="142240" marR="5080" indent="-130175" algn="r">
              <a:lnSpc>
                <a:spcPts val="2980"/>
              </a:lnSpc>
              <a:spcBef>
                <a:spcPts val="105"/>
              </a:spcBef>
            </a:pPr>
            <a:r>
              <a:rPr sz="1800" spc="-10" dirty="0">
                <a:latin typeface="Arial"/>
                <a:cs typeface="Arial"/>
              </a:rPr>
              <a:t>€18.00 16.00</a:t>
            </a:r>
            <a:endParaRPr sz="1800">
              <a:latin typeface="Arial"/>
              <a:cs typeface="Arial"/>
            </a:endParaRPr>
          </a:p>
          <a:p>
            <a:pPr marL="142240">
              <a:lnSpc>
                <a:spcPct val="100000"/>
              </a:lnSpc>
              <a:spcBef>
                <a:spcPts val="625"/>
              </a:spcBef>
            </a:pPr>
            <a:r>
              <a:rPr sz="1800" spc="-10" dirty="0">
                <a:latin typeface="Arial"/>
                <a:cs typeface="Arial"/>
              </a:rPr>
              <a:t>14.00</a:t>
            </a:r>
            <a:endParaRPr sz="1800">
              <a:latin typeface="Arial"/>
              <a:cs typeface="Arial"/>
            </a:endParaRPr>
          </a:p>
          <a:p>
            <a:pPr marL="142240">
              <a:lnSpc>
                <a:spcPct val="100000"/>
              </a:lnSpc>
              <a:spcBef>
                <a:spcPts val="865"/>
              </a:spcBef>
            </a:pPr>
            <a:r>
              <a:rPr sz="1800" spc="-10" dirty="0">
                <a:latin typeface="Arial"/>
                <a:cs typeface="Arial"/>
              </a:rPr>
              <a:t>12.00</a:t>
            </a:r>
            <a:endParaRPr sz="1800">
              <a:latin typeface="Arial"/>
              <a:cs typeface="Arial"/>
            </a:endParaRPr>
          </a:p>
          <a:p>
            <a:pPr marL="142240">
              <a:lnSpc>
                <a:spcPct val="100000"/>
              </a:lnSpc>
              <a:spcBef>
                <a:spcPts val="865"/>
              </a:spcBef>
            </a:pPr>
            <a:r>
              <a:rPr sz="1800" spc="-10" dirty="0">
                <a:latin typeface="Arial"/>
                <a:cs typeface="Arial"/>
              </a:rPr>
              <a:t>10.00</a:t>
            </a:r>
            <a:endParaRPr sz="1800">
              <a:latin typeface="Arial"/>
              <a:cs typeface="Arial"/>
            </a:endParaRPr>
          </a:p>
          <a:p>
            <a:pPr marL="266065">
              <a:lnSpc>
                <a:spcPct val="100000"/>
              </a:lnSpc>
              <a:spcBef>
                <a:spcPts val="865"/>
              </a:spcBef>
            </a:pPr>
            <a:r>
              <a:rPr sz="1800" spc="-20" dirty="0">
                <a:latin typeface="Arial"/>
                <a:cs typeface="Arial"/>
              </a:rPr>
              <a:t>8.00</a:t>
            </a:r>
            <a:endParaRPr sz="1800">
              <a:latin typeface="Arial"/>
              <a:cs typeface="Arial"/>
            </a:endParaRPr>
          </a:p>
          <a:p>
            <a:pPr marL="266065">
              <a:lnSpc>
                <a:spcPct val="100000"/>
              </a:lnSpc>
              <a:spcBef>
                <a:spcPts val="865"/>
              </a:spcBef>
            </a:pPr>
            <a:r>
              <a:rPr sz="1800" spc="-20" dirty="0">
                <a:latin typeface="Arial"/>
                <a:cs typeface="Arial"/>
              </a:rPr>
              <a:t>6.00</a:t>
            </a:r>
            <a:endParaRPr sz="1800">
              <a:latin typeface="Arial"/>
              <a:cs typeface="Arial"/>
            </a:endParaRPr>
          </a:p>
          <a:p>
            <a:pPr marL="266065">
              <a:lnSpc>
                <a:spcPct val="100000"/>
              </a:lnSpc>
              <a:spcBef>
                <a:spcPts val="869"/>
              </a:spcBef>
            </a:pPr>
            <a:r>
              <a:rPr sz="1800" spc="-20" dirty="0">
                <a:latin typeface="Arial"/>
                <a:cs typeface="Arial"/>
              </a:rPr>
              <a:t>4.00</a:t>
            </a:r>
            <a:endParaRPr sz="1800">
              <a:latin typeface="Arial"/>
              <a:cs typeface="Arial"/>
            </a:endParaRPr>
          </a:p>
          <a:p>
            <a:pPr marL="266065">
              <a:lnSpc>
                <a:spcPct val="100000"/>
              </a:lnSpc>
              <a:spcBef>
                <a:spcPts val="865"/>
              </a:spcBef>
            </a:pPr>
            <a:r>
              <a:rPr sz="1800" spc="-20" dirty="0">
                <a:latin typeface="Arial"/>
                <a:cs typeface="Arial"/>
              </a:rPr>
              <a:t>2.00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46518" y="2147442"/>
            <a:ext cx="331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25" dirty="0">
                <a:latin typeface="Arial"/>
                <a:cs typeface="Arial"/>
              </a:rPr>
              <a:t>TC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87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/>
              <a:t>Leila’s</a:t>
            </a:r>
            <a:r>
              <a:rPr sz="2000" spc="-65" dirty="0"/>
              <a:t> </a:t>
            </a:r>
            <a:r>
              <a:rPr sz="2000" dirty="0"/>
              <a:t>cost</a:t>
            </a:r>
            <a:r>
              <a:rPr sz="2000" spc="-60" dirty="0"/>
              <a:t> </a:t>
            </a:r>
            <a:r>
              <a:rPr sz="2000" spc="-10" dirty="0"/>
              <a:t>curves</a:t>
            </a:r>
            <a:endParaRPr sz="20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005901" y="1568513"/>
            <a:ext cx="5640070" cy="4185920"/>
            <a:chOff x="2005901" y="1568513"/>
            <a:chExt cx="5640070" cy="4185920"/>
          </a:xfrm>
        </p:grpSpPr>
        <p:sp>
          <p:nvSpPr>
            <p:cNvPr id="3" name="object 3"/>
            <p:cNvSpPr/>
            <p:nvPr/>
          </p:nvSpPr>
          <p:spPr>
            <a:xfrm>
              <a:off x="2017014" y="1579625"/>
              <a:ext cx="5617845" cy="4163695"/>
            </a:xfrm>
            <a:custGeom>
              <a:avLst/>
              <a:gdLst/>
              <a:ahLst/>
              <a:cxnLst/>
              <a:rect l="l" t="t" r="r" b="b"/>
              <a:pathLst>
                <a:path w="5617845" h="4163695">
                  <a:moveTo>
                    <a:pt x="0" y="0"/>
                  </a:moveTo>
                  <a:lnTo>
                    <a:pt x="0" y="4163568"/>
                  </a:lnTo>
                  <a:lnTo>
                    <a:pt x="5617464" y="4163568"/>
                  </a:lnTo>
                </a:path>
                <a:path w="5617845" h="4163695">
                  <a:moveTo>
                    <a:pt x="0" y="850391"/>
                  </a:moveTo>
                  <a:lnTo>
                    <a:pt x="108204" y="851915"/>
                  </a:lnTo>
                </a:path>
                <a:path w="5617845" h="4163695">
                  <a:moveTo>
                    <a:pt x="0" y="1133856"/>
                  </a:moveTo>
                  <a:lnTo>
                    <a:pt x="108204" y="1135379"/>
                  </a:lnTo>
                </a:path>
                <a:path w="5617845" h="4163695">
                  <a:moveTo>
                    <a:pt x="0" y="1395984"/>
                  </a:moveTo>
                  <a:lnTo>
                    <a:pt x="108204" y="1397508"/>
                  </a:lnTo>
                </a:path>
                <a:path w="5617845" h="4163695">
                  <a:moveTo>
                    <a:pt x="0" y="1679448"/>
                  </a:moveTo>
                  <a:lnTo>
                    <a:pt x="108204" y="1680972"/>
                  </a:lnTo>
                </a:path>
                <a:path w="5617845" h="4163695">
                  <a:moveTo>
                    <a:pt x="0" y="1962912"/>
                  </a:moveTo>
                  <a:lnTo>
                    <a:pt x="108204" y="1964436"/>
                  </a:lnTo>
                </a:path>
                <a:path w="5617845" h="4163695">
                  <a:moveTo>
                    <a:pt x="0" y="2223516"/>
                  </a:moveTo>
                  <a:lnTo>
                    <a:pt x="108204" y="2225040"/>
                  </a:lnTo>
                </a:path>
                <a:path w="5617845" h="4163695">
                  <a:moveTo>
                    <a:pt x="0" y="2506980"/>
                  </a:moveTo>
                  <a:lnTo>
                    <a:pt x="108204" y="2508504"/>
                  </a:lnTo>
                </a:path>
                <a:path w="5617845" h="4163695">
                  <a:moveTo>
                    <a:pt x="0" y="2790444"/>
                  </a:moveTo>
                  <a:lnTo>
                    <a:pt x="108204" y="2791968"/>
                  </a:lnTo>
                </a:path>
                <a:path w="5617845" h="4163695">
                  <a:moveTo>
                    <a:pt x="0" y="3617976"/>
                  </a:moveTo>
                  <a:lnTo>
                    <a:pt x="108204" y="3619500"/>
                  </a:lnTo>
                </a:path>
                <a:path w="5617845" h="4163695">
                  <a:moveTo>
                    <a:pt x="0" y="3880104"/>
                  </a:moveTo>
                  <a:lnTo>
                    <a:pt x="108204" y="3881628"/>
                  </a:lnTo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05901" y="2363723"/>
              <a:ext cx="5191950" cy="3390582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13638" y="1167765"/>
            <a:ext cx="6718934" cy="2526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9289">
              <a:lnSpc>
                <a:spcPts val="209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(b)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Marginal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Average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Cost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Curves</a:t>
            </a:r>
            <a:endParaRPr sz="1800">
              <a:latin typeface="Arial"/>
              <a:cs typeface="Arial"/>
            </a:endParaRPr>
          </a:p>
          <a:p>
            <a:pPr marL="12700" marR="6245225">
              <a:lnSpc>
                <a:spcPts val="2160"/>
              </a:lnSpc>
            </a:pPr>
            <a:r>
              <a:rPr sz="1800" spc="-25" dirty="0">
                <a:latin typeface="Arial"/>
                <a:cs typeface="Arial"/>
              </a:rPr>
              <a:t>MC </a:t>
            </a:r>
            <a:r>
              <a:rPr sz="1800" spc="-30" dirty="0">
                <a:latin typeface="Arial"/>
                <a:cs typeface="Arial"/>
              </a:rPr>
              <a:t>ATC </a:t>
            </a:r>
            <a:r>
              <a:rPr sz="1800" spc="-65" dirty="0">
                <a:latin typeface="Arial"/>
                <a:cs typeface="Arial"/>
              </a:rPr>
              <a:t>AVC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45"/>
              </a:lnSpc>
              <a:tabLst>
                <a:tab pos="613410" algn="l"/>
              </a:tabLst>
            </a:pPr>
            <a:r>
              <a:rPr sz="1800" spc="-25" dirty="0">
                <a:latin typeface="Arial"/>
                <a:cs typeface="Arial"/>
              </a:rPr>
              <a:t>AFC</a:t>
            </a:r>
            <a:r>
              <a:rPr sz="1800" dirty="0">
                <a:latin typeface="Arial"/>
                <a:cs typeface="Arial"/>
              </a:rPr>
              <a:t>	€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3.00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800">
              <a:latin typeface="Arial"/>
              <a:cs typeface="Arial"/>
            </a:endParaRPr>
          </a:p>
          <a:p>
            <a:pPr marL="743585">
              <a:lnSpc>
                <a:spcPct val="100000"/>
              </a:lnSpc>
            </a:pPr>
            <a:r>
              <a:rPr sz="1800" spc="-20" dirty="0">
                <a:latin typeface="Arial"/>
                <a:cs typeface="Arial"/>
              </a:rPr>
              <a:t>2.50</a:t>
            </a:r>
            <a:endParaRPr sz="1800">
              <a:latin typeface="Arial"/>
              <a:cs typeface="Arial"/>
            </a:endParaRPr>
          </a:p>
          <a:p>
            <a:pPr marR="5080" algn="r">
              <a:lnSpc>
                <a:spcPts val="2135"/>
              </a:lnSpc>
              <a:spcBef>
                <a:spcPts val="180"/>
              </a:spcBef>
            </a:pPr>
            <a:r>
              <a:rPr sz="1800" i="1" spc="-25" dirty="0">
                <a:latin typeface="Arial"/>
                <a:cs typeface="Arial"/>
              </a:rPr>
              <a:t>MC</a:t>
            </a:r>
            <a:endParaRPr sz="1800">
              <a:latin typeface="Arial"/>
              <a:cs typeface="Arial"/>
            </a:endParaRPr>
          </a:p>
          <a:p>
            <a:pPr marL="743585">
              <a:lnSpc>
                <a:spcPts val="2135"/>
              </a:lnSpc>
            </a:pPr>
            <a:r>
              <a:rPr sz="1800" spc="-20" dirty="0">
                <a:latin typeface="Arial"/>
                <a:cs typeface="Arial"/>
              </a:rPr>
              <a:t>2.00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94077" y="5764188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46679" y="5764188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70834" y="5764188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96258" y="5764188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20539" y="5764188"/>
            <a:ext cx="15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0" dirty="0"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79541" y="5764188"/>
            <a:ext cx="27876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03441" y="5764188"/>
            <a:ext cx="27876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Arial"/>
                <a:cs typeface="Arial"/>
              </a:rPr>
              <a:t>12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29119" y="5764188"/>
            <a:ext cx="27876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25" dirty="0">
                <a:latin typeface="Arial"/>
                <a:cs typeface="Arial"/>
              </a:rPr>
              <a:t>14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56407" y="6133910"/>
            <a:ext cx="3681729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dirty="0">
                <a:latin typeface="Arial"/>
                <a:cs typeface="Arial"/>
              </a:rPr>
              <a:t>Quantity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Output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(bagels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per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hour)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45656" y="6716897"/>
            <a:ext cx="159067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b="1" dirty="0">
                <a:solidFill>
                  <a:srgbClr val="411D71"/>
                </a:solidFill>
                <a:latin typeface="Arial"/>
                <a:cs typeface="Arial"/>
              </a:rPr>
              <a:t>Copyright©2011</a:t>
            </a:r>
            <a:r>
              <a:rPr sz="800" b="1" spc="215" dirty="0">
                <a:solidFill>
                  <a:srgbClr val="411D71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411D71"/>
                </a:solidFill>
                <a:latin typeface="Arial"/>
                <a:cs typeface="Arial"/>
              </a:rPr>
              <a:t>South-Western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44878" y="3930522"/>
            <a:ext cx="469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Arial"/>
                <a:cs typeface="Arial"/>
              </a:rPr>
              <a:t>1.50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44878" y="4481576"/>
            <a:ext cx="469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Arial"/>
                <a:cs typeface="Arial"/>
              </a:rPr>
              <a:t>1.00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44878" y="5046979"/>
            <a:ext cx="469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Arial"/>
                <a:cs typeface="Arial"/>
              </a:rPr>
              <a:t>0.50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82993" y="4111497"/>
            <a:ext cx="491490" cy="55435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indent="24765">
              <a:lnSpc>
                <a:spcPts val="2000"/>
              </a:lnSpc>
              <a:spcBef>
                <a:spcPts val="300"/>
              </a:spcBef>
            </a:pPr>
            <a:r>
              <a:rPr sz="1800" i="1" spc="-55" dirty="0">
                <a:latin typeface="Arial"/>
                <a:cs typeface="Arial"/>
              </a:rPr>
              <a:t>ATC </a:t>
            </a:r>
            <a:r>
              <a:rPr sz="1800" i="1" spc="-30" dirty="0">
                <a:latin typeface="Arial"/>
                <a:cs typeface="Arial"/>
              </a:rPr>
              <a:t>AVC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02169" y="5408472"/>
            <a:ext cx="48323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25" dirty="0">
                <a:latin typeface="Arial"/>
                <a:cs typeface="Arial"/>
              </a:rPr>
              <a:t>AFC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87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/>
              <a:t>Leila’s</a:t>
            </a:r>
            <a:r>
              <a:rPr sz="2000" spc="-65" dirty="0"/>
              <a:t> </a:t>
            </a:r>
            <a:r>
              <a:rPr sz="2000" dirty="0"/>
              <a:t>cost</a:t>
            </a:r>
            <a:r>
              <a:rPr sz="2000" spc="-60" dirty="0"/>
              <a:t> </a:t>
            </a:r>
            <a:r>
              <a:rPr sz="2000" spc="-10" dirty="0"/>
              <a:t>curves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275640" y="536194"/>
            <a:ext cx="21374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READING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MATERIAL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1633169"/>
            <a:ext cx="8331200" cy="1368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latin typeface="Calibri"/>
                <a:cs typeface="Calibri"/>
              </a:rPr>
              <a:t>Mankiw,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Taylor,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M.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(2017).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Microeconomics.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Cengage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Learning.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Chapter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6: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Background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supply:</a:t>
            </a:r>
            <a:r>
              <a:rPr sz="2000" spc="1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competitive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markets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</a:t>
            </a:r>
            <a:r>
              <a:rPr sz="2000" spc="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1: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112-</a:t>
            </a:r>
            <a:r>
              <a:rPr sz="2000" spc="-25" dirty="0">
                <a:latin typeface="Calibri"/>
                <a:cs typeface="Calibri"/>
              </a:rPr>
              <a:t>126 </a:t>
            </a:r>
            <a:r>
              <a:rPr sz="2000" spc="-10" dirty="0">
                <a:latin typeface="Calibri"/>
                <a:cs typeface="Calibri"/>
              </a:rPr>
              <a:t>(2017)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143" y="421005"/>
            <a:ext cx="8334375" cy="4111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SHORT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THE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LONG</a:t>
            </a:r>
            <a:r>
              <a:rPr sz="20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698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For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firms,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division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3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3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 </a:t>
            </a:r>
            <a:r>
              <a:rPr sz="2000" dirty="0">
                <a:latin typeface="Calibri"/>
                <a:cs typeface="Calibri"/>
              </a:rPr>
              <a:t>depends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horizon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considered.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short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period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factors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cannot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10" dirty="0">
                <a:latin typeface="Calibri"/>
                <a:cs typeface="Calibri"/>
              </a:rPr>
              <a:t> changed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long</a:t>
            </a:r>
            <a:r>
              <a:rPr sz="2000" b="1" spc="2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period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factors</a:t>
            </a:r>
            <a:r>
              <a:rPr sz="2000" spc="2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be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altered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Ex: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Rent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4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4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short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4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regardless</a:t>
            </a:r>
            <a:r>
              <a:rPr sz="2000" spc="4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4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much </a:t>
            </a:r>
            <a:r>
              <a:rPr sz="2000" dirty="0">
                <a:latin typeface="Calibri"/>
                <a:cs typeface="Calibri"/>
              </a:rPr>
              <a:t>produced.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long-</a:t>
            </a:r>
            <a:r>
              <a:rPr sz="2000" dirty="0">
                <a:latin typeface="Calibri"/>
                <a:cs typeface="Calibri"/>
              </a:rPr>
              <a:t>run,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still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rent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variable.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143" y="5299075"/>
            <a:ext cx="8334375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many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22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short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but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long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run,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Calibri"/>
                <a:cs typeface="Calibri"/>
              </a:rPr>
              <a:t>firm’s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long-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curve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differs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from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its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short-</a:t>
            </a:r>
            <a:r>
              <a:rPr sz="2000" b="1" dirty="0">
                <a:latin typeface="Calibri"/>
                <a:cs typeface="Calibri"/>
              </a:rPr>
              <a:t>run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curves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78478" y="3054350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461"/>
                </a:lnTo>
                <a:lnTo>
                  <a:pt x="0" y="19176"/>
                </a:lnTo>
                <a:lnTo>
                  <a:pt x="5587" y="24764"/>
                </a:lnTo>
                <a:lnTo>
                  <a:pt x="19176" y="24764"/>
                </a:lnTo>
                <a:lnTo>
                  <a:pt x="24765" y="19176"/>
                </a:lnTo>
                <a:lnTo>
                  <a:pt x="24765" y="12319"/>
                </a:lnTo>
                <a:lnTo>
                  <a:pt x="24765" y="5461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spc="-10" dirty="0"/>
              <a:t>AVERAGE</a:t>
            </a:r>
            <a:r>
              <a:rPr sz="2000" spc="-45" dirty="0"/>
              <a:t> TOTAL</a:t>
            </a:r>
            <a:r>
              <a:rPr sz="2000" spc="-55" dirty="0"/>
              <a:t> </a:t>
            </a:r>
            <a:r>
              <a:rPr sz="2000" dirty="0"/>
              <a:t>COST</a:t>
            </a:r>
            <a:r>
              <a:rPr sz="2000" spc="-35" dirty="0"/>
              <a:t> </a:t>
            </a:r>
            <a:r>
              <a:rPr sz="2000" dirty="0"/>
              <a:t>IN</a:t>
            </a:r>
            <a:r>
              <a:rPr sz="2000" spc="-45" dirty="0"/>
              <a:t> </a:t>
            </a:r>
            <a:r>
              <a:rPr sz="2000" dirty="0"/>
              <a:t>THE</a:t>
            </a:r>
            <a:r>
              <a:rPr sz="2000" spc="-50" dirty="0"/>
              <a:t> </a:t>
            </a:r>
            <a:r>
              <a:rPr sz="2000" dirty="0"/>
              <a:t>SHORT</a:t>
            </a:r>
            <a:r>
              <a:rPr sz="2000" spc="-35" dirty="0"/>
              <a:t> </a:t>
            </a:r>
            <a:r>
              <a:rPr sz="2000" dirty="0"/>
              <a:t>AND</a:t>
            </a:r>
            <a:r>
              <a:rPr sz="2000" spc="-50" dirty="0"/>
              <a:t> </a:t>
            </a:r>
            <a:r>
              <a:rPr sz="2000" dirty="0"/>
              <a:t>LONG</a:t>
            </a:r>
            <a:r>
              <a:rPr sz="2000" spc="-55" dirty="0"/>
              <a:t> </a:t>
            </a:r>
            <a:r>
              <a:rPr sz="2000" spc="-25" dirty="0"/>
              <a:t>RUN</a:t>
            </a:r>
            <a:endParaRPr sz="2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88" y="1348739"/>
            <a:ext cx="8054198" cy="470145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43327" y="981455"/>
            <a:ext cx="7620" cy="4958080"/>
          </a:xfrm>
          <a:custGeom>
            <a:avLst/>
            <a:gdLst/>
            <a:ahLst/>
            <a:cxnLst/>
            <a:rect l="l" t="t" r="r" b="b"/>
            <a:pathLst>
              <a:path w="7619" h="4958080">
                <a:moveTo>
                  <a:pt x="7620" y="0"/>
                </a:moveTo>
                <a:lnTo>
                  <a:pt x="0" y="4957572"/>
                </a:lnTo>
              </a:path>
            </a:pathLst>
          </a:custGeom>
          <a:ln w="12700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029461" y="610362"/>
            <a:ext cx="7147559" cy="5372100"/>
            <a:chOff x="1029461" y="610362"/>
            <a:chExt cx="7147559" cy="5372100"/>
          </a:xfrm>
        </p:grpSpPr>
        <p:sp>
          <p:nvSpPr>
            <p:cNvPr id="4" name="object 4"/>
            <p:cNvSpPr/>
            <p:nvPr/>
          </p:nvSpPr>
          <p:spPr>
            <a:xfrm>
              <a:off x="1929383" y="2249423"/>
              <a:ext cx="0" cy="3694429"/>
            </a:xfrm>
            <a:custGeom>
              <a:avLst/>
              <a:gdLst/>
              <a:ahLst/>
              <a:cxnLst/>
              <a:rect l="l" t="t" r="r" b="b"/>
              <a:pathLst>
                <a:path h="3694429">
                  <a:moveTo>
                    <a:pt x="0" y="0"/>
                  </a:moveTo>
                  <a:lnTo>
                    <a:pt x="0" y="3694176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29462" y="610361"/>
              <a:ext cx="7147559" cy="5372100"/>
            </a:xfrm>
            <a:custGeom>
              <a:avLst/>
              <a:gdLst/>
              <a:ahLst/>
              <a:cxnLst/>
              <a:rect l="l" t="t" r="r" b="b"/>
              <a:pathLst>
                <a:path w="7147559" h="5372100">
                  <a:moveTo>
                    <a:pt x="7147560" y="5334000"/>
                  </a:moveTo>
                  <a:lnTo>
                    <a:pt x="7105218" y="5321300"/>
                  </a:lnTo>
                  <a:lnTo>
                    <a:pt x="7020560" y="5295900"/>
                  </a:lnTo>
                  <a:lnTo>
                    <a:pt x="7054418" y="5321300"/>
                  </a:lnTo>
                  <a:lnTo>
                    <a:pt x="50800" y="5321300"/>
                  </a:lnTo>
                  <a:lnTo>
                    <a:pt x="50800" y="93141"/>
                  </a:lnTo>
                  <a:lnTo>
                    <a:pt x="76200" y="127000"/>
                  </a:lnTo>
                  <a:lnTo>
                    <a:pt x="60960" y="76200"/>
                  </a:lnTo>
                  <a:lnTo>
                    <a:pt x="38100" y="0"/>
                  </a:lnTo>
                  <a:lnTo>
                    <a:pt x="0" y="127000"/>
                  </a:lnTo>
                  <a:lnTo>
                    <a:pt x="25400" y="93141"/>
                  </a:lnTo>
                  <a:lnTo>
                    <a:pt x="25400" y="5334000"/>
                  </a:lnTo>
                  <a:lnTo>
                    <a:pt x="38100" y="5334000"/>
                  </a:lnTo>
                  <a:lnTo>
                    <a:pt x="38100" y="5346700"/>
                  </a:lnTo>
                  <a:lnTo>
                    <a:pt x="7054418" y="5346700"/>
                  </a:lnTo>
                  <a:lnTo>
                    <a:pt x="7020560" y="5372100"/>
                  </a:lnTo>
                  <a:lnTo>
                    <a:pt x="7105218" y="5346700"/>
                  </a:lnTo>
                  <a:lnTo>
                    <a:pt x="7147560" y="5334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9913" y="1198626"/>
              <a:ext cx="1371600" cy="46482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359913" y="1198626"/>
              <a:ext cx="1371600" cy="464820"/>
            </a:xfrm>
            <a:custGeom>
              <a:avLst/>
              <a:gdLst/>
              <a:ahLst/>
              <a:cxnLst/>
              <a:rect l="l" t="t" r="r" b="b"/>
              <a:pathLst>
                <a:path w="1371600" h="464819">
                  <a:moveTo>
                    <a:pt x="0" y="58038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313561" y="0"/>
                  </a:lnTo>
                  <a:lnTo>
                    <a:pt x="1336131" y="4568"/>
                  </a:lnTo>
                  <a:lnTo>
                    <a:pt x="1354581" y="17018"/>
                  </a:lnTo>
                  <a:lnTo>
                    <a:pt x="1367031" y="35468"/>
                  </a:lnTo>
                  <a:lnTo>
                    <a:pt x="1371600" y="58038"/>
                  </a:lnTo>
                  <a:lnTo>
                    <a:pt x="1371600" y="406781"/>
                  </a:lnTo>
                  <a:lnTo>
                    <a:pt x="1367031" y="429351"/>
                  </a:lnTo>
                  <a:lnTo>
                    <a:pt x="1354581" y="447801"/>
                  </a:lnTo>
                  <a:lnTo>
                    <a:pt x="1336131" y="460251"/>
                  </a:lnTo>
                  <a:lnTo>
                    <a:pt x="1313561" y="464820"/>
                  </a:lnTo>
                  <a:lnTo>
                    <a:pt x="58038" y="464820"/>
                  </a:lnTo>
                  <a:lnTo>
                    <a:pt x="35468" y="460251"/>
                  </a:lnTo>
                  <a:lnTo>
                    <a:pt x="17018" y="447801"/>
                  </a:lnTo>
                  <a:lnTo>
                    <a:pt x="4568" y="429351"/>
                  </a:lnTo>
                  <a:lnTo>
                    <a:pt x="0" y="406781"/>
                  </a:lnTo>
                  <a:lnTo>
                    <a:pt x="0" y="58038"/>
                  </a:lnTo>
                  <a:close/>
                </a:path>
              </a:pathLst>
            </a:custGeom>
            <a:ln w="285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663700" y="156794"/>
            <a:ext cx="58172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Relationship</a:t>
            </a:r>
            <a:r>
              <a:rPr sz="2000" spc="-80" dirty="0"/>
              <a:t> </a:t>
            </a:r>
            <a:r>
              <a:rPr sz="2000" dirty="0"/>
              <a:t>between</a:t>
            </a:r>
            <a:r>
              <a:rPr sz="2000" spc="-40" dirty="0"/>
              <a:t> </a:t>
            </a:r>
            <a:r>
              <a:rPr sz="2000" dirty="0"/>
              <a:t>short</a:t>
            </a:r>
            <a:r>
              <a:rPr sz="2000" spc="-60" dirty="0"/>
              <a:t> </a:t>
            </a:r>
            <a:r>
              <a:rPr sz="2000" dirty="0"/>
              <a:t>and</a:t>
            </a:r>
            <a:r>
              <a:rPr sz="2000" spc="-35" dirty="0"/>
              <a:t> </a:t>
            </a:r>
            <a:r>
              <a:rPr sz="2000" spc="-10" dirty="0"/>
              <a:t>long-</a:t>
            </a:r>
            <a:r>
              <a:rPr sz="2000" dirty="0"/>
              <a:t>run</a:t>
            </a:r>
            <a:r>
              <a:rPr sz="2000" spc="-50" dirty="0"/>
              <a:t> </a:t>
            </a:r>
            <a:r>
              <a:rPr sz="2000" spc="-20" dirty="0"/>
              <a:t>average</a:t>
            </a:r>
            <a:r>
              <a:rPr sz="2000" spc="-15" dirty="0"/>
              <a:t> </a:t>
            </a:r>
            <a:r>
              <a:rPr sz="2000" spc="-10" dirty="0"/>
              <a:t>costs</a:t>
            </a:r>
            <a:endParaRPr sz="2000"/>
          </a:p>
        </p:txBody>
      </p:sp>
      <p:sp>
        <p:nvSpPr>
          <p:cNvPr id="9" name="object 9"/>
          <p:cNvSpPr txBox="1"/>
          <p:nvPr/>
        </p:nvSpPr>
        <p:spPr>
          <a:xfrm>
            <a:off x="805078" y="5965647"/>
            <a:ext cx="224154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45766" y="1258062"/>
            <a:ext cx="11995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r>
              <a:rPr sz="2000" spc="-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1F487C"/>
                </a:solidFill>
                <a:latin typeface="Arial"/>
                <a:cs typeface="Arial"/>
              </a:rPr>
              <a:t>factories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86802" y="1184338"/>
            <a:ext cx="1124585" cy="493395"/>
            <a:chOff x="1086802" y="1184338"/>
            <a:chExt cx="1124585" cy="493395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1089" y="1198625"/>
              <a:ext cx="1095755" cy="46482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101089" y="1198625"/>
              <a:ext cx="1096010" cy="464820"/>
            </a:xfrm>
            <a:custGeom>
              <a:avLst/>
              <a:gdLst/>
              <a:ahLst/>
              <a:cxnLst/>
              <a:rect l="l" t="t" r="r" b="b"/>
              <a:pathLst>
                <a:path w="1096010" h="464819">
                  <a:moveTo>
                    <a:pt x="0" y="58038"/>
                  </a:moveTo>
                  <a:lnTo>
                    <a:pt x="4563" y="35468"/>
                  </a:lnTo>
                  <a:lnTo>
                    <a:pt x="17008" y="17018"/>
                  </a:lnTo>
                  <a:lnTo>
                    <a:pt x="35468" y="4568"/>
                  </a:lnTo>
                  <a:lnTo>
                    <a:pt x="58077" y="0"/>
                  </a:lnTo>
                  <a:lnTo>
                    <a:pt x="1037716" y="0"/>
                  </a:lnTo>
                  <a:lnTo>
                    <a:pt x="1060287" y="4568"/>
                  </a:lnTo>
                  <a:lnTo>
                    <a:pt x="1078737" y="17018"/>
                  </a:lnTo>
                  <a:lnTo>
                    <a:pt x="1091187" y="35468"/>
                  </a:lnTo>
                  <a:lnTo>
                    <a:pt x="1095755" y="58038"/>
                  </a:lnTo>
                  <a:lnTo>
                    <a:pt x="1095755" y="406781"/>
                  </a:lnTo>
                  <a:lnTo>
                    <a:pt x="1091187" y="429351"/>
                  </a:lnTo>
                  <a:lnTo>
                    <a:pt x="1078737" y="447801"/>
                  </a:lnTo>
                  <a:lnTo>
                    <a:pt x="1060287" y="460251"/>
                  </a:lnTo>
                  <a:lnTo>
                    <a:pt x="1037716" y="464820"/>
                  </a:lnTo>
                  <a:lnTo>
                    <a:pt x="58077" y="464820"/>
                  </a:lnTo>
                  <a:lnTo>
                    <a:pt x="35468" y="460251"/>
                  </a:lnTo>
                  <a:lnTo>
                    <a:pt x="17008" y="447801"/>
                  </a:lnTo>
                  <a:lnTo>
                    <a:pt x="4563" y="429351"/>
                  </a:lnTo>
                  <a:lnTo>
                    <a:pt x="0" y="406781"/>
                  </a:lnTo>
                  <a:lnTo>
                    <a:pt x="0" y="58038"/>
                  </a:lnTo>
                  <a:close/>
                </a:path>
              </a:pathLst>
            </a:custGeom>
            <a:ln w="28575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147368" y="1258062"/>
            <a:ext cx="100139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r>
              <a:rPr sz="2000" spc="-10" dirty="0">
                <a:solidFill>
                  <a:srgbClr val="0000FF"/>
                </a:solidFill>
                <a:latin typeface="Arial"/>
                <a:cs typeface="Arial"/>
              </a:rPr>
              <a:t> factory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234909" y="1431925"/>
            <a:ext cx="3752850" cy="1567180"/>
            <a:chOff x="1234909" y="1431925"/>
            <a:chExt cx="3752850" cy="1567180"/>
          </a:xfrm>
        </p:grpSpPr>
        <p:sp>
          <p:nvSpPr>
            <p:cNvPr id="16" name="object 16"/>
            <p:cNvSpPr/>
            <p:nvPr/>
          </p:nvSpPr>
          <p:spPr>
            <a:xfrm>
              <a:off x="1247609" y="1444625"/>
              <a:ext cx="2858135" cy="1275715"/>
            </a:xfrm>
            <a:custGeom>
              <a:avLst/>
              <a:gdLst/>
              <a:ahLst/>
              <a:cxnLst/>
              <a:rect l="l" t="t" r="r" b="b"/>
              <a:pathLst>
                <a:path w="2858135" h="1275714">
                  <a:moveTo>
                    <a:pt x="2858046" y="0"/>
                  </a:moveTo>
                  <a:lnTo>
                    <a:pt x="2831331" y="42868"/>
                  </a:lnTo>
                  <a:lnTo>
                    <a:pt x="2803921" y="85358"/>
                  </a:lnTo>
                  <a:lnTo>
                    <a:pt x="2775823" y="127458"/>
                  </a:lnTo>
                  <a:lnTo>
                    <a:pt x="2747042" y="169155"/>
                  </a:lnTo>
                  <a:lnTo>
                    <a:pt x="2717584" y="210438"/>
                  </a:lnTo>
                  <a:lnTo>
                    <a:pt x="2683403" y="256623"/>
                  </a:lnTo>
                  <a:lnTo>
                    <a:pt x="2648630" y="301903"/>
                  </a:lnTo>
                  <a:lnTo>
                    <a:pt x="2613287" y="346270"/>
                  </a:lnTo>
                  <a:lnTo>
                    <a:pt x="2577396" y="389715"/>
                  </a:lnTo>
                  <a:lnTo>
                    <a:pt x="2540981" y="432230"/>
                  </a:lnTo>
                  <a:lnTo>
                    <a:pt x="2504062" y="473807"/>
                  </a:lnTo>
                  <a:lnTo>
                    <a:pt x="2466662" y="514437"/>
                  </a:lnTo>
                  <a:lnTo>
                    <a:pt x="2428803" y="554112"/>
                  </a:lnTo>
                  <a:lnTo>
                    <a:pt x="2390509" y="592823"/>
                  </a:lnTo>
                  <a:lnTo>
                    <a:pt x="2351800" y="630562"/>
                  </a:lnTo>
                  <a:lnTo>
                    <a:pt x="2312700" y="667321"/>
                  </a:lnTo>
                  <a:lnTo>
                    <a:pt x="2273230" y="703091"/>
                  </a:lnTo>
                  <a:lnTo>
                    <a:pt x="2233413" y="737864"/>
                  </a:lnTo>
                  <a:lnTo>
                    <a:pt x="2193271" y="771631"/>
                  </a:lnTo>
                  <a:lnTo>
                    <a:pt x="2152827" y="804384"/>
                  </a:lnTo>
                  <a:lnTo>
                    <a:pt x="2112102" y="836114"/>
                  </a:lnTo>
                  <a:lnTo>
                    <a:pt x="2071119" y="866814"/>
                  </a:lnTo>
                  <a:lnTo>
                    <a:pt x="2029900" y="896475"/>
                  </a:lnTo>
                  <a:lnTo>
                    <a:pt x="1988468" y="925088"/>
                  </a:lnTo>
                  <a:lnTo>
                    <a:pt x="1946844" y="952645"/>
                  </a:lnTo>
                  <a:lnTo>
                    <a:pt x="1905052" y="979138"/>
                  </a:lnTo>
                  <a:lnTo>
                    <a:pt x="1863112" y="1004558"/>
                  </a:lnTo>
                  <a:lnTo>
                    <a:pt x="1821049" y="1028897"/>
                  </a:lnTo>
                  <a:lnTo>
                    <a:pt x="1778883" y="1052146"/>
                  </a:lnTo>
                  <a:lnTo>
                    <a:pt x="1736637" y="1074297"/>
                  </a:lnTo>
                  <a:lnTo>
                    <a:pt x="1694334" y="1095342"/>
                  </a:lnTo>
                  <a:lnTo>
                    <a:pt x="1651995" y="1115271"/>
                  </a:lnTo>
                  <a:lnTo>
                    <a:pt x="1609644" y="1134078"/>
                  </a:lnTo>
                  <a:lnTo>
                    <a:pt x="1567301" y="1151753"/>
                  </a:lnTo>
                  <a:lnTo>
                    <a:pt x="1524990" y="1168288"/>
                  </a:lnTo>
                  <a:lnTo>
                    <a:pt x="1482733" y="1183675"/>
                  </a:lnTo>
                  <a:lnTo>
                    <a:pt x="1440552" y="1197905"/>
                  </a:lnTo>
                  <a:lnTo>
                    <a:pt x="1398469" y="1210970"/>
                  </a:lnTo>
                  <a:lnTo>
                    <a:pt x="1356507" y="1222861"/>
                  </a:lnTo>
                  <a:lnTo>
                    <a:pt x="1314687" y="1233570"/>
                  </a:lnTo>
                  <a:lnTo>
                    <a:pt x="1273033" y="1243089"/>
                  </a:lnTo>
                  <a:lnTo>
                    <a:pt x="1231566" y="1251409"/>
                  </a:lnTo>
                  <a:lnTo>
                    <a:pt x="1190309" y="1258521"/>
                  </a:lnTo>
                  <a:lnTo>
                    <a:pt x="1149283" y="1264419"/>
                  </a:lnTo>
                  <a:lnTo>
                    <a:pt x="1108512" y="1269092"/>
                  </a:lnTo>
                  <a:lnTo>
                    <a:pt x="1068018" y="1272532"/>
                  </a:lnTo>
                  <a:lnTo>
                    <a:pt x="1027822" y="1274732"/>
                  </a:lnTo>
                  <a:lnTo>
                    <a:pt x="987948" y="1275683"/>
                  </a:lnTo>
                  <a:lnTo>
                    <a:pt x="948416" y="1275376"/>
                  </a:lnTo>
                  <a:lnTo>
                    <a:pt x="909250" y="1273804"/>
                  </a:lnTo>
                  <a:lnTo>
                    <a:pt x="870473" y="1270956"/>
                  </a:lnTo>
                  <a:lnTo>
                    <a:pt x="832105" y="1266826"/>
                  </a:lnTo>
                  <a:lnTo>
                    <a:pt x="794170" y="1261405"/>
                  </a:lnTo>
                  <a:lnTo>
                    <a:pt x="719685" y="1246656"/>
                  </a:lnTo>
                  <a:lnTo>
                    <a:pt x="647198" y="1226640"/>
                  </a:lnTo>
                  <a:lnTo>
                    <a:pt x="576886" y="1201293"/>
                  </a:lnTo>
                  <a:lnTo>
                    <a:pt x="508928" y="1170545"/>
                  </a:lnTo>
                  <a:lnTo>
                    <a:pt x="443501" y="1134330"/>
                  </a:lnTo>
                  <a:lnTo>
                    <a:pt x="380784" y="1092580"/>
                  </a:lnTo>
                  <a:lnTo>
                    <a:pt x="342017" y="1062807"/>
                  </a:lnTo>
                  <a:lnTo>
                    <a:pt x="304929" y="1030990"/>
                  </a:lnTo>
                  <a:lnTo>
                    <a:pt x="269543" y="997171"/>
                  </a:lnTo>
                  <a:lnTo>
                    <a:pt x="235886" y="961389"/>
                  </a:lnTo>
                  <a:lnTo>
                    <a:pt x="203984" y="923686"/>
                  </a:lnTo>
                  <a:lnTo>
                    <a:pt x="173861" y="884101"/>
                  </a:lnTo>
                  <a:lnTo>
                    <a:pt x="145543" y="842676"/>
                  </a:lnTo>
                  <a:lnTo>
                    <a:pt x="119056" y="799451"/>
                  </a:lnTo>
                  <a:lnTo>
                    <a:pt x="94424" y="754467"/>
                  </a:lnTo>
                  <a:lnTo>
                    <a:pt x="71675" y="707763"/>
                  </a:lnTo>
                  <a:lnTo>
                    <a:pt x="50832" y="659381"/>
                  </a:lnTo>
                  <a:lnTo>
                    <a:pt x="31921" y="609361"/>
                  </a:lnTo>
                  <a:lnTo>
                    <a:pt x="14969" y="557744"/>
                  </a:lnTo>
                  <a:lnTo>
                    <a:pt x="0" y="504571"/>
                  </a:lnTo>
                </a:path>
              </a:pathLst>
            </a:custGeom>
            <a:ln w="25400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898904" y="1553718"/>
              <a:ext cx="3076575" cy="1433195"/>
            </a:xfrm>
            <a:custGeom>
              <a:avLst/>
              <a:gdLst/>
              <a:ahLst/>
              <a:cxnLst/>
              <a:rect l="l" t="t" r="r" b="b"/>
              <a:pathLst>
                <a:path w="3076575" h="1433195">
                  <a:moveTo>
                    <a:pt x="3076067" y="0"/>
                  </a:moveTo>
                  <a:lnTo>
                    <a:pt x="3052066" y="46939"/>
                  </a:lnTo>
                  <a:lnTo>
                    <a:pt x="3027149" y="93509"/>
                  </a:lnTo>
                  <a:lnTo>
                    <a:pt x="3001329" y="139690"/>
                  </a:lnTo>
                  <a:lnTo>
                    <a:pt x="2974623" y="185460"/>
                  </a:lnTo>
                  <a:lnTo>
                    <a:pt x="2947043" y="230798"/>
                  </a:lnTo>
                  <a:lnTo>
                    <a:pt x="2918605" y="275684"/>
                  </a:lnTo>
                  <a:lnTo>
                    <a:pt x="2889324" y="320096"/>
                  </a:lnTo>
                  <a:lnTo>
                    <a:pt x="2859214" y="364013"/>
                  </a:lnTo>
                  <a:lnTo>
                    <a:pt x="2828290" y="407416"/>
                  </a:lnTo>
                  <a:lnTo>
                    <a:pt x="2794826" y="452581"/>
                  </a:lnTo>
                  <a:lnTo>
                    <a:pt x="2760732" y="496832"/>
                  </a:lnTo>
                  <a:lnTo>
                    <a:pt x="2726030" y="540161"/>
                  </a:lnTo>
                  <a:lnTo>
                    <a:pt x="2690740" y="582561"/>
                  </a:lnTo>
                  <a:lnTo>
                    <a:pt x="2654885" y="624024"/>
                  </a:lnTo>
                  <a:lnTo>
                    <a:pt x="2618488" y="664544"/>
                  </a:lnTo>
                  <a:lnTo>
                    <a:pt x="2581568" y="704112"/>
                  </a:lnTo>
                  <a:lnTo>
                    <a:pt x="2544150" y="742722"/>
                  </a:lnTo>
                  <a:lnTo>
                    <a:pt x="2506253" y="780365"/>
                  </a:lnTo>
                  <a:lnTo>
                    <a:pt x="2467901" y="817035"/>
                  </a:lnTo>
                  <a:lnTo>
                    <a:pt x="2429115" y="852724"/>
                  </a:lnTo>
                  <a:lnTo>
                    <a:pt x="2389917" y="887424"/>
                  </a:lnTo>
                  <a:lnTo>
                    <a:pt x="2350328" y="921129"/>
                  </a:lnTo>
                  <a:lnTo>
                    <a:pt x="2310372" y="953831"/>
                  </a:lnTo>
                  <a:lnTo>
                    <a:pt x="2270068" y="985522"/>
                  </a:lnTo>
                  <a:lnTo>
                    <a:pt x="2229440" y="1016196"/>
                  </a:lnTo>
                  <a:lnTo>
                    <a:pt x="2188509" y="1045844"/>
                  </a:lnTo>
                  <a:lnTo>
                    <a:pt x="2147297" y="1074459"/>
                  </a:lnTo>
                  <a:lnTo>
                    <a:pt x="2105826" y="1102035"/>
                  </a:lnTo>
                  <a:lnTo>
                    <a:pt x="2064117" y="1128563"/>
                  </a:lnTo>
                  <a:lnTo>
                    <a:pt x="2022193" y="1154036"/>
                  </a:lnTo>
                  <a:lnTo>
                    <a:pt x="1980075" y="1178447"/>
                  </a:lnTo>
                  <a:lnTo>
                    <a:pt x="1937786" y="1201789"/>
                  </a:lnTo>
                  <a:lnTo>
                    <a:pt x="1895346" y="1224053"/>
                  </a:lnTo>
                  <a:lnTo>
                    <a:pt x="1852779" y="1245233"/>
                  </a:lnTo>
                  <a:lnTo>
                    <a:pt x="1810105" y="1265321"/>
                  </a:lnTo>
                  <a:lnTo>
                    <a:pt x="1767347" y="1284310"/>
                  </a:lnTo>
                  <a:lnTo>
                    <a:pt x="1724526" y="1302192"/>
                  </a:lnTo>
                  <a:lnTo>
                    <a:pt x="1681665" y="1318961"/>
                  </a:lnTo>
                  <a:lnTo>
                    <a:pt x="1638785" y="1334608"/>
                  </a:lnTo>
                  <a:lnTo>
                    <a:pt x="1595908" y="1349126"/>
                  </a:lnTo>
                  <a:lnTo>
                    <a:pt x="1553055" y="1362508"/>
                  </a:lnTo>
                  <a:lnTo>
                    <a:pt x="1510250" y="1374747"/>
                  </a:lnTo>
                  <a:lnTo>
                    <a:pt x="1467513" y="1385834"/>
                  </a:lnTo>
                  <a:lnTo>
                    <a:pt x="1424866" y="1395764"/>
                  </a:lnTo>
                  <a:lnTo>
                    <a:pt x="1382331" y="1404527"/>
                  </a:lnTo>
                  <a:lnTo>
                    <a:pt x="1339931" y="1412118"/>
                  </a:lnTo>
                  <a:lnTo>
                    <a:pt x="1297686" y="1418528"/>
                  </a:lnTo>
                  <a:lnTo>
                    <a:pt x="1255620" y="1423750"/>
                  </a:lnTo>
                  <a:lnTo>
                    <a:pt x="1213753" y="1427777"/>
                  </a:lnTo>
                  <a:lnTo>
                    <a:pt x="1172107" y="1430601"/>
                  </a:lnTo>
                  <a:lnTo>
                    <a:pt x="1130705" y="1432215"/>
                  </a:lnTo>
                  <a:lnTo>
                    <a:pt x="1089568" y="1432612"/>
                  </a:lnTo>
                  <a:lnTo>
                    <a:pt x="1048718" y="1431783"/>
                  </a:lnTo>
                  <a:lnTo>
                    <a:pt x="1008177" y="1429723"/>
                  </a:lnTo>
                  <a:lnTo>
                    <a:pt x="967966" y="1426423"/>
                  </a:lnTo>
                  <a:lnTo>
                    <a:pt x="928109" y="1421876"/>
                  </a:lnTo>
                  <a:lnTo>
                    <a:pt x="888625" y="1416074"/>
                  </a:lnTo>
                  <a:lnTo>
                    <a:pt x="849538" y="1409011"/>
                  </a:lnTo>
                  <a:lnTo>
                    <a:pt x="810869" y="1400678"/>
                  </a:lnTo>
                  <a:lnTo>
                    <a:pt x="772640" y="1391069"/>
                  </a:lnTo>
                  <a:lnTo>
                    <a:pt x="734873" y="1380175"/>
                  </a:lnTo>
                  <a:lnTo>
                    <a:pt x="697589" y="1367991"/>
                  </a:lnTo>
                  <a:lnTo>
                    <a:pt x="660811" y="1354507"/>
                  </a:lnTo>
                  <a:lnTo>
                    <a:pt x="624560" y="1339718"/>
                  </a:lnTo>
                  <a:lnTo>
                    <a:pt x="588859" y="1323615"/>
                  </a:lnTo>
                  <a:lnTo>
                    <a:pt x="553728" y="1306190"/>
                  </a:lnTo>
                  <a:lnTo>
                    <a:pt x="519190" y="1287438"/>
                  </a:lnTo>
                  <a:lnTo>
                    <a:pt x="485268" y="1267350"/>
                  </a:lnTo>
                  <a:lnTo>
                    <a:pt x="451981" y="1245918"/>
                  </a:lnTo>
                  <a:lnTo>
                    <a:pt x="419353" y="1223137"/>
                  </a:lnTo>
                  <a:lnTo>
                    <a:pt x="380477" y="1193487"/>
                  </a:lnTo>
                  <a:lnTo>
                    <a:pt x="343059" y="1162066"/>
                  </a:lnTo>
                  <a:lnTo>
                    <a:pt x="307124" y="1128910"/>
                  </a:lnTo>
                  <a:lnTo>
                    <a:pt x="272695" y="1094051"/>
                  </a:lnTo>
                  <a:lnTo>
                    <a:pt x="239794" y="1057524"/>
                  </a:lnTo>
                  <a:lnTo>
                    <a:pt x="208446" y="1019363"/>
                  </a:lnTo>
                  <a:lnTo>
                    <a:pt x="178673" y="979604"/>
                  </a:lnTo>
                  <a:lnTo>
                    <a:pt x="150499" y="938280"/>
                  </a:lnTo>
                  <a:lnTo>
                    <a:pt x="123947" y="895425"/>
                  </a:lnTo>
                  <a:lnTo>
                    <a:pt x="99041" y="851074"/>
                  </a:lnTo>
                  <a:lnTo>
                    <a:pt x="75802" y="805260"/>
                  </a:lnTo>
                  <a:lnTo>
                    <a:pt x="54256" y="758020"/>
                  </a:lnTo>
                  <a:lnTo>
                    <a:pt x="34424" y="709386"/>
                  </a:lnTo>
                  <a:lnTo>
                    <a:pt x="16331" y="659393"/>
                  </a:lnTo>
                  <a:lnTo>
                    <a:pt x="0" y="608076"/>
                  </a:lnTo>
                </a:path>
              </a:pathLst>
            </a:custGeom>
            <a:ln w="25400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774059" y="1119886"/>
            <a:ext cx="17526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solidFill>
                  <a:srgbClr val="0000FF"/>
                </a:solidFill>
                <a:latin typeface="Arial"/>
                <a:cs typeface="Arial"/>
              </a:rPr>
              <a:t>SRAC</a:t>
            </a:r>
            <a:r>
              <a:rPr sz="1950" baseline="-21367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r>
              <a:rPr sz="1950" spc="254" baseline="-21367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3000" i="1" spc="-15" baseline="-23611" dirty="0">
                <a:solidFill>
                  <a:srgbClr val="1F487C"/>
                </a:solidFill>
                <a:latin typeface="Arial"/>
                <a:cs typeface="Arial"/>
              </a:rPr>
              <a:t>SRAC</a:t>
            </a:r>
            <a:r>
              <a:rPr sz="1950" spc="-15" baseline="-55555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950" baseline="-55555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841245" y="1662938"/>
            <a:ext cx="6990080" cy="4287520"/>
            <a:chOff x="1841245" y="1662938"/>
            <a:chExt cx="6990080" cy="4287520"/>
          </a:xfrm>
        </p:grpSpPr>
        <p:sp>
          <p:nvSpPr>
            <p:cNvPr id="20" name="object 20"/>
            <p:cNvSpPr/>
            <p:nvPr/>
          </p:nvSpPr>
          <p:spPr>
            <a:xfrm>
              <a:off x="2962655" y="2545080"/>
              <a:ext cx="7620" cy="3398520"/>
            </a:xfrm>
            <a:custGeom>
              <a:avLst/>
              <a:gdLst/>
              <a:ahLst/>
              <a:cxnLst/>
              <a:rect l="l" t="t" r="r" b="b"/>
              <a:pathLst>
                <a:path w="7619" h="3398520">
                  <a:moveTo>
                    <a:pt x="7619" y="0"/>
                  </a:moveTo>
                  <a:lnTo>
                    <a:pt x="0" y="3398520"/>
                  </a:lnTo>
                </a:path>
              </a:pathLst>
            </a:custGeom>
            <a:ln w="12700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77565" y="2456942"/>
              <a:ext cx="170179" cy="16865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89757" y="2909570"/>
              <a:ext cx="168656" cy="17017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1245" y="2193290"/>
              <a:ext cx="170180" cy="16865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41245" y="2600198"/>
              <a:ext cx="170180" cy="170179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5365242" y="1675638"/>
              <a:ext cx="3453765" cy="967740"/>
            </a:xfrm>
            <a:custGeom>
              <a:avLst/>
              <a:gdLst/>
              <a:ahLst/>
              <a:cxnLst/>
              <a:rect l="l" t="t" r="r" b="b"/>
              <a:pathLst>
                <a:path w="3453765" h="967739">
                  <a:moveTo>
                    <a:pt x="3332607" y="0"/>
                  </a:moveTo>
                  <a:lnTo>
                    <a:pt x="120777" y="0"/>
                  </a:lnTo>
                  <a:lnTo>
                    <a:pt x="73777" y="9495"/>
                  </a:lnTo>
                  <a:lnTo>
                    <a:pt x="35385" y="35385"/>
                  </a:lnTo>
                  <a:lnTo>
                    <a:pt x="9495" y="73777"/>
                  </a:lnTo>
                  <a:lnTo>
                    <a:pt x="0" y="120776"/>
                  </a:lnTo>
                  <a:lnTo>
                    <a:pt x="0" y="846963"/>
                  </a:lnTo>
                  <a:lnTo>
                    <a:pt x="9495" y="893962"/>
                  </a:lnTo>
                  <a:lnTo>
                    <a:pt x="35385" y="932354"/>
                  </a:lnTo>
                  <a:lnTo>
                    <a:pt x="73777" y="958244"/>
                  </a:lnTo>
                  <a:lnTo>
                    <a:pt x="120777" y="967739"/>
                  </a:lnTo>
                  <a:lnTo>
                    <a:pt x="3332607" y="967739"/>
                  </a:lnTo>
                  <a:lnTo>
                    <a:pt x="3379606" y="958244"/>
                  </a:lnTo>
                  <a:lnTo>
                    <a:pt x="3417998" y="932354"/>
                  </a:lnTo>
                  <a:lnTo>
                    <a:pt x="3443888" y="893962"/>
                  </a:lnTo>
                  <a:lnTo>
                    <a:pt x="3453384" y="846963"/>
                  </a:lnTo>
                  <a:lnTo>
                    <a:pt x="3453384" y="120776"/>
                  </a:lnTo>
                  <a:lnTo>
                    <a:pt x="3443888" y="73777"/>
                  </a:lnTo>
                  <a:lnTo>
                    <a:pt x="3417998" y="35385"/>
                  </a:lnTo>
                  <a:lnTo>
                    <a:pt x="3379606" y="9495"/>
                  </a:lnTo>
                  <a:lnTo>
                    <a:pt x="3332607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365242" y="1675638"/>
              <a:ext cx="3453765" cy="967740"/>
            </a:xfrm>
            <a:custGeom>
              <a:avLst/>
              <a:gdLst/>
              <a:ahLst/>
              <a:cxnLst/>
              <a:rect l="l" t="t" r="r" b="b"/>
              <a:pathLst>
                <a:path w="3453765" h="967739">
                  <a:moveTo>
                    <a:pt x="0" y="120776"/>
                  </a:moveTo>
                  <a:lnTo>
                    <a:pt x="9495" y="73777"/>
                  </a:lnTo>
                  <a:lnTo>
                    <a:pt x="35385" y="35385"/>
                  </a:lnTo>
                  <a:lnTo>
                    <a:pt x="73777" y="9495"/>
                  </a:lnTo>
                  <a:lnTo>
                    <a:pt x="120777" y="0"/>
                  </a:lnTo>
                  <a:lnTo>
                    <a:pt x="3332607" y="0"/>
                  </a:lnTo>
                  <a:lnTo>
                    <a:pt x="3379606" y="9495"/>
                  </a:lnTo>
                  <a:lnTo>
                    <a:pt x="3417998" y="35385"/>
                  </a:lnTo>
                  <a:lnTo>
                    <a:pt x="3443888" y="73777"/>
                  </a:lnTo>
                  <a:lnTo>
                    <a:pt x="3453384" y="120776"/>
                  </a:lnTo>
                  <a:lnTo>
                    <a:pt x="3453384" y="846963"/>
                  </a:lnTo>
                  <a:lnTo>
                    <a:pt x="3443888" y="893962"/>
                  </a:lnTo>
                  <a:lnTo>
                    <a:pt x="3417998" y="932354"/>
                  </a:lnTo>
                  <a:lnTo>
                    <a:pt x="3379606" y="958244"/>
                  </a:lnTo>
                  <a:lnTo>
                    <a:pt x="3332607" y="967739"/>
                  </a:lnTo>
                  <a:lnTo>
                    <a:pt x="120777" y="967739"/>
                  </a:lnTo>
                  <a:lnTo>
                    <a:pt x="73777" y="958244"/>
                  </a:lnTo>
                  <a:lnTo>
                    <a:pt x="35385" y="932354"/>
                  </a:lnTo>
                  <a:lnTo>
                    <a:pt x="9495" y="893962"/>
                  </a:lnTo>
                  <a:lnTo>
                    <a:pt x="0" y="846963"/>
                  </a:lnTo>
                  <a:lnTo>
                    <a:pt x="0" y="120776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949445" y="4266438"/>
              <a:ext cx="4323715" cy="1035050"/>
            </a:xfrm>
            <a:custGeom>
              <a:avLst/>
              <a:gdLst/>
              <a:ahLst/>
              <a:cxnLst/>
              <a:rect l="l" t="t" r="r" b="b"/>
              <a:pathLst>
                <a:path w="4323715" h="1035050">
                  <a:moveTo>
                    <a:pt x="4194429" y="0"/>
                  </a:moveTo>
                  <a:lnTo>
                    <a:pt x="129158" y="0"/>
                  </a:lnTo>
                  <a:lnTo>
                    <a:pt x="78866" y="10144"/>
                  </a:lnTo>
                  <a:lnTo>
                    <a:pt x="37814" y="37814"/>
                  </a:lnTo>
                  <a:lnTo>
                    <a:pt x="10144" y="78867"/>
                  </a:lnTo>
                  <a:lnTo>
                    <a:pt x="0" y="129159"/>
                  </a:lnTo>
                  <a:lnTo>
                    <a:pt x="0" y="905637"/>
                  </a:lnTo>
                  <a:lnTo>
                    <a:pt x="10144" y="955929"/>
                  </a:lnTo>
                  <a:lnTo>
                    <a:pt x="37814" y="996981"/>
                  </a:lnTo>
                  <a:lnTo>
                    <a:pt x="78866" y="1024651"/>
                  </a:lnTo>
                  <a:lnTo>
                    <a:pt x="129158" y="1034796"/>
                  </a:lnTo>
                  <a:lnTo>
                    <a:pt x="4194429" y="1034796"/>
                  </a:lnTo>
                  <a:lnTo>
                    <a:pt x="4244720" y="1024651"/>
                  </a:lnTo>
                  <a:lnTo>
                    <a:pt x="4285773" y="996981"/>
                  </a:lnTo>
                  <a:lnTo>
                    <a:pt x="4313443" y="955929"/>
                  </a:lnTo>
                  <a:lnTo>
                    <a:pt x="4323587" y="905637"/>
                  </a:lnTo>
                  <a:lnTo>
                    <a:pt x="4323587" y="129159"/>
                  </a:lnTo>
                  <a:lnTo>
                    <a:pt x="4313443" y="78867"/>
                  </a:lnTo>
                  <a:lnTo>
                    <a:pt x="4285773" y="37814"/>
                  </a:lnTo>
                  <a:lnTo>
                    <a:pt x="4244721" y="10144"/>
                  </a:lnTo>
                  <a:lnTo>
                    <a:pt x="4194429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949445" y="4266438"/>
              <a:ext cx="4323715" cy="1035050"/>
            </a:xfrm>
            <a:custGeom>
              <a:avLst/>
              <a:gdLst/>
              <a:ahLst/>
              <a:cxnLst/>
              <a:rect l="l" t="t" r="r" b="b"/>
              <a:pathLst>
                <a:path w="4323715" h="1035050">
                  <a:moveTo>
                    <a:pt x="0" y="129159"/>
                  </a:moveTo>
                  <a:lnTo>
                    <a:pt x="10144" y="78867"/>
                  </a:lnTo>
                  <a:lnTo>
                    <a:pt x="37814" y="37814"/>
                  </a:lnTo>
                  <a:lnTo>
                    <a:pt x="78866" y="10144"/>
                  </a:lnTo>
                  <a:lnTo>
                    <a:pt x="129158" y="0"/>
                  </a:lnTo>
                  <a:lnTo>
                    <a:pt x="4194429" y="0"/>
                  </a:lnTo>
                  <a:lnTo>
                    <a:pt x="4244721" y="10144"/>
                  </a:lnTo>
                  <a:lnTo>
                    <a:pt x="4285773" y="37814"/>
                  </a:lnTo>
                  <a:lnTo>
                    <a:pt x="4313443" y="78867"/>
                  </a:lnTo>
                  <a:lnTo>
                    <a:pt x="4323587" y="129159"/>
                  </a:lnTo>
                  <a:lnTo>
                    <a:pt x="4323587" y="905637"/>
                  </a:lnTo>
                  <a:lnTo>
                    <a:pt x="4313443" y="955929"/>
                  </a:lnTo>
                  <a:lnTo>
                    <a:pt x="4285773" y="996981"/>
                  </a:lnTo>
                  <a:lnTo>
                    <a:pt x="4244720" y="1024651"/>
                  </a:lnTo>
                  <a:lnTo>
                    <a:pt x="4194429" y="1034796"/>
                  </a:lnTo>
                  <a:lnTo>
                    <a:pt x="129158" y="1034796"/>
                  </a:lnTo>
                  <a:lnTo>
                    <a:pt x="78866" y="1024651"/>
                  </a:lnTo>
                  <a:lnTo>
                    <a:pt x="37814" y="996981"/>
                  </a:lnTo>
                  <a:lnTo>
                    <a:pt x="10144" y="955929"/>
                  </a:lnTo>
                  <a:lnTo>
                    <a:pt x="0" y="905637"/>
                  </a:lnTo>
                  <a:lnTo>
                    <a:pt x="0" y="129159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443222" y="2932938"/>
              <a:ext cx="4090670" cy="1001394"/>
            </a:xfrm>
            <a:custGeom>
              <a:avLst/>
              <a:gdLst/>
              <a:ahLst/>
              <a:cxnLst/>
              <a:rect l="l" t="t" r="r" b="b"/>
              <a:pathLst>
                <a:path w="4090670" h="1001395">
                  <a:moveTo>
                    <a:pt x="3965448" y="0"/>
                  </a:moveTo>
                  <a:lnTo>
                    <a:pt x="124967" y="0"/>
                  </a:lnTo>
                  <a:lnTo>
                    <a:pt x="76348" y="9828"/>
                  </a:lnTo>
                  <a:lnTo>
                    <a:pt x="36623" y="36623"/>
                  </a:lnTo>
                  <a:lnTo>
                    <a:pt x="9828" y="76348"/>
                  </a:lnTo>
                  <a:lnTo>
                    <a:pt x="0" y="124967"/>
                  </a:lnTo>
                  <a:lnTo>
                    <a:pt x="0" y="876300"/>
                  </a:lnTo>
                  <a:lnTo>
                    <a:pt x="9828" y="924919"/>
                  </a:lnTo>
                  <a:lnTo>
                    <a:pt x="36623" y="964644"/>
                  </a:lnTo>
                  <a:lnTo>
                    <a:pt x="76348" y="991439"/>
                  </a:lnTo>
                  <a:lnTo>
                    <a:pt x="124967" y="1001268"/>
                  </a:lnTo>
                  <a:lnTo>
                    <a:pt x="3965448" y="1001268"/>
                  </a:lnTo>
                  <a:lnTo>
                    <a:pt x="4014067" y="991439"/>
                  </a:lnTo>
                  <a:lnTo>
                    <a:pt x="4053792" y="964644"/>
                  </a:lnTo>
                  <a:lnTo>
                    <a:pt x="4080587" y="924919"/>
                  </a:lnTo>
                  <a:lnTo>
                    <a:pt x="4090416" y="876300"/>
                  </a:lnTo>
                  <a:lnTo>
                    <a:pt x="4090416" y="124967"/>
                  </a:lnTo>
                  <a:lnTo>
                    <a:pt x="4080587" y="76348"/>
                  </a:lnTo>
                  <a:lnTo>
                    <a:pt x="4053792" y="36623"/>
                  </a:lnTo>
                  <a:lnTo>
                    <a:pt x="4014067" y="9828"/>
                  </a:lnTo>
                  <a:lnTo>
                    <a:pt x="3965448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443222" y="2932938"/>
              <a:ext cx="4090670" cy="1001394"/>
            </a:xfrm>
            <a:custGeom>
              <a:avLst/>
              <a:gdLst/>
              <a:ahLst/>
              <a:cxnLst/>
              <a:rect l="l" t="t" r="r" b="b"/>
              <a:pathLst>
                <a:path w="4090670" h="1001395">
                  <a:moveTo>
                    <a:pt x="0" y="124967"/>
                  </a:moveTo>
                  <a:lnTo>
                    <a:pt x="9828" y="76348"/>
                  </a:lnTo>
                  <a:lnTo>
                    <a:pt x="36623" y="36623"/>
                  </a:lnTo>
                  <a:lnTo>
                    <a:pt x="76348" y="9828"/>
                  </a:lnTo>
                  <a:lnTo>
                    <a:pt x="124967" y="0"/>
                  </a:lnTo>
                  <a:lnTo>
                    <a:pt x="3965448" y="0"/>
                  </a:lnTo>
                  <a:lnTo>
                    <a:pt x="4014067" y="9828"/>
                  </a:lnTo>
                  <a:lnTo>
                    <a:pt x="4053792" y="36623"/>
                  </a:lnTo>
                  <a:lnTo>
                    <a:pt x="4080587" y="76348"/>
                  </a:lnTo>
                  <a:lnTo>
                    <a:pt x="4090416" y="124967"/>
                  </a:lnTo>
                  <a:lnTo>
                    <a:pt x="4090416" y="876300"/>
                  </a:lnTo>
                  <a:lnTo>
                    <a:pt x="4080587" y="924919"/>
                  </a:lnTo>
                  <a:lnTo>
                    <a:pt x="4053792" y="964644"/>
                  </a:lnTo>
                  <a:lnTo>
                    <a:pt x="4014067" y="991439"/>
                  </a:lnTo>
                  <a:lnTo>
                    <a:pt x="3965448" y="1001268"/>
                  </a:lnTo>
                  <a:lnTo>
                    <a:pt x="124967" y="1001268"/>
                  </a:lnTo>
                  <a:lnTo>
                    <a:pt x="76348" y="991439"/>
                  </a:lnTo>
                  <a:lnTo>
                    <a:pt x="36623" y="964644"/>
                  </a:lnTo>
                  <a:lnTo>
                    <a:pt x="9828" y="924919"/>
                  </a:lnTo>
                  <a:lnTo>
                    <a:pt x="0" y="876300"/>
                  </a:lnTo>
                  <a:lnTo>
                    <a:pt x="0" y="124967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198111" y="1733803"/>
            <a:ext cx="4519930" cy="346011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329055" marR="55880" algn="ctr">
              <a:lnSpc>
                <a:spcPts val="1939"/>
              </a:lnSpc>
              <a:spcBef>
                <a:spcPts val="345"/>
              </a:spcBef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If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firm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had</a:t>
            </a:r>
            <a:r>
              <a:rPr sz="18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factory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short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run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its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short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run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average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cost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SRAC</a:t>
            </a:r>
            <a:r>
              <a:rPr sz="1800" spc="-30" baseline="-20833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endParaRPr sz="1800" baseline="-20833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55"/>
              </a:spcBef>
            </a:pPr>
            <a:endParaRPr sz="1800">
              <a:latin typeface="Calibri"/>
              <a:cs typeface="Calibri"/>
            </a:endParaRPr>
          </a:p>
          <a:p>
            <a:pPr marL="377190" marR="310515" indent="635" algn="ctr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Building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second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factory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long-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run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changes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short-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run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average</a:t>
            </a:r>
            <a:r>
              <a:rPr sz="18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cost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curve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from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SRAC</a:t>
            </a:r>
            <a:r>
              <a:rPr sz="1800" baseline="-20833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r>
              <a:rPr sz="1800" spc="157" baseline="-20833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to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SRAC</a:t>
            </a:r>
            <a:r>
              <a:rPr sz="1800" spc="-15" baseline="-20833" dirty="0">
                <a:solidFill>
                  <a:srgbClr val="C0504D"/>
                </a:solidFill>
                <a:latin typeface="Calibri"/>
                <a:cs typeface="Calibri"/>
              </a:rPr>
              <a:t>2</a:t>
            </a:r>
            <a:endParaRPr sz="1800" baseline="-20833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60"/>
              </a:spcBef>
            </a:pPr>
            <a:endParaRPr sz="1800">
              <a:latin typeface="Calibri"/>
              <a:cs typeface="Calibri"/>
            </a:endParaRPr>
          </a:p>
          <a:p>
            <a:pPr marL="55244" marR="735330" indent="-5080" algn="just">
              <a:lnSpc>
                <a:spcPct val="100000"/>
              </a:lnSpc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It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cheaper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to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produce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less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than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800" baseline="-20833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r>
              <a:rPr sz="1800" spc="165" baseline="-20833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1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factory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than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2,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but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if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more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than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800" baseline="-20833" dirty="0">
                <a:solidFill>
                  <a:srgbClr val="C0504D"/>
                </a:solidFill>
                <a:latin typeface="Calibri"/>
                <a:cs typeface="Calibri"/>
              </a:rPr>
              <a:t>1</a:t>
            </a:r>
            <a:r>
              <a:rPr sz="1800" spc="172" baseline="-20833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is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produced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it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cheaper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to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produce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it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in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456169" y="6280535"/>
            <a:ext cx="78994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Output</a:t>
            </a:r>
            <a:endParaRPr sz="20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102866" y="5987897"/>
            <a:ext cx="312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25" dirty="0">
                <a:latin typeface="Arial"/>
                <a:cs typeface="Arial"/>
              </a:rPr>
              <a:t>q</a:t>
            </a:r>
            <a:r>
              <a:rPr sz="1950" spc="-37" baseline="-21367" dirty="0">
                <a:latin typeface="Arial"/>
                <a:cs typeface="Arial"/>
              </a:rPr>
              <a:t>1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29340" y="915388"/>
            <a:ext cx="309880" cy="6775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Costs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87623" y="1859279"/>
            <a:ext cx="24765" cy="4084320"/>
          </a:xfrm>
          <a:custGeom>
            <a:avLst/>
            <a:gdLst/>
            <a:ahLst/>
            <a:cxnLst/>
            <a:rect l="l" t="t" r="r" b="b"/>
            <a:pathLst>
              <a:path w="24764" h="4084320">
                <a:moveTo>
                  <a:pt x="24383" y="0"/>
                </a:moveTo>
                <a:lnTo>
                  <a:pt x="0" y="4084320"/>
                </a:lnTo>
              </a:path>
            </a:pathLst>
          </a:custGeom>
          <a:ln w="12699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23076" y="1897379"/>
            <a:ext cx="24765" cy="4084320"/>
          </a:xfrm>
          <a:custGeom>
            <a:avLst/>
            <a:gdLst/>
            <a:ahLst/>
            <a:cxnLst/>
            <a:rect l="l" t="t" r="r" b="b"/>
            <a:pathLst>
              <a:path w="24764" h="4084320">
                <a:moveTo>
                  <a:pt x="24384" y="0"/>
                </a:moveTo>
                <a:lnTo>
                  <a:pt x="0" y="4084320"/>
                </a:lnTo>
              </a:path>
            </a:pathLst>
          </a:custGeom>
          <a:ln w="12699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15255" y="1840992"/>
            <a:ext cx="24765" cy="4084320"/>
          </a:xfrm>
          <a:custGeom>
            <a:avLst/>
            <a:gdLst/>
            <a:ahLst/>
            <a:cxnLst/>
            <a:rect l="l" t="t" r="r" b="b"/>
            <a:pathLst>
              <a:path w="24764" h="4084320">
                <a:moveTo>
                  <a:pt x="24384" y="0"/>
                </a:moveTo>
                <a:lnTo>
                  <a:pt x="0" y="4084320"/>
                </a:lnTo>
              </a:path>
            </a:pathLst>
          </a:custGeom>
          <a:ln w="12699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43327" y="1854707"/>
            <a:ext cx="24765" cy="4084320"/>
          </a:xfrm>
          <a:custGeom>
            <a:avLst/>
            <a:gdLst/>
            <a:ahLst/>
            <a:cxnLst/>
            <a:rect l="l" t="t" r="r" b="b"/>
            <a:pathLst>
              <a:path w="24764" h="4084320">
                <a:moveTo>
                  <a:pt x="24384" y="0"/>
                </a:moveTo>
                <a:lnTo>
                  <a:pt x="0" y="4084319"/>
                </a:lnTo>
              </a:path>
            </a:pathLst>
          </a:custGeom>
          <a:ln w="12699">
            <a:solidFill>
              <a:srgbClr val="BEBEBE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29462" y="610361"/>
            <a:ext cx="7147559" cy="5372100"/>
          </a:xfrm>
          <a:custGeom>
            <a:avLst/>
            <a:gdLst/>
            <a:ahLst/>
            <a:cxnLst/>
            <a:rect l="l" t="t" r="r" b="b"/>
            <a:pathLst>
              <a:path w="7147559" h="5372100">
                <a:moveTo>
                  <a:pt x="7147560" y="5334000"/>
                </a:moveTo>
                <a:lnTo>
                  <a:pt x="7105218" y="5321300"/>
                </a:lnTo>
                <a:lnTo>
                  <a:pt x="7020560" y="5295900"/>
                </a:lnTo>
                <a:lnTo>
                  <a:pt x="7054418" y="5321300"/>
                </a:lnTo>
                <a:lnTo>
                  <a:pt x="50800" y="5321300"/>
                </a:lnTo>
                <a:lnTo>
                  <a:pt x="50800" y="93141"/>
                </a:lnTo>
                <a:lnTo>
                  <a:pt x="76200" y="127000"/>
                </a:lnTo>
                <a:lnTo>
                  <a:pt x="60960" y="76200"/>
                </a:lnTo>
                <a:lnTo>
                  <a:pt x="38100" y="0"/>
                </a:lnTo>
                <a:lnTo>
                  <a:pt x="0" y="127000"/>
                </a:lnTo>
                <a:lnTo>
                  <a:pt x="25400" y="93141"/>
                </a:lnTo>
                <a:lnTo>
                  <a:pt x="25400" y="5334000"/>
                </a:lnTo>
                <a:lnTo>
                  <a:pt x="38100" y="5334000"/>
                </a:lnTo>
                <a:lnTo>
                  <a:pt x="38100" y="5346700"/>
                </a:lnTo>
                <a:lnTo>
                  <a:pt x="7054418" y="5346700"/>
                </a:lnTo>
                <a:lnTo>
                  <a:pt x="7020560" y="5372100"/>
                </a:lnTo>
                <a:lnTo>
                  <a:pt x="7105218" y="5346700"/>
                </a:lnTo>
                <a:lnTo>
                  <a:pt x="7147560" y="5334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757164" y="1500886"/>
            <a:ext cx="732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20" dirty="0">
                <a:solidFill>
                  <a:srgbClr val="800080"/>
                </a:solidFill>
                <a:latin typeface="Arial"/>
                <a:cs typeface="Arial"/>
              </a:rPr>
              <a:t>SRAC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64553" y="1648714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50" dirty="0">
                <a:solidFill>
                  <a:srgbClr val="800080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617089" y="1670557"/>
            <a:ext cx="4535805" cy="1612265"/>
            <a:chOff x="2617089" y="1670557"/>
            <a:chExt cx="4535805" cy="1612265"/>
          </a:xfrm>
        </p:grpSpPr>
        <p:sp>
          <p:nvSpPr>
            <p:cNvPr id="10" name="object 10"/>
            <p:cNvSpPr/>
            <p:nvPr/>
          </p:nvSpPr>
          <p:spPr>
            <a:xfrm>
              <a:off x="2629789" y="1825116"/>
              <a:ext cx="3347720" cy="1445260"/>
            </a:xfrm>
            <a:custGeom>
              <a:avLst/>
              <a:gdLst/>
              <a:ahLst/>
              <a:cxnLst/>
              <a:rect l="l" t="t" r="r" b="b"/>
              <a:pathLst>
                <a:path w="3347720" h="1445260">
                  <a:moveTo>
                    <a:pt x="3347720" y="0"/>
                  </a:moveTo>
                  <a:lnTo>
                    <a:pt x="3328912" y="45396"/>
                  </a:lnTo>
                  <a:lnTo>
                    <a:pt x="3309138" y="90450"/>
                  </a:lnTo>
                  <a:lnTo>
                    <a:pt x="3288409" y="135141"/>
                  </a:lnTo>
                  <a:lnTo>
                    <a:pt x="3266736" y="179451"/>
                  </a:lnTo>
                  <a:lnTo>
                    <a:pt x="3244132" y="223357"/>
                  </a:lnTo>
                  <a:lnTo>
                    <a:pt x="3220608" y="266842"/>
                  </a:lnTo>
                  <a:lnTo>
                    <a:pt x="3196177" y="309885"/>
                  </a:lnTo>
                  <a:lnTo>
                    <a:pt x="3170851" y="352467"/>
                  </a:lnTo>
                  <a:lnTo>
                    <a:pt x="3144641" y="394567"/>
                  </a:lnTo>
                  <a:lnTo>
                    <a:pt x="3117558" y="436165"/>
                  </a:lnTo>
                  <a:lnTo>
                    <a:pt x="3089616" y="477242"/>
                  </a:lnTo>
                  <a:lnTo>
                    <a:pt x="3060827" y="517779"/>
                  </a:lnTo>
                  <a:lnTo>
                    <a:pt x="3029601" y="559820"/>
                  </a:lnTo>
                  <a:lnTo>
                    <a:pt x="2997685" y="600956"/>
                  </a:lnTo>
                  <a:lnTo>
                    <a:pt x="2965098" y="641181"/>
                  </a:lnTo>
                  <a:lnTo>
                    <a:pt x="2931861" y="680488"/>
                  </a:lnTo>
                  <a:lnTo>
                    <a:pt x="2897992" y="718875"/>
                  </a:lnTo>
                  <a:lnTo>
                    <a:pt x="2863513" y="756334"/>
                  </a:lnTo>
                  <a:lnTo>
                    <a:pt x="2828443" y="792862"/>
                  </a:lnTo>
                  <a:lnTo>
                    <a:pt x="2792803" y="828453"/>
                  </a:lnTo>
                  <a:lnTo>
                    <a:pt x="2756612" y="863102"/>
                  </a:lnTo>
                  <a:lnTo>
                    <a:pt x="2719891" y="896804"/>
                  </a:lnTo>
                  <a:lnTo>
                    <a:pt x="2682659" y="929554"/>
                  </a:lnTo>
                  <a:lnTo>
                    <a:pt x="2644937" y="961346"/>
                  </a:lnTo>
                  <a:lnTo>
                    <a:pt x="2606745" y="992176"/>
                  </a:lnTo>
                  <a:lnTo>
                    <a:pt x="2568103" y="1022039"/>
                  </a:lnTo>
                  <a:lnTo>
                    <a:pt x="2529031" y="1050929"/>
                  </a:lnTo>
                  <a:lnTo>
                    <a:pt x="2489549" y="1078841"/>
                  </a:lnTo>
                  <a:lnTo>
                    <a:pt x="2449677" y="1105770"/>
                  </a:lnTo>
                  <a:lnTo>
                    <a:pt x="2409435" y="1131711"/>
                  </a:lnTo>
                  <a:lnTo>
                    <a:pt x="2368843" y="1156660"/>
                  </a:lnTo>
                  <a:lnTo>
                    <a:pt x="2327921" y="1180610"/>
                  </a:lnTo>
                  <a:lnTo>
                    <a:pt x="2286690" y="1203557"/>
                  </a:lnTo>
                  <a:lnTo>
                    <a:pt x="2245169" y="1225496"/>
                  </a:lnTo>
                  <a:lnTo>
                    <a:pt x="2203379" y="1246421"/>
                  </a:lnTo>
                  <a:lnTo>
                    <a:pt x="2161339" y="1266327"/>
                  </a:lnTo>
                  <a:lnTo>
                    <a:pt x="2119070" y="1285210"/>
                  </a:lnTo>
                  <a:lnTo>
                    <a:pt x="2076591" y="1303065"/>
                  </a:lnTo>
                  <a:lnTo>
                    <a:pt x="2033924" y="1319885"/>
                  </a:lnTo>
                  <a:lnTo>
                    <a:pt x="1991087" y="1335666"/>
                  </a:lnTo>
                  <a:lnTo>
                    <a:pt x="1948101" y="1350404"/>
                  </a:lnTo>
                  <a:lnTo>
                    <a:pt x="1904986" y="1364092"/>
                  </a:lnTo>
                  <a:lnTo>
                    <a:pt x="1861762" y="1376726"/>
                  </a:lnTo>
                  <a:lnTo>
                    <a:pt x="1818449" y="1388300"/>
                  </a:lnTo>
                  <a:lnTo>
                    <a:pt x="1775067" y="1398810"/>
                  </a:lnTo>
                  <a:lnTo>
                    <a:pt x="1731637" y="1408250"/>
                  </a:lnTo>
                  <a:lnTo>
                    <a:pt x="1688178" y="1416616"/>
                  </a:lnTo>
                  <a:lnTo>
                    <a:pt x="1644710" y="1423902"/>
                  </a:lnTo>
                  <a:lnTo>
                    <a:pt x="1601253" y="1430103"/>
                  </a:lnTo>
                  <a:lnTo>
                    <a:pt x="1557829" y="1435214"/>
                  </a:lnTo>
                  <a:lnTo>
                    <a:pt x="1514455" y="1439229"/>
                  </a:lnTo>
                  <a:lnTo>
                    <a:pt x="1471154" y="1442145"/>
                  </a:lnTo>
                  <a:lnTo>
                    <a:pt x="1427944" y="1443955"/>
                  </a:lnTo>
                  <a:lnTo>
                    <a:pt x="1384846" y="1444655"/>
                  </a:lnTo>
                  <a:lnTo>
                    <a:pt x="1341879" y="1444239"/>
                  </a:lnTo>
                  <a:lnTo>
                    <a:pt x="1299065" y="1442703"/>
                  </a:lnTo>
                  <a:lnTo>
                    <a:pt x="1256423" y="1440041"/>
                  </a:lnTo>
                  <a:lnTo>
                    <a:pt x="1213972" y="1436248"/>
                  </a:lnTo>
                  <a:lnTo>
                    <a:pt x="1171734" y="1431319"/>
                  </a:lnTo>
                  <a:lnTo>
                    <a:pt x="1129728" y="1425249"/>
                  </a:lnTo>
                  <a:lnTo>
                    <a:pt x="1087974" y="1418033"/>
                  </a:lnTo>
                  <a:lnTo>
                    <a:pt x="1046493" y="1409666"/>
                  </a:lnTo>
                  <a:lnTo>
                    <a:pt x="1005304" y="1400142"/>
                  </a:lnTo>
                  <a:lnTo>
                    <a:pt x="964427" y="1389457"/>
                  </a:lnTo>
                  <a:lnTo>
                    <a:pt x="923883" y="1377605"/>
                  </a:lnTo>
                  <a:lnTo>
                    <a:pt x="883692" y="1364581"/>
                  </a:lnTo>
                  <a:lnTo>
                    <a:pt x="843873" y="1350381"/>
                  </a:lnTo>
                  <a:lnTo>
                    <a:pt x="804447" y="1334999"/>
                  </a:lnTo>
                  <a:lnTo>
                    <a:pt x="765434" y="1318430"/>
                  </a:lnTo>
                  <a:lnTo>
                    <a:pt x="726854" y="1300668"/>
                  </a:lnTo>
                  <a:lnTo>
                    <a:pt x="688727" y="1281710"/>
                  </a:lnTo>
                  <a:lnTo>
                    <a:pt x="651072" y="1261549"/>
                  </a:lnTo>
                  <a:lnTo>
                    <a:pt x="613911" y="1240181"/>
                  </a:lnTo>
                  <a:lnTo>
                    <a:pt x="577263" y="1217600"/>
                  </a:lnTo>
                  <a:lnTo>
                    <a:pt x="541148" y="1193802"/>
                  </a:lnTo>
                  <a:lnTo>
                    <a:pt x="505587" y="1168781"/>
                  </a:lnTo>
                  <a:lnTo>
                    <a:pt x="466092" y="1139034"/>
                  </a:lnTo>
                  <a:lnTo>
                    <a:pt x="427722" y="1107947"/>
                  </a:lnTo>
                  <a:lnTo>
                    <a:pt x="390494" y="1075546"/>
                  </a:lnTo>
                  <a:lnTo>
                    <a:pt x="354429" y="1041856"/>
                  </a:lnTo>
                  <a:lnTo>
                    <a:pt x="319544" y="1006904"/>
                  </a:lnTo>
                  <a:lnTo>
                    <a:pt x="285860" y="970715"/>
                  </a:lnTo>
                  <a:lnTo>
                    <a:pt x="253395" y="933314"/>
                  </a:lnTo>
                  <a:lnTo>
                    <a:pt x="222168" y="894727"/>
                  </a:lnTo>
                  <a:lnTo>
                    <a:pt x="192199" y="854981"/>
                  </a:lnTo>
                  <a:lnTo>
                    <a:pt x="163506" y="814101"/>
                  </a:lnTo>
                  <a:lnTo>
                    <a:pt x="136109" y="772112"/>
                  </a:lnTo>
                  <a:lnTo>
                    <a:pt x="110026" y="729041"/>
                  </a:lnTo>
                  <a:lnTo>
                    <a:pt x="85277" y="684913"/>
                  </a:lnTo>
                  <a:lnTo>
                    <a:pt x="61881" y="639754"/>
                  </a:lnTo>
                  <a:lnTo>
                    <a:pt x="39856" y="593590"/>
                  </a:lnTo>
                  <a:lnTo>
                    <a:pt x="19223" y="546445"/>
                  </a:lnTo>
                  <a:lnTo>
                    <a:pt x="0" y="498348"/>
                  </a:lnTo>
                </a:path>
              </a:pathLst>
            </a:custGeom>
            <a:ln w="25400">
              <a:solidFill>
                <a:srgbClr val="8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51911" y="1683257"/>
              <a:ext cx="3788410" cy="1473200"/>
            </a:xfrm>
            <a:custGeom>
              <a:avLst/>
              <a:gdLst/>
              <a:ahLst/>
              <a:cxnLst/>
              <a:rect l="l" t="t" r="r" b="b"/>
              <a:pathLst>
                <a:path w="3788409" h="1473200">
                  <a:moveTo>
                    <a:pt x="3788029" y="0"/>
                  </a:moveTo>
                  <a:lnTo>
                    <a:pt x="3769364" y="48870"/>
                  </a:lnTo>
                  <a:lnTo>
                    <a:pt x="3749574" y="97297"/>
                  </a:lnTo>
                  <a:lnTo>
                    <a:pt x="3728670" y="145262"/>
                  </a:lnTo>
                  <a:lnTo>
                    <a:pt x="3706664" y="192743"/>
                  </a:lnTo>
                  <a:lnTo>
                    <a:pt x="3683568" y="239722"/>
                  </a:lnTo>
                  <a:lnTo>
                    <a:pt x="3659393" y="286178"/>
                  </a:lnTo>
                  <a:lnTo>
                    <a:pt x="3634153" y="332092"/>
                  </a:lnTo>
                  <a:lnTo>
                    <a:pt x="3607858" y="377443"/>
                  </a:lnTo>
                  <a:lnTo>
                    <a:pt x="3580520" y="422213"/>
                  </a:lnTo>
                  <a:lnTo>
                    <a:pt x="3552152" y="466381"/>
                  </a:lnTo>
                  <a:lnTo>
                    <a:pt x="3522766" y="509926"/>
                  </a:lnTo>
                  <a:lnTo>
                    <a:pt x="3492372" y="552830"/>
                  </a:lnTo>
                  <a:lnTo>
                    <a:pt x="3462633" y="592865"/>
                  </a:lnTo>
                  <a:lnTo>
                    <a:pt x="3432205" y="632055"/>
                  </a:lnTo>
                  <a:lnTo>
                    <a:pt x="3401106" y="670397"/>
                  </a:lnTo>
                  <a:lnTo>
                    <a:pt x="3369353" y="707888"/>
                  </a:lnTo>
                  <a:lnTo>
                    <a:pt x="3336962" y="744525"/>
                  </a:lnTo>
                  <a:lnTo>
                    <a:pt x="3303950" y="780305"/>
                  </a:lnTo>
                  <a:lnTo>
                    <a:pt x="3270333" y="815224"/>
                  </a:lnTo>
                  <a:lnTo>
                    <a:pt x="3236127" y="849279"/>
                  </a:lnTo>
                  <a:lnTo>
                    <a:pt x="3201350" y="882466"/>
                  </a:lnTo>
                  <a:lnTo>
                    <a:pt x="3166017" y="914784"/>
                  </a:lnTo>
                  <a:lnTo>
                    <a:pt x="3130146" y="946228"/>
                  </a:lnTo>
                  <a:lnTo>
                    <a:pt x="3093753" y="976795"/>
                  </a:lnTo>
                  <a:lnTo>
                    <a:pt x="3056854" y="1006483"/>
                  </a:lnTo>
                  <a:lnTo>
                    <a:pt x="3019465" y="1035287"/>
                  </a:lnTo>
                  <a:lnTo>
                    <a:pt x="2981605" y="1063204"/>
                  </a:lnTo>
                  <a:lnTo>
                    <a:pt x="2943288" y="1090233"/>
                  </a:lnTo>
                  <a:lnTo>
                    <a:pt x="2904532" y="1116368"/>
                  </a:lnTo>
                  <a:lnTo>
                    <a:pt x="2865353" y="1141607"/>
                  </a:lnTo>
                  <a:lnTo>
                    <a:pt x="2825767" y="1165947"/>
                  </a:lnTo>
                  <a:lnTo>
                    <a:pt x="2785792" y="1189385"/>
                  </a:lnTo>
                  <a:lnTo>
                    <a:pt x="2745443" y="1211916"/>
                  </a:lnTo>
                  <a:lnTo>
                    <a:pt x="2704738" y="1233539"/>
                  </a:lnTo>
                  <a:lnTo>
                    <a:pt x="2663692" y="1254250"/>
                  </a:lnTo>
                  <a:lnTo>
                    <a:pt x="2622323" y="1274045"/>
                  </a:lnTo>
                  <a:lnTo>
                    <a:pt x="2580647" y="1292922"/>
                  </a:lnTo>
                  <a:lnTo>
                    <a:pt x="2538680" y="1310877"/>
                  </a:lnTo>
                  <a:lnTo>
                    <a:pt x="2496439" y="1327907"/>
                  </a:lnTo>
                  <a:lnTo>
                    <a:pt x="2453940" y="1344009"/>
                  </a:lnTo>
                  <a:lnTo>
                    <a:pt x="2411201" y="1359180"/>
                  </a:lnTo>
                  <a:lnTo>
                    <a:pt x="2368237" y="1373415"/>
                  </a:lnTo>
                  <a:lnTo>
                    <a:pt x="2325065" y="1386713"/>
                  </a:lnTo>
                  <a:lnTo>
                    <a:pt x="2281702" y="1399070"/>
                  </a:lnTo>
                  <a:lnTo>
                    <a:pt x="2238164" y="1410483"/>
                  </a:lnTo>
                  <a:lnTo>
                    <a:pt x="2194467" y="1420948"/>
                  </a:lnTo>
                  <a:lnTo>
                    <a:pt x="2150629" y="1430462"/>
                  </a:lnTo>
                  <a:lnTo>
                    <a:pt x="2106666" y="1439022"/>
                  </a:lnTo>
                  <a:lnTo>
                    <a:pt x="2062594" y="1446625"/>
                  </a:lnTo>
                  <a:lnTo>
                    <a:pt x="2018430" y="1453268"/>
                  </a:lnTo>
                  <a:lnTo>
                    <a:pt x="1974191" y="1458947"/>
                  </a:lnTo>
                  <a:lnTo>
                    <a:pt x="1929892" y="1463659"/>
                  </a:lnTo>
                  <a:lnTo>
                    <a:pt x="1885551" y="1467402"/>
                  </a:lnTo>
                  <a:lnTo>
                    <a:pt x="1841184" y="1470171"/>
                  </a:lnTo>
                  <a:lnTo>
                    <a:pt x="1796808" y="1471963"/>
                  </a:lnTo>
                  <a:lnTo>
                    <a:pt x="1752438" y="1472776"/>
                  </a:lnTo>
                  <a:lnTo>
                    <a:pt x="1708093" y="1472606"/>
                  </a:lnTo>
                  <a:lnTo>
                    <a:pt x="1663787" y="1471450"/>
                  </a:lnTo>
                  <a:lnTo>
                    <a:pt x="1619539" y="1469304"/>
                  </a:lnTo>
                  <a:lnTo>
                    <a:pt x="1575363" y="1466166"/>
                  </a:lnTo>
                  <a:lnTo>
                    <a:pt x="1531278" y="1462032"/>
                  </a:lnTo>
                  <a:lnTo>
                    <a:pt x="1487298" y="1456900"/>
                  </a:lnTo>
                  <a:lnTo>
                    <a:pt x="1443442" y="1450765"/>
                  </a:lnTo>
                  <a:lnTo>
                    <a:pt x="1399725" y="1443624"/>
                  </a:lnTo>
                  <a:lnTo>
                    <a:pt x="1356164" y="1435475"/>
                  </a:lnTo>
                  <a:lnTo>
                    <a:pt x="1312776" y="1426314"/>
                  </a:lnTo>
                  <a:lnTo>
                    <a:pt x="1269577" y="1416138"/>
                  </a:lnTo>
                  <a:lnTo>
                    <a:pt x="1226583" y="1404944"/>
                  </a:lnTo>
                  <a:lnTo>
                    <a:pt x="1183812" y="1392728"/>
                  </a:lnTo>
                  <a:lnTo>
                    <a:pt x="1141279" y="1379487"/>
                  </a:lnTo>
                  <a:lnTo>
                    <a:pt x="1099002" y="1365219"/>
                  </a:lnTo>
                  <a:lnTo>
                    <a:pt x="1056996" y="1349919"/>
                  </a:lnTo>
                  <a:lnTo>
                    <a:pt x="1015278" y="1333585"/>
                  </a:lnTo>
                  <a:lnTo>
                    <a:pt x="973866" y="1316214"/>
                  </a:lnTo>
                  <a:lnTo>
                    <a:pt x="932775" y="1297801"/>
                  </a:lnTo>
                  <a:lnTo>
                    <a:pt x="892022" y="1278345"/>
                  </a:lnTo>
                  <a:lnTo>
                    <a:pt x="851623" y="1257841"/>
                  </a:lnTo>
                  <a:lnTo>
                    <a:pt x="811595" y="1236287"/>
                  </a:lnTo>
                  <a:lnTo>
                    <a:pt x="771955" y="1213679"/>
                  </a:lnTo>
                  <a:lnTo>
                    <a:pt x="732719" y="1190014"/>
                  </a:lnTo>
                  <a:lnTo>
                    <a:pt x="693903" y="1165289"/>
                  </a:lnTo>
                  <a:lnTo>
                    <a:pt x="655525" y="1139501"/>
                  </a:lnTo>
                  <a:lnTo>
                    <a:pt x="617601" y="1112646"/>
                  </a:lnTo>
                  <a:lnTo>
                    <a:pt x="577699" y="1082852"/>
                  </a:lnTo>
                  <a:lnTo>
                    <a:pt x="538661" y="1052038"/>
                  </a:lnTo>
                  <a:lnTo>
                    <a:pt x="500502" y="1020225"/>
                  </a:lnTo>
                  <a:lnTo>
                    <a:pt x="463235" y="987431"/>
                  </a:lnTo>
                  <a:lnTo>
                    <a:pt x="426874" y="953672"/>
                  </a:lnTo>
                  <a:lnTo>
                    <a:pt x="391435" y="918969"/>
                  </a:lnTo>
                  <a:lnTo>
                    <a:pt x="356931" y="883338"/>
                  </a:lnTo>
                  <a:lnTo>
                    <a:pt x="323377" y="846798"/>
                  </a:lnTo>
                  <a:lnTo>
                    <a:pt x="290787" y="809367"/>
                  </a:lnTo>
                  <a:lnTo>
                    <a:pt x="259175" y="771064"/>
                  </a:lnTo>
                  <a:lnTo>
                    <a:pt x="228555" y="731907"/>
                  </a:lnTo>
                  <a:lnTo>
                    <a:pt x="198942" y="691913"/>
                  </a:lnTo>
                  <a:lnTo>
                    <a:pt x="170351" y="651101"/>
                  </a:lnTo>
                  <a:lnTo>
                    <a:pt x="142794" y="609489"/>
                  </a:lnTo>
                  <a:lnTo>
                    <a:pt x="116288" y="567096"/>
                  </a:lnTo>
                  <a:lnTo>
                    <a:pt x="90845" y="523940"/>
                  </a:lnTo>
                  <a:lnTo>
                    <a:pt x="66481" y="480038"/>
                  </a:lnTo>
                  <a:lnTo>
                    <a:pt x="43209" y="435409"/>
                  </a:lnTo>
                  <a:lnTo>
                    <a:pt x="21044" y="390071"/>
                  </a:lnTo>
                  <a:lnTo>
                    <a:pt x="0" y="344042"/>
                  </a:lnTo>
                </a:path>
              </a:pathLst>
            </a:custGeom>
            <a:ln w="25400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805078" y="5965647"/>
            <a:ext cx="224154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0" dirty="0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00190" y="1370838"/>
            <a:ext cx="7327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20" dirty="0">
                <a:solidFill>
                  <a:srgbClr val="0000FF"/>
                </a:solidFill>
                <a:latin typeface="Arial"/>
                <a:cs typeface="Arial"/>
              </a:rPr>
              <a:t>SRAC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07706" y="1518665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50" dirty="0">
                <a:solidFill>
                  <a:srgbClr val="0000FF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234909" y="1431925"/>
            <a:ext cx="6873875" cy="1567180"/>
            <a:chOff x="1234909" y="1431925"/>
            <a:chExt cx="6873875" cy="1567180"/>
          </a:xfrm>
        </p:grpSpPr>
        <p:sp>
          <p:nvSpPr>
            <p:cNvPr id="16" name="object 16"/>
            <p:cNvSpPr/>
            <p:nvPr/>
          </p:nvSpPr>
          <p:spPr>
            <a:xfrm>
              <a:off x="4814570" y="1482978"/>
              <a:ext cx="3281045" cy="1257300"/>
            </a:xfrm>
            <a:custGeom>
              <a:avLst/>
              <a:gdLst/>
              <a:ahLst/>
              <a:cxnLst/>
              <a:rect l="l" t="t" r="r" b="b"/>
              <a:pathLst>
                <a:path w="3281045" h="1257300">
                  <a:moveTo>
                    <a:pt x="3281045" y="0"/>
                  </a:moveTo>
                  <a:lnTo>
                    <a:pt x="3263602" y="45568"/>
                  </a:lnTo>
                  <a:lnTo>
                    <a:pt x="3245020" y="90680"/>
                  </a:lnTo>
                  <a:lnTo>
                    <a:pt x="3225309" y="135314"/>
                  </a:lnTo>
                  <a:lnTo>
                    <a:pt x="3204482" y="179448"/>
                  </a:lnTo>
                  <a:lnTo>
                    <a:pt x="3182550" y="223061"/>
                  </a:lnTo>
                  <a:lnTo>
                    <a:pt x="3159526" y="266130"/>
                  </a:lnTo>
                  <a:lnTo>
                    <a:pt x="3135421" y="308635"/>
                  </a:lnTo>
                  <a:lnTo>
                    <a:pt x="3110249" y="350552"/>
                  </a:lnTo>
                  <a:lnTo>
                    <a:pt x="3084020" y="391861"/>
                  </a:lnTo>
                  <a:lnTo>
                    <a:pt x="3056747" y="432540"/>
                  </a:lnTo>
                  <a:lnTo>
                    <a:pt x="3028441" y="472567"/>
                  </a:lnTo>
                  <a:lnTo>
                    <a:pt x="2998377" y="512875"/>
                  </a:lnTo>
                  <a:lnTo>
                    <a:pt x="2967497" y="552176"/>
                  </a:lnTo>
                  <a:lnTo>
                    <a:pt x="2935824" y="590464"/>
                  </a:lnTo>
                  <a:lnTo>
                    <a:pt x="2903381" y="627734"/>
                  </a:lnTo>
                  <a:lnTo>
                    <a:pt x="2870191" y="663982"/>
                  </a:lnTo>
                  <a:lnTo>
                    <a:pt x="2836279" y="699204"/>
                  </a:lnTo>
                  <a:lnTo>
                    <a:pt x="2801667" y="733395"/>
                  </a:lnTo>
                  <a:lnTo>
                    <a:pt x="2766379" y="766551"/>
                  </a:lnTo>
                  <a:lnTo>
                    <a:pt x="2730438" y="798666"/>
                  </a:lnTo>
                  <a:lnTo>
                    <a:pt x="2693868" y="829736"/>
                  </a:lnTo>
                  <a:lnTo>
                    <a:pt x="2656691" y="859758"/>
                  </a:lnTo>
                  <a:lnTo>
                    <a:pt x="2618932" y="888725"/>
                  </a:lnTo>
                  <a:lnTo>
                    <a:pt x="2580613" y="916634"/>
                  </a:lnTo>
                  <a:lnTo>
                    <a:pt x="2541757" y="943481"/>
                  </a:lnTo>
                  <a:lnTo>
                    <a:pt x="2502390" y="969260"/>
                  </a:lnTo>
                  <a:lnTo>
                    <a:pt x="2462532" y="993966"/>
                  </a:lnTo>
                  <a:lnTo>
                    <a:pt x="2422209" y="1017597"/>
                  </a:lnTo>
                  <a:lnTo>
                    <a:pt x="2381443" y="1040146"/>
                  </a:lnTo>
                  <a:lnTo>
                    <a:pt x="2340257" y="1061610"/>
                  </a:lnTo>
                  <a:lnTo>
                    <a:pt x="2298676" y="1081983"/>
                  </a:lnTo>
                  <a:lnTo>
                    <a:pt x="2256722" y="1101262"/>
                  </a:lnTo>
                  <a:lnTo>
                    <a:pt x="2214418" y="1119441"/>
                  </a:lnTo>
                  <a:lnTo>
                    <a:pt x="2171789" y="1136517"/>
                  </a:lnTo>
                  <a:lnTo>
                    <a:pt x="2128857" y="1152484"/>
                  </a:lnTo>
                  <a:lnTo>
                    <a:pt x="2085645" y="1167338"/>
                  </a:lnTo>
                  <a:lnTo>
                    <a:pt x="2042178" y="1181075"/>
                  </a:lnTo>
                  <a:lnTo>
                    <a:pt x="1998478" y="1193689"/>
                  </a:lnTo>
                  <a:lnTo>
                    <a:pt x="1954569" y="1205178"/>
                  </a:lnTo>
                  <a:lnTo>
                    <a:pt x="1910474" y="1215535"/>
                  </a:lnTo>
                  <a:lnTo>
                    <a:pt x="1866217" y="1224756"/>
                  </a:lnTo>
                  <a:lnTo>
                    <a:pt x="1821820" y="1232837"/>
                  </a:lnTo>
                  <a:lnTo>
                    <a:pt x="1777308" y="1239773"/>
                  </a:lnTo>
                  <a:lnTo>
                    <a:pt x="1732703" y="1245560"/>
                  </a:lnTo>
                  <a:lnTo>
                    <a:pt x="1688029" y="1250193"/>
                  </a:lnTo>
                  <a:lnTo>
                    <a:pt x="1643309" y="1253667"/>
                  </a:lnTo>
                  <a:lnTo>
                    <a:pt x="1598567" y="1255979"/>
                  </a:lnTo>
                  <a:lnTo>
                    <a:pt x="1553825" y="1257123"/>
                  </a:lnTo>
                  <a:lnTo>
                    <a:pt x="1509108" y="1257094"/>
                  </a:lnTo>
                  <a:lnTo>
                    <a:pt x="1464439" y="1255890"/>
                  </a:lnTo>
                  <a:lnTo>
                    <a:pt x="1419841" y="1253504"/>
                  </a:lnTo>
                  <a:lnTo>
                    <a:pt x="1375337" y="1249932"/>
                  </a:lnTo>
                  <a:lnTo>
                    <a:pt x="1330950" y="1245170"/>
                  </a:lnTo>
                  <a:lnTo>
                    <a:pt x="1286705" y="1239213"/>
                  </a:lnTo>
                  <a:lnTo>
                    <a:pt x="1242624" y="1232056"/>
                  </a:lnTo>
                  <a:lnTo>
                    <a:pt x="1198731" y="1223696"/>
                  </a:lnTo>
                  <a:lnTo>
                    <a:pt x="1155049" y="1214127"/>
                  </a:lnTo>
                  <a:lnTo>
                    <a:pt x="1111601" y="1203345"/>
                  </a:lnTo>
                  <a:lnTo>
                    <a:pt x="1068411" y="1191346"/>
                  </a:lnTo>
                  <a:lnTo>
                    <a:pt x="1025502" y="1178124"/>
                  </a:lnTo>
                  <a:lnTo>
                    <a:pt x="982898" y="1163676"/>
                  </a:lnTo>
                  <a:lnTo>
                    <a:pt x="940621" y="1147996"/>
                  </a:lnTo>
                  <a:lnTo>
                    <a:pt x="898696" y="1131081"/>
                  </a:lnTo>
                  <a:lnTo>
                    <a:pt x="857145" y="1112925"/>
                  </a:lnTo>
                  <a:lnTo>
                    <a:pt x="815992" y="1093524"/>
                  </a:lnTo>
                  <a:lnTo>
                    <a:pt x="775261" y="1072874"/>
                  </a:lnTo>
                  <a:lnTo>
                    <a:pt x="734974" y="1050970"/>
                  </a:lnTo>
                  <a:lnTo>
                    <a:pt x="695155" y="1027807"/>
                  </a:lnTo>
                  <a:lnTo>
                    <a:pt x="655827" y="1003381"/>
                  </a:lnTo>
                  <a:lnTo>
                    <a:pt x="617014" y="977687"/>
                  </a:lnTo>
                  <a:lnTo>
                    <a:pt x="578738" y="950722"/>
                  </a:lnTo>
                  <a:lnTo>
                    <a:pt x="539011" y="920904"/>
                  </a:lnTo>
                  <a:lnTo>
                    <a:pt x="500308" y="889913"/>
                  </a:lnTo>
                  <a:lnTo>
                    <a:pt x="462648" y="857775"/>
                  </a:lnTo>
                  <a:lnTo>
                    <a:pt x="426049" y="824514"/>
                  </a:lnTo>
                  <a:lnTo>
                    <a:pt x="390530" y="790156"/>
                  </a:lnTo>
                  <a:lnTo>
                    <a:pt x="356111" y="754726"/>
                  </a:lnTo>
                  <a:lnTo>
                    <a:pt x="322808" y="718249"/>
                  </a:lnTo>
                  <a:lnTo>
                    <a:pt x="290642" y="680750"/>
                  </a:lnTo>
                  <a:lnTo>
                    <a:pt x="259629" y="642255"/>
                  </a:lnTo>
                  <a:lnTo>
                    <a:pt x="229790" y="602789"/>
                  </a:lnTo>
                  <a:lnTo>
                    <a:pt x="201142" y="562377"/>
                  </a:lnTo>
                  <a:lnTo>
                    <a:pt x="173705" y="521045"/>
                  </a:lnTo>
                  <a:lnTo>
                    <a:pt x="147496" y="478817"/>
                  </a:lnTo>
                  <a:lnTo>
                    <a:pt x="122535" y="435719"/>
                  </a:lnTo>
                  <a:lnTo>
                    <a:pt x="98839" y="391777"/>
                  </a:lnTo>
                  <a:lnTo>
                    <a:pt x="76428" y="347014"/>
                  </a:lnTo>
                  <a:lnTo>
                    <a:pt x="55320" y="301458"/>
                  </a:lnTo>
                  <a:lnTo>
                    <a:pt x="35533" y="255132"/>
                  </a:lnTo>
                  <a:lnTo>
                    <a:pt x="17087" y="208062"/>
                  </a:lnTo>
                  <a:lnTo>
                    <a:pt x="0" y="160274"/>
                  </a:lnTo>
                </a:path>
              </a:pathLst>
            </a:custGeom>
            <a:ln w="25400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47609" y="1444625"/>
              <a:ext cx="2858135" cy="1275715"/>
            </a:xfrm>
            <a:custGeom>
              <a:avLst/>
              <a:gdLst/>
              <a:ahLst/>
              <a:cxnLst/>
              <a:rect l="l" t="t" r="r" b="b"/>
              <a:pathLst>
                <a:path w="2858135" h="1275714">
                  <a:moveTo>
                    <a:pt x="2858046" y="0"/>
                  </a:moveTo>
                  <a:lnTo>
                    <a:pt x="2831331" y="42868"/>
                  </a:lnTo>
                  <a:lnTo>
                    <a:pt x="2803921" y="85358"/>
                  </a:lnTo>
                  <a:lnTo>
                    <a:pt x="2775823" y="127458"/>
                  </a:lnTo>
                  <a:lnTo>
                    <a:pt x="2747042" y="169155"/>
                  </a:lnTo>
                  <a:lnTo>
                    <a:pt x="2717584" y="210438"/>
                  </a:lnTo>
                  <a:lnTo>
                    <a:pt x="2683403" y="256623"/>
                  </a:lnTo>
                  <a:lnTo>
                    <a:pt x="2648630" y="301903"/>
                  </a:lnTo>
                  <a:lnTo>
                    <a:pt x="2613287" y="346270"/>
                  </a:lnTo>
                  <a:lnTo>
                    <a:pt x="2577396" y="389715"/>
                  </a:lnTo>
                  <a:lnTo>
                    <a:pt x="2540981" y="432230"/>
                  </a:lnTo>
                  <a:lnTo>
                    <a:pt x="2504062" y="473807"/>
                  </a:lnTo>
                  <a:lnTo>
                    <a:pt x="2466662" y="514437"/>
                  </a:lnTo>
                  <a:lnTo>
                    <a:pt x="2428803" y="554112"/>
                  </a:lnTo>
                  <a:lnTo>
                    <a:pt x="2390509" y="592823"/>
                  </a:lnTo>
                  <a:lnTo>
                    <a:pt x="2351800" y="630562"/>
                  </a:lnTo>
                  <a:lnTo>
                    <a:pt x="2312700" y="667321"/>
                  </a:lnTo>
                  <a:lnTo>
                    <a:pt x="2273230" y="703091"/>
                  </a:lnTo>
                  <a:lnTo>
                    <a:pt x="2233413" y="737864"/>
                  </a:lnTo>
                  <a:lnTo>
                    <a:pt x="2193271" y="771631"/>
                  </a:lnTo>
                  <a:lnTo>
                    <a:pt x="2152827" y="804384"/>
                  </a:lnTo>
                  <a:lnTo>
                    <a:pt x="2112102" y="836114"/>
                  </a:lnTo>
                  <a:lnTo>
                    <a:pt x="2071119" y="866814"/>
                  </a:lnTo>
                  <a:lnTo>
                    <a:pt x="2029900" y="896475"/>
                  </a:lnTo>
                  <a:lnTo>
                    <a:pt x="1988468" y="925088"/>
                  </a:lnTo>
                  <a:lnTo>
                    <a:pt x="1946844" y="952645"/>
                  </a:lnTo>
                  <a:lnTo>
                    <a:pt x="1905052" y="979138"/>
                  </a:lnTo>
                  <a:lnTo>
                    <a:pt x="1863112" y="1004558"/>
                  </a:lnTo>
                  <a:lnTo>
                    <a:pt x="1821049" y="1028897"/>
                  </a:lnTo>
                  <a:lnTo>
                    <a:pt x="1778883" y="1052146"/>
                  </a:lnTo>
                  <a:lnTo>
                    <a:pt x="1736637" y="1074297"/>
                  </a:lnTo>
                  <a:lnTo>
                    <a:pt x="1694334" y="1095342"/>
                  </a:lnTo>
                  <a:lnTo>
                    <a:pt x="1651995" y="1115271"/>
                  </a:lnTo>
                  <a:lnTo>
                    <a:pt x="1609644" y="1134078"/>
                  </a:lnTo>
                  <a:lnTo>
                    <a:pt x="1567301" y="1151753"/>
                  </a:lnTo>
                  <a:lnTo>
                    <a:pt x="1524990" y="1168288"/>
                  </a:lnTo>
                  <a:lnTo>
                    <a:pt x="1482733" y="1183675"/>
                  </a:lnTo>
                  <a:lnTo>
                    <a:pt x="1440552" y="1197905"/>
                  </a:lnTo>
                  <a:lnTo>
                    <a:pt x="1398469" y="1210970"/>
                  </a:lnTo>
                  <a:lnTo>
                    <a:pt x="1356507" y="1222861"/>
                  </a:lnTo>
                  <a:lnTo>
                    <a:pt x="1314687" y="1233570"/>
                  </a:lnTo>
                  <a:lnTo>
                    <a:pt x="1273033" y="1243089"/>
                  </a:lnTo>
                  <a:lnTo>
                    <a:pt x="1231566" y="1251409"/>
                  </a:lnTo>
                  <a:lnTo>
                    <a:pt x="1190309" y="1258521"/>
                  </a:lnTo>
                  <a:lnTo>
                    <a:pt x="1149283" y="1264419"/>
                  </a:lnTo>
                  <a:lnTo>
                    <a:pt x="1108512" y="1269092"/>
                  </a:lnTo>
                  <a:lnTo>
                    <a:pt x="1068018" y="1272532"/>
                  </a:lnTo>
                  <a:lnTo>
                    <a:pt x="1027822" y="1274732"/>
                  </a:lnTo>
                  <a:lnTo>
                    <a:pt x="987948" y="1275683"/>
                  </a:lnTo>
                  <a:lnTo>
                    <a:pt x="948416" y="1275376"/>
                  </a:lnTo>
                  <a:lnTo>
                    <a:pt x="909250" y="1273804"/>
                  </a:lnTo>
                  <a:lnTo>
                    <a:pt x="870473" y="1270956"/>
                  </a:lnTo>
                  <a:lnTo>
                    <a:pt x="832105" y="1266826"/>
                  </a:lnTo>
                  <a:lnTo>
                    <a:pt x="794170" y="1261405"/>
                  </a:lnTo>
                  <a:lnTo>
                    <a:pt x="719685" y="1246656"/>
                  </a:lnTo>
                  <a:lnTo>
                    <a:pt x="647198" y="1226640"/>
                  </a:lnTo>
                  <a:lnTo>
                    <a:pt x="576886" y="1201293"/>
                  </a:lnTo>
                  <a:lnTo>
                    <a:pt x="508928" y="1170545"/>
                  </a:lnTo>
                  <a:lnTo>
                    <a:pt x="443501" y="1134330"/>
                  </a:lnTo>
                  <a:lnTo>
                    <a:pt x="380784" y="1092580"/>
                  </a:lnTo>
                  <a:lnTo>
                    <a:pt x="342017" y="1062807"/>
                  </a:lnTo>
                  <a:lnTo>
                    <a:pt x="304929" y="1030990"/>
                  </a:lnTo>
                  <a:lnTo>
                    <a:pt x="269543" y="997171"/>
                  </a:lnTo>
                  <a:lnTo>
                    <a:pt x="235886" y="961389"/>
                  </a:lnTo>
                  <a:lnTo>
                    <a:pt x="203984" y="923686"/>
                  </a:lnTo>
                  <a:lnTo>
                    <a:pt x="173861" y="884101"/>
                  </a:lnTo>
                  <a:lnTo>
                    <a:pt x="145543" y="842676"/>
                  </a:lnTo>
                  <a:lnTo>
                    <a:pt x="119056" y="799451"/>
                  </a:lnTo>
                  <a:lnTo>
                    <a:pt x="94424" y="754467"/>
                  </a:lnTo>
                  <a:lnTo>
                    <a:pt x="71675" y="707763"/>
                  </a:lnTo>
                  <a:lnTo>
                    <a:pt x="50832" y="659381"/>
                  </a:lnTo>
                  <a:lnTo>
                    <a:pt x="31921" y="609361"/>
                  </a:lnTo>
                  <a:lnTo>
                    <a:pt x="14969" y="557744"/>
                  </a:lnTo>
                  <a:lnTo>
                    <a:pt x="0" y="504571"/>
                  </a:lnTo>
                </a:path>
              </a:pathLst>
            </a:custGeom>
            <a:ln w="25400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898904" y="1553718"/>
              <a:ext cx="3076575" cy="1433195"/>
            </a:xfrm>
            <a:custGeom>
              <a:avLst/>
              <a:gdLst/>
              <a:ahLst/>
              <a:cxnLst/>
              <a:rect l="l" t="t" r="r" b="b"/>
              <a:pathLst>
                <a:path w="3076575" h="1433195">
                  <a:moveTo>
                    <a:pt x="3076067" y="0"/>
                  </a:moveTo>
                  <a:lnTo>
                    <a:pt x="3052066" y="46939"/>
                  </a:lnTo>
                  <a:lnTo>
                    <a:pt x="3027149" y="93509"/>
                  </a:lnTo>
                  <a:lnTo>
                    <a:pt x="3001329" y="139690"/>
                  </a:lnTo>
                  <a:lnTo>
                    <a:pt x="2974623" y="185460"/>
                  </a:lnTo>
                  <a:lnTo>
                    <a:pt x="2947043" y="230798"/>
                  </a:lnTo>
                  <a:lnTo>
                    <a:pt x="2918605" y="275684"/>
                  </a:lnTo>
                  <a:lnTo>
                    <a:pt x="2889324" y="320096"/>
                  </a:lnTo>
                  <a:lnTo>
                    <a:pt x="2859214" y="364013"/>
                  </a:lnTo>
                  <a:lnTo>
                    <a:pt x="2828290" y="407416"/>
                  </a:lnTo>
                  <a:lnTo>
                    <a:pt x="2794826" y="452581"/>
                  </a:lnTo>
                  <a:lnTo>
                    <a:pt x="2760732" y="496832"/>
                  </a:lnTo>
                  <a:lnTo>
                    <a:pt x="2726030" y="540161"/>
                  </a:lnTo>
                  <a:lnTo>
                    <a:pt x="2690740" y="582561"/>
                  </a:lnTo>
                  <a:lnTo>
                    <a:pt x="2654885" y="624024"/>
                  </a:lnTo>
                  <a:lnTo>
                    <a:pt x="2618488" y="664544"/>
                  </a:lnTo>
                  <a:lnTo>
                    <a:pt x="2581568" y="704112"/>
                  </a:lnTo>
                  <a:lnTo>
                    <a:pt x="2544150" y="742722"/>
                  </a:lnTo>
                  <a:lnTo>
                    <a:pt x="2506253" y="780365"/>
                  </a:lnTo>
                  <a:lnTo>
                    <a:pt x="2467901" y="817035"/>
                  </a:lnTo>
                  <a:lnTo>
                    <a:pt x="2429115" y="852724"/>
                  </a:lnTo>
                  <a:lnTo>
                    <a:pt x="2389917" y="887424"/>
                  </a:lnTo>
                  <a:lnTo>
                    <a:pt x="2350328" y="921129"/>
                  </a:lnTo>
                  <a:lnTo>
                    <a:pt x="2310372" y="953831"/>
                  </a:lnTo>
                  <a:lnTo>
                    <a:pt x="2270068" y="985522"/>
                  </a:lnTo>
                  <a:lnTo>
                    <a:pt x="2229440" y="1016196"/>
                  </a:lnTo>
                  <a:lnTo>
                    <a:pt x="2188509" y="1045844"/>
                  </a:lnTo>
                  <a:lnTo>
                    <a:pt x="2147297" y="1074459"/>
                  </a:lnTo>
                  <a:lnTo>
                    <a:pt x="2105826" y="1102035"/>
                  </a:lnTo>
                  <a:lnTo>
                    <a:pt x="2064117" y="1128563"/>
                  </a:lnTo>
                  <a:lnTo>
                    <a:pt x="2022193" y="1154036"/>
                  </a:lnTo>
                  <a:lnTo>
                    <a:pt x="1980075" y="1178447"/>
                  </a:lnTo>
                  <a:lnTo>
                    <a:pt x="1937786" y="1201789"/>
                  </a:lnTo>
                  <a:lnTo>
                    <a:pt x="1895346" y="1224053"/>
                  </a:lnTo>
                  <a:lnTo>
                    <a:pt x="1852779" y="1245233"/>
                  </a:lnTo>
                  <a:lnTo>
                    <a:pt x="1810105" y="1265321"/>
                  </a:lnTo>
                  <a:lnTo>
                    <a:pt x="1767347" y="1284310"/>
                  </a:lnTo>
                  <a:lnTo>
                    <a:pt x="1724526" y="1302192"/>
                  </a:lnTo>
                  <a:lnTo>
                    <a:pt x="1681665" y="1318961"/>
                  </a:lnTo>
                  <a:lnTo>
                    <a:pt x="1638785" y="1334608"/>
                  </a:lnTo>
                  <a:lnTo>
                    <a:pt x="1595908" y="1349126"/>
                  </a:lnTo>
                  <a:lnTo>
                    <a:pt x="1553055" y="1362508"/>
                  </a:lnTo>
                  <a:lnTo>
                    <a:pt x="1510250" y="1374747"/>
                  </a:lnTo>
                  <a:lnTo>
                    <a:pt x="1467513" y="1385834"/>
                  </a:lnTo>
                  <a:lnTo>
                    <a:pt x="1424866" y="1395764"/>
                  </a:lnTo>
                  <a:lnTo>
                    <a:pt x="1382331" y="1404527"/>
                  </a:lnTo>
                  <a:lnTo>
                    <a:pt x="1339931" y="1412118"/>
                  </a:lnTo>
                  <a:lnTo>
                    <a:pt x="1297686" y="1418528"/>
                  </a:lnTo>
                  <a:lnTo>
                    <a:pt x="1255620" y="1423750"/>
                  </a:lnTo>
                  <a:lnTo>
                    <a:pt x="1213753" y="1427777"/>
                  </a:lnTo>
                  <a:lnTo>
                    <a:pt x="1172107" y="1430601"/>
                  </a:lnTo>
                  <a:lnTo>
                    <a:pt x="1130705" y="1432215"/>
                  </a:lnTo>
                  <a:lnTo>
                    <a:pt x="1089568" y="1432612"/>
                  </a:lnTo>
                  <a:lnTo>
                    <a:pt x="1048718" y="1431783"/>
                  </a:lnTo>
                  <a:lnTo>
                    <a:pt x="1008177" y="1429723"/>
                  </a:lnTo>
                  <a:lnTo>
                    <a:pt x="967966" y="1426423"/>
                  </a:lnTo>
                  <a:lnTo>
                    <a:pt x="928109" y="1421876"/>
                  </a:lnTo>
                  <a:lnTo>
                    <a:pt x="888625" y="1416074"/>
                  </a:lnTo>
                  <a:lnTo>
                    <a:pt x="849538" y="1409011"/>
                  </a:lnTo>
                  <a:lnTo>
                    <a:pt x="810869" y="1400678"/>
                  </a:lnTo>
                  <a:lnTo>
                    <a:pt x="772640" y="1391069"/>
                  </a:lnTo>
                  <a:lnTo>
                    <a:pt x="734873" y="1380175"/>
                  </a:lnTo>
                  <a:lnTo>
                    <a:pt x="697589" y="1367991"/>
                  </a:lnTo>
                  <a:lnTo>
                    <a:pt x="660811" y="1354507"/>
                  </a:lnTo>
                  <a:lnTo>
                    <a:pt x="624560" y="1339718"/>
                  </a:lnTo>
                  <a:lnTo>
                    <a:pt x="588859" y="1323615"/>
                  </a:lnTo>
                  <a:lnTo>
                    <a:pt x="553728" y="1306190"/>
                  </a:lnTo>
                  <a:lnTo>
                    <a:pt x="519190" y="1287438"/>
                  </a:lnTo>
                  <a:lnTo>
                    <a:pt x="485268" y="1267350"/>
                  </a:lnTo>
                  <a:lnTo>
                    <a:pt x="451981" y="1245918"/>
                  </a:lnTo>
                  <a:lnTo>
                    <a:pt x="419353" y="1223137"/>
                  </a:lnTo>
                  <a:lnTo>
                    <a:pt x="380477" y="1193487"/>
                  </a:lnTo>
                  <a:lnTo>
                    <a:pt x="343059" y="1162066"/>
                  </a:lnTo>
                  <a:lnTo>
                    <a:pt x="307124" y="1128910"/>
                  </a:lnTo>
                  <a:lnTo>
                    <a:pt x="272695" y="1094051"/>
                  </a:lnTo>
                  <a:lnTo>
                    <a:pt x="239794" y="1057524"/>
                  </a:lnTo>
                  <a:lnTo>
                    <a:pt x="208446" y="1019363"/>
                  </a:lnTo>
                  <a:lnTo>
                    <a:pt x="178673" y="979604"/>
                  </a:lnTo>
                  <a:lnTo>
                    <a:pt x="150499" y="938280"/>
                  </a:lnTo>
                  <a:lnTo>
                    <a:pt x="123947" y="895425"/>
                  </a:lnTo>
                  <a:lnTo>
                    <a:pt x="99041" y="851074"/>
                  </a:lnTo>
                  <a:lnTo>
                    <a:pt x="75802" y="805260"/>
                  </a:lnTo>
                  <a:lnTo>
                    <a:pt x="54256" y="758020"/>
                  </a:lnTo>
                  <a:lnTo>
                    <a:pt x="34424" y="709386"/>
                  </a:lnTo>
                  <a:lnTo>
                    <a:pt x="16331" y="659393"/>
                  </a:lnTo>
                  <a:lnTo>
                    <a:pt x="0" y="608076"/>
                  </a:lnTo>
                </a:path>
              </a:pathLst>
            </a:custGeom>
            <a:ln w="25400">
              <a:solidFill>
                <a:srgbClr val="1F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265543" y="1073912"/>
            <a:ext cx="8782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spc="-10" dirty="0">
                <a:solidFill>
                  <a:srgbClr val="1F487C"/>
                </a:solidFill>
                <a:latin typeface="Arial"/>
                <a:cs typeface="Arial"/>
              </a:rPr>
              <a:t>SRAC</a:t>
            </a:r>
            <a:r>
              <a:rPr sz="1950" spc="-15" baseline="-21367" dirty="0">
                <a:solidFill>
                  <a:srgbClr val="1F487C"/>
                </a:solidFill>
                <a:latin typeface="Arial"/>
                <a:cs typeface="Arial"/>
              </a:rPr>
              <a:t>5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774059" y="1119886"/>
            <a:ext cx="16586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dirty="0">
                <a:solidFill>
                  <a:srgbClr val="0000FF"/>
                </a:solidFill>
                <a:latin typeface="Arial"/>
                <a:cs typeface="Arial"/>
              </a:rPr>
              <a:t>SRAC</a:t>
            </a:r>
            <a:r>
              <a:rPr sz="1950" baseline="-21367" dirty="0">
                <a:solidFill>
                  <a:srgbClr val="0000FF"/>
                </a:solidFill>
                <a:latin typeface="Arial"/>
                <a:cs typeface="Arial"/>
              </a:rPr>
              <a:t>1</a:t>
            </a:r>
            <a:r>
              <a:rPr sz="1950" spc="254" baseline="-21367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3000" i="1" spc="-30" baseline="-23611" dirty="0">
                <a:solidFill>
                  <a:srgbClr val="1F487C"/>
                </a:solidFill>
                <a:latin typeface="Arial"/>
                <a:cs typeface="Arial"/>
              </a:rPr>
              <a:t>SRAC</a:t>
            </a:r>
            <a:endParaRPr sz="3000" baseline="-23611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81625" y="1372615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-50" dirty="0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189939" y="1448816"/>
            <a:ext cx="6949440" cy="1750060"/>
            <a:chOff x="1189939" y="1448816"/>
            <a:chExt cx="6949440" cy="1750060"/>
          </a:xfrm>
        </p:grpSpPr>
        <p:sp>
          <p:nvSpPr>
            <p:cNvPr id="23" name="object 23"/>
            <p:cNvSpPr/>
            <p:nvPr/>
          </p:nvSpPr>
          <p:spPr>
            <a:xfrm>
              <a:off x="1215339" y="1844802"/>
              <a:ext cx="1053465" cy="889000"/>
            </a:xfrm>
            <a:custGeom>
              <a:avLst/>
              <a:gdLst/>
              <a:ahLst/>
              <a:cxnLst/>
              <a:rect l="l" t="t" r="r" b="b"/>
              <a:pathLst>
                <a:path w="1053464" h="889000">
                  <a:moveTo>
                    <a:pt x="1053134" y="885825"/>
                  </a:moveTo>
                  <a:lnTo>
                    <a:pt x="1035684" y="886991"/>
                  </a:lnTo>
                  <a:lnTo>
                    <a:pt x="1018209" y="887825"/>
                  </a:lnTo>
                  <a:lnTo>
                    <a:pt x="1000735" y="888325"/>
                  </a:lnTo>
                  <a:lnTo>
                    <a:pt x="983284" y="888492"/>
                  </a:lnTo>
                  <a:lnTo>
                    <a:pt x="936732" y="887331"/>
                  </a:lnTo>
                  <a:lnTo>
                    <a:pt x="890666" y="883882"/>
                  </a:lnTo>
                  <a:lnTo>
                    <a:pt x="845136" y="878192"/>
                  </a:lnTo>
                  <a:lnTo>
                    <a:pt x="800196" y="870306"/>
                  </a:lnTo>
                  <a:lnTo>
                    <a:pt x="755897" y="860274"/>
                  </a:lnTo>
                  <a:lnTo>
                    <a:pt x="712292" y="848140"/>
                  </a:lnTo>
                  <a:lnTo>
                    <a:pt x="669432" y="833954"/>
                  </a:lnTo>
                  <a:lnTo>
                    <a:pt x="627370" y="817761"/>
                  </a:lnTo>
                  <a:lnTo>
                    <a:pt x="586158" y="799610"/>
                  </a:lnTo>
                  <a:lnTo>
                    <a:pt x="545848" y="779546"/>
                  </a:lnTo>
                  <a:lnTo>
                    <a:pt x="506492" y="757618"/>
                  </a:lnTo>
                  <a:lnTo>
                    <a:pt x="468142" y="733872"/>
                  </a:lnTo>
                  <a:lnTo>
                    <a:pt x="430851" y="708355"/>
                  </a:lnTo>
                  <a:lnTo>
                    <a:pt x="394670" y="681115"/>
                  </a:lnTo>
                  <a:lnTo>
                    <a:pt x="359652" y="652199"/>
                  </a:lnTo>
                  <a:lnTo>
                    <a:pt x="325848" y="621653"/>
                  </a:lnTo>
                  <a:lnTo>
                    <a:pt x="293311" y="589525"/>
                  </a:lnTo>
                  <a:lnTo>
                    <a:pt x="262093" y="555863"/>
                  </a:lnTo>
                  <a:lnTo>
                    <a:pt x="232247" y="520712"/>
                  </a:lnTo>
                  <a:lnTo>
                    <a:pt x="203823" y="484121"/>
                  </a:lnTo>
                  <a:lnTo>
                    <a:pt x="176875" y="446136"/>
                  </a:lnTo>
                  <a:lnTo>
                    <a:pt x="151454" y="406804"/>
                  </a:lnTo>
                  <a:lnTo>
                    <a:pt x="127613" y="366173"/>
                  </a:lnTo>
                  <a:lnTo>
                    <a:pt x="105403" y="324290"/>
                  </a:lnTo>
                  <a:lnTo>
                    <a:pt x="84877" y="281201"/>
                  </a:lnTo>
                  <a:lnTo>
                    <a:pt x="66087" y="236955"/>
                  </a:lnTo>
                  <a:lnTo>
                    <a:pt x="49085" y="191597"/>
                  </a:lnTo>
                  <a:lnTo>
                    <a:pt x="33923" y="145176"/>
                  </a:lnTo>
                  <a:lnTo>
                    <a:pt x="20654" y="97738"/>
                  </a:lnTo>
                  <a:lnTo>
                    <a:pt x="9328" y="49330"/>
                  </a:lnTo>
                  <a:lnTo>
                    <a:pt x="0" y="0"/>
                  </a:lnTo>
                </a:path>
              </a:pathLst>
            </a:custGeom>
            <a:ln w="508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50313" y="1474216"/>
              <a:ext cx="5863590" cy="1699260"/>
            </a:xfrm>
            <a:custGeom>
              <a:avLst/>
              <a:gdLst/>
              <a:ahLst/>
              <a:cxnLst/>
              <a:rect l="l" t="t" r="r" b="b"/>
              <a:pathLst>
                <a:path w="5863590" h="1699260">
                  <a:moveTo>
                    <a:pt x="864107" y="1514221"/>
                  </a:moveTo>
                  <a:lnTo>
                    <a:pt x="813826" y="1518294"/>
                  </a:lnTo>
                  <a:lnTo>
                    <a:pt x="763726" y="1520301"/>
                  </a:lnTo>
                  <a:lnTo>
                    <a:pt x="713871" y="1520259"/>
                  </a:lnTo>
                  <a:lnTo>
                    <a:pt x="664323" y="1518187"/>
                  </a:lnTo>
                  <a:lnTo>
                    <a:pt x="615142" y="1514103"/>
                  </a:lnTo>
                  <a:lnTo>
                    <a:pt x="566392" y="1508026"/>
                  </a:lnTo>
                  <a:lnTo>
                    <a:pt x="518134" y="1499975"/>
                  </a:lnTo>
                  <a:lnTo>
                    <a:pt x="470430" y="1489966"/>
                  </a:lnTo>
                  <a:lnTo>
                    <a:pt x="423343" y="1478020"/>
                  </a:lnTo>
                  <a:lnTo>
                    <a:pt x="376934" y="1464155"/>
                  </a:lnTo>
                  <a:lnTo>
                    <a:pt x="331265" y="1448388"/>
                  </a:lnTo>
                  <a:lnTo>
                    <a:pt x="286398" y="1430739"/>
                  </a:lnTo>
                  <a:lnTo>
                    <a:pt x="242395" y="1411225"/>
                  </a:lnTo>
                  <a:lnTo>
                    <a:pt x="199319" y="1389866"/>
                  </a:lnTo>
                  <a:lnTo>
                    <a:pt x="157231" y="1366680"/>
                  </a:lnTo>
                  <a:lnTo>
                    <a:pt x="116193" y="1341684"/>
                  </a:lnTo>
                  <a:lnTo>
                    <a:pt x="76267" y="1314898"/>
                  </a:lnTo>
                  <a:lnTo>
                    <a:pt x="37515" y="1286341"/>
                  </a:lnTo>
                  <a:lnTo>
                    <a:pt x="0" y="1256030"/>
                  </a:lnTo>
                </a:path>
                <a:path w="5863590" h="1699260">
                  <a:moveTo>
                    <a:pt x="4107561" y="1255522"/>
                  </a:moveTo>
                  <a:lnTo>
                    <a:pt x="4066587" y="1286626"/>
                  </a:lnTo>
                  <a:lnTo>
                    <a:pt x="4025106" y="1316645"/>
                  </a:lnTo>
                  <a:lnTo>
                    <a:pt x="3983137" y="1345575"/>
                  </a:lnTo>
                  <a:lnTo>
                    <a:pt x="3940702" y="1373409"/>
                  </a:lnTo>
                  <a:lnTo>
                    <a:pt x="3897822" y="1400143"/>
                  </a:lnTo>
                  <a:lnTo>
                    <a:pt x="3854517" y="1425771"/>
                  </a:lnTo>
                  <a:lnTo>
                    <a:pt x="3810808" y="1450287"/>
                  </a:lnTo>
                  <a:lnTo>
                    <a:pt x="3766716" y="1473686"/>
                  </a:lnTo>
                  <a:lnTo>
                    <a:pt x="3722262" y="1495963"/>
                  </a:lnTo>
                  <a:lnTo>
                    <a:pt x="3677467" y="1517113"/>
                  </a:lnTo>
                  <a:lnTo>
                    <a:pt x="3632350" y="1537129"/>
                  </a:lnTo>
                  <a:lnTo>
                    <a:pt x="3586935" y="1556008"/>
                  </a:lnTo>
                  <a:lnTo>
                    <a:pt x="3541240" y="1573742"/>
                  </a:lnTo>
                  <a:lnTo>
                    <a:pt x="3495286" y="1590328"/>
                  </a:lnTo>
                  <a:lnTo>
                    <a:pt x="3449096" y="1605759"/>
                  </a:lnTo>
                  <a:lnTo>
                    <a:pt x="3402689" y="1620031"/>
                  </a:lnTo>
                  <a:lnTo>
                    <a:pt x="3356086" y="1633137"/>
                  </a:lnTo>
                  <a:lnTo>
                    <a:pt x="3309308" y="1645073"/>
                  </a:lnTo>
                  <a:lnTo>
                    <a:pt x="3262376" y="1655833"/>
                  </a:lnTo>
                  <a:lnTo>
                    <a:pt x="3215311" y="1665412"/>
                  </a:lnTo>
                  <a:lnTo>
                    <a:pt x="3168133" y="1673805"/>
                  </a:lnTo>
                  <a:lnTo>
                    <a:pt x="3120864" y="1681005"/>
                  </a:lnTo>
                  <a:lnTo>
                    <a:pt x="3073524" y="1687008"/>
                  </a:lnTo>
                  <a:lnTo>
                    <a:pt x="3026133" y="1691808"/>
                  </a:lnTo>
                  <a:lnTo>
                    <a:pt x="2978714" y="1695401"/>
                  </a:lnTo>
                  <a:lnTo>
                    <a:pt x="2931286" y="1697779"/>
                  </a:lnTo>
                  <a:lnTo>
                    <a:pt x="2883870" y="1698940"/>
                  </a:lnTo>
                  <a:lnTo>
                    <a:pt x="2836488" y="1698875"/>
                  </a:lnTo>
                  <a:lnTo>
                    <a:pt x="2789159" y="1697582"/>
                  </a:lnTo>
                  <a:lnTo>
                    <a:pt x="2741905" y="1695053"/>
                  </a:lnTo>
                  <a:lnTo>
                    <a:pt x="2694747" y="1691285"/>
                  </a:lnTo>
                  <a:lnTo>
                    <a:pt x="2647706" y="1686270"/>
                  </a:lnTo>
                  <a:lnTo>
                    <a:pt x="2600801" y="1680005"/>
                  </a:lnTo>
                  <a:lnTo>
                    <a:pt x="2554055" y="1672483"/>
                  </a:lnTo>
                  <a:lnTo>
                    <a:pt x="2507488" y="1663700"/>
                  </a:lnTo>
                </a:path>
                <a:path w="5863590" h="1699260">
                  <a:moveTo>
                    <a:pt x="5863463" y="0"/>
                  </a:moveTo>
                  <a:lnTo>
                    <a:pt x="5846952" y="45678"/>
                  </a:lnTo>
                  <a:lnTo>
                    <a:pt x="5829296" y="90914"/>
                  </a:lnTo>
                  <a:lnTo>
                    <a:pt x="5810504" y="135685"/>
                  </a:lnTo>
                  <a:lnTo>
                    <a:pt x="5790590" y="179971"/>
                  </a:lnTo>
                  <a:lnTo>
                    <a:pt x="5769565" y="223750"/>
                  </a:lnTo>
                  <a:lnTo>
                    <a:pt x="5747442" y="267001"/>
                  </a:lnTo>
                  <a:lnTo>
                    <a:pt x="5724231" y="309703"/>
                  </a:lnTo>
                  <a:lnTo>
                    <a:pt x="5699947" y="351835"/>
                  </a:lnTo>
                  <a:lnTo>
                    <a:pt x="5674600" y="393376"/>
                  </a:lnTo>
                  <a:lnTo>
                    <a:pt x="5648202" y="434304"/>
                  </a:lnTo>
                  <a:lnTo>
                    <a:pt x="5620766" y="474599"/>
                  </a:lnTo>
                  <a:lnTo>
                    <a:pt x="5591321" y="515509"/>
                  </a:lnTo>
                  <a:lnTo>
                    <a:pt x="5560934" y="555505"/>
                  </a:lnTo>
                  <a:lnTo>
                    <a:pt x="5529629" y="594573"/>
                  </a:lnTo>
                  <a:lnTo>
                    <a:pt x="5497429" y="632701"/>
                  </a:lnTo>
                  <a:lnTo>
                    <a:pt x="5464358" y="669877"/>
                  </a:lnTo>
                  <a:lnTo>
                    <a:pt x="5430439" y="706089"/>
                  </a:lnTo>
                  <a:lnTo>
                    <a:pt x="5395695" y="741323"/>
                  </a:lnTo>
                  <a:lnTo>
                    <a:pt x="5360150" y="775568"/>
                  </a:lnTo>
                  <a:lnTo>
                    <a:pt x="5323827" y="808812"/>
                  </a:lnTo>
                  <a:lnTo>
                    <a:pt x="5286751" y="841041"/>
                  </a:lnTo>
                  <a:lnTo>
                    <a:pt x="5248943" y="872245"/>
                  </a:lnTo>
                  <a:lnTo>
                    <a:pt x="5210428" y="902409"/>
                  </a:lnTo>
                  <a:lnTo>
                    <a:pt x="5171230" y="931523"/>
                  </a:lnTo>
                  <a:lnTo>
                    <a:pt x="5131370" y="959573"/>
                  </a:lnTo>
                  <a:lnTo>
                    <a:pt x="5090874" y="986547"/>
                  </a:lnTo>
                  <a:lnTo>
                    <a:pt x="5049764" y="1012434"/>
                  </a:lnTo>
                  <a:lnTo>
                    <a:pt x="5008064" y="1037220"/>
                  </a:lnTo>
                  <a:lnTo>
                    <a:pt x="4965797" y="1060893"/>
                  </a:lnTo>
                  <a:lnTo>
                    <a:pt x="4922987" y="1083441"/>
                  </a:lnTo>
                  <a:lnTo>
                    <a:pt x="4879657" y="1104851"/>
                  </a:lnTo>
                  <a:lnTo>
                    <a:pt x="4835831" y="1125112"/>
                  </a:lnTo>
                  <a:lnTo>
                    <a:pt x="4791532" y="1144210"/>
                  </a:lnTo>
                  <a:lnTo>
                    <a:pt x="4746783" y="1162134"/>
                  </a:lnTo>
                  <a:lnTo>
                    <a:pt x="4701608" y="1178871"/>
                  </a:lnTo>
                  <a:lnTo>
                    <a:pt x="4656031" y="1194409"/>
                  </a:lnTo>
                  <a:lnTo>
                    <a:pt x="4610074" y="1208735"/>
                  </a:lnTo>
                  <a:lnTo>
                    <a:pt x="4563761" y="1221838"/>
                  </a:lnTo>
                  <a:lnTo>
                    <a:pt x="4517117" y="1233704"/>
                  </a:lnTo>
                  <a:lnTo>
                    <a:pt x="4470163" y="1244321"/>
                  </a:lnTo>
                  <a:lnTo>
                    <a:pt x="4422923" y="1253677"/>
                  </a:lnTo>
                  <a:lnTo>
                    <a:pt x="4375422" y="1261760"/>
                  </a:lnTo>
                  <a:lnTo>
                    <a:pt x="4327682" y="1268558"/>
                  </a:lnTo>
                  <a:lnTo>
                    <a:pt x="4279727" y="1274057"/>
                  </a:lnTo>
                  <a:lnTo>
                    <a:pt x="4231581" y="1278246"/>
                  </a:lnTo>
                  <a:lnTo>
                    <a:pt x="4183266" y="1281112"/>
                  </a:lnTo>
                  <a:lnTo>
                    <a:pt x="4134806" y="1282643"/>
                  </a:lnTo>
                  <a:lnTo>
                    <a:pt x="4086225" y="1282827"/>
                  </a:lnTo>
                </a:path>
              </a:pathLst>
            </a:custGeom>
            <a:ln w="508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7325994" y="2466593"/>
            <a:ext cx="8001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i="1" spc="-20" dirty="0">
                <a:solidFill>
                  <a:srgbClr val="C0504D"/>
                </a:solidFill>
                <a:latin typeface="Arial"/>
                <a:cs typeface="Arial"/>
              </a:rPr>
              <a:t>LRAC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3087242" y="2977133"/>
            <a:ext cx="5858510" cy="2021839"/>
            <a:chOff x="3087242" y="2977133"/>
            <a:chExt cx="5858510" cy="2021839"/>
          </a:xfrm>
        </p:grpSpPr>
        <p:sp>
          <p:nvSpPr>
            <p:cNvPr id="27" name="object 27"/>
            <p:cNvSpPr/>
            <p:nvPr/>
          </p:nvSpPr>
          <p:spPr>
            <a:xfrm>
              <a:off x="3112642" y="3002533"/>
              <a:ext cx="1651635" cy="296545"/>
            </a:xfrm>
            <a:custGeom>
              <a:avLst/>
              <a:gdLst/>
              <a:ahLst/>
              <a:cxnLst/>
              <a:rect l="l" t="t" r="r" b="b"/>
              <a:pathLst>
                <a:path w="1651635" h="296545">
                  <a:moveTo>
                    <a:pt x="1651508" y="136905"/>
                  </a:moveTo>
                  <a:lnTo>
                    <a:pt x="1601199" y="157259"/>
                  </a:lnTo>
                  <a:lnTo>
                    <a:pt x="1550875" y="176213"/>
                  </a:lnTo>
                  <a:lnTo>
                    <a:pt x="1500557" y="193771"/>
                  </a:lnTo>
                  <a:lnTo>
                    <a:pt x="1450271" y="209933"/>
                  </a:lnTo>
                  <a:lnTo>
                    <a:pt x="1400040" y="224702"/>
                  </a:lnTo>
                  <a:lnTo>
                    <a:pt x="1349888" y="238080"/>
                  </a:lnTo>
                  <a:lnTo>
                    <a:pt x="1299839" y="250067"/>
                  </a:lnTo>
                  <a:lnTo>
                    <a:pt x="1249917" y="260665"/>
                  </a:lnTo>
                  <a:lnTo>
                    <a:pt x="1200146" y="269877"/>
                  </a:lnTo>
                  <a:lnTo>
                    <a:pt x="1150550" y="277703"/>
                  </a:lnTo>
                  <a:lnTo>
                    <a:pt x="1101152" y="284146"/>
                  </a:lnTo>
                  <a:lnTo>
                    <a:pt x="1051977" y="289207"/>
                  </a:lnTo>
                  <a:lnTo>
                    <a:pt x="1003048" y="292888"/>
                  </a:lnTo>
                  <a:lnTo>
                    <a:pt x="954389" y="295190"/>
                  </a:lnTo>
                  <a:lnTo>
                    <a:pt x="906025" y="296116"/>
                  </a:lnTo>
                  <a:lnTo>
                    <a:pt x="857979" y="295666"/>
                  </a:lnTo>
                  <a:lnTo>
                    <a:pt x="810274" y="293843"/>
                  </a:lnTo>
                  <a:lnTo>
                    <a:pt x="762936" y="290648"/>
                  </a:lnTo>
                  <a:lnTo>
                    <a:pt x="715988" y="286083"/>
                  </a:lnTo>
                  <a:lnTo>
                    <a:pt x="669453" y="280150"/>
                  </a:lnTo>
                  <a:lnTo>
                    <a:pt x="623356" y="272849"/>
                  </a:lnTo>
                  <a:lnTo>
                    <a:pt x="577721" y="264184"/>
                  </a:lnTo>
                  <a:lnTo>
                    <a:pt x="532571" y="254155"/>
                  </a:lnTo>
                  <a:lnTo>
                    <a:pt x="487930" y="242764"/>
                  </a:lnTo>
                  <a:lnTo>
                    <a:pt x="443823" y="230014"/>
                  </a:lnTo>
                  <a:lnTo>
                    <a:pt x="400272" y="215904"/>
                  </a:lnTo>
                  <a:lnTo>
                    <a:pt x="357303" y="200438"/>
                  </a:lnTo>
                  <a:lnTo>
                    <a:pt x="314939" y="183617"/>
                  </a:lnTo>
                  <a:lnTo>
                    <a:pt x="273204" y="165443"/>
                  </a:lnTo>
                  <a:lnTo>
                    <a:pt x="232121" y="145916"/>
                  </a:lnTo>
                  <a:lnTo>
                    <a:pt x="191716" y="125040"/>
                  </a:lnTo>
                  <a:lnTo>
                    <a:pt x="152010" y="102815"/>
                  </a:lnTo>
                  <a:lnTo>
                    <a:pt x="113030" y="79243"/>
                  </a:lnTo>
                  <a:lnTo>
                    <a:pt x="74797" y="54327"/>
                  </a:lnTo>
                  <a:lnTo>
                    <a:pt x="37337" y="28066"/>
                  </a:lnTo>
                  <a:lnTo>
                    <a:pt x="9245" y="7171"/>
                  </a:lnTo>
                  <a:lnTo>
                    <a:pt x="0" y="0"/>
                  </a:lnTo>
                </a:path>
              </a:pathLst>
            </a:custGeom>
            <a:ln w="508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70397" y="3836669"/>
              <a:ext cx="3462654" cy="1149350"/>
            </a:xfrm>
            <a:custGeom>
              <a:avLst/>
              <a:gdLst/>
              <a:ahLst/>
              <a:cxnLst/>
              <a:rect l="l" t="t" r="r" b="b"/>
              <a:pathLst>
                <a:path w="3462654" h="1149350">
                  <a:moveTo>
                    <a:pt x="3319018" y="0"/>
                  </a:moveTo>
                  <a:lnTo>
                    <a:pt x="143510" y="0"/>
                  </a:lnTo>
                  <a:lnTo>
                    <a:pt x="98153" y="7317"/>
                  </a:lnTo>
                  <a:lnTo>
                    <a:pt x="58759" y="27692"/>
                  </a:lnTo>
                  <a:lnTo>
                    <a:pt x="27692" y="58759"/>
                  </a:lnTo>
                  <a:lnTo>
                    <a:pt x="7317" y="98153"/>
                  </a:lnTo>
                  <a:lnTo>
                    <a:pt x="0" y="143509"/>
                  </a:lnTo>
                  <a:lnTo>
                    <a:pt x="0" y="1005585"/>
                  </a:lnTo>
                  <a:lnTo>
                    <a:pt x="7317" y="1050942"/>
                  </a:lnTo>
                  <a:lnTo>
                    <a:pt x="27692" y="1090336"/>
                  </a:lnTo>
                  <a:lnTo>
                    <a:pt x="58759" y="1121403"/>
                  </a:lnTo>
                  <a:lnTo>
                    <a:pt x="98153" y="1141778"/>
                  </a:lnTo>
                  <a:lnTo>
                    <a:pt x="143510" y="1149095"/>
                  </a:lnTo>
                  <a:lnTo>
                    <a:pt x="3319018" y="1149095"/>
                  </a:lnTo>
                  <a:lnTo>
                    <a:pt x="3364374" y="1141778"/>
                  </a:lnTo>
                  <a:lnTo>
                    <a:pt x="3403768" y="1121403"/>
                  </a:lnTo>
                  <a:lnTo>
                    <a:pt x="3434835" y="1090336"/>
                  </a:lnTo>
                  <a:lnTo>
                    <a:pt x="3455210" y="1050942"/>
                  </a:lnTo>
                  <a:lnTo>
                    <a:pt x="3462528" y="1005585"/>
                  </a:lnTo>
                  <a:lnTo>
                    <a:pt x="3462528" y="143509"/>
                  </a:lnTo>
                  <a:lnTo>
                    <a:pt x="3455210" y="98153"/>
                  </a:lnTo>
                  <a:lnTo>
                    <a:pt x="3434835" y="58759"/>
                  </a:lnTo>
                  <a:lnTo>
                    <a:pt x="3403768" y="27692"/>
                  </a:lnTo>
                  <a:lnTo>
                    <a:pt x="3364374" y="7317"/>
                  </a:lnTo>
                  <a:lnTo>
                    <a:pt x="3319018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70397" y="3836669"/>
              <a:ext cx="3462654" cy="1149350"/>
            </a:xfrm>
            <a:custGeom>
              <a:avLst/>
              <a:gdLst/>
              <a:ahLst/>
              <a:cxnLst/>
              <a:rect l="l" t="t" r="r" b="b"/>
              <a:pathLst>
                <a:path w="3462654" h="1149350">
                  <a:moveTo>
                    <a:pt x="0" y="143509"/>
                  </a:moveTo>
                  <a:lnTo>
                    <a:pt x="7317" y="98153"/>
                  </a:lnTo>
                  <a:lnTo>
                    <a:pt x="27692" y="58759"/>
                  </a:lnTo>
                  <a:lnTo>
                    <a:pt x="58759" y="27692"/>
                  </a:lnTo>
                  <a:lnTo>
                    <a:pt x="98153" y="7317"/>
                  </a:lnTo>
                  <a:lnTo>
                    <a:pt x="143510" y="0"/>
                  </a:lnTo>
                  <a:lnTo>
                    <a:pt x="3319018" y="0"/>
                  </a:lnTo>
                  <a:lnTo>
                    <a:pt x="3364374" y="7317"/>
                  </a:lnTo>
                  <a:lnTo>
                    <a:pt x="3403768" y="27692"/>
                  </a:lnTo>
                  <a:lnTo>
                    <a:pt x="3434835" y="58759"/>
                  </a:lnTo>
                  <a:lnTo>
                    <a:pt x="3455210" y="98153"/>
                  </a:lnTo>
                  <a:lnTo>
                    <a:pt x="3462528" y="143509"/>
                  </a:lnTo>
                  <a:lnTo>
                    <a:pt x="3462528" y="1005585"/>
                  </a:lnTo>
                  <a:lnTo>
                    <a:pt x="3455210" y="1050942"/>
                  </a:lnTo>
                  <a:lnTo>
                    <a:pt x="3434835" y="1090336"/>
                  </a:lnTo>
                  <a:lnTo>
                    <a:pt x="3403768" y="1121403"/>
                  </a:lnTo>
                  <a:lnTo>
                    <a:pt x="3364374" y="1141778"/>
                  </a:lnTo>
                  <a:lnTo>
                    <a:pt x="3319018" y="1149095"/>
                  </a:lnTo>
                  <a:lnTo>
                    <a:pt x="143510" y="1149095"/>
                  </a:lnTo>
                  <a:lnTo>
                    <a:pt x="98153" y="1141778"/>
                  </a:lnTo>
                  <a:lnTo>
                    <a:pt x="58759" y="1121403"/>
                  </a:lnTo>
                  <a:lnTo>
                    <a:pt x="27692" y="1090336"/>
                  </a:lnTo>
                  <a:lnTo>
                    <a:pt x="7317" y="1050942"/>
                  </a:lnTo>
                  <a:lnTo>
                    <a:pt x="0" y="1005585"/>
                  </a:lnTo>
                  <a:lnTo>
                    <a:pt x="0" y="143509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1663700" y="204977"/>
            <a:ext cx="58166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Relationship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between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short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long-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456169" y="6280535"/>
            <a:ext cx="78994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Output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102866" y="5987897"/>
            <a:ext cx="312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25" dirty="0">
                <a:latin typeface="Arial"/>
                <a:cs typeface="Arial"/>
              </a:rPr>
              <a:t>q</a:t>
            </a:r>
            <a:r>
              <a:rPr sz="1950" spc="-37" baseline="-21367" dirty="0">
                <a:latin typeface="Arial"/>
                <a:cs typeface="Arial"/>
              </a:rPr>
              <a:t>1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967227" y="6009233"/>
            <a:ext cx="3124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q</a:t>
            </a:r>
            <a:r>
              <a:rPr sz="1950" spc="-37" baseline="-21367" dirty="0"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57648" y="6039103"/>
            <a:ext cx="3124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q</a:t>
            </a:r>
            <a:r>
              <a:rPr sz="1950" spc="-37" baseline="-21367" dirty="0">
                <a:latin typeface="Arial"/>
                <a:cs typeface="Arial"/>
              </a:rPr>
              <a:t>3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151753" y="6039103"/>
            <a:ext cx="3124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Arial"/>
                <a:cs typeface="Arial"/>
              </a:rPr>
              <a:t>q</a:t>
            </a:r>
            <a:r>
              <a:rPr sz="1950" spc="-37" baseline="-21367" dirty="0">
                <a:latin typeface="Arial"/>
                <a:cs typeface="Arial"/>
              </a:rPr>
              <a:t>4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606034" y="3971925"/>
            <a:ext cx="319151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long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run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average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cost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curve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traces</a:t>
            </a:r>
            <a:r>
              <a:rPr sz="1800" spc="-6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out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6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lowest</a:t>
            </a:r>
            <a:r>
              <a:rPr sz="18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average</a:t>
            </a:r>
            <a:r>
              <a:rPr sz="1800" spc="-7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cost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for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each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level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output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29340" y="915388"/>
            <a:ext cx="309880" cy="6775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Costs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63700" y="204977"/>
            <a:ext cx="58166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Relationship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between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short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long-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29461" y="610362"/>
            <a:ext cx="7078980" cy="5372100"/>
            <a:chOff x="1029461" y="610362"/>
            <a:chExt cx="7078980" cy="5372100"/>
          </a:xfrm>
        </p:grpSpPr>
        <p:sp>
          <p:nvSpPr>
            <p:cNvPr id="4" name="object 4"/>
            <p:cNvSpPr/>
            <p:nvPr/>
          </p:nvSpPr>
          <p:spPr>
            <a:xfrm>
              <a:off x="3156204" y="1859279"/>
              <a:ext cx="24765" cy="4084320"/>
            </a:xfrm>
            <a:custGeom>
              <a:avLst/>
              <a:gdLst/>
              <a:ahLst/>
              <a:cxnLst/>
              <a:rect l="l" t="t" r="r" b="b"/>
              <a:pathLst>
                <a:path w="24764" h="4084320">
                  <a:moveTo>
                    <a:pt x="24383" y="0"/>
                  </a:moveTo>
                  <a:lnTo>
                    <a:pt x="0" y="4084320"/>
                  </a:lnTo>
                </a:path>
              </a:pathLst>
            </a:custGeom>
            <a:ln w="12699">
              <a:solidFill>
                <a:srgbClr val="BEBEB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34741" y="1898015"/>
              <a:ext cx="3344545" cy="1441450"/>
            </a:xfrm>
            <a:custGeom>
              <a:avLst/>
              <a:gdLst/>
              <a:ahLst/>
              <a:cxnLst/>
              <a:rect l="l" t="t" r="r" b="b"/>
              <a:pathLst>
                <a:path w="3344545" h="1441450">
                  <a:moveTo>
                    <a:pt x="3344036" y="0"/>
                  </a:moveTo>
                  <a:lnTo>
                    <a:pt x="3325264" y="45330"/>
                  </a:lnTo>
                  <a:lnTo>
                    <a:pt x="3305528" y="90314"/>
                  </a:lnTo>
                  <a:lnTo>
                    <a:pt x="3284841" y="134931"/>
                  </a:lnTo>
                  <a:lnTo>
                    <a:pt x="3263213" y="179164"/>
                  </a:lnTo>
                  <a:lnTo>
                    <a:pt x="3240655" y="222992"/>
                  </a:lnTo>
                  <a:lnTo>
                    <a:pt x="3217179" y="266398"/>
                  </a:lnTo>
                  <a:lnTo>
                    <a:pt x="3192796" y="309362"/>
                  </a:lnTo>
                  <a:lnTo>
                    <a:pt x="3167516" y="351865"/>
                  </a:lnTo>
                  <a:lnTo>
                    <a:pt x="3141350" y="393888"/>
                  </a:lnTo>
                  <a:lnTo>
                    <a:pt x="3114311" y="435413"/>
                  </a:lnTo>
                  <a:lnTo>
                    <a:pt x="3086407" y="476419"/>
                  </a:lnTo>
                  <a:lnTo>
                    <a:pt x="3057652" y="516889"/>
                  </a:lnTo>
                  <a:lnTo>
                    <a:pt x="3026486" y="558849"/>
                  </a:lnTo>
                  <a:lnTo>
                    <a:pt x="2994629" y="599903"/>
                  </a:lnTo>
                  <a:lnTo>
                    <a:pt x="2962102" y="640047"/>
                  </a:lnTo>
                  <a:lnTo>
                    <a:pt x="2928924" y="679275"/>
                  </a:lnTo>
                  <a:lnTo>
                    <a:pt x="2895114" y="717583"/>
                  </a:lnTo>
                  <a:lnTo>
                    <a:pt x="2860694" y="754966"/>
                  </a:lnTo>
                  <a:lnTo>
                    <a:pt x="2825684" y="791418"/>
                  </a:lnTo>
                  <a:lnTo>
                    <a:pt x="2790102" y="826934"/>
                  </a:lnTo>
                  <a:lnTo>
                    <a:pt x="2753970" y="861510"/>
                  </a:lnTo>
                  <a:lnTo>
                    <a:pt x="2717307" y="895140"/>
                  </a:lnTo>
                  <a:lnTo>
                    <a:pt x="2680134" y="927819"/>
                  </a:lnTo>
                  <a:lnTo>
                    <a:pt x="2642470" y="959542"/>
                  </a:lnTo>
                  <a:lnTo>
                    <a:pt x="2604336" y="990303"/>
                  </a:lnTo>
                  <a:lnTo>
                    <a:pt x="2565751" y="1020099"/>
                  </a:lnTo>
                  <a:lnTo>
                    <a:pt x="2526736" y="1048923"/>
                  </a:lnTo>
                  <a:lnTo>
                    <a:pt x="2487310" y="1076771"/>
                  </a:lnTo>
                  <a:lnTo>
                    <a:pt x="2447495" y="1103637"/>
                  </a:lnTo>
                  <a:lnTo>
                    <a:pt x="2407308" y="1129517"/>
                  </a:lnTo>
                  <a:lnTo>
                    <a:pt x="2366772" y="1154405"/>
                  </a:lnTo>
                  <a:lnTo>
                    <a:pt x="2325906" y="1178297"/>
                  </a:lnTo>
                  <a:lnTo>
                    <a:pt x="2284729" y="1201186"/>
                  </a:lnTo>
                  <a:lnTo>
                    <a:pt x="2243263" y="1223069"/>
                  </a:lnTo>
                  <a:lnTo>
                    <a:pt x="2201526" y="1243940"/>
                  </a:lnTo>
                  <a:lnTo>
                    <a:pt x="2159539" y="1263793"/>
                  </a:lnTo>
                  <a:lnTo>
                    <a:pt x="2117323" y="1282624"/>
                  </a:lnTo>
                  <a:lnTo>
                    <a:pt x="2074896" y="1300429"/>
                  </a:lnTo>
                  <a:lnTo>
                    <a:pt x="2032280" y="1317200"/>
                  </a:lnTo>
                  <a:lnTo>
                    <a:pt x="1989494" y="1332934"/>
                  </a:lnTo>
                  <a:lnTo>
                    <a:pt x="1946558" y="1347626"/>
                  </a:lnTo>
                  <a:lnTo>
                    <a:pt x="1903492" y="1361270"/>
                  </a:lnTo>
                  <a:lnTo>
                    <a:pt x="1860317" y="1373861"/>
                  </a:lnTo>
                  <a:lnTo>
                    <a:pt x="1817052" y="1385395"/>
                  </a:lnTo>
                  <a:lnTo>
                    <a:pt x="1773718" y="1395865"/>
                  </a:lnTo>
                  <a:lnTo>
                    <a:pt x="1730334" y="1405268"/>
                  </a:lnTo>
                  <a:lnTo>
                    <a:pt x="1686920" y="1413597"/>
                  </a:lnTo>
                  <a:lnTo>
                    <a:pt x="1643497" y="1420849"/>
                  </a:lnTo>
                  <a:lnTo>
                    <a:pt x="1600085" y="1427017"/>
                  </a:lnTo>
                  <a:lnTo>
                    <a:pt x="1556703" y="1432096"/>
                  </a:lnTo>
                  <a:lnTo>
                    <a:pt x="1513372" y="1436083"/>
                  </a:lnTo>
                  <a:lnTo>
                    <a:pt x="1470112" y="1438970"/>
                  </a:lnTo>
                  <a:lnTo>
                    <a:pt x="1426942" y="1440754"/>
                  </a:lnTo>
                  <a:lnTo>
                    <a:pt x="1383884" y="1441430"/>
                  </a:lnTo>
                  <a:lnTo>
                    <a:pt x="1340956" y="1440991"/>
                  </a:lnTo>
                  <a:lnTo>
                    <a:pt x="1298179" y="1439434"/>
                  </a:lnTo>
                  <a:lnTo>
                    <a:pt x="1255573" y="1436752"/>
                  </a:lnTo>
                  <a:lnTo>
                    <a:pt x="1213158" y="1432942"/>
                  </a:lnTo>
                  <a:lnTo>
                    <a:pt x="1170955" y="1427997"/>
                  </a:lnTo>
                  <a:lnTo>
                    <a:pt x="1128982" y="1421913"/>
                  </a:lnTo>
                  <a:lnTo>
                    <a:pt x="1087260" y="1414685"/>
                  </a:lnTo>
                  <a:lnTo>
                    <a:pt x="1045810" y="1406307"/>
                  </a:lnTo>
                  <a:lnTo>
                    <a:pt x="1004651" y="1396775"/>
                  </a:lnTo>
                  <a:lnTo>
                    <a:pt x="963803" y="1386083"/>
                  </a:lnTo>
                  <a:lnTo>
                    <a:pt x="923286" y="1374227"/>
                  </a:lnTo>
                  <a:lnTo>
                    <a:pt x="883121" y="1361200"/>
                  </a:lnTo>
                  <a:lnTo>
                    <a:pt x="843328" y="1346999"/>
                  </a:lnTo>
                  <a:lnTo>
                    <a:pt x="803925" y="1331618"/>
                  </a:lnTo>
                  <a:lnTo>
                    <a:pt x="764935" y="1315052"/>
                  </a:lnTo>
                  <a:lnTo>
                    <a:pt x="726375" y="1297295"/>
                  </a:lnTo>
                  <a:lnTo>
                    <a:pt x="688268" y="1278344"/>
                  </a:lnTo>
                  <a:lnTo>
                    <a:pt x="650632" y="1258192"/>
                  </a:lnTo>
                  <a:lnTo>
                    <a:pt x="613488" y="1236834"/>
                  </a:lnTo>
                  <a:lnTo>
                    <a:pt x="576855" y="1214266"/>
                  </a:lnTo>
                  <a:lnTo>
                    <a:pt x="540754" y="1190483"/>
                  </a:lnTo>
                  <a:lnTo>
                    <a:pt x="505206" y="1165479"/>
                  </a:lnTo>
                  <a:lnTo>
                    <a:pt x="465755" y="1135736"/>
                  </a:lnTo>
                  <a:lnTo>
                    <a:pt x="427425" y="1104661"/>
                  </a:lnTo>
                  <a:lnTo>
                    <a:pt x="390236" y="1072278"/>
                  </a:lnTo>
                  <a:lnTo>
                    <a:pt x="354206" y="1038614"/>
                  </a:lnTo>
                  <a:lnTo>
                    <a:pt x="319355" y="1003695"/>
                  </a:lnTo>
                  <a:lnTo>
                    <a:pt x="285701" y="967544"/>
                  </a:lnTo>
                  <a:lnTo>
                    <a:pt x="253263" y="930188"/>
                  </a:lnTo>
                  <a:lnTo>
                    <a:pt x="222062" y="891652"/>
                  </a:lnTo>
                  <a:lnTo>
                    <a:pt x="192115" y="851962"/>
                  </a:lnTo>
                  <a:lnTo>
                    <a:pt x="163442" y="811143"/>
                  </a:lnTo>
                  <a:lnTo>
                    <a:pt x="136061" y="769220"/>
                  </a:lnTo>
                  <a:lnTo>
                    <a:pt x="109993" y="726219"/>
                  </a:lnTo>
                  <a:lnTo>
                    <a:pt x="85256" y="682166"/>
                  </a:lnTo>
                  <a:lnTo>
                    <a:pt x="61869" y="637085"/>
                  </a:lnTo>
                  <a:lnTo>
                    <a:pt x="39851" y="591003"/>
                  </a:lnTo>
                  <a:lnTo>
                    <a:pt x="19222" y="543944"/>
                  </a:lnTo>
                  <a:lnTo>
                    <a:pt x="0" y="495935"/>
                  </a:lnTo>
                </a:path>
              </a:pathLst>
            </a:custGeom>
            <a:ln w="25400">
              <a:solidFill>
                <a:srgbClr val="B1B1B1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29462" y="610361"/>
              <a:ext cx="7048500" cy="5372100"/>
            </a:xfrm>
            <a:custGeom>
              <a:avLst/>
              <a:gdLst/>
              <a:ahLst/>
              <a:cxnLst/>
              <a:rect l="l" t="t" r="r" b="b"/>
              <a:pathLst>
                <a:path w="7048500" h="5372100">
                  <a:moveTo>
                    <a:pt x="7048500" y="5334000"/>
                  </a:moveTo>
                  <a:lnTo>
                    <a:pt x="7006158" y="5321300"/>
                  </a:lnTo>
                  <a:lnTo>
                    <a:pt x="6921500" y="5295900"/>
                  </a:lnTo>
                  <a:lnTo>
                    <a:pt x="6955358" y="5321300"/>
                  </a:lnTo>
                  <a:lnTo>
                    <a:pt x="50800" y="5321300"/>
                  </a:lnTo>
                  <a:lnTo>
                    <a:pt x="50800" y="93141"/>
                  </a:lnTo>
                  <a:lnTo>
                    <a:pt x="76200" y="127000"/>
                  </a:lnTo>
                  <a:lnTo>
                    <a:pt x="60960" y="76200"/>
                  </a:lnTo>
                  <a:lnTo>
                    <a:pt x="38100" y="0"/>
                  </a:lnTo>
                  <a:lnTo>
                    <a:pt x="0" y="127000"/>
                  </a:lnTo>
                  <a:lnTo>
                    <a:pt x="25400" y="93141"/>
                  </a:lnTo>
                  <a:lnTo>
                    <a:pt x="25400" y="5334000"/>
                  </a:lnTo>
                  <a:lnTo>
                    <a:pt x="38100" y="5334000"/>
                  </a:lnTo>
                  <a:lnTo>
                    <a:pt x="38100" y="5346700"/>
                  </a:lnTo>
                  <a:lnTo>
                    <a:pt x="6955358" y="5346700"/>
                  </a:lnTo>
                  <a:lnTo>
                    <a:pt x="6921500" y="5372100"/>
                  </a:lnTo>
                  <a:lnTo>
                    <a:pt x="7006158" y="5346700"/>
                  </a:lnTo>
                  <a:lnTo>
                    <a:pt x="7048500" y="5334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40053" y="1519554"/>
              <a:ext cx="6856095" cy="1710055"/>
            </a:xfrm>
            <a:custGeom>
              <a:avLst/>
              <a:gdLst/>
              <a:ahLst/>
              <a:cxnLst/>
              <a:rect l="l" t="t" r="r" b="b"/>
              <a:pathLst>
                <a:path w="6856095" h="1710055">
                  <a:moveTo>
                    <a:pt x="2792577" y="19558"/>
                  </a:moveTo>
                  <a:lnTo>
                    <a:pt x="2767386" y="60305"/>
                  </a:lnTo>
                  <a:lnTo>
                    <a:pt x="2741501" y="100693"/>
                  </a:lnTo>
                  <a:lnTo>
                    <a:pt x="2714926" y="140697"/>
                  </a:lnTo>
                  <a:lnTo>
                    <a:pt x="2687669" y="180293"/>
                  </a:lnTo>
                  <a:lnTo>
                    <a:pt x="2659735" y="219456"/>
                  </a:lnTo>
                  <a:lnTo>
                    <a:pt x="2626140" y="264762"/>
                  </a:lnTo>
                  <a:lnTo>
                    <a:pt x="2591902" y="309119"/>
                  </a:lnTo>
                  <a:lnTo>
                    <a:pt x="2557044" y="352517"/>
                  </a:lnTo>
                  <a:lnTo>
                    <a:pt x="2521591" y="394947"/>
                  </a:lnTo>
                  <a:lnTo>
                    <a:pt x="2485567" y="436403"/>
                  </a:lnTo>
                  <a:lnTo>
                    <a:pt x="2448995" y="476874"/>
                  </a:lnTo>
                  <a:lnTo>
                    <a:pt x="2411899" y="516353"/>
                  </a:lnTo>
                  <a:lnTo>
                    <a:pt x="2374304" y="554832"/>
                  </a:lnTo>
                  <a:lnTo>
                    <a:pt x="2336234" y="592301"/>
                  </a:lnTo>
                  <a:lnTo>
                    <a:pt x="2297711" y="628753"/>
                  </a:lnTo>
                  <a:lnTo>
                    <a:pt x="2258762" y="664178"/>
                  </a:lnTo>
                  <a:lnTo>
                    <a:pt x="2219408" y="698570"/>
                  </a:lnTo>
                  <a:lnTo>
                    <a:pt x="2179675" y="731919"/>
                  </a:lnTo>
                  <a:lnTo>
                    <a:pt x="2139586" y="764216"/>
                  </a:lnTo>
                  <a:lnTo>
                    <a:pt x="2099165" y="795454"/>
                  </a:lnTo>
                  <a:lnTo>
                    <a:pt x="2058437" y="825624"/>
                  </a:lnTo>
                  <a:lnTo>
                    <a:pt x="2017424" y="854718"/>
                  </a:lnTo>
                  <a:lnTo>
                    <a:pt x="1976152" y="882726"/>
                  </a:lnTo>
                  <a:lnTo>
                    <a:pt x="1934644" y="909642"/>
                  </a:lnTo>
                  <a:lnTo>
                    <a:pt x="1892924" y="935456"/>
                  </a:lnTo>
                  <a:lnTo>
                    <a:pt x="1851016" y="960160"/>
                  </a:lnTo>
                  <a:lnTo>
                    <a:pt x="1808944" y="983745"/>
                  </a:lnTo>
                  <a:lnTo>
                    <a:pt x="1766732" y="1006204"/>
                  </a:lnTo>
                  <a:lnTo>
                    <a:pt x="1724404" y="1027527"/>
                  </a:lnTo>
                  <a:lnTo>
                    <a:pt x="1681984" y="1047707"/>
                  </a:lnTo>
                  <a:lnTo>
                    <a:pt x="1639495" y="1066735"/>
                  </a:lnTo>
                  <a:lnTo>
                    <a:pt x="1596963" y="1084602"/>
                  </a:lnTo>
                  <a:lnTo>
                    <a:pt x="1554410" y="1101301"/>
                  </a:lnTo>
                  <a:lnTo>
                    <a:pt x="1511861" y="1116822"/>
                  </a:lnTo>
                  <a:lnTo>
                    <a:pt x="1469340" y="1131157"/>
                  </a:lnTo>
                  <a:lnTo>
                    <a:pt x="1426871" y="1144298"/>
                  </a:lnTo>
                  <a:lnTo>
                    <a:pt x="1384477" y="1156237"/>
                  </a:lnTo>
                  <a:lnTo>
                    <a:pt x="1342183" y="1166965"/>
                  </a:lnTo>
                  <a:lnTo>
                    <a:pt x="1300013" y="1176473"/>
                  </a:lnTo>
                  <a:lnTo>
                    <a:pt x="1257990" y="1184754"/>
                  </a:lnTo>
                  <a:lnTo>
                    <a:pt x="1216139" y="1191799"/>
                  </a:lnTo>
                  <a:lnTo>
                    <a:pt x="1174483" y="1197599"/>
                  </a:lnTo>
                  <a:lnTo>
                    <a:pt x="1133047" y="1202146"/>
                  </a:lnTo>
                  <a:lnTo>
                    <a:pt x="1091854" y="1205431"/>
                  </a:lnTo>
                  <a:lnTo>
                    <a:pt x="1050928" y="1207447"/>
                  </a:lnTo>
                  <a:lnTo>
                    <a:pt x="1010294" y="1208185"/>
                  </a:lnTo>
                  <a:lnTo>
                    <a:pt x="969976" y="1207636"/>
                  </a:lnTo>
                  <a:lnTo>
                    <a:pt x="929996" y="1205792"/>
                  </a:lnTo>
                  <a:lnTo>
                    <a:pt x="890380" y="1202645"/>
                  </a:lnTo>
                  <a:lnTo>
                    <a:pt x="851152" y="1198186"/>
                  </a:lnTo>
                  <a:lnTo>
                    <a:pt x="812334" y="1192407"/>
                  </a:lnTo>
                  <a:lnTo>
                    <a:pt x="773952" y="1185299"/>
                  </a:lnTo>
                  <a:lnTo>
                    <a:pt x="736029" y="1176854"/>
                  </a:lnTo>
                  <a:lnTo>
                    <a:pt x="698589" y="1167063"/>
                  </a:lnTo>
                  <a:lnTo>
                    <a:pt x="661656" y="1155919"/>
                  </a:lnTo>
                  <a:lnTo>
                    <a:pt x="625254" y="1143412"/>
                  </a:lnTo>
                  <a:lnTo>
                    <a:pt x="589407" y="1129535"/>
                  </a:lnTo>
                  <a:lnTo>
                    <a:pt x="554139" y="1114278"/>
                  </a:lnTo>
                  <a:lnTo>
                    <a:pt x="519474" y="1097634"/>
                  </a:lnTo>
                  <a:lnTo>
                    <a:pt x="485436" y="1079595"/>
                  </a:lnTo>
                  <a:lnTo>
                    <a:pt x="452049" y="1060150"/>
                  </a:lnTo>
                  <a:lnTo>
                    <a:pt x="419337" y="1039294"/>
                  </a:lnTo>
                  <a:lnTo>
                    <a:pt x="387324" y="1017016"/>
                  </a:lnTo>
                  <a:lnTo>
                    <a:pt x="348599" y="987327"/>
                  </a:lnTo>
                  <a:lnTo>
                    <a:pt x="311470" y="955711"/>
                  </a:lnTo>
                  <a:lnTo>
                    <a:pt x="275964" y="922205"/>
                  </a:lnTo>
                  <a:lnTo>
                    <a:pt x="242108" y="886848"/>
                  </a:lnTo>
                  <a:lnTo>
                    <a:pt x="209927" y="849680"/>
                  </a:lnTo>
                  <a:lnTo>
                    <a:pt x="179447" y="810739"/>
                  </a:lnTo>
                  <a:lnTo>
                    <a:pt x="150695" y="770064"/>
                  </a:lnTo>
                  <a:lnTo>
                    <a:pt x="123696" y="727694"/>
                  </a:lnTo>
                  <a:lnTo>
                    <a:pt x="98478" y="683668"/>
                  </a:lnTo>
                  <a:lnTo>
                    <a:pt x="75065" y="638024"/>
                  </a:lnTo>
                  <a:lnTo>
                    <a:pt x="53485" y="590802"/>
                  </a:lnTo>
                  <a:lnTo>
                    <a:pt x="33763" y="542041"/>
                  </a:lnTo>
                  <a:lnTo>
                    <a:pt x="15926" y="491778"/>
                  </a:lnTo>
                  <a:lnTo>
                    <a:pt x="0" y="440055"/>
                  </a:lnTo>
                </a:path>
                <a:path w="6856095" h="1710055">
                  <a:moveTo>
                    <a:pt x="3698468" y="143764"/>
                  </a:moveTo>
                  <a:lnTo>
                    <a:pt x="3674468" y="190670"/>
                  </a:lnTo>
                  <a:lnTo>
                    <a:pt x="3649550" y="237222"/>
                  </a:lnTo>
                  <a:lnTo>
                    <a:pt x="3623731" y="283398"/>
                  </a:lnTo>
                  <a:lnTo>
                    <a:pt x="3597024" y="329172"/>
                  </a:lnTo>
                  <a:lnTo>
                    <a:pt x="3569445" y="374520"/>
                  </a:lnTo>
                  <a:lnTo>
                    <a:pt x="3541007" y="419419"/>
                  </a:lnTo>
                  <a:lnTo>
                    <a:pt x="3511726" y="463845"/>
                  </a:lnTo>
                  <a:lnTo>
                    <a:pt x="3481616" y="507773"/>
                  </a:lnTo>
                  <a:lnTo>
                    <a:pt x="3450691" y="551180"/>
                  </a:lnTo>
                  <a:lnTo>
                    <a:pt x="3417222" y="596345"/>
                  </a:lnTo>
                  <a:lnTo>
                    <a:pt x="3383122" y="640596"/>
                  </a:lnTo>
                  <a:lnTo>
                    <a:pt x="3348413" y="683925"/>
                  </a:lnTo>
                  <a:lnTo>
                    <a:pt x="3313118" y="726325"/>
                  </a:lnTo>
                  <a:lnTo>
                    <a:pt x="3277258" y="767788"/>
                  </a:lnTo>
                  <a:lnTo>
                    <a:pt x="3240855" y="808308"/>
                  </a:lnTo>
                  <a:lnTo>
                    <a:pt x="3203931" y="847876"/>
                  </a:lnTo>
                  <a:lnTo>
                    <a:pt x="3166508" y="886486"/>
                  </a:lnTo>
                  <a:lnTo>
                    <a:pt x="3128607" y="924129"/>
                  </a:lnTo>
                  <a:lnTo>
                    <a:pt x="3090251" y="960799"/>
                  </a:lnTo>
                  <a:lnTo>
                    <a:pt x="3051460" y="996488"/>
                  </a:lnTo>
                  <a:lnTo>
                    <a:pt x="3012258" y="1031188"/>
                  </a:lnTo>
                  <a:lnTo>
                    <a:pt x="2972666" y="1064893"/>
                  </a:lnTo>
                  <a:lnTo>
                    <a:pt x="2932706" y="1097595"/>
                  </a:lnTo>
                  <a:lnTo>
                    <a:pt x="2892399" y="1129286"/>
                  </a:lnTo>
                  <a:lnTo>
                    <a:pt x="2851768" y="1159960"/>
                  </a:lnTo>
                  <a:lnTo>
                    <a:pt x="2810834" y="1189608"/>
                  </a:lnTo>
                  <a:lnTo>
                    <a:pt x="2769619" y="1218223"/>
                  </a:lnTo>
                  <a:lnTo>
                    <a:pt x="2728145" y="1245799"/>
                  </a:lnTo>
                  <a:lnTo>
                    <a:pt x="2686435" y="1272327"/>
                  </a:lnTo>
                  <a:lnTo>
                    <a:pt x="2644509" y="1297800"/>
                  </a:lnTo>
                  <a:lnTo>
                    <a:pt x="2602389" y="1322211"/>
                  </a:lnTo>
                  <a:lnTo>
                    <a:pt x="2560098" y="1345553"/>
                  </a:lnTo>
                  <a:lnTo>
                    <a:pt x="2517657" y="1367817"/>
                  </a:lnTo>
                  <a:lnTo>
                    <a:pt x="2475088" y="1388997"/>
                  </a:lnTo>
                  <a:lnTo>
                    <a:pt x="2432414" y="1409085"/>
                  </a:lnTo>
                  <a:lnTo>
                    <a:pt x="2389655" y="1428074"/>
                  </a:lnTo>
                  <a:lnTo>
                    <a:pt x="2346833" y="1445956"/>
                  </a:lnTo>
                  <a:lnTo>
                    <a:pt x="2303972" y="1462725"/>
                  </a:lnTo>
                  <a:lnTo>
                    <a:pt x="2261091" y="1478372"/>
                  </a:lnTo>
                  <a:lnTo>
                    <a:pt x="2218214" y="1492890"/>
                  </a:lnTo>
                  <a:lnTo>
                    <a:pt x="2175362" y="1506272"/>
                  </a:lnTo>
                  <a:lnTo>
                    <a:pt x="2132557" y="1518511"/>
                  </a:lnTo>
                  <a:lnTo>
                    <a:pt x="2089820" y="1529598"/>
                  </a:lnTo>
                  <a:lnTo>
                    <a:pt x="2047174" y="1539528"/>
                  </a:lnTo>
                  <a:lnTo>
                    <a:pt x="2004641" y="1548291"/>
                  </a:lnTo>
                  <a:lnTo>
                    <a:pt x="1962242" y="1555882"/>
                  </a:lnTo>
                  <a:lnTo>
                    <a:pt x="1919999" y="1562292"/>
                  </a:lnTo>
                  <a:lnTo>
                    <a:pt x="1877934" y="1567514"/>
                  </a:lnTo>
                  <a:lnTo>
                    <a:pt x="1836068" y="1571541"/>
                  </a:lnTo>
                  <a:lnTo>
                    <a:pt x="1794425" y="1574365"/>
                  </a:lnTo>
                  <a:lnTo>
                    <a:pt x="1753025" y="1575979"/>
                  </a:lnTo>
                  <a:lnTo>
                    <a:pt x="1711890" y="1576376"/>
                  </a:lnTo>
                  <a:lnTo>
                    <a:pt x="1671043" y="1575547"/>
                  </a:lnTo>
                  <a:lnTo>
                    <a:pt x="1630505" y="1573487"/>
                  </a:lnTo>
                  <a:lnTo>
                    <a:pt x="1590297" y="1570187"/>
                  </a:lnTo>
                  <a:lnTo>
                    <a:pt x="1550443" y="1565640"/>
                  </a:lnTo>
                  <a:lnTo>
                    <a:pt x="1510963" y="1559838"/>
                  </a:lnTo>
                  <a:lnTo>
                    <a:pt x="1471879" y="1552775"/>
                  </a:lnTo>
                  <a:lnTo>
                    <a:pt x="1433214" y="1544442"/>
                  </a:lnTo>
                  <a:lnTo>
                    <a:pt x="1394989" y="1534833"/>
                  </a:lnTo>
                  <a:lnTo>
                    <a:pt x="1357226" y="1523939"/>
                  </a:lnTo>
                  <a:lnTo>
                    <a:pt x="1319947" y="1511755"/>
                  </a:lnTo>
                  <a:lnTo>
                    <a:pt x="1283174" y="1498271"/>
                  </a:lnTo>
                  <a:lnTo>
                    <a:pt x="1246928" y="1483482"/>
                  </a:lnTo>
                  <a:lnTo>
                    <a:pt x="1211231" y="1467379"/>
                  </a:lnTo>
                  <a:lnTo>
                    <a:pt x="1176106" y="1449954"/>
                  </a:lnTo>
                  <a:lnTo>
                    <a:pt x="1141574" y="1431202"/>
                  </a:lnTo>
                  <a:lnTo>
                    <a:pt x="1107657" y="1411114"/>
                  </a:lnTo>
                  <a:lnTo>
                    <a:pt x="1074377" y="1389682"/>
                  </a:lnTo>
                  <a:lnTo>
                    <a:pt x="1041755" y="1366901"/>
                  </a:lnTo>
                  <a:lnTo>
                    <a:pt x="1002856" y="1337251"/>
                  </a:lnTo>
                  <a:lnTo>
                    <a:pt x="965423" y="1305830"/>
                  </a:lnTo>
                  <a:lnTo>
                    <a:pt x="929477" y="1272674"/>
                  </a:lnTo>
                  <a:lnTo>
                    <a:pt x="895042" y="1237815"/>
                  </a:lnTo>
                  <a:lnTo>
                    <a:pt x="862139" y="1201288"/>
                  </a:lnTo>
                  <a:lnTo>
                    <a:pt x="830793" y="1163127"/>
                  </a:lnTo>
                  <a:lnTo>
                    <a:pt x="801024" y="1123368"/>
                  </a:lnTo>
                  <a:lnTo>
                    <a:pt x="772857" y="1082044"/>
                  </a:lnTo>
                  <a:lnTo>
                    <a:pt x="746312" y="1039189"/>
                  </a:lnTo>
                  <a:lnTo>
                    <a:pt x="721414" y="994838"/>
                  </a:lnTo>
                  <a:lnTo>
                    <a:pt x="698184" y="949024"/>
                  </a:lnTo>
                  <a:lnTo>
                    <a:pt x="676645" y="901784"/>
                  </a:lnTo>
                  <a:lnTo>
                    <a:pt x="656820" y="853150"/>
                  </a:lnTo>
                  <a:lnTo>
                    <a:pt x="638731" y="803157"/>
                  </a:lnTo>
                  <a:lnTo>
                    <a:pt x="622401" y="751840"/>
                  </a:lnTo>
                </a:path>
                <a:path w="6856095" h="1710055">
                  <a:moveTo>
                    <a:pt x="5880836" y="236728"/>
                  </a:moveTo>
                  <a:lnTo>
                    <a:pt x="5862172" y="285598"/>
                  </a:lnTo>
                  <a:lnTo>
                    <a:pt x="5842382" y="334025"/>
                  </a:lnTo>
                  <a:lnTo>
                    <a:pt x="5821477" y="381990"/>
                  </a:lnTo>
                  <a:lnTo>
                    <a:pt x="5799471" y="429471"/>
                  </a:lnTo>
                  <a:lnTo>
                    <a:pt x="5776375" y="476450"/>
                  </a:lnTo>
                  <a:lnTo>
                    <a:pt x="5752201" y="522906"/>
                  </a:lnTo>
                  <a:lnTo>
                    <a:pt x="5726960" y="568820"/>
                  </a:lnTo>
                  <a:lnTo>
                    <a:pt x="5700665" y="614172"/>
                  </a:lnTo>
                  <a:lnTo>
                    <a:pt x="5673328" y="658941"/>
                  </a:lnTo>
                  <a:lnTo>
                    <a:pt x="5644960" y="703109"/>
                  </a:lnTo>
                  <a:lnTo>
                    <a:pt x="5615573" y="746654"/>
                  </a:lnTo>
                  <a:lnTo>
                    <a:pt x="5585180" y="789559"/>
                  </a:lnTo>
                  <a:lnTo>
                    <a:pt x="5555440" y="829593"/>
                  </a:lnTo>
                  <a:lnTo>
                    <a:pt x="5525013" y="868783"/>
                  </a:lnTo>
                  <a:lnTo>
                    <a:pt x="5493914" y="907125"/>
                  </a:lnTo>
                  <a:lnTo>
                    <a:pt x="5462161" y="944616"/>
                  </a:lnTo>
                  <a:lnTo>
                    <a:pt x="5429770" y="981253"/>
                  </a:lnTo>
                  <a:lnTo>
                    <a:pt x="5396758" y="1017033"/>
                  </a:lnTo>
                  <a:lnTo>
                    <a:pt x="5363140" y="1051952"/>
                  </a:lnTo>
                  <a:lnTo>
                    <a:pt x="5328935" y="1086007"/>
                  </a:lnTo>
                  <a:lnTo>
                    <a:pt x="5294158" y="1119194"/>
                  </a:lnTo>
                  <a:lnTo>
                    <a:pt x="5258825" y="1151512"/>
                  </a:lnTo>
                  <a:lnTo>
                    <a:pt x="5222954" y="1182956"/>
                  </a:lnTo>
                  <a:lnTo>
                    <a:pt x="5186560" y="1213523"/>
                  </a:lnTo>
                  <a:lnTo>
                    <a:pt x="5149661" y="1243211"/>
                  </a:lnTo>
                  <a:lnTo>
                    <a:pt x="5112273" y="1272015"/>
                  </a:lnTo>
                  <a:lnTo>
                    <a:pt x="5074412" y="1299932"/>
                  </a:lnTo>
                  <a:lnTo>
                    <a:pt x="5036096" y="1326961"/>
                  </a:lnTo>
                  <a:lnTo>
                    <a:pt x="4997339" y="1353096"/>
                  </a:lnTo>
                  <a:lnTo>
                    <a:pt x="4958160" y="1378335"/>
                  </a:lnTo>
                  <a:lnTo>
                    <a:pt x="4918575" y="1402675"/>
                  </a:lnTo>
                  <a:lnTo>
                    <a:pt x="4878600" y="1426113"/>
                  </a:lnTo>
                  <a:lnTo>
                    <a:pt x="4838251" y="1448644"/>
                  </a:lnTo>
                  <a:lnTo>
                    <a:pt x="4797546" y="1470267"/>
                  </a:lnTo>
                  <a:lnTo>
                    <a:pt x="4756500" y="1490978"/>
                  </a:lnTo>
                  <a:lnTo>
                    <a:pt x="4715131" y="1510773"/>
                  </a:lnTo>
                  <a:lnTo>
                    <a:pt x="4673454" y="1529650"/>
                  </a:lnTo>
                  <a:lnTo>
                    <a:pt x="4631487" y="1547605"/>
                  </a:lnTo>
                  <a:lnTo>
                    <a:pt x="4589246" y="1564635"/>
                  </a:lnTo>
                  <a:lnTo>
                    <a:pt x="4546748" y="1580737"/>
                  </a:lnTo>
                  <a:lnTo>
                    <a:pt x="4504008" y="1595908"/>
                  </a:lnTo>
                  <a:lnTo>
                    <a:pt x="4461044" y="1610143"/>
                  </a:lnTo>
                  <a:lnTo>
                    <a:pt x="4417873" y="1623441"/>
                  </a:lnTo>
                  <a:lnTo>
                    <a:pt x="4374509" y="1635798"/>
                  </a:lnTo>
                  <a:lnTo>
                    <a:pt x="4330971" y="1647211"/>
                  </a:lnTo>
                  <a:lnTo>
                    <a:pt x="4287275" y="1657676"/>
                  </a:lnTo>
                  <a:lnTo>
                    <a:pt x="4243437" y="1667190"/>
                  </a:lnTo>
                  <a:lnTo>
                    <a:pt x="4199474" y="1675750"/>
                  </a:lnTo>
                  <a:lnTo>
                    <a:pt x="4155402" y="1683353"/>
                  </a:lnTo>
                  <a:lnTo>
                    <a:pt x="4111238" y="1689996"/>
                  </a:lnTo>
                  <a:lnTo>
                    <a:pt x="4066998" y="1695675"/>
                  </a:lnTo>
                  <a:lnTo>
                    <a:pt x="4022700" y="1700387"/>
                  </a:lnTo>
                  <a:lnTo>
                    <a:pt x="3978359" y="1704130"/>
                  </a:lnTo>
                  <a:lnTo>
                    <a:pt x="3933992" y="1706899"/>
                  </a:lnTo>
                  <a:lnTo>
                    <a:pt x="3889615" y="1708691"/>
                  </a:lnTo>
                  <a:lnTo>
                    <a:pt x="3845246" y="1709504"/>
                  </a:lnTo>
                  <a:lnTo>
                    <a:pt x="3800900" y="1709334"/>
                  </a:lnTo>
                  <a:lnTo>
                    <a:pt x="3756595" y="1708178"/>
                  </a:lnTo>
                  <a:lnTo>
                    <a:pt x="3712346" y="1706032"/>
                  </a:lnTo>
                  <a:lnTo>
                    <a:pt x="3668171" y="1702894"/>
                  </a:lnTo>
                  <a:lnTo>
                    <a:pt x="3624085" y="1698760"/>
                  </a:lnTo>
                  <a:lnTo>
                    <a:pt x="3580106" y="1693628"/>
                  </a:lnTo>
                  <a:lnTo>
                    <a:pt x="3536250" y="1687493"/>
                  </a:lnTo>
                  <a:lnTo>
                    <a:pt x="3492533" y="1680352"/>
                  </a:lnTo>
                  <a:lnTo>
                    <a:pt x="3448972" y="1672203"/>
                  </a:lnTo>
                  <a:lnTo>
                    <a:pt x="3405584" y="1663042"/>
                  </a:lnTo>
                  <a:lnTo>
                    <a:pt x="3362385" y="1652866"/>
                  </a:lnTo>
                  <a:lnTo>
                    <a:pt x="3319391" y="1641672"/>
                  </a:lnTo>
                  <a:lnTo>
                    <a:pt x="3276620" y="1629456"/>
                  </a:lnTo>
                  <a:lnTo>
                    <a:pt x="3234087" y="1616215"/>
                  </a:lnTo>
                  <a:lnTo>
                    <a:pt x="3191809" y="1601947"/>
                  </a:lnTo>
                  <a:lnTo>
                    <a:pt x="3149804" y="1586647"/>
                  </a:lnTo>
                  <a:lnTo>
                    <a:pt x="3108086" y="1570313"/>
                  </a:lnTo>
                  <a:lnTo>
                    <a:pt x="3066674" y="1552942"/>
                  </a:lnTo>
                  <a:lnTo>
                    <a:pt x="3025582" y="1534529"/>
                  </a:lnTo>
                  <a:lnTo>
                    <a:pt x="2984829" y="1515073"/>
                  </a:lnTo>
                  <a:lnTo>
                    <a:pt x="2944430" y="1494569"/>
                  </a:lnTo>
                  <a:lnTo>
                    <a:pt x="2904403" y="1473015"/>
                  </a:lnTo>
                  <a:lnTo>
                    <a:pt x="2864762" y="1450407"/>
                  </a:lnTo>
                  <a:lnTo>
                    <a:pt x="2825526" y="1426742"/>
                  </a:lnTo>
                  <a:lnTo>
                    <a:pt x="2786711" y="1402017"/>
                  </a:lnTo>
                  <a:lnTo>
                    <a:pt x="2748333" y="1376229"/>
                  </a:lnTo>
                  <a:lnTo>
                    <a:pt x="2710408" y="1349375"/>
                  </a:lnTo>
                  <a:lnTo>
                    <a:pt x="2670506" y="1319580"/>
                  </a:lnTo>
                  <a:lnTo>
                    <a:pt x="2631469" y="1288766"/>
                  </a:lnTo>
                  <a:lnTo>
                    <a:pt x="2593309" y="1256953"/>
                  </a:lnTo>
                  <a:lnTo>
                    <a:pt x="2556042" y="1224159"/>
                  </a:lnTo>
                  <a:lnTo>
                    <a:pt x="2519682" y="1190400"/>
                  </a:lnTo>
                  <a:lnTo>
                    <a:pt x="2484243" y="1155697"/>
                  </a:lnTo>
                  <a:lnTo>
                    <a:pt x="2449739" y="1120066"/>
                  </a:lnTo>
                  <a:lnTo>
                    <a:pt x="2416185" y="1083526"/>
                  </a:lnTo>
                  <a:lnTo>
                    <a:pt x="2383594" y="1046095"/>
                  </a:lnTo>
                  <a:lnTo>
                    <a:pt x="2351982" y="1007792"/>
                  </a:lnTo>
                  <a:lnTo>
                    <a:pt x="2321363" y="968635"/>
                  </a:lnTo>
                  <a:lnTo>
                    <a:pt x="2291750" y="928641"/>
                  </a:lnTo>
                  <a:lnTo>
                    <a:pt x="2263158" y="887829"/>
                  </a:lnTo>
                  <a:lnTo>
                    <a:pt x="2235602" y="846217"/>
                  </a:lnTo>
                  <a:lnTo>
                    <a:pt x="2209095" y="803824"/>
                  </a:lnTo>
                  <a:lnTo>
                    <a:pt x="2183653" y="760668"/>
                  </a:lnTo>
                  <a:lnTo>
                    <a:pt x="2159288" y="716766"/>
                  </a:lnTo>
                  <a:lnTo>
                    <a:pt x="2136016" y="672137"/>
                  </a:lnTo>
                  <a:lnTo>
                    <a:pt x="2113851" y="626799"/>
                  </a:lnTo>
                  <a:lnTo>
                    <a:pt x="2092807" y="580771"/>
                  </a:lnTo>
                </a:path>
                <a:path w="6856095" h="1710055">
                  <a:moveTo>
                    <a:pt x="6855561" y="0"/>
                  </a:moveTo>
                  <a:lnTo>
                    <a:pt x="6838119" y="45539"/>
                  </a:lnTo>
                  <a:lnTo>
                    <a:pt x="6819536" y="90634"/>
                  </a:lnTo>
                  <a:lnTo>
                    <a:pt x="6799825" y="135259"/>
                  </a:lnTo>
                  <a:lnTo>
                    <a:pt x="6778998" y="179392"/>
                  </a:lnTo>
                  <a:lnTo>
                    <a:pt x="6757066" y="223009"/>
                  </a:lnTo>
                  <a:lnTo>
                    <a:pt x="6734042" y="266087"/>
                  </a:lnTo>
                  <a:lnTo>
                    <a:pt x="6709938" y="308603"/>
                  </a:lnTo>
                  <a:lnTo>
                    <a:pt x="6684765" y="350532"/>
                  </a:lnTo>
                  <a:lnTo>
                    <a:pt x="6658537" y="391851"/>
                  </a:lnTo>
                  <a:lnTo>
                    <a:pt x="6631263" y="432537"/>
                  </a:lnTo>
                  <a:lnTo>
                    <a:pt x="6602958" y="472567"/>
                  </a:lnTo>
                  <a:lnTo>
                    <a:pt x="6572894" y="512875"/>
                  </a:lnTo>
                  <a:lnTo>
                    <a:pt x="6542014" y="552175"/>
                  </a:lnTo>
                  <a:lnTo>
                    <a:pt x="6510340" y="590463"/>
                  </a:lnTo>
                  <a:lnTo>
                    <a:pt x="6477897" y="627732"/>
                  </a:lnTo>
                  <a:lnTo>
                    <a:pt x="6444708" y="663980"/>
                  </a:lnTo>
                  <a:lnTo>
                    <a:pt x="6410796" y="699201"/>
                  </a:lnTo>
                  <a:lnTo>
                    <a:pt x="6376184" y="733390"/>
                  </a:lnTo>
                  <a:lnTo>
                    <a:pt x="6340896" y="766544"/>
                  </a:lnTo>
                  <a:lnTo>
                    <a:pt x="6304955" y="798658"/>
                  </a:lnTo>
                  <a:lnTo>
                    <a:pt x="6268384" y="829727"/>
                  </a:lnTo>
                  <a:lnTo>
                    <a:pt x="6231208" y="859746"/>
                  </a:lnTo>
                  <a:lnTo>
                    <a:pt x="6193448" y="888712"/>
                  </a:lnTo>
                  <a:lnTo>
                    <a:pt x="6155129" y="916619"/>
                  </a:lnTo>
                  <a:lnTo>
                    <a:pt x="6116274" y="943463"/>
                  </a:lnTo>
                  <a:lnTo>
                    <a:pt x="6076906" y="969240"/>
                  </a:lnTo>
                  <a:lnTo>
                    <a:pt x="6037049" y="993944"/>
                  </a:lnTo>
                  <a:lnTo>
                    <a:pt x="5996726" y="1017572"/>
                  </a:lnTo>
                  <a:lnTo>
                    <a:pt x="5955960" y="1040119"/>
                  </a:lnTo>
                  <a:lnTo>
                    <a:pt x="5914774" y="1061579"/>
                  </a:lnTo>
                  <a:lnTo>
                    <a:pt x="5873193" y="1081950"/>
                  </a:lnTo>
                  <a:lnTo>
                    <a:pt x="5831238" y="1101226"/>
                  </a:lnTo>
                  <a:lnTo>
                    <a:pt x="5788935" y="1119402"/>
                  </a:lnTo>
                  <a:lnTo>
                    <a:pt x="5746305" y="1136475"/>
                  </a:lnTo>
                  <a:lnTo>
                    <a:pt x="5703373" y="1152439"/>
                  </a:lnTo>
                  <a:lnTo>
                    <a:pt x="5660162" y="1167290"/>
                  </a:lnTo>
                  <a:lnTo>
                    <a:pt x="5616695" y="1181024"/>
                  </a:lnTo>
                  <a:lnTo>
                    <a:pt x="5572995" y="1193635"/>
                  </a:lnTo>
                  <a:lnTo>
                    <a:pt x="5529086" y="1205120"/>
                  </a:lnTo>
                  <a:lnTo>
                    <a:pt x="5484991" y="1215474"/>
                  </a:lnTo>
                  <a:lnTo>
                    <a:pt x="5440733" y="1224692"/>
                  </a:lnTo>
                  <a:lnTo>
                    <a:pt x="5396337" y="1232770"/>
                  </a:lnTo>
                  <a:lnTo>
                    <a:pt x="5351824" y="1239703"/>
                  </a:lnTo>
                  <a:lnTo>
                    <a:pt x="5307219" y="1245487"/>
                  </a:lnTo>
                  <a:lnTo>
                    <a:pt x="5262545" y="1250117"/>
                  </a:lnTo>
                  <a:lnTo>
                    <a:pt x="5217826" y="1253588"/>
                  </a:lnTo>
                  <a:lnTo>
                    <a:pt x="5173083" y="1255896"/>
                  </a:lnTo>
                  <a:lnTo>
                    <a:pt x="5128342" y="1257037"/>
                  </a:lnTo>
                  <a:lnTo>
                    <a:pt x="5083625" y="1257006"/>
                  </a:lnTo>
                  <a:lnTo>
                    <a:pt x="5038956" y="1255798"/>
                  </a:lnTo>
                  <a:lnTo>
                    <a:pt x="4994357" y="1253410"/>
                  </a:lnTo>
                  <a:lnTo>
                    <a:pt x="4949853" y="1249835"/>
                  </a:lnTo>
                  <a:lnTo>
                    <a:pt x="4905467" y="1245070"/>
                  </a:lnTo>
                  <a:lnTo>
                    <a:pt x="4861221" y="1239111"/>
                  </a:lnTo>
                  <a:lnTo>
                    <a:pt x="4817141" y="1231952"/>
                  </a:lnTo>
                  <a:lnTo>
                    <a:pt x="4773247" y="1223589"/>
                  </a:lnTo>
                  <a:lnTo>
                    <a:pt x="4729565" y="1214018"/>
                  </a:lnTo>
                  <a:lnTo>
                    <a:pt x="4686117" y="1203234"/>
                  </a:lnTo>
                  <a:lnTo>
                    <a:pt x="4642927" y="1191232"/>
                  </a:lnTo>
                  <a:lnTo>
                    <a:pt x="4600019" y="1178008"/>
                  </a:lnTo>
                  <a:lnTo>
                    <a:pt x="4557414" y="1163558"/>
                  </a:lnTo>
                  <a:lnTo>
                    <a:pt x="4515138" y="1147877"/>
                  </a:lnTo>
                  <a:lnTo>
                    <a:pt x="4473213" y="1130960"/>
                  </a:lnTo>
                  <a:lnTo>
                    <a:pt x="4431662" y="1112803"/>
                  </a:lnTo>
                  <a:lnTo>
                    <a:pt x="4390509" y="1093401"/>
                  </a:lnTo>
                  <a:lnTo>
                    <a:pt x="4349777" y="1072749"/>
                  </a:lnTo>
                  <a:lnTo>
                    <a:pt x="4309490" y="1050844"/>
                  </a:lnTo>
                  <a:lnTo>
                    <a:pt x="4269671" y="1027681"/>
                  </a:lnTo>
                  <a:lnTo>
                    <a:pt x="4230343" y="1003254"/>
                  </a:lnTo>
                  <a:lnTo>
                    <a:pt x="4191530" y="977560"/>
                  </a:lnTo>
                  <a:lnTo>
                    <a:pt x="4153255" y="950595"/>
                  </a:lnTo>
                  <a:lnTo>
                    <a:pt x="4113528" y="920777"/>
                  </a:lnTo>
                  <a:lnTo>
                    <a:pt x="4074824" y="889786"/>
                  </a:lnTo>
                  <a:lnTo>
                    <a:pt x="4037164" y="857648"/>
                  </a:lnTo>
                  <a:lnTo>
                    <a:pt x="4000566" y="824388"/>
                  </a:lnTo>
                  <a:lnTo>
                    <a:pt x="3965047" y="790031"/>
                  </a:lnTo>
                  <a:lnTo>
                    <a:pt x="3930627" y="754602"/>
                  </a:lnTo>
                  <a:lnTo>
                    <a:pt x="3897325" y="718127"/>
                  </a:lnTo>
                  <a:lnTo>
                    <a:pt x="3865158" y="680631"/>
                  </a:lnTo>
                  <a:lnTo>
                    <a:pt x="3834146" y="642140"/>
                  </a:lnTo>
                  <a:lnTo>
                    <a:pt x="3804307" y="602678"/>
                  </a:lnTo>
                  <a:lnTo>
                    <a:pt x="3775659" y="562271"/>
                  </a:lnTo>
                  <a:lnTo>
                    <a:pt x="3748222" y="520945"/>
                  </a:lnTo>
                  <a:lnTo>
                    <a:pt x="3722013" y="478725"/>
                  </a:lnTo>
                  <a:lnTo>
                    <a:pt x="3697051" y="435636"/>
                  </a:lnTo>
                  <a:lnTo>
                    <a:pt x="3673356" y="391703"/>
                  </a:lnTo>
                  <a:lnTo>
                    <a:pt x="3650945" y="346952"/>
                  </a:lnTo>
                  <a:lnTo>
                    <a:pt x="3629837" y="301409"/>
                  </a:lnTo>
                  <a:lnTo>
                    <a:pt x="3610050" y="255097"/>
                  </a:lnTo>
                  <a:lnTo>
                    <a:pt x="3591604" y="208044"/>
                  </a:lnTo>
                  <a:lnTo>
                    <a:pt x="3574516" y="160274"/>
                  </a:lnTo>
                </a:path>
              </a:pathLst>
            </a:custGeom>
            <a:ln w="25400">
              <a:solidFill>
                <a:srgbClr val="B1B1B1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11135" y="2055622"/>
              <a:ext cx="6965315" cy="1306830"/>
            </a:xfrm>
            <a:custGeom>
              <a:avLst/>
              <a:gdLst/>
              <a:ahLst/>
              <a:cxnLst/>
              <a:rect l="l" t="t" r="r" b="b"/>
              <a:pathLst>
                <a:path w="6965315" h="1306829">
                  <a:moveTo>
                    <a:pt x="6964921" y="0"/>
                  </a:moveTo>
                  <a:lnTo>
                    <a:pt x="6919587" y="31670"/>
                  </a:lnTo>
                  <a:lnTo>
                    <a:pt x="6874144" y="62952"/>
                  </a:lnTo>
                  <a:lnTo>
                    <a:pt x="6828594" y="93845"/>
                  </a:lnTo>
                  <a:lnTo>
                    <a:pt x="6782941" y="124350"/>
                  </a:lnTo>
                  <a:lnTo>
                    <a:pt x="6737187" y="154466"/>
                  </a:lnTo>
                  <a:lnTo>
                    <a:pt x="6691335" y="184194"/>
                  </a:lnTo>
                  <a:lnTo>
                    <a:pt x="6645386" y="213533"/>
                  </a:lnTo>
                  <a:lnTo>
                    <a:pt x="6599345" y="242483"/>
                  </a:lnTo>
                  <a:lnTo>
                    <a:pt x="6553214" y="271045"/>
                  </a:lnTo>
                  <a:lnTo>
                    <a:pt x="6506994" y="299219"/>
                  </a:lnTo>
                  <a:lnTo>
                    <a:pt x="6460690" y="327004"/>
                  </a:lnTo>
                  <a:lnTo>
                    <a:pt x="6414304" y="354400"/>
                  </a:lnTo>
                  <a:lnTo>
                    <a:pt x="6367837" y="381408"/>
                  </a:lnTo>
                  <a:lnTo>
                    <a:pt x="6321294" y="408027"/>
                  </a:lnTo>
                  <a:lnTo>
                    <a:pt x="6274676" y="434258"/>
                  </a:lnTo>
                  <a:lnTo>
                    <a:pt x="6227987" y="460101"/>
                  </a:lnTo>
                  <a:lnTo>
                    <a:pt x="6181229" y="485554"/>
                  </a:lnTo>
                  <a:lnTo>
                    <a:pt x="6134404" y="510620"/>
                  </a:lnTo>
                  <a:lnTo>
                    <a:pt x="6087516" y="535296"/>
                  </a:lnTo>
                  <a:lnTo>
                    <a:pt x="6040567" y="559584"/>
                  </a:lnTo>
                  <a:lnTo>
                    <a:pt x="5993560" y="583484"/>
                  </a:lnTo>
                  <a:lnTo>
                    <a:pt x="5946497" y="606995"/>
                  </a:lnTo>
                  <a:lnTo>
                    <a:pt x="5899380" y="630118"/>
                  </a:lnTo>
                  <a:lnTo>
                    <a:pt x="5852214" y="652852"/>
                  </a:lnTo>
                  <a:lnTo>
                    <a:pt x="5805000" y="675197"/>
                  </a:lnTo>
                  <a:lnTo>
                    <a:pt x="5757741" y="697154"/>
                  </a:lnTo>
                  <a:lnTo>
                    <a:pt x="5710440" y="718723"/>
                  </a:lnTo>
                  <a:lnTo>
                    <a:pt x="5663099" y="739902"/>
                  </a:lnTo>
                  <a:lnTo>
                    <a:pt x="5615721" y="760694"/>
                  </a:lnTo>
                  <a:lnTo>
                    <a:pt x="5568309" y="781097"/>
                  </a:lnTo>
                  <a:lnTo>
                    <a:pt x="5520866" y="801111"/>
                  </a:lnTo>
                  <a:lnTo>
                    <a:pt x="5473393" y="820737"/>
                  </a:lnTo>
                  <a:lnTo>
                    <a:pt x="5425894" y="839974"/>
                  </a:lnTo>
                  <a:lnTo>
                    <a:pt x="5378372" y="858822"/>
                  </a:lnTo>
                  <a:lnTo>
                    <a:pt x="5330828" y="877282"/>
                  </a:lnTo>
                  <a:lnTo>
                    <a:pt x="5283267" y="895354"/>
                  </a:lnTo>
                  <a:lnTo>
                    <a:pt x="5235690" y="913037"/>
                  </a:lnTo>
                  <a:lnTo>
                    <a:pt x="5188099" y="930332"/>
                  </a:lnTo>
                  <a:lnTo>
                    <a:pt x="5140499" y="947238"/>
                  </a:lnTo>
                  <a:lnTo>
                    <a:pt x="5092891" y="963755"/>
                  </a:lnTo>
                  <a:lnTo>
                    <a:pt x="5045278" y="979884"/>
                  </a:lnTo>
                  <a:lnTo>
                    <a:pt x="4997663" y="995624"/>
                  </a:lnTo>
                  <a:lnTo>
                    <a:pt x="4950049" y="1010976"/>
                  </a:lnTo>
                  <a:lnTo>
                    <a:pt x="4902437" y="1025939"/>
                  </a:lnTo>
                  <a:lnTo>
                    <a:pt x="4854831" y="1040514"/>
                  </a:lnTo>
                  <a:lnTo>
                    <a:pt x="4807234" y="1054700"/>
                  </a:lnTo>
                  <a:lnTo>
                    <a:pt x="4759648" y="1068498"/>
                  </a:lnTo>
                  <a:lnTo>
                    <a:pt x="4712076" y="1081907"/>
                  </a:lnTo>
                  <a:lnTo>
                    <a:pt x="4664520" y="1094928"/>
                  </a:lnTo>
                  <a:lnTo>
                    <a:pt x="4616983" y="1107560"/>
                  </a:lnTo>
                  <a:lnTo>
                    <a:pt x="4569468" y="1119803"/>
                  </a:lnTo>
                  <a:lnTo>
                    <a:pt x="4521977" y="1131658"/>
                  </a:lnTo>
                  <a:lnTo>
                    <a:pt x="4474514" y="1143125"/>
                  </a:lnTo>
                  <a:lnTo>
                    <a:pt x="4427081" y="1154203"/>
                  </a:lnTo>
                  <a:lnTo>
                    <a:pt x="4379680" y="1164892"/>
                  </a:lnTo>
                  <a:lnTo>
                    <a:pt x="4332314" y="1175193"/>
                  </a:lnTo>
                  <a:lnTo>
                    <a:pt x="4284986" y="1185105"/>
                  </a:lnTo>
                  <a:lnTo>
                    <a:pt x="4237698" y="1194629"/>
                  </a:lnTo>
                  <a:lnTo>
                    <a:pt x="4190454" y="1203764"/>
                  </a:lnTo>
                  <a:lnTo>
                    <a:pt x="4143255" y="1212511"/>
                  </a:lnTo>
                  <a:lnTo>
                    <a:pt x="4096105" y="1220869"/>
                  </a:lnTo>
                  <a:lnTo>
                    <a:pt x="4049006" y="1228839"/>
                  </a:lnTo>
                  <a:lnTo>
                    <a:pt x="4001961" y="1236420"/>
                  </a:lnTo>
                  <a:lnTo>
                    <a:pt x="3954972" y="1243613"/>
                  </a:lnTo>
                  <a:lnTo>
                    <a:pt x="3908043" y="1250417"/>
                  </a:lnTo>
                  <a:lnTo>
                    <a:pt x="3861175" y="1256832"/>
                  </a:lnTo>
                  <a:lnTo>
                    <a:pt x="3814372" y="1262859"/>
                  </a:lnTo>
                  <a:lnTo>
                    <a:pt x="3767637" y="1268497"/>
                  </a:lnTo>
                  <a:lnTo>
                    <a:pt x="3720971" y="1273747"/>
                  </a:lnTo>
                  <a:lnTo>
                    <a:pt x="3674377" y="1278609"/>
                  </a:lnTo>
                  <a:lnTo>
                    <a:pt x="3627859" y="1283081"/>
                  </a:lnTo>
                  <a:lnTo>
                    <a:pt x="3581419" y="1287166"/>
                  </a:lnTo>
                  <a:lnTo>
                    <a:pt x="3535059" y="1290861"/>
                  </a:lnTo>
                  <a:lnTo>
                    <a:pt x="3488783" y="1294169"/>
                  </a:lnTo>
                  <a:lnTo>
                    <a:pt x="3442592" y="1297087"/>
                  </a:lnTo>
                  <a:lnTo>
                    <a:pt x="3396490" y="1299617"/>
                  </a:lnTo>
                  <a:lnTo>
                    <a:pt x="3350479" y="1301759"/>
                  </a:lnTo>
                  <a:lnTo>
                    <a:pt x="3304562" y="1303512"/>
                  </a:lnTo>
                  <a:lnTo>
                    <a:pt x="3258742" y="1304877"/>
                  </a:lnTo>
                  <a:lnTo>
                    <a:pt x="3213020" y="1305853"/>
                  </a:lnTo>
                  <a:lnTo>
                    <a:pt x="3167401" y="1306440"/>
                  </a:lnTo>
                  <a:lnTo>
                    <a:pt x="3121887" y="1306639"/>
                  </a:lnTo>
                  <a:lnTo>
                    <a:pt x="3076479" y="1306449"/>
                  </a:lnTo>
                  <a:lnTo>
                    <a:pt x="3031182" y="1305871"/>
                  </a:lnTo>
                  <a:lnTo>
                    <a:pt x="2985997" y="1304905"/>
                  </a:lnTo>
                  <a:lnTo>
                    <a:pt x="2940927" y="1303549"/>
                  </a:lnTo>
                  <a:lnTo>
                    <a:pt x="2895975" y="1301806"/>
                  </a:lnTo>
                  <a:lnTo>
                    <a:pt x="2851144" y="1299673"/>
                  </a:lnTo>
                  <a:lnTo>
                    <a:pt x="2806436" y="1297152"/>
                  </a:lnTo>
                  <a:lnTo>
                    <a:pt x="2761854" y="1294243"/>
                  </a:lnTo>
                  <a:lnTo>
                    <a:pt x="2717401" y="1290945"/>
                  </a:lnTo>
                  <a:lnTo>
                    <a:pt x="2673079" y="1287259"/>
                  </a:lnTo>
                  <a:lnTo>
                    <a:pt x="2628891" y="1283184"/>
                  </a:lnTo>
                  <a:lnTo>
                    <a:pt x="2584840" y="1278720"/>
                  </a:lnTo>
                  <a:lnTo>
                    <a:pt x="2540928" y="1273868"/>
                  </a:lnTo>
                  <a:lnTo>
                    <a:pt x="2497157" y="1268628"/>
                  </a:lnTo>
                  <a:lnTo>
                    <a:pt x="2453532" y="1262998"/>
                  </a:lnTo>
                  <a:lnTo>
                    <a:pt x="2410054" y="1256981"/>
                  </a:lnTo>
                  <a:lnTo>
                    <a:pt x="2366725" y="1250575"/>
                  </a:lnTo>
                  <a:lnTo>
                    <a:pt x="2323550" y="1243780"/>
                  </a:lnTo>
                  <a:lnTo>
                    <a:pt x="2280529" y="1236597"/>
                  </a:lnTo>
                  <a:lnTo>
                    <a:pt x="2237667" y="1229025"/>
                  </a:lnTo>
                  <a:lnTo>
                    <a:pt x="2194965" y="1221064"/>
                  </a:lnTo>
                  <a:lnTo>
                    <a:pt x="2152427" y="1212715"/>
                  </a:lnTo>
                  <a:lnTo>
                    <a:pt x="2110055" y="1203978"/>
                  </a:lnTo>
                  <a:lnTo>
                    <a:pt x="2067851" y="1194852"/>
                  </a:lnTo>
                  <a:lnTo>
                    <a:pt x="2025819" y="1185338"/>
                  </a:lnTo>
                  <a:lnTo>
                    <a:pt x="1983960" y="1175435"/>
                  </a:lnTo>
                  <a:lnTo>
                    <a:pt x="1942279" y="1165143"/>
                  </a:lnTo>
                  <a:lnTo>
                    <a:pt x="1900776" y="1154463"/>
                  </a:lnTo>
                  <a:lnTo>
                    <a:pt x="1859456" y="1143394"/>
                  </a:lnTo>
                  <a:lnTo>
                    <a:pt x="1818320" y="1131937"/>
                  </a:lnTo>
                  <a:lnTo>
                    <a:pt x="1777372" y="1120091"/>
                  </a:lnTo>
                  <a:lnTo>
                    <a:pt x="1736614" y="1107857"/>
                  </a:lnTo>
                  <a:lnTo>
                    <a:pt x="1696048" y="1095234"/>
                  </a:lnTo>
                  <a:lnTo>
                    <a:pt x="1655678" y="1082223"/>
                  </a:lnTo>
                  <a:lnTo>
                    <a:pt x="1615506" y="1068823"/>
                  </a:lnTo>
                  <a:lnTo>
                    <a:pt x="1575535" y="1055035"/>
                  </a:lnTo>
                  <a:lnTo>
                    <a:pt x="1535767" y="1040858"/>
                  </a:lnTo>
                  <a:lnTo>
                    <a:pt x="1496205" y="1026292"/>
                  </a:lnTo>
                  <a:lnTo>
                    <a:pt x="1456851" y="1011338"/>
                  </a:lnTo>
                  <a:lnTo>
                    <a:pt x="1417709" y="995996"/>
                  </a:lnTo>
                  <a:lnTo>
                    <a:pt x="1378782" y="980265"/>
                  </a:lnTo>
                  <a:lnTo>
                    <a:pt x="1340070" y="964145"/>
                  </a:lnTo>
                  <a:lnTo>
                    <a:pt x="1301579" y="947637"/>
                  </a:lnTo>
                  <a:lnTo>
                    <a:pt x="1263309" y="930740"/>
                  </a:lnTo>
                  <a:lnTo>
                    <a:pt x="1225264" y="913455"/>
                  </a:lnTo>
                  <a:lnTo>
                    <a:pt x="1187447" y="895781"/>
                  </a:lnTo>
                  <a:lnTo>
                    <a:pt x="1149859" y="877719"/>
                  </a:lnTo>
                  <a:lnTo>
                    <a:pt x="1112505" y="859268"/>
                  </a:lnTo>
                  <a:lnTo>
                    <a:pt x="1075386" y="840429"/>
                  </a:lnTo>
                  <a:lnTo>
                    <a:pt x="1038504" y="821201"/>
                  </a:lnTo>
                  <a:lnTo>
                    <a:pt x="1001864" y="801585"/>
                  </a:lnTo>
                  <a:lnTo>
                    <a:pt x="965467" y="781580"/>
                  </a:lnTo>
                  <a:lnTo>
                    <a:pt x="929316" y="761186"/>
                  </a:lnTo>
                  <a:lnTo>
                    <a:pt x="893414" y="740404"/>
                  </a:lnTo>
                  <a:lnTo>
                    <a:pt x="857764" y="719234"/>
                  </a:lnTo>
                  <a:lnTo>
                    <a:pt x="822367" y="697675"/>
                  </a:lnTo>
                  <a:lnTo>
                    <a:pt x="787227" y="675727"/>
                  </a:lnTo>
                  <a:lnTo>
                    <a:pt x="752347" y="653391"/>
                  </a:lnTo>
                  <a:lnTo>
                    <a:pt x="717729" y="630666"/>
                  </a:lnTo>
                  <a:lnTo>
                    <a:pt x="683376" y="607553"/>
                  </a:lnTo>
                  <a:lnTo>
                    <a:pt x="649290" y="584051"/>
                  </a:lnTo>
                  <a:lnTo>
                    <a:pt x="615474" y="560161"/>
                  </a:lnTo>
                  <a:lnTo>
                    <a:pt x="581931" y="535882"/>
                  </a:lnTo>
                  <a:lnTo>
                    <a:pt x="548664" y="511214"/>
                  </a:lnTo>
                  <a:lnTo>
                    <a:pt x="515674" y="486158"/>
                  </a:lnTo>
                  <a:lnTo>
                    <a:pt x="482966" y="460714"/>
                  </a:lnTo>
                  <a:lnTo>
                    <a:pt x="450541" y="434881"/>
                  </a:lnTo>
                  <a:lnTo>
                    <a:pt x="418402" y="408659"/>
                  </a:lnTo>
                  <a:lnTo>
                    <a:pt x="386552" y="382049"/>
                  </a:lnTo>
                  <a:lnTo>
                    <a:pt x="354993" y="355051"/>
                  </a:lnTo>
                  <a:lnTo>
                    <a:pt x="323729" y="327664"/>
                  </a:lnTo>
                  <a:lnTo>
                    <a:pt x="292761" y="299888"/>
                  </a:lnTo>
                  <a:lnTo>
                    <a:pt x="262093" y="271724"/>
                  </a:lnTo>
                  <a:lnTo>
                    <a:pt x="231727" y="243171"/>
                  </a:lnTo>
                  <a:lnTo>
                    <a:pt x="201666" y="214230"/>
                  </a:lnTo>
                  <a:lnTo>
                    <a:pt x="171913" y="184900"/>
                  </a:lnTo>
                  <a:lnTo>
                    <a:pt x="142470" y="155181"/>
                  </a:lnTo>
                  <a:lnTo>
                    <a:pt x="113339" y="125074"/>
                  </a:lnTo>
                  <a:lnTo>
                    <a:pt x="84524" y="94579"/>
                  </a:lnTo>
                  <a:lnTo>
                    <a:pt x="56028" y="63695"/>
                  </a:lnTo>
                  <a:lnTo>
                    <a:pt x="27852" y="32423"/>
                  </a:lnTo>
                  <a:lnTo>
                    <a:pt x="0" y="762"/>
                  </a:lnTo>
                </a:path>
              </a:pathLst>
            </a:custGeom>
            <a:ln w="508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83105" y="2395982"/>
              <a:ext cx="168656" cy="1701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06650" y="2929382"/>
              <a:ext cx="170180" cy="16865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4929" y="3253994"/>
              <a:ext cx="168656" cy="16865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67426" y="3072638"/>
              <a:ext cx="170179" cy="17017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85914" y="2452369"/>
              <a:ext cx="168655" cy="170179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229340" y="915388"/>
            <a:ext cx="309880" cy="6775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Costs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31764" y="1370838"/>
            <a:ext cx="17208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3000" i="1" baseline="-27777" dirty="0">
                <a:solidFill>
                  <a:srgbClr val="BEBEBE"/>
                </a:solidFill>
                <a:latin typeface="Arial"/>
                <a:cs typeface="Arial"/>
              </a:rPr>
              <a:t>SRAC</a:t>
            </a:r>
            <a:r>
              <a:rPr sz="1950" baseline="-64102" dirty="0">
                <a:solidFill>
                  <a:srgbClr val="BEBEBE"/>
                </a:solidFill>
                <a:latin typeface="Arial"/>
                <a:cs typeface="Arial"/>
              </a:rPr>
              <a:t>3</a:t>
            </a:r>
            <a:r>
              <a:rPr sz="1950" spc="-120" baseline="-64102" dirty="0">
                <a:solidFill>
                  <a:srgbClr val="BEBEBE"/>
                </a:solidFill>
                <a:latin typeface="Arial"/>
                <a:cs typeface="Arial"/>
              </a:rPr>
              <a:t> </a:t>
            </a:r>
            <a:r>
              <a:rPr sz="2000" i="1" spc="-10" dirty="0">
                <a:solidFill>
                  <a:srgbClr val="BEBEBE"/>
                </a:solidFill>
                <a:latin typeface="Arial"/>
                <a:cs typeface="Arial"/>
              </a:rPr>
              <a:t>SRAC</a:t>
            </a:r>
            <a:r>
              <a:rPr sz="1950" spc="-15" baseline="-21367" dirty="0">
                <a:solidFill>
                  <a:srgbClr val="BEBEBE"/>
                </a:solidFill>
                <a:latin typeface="Arial"/>
                <a:cs typeface="Arial"/>
              </a:rPr>
              <a:t>4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65543" y="1073912"/>
            <a:ext cx="8782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spc="-10" dirty="0">
                <a:solidFill>
                  <a:srgbClr val="BEBEBE"/>
                </a:solidFill>
                <a:latin typeface="Arial"/>
                <a:cs typeface="Arial"/>
              </a:rPr>
              <a:t>SRAC</a:t>
            </a:r>
            <a:r>
              <a:rPr sz="1950" spc="-15" baseline="-21367" dirty="0">
                <a:solidFill>
                  <a:srgbClr val="BEBEBE"/>
                </a:solidFill>
                <a:latin typeface="Arial"/>
                <a:cs typeface="Arial"/>
              </a:rPr>
              <a:t>5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472940" y="1545336"/>
            <a:ext cx="995680" cy="401320"/>
          </a:xfrm>
          <a:custGeom>
            <a:avLst/>
            <a:gdLst/>
            <a:ahLst/>
            <a:cxnLst/>
            <a:rect l="l" t="t" r="r" b="b"/>
            <a:pathLst>
              <a:path w="995679" h="401319">
                <a:moveTo>
                  <a:pt x="995172" y="0"/>
                </a:moveTo>
                <a:lnTo>
                  <a:pt x="0" y="0"/>
                </a:lnTo>
                <a:lnTo>
                  <a:pt x="0" y="400812"/>
                </a:lnTo>
                <a:lnTo>
                  <a:pt x="995172" y="400812"/>
                </a:lnTo>
                <a:lnTo>
                  <a:pt x="9951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552569" y="1570685"/>
            <a:ext cx="73279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i="1" spc="-20" dirty="0">
                <a:solidFill>
                  <a:srgbClr val="BEBEBE"/>
                </a:solidFill>
                <a:latin typeface="Arial"/>
                <a:cs typeface="Arial"/>
              </a:rPr>
              <a:t>SRAC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59704" y="1718513"/>
            <a:ext cx="120014" cy="2292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-50" dirty="0">
                <a:solidFill>
                  <a:srgbClr val="BEBEBE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249422" y="5110226"/>
            <a:ext cx="2440940" cy="784860"/>
            <a:chOff x="3249422" y="5110226"/>
            <a:chExt cx="2440940" cy="784860"/>
          </a:xfrm>
        </p:grpSpPr>
        <p:sp>
          <p:nvSpPr>
            <p:cNvPr id="21" name="object 21"/>
            <p:cNvSpPr/>
            <p:nvPr/>
          </p:nvSpPr>
          <p:spPr>
            <a:xfrm>
              <a:off x="3262122" y="5122926"/>
              <a:ext cx="2415540" cy="759460"/>
            </a:xfrm>
            <a:custGeom>
              <a:avLst/>
              <a:gdLst/>
              <a:ahLst/>
              <a:cxnLst/>
              <a:rect l="l" t="t" r="r" b="b"/>
              <a:pathLst>
                <a:path w="2415540" h="759460">
                  <a:moveTo>
                    <a:pt x="2320798" y="0"/>
                  </a:moveTo>
                  <a:lnTo>
                    <a:pt x="94741" y="0"/>
                  </a:lnTo>
                  <a:lnTo>
                    <a:pt x="57864" y="7445"/>
                  </a:lnTo>
                  <a:lnTo>
                    <a:pt x="27749" y="27749"/>
                  </a:lnTo>
                  <a:lnTo>
                    <a:pt x="7445" y="57864"/>
                  </a:lnTo>
                  <a:lnTo>
                    <a:pt x="0" y="94742"/>
                  </a:lnTo>
                  <a:lnTo>
                    <a:pt x="0" y="664184"/>
                  </a:lnTo>
                  <a:lnTo>
                    <a:pt x="7445" y="701071"/>
                  </a:lnTo>
                  <a:lnTo>
                    <a:pt x="27749" y="731194"/>
                  </a:lnTo>
                  <a:lnTo>
                    <a:pt x="57864" y="751504"/>
                  </a:lnTo>
                  <a:lnTo>
                    <a:pt x="94741" y="758952"/>
                  </a:lnTo>
                  <a:lnTo>
                    <a:pt x="2320798" y="758952"/>
                  </a:lnTo>
                  <a:lnTo>
                    <a:pt x="2357675" y="751504"/>
                  </a:lnTo>
                  <a:lnTo>
                    <a:pt x="2387790" y="731194"/>
                  </a:lnTo>
                  <a:lnTo>
                    <a:pt x="2408094" y="701071"/>
                  </a:lnTo>
                  <a:lnTo>
                    <a:pt x="2415540" y="664184"/>
                  </a:lnTo>
                  <a:lnTo>
                    <a:pt x="2415540" y="94742"/>
                  </a:lnTo>
                  <a:lnTo>
                    <a:pt x="2408094" y="57864"/>
                  </a:lnTo>
                  <a:lnTo>
                    <a:pt x="2387790" y="27749"/>
                  </a:lnTo>
                  <a:lnTo>
                    <a:pt x="2357675" y="7445"/>
                  </a:lnTo>
                  <a:lnTo>
                    <a:pt x="2320798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262122" y="5122926"/>
              <a:ext cx="2415540" cy="759460"/>
            </a:xfrm>
            <a:custGeom>
              <a:avLst/>
              <a:gdLst/>
              <a:ahLst/>
              <a:cxnLst/>
              <a:rect l="l" t="t" r="r" b="b"/>
              <a:pathLst>
                <a:path w="2415540" h="759460">
                  <a:moveTo>
                    <a:pt x="0" y="94742"/>
                  </a:moveTo>
                  <a:lnTo>
                    <a:pt x="7445" y="57864"/>
                  </a:lnTo>
                  <a:lnTo>
                    <a:pt x="27749" y="27749"/>
                  </a:lnTo>
                  <a:lnTo>
                    <a:pt x="57864" y="7445"/>
                  </a:lnTo>
                  <a:lnTo>
                    <a:pt x="94741" y="0"/>
                  </a:lnTo>
                  <a:lnTo>
                    <a:pt x="2320798" y="0"/>
                  </a:lnTo>
                  <a:lnTo>
                    <a:pt x="2357675" y="7445"/>
                  </a:lnTo>
                  <a:lnTo>
                    <a:pt x="2387790" y="27749"/>
                  </a:lnTo>
                  <a:lnTo>
                    <a:pt x="2408094" y="57864"/>
                  </a:lnTo>
                  <a:lnTo>
                    <a:pt x="2415540" y="94742"/>
                  </a:lnTo>
                  <a:lnTo>
                    <a:pt x="2415540" y="664184"/>
                  </a:lnTo>
                  <a:lnTo>
                    <a:pt x="2408094" y="701071"/>
                  </a:lnTo>
                  <a:lnTo>
                    <a:pt x="2387790" y="731194"/>
                  </a:lnTo>
                  <a:lnTo>
                    <a:pt x="2357675" y="751504"/>
                  </a:lnTo>
                  <a:lnTo>
                    <a:pt x="2320798" y="758952"/>
                  </a:lnTo>
                  <a:lnTo>
                    <a:pt x="94741" y="758952"/>
                  </a:lnTo>
                  <a:lnTo>
                    <a:pt x="57864" y="751504"/>
                  </a:lnTo>
                  <a:lnTo>
                    <a:pt x="27749" y="731194"/>
                  </a:lnTo>
                  <a:lnTo>
                    <a:pt x="7445" y="701071"/>
                  </a:lnTo>
                  <a:lnTo>
                    <a:pt x="0" y="664184"/>
                  </a:lnTo>
                  <a:lnTo>
                    <a:pt x="0" y="94742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372358" y="5200015"/>
            <a:ext cx="21939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Cheaper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to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build</a:t>
            </a:r>
            <a:r>
              <a:rPr sz="1800" spc="-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2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  <a:p>
            <a:pPr marL="128905">
              <a:lnSpc>
                <a:spcPct val="100000"/>
              </a:lnSpc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half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factories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for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q</a:t>
            </a:r>
            <a:r>
              <a:rPr sz="1800" spc="-37" baseline="-20833" dirty="0">
                <a:solidFill>
                  <a:srgbClr val="C0504D"/>
                </a:solidFill>
                <a:latin typeface="Calibri"/>
                <a:cs typeface="Calibri"/>
              </a:rPr>
              <a:t>2</a:t>
            </a:r>
            <a:endParaRPr sz="1800" baseline="-20833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538537" y="1456753"/>
            <a:ext cx="1005205" cy="410845"/>
            <a:chOff x="3538537" y="1456753"/>
            <a:chExt cx="1005205" cy="410845"/>
          </a:xfrm>
        </p:grpSpPr>
        <p:sp>
          <p:nvSpPr>
            <p:cNvPr id="25" name="object 25"/>
            <p:cNvSpPr/>
            <p:nvPr/>
          </p:nvSpPr>
          <p:spPr>
            <a:xfrm>
              <a:off x="3543300" y="1461516"/>
              <a:ext cx="995680" cy="401320"/>
            </a:xfrm>
            <a:custGeom>
              <a:avLst/>
              <a:gdLst/>
              <a:ahLst/>
              <a:cxnLst/>
              <a:rect l="l" t="t" r="r" b="b"/>
              <a:pathLst>
                <a:path w="995679" h="401319">
                  <a:moveTo>
                    <a:pt x="995172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995172" y="400812"/>
                  </a:lnTo>
                  <a:lnTo>
                    <a:pt x="9951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543300" y="1461516"/>
              <a:ext cx="995680" cy="401320"/>
            </a:xfrm>
            <a:custGeom>
              <a:avLst/>
              <a:gdLst/>
              <a:ahLst/>
              <a:cxnLst/>
              <a:rect l="l" t="t" r="r" b="b"/>
              <a:pathLst>
                <a:path w="995679" h="401319">
                  <a:moveTo>
                    <a:pt x="0" y="400812"/>
                  </a:moveTo>
                  <a:lnTo>
                    <a:pt x="995172" y="400812"/>
                  </a:lnTo>
                  <a:lnTo>
                    <a:pt x="995172" y="0"/>
                  </a:lnTo>
                  <a:lnTo>
                    <a:pt x="0" y="0"/>
                  </a:lnTo>
                  <a:lnTo>
                    <a:pt x="0" y="400812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3597528" y="1487170"/>
            <a:ext cx="8782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i="1" spc="-10" dirty="0">
                <a:solidFill>
                  <a:srgbClr val="BEBEBE"/>
                </a:solidFill>
                <a:latin typeface="Arial"/>
                <a:cs typeface="Arial"/>
              </a:rPr>
              <a:t>SRAC</a:t>
            </a:r>
            <a:r>
              <a:rPr sz="1950" spc="-15" baseline="-21367" dirty="0">
                <a:solidFill>
                  <a:srgbClr val="BEBEBE"/>
                </a:solidFill>
                <a:latin typeface="Arial"/>
                <a:cs typeface="Arial"/>
              </a:rPr>
              <a:t>1</a:t>
            </a:r>
            <a:endParaRPr sz="1950" baseline="-21367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230122" y="683005"/>
            <a:ext cx="3753485" cy="825500"/>
            <a:chOff x="1230122" y="683005"/>
            <a:chExt cx="3753485" cy="825500"/>
          </a:xfrm>
        </p:grpSpPr>
        <p:sp>
          <p:nvSpPr>
            <p:cNvPr id="29" name="object 29"/>
            <p:cNvSpPr/>
            <p:nvPr/>
          </p:nvSpPr>
          <p:spPr>
            <a:xfrm>
              <a:off x="1242822" y="695705"/>
              <a:ext cx="3728085" cy="800100"/>
            </a:xfrm>
            <a:custGeom>
              <a:avLst/>
              <a:gdLst/>
              <a:ahLst/>
              <a:cxnLst/>
              <a:rect l="l" t="t" r="r" b="b"/>
              <a:pathLst>
                <a:path w="3728085" h="800100">
                  <a:moveTo>
                    <a:pt x="3627754" y="0"/>
                  </a:moveTo>
                  <a:lnTo>
                    <a:pt x="99949" y="0"/>
                  </a:lnTo>
                  <a:lnTo>
                    <a:pt x="61025" y="7848"/>
                  </a:lnTo>
                  <a:lnTo>
                    <a:pt x="29257" y="29257"/>
                  </a:lnTo>
                  <a:lnTo>
                    <a:pt x="7848" y="61025"/>
                  </a:lnTo>
                  <a:lnTo>
                    <a:pt x="0" y="99949"/>
                  </a:lnTo>
                  <a:lnTo>
                    <a:pt x="0" y="700151"/>
                  </a:lnTo>
                  <a:lnTo>
                    <a:pt x="7848" y="739074"/>
                  </a:lnTo>
                  <a:lnTo>
                    <a:pt x="29257" y="770842"/>
                  </a:lnTo>
                  <a:lnTo>
                    <a:pt x="61025" y="792251"/>
                  </a:lnTo>
                  <a:lnTo>
                    <a:pt x="99949" y="800100"/>
                  </a:lnTo>
                  <a:lnTo>
                    <a:pt x="3627754" y="800100"/>
                  </a:lnTo>
                  <a:lnTo>
                    <a:pt x="3666678" y="792251"/>
                  </a:lnTo>
                  <a:lnTo>
                    <a:pt x="3698446" y="770842"/>
                  </a:lnTo>
                  <a:lnTo>
                    <a:pt x="3719855" y="739074"/>
                  </a:lnTo>
                  <a:lnTo>
                    <a:pt x="3727704" y="700151"/>
                  </a:lnTo>
                  <a:lnTo>
                    <a:pt x="3727704" y="99949"/>
                  </a:lnTo>
                  <a:lnTo>
                    <a:pt x="3719855" y="61025"/>
                  </a:lnTo>
                  <a:lnTo>
                    <a:pt x="3698446" y="29257"/>
                  </a:lnTo>
                  <a:lnTo>
                    <a:pt x="3666678" y="7848"/>
                  </a:lnTo>
                  <a:lnTo>
                    <a:pt x="3627754" y="0"/>
                  </a:lnTo>
                  <a:close/>
                </a:path>
              </a:pathLst>
            </a:custGeom>
            <a:solidFill>
              <a:srgbClr val="FFEB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242822" y="695705"/>
              <a:ext cx="3728085" cy="800100"/>
            </a:xfrm>
            <a:custGeom>
              <a:avLst/>
              <a:gdLst/>
              <a:ahLst/>
              <a:cxnLst/>
              <a:rect l="l" t="t" r="r" b="b"/>
              <a:pathLst>
                <a:path w="3728085" h="800100">
                  <a:moveTo>
                    <a:pt x="0" y="99949"/>
                  </a:moveTo>
                  <a:lnTo>
                    <a:pt x="7848" y="61025"/>
                  </a:lnTo>
                  <a:lnTo>
                    <a:pt x="29257" y="29257"/>
                  </a:lnTo>
                  <a:lnTo>
                    <a:pt x="61025" y="7848"/>
                  </a:lnTo>
                  <a:lnTo>
                    <a:pt x="99949" y="0"/>
                  </a:lnTo>
                  <a:lnTo>
                    <a:pt x="3627754" y="0"/>
                  </a:lnTo>
                  <a:lnTo>
                    <a:pt x="3666678" y="7848"/>
                  </a:lnTo>
                  <a:lnTo>
                    <a:pt x="3698446" y="29257"/>
                  </a:lnTo>
                  <a:lnTo>
                    <a:pt x="3719855" y="61025"/>
                  </a:lnTo>
                  <a:lnTo>
                    <a:pt x="3727704" y="99949"/>
                  </a:lnTo>
                  <a:lnTo>
                    <a:pt x="3727704" y="700151"/>
                  </a:lnTo>
                  <a:lnTo>
                    <a:pt x="3719855" y="739074"/>
                  </a:lnTo>
                  <a:lnTo>
                    <a:pt x="3698446" y="770842"/>
                  </a:lnTo>
                  <a:lnTo>
                    <a:pt x="3666678" y="792251"/>
                  </a:lnTo>
                  <a:lnTo>
                    <a:pt x="3627754" y="800100"/>
                  </a:lnTo>
                  <a:lnTo>
                    <a:pt x="99949" y="800100"/>
                  </a:lnTo>
                  <a:lnTo>
                    <a:pt x="61025" y="792251"/>
                  </a:lnTo>
                  <a:lnTo>
                    <a:pt x="29257" y="770842"/>
                  </a:lnTo>
                  <a:lnTo>
                    <a:pt x="7848" y="739074"/>
                  </a:lnTo>
                  <a:lnTo>
                    <a:pt x="0" y="700151"/>
                  </a:lnTo>
                  <a:lnTo>
                    <a:pt x="0" y="99949"/>
                  </a:lnTo>
                  <a:close/>
                </a:path>
              </a:pathLst>
            </a:custGeom>
            <a:ln w="25400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1427733" y="792607"/>
            <a:ext cx="33547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3510" marR="5080" indent="-13144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When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firms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can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also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vary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size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factories,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the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LRAC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is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smooth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802121" y="3238754"/>
            <a:ext cx="2936240" cy="1025525"/>
            <a:chOff x="5802121" y="3238754"/>
            <a:chExt cx="2936240" cy="1025525"/>
          </a:xfrm>
        </p:grpSpPr>
        <p:sp>
          <p:nvSpPr>
            <p:cNvPr id="33" name="object 33"/>
            <p:cNvSpPr/>
            <p:nvPr/>
          </p:nvSpPr>
          <p:spPr>
            <a:xfrm>
              <a:off x="5814821" y="3251454"/>
              <a:ext cx="2910840" cy="1000125"/>
            </a:xfrm>
            <a:custGeom>
              <a:avLst/>
              <a:gdLst/>
              <a:ahLst/>
              <a:cxnLst/>
              <a:rect l="l" t="t" r="r" b="b"/>
              <a:pathLst>
                <a:path w="2910840" h="1000125">
                  <a:moveTo>
                    <a:pt x="2785999" y="0"/>
                  </a:moveTo>
                  <a:lnTo>
                    <a:pt x="124840" y="0"/>
                  </a:lnTo>
                  <a:lnTo>
                    <a:pt x="76241" y="9808"/>
                  </a:lnTo>
                  <a:lnTo>
                    <a:pt x="36560" y="36560"/>
                  </a:lnTo>
                  <a:lnTo>
                    <a:pt x="9808" y="76241"/>
                  </a:lnTo>
                  <a:lnTo>
                    <a:pt x="0" y="124841"/>
                  </a:lnTo>
                  <a:lnTo>
                    <a:pt x="0" y="874903"/>
                  </a:lnTo>
                  <a:lnTo>
                    <a:pt x="9808" y="923502"/>
                  </a:lnTo>
                  <a:lnTo>
                    <a:pt x="36560" y="963183"/>
                  </a:lnTo>
                  <a:lnTo>
                    <a:pt x="76241" y="989935"/>
                  </a:lnTo>
                  <a:lnTo>
                    <a:pt x="124840" y="999744"/>
                  </a:lnTo>
                  <a:lnTo>
                    <a:pt x="2785999" y="999744"/>
                  </a:lnTo>
                  <a:lnTo>
                    <a:pt x="2834598" y="989935"/>
                  </a:lnTo>
                  <a:lnTo>
                    <a:pt x="2874279" y="963183"/>
                  </a:lnTo>
                  <a:lnTo>
                    <a:pt x="2901031" y="923502"/>
                  </a:lnTo>
                  <a:lnTo>
                    <a:pt x="2910839" y="874903"/>
                  </a:lnTo>
                  <a:lnTo>
                    <a:pt x="2910839" y="124841"/>
                  </a:lnTo>
                  <a:lnTo>
                    <a:pt x="2901031" y="76241"/>
                  </a:lnTo>
                  <a:lnTo>
                    <a:pt x="2874279" y="36560"/>
                  </a:lnTo>
                  <a:lnTo>
                    <a:pt x="2834598" y="9808"/>
                  </a:lnTo>
                  <a:lnTo>
                    <a:pt x="2785999" y="0"/>
                  </a:lnTo>
                  <a:close/>
                </a:path>
              </a:pathLst>
            </a:custGeom>
            <a:solidFill>
              <a:srgbClr val="FFEB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814821" y="3251454"/>
              <a:ext cx="2910840" cy="1000125"/>
            </a:xfrm>
            <a:custGeom>
              <a:avLst/>
              <a:gdLst/>
              <a:ahLst/>
              <a:cxnLst/>
              <a:rect l="l" t="t" r="r" b="b"/>
              <a:pathLst>
                <a:path w="2910840" h="1000125">
                  <a:moveTo>
                    <a:pt x="0" y="124841"/>
                  </a:moveTo>
                  <a:lnTo>
                    <a:pt x="9808" y="76241"/>
                  </a:lnTo>
                  <a:lnTo>
                    <a:pt x="36560" y="36560"/>
                  </a:lnTo>
                  <a:lnTo>
                    <a:pt x="76241" y="9808"/>
                  </a:lnTo>
                  <a:lnTo>
                    <a:pt x="124840" y="0"/>
                  </a:lnTo>
                  <a:lnTo>
                    <a:pt x="2785999" y="0"/>
                  </a:lnTo>
                  <a:lnTo>
                    <a:pt x="2834598" y="9808"/>
                  </a:lnTo>
                  <a:lnTo>
                    <a:pt x="2874279" y="36560"/>
                  </a:lnTo>
                  <a:lnTo>
                    <a:pt x="2901031" y="76241"/>
                  </a:lnTo>
                  <a:lnTo>
                    <a:pt x="2910839" y="124841"/>
                  </a:lnTo>
                  <a:lnTo>
                    <a:pt x="2910839" y="874903"/>
                  </a:lnTo>
                  <a:lnTo>
                    <a:pt x="2901031" y="923502"/>
                  </a:lnTo>
                  <a:lnTo>
                    <a:pt x="2874279" y="963183"/>
                  </a:lnTo>
                  <a:lnTo>
                    <a:pt x="2834598" y="989935"/>
                  </a:lnTo>
                  <a:lnTo>
                    <a:pt x="2785999" y="999744"/>
                  </a:lnTo>
                  <a:lnTo>
                    <a:pt x="124840" y="999744"/>
                  </a:lnTo>
                  <a:lnTo>
                    <a:pt x="76241" y="989935"/>
                  </a:lnTo>
                  <a:lnTo>
                    <a:pt x="36560" y="963183"/>
                  </a:lnTo>
                  <a:lnTo>
                    <a:pt x="9808" y="923502"/>
                  </a:lnTo>
                  <a:lnTo>
                    <a:pt x="0" y="874903"/>
                  </a:lnTo>
                  <a:lnTo>
                    <a:pt x="0" y="124841"/>
                  </a:lnTo>
                  <a:close/>
                </a:path>
              </a:pathLst>
            </a:custGeom>
            <a:ln w="25399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972047" y="2364993"/>
            <a:ext cx="2596515" cy="1795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27940" algn="r">
              <a:lnSpc>
                <a:spcPct val="100000"/>
              </a:lnSpc>
              <a:spcBef>
                <a:spcPts val="95"/>
              </a:spcBef>
            </a:pPr>
            <a:r>
              <a:rPr sz="2200" b="1" i="1" spc="-20" dirty="0">
                <a:solidFill>
                  <a:srgbClr val="C0504D"/>
                </a:solidFill>
                <a:latin typeface="Arial"/>
                <a:cs typeface="Arial"/>
              </a:rPr>
              <a:t>LRAC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0"/>
              </a:spcBef>
            </a:pPr>
            <a:endParaRPr sz="22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</a:pP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LRAC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curve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at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point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C0504D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tangency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with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SRAC</a:t>
            </a:r>
            <a:r>
              <a:rPr sz="1800" spc="-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C0504D"/>
                </a:solidFill>
                <a:latin typeface="Calibri"/>
                <a:cs typeface="Calibri"/>
              </a:rPr>
              <a:t>curve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for</a:t>
            </a:r>
            <a:r>
              <a:rPr sz="18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each</a:t>
            </a:r>
            <a:r>
              <a:rPr sz="1800" spc="-3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level</a:t>
            </a:r>
            <a:r>
              <a:rPr sz="1800" spc="-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18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C0504D"/>
                </a:solidFill>
                <a:latin typeface="Calibri"/>
                <a:cs typeface="Calibri"/>
              </a:rPr>
              <a:t>output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05078" y="5989784"/>
            <a:ext cx="224154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50" dirty="0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060954" y="6033342"/>
            <a:ext cx="261620" cy="354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25" dirty="0">
                <a:latin typeface="Arial"/>
                <a:cs typeface="Arial"/>
              </a:rPr>
              <a:t>q</a:t>
            </a:r>
            <a:r>
              <a:rPr sz="1950" spc="-37" baseline="-21367" dirty="0">
                <a:latin typeface="Arial"/>
                <a:cs typeface="Arial"/>
              </a:rPr>
              <a:t>2</a:t>
            </a:r>
            <a:endParaRPr sz="1950" baseline="-21367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456169" y="6280535"/>
            <a:ext cx="78994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Output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24454" y="204977"/>
            <a:ext cx="38950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2000" b="1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typical</a:t>
            </a:r>
            <a:r>
              <a:rPr sz="2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long-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run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average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</a:t>
            </a:r>
            <a:r>
              <a:rPr sz="20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curve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29461" y="610362"/>
            <a:ext cx="7196455" cy="5372100"/>
            <a:chOff x="1029461" y="610362"/>
            <a:chExt cx="7196455" cy="5372100"/>
          </a:xfrm>
        </p:grpSpPr>
        <p:sp>
          <p:nvSpPr>
            <p:cNvPr id="4" name="object 4"/>
            <p:cNvSpPr/>
            <p:nvPr/>
          </p:nvSpPr>
          <p:spPr>
            <a:xfrm>
              <a:off x="1029462" y="610361"/>
              <a:ext cx="7196455" cy="5372100"/>
            </a:xfrm>
            <a:custGeom>
              <a:avLst/>
              <a:gdLst/>
              <a:ahLst/>
              <a:cxnLst/>
              <a:rect l="l" t="t" r="r" b="b"/>
              <a:pathLst>
                <a:path w="7196455" h="5372100">
                  <a:moveTo>
                    <a:pt x="7196328" y="5334000"/>
                  </a:moveTo>
                  <a:lnTo>
                    <a:pt x="7153986" y="5321300"/>
                  </a:lnTo>
                  <a:lnTo>
                    <a:pt x="7069328" y="5295900"/>
                  </a:lnTo>
                  <a:lnTo>
                    <a:pt x="7103186" y="5321300"/>
                  </a:lnTo>
                  <a:lnTo>
                    <a:pt x="50800" y="5321300"/>
                  </a:lnTo>
                  <a:lnTo>
                    <a:pt x="50800" y="93141"/>
                  </a:lnTo>
                  <a:lnTo>
                    <a:pt x="76200" y="127000"/>
                  </a:lnTo>
                  <a:lnTo>
                    <a:pt x="60960" y="76200"/>
                  </a:lnTo>
                  <a:lnTo>
                    <a:pt x="38100" y="0"/>
                  </a:lnTo>
                  <a:lnTo>
                    <a:pt x="0" y="127000"/>
                  </a:lnTo>
                  <a:lnTo>
                    <a:pt x="25400" y="93141"/>
                  </a:lnTo>
                  <a:lnTo>
                    <a:pt x="25400" y="5334000"/>
                  </a:lnTo>
                  <a:lnTo>
                    <a:pt x="38100" y="5334000"/>
                  </a:lnTo>
                  <a:lnTo>
                    <a:pt x="38100" y="5346700"/>
                  </a:lnTo>
                  <a:lnTo>
                    <a:pt x="7103186" y="5346700"/>
                  </a:lnTo>
                  <a:lnTo>
                    <a:pt x="7069328" y="5372100"/>
                  </a:lnTo>
                  <a:lnTo>
                    <a:pt x="7153986" y="5346700"/>
                  </a:lnTo>
                  <a:lnTo>
                    <a:pt x="7196328" y="5334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21485" y="2526284"/>
              <a:ext cx="2286000" cy="1360805"/>
            </a:xfrm>
            <a:custGeom>
              <a:avLst/>
              <a:gdLst/>
              <a:ahLst/>
              <a:cxnLst/>
              <a:rect l="l" t="t" r="r" b="b"/>
              <a:pathLst>
                <a:path w="2286000" h="1360804">
                  <a:moveTo>
                    <a:pt x="2286000" y="1360677"/>
                  </a:moveTo>
                  <a:lnTo>
                    <a:pt x="2231456" y="1360209"/>
                  </a:lnTo>
                  <a:lnTo>
                    <a:pt x="2177170" y="1358809"/>
                  </a:lnTo>
                  <a:lnTo>
                    <a:pt x="2123157" y="1356486"/>
                  </a:lnTo>
                  <a:lnTo>
                    <a:pt x="2069432" y="1353251"/>
                  </a:lnTo>
                  <a:lnTo>
                    <a:pt x="2016011" y="1349112"/>
                  </a:lnTo>
                  <a:lnTo>
                    <a:pt x="1962910" y="1344078"/>
                  </a:lnTo>
                  <a:lnTo>
                    <a:pt x="1910144" y="1338160"/>
                  </a:lnTo>
                  <a:lnTo>
                    <a:pt x="1857728" y="1331365"/>
                  </a:lnTo>
                  <a:lnTo>
                    <a:pt x="1805679" y="1323703"/>
                  </a:lnTo>
                  <a:lnTo>
                    <a:pt x="1754011" y="1315184"/>
                  </a:lnTo>
                  <a:lnTo>
                    <a:pt x="1702740" y="1305817"/>
                  </a:lnTo>
                  <a:lnTo>
                    <a:pt x="1651881" y="1295611"/>
                  </a:lnTo>
                  <a:lnTo>
                    <a:pt x="1601451" y="1284575"/>
                  </a:lnTo>
                  <a:lnTo>
                    <a:pt x="1551465" y="1272718"/>
                  </a:lnTo>
                  <a:lnTo>
                    <a:pt x="1501937" y="1260050"/>
                  </a:lnTo>
                  <a:lnTo>
                    <a:pt x="1452884" y="1246580"/>
                  </a:lnTo>
                  <a:lnTo>
                    <a:pt x="1404322" y="1232317"/>
                  </a:lnTo>
                  <a:lnTo>
                    <a:pt x="1356265" y="1217270"/>
                  </a:lnTo>
                  <a:lnTo>
                    <a:pt x="1308729" y="1201449"/>
                  </a:lnTo>
                  <a:lnTo>
                    <a:pt x="1261730" y="1184862"/>
                  </a:lnTo>
                  <a:lnTo>
                    <a:pt x="1215284" y="1167520"/>
                  </a:lnTo>
                  <a:lnTo>
                    <a:pt x="1169405" y="1149431"/>
                  </a:lnTo>
                  <a:lnTo>
                    <a:pt x="1124109" y="1130605"/>
                  </a:lnTo>
                  <a:lnTo>
                    <a:pt x="1079412" y="1111050"/>
                  </a:lnTo>
                  <a:lnTo>
                    <a:pt x="1035330" y="1090777"/>
                  </a:lnTo>
                  <a:lnTo>
                    <a:pt x="991877" y="1069793"/>
                  </a:lnTo>
                  <a:lnTo>
                    <a:pt x="949069" y="1048110"/>
                  </a:lnTo>
                  <a:lnTo>
                    <a:pt x="906923" y="1025734"/>
                  </a:lnTo>
                  <a:lnTo>
                    <a:pt x="865452" y="1002677"/>
                  </a:lnTo>
                  <a:lnTo>
                    <a:pt x="824674" y="978947"/>
                  </a:lnTo>
                  <a:lnTo>
                    <a:pt x="784603" y="954554"/>
                  </a:lnTo>
                  <a:lnTo>
                    <a:pt x="745255" y="929506"/>
                  </a:lnTo>
                  <a:lnTo>
                    <a:pt x="706645" y="903813"/>
                  </a:lnTo>
                  <a:lnTo>
                    <a:pt x="668790" y="877484"/>
                  </a:lnTo>
                  <a:lnTo>
                    <a:pt x="631703" y="850528"/>
                  </a:lnTo>
                  <a:lnTo>
                    <a:pt x="595402" y="822955"/>
                  </a:lnTo>
                  <a:lnTo>
                    <a:pt x="559901" y="794774"/>
                  </a:lnTo>
                  <a:lnTo>
                    <a:pt x="525216" y="765994"/>
                  </a:lnTo>
                  <a:lnTo>
                    <a:pt x="491363" y="736625"/>
                  </a:lnTo>
                  <a:lnTo>
                    <a:pt x="458357" y="706675"/>
                  </a:lnTo>
                  <a:lnTo>
                    <a:pt x="426213" y="676153"/>
                  </a:lnTo>
                  <a:lnTo>
                    <a:pt x="394947" y="645070"/>
                  </a:lnTo>
                  <a:lnTo>
                    <a:pt x="364575" y="613434"/>
                  </a:lnTo>
                  <a:lnTo>
                    <a:pt x="335112" y="581254"/>
                  </a:lnTo>
                  <a:lnTo>
                    <a:pt x="306574" y="548540"/>
                  </a:lnTo>
                  <a:lnTo>
                    <a:pt x="278975" y="515301"/>
                  </a:lnTo>
                  <a:lnTo>
                    <a:pt x="252333" y="481547"/>
                  </a:lnTo>
                  <a:lnTo>
                    <a:pt x="226661" y="447285"/>
                  </a:lnTo>
                  <a:lnTo>
                    <a:pt x="201976" y="412527"/>
                  </a:lnTo>
                  <a:lnTo>
                    <a:pt x="178293" y="377280"/>
                  </a:lnTo>
                  <a:lnTo>
                    <a:pt x="155628" y="341554"/>
                  </a:lnTo>
                  <a:lnTo>
                    <a:pt x="133997" y="305359"/>
                  </a:lnTo>
                  <a:lnTo>
                    <a:pt x="113414" y="268704"/>
                  </a:lnTo>
                  <a:lnTo>
                    <a:pt x="93895" y="231597"/>
                  </a:lnTo>
                  <a:lnTo>
                    <a:pt x="75456" y="194048"/>
                  </a:lnTo>
                  <a:lnTo>
                    <a:pt x="58112" y="156067"/>
                  </a:lnTo>
                  <a:lnTo>
                    <a:pt x="41879" y="117662"/>
                  </a:lnTo>
                  <a:lnTo>
                    <a:pt x="26772" y="78843"/>
                  </a:lnTo>
                  <a:lnTo>
                    <a:pt x="12807" y="39619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rgbClr val="77923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505961" y="3886962"/>
              <a:ext cx="1600200" cy="0"/>
            </a:xfrm>
            <a:custGeom>
              <a:avLst/>
              <a:gdLst/>
              <a:ahLst/>
              <a:cxnLst/>
              <a:rect l="l" t="t" r="r" b="b"/>
              <a:pathLst>
                <a:path w="1600200">
                  <a:moveTo>
                    <a:pt x="0" y="0"/>
                  </a:moveTo>
                  <a:lnTo>
                    <a:pt x="1600200" y="0"/>
                  </a:lnTo>
                </a:path>
              </a:pathLst>
            </a:custGeom>
            <a:ln w="38100">
              <a:solidFill>
                <a:srgbClr val="8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106161" y="2610993"/>
              <a:ext cx="2743200" cy="1276350"/>
            </a:xfrm>
            <a:custGeom>
              <a:avLst/>
              <a:gdLst/>
              <a:ahLst/>
              <a:cxnLst/>
              <a:rect l="l" t="t" r="r" b="b"/>
              <a:pathLst>
                <a:path w="2743200" h="1276350">
                  <a:moveTo>
                    <a:pt x="2743199" y="0"/>
                  </a:moveTo>
                  <a:lnTo>
                    <a:pt x="2723883" y="35088"/>
                  </a:lnTo>
                  <a:lnTo>
                    <a:pt x="2703595" y="69813"/>
                  </a:lnTo>
                  <a:lnTo>
                    <a:pt x="2682348" y="104167"/>
                  </a:lnTo>
                  <a:lnTo>
                    <a:pt x="2660155" y="138146"/>
                  </a:lnTo>
                  <a:lnTo>
                    <a:pt x="2637028" y="171744"/>
                  </a:lnTo>
                  <a:lnTo>
                    <a:pt x="2612978" y="204955"/>
                  </a:lnTo>
                  <a:lnTo>
                    <a:pt x="2588019" y="237774"/>
                  </a:lnTo>
                  <a:lnTo>
                    <a:pt x="2562161" y="270194"/>
                  </a:lnTo>
                  <a:lnTo>
                    <a:pt x="2535418" y="302211"/>
                  </a:lnTo>
                  <a:lnTo>
                    <a:pt x="2507801" y="333818"/>
                  </a:lnTo>
                  <a:lnTo>
                    <a:pt x="2479323" y="365009"/>
                  </a:lnTo>
                  <a:lnTo>
                    <a:pt x="2449995" y="395781"/>
                  </a:lnTo>
                  <a:lnTo>
                    <a:pt x="2419831" y="426125"/>
                  </a:lnTo>
                  <a:lnTo>
                    <a:pt x="2388842" y="456038"/>
                  </a:lnTo>
                  <a:lnTo>
                    <a:pt x="2357040" y="485512"/>
                  </a:lnTo>
                  <a:lnTo>
                    <a:pt x="2324438" y="514544"/>
                  </a:lnTo>
                  <a:lnTo>
                    <a:pt x="2291048" y="543126"/>
                  </a:lnTo>
                  <a:lnTo>
                    <a:pt x="2256881" y="571253"/>
                  </a:lnTo>
                  <a:lnTo>
                    <a:pt x="2221951" y="598920"/>
                  </a:lnTo>
                  <a:lnTo>
                    <a:pt x="2186269" y="626121"/>
                  </a:lnTo>
                  <a:lnTo>
                    <a:pt x="2149847" y="652850"/>
                  </a:lnTo>
                  <a:lnTo>
                    <a:pt x="2112698" y="679101"/>
                  </a:lnTo>
                  <a:lnTo>
                    <a:pt x="2074834" y="704870"/>
                  </a:lnTo>
                  <a:lnTo>
                    <a:pt x="2036266" y="730150"/>
                  </a:lnTo>
                  <a:lnTo>
                    <a:pt x="1997008" y="754935"/>
                  </a:lnTo>
                  <a:lnTo>
                    <a:pt x="1957072" y="779221"/>
                  </a:lnTo>
                  <a:lnTo>
                    <a:pt x="1916468" y="803000"/>
                  </a:lnTo>
                  <a:lnTo>
                    <a:pt x="1875211" y="826269"/>
                  </a:lnTo>
                  <a:lnTo>
                    <a:pt x="1833311" y="849020"/>
                  </a:lnTo>
                  <a:lnTo>
                    <a:pt x="1790781" y="871249"/>
                  </a:lnTo>
                  <a:lnTo>
                    <a:pt x="1747634" y="892949"/>
                  </a:lnTo>
                  <a:lnTo>
                    <a:pt x="1703881" y="914115"/>
                  </a:lnTo>
                  <a:lnTo>
                    <a:pt x="1659534" y="934741"/>
                  </a:lnTo>
                  <a:lnTo>
                    <a:pt x="1614607" y="954823"/>
                  </a:lnTo>
                  <a:lnTo>
                    <a:pt x="1569110" y="974353"/>
                  </a:lnTo>
                  <a:lnTo>
                    <a:pt x="1523057" y="993326"/>
                  </a:lnTo>
                  <a:lnTo>
                    <a:pt x="1476458" y="1011738"/>
                  </a:lnTo>
                  <a:lnTo>
                    <a:pt x="1429327" y="1029581"/>
                  </a:lnTo>
                  <a:lnTo>
                    <a:pt x="1381676" y="1046850"/>
                  </a:lnTo>
                  <a:lnTo>
                    <a:pt x="1333517" y="1063541"/>
                  </a:lnTo>
                  <a:lnTo>
                    <a:pt x="1284862" y="1079646"/>
                  </a:lnTo>
                  <a:lnTo>
                    <a:pt x="1235722" y="1095161"/>
                  </a:lnTo>
                  <a:lnTo>
                    <a:pt x="1186112" y="1110079"/>
                  </a:lnTo>
                  <a:lnTo>
                    <a:pt x="1136041" y="1124396"/>
                  </a:lnTo>
                  <a:lnTo>
                    <a:pt x="1085524" y="1138104"/>
                  </a:lnTo>
                  <a:lnTo>
                    <a:pt x="1034571" y="1151200"/>
                  </a:lnTo>
                  <a:lnTo>
                    <a:pt x="983196" y="1163677"/>
                  </a:lnTo>
                  <a:lnTo>
                    <a:pt x="931409" y="1175529"/>
                  </a:lnTo>
                  <a:lnTo>
                    <a:pt x="879225" y="1186751"/>
                  </a:lnTo>
                  <a:lnTo>
                    <a:pt x="826653" y="1197337"/>
                  </a:lnTo>
                  <a:lnTo>
                    <a:pt x="773708" y="1207281"/>
                  </a:lnTo>
                  <a:lnTo>
                    <a:pt x="720400" y="1216578"/>
                  </a:lnTo>
                  <a:lnTo>
                    <a:pt x="666743" y="1225223"/>
                  </a:lnTo>
                  <a:lnTo>
                    <a:pt x="612748" y="1233208"/>
                  </a:lnTo>
                  <a:lnTo>
                    <a:pt x="558428" y="1240530"/>
                  </a:lnTo>
                  <a:lnTo>
                    <a:pt x="503794" y="1247181"/>
                  </a:lnTo>
                  <a:lnTo>
                    <a:pt x="448859" y="1253158"/>
                  </a:lnTo>
                  <a:lnTo>
                    <a:pt x="393635" y="1258453"/>
                  </a:lnTo>
                  <a:lnTo>
                    <a:pt x="338134" y="1263061"/>
                  </a:lnTo>
                  <a:lnTo>
                    <a:pt x="282369" y="1266976"/>
                  </a:lnTo>
                  <a:lnTo>
                    <a:pt x="226351" y="1270194"/>
                  </a:lnTo>
                  <a:lnTo>
                    <a:pt x="170093" y="1272707"/>
                  </a:lnTo>
                  <a:lnTo>
                    <a:pt x="113607" y="1274511"/>
                  </a:lnTo>
                  <a:lnTo>
                    <a:pt x="56905" y="1275600"/>
                  </a:lnTo>
                  <a:lnTo>
                    <a:pt x="0" y="1275969"/>
                  </a:lnTo>
                </a:path>
              </a:pathLst>
            </a:custGeom>
            <a:ln w="38100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9340" y="915388"/>
            <a:ext cx="309880" cy="6775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Costs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79969" y="2234564"/>
            <a:ext cx="8001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i="1" spc="-20" dirty="0">
                <a:solidFill>
                  <a:srgbClr val="C0504D"/>
                </a:solidFill>
                <a:latin typeface="Arial"/>
                <a:cs typeface="Arial"/>
              </a:rPr>
              <a:t>LRAC</a:t>
            </a:r>
            <a:endParaRPr sz="22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05200" y="838200"/>
            <a:ext cx="1600200" cy="5105400"/>
          </a:xfrm>
          <a:custGeom>
            <a:avLst/>
            <a:gdLst/>
            <a:ahLst/>
            <a:cxnLst/>
            <a:rect l="l" t="t" r="r" b="b"/>
            <a:pathLst>
              <a:path w="1600200" h="5105400">
                <a:moveTo>
                  <a:pt x="0" y="4575048"/>
                </a:moveTo>
                <a:lnTo>
                  <a:pt x="0" y="5105400"/>
                </a:lnTo>
              </a:path>
              <a:path w="1600200" h="5105400">
                <a:moveTo>
                  <a:pt x="0" y="641603"/>
                </a:moveTo>
                <a:lnTo>
                  <a:pt x="0" y="4174236"/>
                </a:lnTo>
              </a:path>
              <a:path w="1600200" h="5105400">
                <a:moveTo>
                  <a:pt x="0" y="0"/>
                </a:moveTo>
                <a:lnTo>
                  <a:pt x="0" y="240791"/>
                </a:lnTo>
              </a:path>
              <a:path w="1600200" h="5105400">
                <a:moveTo>
                  <a:pt x="1600200" y="4575048"/>
                </a:moveTo>
                <a:lnTo>
                  <a:pt x="1600200" y="5105400"/>
                </a:lnTo>
              </a:path>
              <a:path w="1600200" h="5105400">
                <a:moveTo>
                  <a:pt x="1600200" y="641603"/>
                </a:moveTo>
                <a:lnTo>
                  <a:pt x="1600200" y="4174236"/>
                </a:lnTo>
              </a:path>
              <a:path w="1600200" h="5105400">
                <a:moveTo>
                  <a:pt x="1600200" y="0"/>
                </a:moveTo>
                <a:lnTo>
                  <a:pt x="1600200" y="240791"/>
                </a:lnTo>
              </a:path>
            </a:pathLst>
          </a:custGeom>
          <a:ln w="12700">
            <a:solidFill>
              <a:srgbClr val="80808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719452" y="2180970"/>
            <a:ext cx="114427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1610" marR="5080" indent="-169545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77923B"/>
                </a:solidFill>
                <a:latin typeface="Calibri"/>
                <a:cs typeface="Calibri"/>
              </a:rPr>
              <a:t>Economies </a:t>
            </a:r>
            <a:r>
              <a:rPr sz="2000" dirty="0">
                <a:solidFill>
                  <a:srgbClr val="77923B"/>
                </a:solidFill>
                <a:latin typeface="Calibri"/>
                <a:cs typeface="Calibri"/>
              </a:rPr>
              <a:t>of</a:t>
            </a:r>
            <a:r>
              <a:rPr sz="2000" spc="-25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77923B"/>
                </a:solidFill>
                <a:latin typeface="Calibri"/>
                <a:cs typeface="Calibri"/>
              </a:rPr>
              <a:t>scale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9300" y="6025112"/>
            <a:ext cx="22352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50" dirty="0">
                <a:latin typeface="Arial"/>
                <a:cs typeface="Arial"/>
              </a:rPr>
              <a:t>O</a:t>
            </a:r>
            <a:endParaRPr sz="2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56169" y="6280535"/>
            <a:ext cx="789940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</a:pPr>
            <a:r>
              <a:rPr sz="2000" spc="-10" dirty="0">
                <a:latin typeface="Arial"/>
                <a:cs typeface="Arial"/>
              </a:rPr>
              <a:t>Output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98570" y="2180970"/>
            <a:ext cx="9461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2090" marR="5080" indent="-200025">
              <a:lnSpc>
                <a:spcPct val="100000"/>
              </a:lnSpc>
              <a:spcBef>
                <a:spcPts val="105"/>
              </a:spcBef>
            </a:pPr>
            <a:r>
              <a:rPr sz="2000" spc="-20" dirty="0">
                <a:solidFill>
                  <a:srgbClr val="800080"/>
                </a:solidFill>
                <a:latin typeface="Calibri"/>
                <a:cs typeface="Calibri"/>
              </a:rPr>
              <a:t>Constant </a:t>
            </a:r>
            <a:r>
              <a:rPr sz="2000" spc="-10" dirty="0">
                <a:solidFill>
                  <a:srgbClr val="800080"/>
                </a:solidFill>
                <a:latin typeface="Calibri"/>
                <a:cs typeface="Calibri"/>
              </a:rPr>
              <a:t>costs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49061" y="2180970"/>
            <a:ext cx="146304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0360" marR="5080" indent="-32766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Diseconomies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of</a:t>
            </a:r>
            <a:r>
              <a:rPr sz="2000" spc="-1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scale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067557" y="1094943"/>
            <a:ext cx="24752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0" spc="-10" dirty="0">
                <a:solidFill>
                  <a:srgbClr val="4F81BC"/>
                </a:solidFill>
                <a:latin typeface="Calibri"/>
                <a:cs typeface="Calibri"/>
              </a:rPr>
              <a:t>Attainable</a:t>
            </a:r>
            <a:r>
              <a:rPr sz="2000" b="0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4F81BC"/>
                </a:solidFill>
                <a:latin typeface="Calibri"/>
                <a:cs typeface="Calibri"/>
              </a:rPr>
              <a:t>levels</a:t>
            </a:r>
            <a:r>
              <a:rPr sz="2000" b="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b="0" spc="-5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b="0" spc="-20" dirty="0">
                <a:solidFill>
                  <a:srgbClr val="4F81BC"/>
                </a:solidFill>
                <a:latin typeface="Calibri"/>
                <a:cs typeface="Calibri"/>
              </a:rPr>
              <a:t>cost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41447" y="5031104"/>
            <a:ext cx="27495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solidFill>
                  <a:srgbClr val="4F81BC"/>
                </a:solidFill>
                <a:latin typeface="Calibri"/>
                <a:cs typeface="Calibri"/>
              </a:rPr>
              <a:t>Unattainable</a:t>
            </a:r>
            <a:r>
              <a:rPr sz="2000" spc="-4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levels</a:t>
            </a:r>
            <a:r>
              <a:rPr sz="2000" spc="-3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F81BC"/>
                </a:solidFill>
                <a:latin typeface="Calibri"/>
                <a:cs typeface="Calibri"/>
              </a:rPr>
              <a:t>of</a:t>
            </a:r>
            <a:r>
              <a:rPr sz="2000" spc="-6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4F81BC"/>
                </a:solidFill>
                <a:latin typeface="Calibri"/>
                <a:cs typeface="Calibri"/>
              </a:rPr>
              <a:t>cost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53058" y="4033850"/>
            <a:ext cx="1818639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77923B"/>
                </a:solidFill>
                <a:latin typeface="Calibri"/>
                <a:cs typeface="Calibri"/>
              </a:rPr>
              <a:t>Due</a:t>
            </a:r>
            <a:r>
              <a:rPr sz="2000" spc="-40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77923B"/>
                </a:solidFill>
                <a:latin typeface="Calibri"/>
                <a:cs typeface="Calibri"/>
              </a:rPr>
              <a:t>to</a:t>
            </a:r>
            <a:r>
              <a:rPr sz="2000" spc="-15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77923B"/>
                </a:solidFill>
                <a:latin typeface="Calibri"/>
                <a:cs typeface="Calibri"/>
              </a:rPr>
              <a:t>increasing</a:t>
            </a:r>
            <a:endParaRPr sz="2000">
              <a:latin typeface="Calibri"/>
              <a:cs typeface="Calibri"/>
            </a:endParaRPr>
          </a:p>
          <a:p>
            <a:pPr marL="139065">
              <a:lnSpc>
                <a:spcPct val="100000"/>
              </a:lnSpc>
            </a:pPr>
            <a:r>
              <a:rPr sz="2000" spc="-10" dirty="0">
                <a:solidFill>
                  <a:srgbClr val="77923B"/>
                </a:solidFill>
                <a:latin typeface="Calibri"/>
                <a:cs typeface="Calibri"/>
              </a:rPr>
              <a:t>returns</a:t>
            </a:r>
            <a:r>
              <a:rPr sz="2000" spc="-45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77923B"/>
                </a:solidFill>
                <a:latin typeface="Calibri"/>
                <a:cs typeface="Calibri"/>
              </a:rPr>
              <a:t>to</a:t>
            </a:r>
            <a:r>
              <a:rPr sz="2000" spc="-40" dirty="0">
                <a:solidFill>
                  <a:srgbClr val="77923B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77923B"/>
                </a:solidFill>
                <a:latin typeface="Calibri"/>
                <a:cs typeface="Calibri"/>
              </a:rPr>
              <a:t>scale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50204" y="4033850"/>
            <a:ext cx="188785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Due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to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decreasing</a:t>
            </a:r>
            <a:endParaRPr sz="2000">
              <a:latin typeface="Calibri"/>
              <a:cs typeface="Calibri"/>
            </a:endParaRPr>
          </a:p>
          <a:p>
            <a:pPr marL="57785" algn="ctr">
              <a:lnSpc>
                <a:spcPct val="100000"/>
              </a:lnSpc>
            </a:pPr>
            <a:r>
              <a:rPr sz="2000" spc="-10" dirty="0">
                <a:solidFill>
                  <a:srgbClr val="C0504D"/>
                </a:solidFill>
                <a:latin typeface="Calibri"/>
                <a:cs typeface="Calibri"/>
              </a:rPr>
              <a:t>returns</a:t>
            </a:r>
            <a:r>
              <a:rPr sz="20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C0504D"/>
                </a:solidFill>
                <a:latin typeface="Calibri"/>
                <a:cs typeface="Calibri"/>
              </a:rPr>
              <a:t>to</a:t>
            </a:r>
            <a:r>
              <a:rPr sz="2000" spc="-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C0504D"/>
                </a:solidFill>
                <a:latin typeface="Calibri"/>
                <a:cs typeface="Calibri"/>
              </a:rPr>
              <a:t>scale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58005" y="4069460"/>
            <a:ext cx="91694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550" marR="5080" indent="-70485"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solidFill>
                  <a:srgbClr val="800080"/>
                </a:solidFill>
                <a:latin typeface="Calibri"/>
                <a:cs typeface="Calibri"/>
              </a:rPr>
              <a:t>constant </a:t>
            </a:r>
            <a:r>
              <a:rPr sz="2000" spc="-10" dirty="0">
                <a:solidFill>
                  <a:srgbClr val="800080"/>
                </a:solidFill>
                <a:latin typeface="Calibri"/>
                <a:cs typeface="Calibri"/>
              </a:rPr>
              <a:t>returns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RETURNS</a:t>
            </a:r>
            <a:r>
              <a:rPr sz="2000" spc="-60" dirty="0"/>
              <a:t> </a:t>
            </a:r>
            <a:r>
              <a:rPr sz="2000" dirty="0"/>
              <a:t>TO</a:t>
            </a:r>
            <a:r>
              <a:rPr sz="2000" spc="-45" dirty="0"/>
              <a:t> </a:t>
            </a:r>
            <a:r>
              <a:rPr sz="2000" spc="-20" dirty="0"/>
              <a:t>SCALE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334375" cy="3318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Economies</a:t>
            </a:r>
            <a:r>
              <a:rPr sz="2000" b="1" spc="2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2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scale</a:t>
            </a:r>
            <a:r>
              <a:rPr sz="2000" b="1" spc="2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increasing</a:t>
            </a:r>
            <a:r>
              <a:rPr sz="2000" b="1" spc="2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returns</a:t>
            </a:r>
            <a:r>
              <a:rPr sz="2000" b="1" spc="2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2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scale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long-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2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average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 </a:t>
            </a:r>
            <a:r>
              <a:rPr sz="2000" dirty="0">
                <a:latin typeface="Calibri"/>
                <a:cs typeface="Calibri"/>
              </a:rPr>
              <a:t>falls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(cost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typical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decreases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19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you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more)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12700" marR="5715" algn="just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Diseconomies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scale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decreasing returns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scale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long-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average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cost </a:t>
            </a:r>
            <a:r>
              <a:rPr sz="2000" dirty="0">
                <a:latin typeface="Calibri"/>
                <a:cs typeface="Calibri"/>
              </a:rPr>
              <a:t>rises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(cost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typical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2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you </a:t>
            </a:r>
            <a:r>
              <a:rPr sz="2000" dirty="0">
                <a:latin typeface="Calibri"/>
                <a:cs typeface="Calibri"/>
              </a:rPr>
              <a:t>produce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more)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7620" algn="just">
              <a:lnSpc>
                <a:spcPct val="100000"/>
              </a:lnSpc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Constant</a:t>
            </a:r>
            <a:r>
              <a:rPr sz="2000" b="1" spc="2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returns</a:t>
            </a:r>
            <a:r>
              <a:rPr sz="2000" b="1" spc="2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to</a:t>
            </a:r>
            <a:r>
              <a:rPr sz="2000" b="1" spc="2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scale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long-</a:t>
            </a:r>
            <a:r>
              <a:rPr sz="2000" dirty="0">
                <a:latin typeface="Calibri"/>
                <a:cs typeface="Calibri"/>
              </a:rPr>
              <a:t>run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average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stays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same</a:t>
            </a:r>
            <a:r>
              <a:rPr sz="2000" spc="2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increases.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68854" y="2911348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587"/>
                </a:lnTo>
                <a:lnTo>
                  <a:pt x="0" y="19303"/>
                </a:lnTo>
                <a:lnTo>
                  <a:pt x="5587" y="24764"/>
                </a:lnTo>
                <a:lnTo>
                  <a:pt x="19176" y="24764"/>
                </a:lnTo>
                <a:lnTo>
                  <a:pt x="24764" y="19303"/>
                </a:lnTo>
                <a:lnTo>
                  <a:pt x="24764" y="12446"/>
                </a:lnTo>
                <a:lnTo>
                  <a:pt x="24764" y="5587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78478" y="3054350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461"/>
                </a:lnTo>
                <a:lnTo>
                  <a:pt x="0" y="19176"/>
                </a:lnTo>
                <a:lnTo>
                  <a:pt x="5587" y="24764"/>
                </a:lnTo>
                <a:lnTo>
                  <a:pt x="19176" y="24764"/>
                </a:lnTo>
                <a:lnTo>
                  <a:pt x="24765" y="19176"/>
                </a:lnTo>
                <a:lnTo>
                  <a:pt x="24765" y="12319"/>
                </a:lnTo>
                <a:lnTo>
                  <a:pt x="24765" y="5461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RETURNS</a:t>
            </a:r>
            <a:r>
              <a:rPr sz="2000" spc="-60" dirty="0"/>
              <a:t> </a:t>
            </a:r>
            <a:r>
              <a:rPr sz="2000" dirty="0"/>
              <a:t>TO</a:t>
            </a:r>
            <a:r>
              <a:rPr sz="2000" spc="-45" dirty="0"/>
              <a:t> </a:t>
            </a:r>
            <a:r>
              <a:rPr sz="2000" spc="-20" dirty="0"/>
              <a:t>SCALE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092555"/>
            <a:ext cx="8333105" cy="374522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4965" indent="-342265" algn="just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Why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scale?</a:t>
            </a:r>
            <a:endParaRPr sz="2000">
              <a:latin typeface="Calibri"/>
              <a:cs typeface="Calibri"/>
            </a:endParaRPr>
          </a:p>
          <a:p>
            <a:pPr marL="812800" marR="5715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Higher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 levels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allow specialization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increase the </a:t>
            </a:r>
            <a:r>
              <a:rPr sz="2000" spc="-10" dirty="0">
                <a:latin typeface="Calibri"/>
                <a:cs typeface="Calibri"/>
              </a:rPr>
              <a:t>possibility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technology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used.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permits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workers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become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better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at </a:t>
            </a:r>
            <a:r>
              <a:rPr sz="2000" dirty="0">
                <a:latin typeface="Calibri"/>
                <a:cs typeface="Calibri"/>
              </a:rPr>
              <a:t>their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tasks.</a:t>
            </a:r>
            <a:endParaRPr sz="2000">
              <a:latin typeface="Calibri"/>
              <a:cs typeface="Calibri"/>
            </a:endParaRPr>
          </a:p>
          <a:p>
            <a:pPr marL="812800" marR="5080" lvl="1" indent="-342900" algn="just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812800" algn="l"/>
              </a:tabLst>
            </a:pPr>
            <a:r>
              <a:rPr sz="2000" dirty="0">
                <a:latin typeface="Calibri"/>
                <a:cs typeface="Calibri"/>
              </a:rPr>
              <a:t>Firms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operating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larger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scale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advantages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being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position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negotiate</a:t>
            </a:r>
            <a:r>
              <a:rPr sz="2000" spc="4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more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favourable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borrowing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rates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lower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supply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 </a:t>
            </a:r>
            <a:r>
              <a:rPr sz="2000" dirty="0">
                <a:latin typeface="Calibri"/>
                <a:cs typeface="Calibri"/>
              </a:rPr>
              <a:t>(buying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larger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quantities: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discounts)</a:t>
            </a:r>
            <a:endParaRPr sz="20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919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354965" indent="-342265" algn="just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Why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diseconomies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scale?</a:t>
            </a:r>
            <a:endParaRPr sz="2000">
              <a:latin typeface="Calibri"/>
              <a:cs typeface="Calibri"/>
            </a:endParaRPr>
          </a:p>
          <a:p>
            <a:pPr marL="469900" marR="9525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Because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coordination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communication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problems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inherent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large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organization.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68854" y="2911348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587"/>
                </a:lnTo>
                <a:lnTo>
                  <a:pt x="0" y="19303"/>
                </a:lnTo>
                <a:lnTo>
                  <a:pt x="5587" y="24764"/>
                </a:lnTo>
                <a:lnTo>
                  <a:pt x="19176" y="24764"/>
                </a:lnTo>
                <a:lnTo>
                  <a:pt x="24764" y="19303"/>
                </a:lnTo>
                <a:lnTo>
                  <a:pt x="24764" y="12446"/>
                </a:lnTo>
                <a:lnTo>
                  <a:pt x="24764" y="5587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78478" y="3054350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76" y="0"/>
                </a:moveTo>
                <a:lnTo>
                  <a:pt x="5587" y="0"/>
                </a:lnTo>
                <a:lnTo>
                  <a:pt x="0" y="5461"/>
                </a:lnTo>
                <a:lnTo>
                  <a:pt x="0" y="19176"/>
                </a:lnTo>
                <a:lnTo>
                  <a:pt x="5587" y="24764"/>
                </a:lnTo>
                <a:lnTo>
                  <a:pt x="19176" y="24764"/>
                </a:lnTo>
                <a:lnTo>
                  <a:pt x="24765" y="19176"/>
                </a:lnTo>
                <a:lnTo>
                  <a:pt x="24765" y="12319"/>
                </a:lnTo>
                <a:lnTo>
                  <a:pt x="24765" y="5461"/>
                </a:lnTo>
                <a:lnTo>
                  <a:pt x="19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9583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2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" y="1213865"/>
            <a:ext cx="833247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goal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firms</a:t>
            </a:r>
            <a:r>
              <a:rPr sz="2000" spc="2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maximize</a:t>
            </a:r>
            <a:r>
              <a:rPr sz="2000" b="1" spc="2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profit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which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equals</a:t>
            </a:r>
            <a:r>
              <a:rPr sz="2000" spc="2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minus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2104136"/>
            <a:ext cx="6106160" cy="1221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Some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explicit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while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others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implicit.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5600" algn="l"/>
                <a:tab pos="1143635" algn="l"/>
                <a:tab pos="2269490" algn="l"/>
                <a:tab pos="2559685" algn="l"/>
                <a:tab pos="3301365" algn="l"/>
                <a:tab pos="4418965" algn="l"/>
                <a:tab pos="4730115" algn="l"/>
                <a:tab pos="5054600" algn="l"/>
              </a:tabLst>
            </a:pPr>
            <a:r>
              <a:rPr sz="2000" spc="-20" dirty="0">
                <a:latin typeface="Calibri"/>
                <a:cs typeface="Calibri"/>
              </a:rPr>
              <a:t>When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analyzing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50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behavior,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important </a:t>
            </a:r>
            <a:r>
              <a:rPr sz="2000" dirty="0">
                <a:latin typeface="Calibri"/>
                <a:cs typeface="Calibri"/>
              </a:rPr>
              <a:t>opportunity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production.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57213" y="2689351"/>
            <a:ext cx="20834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98145" algn="l"/>
                <a:tab pos="1318260" algn="l"/>
                <a:tab pos="1724025" algn="l"/>
              </a:tabLst>
            </a:pPr>
            <a:r>
              <a:rPr sz="2000" spc="-25" dirty="0">
                <a:latin typeface="Calibri"/>
                <a:cs typeface="Calibri"/>
              </a:rPr>
              <a:t>to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include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all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the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9143" y="3579621"/>
            <a:ext cx="8334375" cy="2434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reflect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process.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typical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firm’s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production</a:t>
            </a:r>
            <a:r>
              <a:rPr sz="2000" b="1" spc="4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function</a:t>
            </a:r>
            <a:r>
              <a:rPr sz="2000" b="1" spc="3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gets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flatter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input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increases,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displaying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property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diminishing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marginal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product.</a:t>
            </a: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235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firm’s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divided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fixed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variable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costs.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Fixed</a:t>
            </a:r>
            <a:r>
              <a:rPr sz="2000" b="1" spc="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costs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48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30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alters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190" dirty="0">
                <a:latin typeface="Calibri"/>
                <a:cs typeface="Calibri"/>
              </a:rPr>
              <a:t>  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4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25" dirty="0">
                <a:latin typeface="Calibri"/>
                <a:cs typeface="Calibri"/>
              </a:rPr>
              <a:t>  </a:t>
            </a:r>
            <a:r>
              <a:rPr sz="2000" spc="-10" dirty="0">
                <a:latin typeface="Calibri"/>
                <a:cs typeface="Calibri"/>
              </a:rPr>
              <a:t>produced; </a:t>
            </a:r>
            <a:r>
              <a:rPr sz="2000" b="1" dirty="0">
                <a:latin typeface="Calibri"/>
                <a:cs typeface="Calibri"/>
              </a:rPr>
              <a:t>variable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costs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change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alters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quantity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produced.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9583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2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4294" rIns="0" bIns="0" rtlCol="0">
            <a:spAutoFit/>
          </a:bodyPr>
          <a:lstStyle/>
          <a:p>
            <a:pPr marL="36258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63220" algn="l"/>
              </a:tabLst>
            </a:pPr>
            <a:r>
              <a:rPr b="1" spc="-20" dirty="0">
                <a:latin typeface="Calibri"/>
                <a:cs typeface="Calibri"/>
              </a:rPr>
              <a:t>Average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total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cost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dirty="0"/>
              <a:t>total</a:t>
            </a:r>
            <a:r>
              <a:rPr spc="-30" dirty="0"/>
              <a:t> </a:t>
            </a:r>
            <a:r>
              <a:rPr dirty="0"/>
              <a:t>cost</a:t>
            </a:r>
            <a:r>
              <a:rPr spc="-45" dirty="0"/>
              <a:t> </a:t>
            </a:r>
            <a:r>
              <a:rPr dirty="0"/>
              <a:t>divided</a:t>
            </a:r>
            <a:r>
              <a:rPr spc="-35" dirty="0"/>
              <a:t> </a:t>
            </a:r>
            <a:r>
              <a:rPr dirty="0"/>
              <a:t>by</a:t>
            </a:r>
            <a:r>
              <a:rPr spc="-5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quantity</a:t>
            </a:r>
            <a:r>
              <a:rPr spc="-55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spc="-10" dirty="0"/>
              <a:t>output.</a:t>
            </a:r>
          </a:p>
          <a:p>
            <a:pPr marL="36258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63220" algn="l"/>
              </a:tabLst>
            </a:pPr>
            <a:r>
              <a:rPr b="1" dirty="0">
                <a:latin typeface="Calibri"/>
                <a:cs typeface="Calibri"/>
              </a:rPr>
              <a:t>Marginal</a:t>
            </a:r>
            <a:r>
              <a:rPr b="1" spc="19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cost</a:t>
            </a:r>
            <a:r>
              <a:rPr b="1" spc="190" dirty="0">
                <a:latin typeface="Calibri"/>
                <a:cs typeface="Calibri"/>
              </a:rPr>
              <a:t> </a:t>
            </a:r>
            <a:r>
              <a:rPr dirty="0"/>
              <a:t>is</a:t>
            </a:r>
            <a:r>
              <a:rPr spc="195" dirty="0"/>
              <a:t> </a:t>
            </a:r>
            <a:r>
              <a:rPr dirty="0"/>
              <a:t>the</a:t>
            </a:r>
            <a:r>
              <a:rPr spc="200" dirty="0"/>
              <a:t> </a:t>
            </a:r>
            <a:r>
              <a:rPr dirty="0"/>
              <a:t>amount</a:t>
            </a:r>
            <a:r>
              <a:rPr spc="204" dirty="0"/>
              <a:t> </a:t>
            </a:r>
            <a:r>
              <a:rPr dirty="0"/>
              <a:t>by</a:t>
            </a:r>
            <a:r>
              <a:rPr spc="200" dirty="0"/>
              <a:t> </a:t>
            </a:r>
            <a:r>
              <a:rPr dirty="0"/>
              <a:t>which</a:t>
            </a:r>
            <a:r>
              <a:rPr spc="204" dirty="0"/>
              <a:t> </a:t>
            </a:r>
            <a:r>
              <a:rPr dirty="0"/>
              <a:t>total</a:t>
            </a:r>
            <a:r>
              <a:rPr spc="190" dirty="0"/>
              <a:t> </a:t>
            </a:r>
            <a:r>
              <a:rPr dirty="0"/>
              <a:t>cost</a:t>
            </a:r>
            <a:r>
              <a:rPr spc="200" dirty="0"/>
              <a:t> </a:t>
            </a:r>
            <a:r>
              <a:rPr dirty="0"/>
              <a:t>would</a:t>
            </a:r>
            <a:r>
              <a:rPr spc="200" dirty="0"/>
              <a:t> </a:t>
            </a:r>
            <a:r>
              <a:rPr dirty="0"/>
              <a:t>rise</a:t>
            </a:r>
            <a:r>
              <a:rPr spc="190" dirty="0"/>
              <a:t> </a:t>
            </a:r>
            <a:r>
              <a:rPr dirty="0"/>
              <a:t>if</a:t>
            </a:r>
            <a:r>
              <a:rPr spc="200" dirty="0"/>
              <a:t> </a:t>
            </a:r>
            <a:r>
              <a:rPr dirty="0"/>
              <a:t>output</a:t>
            </a:r>
            <a:r>
              <a:rPr spc="204" dirty="0"/>
              <a:t> </a:t>
            </a:r>
            <a:r>
              <a:rPr spc="-20" dirty="0"/>
              <a:t>were</a:t>
            </a:r>
          </a:p>
          <a:p>
            <a:pPr marL="36322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increased</a:t>
            </a:r>
            <a:r>
              <a:rPr spc="-15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dirty="0"/>
              <a:t>one</a:t>
            </a:r>
            <a:r>
              <a:rPr spc="-25" dirty="0"/>
              <a:t> </a:t>
            </a:r>
            <a:r>
              <a:rPr spc="-20" dirty="0"/>
              <a:t>unit.</a:t>
            </a:r>
          </a:p>
          <a:p>
            <a:pPr marL="362585" indent="-342265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63220" algn="l"/>
              </a:tabLst>
            </a:pPr>
            <a:r>
              <a:rPr dirty="0"/>
              <a:t>The</a:t>
            </a:r>
            <a:r>
              <a:rPr spc="-40" dirty="0"/>
              <a:t> </a:t>
            </a:r>
            <a:r>
              <a:rPr dirty="0"/>
              <a:t>marginal</a:t>
            </a:r>
            <a:r>
              <a:rPr spc="-40" dirty="0"/>
              <a:t> </a:t>
            </a:r>
            <a:r>
              <a:rPr dirty="0"/>
              <a:t>cost</a:t>
            </a:r>
            <a:r>
              <a:rPr spc="-50" dirty="0"/>
              <a:t> </a:t>
            </a:r>
            <a:r>
              <a:rPr spc="-10" dirty="0"/>
              <a:t>eventually</a:t>
            </a:r>
            <a:r>
              <a:rPr spc="-25" dirty="0"/>
              <a:t> </a:t>
            </a:r>
            <a:r>
              <a:rPr dirty="0"/>
              <a:t>rises</a:t>
            </a:r>
            <a:r>
              <a:rPr spc="-20" dirty="0"/>
              <a:t> </a:t>
            </a:r>
            <a:r>
              <a:rPr dirty="0"/>
              <a:t>with</a:t>
            </a:r>
            <a:r>
              <a:rPr spc="-4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quantity</a:t>
            </a:r>
            <a:r>
              <a:rPr spc="-5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output.</a:t>
            </a:r>
          </a:p>
          <a:p>
            <a:pPr marL="36258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63220" algn="l"/>
              </a:tabLst>
            </a:pPr>
            <a:r>
              <a:rPr spc="-10" dirty="0"/>
              <a:t>Average</a:t>
            </a:r>
            <a:r>
              <a:rPr spc="-85" dirty="0"/>
              <a:t> </a:t>
            </a:r>
            <a:r>
              <a:rPr dirty="0"/>
              <a:t>cost</a:t>
            </a:r>
            <a:r>
              <a:rPr spc="-60" dirty="0"/>
              <a:t> </a:t>
            </a:r>
            <a:r>
              <a:rPr dirty="0"/>
              <a:t>first</a:t>
            </a:r>
            <a:r>
              <a:rPr spc="-45" dirty="0"/>
              <a:t> </a:t>
            </a:r>
            <a:r>
              <a:rPr dirty="0"/>
              <a:t>falls</a:t>
            </a:r>
            <a:r>
              <a:rPr spc="-50" dirty="0"/>
              <a:t> </a:t>
            </a:r>
            <a:r>
              <a:rPr dirty="0"/>
              <a:t>as</a:t>
            </a:r>
            <a:r>
              <a:rPr spc="-50" dirty="0"/>
              <a:t> </a:t>
            </a:r>
            <a:r>
              <a:rPr dirty="0"/>
              <a:t>output</a:t>
            </a:r>
            <a:r>
              <a:rPr spc="-70" dirty="0"/>
              <a:t> </a:t>
            </a:r>
            <a:r>
              <a:rPr dirty="0"/>
              <a:t>increases</a:t>
            </a:r>
            <a:r>
              <a:rPr spc="-50" dirty="0"/>
              <a:t> </a:t>
            </a:r>
            <a:r>
              <a:rPr dirty="0"/>
              <a:t>and</a:t>
            </a:r>
            <a:r>
              <a:rPr spc="-65" dirty="0"/>
              <a:t> </a:t>
            </a:r>
            <a:r>
              <a:rPr dirty="0"/>
              <a:t>then</a:t>
            </a:r>
            <a:r>
              <a:rPr spc="-60" dirty="0"/>
              <a:t> </a:t>
            </a:r>
            <a:r>
              <a:rPr spc="-10" dirty="0"/>
              <a:t>rises.</a:t>
            </a:r>
          </a:p>
          <a:p>
            <a:pPr marL="362585" indent="-342265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63220" algn="l"/>
              </a:tabLst>
            </a:pP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average</a:t>
            </a:r>
            <a:r>
              <a:rPr spc="-55" dirty="0"/>
              <a:t> </a:t>
            </a:r>
            <a:r>
              <a:rPr dirty="0"/>
              <a:t>total</a:t>
            </a:r>
            <a:r>
              <a:rPr spc="-30" dirty="0"/>
              <a:t> </a:t>
            </a:r>
            <a:r>
              <a:rPr dirty="0"/>
              <a:t>cost</a:t>
            </a:r>
            <a:r>
              <a:rPr spc="-45" dirty="0"/>
              <a:t> </a:t>
            </a:r>
            <a:r>
              <a:rPr dirty="0"/>
              <a:t>curve</a:t>
            </a:r>
            <a:r>
              <a:rPr spc="-50" dirty="0"/>
              <a:t> </a:t>
            </a:r>
            <a:r>
              <a:rPr dirty="0"/>
              <a:t>is</a:t>
            </a:r>
            <a:r>
              <a:rPr spc="-35" dirty="0"/>
              <a:t> </a:t>
            </a:r>
            <a:r>
              <a:rPr spc="-20" dirty="0"/>
              <a:t>U-</a:t>
            </a:r>
            <a:r>
              <a:rPr spc="-10" dirty="0"/>
              <a:t>shaped.</a:t>
            </a:r>
          </a:p>
          <a:p>
            <a:pPr marL="362585" indent="-342265">
              <a:lnSpc>
                <a:spcPct val="100000"/>
              </a:lnSpc>
              <a:spcBef>
                <a:spcPts val="2350"/>
              </a:spcBef>
              <a:buFont typeface="Wingdings"/>
              <a:buChar char=""/>
              <a:tabLst>
                <a:tab pos="363220" algn="l"/>
              </a:tabLst>
            </a:pPr>
            <a:r>
              <a:rPr dirty="0"/>
              <a:t>A</a:t>
            </a:r>
            <a:r>
              <a:rPr spc="-60" dirty="0"/>
              <a:t> </a:t>
            </a:r>
            <a:r>
              <a:rPr spc="-10" dirty="0"/>
              <a:t>firm’s</a:t>
            </a:r>
            <a:r>
              <a:rPr spc="-30" dirty="0"/>
              <a:t> </a:t>
            </a:r>
            <a:r>
              <a:rPr dirty="0"/>
              <a:t>costs</a:t>
            </a:r>
            <a:r>
              <a:rPr spc="-45" dirty="0"/>
              <a:t> </a:t>
            </a:r>
            <a:r>
              <a:rPr dirty="0"/>
              <a:t>often</a:t>
            </a:r>
            <a:r>
              <a:rPr spc="-40" dirty="0"/>
              <a:t> </a:t>
            </a:r>
            <a:r>
              <a:rPr dirty="0"/>
              <a:t>depend</a:t>
            </a:r>
            <a:r>
              <a:rPr spc="-55" dirty="0"/>
              <a:t> </a:t>
            </a:r>
            <a:r>
              <a:rPr dirty="0"/>
              <a:t>on</a:t>
            </a:r>
            <a:r>
              <a:rPr spc="-6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time</a:t>
            </a:r>
            <a:r>
              <a:rPr spc="-30" dirty="0"/>
              <a:t> </a:t>
            </a:r>
            <a:r>
              <a:rPr dirty="0"/>
              <a:t>horizon</a:t>
            </a:r>
            <a:r>
              <a:rPr spc="-60" dirty="0"/>
              <a:t> </a:t>
            </a:r>
            <a:r>
              <a:rPr dirty="0"/>
              <a:t>being</a:t>
            </a:r>
            <a:r>
              <a:rPr spc="-50" dirty="0"/>
              <a:t> </a:t>
            </a:r>
            <a:r>
              <a:rPr spc="-10" dirty="0"/>
              <a:t>considered.</a:t>
            </a:r>
          </a:p>
          <a:p>
            <a:pPr marL="363220" marR="508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63855" algn="l"/>
              </a:tabLst>
            </a:pPr>
            <a:r>
              <a:rPr dirty="0"/>
              <a:t>In</a:t>
            </a:r>
            <a:r>
              <a:rPr spc="175" dirty="0"/>
              <a:t> </a:t>
            </a:r>
            <a:r>
              <a:rPr spc="-10" dirty="0"/>
              <a:t>particular,</a:t>
            </a:r>
            <a:r>
              <a:rPr spc="185" dirty="0"/>
              <a:t> </a:t>
            </a:r>
            <a:r>
              <a:rPr dirty="0"/>
              <a:t>many</a:t>
            </a:r>
            <a:r>
              <a:rPr spc="185" dirty="0"/>
              <a:t> </a:t>
            </a:r>
            <a:r>
              <a:rPr dirty="0"/>
              <a:t>costs</a:t>
            </a:r>
            <a:r>
              <a:rPr spc="180" dirty="0"/>
              <a:t> </a:t>
            </a:r>
            <a:r>
              <a:rPr dirty="0"/>
              <a:t>are</a:t>
            </a:r>
            <a:r>
              <a:rPr spc="185" dirty="0"/>
              <a:t> </a:t>
            </a:r>
            <a:r>
              <a:rPr dirty="0"/>
              <a:t>fixed</a:t>
            </a:r>
            <a:r>
              <a:rPr spc="185" dirty="0"/>
              <a:t> </a:t>
            </a:r>
            <a:r>
              <a:rPr dirty="0"/>
              <a:t>in</a:t>
            </a:r>
            <a:r>
              <a:rPr spc="195" dirty="0"/>
              <a:t> </a:t>
            </a:r>
            <a:r>
              <a:rPr dirty="0"/>
              <a:t>the</a:t>
            </a:r>
            <a:r>
              <a:rPr spc="180" dirty="0"/>
              <a:t> </a:t>
            </a:r>
            <a:r>
              <a:rPr dirty="0"/>
              <a:t>short</a:t>
            </a:r>
            <a:r>
              <a:rPr spc="180" dirty="0"/>
              <a:t> </a:t>
            </a:r>
            <a:r>
              <a:rPr dirty="0"/>
              <a:t>run</a:t>
            </a:r>
            <a:r>
              <a:rPr spc="185" dirty="0"/>
              <a:t> </a:t>
            </a:r>
            <a:r>
              <a:rPr dirty="0"/>
              <a:t>but</a:t>
            </a:r>
            <a:r>
              <a:rPr spc="180" dirty="0"/>
              <a:t> </a:t>
            </a:r>
            <a:r>
              <a:rPr dirty="0"/>
              <a:t>variable</a:t>
            </a:r>
            <a:r>
              <a:rPr spc="180" dirty="0"/>
              <a:t> </a:t>
            </a:r>
            <a:r>
              <a:rPr dirty="0"/>
              <a:t>in</a:t>
            </a:r>
            <a:r>
              <a:rPr spc="185" dirty="0"/>
              <a:t> </a:t>
            </a:r>
            <a:r>
              <a:rPr dirty="0"/>
              <a:t>the</a:t>
            </a:r>
            <a:r>
              <a:rPr spc="190" dirty="0"/>
              <a:t> </a:t>
            </a:r>
            <a:r>
              <a:rPr spc="-20" dirty="0"/>
              <a:t>long run.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FIRM’S</a:t>
            </a:r>
            <a:r>
              <a:rPr sz="2000" spc="-20" dirty="0"/>
              <a:t> </a:t>
            </a:r>
            <a:r>
              <a:rPr sz="2000" spc="-10" dirty="0"/>
              <a:t>OBJECTIVE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480566"/>
            <a:ext cx="4142104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latin typeface="Calibri"/>
                <a:cs typeface="Calibri"/>
              </a:rPr>
              <a:t>The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goal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firm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006FC0"/>
                </a:solidFill>
                <a:latin typeface="Calibri"/>
                <a:cs typeface="Calibri"/>
              </a:rPr>
              <a:t>maximize</a:t>
            </a:r>
            <a:r>
              <a:rPr sz="19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006FC0"/>
                </a:solidFill>
                <a:latin typeface="Calibri"/>
                <a:cs typeface="Calibri"/>
              </a:rPr>
              <a:t>profits</a:t>
            </a:r>
            <a:r>
              <a:rPr sz="1900" spc="-10" dirty="0">
                <a:latin typeface="Calibri"/>
                <a:cs typeface="Calibri"/>
              </a:rPr>
              <a:t>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143" y="2523236"/>
            <a:ext cx="8056245" cy="2400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What</a:t>
            </a:r>
            <a:r>
              <a:rPr sz="19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is</a:t>
            </a:r>
            <a:r>
              <a:rPr sz="19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19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spc="-20" dirty="0">
                <a:solidFill>
                  <a:srgbClr val="006FC0"/>
                </a:solidFill>
                <a:latin typeface="Calibri"/>
                <a:cs typeface="Calibri"/>
              </a:rPr>
              <a:t>firm’s</a:t>
            </a:r>
            <a:r>
              <a:rPr sz="1900" b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Calibri"/>
                <a:cs typeface="Calibri"/>
              </a:rPr>
              <a:t>profit?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1900">
              <a:latin typeface="Calibri"/>
              <a:cs typeface="Calibri"/>
            </a:endParaRPr>
          </a:p>
          <a:p>
            <a:pPr marL="276860" algn="ctr">
              <a:lnSpc>
                <a:spcPct val="100000"/>
              </a:lnSpc>
            </a:pPr>
            <a:r>
              <a:rPr sz="1900" dirty="0">
                <a:latin typeface="Calibri"/>
                <a:cs typeface="Calibri"/>
              </a:rPr>
              <a:t>Profit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=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spc="-30" dirty="0">
                <a:latin typeface="Calibri"/>
                <a:cs typeface="Calibri"/>
              </a:rPr>
              <a:t>Total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revenue</a:t>
            </a:r>
            <a:r>
              <a:rPr sz="1900" spc="37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–</a:t>
            </a:r>
            <a:r>
              <a:rPr sz="1900" spc="340" dirty="0">
                <a:latin typeface="Calibri"/>
                <a:cs typeface="Calibri"/>
              </a:rPr>
              <a:t> </a:t>
            </a:r>
            <a:r>
              <a:rPr sz="1900" spc="-40" dirty="0">
                <a:latin typeface="Calibri"/>
                <a:cs typeface="Calibri"/>
              </a:rPr>
              <a:t>Total </a:t>
            </a:r>
            <a:r>
              <a:rPr sz="1900" spc="-20" dirty="0">
                <a:latin typeface="Calibri"/>
                <a:cs typeface="Calibri"/>
              </a:rPr>
              <a:t>cost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75"/>
              </a:spcBef>
            </a:pPr>
            <a:endParaRPr sz="19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1900" b="1" spc="-25" dirty="0">
                <a:latin typeface="Calibri"/>
                <a:cs typeface="Calibri"/>
              </a:rPr>
              <a:t>Total</a:t>
            </a:r>
            <a:r>
              <a:rPr sz="1900" b="1" spc="-35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revenue</a:t>
            </a:r>
            <a:r>
              <a:rPr sz="1900" b="1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(TR):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amount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firm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receives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for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sale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its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output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(P*Q).</a:t>
            </a:r>
            <a:endParaRPr sz="1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75"/>
              </a:spcBef>
              <a:buFont typeface="Wingdings"/>
              <a:buChar char=""/>
            </a:pPr>
            <a:endParaRPr sz="19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1900" b="1" spc="-25" dirty="0">
                <a:latin typeface="Calibri"/>
                <a:cs typeface="Calibri"/>
              </a:rPr>
              <a:t>Total</a:t>
            </a:r>
            <a:r>
              <a:rPr sz="1900" b="1" spc="-45" dirty="0">
                <a:latin typeface="Calibri"/>
                <a:cs typeface="Calibri"/>
              </a:rPr>
              <a:t> </a:t>
            </a:r>
            <a:r>
              <a:rPr sz="1900" b="1" dirty="0">
                <a:latin typeface="Calibri"/>
                <a:cs typeface="Calibri"/>
              </a:rPr>
              <a:t>cost</a:t>
            </a:r>
            <a:r>
              <a:rPr sz="1900" b="1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(TC):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market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value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inputs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used</a:t>
            </a:r>
            <a:r>
              <a:rPr sz="1900" spc="-6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for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producing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output.</a:t>
            </a:r>
            <a:endParaRPr sz="19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3233" y="795402"/>
            <a:ext cx="2235821" cy="1924963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2772917" y="3141726"/>
            <a:ext cx="3781425" cy="494030"/>
          </a:xfrm>
          <a:custGeom>
            <a:avLst/>
            <a:gdLst/>
            <a:ahLst/>
            <a:cxnLst/>
            <a:rect l="l" t="t" r="r" b="b"/>
            <a:pathLst>
              <a:path w="3781425" h="494029">
                <a:moveTo>
                  <a:pt x="0" y="82296"/>
                </a:moveTo>
                <a:lnTo>
                  <a:pt x="6465" y="50256"/>
                </a:lnTo>
                <a:lnTo>
                  <a:pt x="24098" y="24098"/>
                </a:lnTo>
                <a:lnTo>
                  <a:pt x="50256" y="6465"/>
                </a:lnTo>
                <a:lnTo>
                  <a:pt x="82295" y="0"/>
                </a:lnTo>
                <a:lnTo>
                  <a:pt x="3698748" y="0"/>
                </a:lnTo>
                <a:lnTo>
                  <a:pt x="3730787" y="6465"/>
                </a:lnTo>
                <a:lnTo>
                  <a:pt x="3756945" y="24098"/>
                </a:lnTo>
                <a:lnTo>
                  <a:pt x="3774578" y="50256"/>
                </a:lnTo>
                <a:lnTo>
                  <a:pt x="3781043" y="82296"/>
                </a:lnTo>
                <a:lnTo>
                  <a:pt x="3781043" y="411479"/>
                </a:lnTo>
                <a:lnTo>
                  <a:pt x="3774578" y="443519"/>
                </a:lnTo>
                <a:lnTo>
                  <a:pt x="3756945" y="469677"/>
                </a:lnTo>
                <a:lnTo>
                  <a:pt x="3730787" y="487310"/>
                </a:lnTo>
                <a:lnTo>
                  <a:pt x="3698748" y="493775"/>
                </a:lnTo>
                <a:lnTo>
                  <a:pt x="82295" y="493775"/>
                </a:lnTo>
                <a:lnTo>
                  <a:pt x="50256" y="487310"/>
                </a:lnTo>
                <a:lnTo>
                  <a:pt x="24098" y="469677"/>
                </a:lnTo>
                <a:lnTo>
                  <a:pt x="6465" y="443519"/>
                </a:lnTo>
                <a:lnTo>
                  <a:pt x="0" y="411479"/>
                </a:lnTo>
                <a:lnTo>
                  <a:pt x="0" y="82296"/>
                </a:lnTo>
                <a:close/>
              </a:path>
            </a:pathLst>
          </a:custGeom>
          <a:ln w="25400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9583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0"/>
              </a:spcBef>
            </a:pPr>
            <a:r>
              <a:rPr dirty="0"/>
              <a:t>GENERAL</a:t>
            </a:r>
            <a:r>
              <a:rPr spc="-20" dirty="0"/>
              <a:t> </a:t>
            </a:r>
            <a:r>
              <a:rPr spc="-10" dirty="0"/>
              <a:t>SUMMARY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4294" rIns="0" bIns="0" rtlCol="0">
            <a:spAutoFit/>
          </a:bodyPr>
          <a:lstStyle/>
          <a:p>
            <a:pPr marL="363220" marR="635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63855" algn="l"/>
              </a:tabLst>
            </a:pPr>
            <a:r>
              <a:rPr b="1" dirty="0">
                <a:latin typeface="Calibri"/>
                <a:cs typeface="Calibri"/>
              </a:rPr>
              <a:t>Constant returns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to</a:t>
            </a:r>
            <a:r>
              <a:rPr b="1" spc="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scale</a:t>
            </a:r>
            <a:r>
              <a:rPr dirty="0"/>
              <a:t>: when</a:t>
            </a:r>
            <a:r>
              <a:rPr spc="10" dirty="0"/>
              <a:t> </a:t>
            </a:r>
            <a:r>
              <a:rPr dirty="0"/>
              <a:t>long</a:t>
            </a:r>
            <a:r>
              <a:rPr spc="20" dirty="0"/>
              <a:t> </a:t>
            </a:r>
            <a:r>
              <a:rPr dirty="0"/>
              <a:t>run</a:t>
            </a:r>
            <a:r>
              <a:rPr spc="15" dirty="0"/>
              <a:t> </a:t>
            </a:r>
            <a:r>
              <a:rPr spc="-25" dirty="0"/>
              <a:t>ATC</a:t>
            </a:r>
            <a:r>
              <a:rPr spc="5" dirty="0"/>
              <a:t> </a:t>
            </a:r>
            <a:r>
              <a:rPr dirty="0"/>
              <a:t>stays</a:t>
            </a:r>
            <a:r>
              <a:rPr spc="10" dirty="0"/>
              <a:t> </a:t>
            </a:r>
            <a:r>
              <a:rPr dirty="0"/>
              <a:t>the</a:t>
            </a:r>
            <a:r>
              <a:rPr spc="10" dirty="0"/>
              <a:t> </a:t>
            </a:r>
            <a:r>
              <a:rPr dirty="0"/>
              <a:t>same as</a:t>
            </a:r>
            <a:r>
              <a:rPr spc="10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spc="-10" dirty="0"/>
              <a:t>quantity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output</a:t>
            </a:r>
            <a:r>
              <a:rPr spc="-30" dirty="0"/>
              <a:t> </a:t>
            </a:r>
            <a:r>
              <a:rPr spc="-10" dirty="0"/>
              <a:t>changes</a:t>
            </a:r>
          </a:p>
          <a:p>
            <a:pPr marL="363220" marR="5080" indent="-342900">
              <a:lnSpc>
                <a:spcPct val="100000"/>
              </a:lnSpc>
              <a:spcBef>
                <a:spcPts val="2210"/>
              </a:spcBef>
              <a:buFont typeface="Wingdings"/>
              <a:buChar char=""/>
              <a:tabLst>
                <a:tab pos="363855" algn="l"/>
              </a:tabLst>
            </a:pPr>
            <a:r>
              <a:rPr b="1" dirty="0">
                <a:latin typeface="Calibri"/>
                <a:cs typeface="Calibri"/>
              </a:rPr>
              <a:t>Economies</a:t>
            </a:r>
            <a:r>
              <a:rPr b="1" spc="48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of</a:t>
            </a:r>
            <a:r>
              <a:rPr b="1" spc="48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scale</a:t>
            </a:r>
            <a:r>
              <a:rPr dirty="0"/>
              <a:t>:</a:t>
            </a:r>
            <a:r>
              <a:rPr spc="480" dirty="0"/>
              <a:t> </a:t>
            </a:r>
            <a:r>
              <a:rPr dirty="0"/>
              <a:t>when</a:t>
            </a:r>
            <a:r>
              <a:rPr spc="475" dirty="0"/>
              <a:t> </a:t>
            </a:r>
            <a:r>
              <a:rPr dirty="0"/>
              <a:t>long</a:t>
            </a:r>
            <a:r>
              <a:rPr spc="480" dirty="0"/>
              <a:t> </a:t>
            </a:r>
            <a:r>
              <a:rPr dirty="0"/>
              <a:t>run</a:t>
            </a:r>
            <a:r>
              <a:rPr spc="484" dirty="0"/>
              <a:t> </a:t>
            </a:r>
            <a:r>
              <a:rPr dirty="0"/>
              <a:t>ATC</a:t>
            </a:r>
            <a:r>
              <a:rPr spc="470" dirty="0"/>
              <a:t> </a:t>
            </a:r>
            <a:r>
              <a:rPr dirty="0"/>
              <a:t>falls</a:t>
            </a:r>
            <a:r>
              <a:rPr spc="490" dirty="0"/>
              <a:t> </a:t>
            </a:r>
            <a:r>
              <a:rPr dirty="0"/>
              <a:t>as</a:t>
            </a:r>
            <a:r>
              <a:rPr spc="484" dirty="0"/>
              <a:t> </a:t>
            </a:r>
            <a:r>
              <a:rPr dirty="0"/>
              <a:t>the</a:t>
            </a:r>
            <a:r>
              <a:rPr spc="490" dirty="0"/>
              <a:t> </a:t>
            </a:r>
            <a:r>
              <a:rPr dirty="0"/>
              <a:t>quantity</a:t>
            </a:r>
            <a:r>
              <a:rPr spc="484" dirty="0"/>
              <a:t> </a:t>
            </a:r>
            <a:r>
              <a:rPr dirty="0"/>
              <a:t>of</a:t>
            </a:r>
            <a:r>
              <a:rPr spc="475" dirty="0"/>
              <a:t> </a:t>
            </a:r>
            <a:r>
              <a:rPr spc="-10" dirty="0"/>
              <a:t>output increases</a:t>
            </a:r>
          </a:p>
          <a:p>
            <a:pPr marL="363220" marR="6350" indent="-342900">
              <a:lnSpc>
                <a:spcPct val="100000"/>
              </a:lnSpc>
              <a:spcBef>
                <a:spcPts val="2205"/>
              </a:spcBef>
              <a:buFont typeface="Wingdings"/>
              <a:buChar char=""/>
              <a:tabLst>
                <a:tab pos="363855" algn="l"/>
              </a:tabLst>
            </a:pPr>
            <a:r>
              <a:rPr b="1" dirty="0">
                <a:latin typeface="Calibri"/>
                <a:cs typeface="Calibri"/>
              </a:rPr>
              <a:t>Diseconomies</a:t>
            </a:r>
            <a:r>
              <a:rPr b="1" spc="20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of</a:t>
            </a:r>
            <a:r>
              <a:rPr b="1" spc="2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scale</a:t>
            </a:r>
            <a:r>
              <a:rPr dirty="0"/>
              <a:t>:</a:t>
            </a:r>
            <a:r>
              <a:rPr spc="220" dirty="0"/>
              <a:t> </a:t>
            </a:r>
            <a:r>
              <a:rPr dirty="0"/>
              <a:t>when</a:t>
            </a:r>
            <a:r>
              <a:rPr spc="235" dirty="0"/>
              <a:t> </a:t>
            </a:r>
            <a:r>
              <a:rPr dirty="0"/>
              <a:t>long</a:t>
            </a:r>
            <a:r>
              <a:rPr spc="229" dirty="0"/>
              <a:t> </a:t>
            </a:r>
            <a:r>
              <a:rPr dirty="0"/>
              <a:t>run</a:t>
            </a:r>
            <a:r>
              <a:rPr spc="225" dirty="0"/>
              <a:t> </a:t>
            </a:r>
            <a:r>
              <a:rPr dirty="0"/>
              <a:t>ATC</a:t>
            </a:r>
            <a:r>
              <a:rPr spc="235" dirty="0"/>
              <a:t> </a:t>
            </a:r>
            <a:r>
              <a:rPr dirty="0"/>
              <a:t>rises</a:t>
            </a:r>
            <a:r>
              <a:rPr spc="225" dirty="0"/>
              <a:t> </a:t>
            </a:r>
            <a:r>
              <a:rPr dirty="0"/>
              <a:t>as</a:t>
            </a:r>
            <a:r>
              <a:rPr spc="229" dirty="0"/>
              <a:t> </a:t>
            </a:r>
            <a:r>
              <a:rPr dirty="0"/>
              <a:t>the</a:t>
            </a:r>
            <a:r>
              <a:rPr spc="245" dirty="0"/>
              <a:t> </a:t>
            </a:r>
            <a:r>
              <a:rPr dirty="0"/>
              <a:t>quantity</a:t>
            </a:r>
            <a:r>
              <a:rPr spc="225" dirty="0"/>
              <a:t> </a:t>
            </a:r>
            <a:r>
              <a:rPr dirty="0"/>
              <a:t>of</a:t>
            </a:r>
            <a:r>
              <a:rPr spc="229" dirty="0"/>
              <a:t> </a:t>
            </a:r>
            <a:r>
              <a:rPr spc="-10" dirty="0"/>
              <a:t>output increases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FIRM’S</a:t>
            </a:r>
            <a:r>
              <a:rPr sz="2000" spc="-20" dirty="0"/>
              <a:t> </a:t>
            </a:r>
            <a:r>
              <a:rPr sz="2000" spc="-10" dirty="0"/>
              <a:t>OBJECTIVE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518665"/>
            <a:ext cx="8334375" cy="4611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spc="-30" dirty="0">
                <a:latin typeface="Calibri"/>
                <a:cs typeface="Calibri"/>
              </a:rPr>
              <a:t>Total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easy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determine.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  <a:buFont typeface="Wingdings"/>
              <a:buChar char=""/>
            </a:pPr>
            <a:endParaRPr sz="20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Total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revenue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=</a:t>
            </a:r>
            <a:r>
              <a:rPr sz="2000" b="1" spc="39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price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x</a:t>
            </a:r>
            <a:r>
              <a:rPr sz="20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quantity</a:t>
            </a:r>
            <a:endParaRPr sz="2000">
              <a:latin typeface="Calibri"/>
              <a:cs typeface="Calibri"/>
            </a:endParaRPr>
          </a:p>
          <a:p>
            <a:pPr marL="469900" marR="2268855">
              <a:lnSpc>
                <a:spcPct val="120000"/>
              </a:lnSpc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produces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units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output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sells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£5 </a:t>
            </a:r>
            <a:r>
              <a:rPr sz="2000" spc="-30" dirty="0">
                <a:latin typeface="Calibri"/>
                <a:cs typeface="Calibri"/>
              </a:rPr>
              <a:t>Total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£5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x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£500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When</a:t>
            </a:r>
            <a:r>
              <a:rPr sz="2000" spc="4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think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4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firm’s</a:t>
            </a:r>
            <a:r>
              <a:rPr sz="2000" spc="4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4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remember</a:t>
            </a:r>
            <a:r>
              <a:rPr sz="2000" spc="45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one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4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ten </a:t>
            </a:r>
            <a:r>
              <a:rPr sz="2000" dirty="0">
                <a:latin typeface="Calibri"/>
                <a:cs typeface="Calibri"/>
              </a:rPr>
              <a:t>principles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economics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Chapter</a:t>
            </a:r>
            <a:r>
              <a:rPr sz="2000" i="1" spc="-80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1</a:t>
            </a:r>
            <a:r>
              <a:rPr sz="2000" spc="-25" dirty="0">
                <a:latin typeface="Calibri"/>
                <a:cs typeface="Calibri"/>
              </a:rPr>
              <a:t>):</a:t>
            </a:r>
            <a:endParaRPr sz="20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210"/>
              </a:spcBef>
            </a:pPr>
            <a:r>
              <a:rPr sz="2000" i="1" dirty="0">
                <a:latin typeface="Calibri"/>
                <a:cs typeface="Calibri"/>
              </a:rPr>
              <a:t>The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cost</a:t>
            </a:r>
            <a:r>
              <a:rPr sz="2000" i="1" spc="-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of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something</a:t>
            </a:r>
            <a:r>
              <a:rPr sz="2000" i="1" spc="-5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is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what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you</a:t>
            </a:r>
            <a:r>
              <a:rPr sz="2000" i="1" spc="-3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give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up</a:t>
            </a:r>
            <a:r>
              <a:rPr sz="2000" i="1" spc="-3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to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receive</a:t>
            </a:r>
            <a:r>
              <a:rPr sz="2000" i="1" spc="-25" dirty="0">
                <a:latin typeface="Calibri"/>
                <a:cs typeface="Calibri"/>
              </a:rPr>
              <a:t> it</a:t>
            </a:r>
            <a:r>
              <a:rPr sz="2000" spc="-2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469900" marR="7620" algn="just">
              <a:lnSpc>
                <a:spcPct val="100000"/>
              </a:lnSpc>
              <a:spcBef>
                <a:spcPts val="2210"/>
              </a:spcBef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opportunity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item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refers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things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must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forgone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to </a:t>
            </a:r>
            <a:r>
              <a:rPr sz="2000" dirty="0">
                <a:latin typeface="Calibri"/>
                <a:cs typeface="Calibri"/>
              </a:rPr>
              <a:t>acquire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item.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Opportunity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includes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implicit costs</a:t>
            </a:r>
            <a:r>
              <a:rPr sz="1000" spc="-10" dirty="0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3266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FIRM’S</a:t>
            </a:r>
            <a:r>
              <a:rPr sz="2000" spc="-30" dirty="0"/>
              <a:t> </a:t>
            </a:r>
            <a:r>
              <a:rPr sz="2000" spc="-20" dirty="0"/>
              <a:t>COSTS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9143" y="1152906"/>
            <a:ext cx="8334375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production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includes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explicit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implicit</a:t>
            </a:r>
            <a:r>
              <a:rPr sz="2000" spc="-4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buClr>
                <a:srgbClr val="000000"/>
              </a:buClr>
              <a:buFont typeface="Wingdings"/>
              <a:buChar char=""/>
              <a:tabLst>
                <a:tab pos="354965" algn="l"/>
              </a:tabLst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Explicit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require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payment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money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firm;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e.g.,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wage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employee.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Clr>
                <a:srgbClr val="000000"/>
              </a:buClr>
              <a:buFont typeface="Wingdings"/>
              <a:buChar char=""/>
              <a:tabLst>
                <a:tab pos="355600" algn="l"/>
              </a:tabLst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Implicit</a:t>
            </a:r>
            <a:r>
              <a:rPr sz="2000" b="1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b="1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input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require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payment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money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firm;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e.g.,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owner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could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earned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doing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something else.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4375" cy="4477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ECONOMIC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VERSUS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ACCOUNTING</a:t>
            </a:r>
            <a:r>
              <a:rPr sz="20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12700" marR="6985">
              <a:lnSpc>
                <a:spcPct val="100000"/>
              </a:lnSpc>
              <a:tabLst>
                <a:tab pos="532130" algn="l"/>
                <a:tab pos="1754505" algn="l"/>
                <a:tab pos="2801620" algn="l"/>
                <a:tab pos="3670300" algn="l"/>
                <a:tab pos="4196715" algn="l"/>
                <a:tab pos="5097145" algn="l"/>
                <a:tab pos="5754370" algn="l"/>
                <a:tab pos="6888480" algn="l"/>
                <a:tab pos="7279640" algn="l"/>
              </a:tabLst>
            </a:pPr>
            <a:r>
              <a:rPr sz="2000" spc="-2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distinction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between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explicit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implicit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costs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highlights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important difference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economists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accountants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analyse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business.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  <a:tab pos="1685925" algn="l"/>
                <a:tab pos="2182495" algn="l"/>
                <a:tab pos="3397885" algn="l"/>
                <a:tab pos="3750945" algn="l"/>
                <a:tab pos="4361180" algn="l"/>
                <a:tab pos="5048250" algn="l"/>
                <a:tab pos="5769610" algn="l"/>
                <a:tab pos="7069455" algn="l"/>
                <a:tab pos="7620000" algn="l"/>
              </a:tabLst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Economists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are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interested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in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how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firms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0" dirty="0">
                <a:latin typeface="Calibri"/>
                <a:cs typeface="Calibri"/>
              </a:rPr>
              <a:t>make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production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25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pricing </a:t>
            </a:r>
            <a:r>
              <a:rPr sz="2000" dirty="0">
                <a:latin typeface="Calibri"/>
                <a:cs typeface="Calibri"/>
              </a:rPr>
              <a:t>decisions.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implicit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costs.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Economists include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both</a:t>
            </a:r>
            <a:r>
              <a:rPr sz="2000" b="1" spc="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explicit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implicit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costs</a:t>
            </a:r>
            <a:r>
              <a:rPr sz="2000" b="1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when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measuring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Accountants</a:t>
            </a:r>
            <a:r>
              <a:rPr sz="2000" spc="3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keep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track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money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3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flows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3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3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firms.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Calibri"/>
                <a:cs typeface="Calibri"/>
              </a:rPr>
              <a:t>→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Accountants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only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measure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explicit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costs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ignore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implicit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80712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409143" y="421005"/>
            <a:ext cx="8334375" cy="2258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ECONOMIC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VERSUS</a:t>
            </a:r>
            <a:r>
              <a:rPr sz="2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ACCOUNTING</a:t>
            </a:r>
            <a:r>
              <a:rPr sz="2000" b="1" spc="-8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"/>
              <a:tabLst>
                <a:tab pos="355600" algn="l"/>
              </a:tabLst>
            </a:pP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Economists</a:t>
            </a:r>
            <a:r>
              <a:rPr sz="2000" spc="204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firm’s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economic</a:t>
            </a:r>
            <a:r>
              <a:rPr sz="2000" b="1" spc="2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204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minus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total </a:t>
            </a:r>
            <a:r>
              <a:rPr sz="2000" dirty="0">
                <a:latin typeface="Calibri"/>
                <a:cs typeface="Calibri"/>
              </a:rPr>
              <a:t>cost,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including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both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implicit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costs.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Economists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take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account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6FC0"/>
                </a:solidFill>
                <a:latin typeface="Calibri"/>
                <a:cs typeface="Calibri"/>
              </a:rPr>
              <a:t>opportunity</a:t>
            </a:r>
            <a:r>
              <a:rPr sz="2000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costs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411480">
              <a:lnSpc>
                <a:spcPct val="100000"/>
              </a:lnSpc>
              <a:spcBef>
                <a:spcPts val="2210"/>
              </a:spcBef>
              <a:tabLst>
                <a:tab pos="2483485" algn="l"/>
              </a:tabLst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Economic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3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=</a:t>
            </a:r>
            <a:r>
              <a:rPr sz="2000" dirty="0">
                <a:latin typeface="Calibri"/>
                <a:cs typeface="Calibri"/>
              </a:rPr>
              <a:t>	total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costs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implicit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143" y="3445509"/>
            <a:ext cx="8333105" cy="1221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5600" algn="l"/>
              </a:tabLst>
            </a:pPr>
            <a:r>
              <a:rPr sz="2000" spc="-10" dirty="0">
                <a:solidFill>
                  <a:srgbClr val="006FC0"/>
                </a:solidFill>
                <a:latin typeface="Calibri"/>
                <a:cs typeface="Calibri"/>
              </a:rPr>
              <a:t>Accountants</a:t>
            </a:r>
            <a:r>
              <a:rPr sz="2000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measure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accounting</a:t>
            </a:r>
            <a:r>
              <a:rPr sz="20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firm’s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minus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firm’s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costs.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205"/>
              </a:spcBef>
            </a:pP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Accounting</a:t>
            </a:r>
            <a:r>
              <a:rPr sz="20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profit</a:t>
            </a:r>
            <a:r>
              <a:rPr sz="2000" b="1" spc="-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=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total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revenue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explicit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costs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23235" y="5439257"/>
            <a:ext cx="41033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Calibri"/>
                <a:cs typeface="Calibri"/>
              </a:rPr>
              <a:t>Economic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profit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&lt;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Accounting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profit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3087</Words>
  <Application>Microsoft Office PowerPoint</Application>
  <PresentationFormat>On-screen Show (4:3)</PresentationFormat>
  <Paragraphs>772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Economics</vt:lpstr>
      <vt:lpstr>AIM OF CHAPTER 5</vt:lpstr>
      <vt:lpstr>AIM OF THIS LECTURE</vt:lpstr>
      <vt:lpstr>PowerPoint Presentation</vt:lpstr>
      <vt:lpstr>FIRM’S OBJECTIVE</vt:lpstr>
      <vt:lpstr>FIRM’S OBJECTIVE</vt:lpstr>
      <vt:lpstr>FIRM’S COSTS</vt:lpstr>
      <vt:lpstr>PowerPoint Presentation</vt:lpstr>
      <vt:lpstr>PowerPoint Presentation</vt:lpstr>
      <vt:lpstr>PRODUCTION AND COSTS</vt:lpstr>
      <vt:lpstr>THE PRODUCTION FUNCTION</vt:lpstr>
      <vt:lpstr>PowerPoint Presentation</vt:lpstr>
      <vt:lpstr>Paolo’s Production Function</vt:lpstr>
      <vt:lpstr>THE PRODUCTION FUNCTION</vt:lpstr>
      <vt:lpstr>THE PRODUCTION FUNCTION</vt:lpstr>
      <vt:lpstr>PowerPoint Presentation</vt:lpstr>
      <vt:lpstr>THE PRODUCTION FUNCTION</vt:lpstr>
      <vt:lpstr>Quick exercise: input focus</vt:lpstr>
      <vt:lpstr>PowerPoint Presentation</vt:lpstr>
      <vt:lpstr>PowerPoint Presentation</vt:lpstr>
      <vt:lpstr>PowerPoint Presentation</vt:lpstr>
      <vt:lpstr>Link between production function, MP and AP</vt:lpstr>
      <vt:lpstr>PowerPoint Presentation</vt:lpstr>
      <vt:lpstr>PowerPoint Presentation</vt:lpstr>
      <vt:lpstr>Paolo’s Cost Function</vt:lpstr>
      <vt:lpstr>THE VARIOUS MEASURES OF COST</vt:lpstr>
      <vt:lpstr>PowerPoint Presentation</vt:lpstr>
      <vt:lpstr>THE VARIOUS MEASURES OF COST</vt:lpstr>
      <vt:lpstr>THE VARIOUS MEASURES OF COST</vt:lpstr>
      <vt:lpstr>THE VARIOUS MEASURES OF COST</vt:lpstr>
      <vt:lpstr>EXAMPLE: output focus</vt:lpstr>
      <vt:lpstr>COST CURVES AND THEIR SHAPES</vt:lpstr>
      <vt:lpstr>PowerPoint Presentation</vt:lpstr>
      <vt:lpstr>COST CURVES AND THEIR SHAPES</vt:lpstr>
      <vt:lpstr>COST CURVES AND THEIR SHAPES</vt:lpstr>
      <vt:lpstr>PowerPoint Presentation</vt:lpstr>
      <vt:lpstr>Leila’s cost curves</vt:lpstr>
      <vt:lpstr>Leila’s cost curves</vt:lpstr>
      <vt:lpstr>Leila’s cost curves</vt:lpstr>
      <vt:lpstr>PowerPoint Presentation</vt:lpstr>
      <vt:lpstr>AVERAGE TOTAL COST IN THE SHORT AND LONG RUN</vt:lpstr>
      <vt:lpstr>Relationship between short and long-run average costs</vt:lpstr>
      <vt:lpstr>PowerPoint Presentation</vt:lpstr>
      <vt:lpstr>PowerPoint Presentation</vt:lpstr>
      <vt:lpstr>Attainable levels of cost</vt:lpstr>
      <vt:lpstr>RETURNS TO SCALE</vt:lpstr>
      <vt:lpstr>RETURNS TO SCALE</vt:lpstr>
      <vt:lpstr>GENERAL SUMMARY</vt:lpstr>
      <vt:lpstr>GENERAL SUMMARY</vt:lpstr>
      <vt:lpstr>GENERAL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</dc:title>
  <dc:creator>Luke</dc:creator>
  <cp:lastModifiedBy>Cansu</cp:lastModifiedBy>
  <cp:revision>2</cp:revision>
  <dcterms:created xsi:type="dcterms:W3CDTF">2023-11-28T09:46:58Z</dcterms:created>
  <dcterms:modified xsi:type="dcterms:W3CDTF">2025-09-24T07:52:37Z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for Microsoft 365</vt:lpwstr>
  </property>
</Properties>
</file>