
<file path=[Content_Types].xml><?xml version="1.0" encoding="utf-8"?>
<Types xmlns="http://schemas.openxmlformats.org/package/2006/content-types">
  <Default Extension="docx" ContentType="application/vnd.openxmlformats-officedocument.wordprocessingml.documen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33"/>
  </p:notesMasterIdLst>
  <p:sldIdLst>
    <p:sldId id="256" r:id="rId2"/>
    <p:sldId id="259" r:id="rId3"/>
    <p:sldId id="261" r:id="rId4"/>
    <p:sldId id="290" r:id="rId5"/>
    <p:sldId id="269" r:id="rId6"/>
    <p:sldId id="263" r:id="rId7"/>
    <p:sldId id="270" r:id="rId8"/>
    <p:sldId id="301" r:id="rId9"/>
    <p:sldId id="265" r:id="rId10"/>
    <p:sldId id="304" r:id="rId11"/>
    <p:sldId id="305" r:id="rId12"/>
    <p:sldId id="268" r:id="rId13"/>
    <p:sldId id="257" r:id="rId14"/>
    <p:sldId id="306" r:id="rId15"/>
    <p:sldId id="271" r:id="rId16"/>
    <p:sldId id="266" r:id="rId17"/>
    <p:sldId id="307" r:id="rId18"/>
    <p:sldId id="308" r:id="rId19"/>
    <p:sldId id="313" r:id="rId20"/>
    <p:sldId id="272" r:id="rId21"/>
    <p:sldId id="309" r:id="rId22"/>
    <p:sldId id="310" r:id="rId23"/>
    <p:sldId id="315" r:id="rId24"/>
    <p:sldId id="273" r:id="rId25"/>
    <p:sldId id="319" r:id="rId26"/>
    <p:sldId id="321" r:id="rId27"/>
    <p:sldId id="322" r:id="rId28"/>
    <p:sldId id="316" r:id="rId29"/>
    <p:sldId id="278" r:id="rId30"/>
    <p:sldId id="317" r:id="rId31"/>
    <p:sldId id="279" r:id="rId3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240" autoAdjust="0"/>
    <p:restoredTop sz="83894" autoAdjust="0"/>
  </p:normalViewPr>
  <p:slideViewPr>
    <p:cSldViewPr>
      <p:cViewPr varScale="1">
        <p:scale>
          <a:sx n="57" d="100"/>
          <a:sy n="57" d="100"/>
        </p:scale>
        <p:origin x="1718" y="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5B76A0-9AF8-4F2A-948D-B10DA58FDD5F}" type="datetimeFigureOut">
              <a:rPr lang="tr-TR" smtClean="0"/>
              <a:t>22.03.2021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3653EA-B1D2-4444-ADD0-0CEDAD80162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011143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3653EA-B1D2-4444-ADD0-0CEDAD801629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2807668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3653EA-B1D2-4444-ADD0-0CEDAD801629}" type="slidenum">
              <a:rPr lang="tr-TR" smtClean="0"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5549845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3653EA-B1D2-4444-ADD0-0CEDAD801629}" type="slidenum">
              <a:rPr lang="tr-TR" smtClean="0"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947544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3653EA-B1D2-4444-ADD0-0CEDAD801629}" type="slidenum">
              <a:rPr lang="tr-TR" smtClean="0"/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0958731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3653EA-B1D2-4444-ADD0-0CEDAD801629}" type="slidenum">
              <a:rPr lang="tr-TR" smtClean="0"/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8105801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3653EA-B1D2-4444-ADD0-0CEDAD801629}" type="slidenum">
              <a:rPr lang="tr-TR" smtClean="0"/>
              <a:t>14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961930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3653EA-B1D2-4444-ADD0-0CEDAD801629}" type="slidenum">
              <a:rPr lang="tr-TR" smtClean="0"/>
              <a:t>15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3358009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3653EA-B1D2-4444-ADD0-0CEDAD801629}" type="slidenum">
              <a:rPr lang="tr-TR" smtClean="0"/>
              <a:t>16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1437403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3653EA-B1D2-4444-ADD0-0CEDAD801629}" type="slidenum">
              <a:rPr lang="tr-TR" smtClean="0"/>
              <a:t>17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484477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3653EA-B1D2-4444-ADD0-0CEDAD801629}" type="slidenum">
              <a:rPr lang="tr-TR" smtClean="0"/>
              <a:t>18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629114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3653EA-B1D2-4444-ADD0-0CEDAD801629}" type="slidenum">
              <a:rPr lang="tr-TR" smtClean="0"/>
              <a:t>19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775708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3653EA-B1D2-4444-ADD0-0CEDAD801629}" type="slidenum">
              <a:rPr lang="tr-TR" smtClean="0"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4768212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3653EA-B1D2-4444-ADD0-0CEDAD801629}" type="slidenum">
              <a:rPr lang="tr-TR" smtClean="0"/>
              <a:t>20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5320019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3653EA-B1D2-4444-ADD0-0CEDAD801629}" type="slidenum">
              <a:rPr lang="tr-TR" smtClean="0"/>
              <a:t>21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7280636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3653EA-B1D2-4444-ADD0-0CEDAD801629}" type="slidenum">
              <a:rPr lang="tr-TR" smtClean="0"/>
              <a:t>22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848390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3653EA-B1D2-4444-ADD0-0CEDAD801629}" type="slidenum">
              <a:rPr lang="tr-TR" smtClean="0"/>
              <a:t>23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1624655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3653EA-B1D2-4444-ADD0-0CEDAD801629}" type="slidenum">
              <a:rPr lang="tr-TR" smtClean="0"/>
              <a:t>24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3173863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3653EA-B1D2-4444-ADD0-0CEDAD801629}" type="slidenum">
              <a:rPr lang="tr-TR" smtClean="0"/>
              <a:t>25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1803334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3653EA-B1D2-4444-ADD0-0CEDAD801629}" type="slidenum">
              <a:rPr lang="tr-TR" smtClean="0"/>
              <a:t>26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3571022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3653EA-B1D2-4444-ADD0-0CEDAD801629}" type="slidenum">
              <a:rPr lang="tr-TR" smtClean="0"/>
              <a:t>27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19770083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3653EA-B1D2-4444-ADD0-0CEDAD801629}" type="slidenum">
              <a:rPr lang="tr-TR" smtClean="0"/>
              <a:t>28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20695881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3653EA-B1D2-4444-ADD0-0CEDAD801629}" type="slidenum">
              <a:rPr lang="tr-TR" smtClean="0"/>
              <a:t>29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195743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3653EA-B1D2-4444-ADD0-0CEDAD801629}" type="slidenum">
              <a:rPr lang="tr-TR" smtClean="0"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05617729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3653EA-B1D2-4444-ADD0-0CEDAD801629}" type="slidenum">
              <a:rPr lang="tr-TR" smtClean="0"/>
              <a:t>30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9995858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3653EA-B1D2-4444-ADD0-0CEDAD801629}" type="slidenum">
              <a:rPr lang="tr-TR" smtClean="0"/>
              <a:t>31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711192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3653EA-B1D2-4444-ADD0-0CEDAD801629}" type="slidenum">
              <a:rPr lang="tr-TR" smtClean="0"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378443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3653EA-B1D2-4444-ADD0-0CEDAD801629}" type="slidenum">
              <a:rPr lang="tr-TR" smtClean="0"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54805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3653EA-B1D2-4444-ADD0-0CEDAD801629}" type="slidenum">
              <a:rPr lang="tr-TR" smtClean="0"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7597128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FE93B60-648D-419F-B877-B196A903EE34}" type="slidenum">
              <a:rPr lang="en-US" altLang="tr-TR"/>
              <a:pPr eaLnBrk="1" hangingPunct="1"/>
              <a:t>7</a:t>
            </a:fld>
            <a:endParaRPr lang="en-US" altLang="tr-TR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zh-CN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3653EA-B1D2-4444-ADD0-0CEDAD801629}" type="slidenum">
              <a:rPr lang="tr-TR" smtClean="0"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0613903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3653EA-B1D2-4444-ADD0-0CEDAD801629}" type="slidenum">
              <a:rPr lang="tr-TR" smtClean="0"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058914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6346" y="1788454"/>
            <a:ext cx="6270922" cy="2098226"/>
          </a:xfrm>
        </p:spPr>
        <p:txBody>
          <a:bodyPr anchor="b">
            <a:noAutofit/>
          </a:bodyPr>
          <a:lstStyle>
            <a:lvl1pPr algn="ctr">
              <a:defRPr sz="6000" cap="all" baseline="0">
                <a:solidFill>
                  <a:schemeClr val="tx2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09930" y="3956280"/>
            <a:ext cx="5123755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4644" y="6453386"/>
            <a:ext cx="1205958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22.03.2021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041" y="6453386"/>
            <a:ext cx="5267533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grpSp>
        <p:nvGrpSpPr>
          <p:cNvPr id="8" name="Group 7"/>
          <p:cNvGrpSpPr/>
          <p:nvPr/>
        </p:nvGrpSpPr>
        <p:grpSpPr>
          <a:xfrm>
            <a:off x="564643" y="744469"/>
            <a:ext cx="8005589" cy="5349671"/>
            <a:chOff x="564643" y="744469"/>
            <a:chExt cx="8005589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6113972" y="1685652"/>
              <a:ext cx="2456260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357"/>
                  </a:lnTo>
                  <a:lnTo>
                    <a:pt x="8761" y="935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564643" y="744469"/>
              <a:ext cx="2456505" cy="4408488"/>
            </a:xfrm>
            <a:custGeom>
              <a:avLst/>
              <a:gdLst/>
              <a:ahLst/>
              <a:cxnLst/>
              <a:rect l="l" t="t" r="r" b="b"/>
              <a:pathLst>
                <a:path w="10001" h="10000">
                  <a:moveTo>
                    <a:pt x="8762" y="0"/>
                  </a:moveTo>
                  <a:lnTo>
                    <a:pt x="10001" y="0"/>
                  </a:lnTo>
                  <a:lnTo>
                    <a:pt x="10001" y="10000"/>
                  </a:lnTo>
                  <a:lnTo>
                    <a:pt x="1" y="10000"/>
                  </a:lnTo>
                  <a:cubicBezTo>
                    <a:pt x="-2" y="9766"/>
                    <a:pt x="4" y="9586"/>
                    <a:pt x="1" y="9352"/>
                  </a:cubicBezTo>
                  <a:lnTo>
                    <a:pt x="8762" y="9346"/>
                  </a:lnTo>
                  <a:lnTo>
                    <a:pt x="8762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7862270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8700" y="2295526"/>
            <a:ext cx="7200900" cy="3571875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22.03.2021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587425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80797" y="624156"/>
            <a:ext cx="1490950" cy="5243244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8700" y="624156"/>
            <a:ext cx="5724525" cy="5243244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22.03.2021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543363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Tablo Yer Tutucusu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tr-TR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88196E-3579-41EC-8A1F-B8EECC9B18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6056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22.03.2021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542461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 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3769" y="1301361"/>
            <a:ext cx="7209728" cy="2852737"/>
          </a:xfrm>
        </p:spPr>
        <p:txBody>
          <a:bodyPr anchor="b">
            <a:normAutofit/>
          </a:bodyPr>
          <a:lstStyle>
            <a:lvl1pPr algn="r">
              <a:defRPr sz="6000" cap="all" baseline="0">
                <a:solidFill>
                  <a:schemeClr val="tx2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3769" y="4216328"/>
            <a:ext cx="7209728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tx2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4181" y="6453386"/>
            <a:ext cx="1216807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22.03.2021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234" y="6453386"/>
            <a:ext cx="5267533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7" name="Freeform 6"/>
          <p:cNvSpPr/>
          <p:nvPr/>
        </p:nvSpPr>
        <p:spPr bwMode="auto">
          <a:xfrm>
            <a:off x="6113972" y="1685652"/>
            <a:ext cx="2456260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8" name="Freeform 7" title="Crop Mark"/>
          <p:cNvSpPr/>
          <p:nvPr/>
        </p:nvSpPr>
        <p:spPr bwMode="auto">
          <a:xfrm>
            <a:off x="6113972" y="1685652"/>
            <a:ext cx="2456260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415429345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8700" y="2286000"/>
            <a:ext cx="3335840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94052" y="2286000"/>
            <a:ext cx="3335840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22.03.2021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250819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2340230"/>
            <a:ext cx="3335840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40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8700" y="3305208"/>
            <a:ext cx="3335839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93760" y="2349754"/>
            <a:ext cx="3335840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40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93760" y="3305208"/>
            <a:ext cx="3335840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22.03.2021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121220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22.03.2021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288863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22.03.2021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818555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397764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925" y="685800"/>
            <a:ext cx="289179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400" baseline="0">
                <a:solidFill>
                  <a:schemeClr val="tx2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92015" y="685801"/>
            <a:ext cx="3909060" cy="5175250"/>
          </a:xfrm>
        </p:spPr>
        <p:txBody>
          <a:bodyPr/>
          <a:lstStyle>
            <a:lvl1pPr>
              <a:defRPr sz="1500"/>
            </a:lvl1pPr>
            <a:lvl2pPr>
              <a:defRPr sz="1500"/>
            </a:lvl2pPr>
            <a:lvl3pPr>
              <a:defRPr sz="1350"/>
            </a:lvl3pPr>
            <a:lvl4pPr>
              <a:defRPr sz="135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2925" y="2856344"/>
            <a:ext cx="2891790" cy="3011056"/>
          </a:xfrm>
        </p:spPr>
        <p:txBody>
          <a:bodyPr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42925" y="6453386"/>
            <a:ext cx="90342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22.03.2021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654459" y="6453386"/>
            <a:ext cx="1780256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2355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9" name="Rectangle 8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Divider Bar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5857187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397764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925" y="685800"/>
            <a:ext cx="289179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400" baseline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49090" y="1"/>
            <a:ext cx="4994910" cy="6857999"/>
          </a:xfrm>
        </p:spPr>
        <p:txBody>
          <a:bodyPr anchor="t">
            <a:normAutofit/>
          </a:bodyPr>
          <a:lstStyle>
            <a:lvl1pPr marL="0" indent="0">
              <a:buNone/>
              <a:defRPr sz="1500"/>
            </a:lvl1pPr>
            <a:lvl2pPr marL="342900" indent="0">
              <a:buNone/>
              <a:defRPr sz="1500"/>
            </a:lvl2pPr>
            <a:lvl3pPr marL="685800" indent="0">
              <a:buNone/>
              <a:defRPr sz="15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2925" y="2855968"/>
            <a:ext cx="2891790" cy="3011432"/>
          </a:xfrm>
        </p:spPr>
        <p:txBody>
          <a:bodyPr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42925" y="6453386"/>
            <a:ext cx="90342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22.03.2021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654459" y="6453386"/>
            <a:ext cx="1780256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2355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9" name="Rectangle 8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Divider Bar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8798865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2286000"/>
            <a:ext cx="72009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42987" y="6453386"/>
            <a:ext cx="903429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chemeClr val="tx2"/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22.03.2021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70173" y="6453386"/>
            <a:ext cx="4710623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4552" y="6453386"/>
            <a:ext cx="1197219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aseline="0">
                <a:solidFill>
                  <a:schemeClr val="tx2"/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9" name="Rectangle 8"/>
          <p:cNvSpPr/>
          <p:nvPr/>
        </p:nvSpPr>
        <p:spPr>
          <a:xfrm>
            <a:off x="358571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 title="Side bar"/>
          <p:cNvSpPr/>
          <p:nvPr/>
        </p:nvSpPr>
        <p:spPr>
          <a:xfrm>
            <a:off x="358571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3882938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txStyles>
    <p:titleStyle>
      <a:lvl1pPr algn="l" defTabSz="6858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6858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0" orient="horz" pos="1368">
          <p15:clr>
            <a:srgbClr val="F26B43"/>
          </p15:clr>
        </p15:guide>
        <p15:guide id="1" pos="6912">
          <p15:clr>
            <a:srgbClr val="F26B43"/>
          </p15:clr>
        </p15:guide>
        <p15:guide id="2" pos="936">
          <p15:clr>
            <a:srgbClr val="F26B43"/>
          </p15:clr>
        </p15:guide>
        <p15:guide id="3" pos="864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696">
          <p15:clr>
            <a:srgbClr val="F26B43"/>
          </p15:clr>
        </p15:guide>
        <p15:guide id="6" orient="horz" pos="432">
          <p15:clr>
            <a:srgbClr val="F26B43"/>
          </p15:clr>
        </p15:guide>
        <p15:guide id="7" orient="horz" pos="1512">
          <p15:clr>
            <a:srgbClr val="F26B43"/>
          </p15:clr>
        </p15:guide>
        <p15:guide id="8" pos="5184">
          <p15:clr>
            <a:srgbClr val="F26B43"/>
          </p15:clr>
        </p15:guide>
        <p15:guide id="9" pos="702">
          <p15:clr>
            <a:srgbClr val="F26B43"/>
          </p15:clr>
        </p15:guide>
        <p15:guide id="10" pos="64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1.docx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2.docx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3.docx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emf"/><Relationship Id="rId5" Type="http://schemas.openxmlformats.org/officeDocument/2006/relationships/package" Target="../embeddings/Microsoft_Word_Document4.docx"/><Relationship Id="rId4" Type="http://schemas.openxmlformats.org/officeDocument/2006/relationships/image" Target="../media/image4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5.docx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e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6.docx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emf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7.docx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e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8.docx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emf"/><Relationship Id="rId5" Type="http://schemas.openxmlformats.org/officeDocument/2006/relationships/package" Target="../embeddings/Microsoft_Word_Document9.docx"/><Relationship Id="rId4" Type="http://schemas.openxmlformats.org/officeDocument/2006/relationships/image" Target="../media/image10.e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10.docx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emf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11.docx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emf"/><Relationship Id="rId5" Type="http://schemas.openxmlformats.org/officeDocument/2006/relationships/package" Target="../embeddings/Microsoft_Word_Document12.docx"/><Relationship Id="rId4" Type="http://schemas.openxmlformats.org/officeDocument/2006/relationships/image" Target="../media/image13.emf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13.docx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emf"/><Relationship Id="rId5" Type="http://schemas.openxmlformats.org/officeDocument/2006/relationships/package" Target="../embeddings/Microsoft_Word_Document14.docx"/><Relationship Id="rId4" Type="http://schemas.openxmlformats.org/officeDocument/2006/relationships/image" Target="../media/image13.emf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15.docx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emf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16.docx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emf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17.docx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emf"/><Relationship Id="rId5" Type="http://schemas.openxmlformats.org/officeDocument/2006/relationships/package" Target="../embeddings/Microsoft_Word_Document18.docx"/><Relationship Id="rId4" Type="http://schemas.openxmlformats.org/officeDocument/2006/relationships/image" Target="../media/image18.emf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emf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.docx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sz="5400" dirty="0" err="1"/>
              <a:t>InferentIal</a:t>
            </a:r>
            <a:r>
              <a:rPr lang="tr-TR" sz="5400" dirty="0"/>
              <a:t> </a:t>
            </a:r>
            <a:r>
              <a:rPr lang="tr-TR" sz="5400" dirty="0" err="1"/>
              <a:t>StatIstIcs</a:t>
            </a:r>
            <a:endParaRPr lang="tr-TR" sz="54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3059832" y="4581128"/>
            <a:ext cx="5123755" cy="1086237"/>
          </a:xfrm>
        </p:spPr>
        <p:txBody>
          <a:bodyPr/>
          <a:lstStyle/>
          <a:p>
            <a:endParaRPr lang="tr-TR" dirty="0"/>
          </a:p>
          <a:p>
            <a:r>
              <a:rPr lang="tr-TR" dirty="0"/>
              <a:t>Prof. Dr. Şehnaz </a:t>
            </a:r>
            <a:r>
              <a:rPr lang="tr-TR" dirty="0" err="1"/>
              <a:t>Şahinkarakaş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666479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Nesne 4">
            <a:extLst>
              <a:ext uri="{FF2B5EF4-FFF2-40B4-BE49-F238E27FC236}">
                <a16:creationId xmlns:a16="http://schemas.microsoft.com/office/drawing/2014/main" id="{3223DFC9-E0C6-48DC-BF49-BD1883133C3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78141384"/>
              </p:ext>
            </p:extLst>
          </p:nvPr>
        </p:nvGraphicFramePr>
        <p:xfrm>
          <a:off x="755576" y="188640"/>
          <a:ext cx="7992888" cy="6192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5752474" imgH="3522727" progId="Word.Document.12">
                  <p:embed/>
                </p:oleObj>
              </mc:Choice>
              <mc:Fallback>
                <p:oleObj name="Document" r:id="rId3" imgW="5752474" imgH="3522727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55576" y="188640"/>
                        <a:ext cx="7992888" cy="61926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Oval 5">
            <a:extLst>
              <a:ext uri="{FF2B5EF4-FFF2-40B4-BE49-F238E27FC236}">
                <a16:creationId xmlns:a16="http://schemas.microsoft.com/office/drawing/2014/main" id="{7A593B45-CF67-4FA2-ABA4-072D8EA82487}"/>
              </a:ext>
            </a:extLst>
          </p:cNvPr>
          <p:cNvSpPr/>
          <p:nvPr/>
        </p:nvSpPr>
        <p:spPr>
          <a:xfrm>
            <a:off x="3131840" y="3573016"/>
            <a:ext cx="648072" cy="50405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470666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Nesne 4">
            <a:extLst>
              <a:ext uri="{FF2B5EF4-FFF2-40B4-BE49-F238E27FC236}">
                <a16:creationId xmlns:a16="http://schemas.microsoft.com/office/drawing/2014/main" id="{3223DFC9-E0C6-48DC-BF49-BD1883133C3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64985220"/>
              </p:ext>
            </p:extLst>
          </p:nvPr>
        </p:nvGraphicFramePr>
        <p:xfrm>
          <a:off x="827584" y="620688"/>
          <a:ext cx="8062217" cy="6416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5754991" imgH="3521647" progId="Word.Document.12">
                  <p:embed/>
                </p:oleObj>
              </mc:Choice>
              <mc:Fallback>
                <p:oleObj name="Document" r:id="rId3" imgW="5754991" imgH="3521647" progId="Word.Document.12">
                  <p:embed/>
                  <p:pic>
                    <p:nvPicPr>
                      <p:cNvPr id="5" name="Nesne 4">
                        <a:extLst>
                          <a:ext uri="{FF2B5EF4-FFF2-40B4-BE49-F238E27FC236}">
                            <a16:creationId xmlns:a16="http://schemas.microsoft.com/office/drawing/2014/main" id="{3223DFC9-E0C6-48DC-BF49-BD1883133C3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27584" y="620688"/>
                        <a:ext cx="8062217" cy="64166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Oval 1">
            <a:extLst>
              <a:ext uri="{FF2B5EF4-FFF2-40B4-BE49-F238E27FC236}">
                <a16:creationId xmlns:a16="http://schemas.microsoft.com/office/drawing/2014/main" id="{4DD998B0-9333-4EC2-B816-C068C4389F86}"/>
              </a:ext>
            </a:extLst>
          </p:cNvPr>
          <p:cNvSpPr/>
          <p:nvPr/>
        </p:nvSpPr>
        <p:spPr>
          <a:xfrm>
            <a:off x="3923928" y="4149080"/>
            <a:ext cx="576064" cy="50405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CBE0B2A3-76E1-4306-BD3E-8A448B2401A3}"/>
              </a:ext>
            </a:extLst>
          </p:cNvPr>
          <p:cNvSpPr/>
          <p:nvPr/>
        </p:nvSpPr>
        <p:spPr>
          <a:xfrm>
            <a:off x="4932040" y="4149080"/>
            <a:ext cx="504056" cy="50405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61359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755574" y="4656620"/>
            <a:ext cx="7848873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defTabSz="914400" fontAlgn="base">
              <a:spcBef>
                <a:spcPct val="0"/>
              </a:spcBef>
              <a:spcAft>
                <a:spcPct val="0"/>
              </a:spcAft>
            </a:pPr>
            <a:r>
              <a:rPr lang="tr-TR" sz="2000" b="1" i="1" u="sng" dirty="0">
                <a:latin typeface="Arial" pitchFamily="34" charset="0"/>
                <a:ea typeface="Times New Roman" pitchFamily="18" charset="0"/>
                <a:cs typeface="Arial" pitchFamily="34" charset="0"/>
              </a:rPr>
              <a:t>I</a:t>
            </a:r>
            <a:r>
              <a:rPr kumimoji="0" lang="tr-TR" sz="2000" b="1" i="1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nterpretation:</a:t>
            </a:r>
            <a:r>
              <a:rPr kumimoji="0" lang="en-GB" sz="20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There is a statistically significant difference </a:t>
            </a:r>
            <a:r>
              <a:rPr kumimoji="0" lang="tr-TR" sz="20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between</a:t>
            </a:r>
            <a:r>
              <a:rPr kumimoji="0" lang="tr-TR" sz="20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GB" sz="20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the two groups </a:t>
            </a:r>
            <a:r>
              <a:rPr kumimoji="0" lang="tr-TR" sz="20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considering</a:t>
            </a:r>
            <a:r>
              <a:rPr kumimoji="0" lang="tr-TR" sz="20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tr-TR" sz="20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their</a:t>
            </a:r>
            <a:r>
              <a:rPr kumimoji="0" lang="tr-TR" sz="20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tr-TR" sz="20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intercultural</a:t>
            </a:r>
            <a:r>
              <a:rPr kumimoji="0" lang="tr-TR" sz="2000" b="0" i="1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tr-TR" sz="2000" b="0" i="1" u="none" strike="noStrike" cap="none" normalizeH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competence</a:t>
            </a:r>
            <a:r>
              <a:rPr lang="en-GB" sz="2000" i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 (t=</a:t>
            </a:r>
            <a:r>
              <a:rPr lang="tr-TR" sz="2000" i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2</a:t>
            </a:r>
            <a:r>
              <a:rPr lang="en-GB" sz="2000" i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r>
              <a:rPr lang="tr-TR" sz="2000" i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03</a:t>
            </a:r>
            <a:r>
              <a:rPr lang="en-GB" sz="2000" i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, p&lt;.0</a:t>
            </a:r>
            <a:r>
              <a:rPr lang="tr-TR" sz="2000" i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5</a:t>
            </a:r>
            <a:r>
              <a:rPr lang="en-GB" sz="2000" i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)</a:t>
            </a:r>
            <a:r>
              <a:rPr kumimoji="0" lang="tr-TR" sz="2000" b="0" i="1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</a:t>
            </a:r>
            <a:r>
              <a:rPr kumimoji="0" lang="tr-TR" sz="2000" b="0" i="1" u="none" strike="noStrike" cap="none" normalizeH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Group</a:t>
            </a:r>
            <a:r>
              <a:rPr kumimoji="0" lang="tr-TR" sz="2000" b="0" i="1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A, </a:t>
            </a:r>
            <a:r>
              <a:rPr kumimoji="0" lang="tr-TR" sz="2000" b="0" i="1" u="none" strike="noStrike" cap="none" normalizeH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the</a:t>
            </a:r>
            <a:r>
              <a:rPr kumimoji="0" lang="tr-TR" sz="2000" b="0" i="1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tr-TR" sz="2000" b="0" i="1" u="none" strike="noStrike" cap="none" normalizeH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ones</a:t>
            </a:r>
            <a:r>
              <a:rPr kumimoji="0" lang="tr-TR" sz="2000" b="0" i="1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tr-TR" sz="2000" b="0" i="1" u="none" strike="noStrike" cap="none" normalizeH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who</a:t>
            </a:r>
            <a:r>
              <a:rPr kumimoji="0" lang="tr-TR" sz="2000" b="0" i="1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tr-TR" sz="2000" b="0" i="1" u="none" strike="noStrike" cap="none" normalizeH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have</a:t>
            </a:r>
            <a:r>
              <a:rPr kumimoji="0" lang="tr-TR" sz="2000" b="0" i="1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tr-TR" sz="2000" b="0" i="1" u="none" strike="noStrike" cap="none" normalizeH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received</a:t>
            </a:r>
            <a:r>
              <a:rPr kumimoji="0" lang="tr-TR" sz="2000" b="0" i="1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tr-TR" sz="2000" b="0" i="1" u="none" strike="noStrike" cap="none" normalizeH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training</a:t>
            </a:r>
            <a:r>
              <a:rPr kumimoji="0" lang="tr-TR" sz="2000" b="0" i="1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tr-TR" sz="2000" b="0" i="1" u="none" strike="noStrike" cap="none" normalizeH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from</a:t>
            </a:r>
            <a:r>
              <a:rPr kumimoji="0" lang="tr-TR" sz="2000" b="0" i="1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a </a:t>
            </a:r>
            <a:r>
              <a:rPr kumimoji="0" lang="tr-TR" sz="2000" b="0" i="1" u="none" strike="noStrike" cap="none" normalizeH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native</a:t>
            </a:r>
            <a:r>
              <a:rPr kumimoji="0" lang="tr-TR" sz="2000" b="0" i="1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tr-TR" sz="2000" b="0" i="1" u="none" strike="noStrike" cap="none" normalizeH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speaker</a:t>
            </a:r>
            <a:r>
              <a:rPr lang="tr-TR" sz="2000" i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tr-TR" sz="2000" i="1" dirty="0" err="1">
                <a:latin typeface="Arial" pitchFamily="34" charset="0"/>
                <a:ea typeface="Times New Roman" pitchFamily="18" charset="0"/>
                <a:cs typeface="Arial" pitchFamily="34" charset="0"/>
              </a:rPr>
              <a:t>scored</a:t>
            </a:r>
            <a:r>
              <a:rPr lang="tr-TR" sz="2000" i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tr-TR" sz="2000" i="1" dirty="0" err="1">
                <a:latin typeface="Arial" pitchFamily="34" charset="0"/>
                <a:ea typeface="Times New Roman" pitchFamily="18" charset="0"/>
                <a:cs typeface="Arial" pitchFamily="34" charset="0"/>
              </a:rPr>
              <a:t>higher</a:t>
            </a:r>
            <a:r>
              <a:rPr lang="tr-TR" sz="2000" i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GB" sz="2000" b="0" i="1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</a:t>
            </a:r>
            <a:r>
              <a:rPr kumimoji="0" lang="tr-TR" sz="2000" b="0" i="1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</a:t>
            </a:r>
            <a:r>
              <a:rPr kumimoji="0" lang="en-GB" sz="2000" b="0" i="1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=</a:t>
            </a:r>
            <a:r>
              <a:rPr kumimoji="0" lang="tr-TR" sz="2000" b="0" i="1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4</a:t>
            </a:r>
            <a:r>
              <a:rPr kumimoji="0" lang="en-GB" sz="2000" b="0" i="1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r>
              <a:rPr kumimoji="0" lang="tr-TR" sz="2000" b="0" i="1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13</a:t>
            </a:r>
            <a:r>
              <a:rPr kumimoji="0" lang="en-GB" sz="2000" b="0" i="1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 </a:t>
            </a:r>
            <a:r>
              <a:rPr kumimoji="0" lang="tr-TR" sz="2000" b="0" i="1" u="none" strike="noStrike" cap="none" normalizeH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than</a:t>
            </a:r>
            <a:r>
              <a:rPr kumimoji="0" lang="tr-TR" sz="2000" b="0" i="1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tr-TR" sz="2000" b="0" i="1" u="none" strike="noStrike" cap="none" normalizeH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the</a:t>
            </a:r>
            <a:r>
              <a:rPr kumimoji="0" lang="tr-TR" sz="2000" b="0" i="1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tr-TR" sz="2000" b="0" i="1" u="none" strike="noStrike" cap="none" normalizeH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ones</a:t>
            </a:r>
            <a:r>
              <a:rPr kumimoji="0" lang="tr-TR" sz="2000" b="0" i="1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tr-TR" sz="2000" b="0" i="1" u="none" strike="noStrike" cap="none" normalizeH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who</a:t>
            </a:r>
            <a:r>
              <a:rPr kumimoji="0" lang="tr-TR" sz="2000" b="0" i="1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tr-TR" sz="2000" b="0" i="1" u="none" strike="noStrike" cap="none" normalizeH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have</a:t>
            </a:r>
            <a:r>
              <a:rPr kumimoji="0" lang="tr-TR" sz="2000" b="0" i="1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not </a:t>
            </a:r>
            <a:r>
              <a:rPr kumimoji="0" lang="tr-TR" sz="2000" b="0" i="1" u="none" strike="noStrike" cap="none" normalizeH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received</a:t>
            </a:r>
            <a:r>
              <a:rPr kumimoji="0" lang="tr-TR" sz="2000" b="0" i="1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tr-TR" sz="2000" b="0" i="1" u="none" strike="noStrike" cap="none" normalizeH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training</a:t>
            </a:r>
            <a:r>
              <a:rPr kumimoji="0" lang="tr-TR" sz="2000" b="0" i="1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tr-TR" sz="2000" b="0" i="1" u="none" strike="noStrike" cap="none" normalizeH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from</a:t>
            </a:r>
            <a:r>
              <a:rPr kumimoji="0" lang="tr-TR" sz="2000" b="0" i="1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a </a:t>
            </a:r>
            <a:r>
              <a:rPr kumimoji="0" lang="tr-TR" sz="2000" b="0" i="1" u="none" strike="noStrike" cap="none" normalizeH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native</a:t>
            </a:r>
            <a:r>
              <a:rPr kumimoji="0" lang="tr-TR" sz="2000" b="0" i="1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tr-TR" sz="2000" b="0" i="1" u="none" strike="noStrike" cap="none" normalizeH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speaker</a:t>
            </a:r>
            <a:r>
              <a:rPr kumimoji="0" lang="tr-TR" sz="2000" b="0" i="1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(</a:t>
            </a:r>
            <a:r>
              <a:rPr lang="tr-TR" sz="2000" i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m=3</a:t>
            </a:r>
            <a:r>
              <a:rPr kumimoji="0" lang="en-GB" sz="20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r>
              <a:rPr kumimoji="0" lang="tr-TR" sz="20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8</a:t>
            </a:r>
            <a:r>
              <a:rPr kumimoji="0" lang="en-GB" sz="20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6).</a:t>
            </a:r>
            <a:endParaRPr kumimoji="0" lang="tr-TR" sz="2000" b="0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  <p:graphicFrame>
        <p:nvGraphicFramePr>
          <p:cNvPr id="4" name="3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4936016"/>
              </p:ext>
            </p:extLst>
          </p:nvPr>
        </p:nvGraphicFramePr>
        <p:xfrm>
          <a:off x="683574" y="2149551"/>
          <a:ext cx="7632850" cy="2232249"/>
        </p:xfrm>
        <a:graphic>
          <a:graphicData uri="http://schemas.openxmlformats.org/drawingml/2006/table">
            <a:tbl>
              <a:tblPr/>
              <a:tblGrid>
                <a:gridCol w="15891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144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443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949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9496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949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74408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>
                          <a:latin typeface="Times New Roman"/>
                          <a:ea typeface="Times New Roman"/>
                          <a:cs typeface="Times New Roman"/>
                        </a:rPr>
                        <a:t>N</a:t>
                      </a:r>
                      <a:endParaRPr lang="en-US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latin typeface="Times New Roman"/>
                          <a:ea typeface="Times New Roman"/>
                          <a:cs typeface="Times New Roman"/>
                        </a:rPr>
                        <a:t>Mean</a:t>
                      </a:r>
                      <a:endParaRPr lang="en-US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latin typeface="Times New Roman"/>
                          <a:ea typeface="Times New Roman"/>
                          <a:cs typeface="Times New Roman"/>
                        </a:rPr>
                        <a:t>sd</a:t>
                      </a:r>
                      <a:endParaRPr lang="en-US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latin typeface="Times New Roman"/>
                          <a:ea typeface="Times New Roman"/>
                          <a:cs typeface="Times New Roman"/>
                        </a:rPr>
                        <a:t>t</a:t>
                      </a:r>
                      <a:endParaRPr lang="en-US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latin typeface="Times New Roman"/>
                          <a:ea typeface="Times New Roman"/>
                          <a:cs typeface="Times New Roman"/>
                        </a:rPr>
                        <a:t>P</a:t>
                      </a:r>
                      <a:endParaRPr lang="en-US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408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latin typeface="Times New Roman"/>
                          <a:ea typeface="Times New Roman"/>
                          <a:cs typeface="Times New Roman"/>
                        </a:rPr>
                        <a:t>Group A</a:t>
                      </a:r>
                      <a:endParaRPr lang="en-US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r-TR" sz="2000" dirty="0">
                          <a:latin typeface="Times New Roman"/>
                          <a:ea typeface="Times New Roman"/>
                          <a:cs typeface="Times New Roman"/>
                        </a:rPr>
                        <a:t>30</a:t>
                      </a:r>
                      <a:endParaRPr lang="en-US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r-TR" sz="2000" dirty="0">
                          <a:latin typeface="Times New Roman"/>
                          <a:ea typeface="Times New Roman"/>
                          <a:cs typeface="Times New Roman"/>
                        </a:rPr>
                        <a:t>4.13</a:t>
                      </a:r>
                      <a:endParaRPr lang="en-US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r>
                        <a:rPr lang="tr-TR" sz="2000" dirty="0"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  <a:endParaRPr lang="en-US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r-TR" sz="2000" dirty="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r>
                        <a:rPr lang="en-GB" sz="2000" dirty="0"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r>
                        <a:rPr lang="tr-TR" sz="2000" dirty="0">
                          <a:latin typeface="Times New Roman"/>
                          <a:ea typeface="Times New Roman"/>
                          <a:cs typeface="Times New Roman"/>
                        </a:rPr>
                        <a:t>03</a:t>
                      </a:r>
                      <a:endParaRPr lang="en-US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>
                          <a:latin typeface="Times New Roman"/>
                          <a:ea typeface="Times New Roman"/>
                          <a:cs typeface="Times New Roman"/>
                        </a:rPr>
                        <a:t>.0</a:t>
                      </a:r>
                      <a:r>
                        <a:rPr lang="tr-TR" sz="2000" dirty="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en-US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408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latin typeface="Times New Roman"/>
                          <a:ea typeface="Times New Roman"/>
                          <a:cs typeface="Times New Roman"/>
                        </a:rPr>
                        <a:t>Group B</a:t>
                      </a:r>
                      <a:endParaRPr lang="en-US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r-TR" sz="2000" dirty="0">
                          <a:latin typeface="Times New Roman"/>
                          <a:ea typeface="Times New Roman"/>
                          <a:cs typeface="Times New Roman"/>
                        </a:rPr>
                        <a:t>30</a:t>
                      </a:r>
                      <a:endParaRPr lang="en-US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r-TR" sz="2000" dirty="0">
                          <a:latin typeface="Times New Roman"/>
                          <a:ea typeface="Times New Roman"/>
                          <a:cs typeface="Times New Roman"/>
                        </a:rPr>
                        <a:t>3.86</a:t>
                      </a:r>
                      <a:endParaRPr lang="en-US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r>
                        <a:rPr lang="tr-TR" sz="2000" dirty="0"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  <a:endParaRPr lang="en-US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" name="Dikdörtgen 1">
            <a:extLst>
              <a:ext uri="{FF2B5EF4-FFF2-40B4-BE49-F238E27FC236}">
                <a16:creationId xmlns:a16="http://schemas.microsoft.com/office/drawing/2014/main" id="{FD262516-3558-4BA8-9522-F51F01DF71E2}"/>
              </a:ext>
            </a:extLst>
          </p:cNvPr>
          <p:cNvSpPr/>
          <p:nvPr/>
        </p:nvSpPr>
        <p:spPr>
          <a:xfrm>
            <a:off x="1334710" y="332656"/>
            <a:ext cx="6330579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b="1" dirty="0"/>
              <a:t>Sample</a:t>
            </a:r>
            <a:r>
              <a:rPr lang="tr-TR" sz="2800" b="1" dirty="0"/>
              <a:t> </a:t>
            </a:r>
            <a:r>
              <a:rPr lang="tr-TR" sz="2800" b="1" dirty="0" err="1"/>
              <a:t>Independent</a:t>
            </a:r>
            <a:r>
              <a:rPr lang="tr-TR" sz="2800" b="1" dirty="0"/>
              <a:t> Sample</a:t>
            </a:r>
            <a:r>
              <a:rPr lang="en-US" sz="2800" b="1" dirty="0"/>
              <a:t> </a:t>
            </a:r>
            <a:r>
              <a:rPr lang="en-US" sz="2800" b="1" i="1" dirty="0"/>
              <a:t>t</a:t>
            </a:r>
            <a:r>
              <a:rPr lang="en-US" sz="2800" b="1" dirty="0"/>
              <a:t>-test </a:t>
            </a:r>
            <a:endParaRPr lang="tr-TR" sz="2800" b="1" dirty="0"/>
          </a:p>
          <a:p>
            <a:pPr algn="ctr"/>
            <a:r>
              <a:rPr lang="en-US" sz="2800" b="1" dirty="0"/>
              <a:t>Table</a:t>
            </a:r>
            <a:r>
              <a:rPr lang="tr-TR" sz="2800" b="1" dirty="0"/>
              <a:t> </a:t>
            </a:r>
            <a:r>
              <a:rPr lang="tr-TR" sz="2800" b="1" dirty="0" err="1"/>
              <a:t>and</a:t>
            </a:r>
            <a:r>
              <a:rPr lang="tr-TR" sz="2800" b="1" dirty="0"/>
              <a:t> Interpretation</a:t>
            </a:r>
          </a:p>
        </p:txBody>
      </p:sp>
      <p:sp>
        <p:nvSpPr>
          <p:cNvPr id="3" name="Dikdörtgen 2">
            <a:extLst>
              <a:ext uri="{FF2B5EF4-FFF2-40B4-BE49-F238E27FC236}">
                <a16:creationId xmlns:a16="http://schemas.microsoft.com/office/drawing/2014/main" id="{AAF03F55-7292-40EB-B55D-DAB65FF6AEBB}"/>
              </a:ext>
            </a:extLst>
          </p:cNvPr>
          <p:cNvSpPr/>
          <p:nvPr/>
        </p:nvSpPr>
        <p:spPr>
          <a:xfrm>
            <a:off x="863588" y="1385772"/>
            <a:ext cx="74168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914400" fontAlgn="base">
              <a:spcBef>
                <a:spcPct val="0"/>
              </a:spcBef>
              <a:spcAft>
                <a:spcPct val="0"/>
              </a:spcAft>
            </a:pPr>
            <a:r>
              <a:rPr lang="tr-TR" dirty="0">
                <a:latin typeface="Arial" pitchFamily="34" charset="0"/>
                <a:cs typeface="Arial" pitchFamily="34" charset="0"/>
              </a:rPr>
              <a:t>Table 1</a:t>
            </a:r>
          </a:p>
          <a:p>
            <a:pPr lvl="0" defTabSz="914400" fontAlgn="base">
              <a:spcBef>
                <a:spcPct val="0"/>
              </a:spcBef>
              <a:spcAft>
                <a:spcPct val="0"/>
              </a:spcAft>
            </a:pPr>
            <a:r>
              <a:rPr lang="tr-TR" i="1" dirty="0" err="1">
                <a:latin typeface="Arial" pitchFamily="34" charset="0"/>
                <a:cs typeface="Arial" pitchFamily="34" charset="0"/>
              </a:rPr>
              <a:t>Comparison</a:t>
            </a:r>
            <a:r>
              <a:rPr lang="tr-TR" i="1" dirty="0">
                <a:latin typeface="Arial" pitchFamily="34" charset="0"/>
                <a:cs typeface="Arial" pitchFamily="34" charset="0"/>
              </a:rPr>
              <a:t> of </a:t>
            </a:r>
            <a:r>
              <a:rPr lang="tr-TR" i="1" dirty="0" err="1">
                <a:latin typeface="Arial" pitchFamily="34" charset="0"/>
                <a:cs typeface="Arial" pitchFamily="34" charset="0"/>
              </a:rPr>
              <a:t>Groups</a:t>
            </a:r>
            <a:r>
              <a:rPr lang="tr-TR" i="1" dirty="0">
                <a:latin typeface="Arial" pitchFamily="34" charset="0"/>
                <a:cs typeface="Arial" pitchFamily="34" charset="0"/>
              </a:rPr>
              <a:t> </a:t>
            </a:r>
            <a:r>
              <a:rPr lang="tr-TR" i="1" dirty="0" err="1">
                <a:latin typeface="Arial" pitchFamily="34" charset="0"/>
                <a:cs typeface="Arial" pitchFamily="34" charset="0"/>
              </a:rPr>
              <a:t>according</a:t>
            </a:r>
            <a:r>
              <a:rPr lang="tr-TR" i="1" dirty="0">
                <a:latin typeface="Arial" pitchFamily="34" charset="0"/>
                <a:cs typeface="Arial" pitchFamily="34" charset="0"/>
              </a:rPr>
              <a:t> </a:t>
            </a:r>
            <a:r>
              <a:rPr lang="tr-TR" i="1" dirty="0" err="1">
                <a:latin typeface="Arial" pitchFamily="34" charset="0"/>
                <a:cs typeface="Arial" pitchFamily="34" charset="0"/>
              </a:rPr>
              <a:t>to</a:t>
            </a:r>
            <a:r>
              <a:rPr lang="tr-TR" i="1" dirty="0">
                <a:latin typeface="Arial" pitchFamily="34" charset="0"/>
                <a:cs typeface="Arial" pitchFamily="34" charset="0"/>
              </a:rPr>
              <a:t> </a:t>
            </a:r>
            <a:r>
              <a:rPr lang="tr-TR" i="1" dirty="0" err="1">
                <a:latin typeface="Arial" pitchFamily="34" charset="0"/>
                <a:cs typeface="Arial" pitchFamily="34" charset="0"/>
              </a:rPr>
              <a:t>their</a:t>
            </a:r>
            <a:r>
              <a:rPr lang="tr-TR" i="1" dirty="0">
                <a:latin typeface="Arial" pitchFamily="34" charset="0"/>
                <a:cs typeface="Arial" pitchFamily="34" charset="0"/>
              </a:rPr>
              <a:t> </a:t>
            </a:r>
            <a:r>
              <a:rPr lang="tr-TR" i="1" dirty="0" err="1">
                <a:latin typeface="Arial" pitchFamily="34" charset="0"/>
                <a:cs typeface="Arial" pitchFamily="34" charset="0"/>
              </a:rPr>
              <a:t>Intercultural</a:t>
            </a:r>
            <a:r>
              <a:rPr lang="tr-TR" i="1" dirty="0">
                <a:latin typeface="Arial" pitchFamily="34" charset="0"/>
                <a:cs typeface="Arial" pitchFamily="34" charset="0"/>
              </a:rPr>
              <a:t> </a:t>
            </a:r>
            <a:r>
              <a:rPr lang="tr-TR" i="1" dirty="0" err="1">
                <a:latin typeface="Arial" pitchFamily="34" charset="0"/>
                <a:cs typeface="Arial" pitchFamily="34" charset="0"/>
              </a:rPr>
              <a:t>Competence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19571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25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29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798984"/>
          </a:xfrm>
        </p:spPr>
        <p:txBody>
          <a:bodyPr>
            <a:normAutofit/>
          </a:bodyPr>
          <a:lstStyle/>
          <a:p>
            <a:pPr algn="ctr"/>
            <a:r>
              <a:rPr lang="tr-TR" sz="2400" dirty="0"/>
              <a:t>Mann </a:t>
            </a:r>
            <a:r>
              <a:rPr lang="tr-TR" sz="2400" dirty="0" err="1"/>
              <a:t>Whitney</a:t>
            </a:r>
            <a:r>
              <a:rPr lang="tr-TR" sz="2400" dirty="0"/>
              <a:t> U Test</a:t>
            </a:r>
            <a:br>
              <a:rPr lang="tr-TR" sz="2400" dirty="0"/>
            </a:br>
            <a:r>
              <a:rPr lang="tr-TR" sz="2400" dirty="0">
                <a:solidFill>
                  <a:srgbClr val="FF0000"/>
                </a:solidFill>
              </a:rPr>
              <a:t>(</a:t>
            </a:r>
            <a:r>
              <a:rPr lang="tr-TR" sz="2400" dirty="0" err="1">
                <a:solidFill>
                  <a:srgbClr val="FF0000"/>
                </a:solidFill>
              </a:rPr>
              <a:t>non-parametric</a:t>
            </a:r>
            <a:r>
              <a:rPr lang="tr-TR" sz="2400" dirty="0">
                <a:solidFill>
                  <a:srgbClr val="FF0000"/>
                </a:solidFill>
              </a:rPr>
              <a:t> data for </a:t>
            </a:r>
            <a:r>
              <a:rPr lang="tr-TR" sz="2400" dirty="0" err="1">
                <a:solidFill>
                  <a:srgbClr val="FF0000"/>
                </a:solidFill>
              </a:rPr>
              <a:t>two</a:t>
            </a:r>
            <a:r>
              <a:rPr lang="tr-TR" sz="2400" dirty="0">
                <a:solidFill>
                  <a:srgbClr val="FF0000"/>
                </a:solidFill>
              </a:rPr>
              <a:t> </a:t>
            </a:r>
            <a:r>
              <a:rPr lang="tr-TR" sz="2400" dirty="0" err="1">
                <a:solidFill>
                  <a:srgbClr val="FF0000"/>
                </a:solidFill>
              </a:rPr>
              <a:t>independent</a:t>
            </a:r>
            <a:r>
              <a:rPr lang="tr-TR" sz="2400" dirty="0">
                <a:solidFill>
                  <a:srgbClr val="FF0000"/>
                </a:solidFill>
              </a:rPr>
              <a:t> </a:t>
            </a:r>
            <a:r>
              <a:rPr lang="tr-TR" sz="2400" dirty="0" err="1">
                <a:solidFill>
                  <a:srgbClr val="FF0000"/>
                </a:solidFill>
              </a:rPr>
              <a:t>groups</a:t>
            </a:r>
            <a:r>
              <a:rPr lang="tr-TR" sz="2400" dirty="0">
                <a:solidFill>
                  <a:srgbClr val="FF0000"/>
                </a:solidFill>
              </a:rPr>
              <a:t>)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28700" y="1628800"/>
            <a:ext cx="7200900" cy="4464496"/>
          </a:xfrm>
        </p:spPr>
        <p:txBody>
          <a:bodyPr>
            <a:normAutofit fontScale="77500" lnSpcReduction="20000"/>
          </a:bodyPr>
          <a:lstStyle/>
          <a:p>
            <a:r>
              <a:rPr lang="tr-TR" dirty="0"/>
              <a:t>U</a:t>
            </a:r>
            <a:r>
              <a:rPr lang="en-US" sz="2300" dirty="0"/>
              <a:t>sed when you do not assume that the dependent variable is a normally distributed interval variable </a:t>
            </a:r>
            <a:r>
              <a:rPr lang="tr-TR" sz="2300" dirty="0"/>
              <a:t>(</a:t>
            </a:r>
            <a:r>
              <a:rPr lang="tr-TR" sz="2400" b="1" dirty="0" err="1"/>
              <a:t>instead</a:t>
            </a:r>
            <a:r>
              <a:rPr lang="tr-TR" sz="2400" b="1" dirty="0"/>
              <a:t> of </a:t>
            </a:r>
            <a:r>
              <a:rPr lang="tr-TR" sz="2400" b="1" dirty="0" err="1"/>
              <a:t>Independent</a:t>
            </a:r>
            <a:r>
              <a:rPr lang="tr-TR" sz="2400" b="1" dirty="0"/>
              <a:t> </a:t>
            </a:r>
            <a:r>
              <a:rPr lang="tr-TR" sz="2400" b="1" dirty="0" err="1"/>
              <a:t>Sample</a:t>
            </a:r>
            <a:r>
              <a:rPr lang="tr-TR" sz="2400" b="1" dirty="0"/>
              <a:t> T-Test)</a:t>
            </a:r>
          </a:p>
          <a:p>
            <a:endParaRPr lang="tr-TR" sz="2300" dirty="0"/>
          </a:p>
          <a:p>
            <a:endParaRPr lang="tr-TR" sz="2300" dirty="0"/>
          </a:p>
          <a:p>
            <a:r>
              <a:rPr lang="tr-TR" sz="2300" dirty="0"/>
              <a:t>Y</a:t>
            </a:r>
            <a:r>
              <a:rPr lang="en-US" sz="2300" dirty="0" err="1"/>
              <a:t>ou</a:t>
            </a:r>
            <a:r>
              <a:rPr lang="en-US" sz="2300" dirty="0"/>
              <a:t> need only assume that the variable is at least ordinal.  </a:t>
            </a:r>
            <a:endParaRPr lang="tr-TR" sz="2300" dirty="0"/>
          </a:p>
          <a:p>
            <a:endParaRPr lang="tr-TR" sz="2300" dirty="0"/>
          </a:p>
          <a:p>
            <a:r>
              <a:rPr lang="tr-TR" sz="2300" dirty="0"/>
              <a:t>Can </a:t>
            </a:r>
            <a:r>
              <a:rPr lang="tr-TR" sz="2300" dirty="0" err="1"/>
              <a:t>also</a:t>
            </a:r>
            <a:r>
              <a:rPr lang="tr-TR" sz="2300" dirty="0"/>
              <a:t> be </a:t>
            </a:r>
            <a:r>
              <a:rPr lang="tr-TR" sz="2300" dirty="0" err="1"/>
              <a:t>used</a:t>
            </a:r>
            <a:r>
              <a:rPr lang="tr-TR" sz="2300" dirty="0"/>
              <a:t> </a:t>
            </a:r>
            <a:r>
              <a:rPr lang="tr-TR" sz="2300" dirty="0" err="1"/>
              <a:t>with</a:t>
            </a:r>
            <a:r>
              <a:rPr lang="tr-TR" sz="2300" dirty="0"/>
              <a:t> </a:t>
            </a:r>
            <a:r>
              <a:rPr lang="tr-TR" sz="2300" dirty="0" err="1"/>
              <a:t>small</a:t>
            </a:r>
            <a:r>
              <a:rPr lang="tr-TR" sz="2300" dirty="0"/>
              <a:t> </a:t>
            </a:r>
            <a:r>
              <a:rPr lang="tr-TR" sz="2300" dirty="0" err="1"/>
              <a:t>number</a:t>
            </a:r>
            <a:r>
              <a:rPr lang="tr-TR" sz="2300" dirty="0"/>
              <a:t> of </a:t>
            </a:r>
            <a:r>
              <a:rPr lang="tr-TR" sz="2300" dirty="0" err="1"/>
              <a:t>participants</a:t>
            </a:r>
            <a:r>
              <a:rPr lang="tr-TR" sz="2300" dirty="0"/>
              <a:t> (</a:t>
            </a:r>
            <a:r>
              <a:rPr lang="tr-TR" sz="2300" dirty="0" err="1"/>
              <a:t>around</a:t>
            </a:r>
            <a:r>
              <a:rPr lang="tr-TR" sz="2300" dirty="0"/>
              <a:t> 20)</a:t>
            </a:r>
          </a:p>
          <a:p>
            <a:endParaRPr lang="tr-TR" sz="2300" dirty="0"/>
          </a:p>
          <a:p>
            <a:r>
              <a:rPr lang="en-US" sz="2300" dirty="0"/>
              <a:t>The Mann-Whitney test combines and ranks the data from sample 1 and sample 2 and calculates a statistic on the difference between the sum of the ranks of sample 1 and sample 2.</a:t>
            </a:r>
          </a:p>
          <a:p>
            <a:endParaRPr lang="tr-TR" sz="2300" dirty="0"/>
          </a:p>
        </p:txBody>
      </p:sp>
    </p:spTree>
    <p:extLst>
      <p:ext uri="{BB962C8B-B14F-4D97-AF65-F5344CB8AC3E}">
        <p14:creationId xmlns:p14="http://schemas.microsoft.com/office/powerpoint/2010/main" val="267579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Nesne 3">
            <a:extLst>
              <a:ext uri="{FF2B5EF4-FFF2-40B4-BE49-F238E27FC236}">
                <a16:creationId xmlns:a16="http://schemas.microsoft.com/office/drawing/2014/main" id="{3D11674C-7185-4DFE-A2F1-428EB35C7A2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59712849"/>
              </p:ext>
            </p:extLst>
          </p:nvPr>
        </p:nvGraphicFramePr>
        <p:xfrm>
          <a:off x="1259632" y="466800"/>
          <a:ext cx="7344816" cy="24581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4231135" imgH="1465883" progId="Word.Document.12">
                  <p:embed/>
                </p:oleObj>
              </mc:Choice>
              <mc:Fallback>
                <p:oleObj name="Document" r:id="rId3" imgW="4231135" imgH="1465883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259632" y="466800"/>
                        <a:ext cx="7344816" cy="245814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Nesne 4">
            <a:extLst>
              <a:ext uri="{FF2B5EF4-FFF2-40B4-BE49-F238E27FC236}">
                <a16:creationId xmlns:a16="http://schemas.microsoft.com/office/drawing/2014/main" id="{26ED0018-A0DD-47FA-A9E1-46318E9C3C3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88214483"/>
              </p:ext>
            </p:extLst>
          </p:nvPr>
        </p:nvGraphicFramePr>
        <p:xfrm>
          <a:off x="1115616" y="3429000"/>
          <a:ext cx="6767462" cy="30963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5" imgW="2443058" imgH="1821107" progId="Word.Document.12">
                  <p:embed/>
                </p:oleObj>
              </mc:Choice>
              <mc:Fallback>
                <p:oleObj name="Document" r:id="rId5" imgW="2443058" imgH="1821107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115616" y="3429000"/>
                        <a:ext cx="6767462" cy="309634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Dikdörtgen 5">
            <a:extLst>
              <a:ext uri="{FF2B5EF4-FFF2-40B4-BE49-F238E27FC236}">
                <a16:creationId xmlns:a16="http://schemas.microsoft.com/office/drawing/2014/main" id="{6435AEFB-2099-443F-9E96-AED574C29E66}"/>
              </a:ext>
            </a:extLst>
          </p:cNvPr>
          <p:cNvSpPr/>
          <p:nvPr/>
        </p:nvSpPr>
        <p:spPr>
          <a:xfrm>
            <a:off x="1259632" y="4221088"/>
            <a:ext cx="5472608" cy="36004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Dikdörtgen 6">
            <a:extLst>
              <a:ext uri="{FF2B5EF4-FFF2-40B4-BE49-F238E27FC236}">
                <a16:creationId xmlns:a16="http://schemas.microsoft.com/office/drawing/2014/main" id="{D5D13254-7522-42DE-8FBA-AA668017E7D8}"/>
              </a:ext>
            </a:extLst>
          </p:cNvPr>
          <p:cNvSpPr/>
          <p:nvPr/>
        </p:nvSpPr>
        <p:spPr>
          <a:xfrm>
            <a:off x="1259632" y="5301208"/>
            <a:ext cx="5400600" cy="36004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06590435-974C-43E1-9411-D42E558FC9C7}"/>
              </a:ext>
            </a:extLst>
          </p:cNvPr>
          <p:cNvSpPr/>
          <p:nvPr/>
        </p:nvSpPr>
        <p:spPr>
          <a:xfrm>
            <a:off x="5796136" y="1340768"/>
            <a:ext cx="1008112" cy="36004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403122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1015008"/>
          </a:xfrm>
        </p:spPr>
        <p:txBody>
          <a:bodyPr>
            <a:normAutofit fontScale="90000"/>
          </a:bodyPr>
          <a:lstStyle/>
          <a:p>
            <a:pPr algn="ctr"/>
            <a:r>
              <a:rPr lang="tr-TR" sz="3600" b="1" dirty="0" err="1"/>
              <a:t>Sample</a:t>
            </a:r>
            <a:r>
              <a:rPr lang="tr-TR" sz="3600" b="1" dirty="0"/>
              <a:t> Mann </a:t>
            </a:r>
            <a:r>
              <a:rPr lang="tr-TR" sz="3600" b="1" dirty="0" err="1"/>
              <a:t>Whitney</a:t>
            </a:r>
            <a:r>
              <a:rPr lang="tr-TR" sz="3600" b="1" dirty="0"/>
              <a:t> U Test</a:t>
            </a:r>
            <a:br>
              <a:rPr lang="tr-TR" sz="3600" b="1" dirty="0"/>
            </a:br>
            <a:r>
              <a:rPr lang="tr-TR" sz="3600" b="1" dirty="0"/>
              <a:t>Table </a:t>
            </a:r>
            <a:r>
              <a:rPr lang="tr-TR" sz="3600" b="1" dirty="0" err="1"/>
              <a:t>and</a:t>
            </a:r>
            <a:r>
              <a:rPr lang="tr-TR" sz="3600" b="1" dirty="0"/>
              <a:t> Interpretation</a:t>
            </a: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717" y="1916832"/>
            <a:ext cx="7776865" cy="2477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Dikdörtgen 3"/>
          <p:cNvSpPr/>
          <p:nvPr/>
        </p:nvSpPr>
        <p:spPr>
          <a:xfrm>
            <a:off x="683568" y="4797152"/>
            <a:ext cx="734481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i="1" u="sng" dirty="0"/>
              <a:t>Interpretation</a:t>
            </a:r>
            <a:r>
              <a:rPr lang="tr-TR" dirty="0"/>
              <a:t>: </a:t>
            </a:r>
            <a:r>
              <a:rPr lang="en-US" dirty="0"/>
              <a:t>Table </a:t>
            </a:r>
            <a:r>
              <a:rPr lang="tr-TR" dirty="0"/>
              <a:t>1 </a:t>
            </a:r>
            <a:r>
              <a:rPr lang="en-US" dirty="0"/>
              <a:t>indicates that Group A has the highest mean rank, so they are more successful than Group B. This result is statistically significant (U=110; p=.01).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943053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err="1"/>
              <a:t>Paired</a:t>
            </a:r>
            <a:r>
              <a:rPr lang="tr-TR" dirty="0"/>
              <a:t> </a:t>
            </a:r>
            <a:r>
              <a:rPr lang="tr-TR" dirty="0" err="1"/>
              <a:t>sample</a:t>
            </a:r>
            <a:r>
              <a:rPr lang="tr-TR" dirty="0"/>
              <a:t> </a:t>
            </a:r>
            <a:r>
              <a:rPr lang="en-US" i="1" dirty="0"/>
              <a:t>t</a:t>
            </a:r>
            <a:r>
              <a:rPr lang="en-US" dirty="0"/>
              <a:t>-test </a:t>
            </a:r>
            <a:br>
              <a:rPr lang="tr-TR" dirty="0"/>
            </a:br>
            <a:r>
              <a:rPr lang="tr-TR" sz="2800" dirty="0">
                <a:solidFill>
                  <a:srgbClr val="FF0000"/>
                </a:solidFill>
              </a:rPr>
              <a:t>(</a:t>
            </a:r>
            <a:r>
              <a:rPr lang="tr-TR" sz="2800" dirty="0" err="1">
                <a:solidFill>
                  <a:srgbClr val="FF0000"/>
                </a:solidFill>
              </a:rPr>
              <a:t>parametric</a:t>
            </a:r>
            <a:r>
              <a:rPr lang="tr-TR" sz="2800" dirty="0">
                <a:solidFill>
                  <a:srgbClr val="FF0000"/>
                </a:solidFill>
              </a:rPr>
              <a:t> data for the </a:t>
            </a:r>
            <a:r>
              <a:rPr lang="tr-TR" sz="2800" dirty="0" err="1">
                <a:solidFill>
                  <a:srgbClr val="FF0000"/>
                </a:solidFill>
              </a:rPr>
              <a:t>same</a:t>
            </a:r>
            <a:r>
              <a:rPr lang="tr-TR" sz="2800" dirty="0">
                <a:solidFill>
                  <a:srgbClr val="FF0000"/>
                </a:solidFill>
              </a:rPr>
              <a:t> </a:t>
            </a:r>
            <a:r>
              <a:rPr lang="tr-TR" sz="2800" dirty="0" err="1">
                <a:solidFill>
                  <a:srgbClr val="FF0000"/>
                </a:solidFill>
              </a:rPr>
              <a:t>group</a:t>
            </a:r>
            <a:r>
              <a:rPr lang="tr-TR" sz="2800" dirty="0">
                <a:solidFill>
                  <a:srgbClr val="FF0000"/>
                </a:solidFill>
              </a:rPr>
              <a:t> at </a:t>
            </a:r>
            <a:r>
              <a:rPr lang="tr-TR" sz="2800" dirty="0" err="1">
                <a:solidFill>
                  <a:srgbClr val="FF0000"/>
                </a:solidFill>
              </a:rPr>
              <a:t>two</a:t>
            </a:r>
            <a:r>
              <a:rPr lang="tr-TR" sz="2800" dirty="0">
                <a:solidFill>
                  <a:srgbClr val="FF0000"/>
                </a:solidFill>
              </a:rPr>
              <a:t> </a:t>
            </a:r>
            <a:r>
              <a:rPr lang="tr-TR" sz="2800" dirty="0" err="1">
                <a:solidFill>
                  <a:srgbClr val="FF0000"/>
                </a:solidFill>
              </a:rPr>
              <a:t>intervals</a:t>
            </a:r>
            <a:r>
              <a:rPr lang="tr-TR" sz="2800" dirty="0">
                <a:solidFill>
                  <a:srgbClr val="FF0000"/>
                </a:solidFill>
              </a:rPr>
              <a:t>)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It is used to compare the mean scores of the same group before and after a treatment: it shows whether the change in the mean scores is </a:t>
            </a:r>
            <a:r>
              <a:rPr lang="tr-TR" dirty="0" err="1"/>
              <a:t>statistically</a:t>
            </a:r>
            <a:r>
              <a:rPr lang="en-US" dirty="0"/>
              <a:t> significant.</a:t>
            </a:r>
          </a:p>
          <a:p>
            <a:endParaRPr lang="en-US" dirty="0"/>
          </a:p>
          <a:p>
            <a:r>
              <a:rPr lang="en-US" dirty="0"/>
              <a:t>PS. To calculate the </a:t>
            </a:r>
            <a:r>
              <a:rPr lang="en-US" i="1" dirty="0"/>
              <a:t>t</a:t>
            </a:r>
            <a:r>
              <a:rPr lang="en-US" dirty="0"/>
              <a:t>-test for correlated means, you need to pair the scores for each individual! </a:t>
            </a:r>
          </a:p>
        </p:txBody>
      </p:sp>
    </p:spTree>
    <p:extLst>
      <p:ext uri="{BB962C8B-B14F-4D97-AF65-F5344CB8AC3E}">
        <p14:creationId xmlns:p14="http://schemas.microsoft.com/office/powerpoint/2010/main" val="22080201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Nesne 3">
            <a:extLst>
              <a:ext uri="{FF2B5EF4-FFF2-40B4-BE49-F238E27FC236}">
                <a16:creationId xmlns:a16="http://schemas.microsoft.com/office/drawing/2014/main" id="{4E63DA1B-706A-407A-AD03-4B65EF05984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743290"/>
              </p:ext>
            </p:extLst>
          </p:nvPr>
        </p:nvGraphicFramePr>
        <p:xfrm>
          <a:off x="1187624" y="692696"/>
          <a:ext cx="7414641" cy="47525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5191319" imgH="1237345" progId="Word.Document.12">
                  <p:embed/>
                </p:oleObj>
              </mc:Choice>
              <mc:Fallback>
                <p:oleObj name="Document" r:id="rId3" imgW="5191319" imgH="1237345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87624" y="692696"/>
                        <a:ext cx="7414641" cy="475252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024585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Nesne 5">
            <a:extLst>
              <a:ext uri="{FF2B5EF4-FFF2-40B4-BE49-F238E27FC236}">
                <a16:creationId xmlns:a16="http://schemas.microsoft.com/office/drawing/2014/main" id="{F8E891EB-454C-4F41-B344-DCE313F4AF1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30219413"/>
              </p:ext>
            </p:extLst>
          </p:nvPr>
        </p:nvGraphicFramePr>
        <p:xfrm>
          <a:off x="755576" y="260648"/>
          <a:ext cx="7992888" cy="56166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5752474" imgH="1871854" progId="Word.Document.12">
                  <p:embed/>
                </p:oleObj>
              </mc:Choice>
              <mc:Fallback>
                <p:oleObj name="Document" r:id="rId3" imgW="5752474" imgH="1871854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55576" y="260648"/>
                        <a:ext cx="7992888" cy="561662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4746162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755575" y="4851050"/>
            <a:ext cx="7632850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tr-TR" sz="2000" b="1" i="1" u="sng" dirty="0">
                <a:latin typeface="Arial" pitchFamily="34" charset="0"/>
                <a:ea typeface="Times New Roman" pitchFamily="18" charset="0"/>
                <a:cs typeface="Arial" pitchFamily="34" charset="0"/>
              </a:rPr>
              <a:t>I</a:t>
            </a:r>
            <a:r>
              <a:rPr kumimoji="0" lang="tr-TR" sz="2000" b="1" i="1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nterpretation:</a:t>
            </a:r>
            <a:r>
              <a:rPr kumimoji="0" lang="tr-TR" sz="2000" b="1" i="1" u="sng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tr-TR" sz="20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Attitudes</a:t>
            </a:r>
            <a:r>
              <a:rPr kumimoji="0" lang="tr-TR" sz="2000" b="0" i="1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of </a:t>
            </a:r>
            <a:r>
              <a:rPr kumimoji="0" lang="tr-TR" sz="2000" b="0" i="1" u="none" strike="noStrike" cap="none" normalizeH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the</a:t>
            </a:r>
            <a:r>
              <a:rPr kumimoji="0" lang="tr-TR" sz="2000" b="0" i="1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tr-TR" sz="2000" b="0" i="1" u="none" strike="noStrike" cap="none" normalizeH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control</a:t>
            </a:r>
            <a:r>
              <a:rPr lang="tr-TR" sz="2000" i="1" dirty="0" err="1">
                <a:latin typeface="Arial" pitchFamily="34" charset="0"/>
                <a:ea typeface="Times New Roman" pitchFamily="18" charset="0"/>
                <a:cs typeface="Arial" pitchFamily="34" charset="0"/>
              </a:rPr>
              <a:t>-group</a:t>
            </a:r>
            <a:r>
              <a:rPr lang="tr-TR" sz="2000" i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tr-TR" sz="2000" i="1" dirty="0" err="1">
                <a:latin typeface="Arial" pitchFamily="34" charset="0"/>
                <a:ea typeface="Times New Roman" pitchFamily="18" charset="0"/>
                <a:cs typeface="Arial" pitchFamily="34" charset="0"/>
              </a:rPr>
              <a:t>s</a:t>
            </a:r>
            <a:r>
              <a:rPr kumimoji="0" lang="tr-TR" sz="20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tudents</a:t>
            </a:r>
            <a:r>
              <a:rPr kumimoji="0" lang="tr-TR" sz="20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tr-TR" sz="2000" i="1" dirty="0" err="1">
                <a:latin typeface="Arial" pitchFamily="34" charset="0"/>
                <a:ea typeface="Times New Roman" pitchFamily="18" charset="0"/>
                <a:cs typeface="Arial" pitchFamily="34" charset="0"/>
              </a:rPr>
              <a:t>towards</a:t>
            </a:r>
            <a:r>
              <a:rPr lang="tr-TR" sz="2000" i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tr-TR" sz="2000" i="1" dirty="0" err="1">
                <a:latin typeface="Arial" pitchFamily="34" charset="0"/>
                <a:ea typeface="Times New Roman" pitchFamily="18" charset="0"/>
                <a:cs typeface="Arial" pitchFamily="34" charset="0"/>
              </a:rPr>
              <a:t>reading</a:t>
            </a:r>
            <a:r>
              <a:rPr lang="tr-TR" sz="2000" i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tr-TR" sz="2000" i="1" dirty="0" err="1">
                <a:latin typeface="Arial" pitchFamily="34" charset="0"/>
                <a:ea typeface="Times New Roman" pitchFamily="18" charset="0"/>
                <a:cs typeface="Arial" pitchFamily="34" charset="0"/>
              </a:rPr>
              <a:t>were</a:t>
            </a:r>
            <a:r>
              <a:rPr lang="tr-TR" sz="2000" i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tr-TR" sz="2000" i="1" dirty="0" err="1">
                <a:latin typeface="Arial" pitchFamily="34" charset="0"/>
                <a:ea typeface="Times New Roman" pitchFamily="18" charset="0"/>
                <a:cs typeface="Arial" pitchFamily="34" charset="0"/>
              </a:rPr>
              <a:t>measured</a:t>
            </a:r>
            <a:r>
              <a:rPr lang="tr-TR" sz="2000" i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tr-TR" sz="2000" i="1" dirty="0" err="1">
                <a:latin typeface="Arial" pitchFamily="34" charset="0"/>
                <a:ea typeface="Times New Roman" pitchFamily="18" charset="0"/>
                <a:cs typeface="Arial" pitchFamily="34" charset="0"/>
              </a:rPr>
              <a:t>before</a:t>
            </a:r>
            <a:r>
              <a:rPr lang="tr-TR" sz="2000" i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tr-TR" sz="2000" i="1" dirty="0" err="1">
                <a:latin typeface="Arial" pitchFamily="34" charset="0"/>
                <a:ea typeface="Times New Roman" pitchFamily="18" charset="0"/>
                <a:cs typeface="Arial" pitchFamily="34" charset="0"/>
              </a:rPr>
              <a:t>and</a:t>
            </a:r>
            <a:r>
              <a:rPr lang="tr-TR" sz="2000" i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tr-TR" sz="2000" i="1" dirty="0" err="1">
                <a:latin typeface="Arial" pitchFamily="34" charset="0"/>
                <a:ea typeface="Times New Roman" pitchFamily="18" charset="0"/>
                <a:cs typeface="Arial" pitchFamily="34" charset="0"/>
              </a:rPr>
              <a:t>after</a:t>
            </a:r>
            <a:r>
              <a:rPr lang="tr-TR" sz="2000" i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tr-TR" sz="2000" i="1" dirty="0" err="1">
                <a:latin typeface="Arial" pitchFamily="34" charset="0"/>
                <a:ea typeface="Times New Roman" pitchFamily="18" charset="0"/>
                <a:cs typeface="Arial" pitchFamily="34" charset="0"/>
              </a:rPr>
              <a:t>the</a:t>
            </a:r>
            <a:r>
              <a:rPr lang="tr-TR" sz="2000" i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tr-TR" sz="2000" i="1" dirty="0" err="1">
                <a:latin typeface="Arial" pitchFamily="34" charset="0"/>
                <a:ea typeface="Times New Roman" pitchFamily="18" charset="0"/>
                <a:cs typeface="Arial" pitchFamily="34" charset="0"/>
              </a:rPr>
              <a:t>treatment</a:t>
            </a:r>
            <a:r>
              <a:rPr lang="tr-TR" sz="2000" i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. As </a:t>
            </a:r>
            <a:r>
              <a:rPr lang="tr-TR" sz="2000" i="1" dirty="0" err="1">
                <a:latin typeface="Arial" pitchFamily="34" charset="0"/>
                <a:ea typeface="Times New Roman" pitchFamily="18" charset="0"/>
                <a:cs typeface="Arial" pitchFamily="34" charset="0"/>
              </a:rPr>
              <a:t>seen</a:t>
            </a:r>
            <a:r>
              <a:rPr lang="tr-TR" sz="2000" i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 in Table 1, </a:t>
            </a:r>
            <a:r>
              <a:rPr lang="tr-TR" sz="2000" i="1" dirty="0" err="1">
                <a:latin typeface="Arial" pitchFamily="34" charset="0"/>
                <a:ea typeface="Times New Roman" pitchFamily="18" charset="0"/>
                <a:cs typeface="Arial" pitchFamily="34" charset="0"/>
              </a:rPr>
              <a:t>students</a:t>
            </a:r>
            <a:r>
              <a:rPr lang="tr-TR" sz="2000" i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tr-TR" sz="2000" i="1" dirty="0" err="1">
                <a:latin typeface="Arial" pitchFamily="34" charset="0"/>
                <a:ea typeface="Times New Roman" pitchFamily="18" charset="0"/>
                <a:cs typeface="Arial" pitchFamily="34" charset="0"/>
              </a:rPr>
              <a:t>scored</a:t>
            </a:r>
            <a:r>
              <a:rPr lang="tr-TR" sz="2000" i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tr-TR" sz="2000" i="1" dirty="0" err="1">
                <a:latin typeface="Arial" pitchFamily="34" charset="0"/>
                <a:ea typeface="Times New Roman" pitchFamily="18" charset="0"/>
                <a:cs typeface="Arial" pitchFamily="34" charset="0"/>
              </a:rPr>
              <a:t>higher</a:t>
            </a:r>
            <a:r>
              <a:rPr lang="tr-TR" sz="2000" i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 in </a:t>
            </a:r>
            <a:r>
              <a:rPr lang="tr-TR" sz="2000" i="1" dirty="0" err="1">
                <a:latin typeface="Arial" pitchFamily="34" charset="0"/>
                <a:ea typeface="Times New Roman" pitchFamily="18" charset="0"/>
                <a:cs typeface="Arial" pitchFamily="34" charset="0"/>
              </a:rPr>
              <a:t>the</a:t>
            </a:r>
            <a:r>
              <a:rPr lang="tr-TR" sz="2000" i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 post-test (M= 73.42, S.D.= 7.8), </a:t>
            </a:r>
            <a:r>
              <a:rPr lang="tr-TR" sz="2000" i="1" dirty="0" err="1">
                <a:latin typeface="Arial" pitchFamily="34" charset="0"/>
                <a:ea typeface="Times New Roman" pitchFamily="18" charset="0"/>
                <a:cs typeface="Arial" pitchFamily="34" charset="0"/>
              </a:rPr>
              <a:t>which</a:t>
            </a:r>
            <a:r>
              <a:rPr lang="tr-TR" sz="2000" i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 is </a:t>
            </a:r>
            <a:r>
              <a:rPr lang="tr-TR" sz="2000" i="1" dirty="0" err="1">
                <a:latin typeface="Arial" pitchFamily="34" charset="0"/>
                <a:ea typeface="Times New Roman" pitchFamily="18" charset="0"/>
                <a:cs typeface="Arial" pitchFamily="34" charset="0"/>
              </a:rPr>
              <a:t>statistically</a:t>
            </a:r>
            <a:r>
              <a:rPr lang="tr-TR" sz="2000" i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tr-TR" sz="2000" i="1" dirty="0" err="1">
                <a:latin typeface="Arial" pitchFamily="34" charset="0"/>
                <a:ea typeface="Times New Roman" pitchFamily="18" charset="0"/>
                <a:cs typeface="Arial" pitchFamily="34" charset="0"/>
              </a:rPr>
              <a:t>significant</a:t>
            </a:r>
            <a:r>
              <a:rPr lang="tr-TR" sz="2000" i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 (t= 3.26; p&lt;.05). </a:t>
            </a:r>
            <a:r>
              <a:rPr lang="tr-TR" sz="2000" i="1" dirty="0" err="1">
                <a:latin typeface="Arial" pitchFamily="34" charset="0"/>
                <a:ea typeface="Times New Roman" pitchFamily="18" charset="0"/>
                <a:cs typeface="Arial" pitchFamily="34" charset="0"/>
              </a:rPr>
              <a:t>This</a:t>
            </a:r>
            <a:r>
              <a:rPr lang="tr-TR" sz="2000" i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tr-TR" sz="2000" i="1" dirty="0" err="1">
                <a:latin typeface="Arial" pitchFamily="34" charset="0"/>
                <a:ea typeface="Times New Roman" pitchFamily="18" charset="0"/>
                <a:cs typeface="Arial" pitchFamily="34" charset="0"/>
              </a:rPr>
              <a:t>shows</a:t>
            </a:r>
            <a:r>
              <a:rPr lang="tr-TR" sz="2000" i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tr-TR" sz="2000" i="1" dirty="0" err="1">
                <a:latin typeface="Arial" pitchFamily="34" charset="0"/>
                <a:ea typeface="Times New Roman" pitchFamily="18" charset="0"/>
                <a:cs typeface="Arial" pitchFamily="34" charset="0"/>
              </a:rPr>
              <a:t>that</a:t>
            </a:r>
            <a:r>
              <a:rPr lang="tr-TR" sz="2000" i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tr-TR" sz="2000" i="1" dirty="0" err="1">
                <a:latin typeface="Arial" pitchFamily="34" charset="0"/>
                <a:ea typeface="Times New Roman" pitchFamily="18" charset="0"/>
                <a:cs typeface="Arial" pitchFamily="34" charset="0"/>
              </a:rPr>
              <a:t>their</a:t>
            </a:r>
            <a:r>
              <a:rPr lang="tr-TR" sz="2000" i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tr-TR" sz="2000" i="1" dirty="0" err="1">
                <a:latin typeface="Arial" pitchFamily="34" charset="0"/>
                <a:ea typeface="Times New Roman" pitchFamily="18" charset="0"/>
                <a:cs typeface="Arial" pitchFamily="34" charset="0"/>
              </a:rPr>
              <a:t>attitudes</a:t>
            </a:r>
            <a:r>
              <a:rPr lang="tr-TR" sz="2000" i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tr-TR" sz="2000" i="1" dirty="0" err="1">
                <a:latin typeface="Arial" pitchFamily="34" charset="0"/>
                <a:ea typeface="Times New Roman" pitchFamily="18" charset="0"/>
                <a:cs typeface="Arial" pitchFamily="34" charset="0"/>
              </a:rPr>
              <a:t>after</a:t>
            </a:r>
            <a:r>
              <a:rPr lang="tr-TR" sz="2000" i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tr-TR" sz="2000" i="1" dirty="0" err="1">
                <a:latin typeface="Arial" pitchFamily="34" charset="0"/>
                <a:ea typeface="Times New Roman" pitchFamily="18" charset="0"/>
                <a:cs typeface="Arial" pitchFamily="34" charset="0"/>
              </a:rPr>
              <a:t>the</a:t>
            </a:r>
            <a:r>
              <a:rPr lang="tr-TR" sz="2000" i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tr-TR" sz="2000" i="1" dirty="0" err="1">
                <a:latin typeface="Arial" pitchFamily="34" charset="0"/>
                <a:ea typeface="Times New Roman" pitchFamily="18" charset="0"/>
                <a:cs typeface="Arial" pitchFamily="34" charset="0"/>
              </a:rPr>
              <a:t>treatment</a:t>
            </a:r>
            <a:r>
              <a:rPr lang="tr-TR" sz="2000" i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tr-TR" sz="2000" i="1" dirty="0" err="1">
                <a:latin typeface="Arial" pitchFamily="34" charset="0"/>
                <a:ea typeface="Times New Roman" pitchFamily="18" charset="0"/>
                <a:cs typeface="Arial" pitchFamily="34" charset="0"/>
              </a:rPr>
              <a:t>are</a:t>
            </a:r>
            <a:r>
              <a:rPr lang="tr-TR" sz="2000" i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tr-TR" sz="2000" i="1" dirty="0" err="1">
                <a:latin typeface="Arial" pitchFamily="34" charset="0"/>
                <a:ea typeface="Times New Roman" pitchFamily="18" charset="0"/>
                <a:cs typeface="Arial" pitchFamily="34" charset="0"/>
              </a:rPr>
              <a:t>more</a:t>
            </a:r>
            <a:r>
              <a:rPr lang="tr-TR" sz="2000" i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tr-TR" sz="2000" i="1" dirty="0" err="1">
                <a:latin typeface="Arial" pitchFamily="34" charset="0"/>
                <a:ea typeface="Times New Roman" pitchFamily="18" charset="0"/>
                <a:cs typeface="Arial" pitchFamily="34" charset="0"/>
              </a:rPr>
              <a:t>positive</a:t>
            </a:r>
            <a:r>
              <a:rPr lang="tr-TR" sz="2000" i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tr-TR" sz="2000" b="0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  <p:graphicFrame>
        <p:nvGraphicFramePr>
          <p:cNvPr id="4" name="3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7950686"/>
              </p:ext>
            </p:extLst>
          </p:nvPr>
        </p:nvGraphicFramePr>
        <p:xfrm>
          <a:off x="683575" y="2445411"/>
          <a:ext cx="7632850" cy="2232249"/>
        </p:xfrm>
        <a:graphic>
          <a:graphicData uri="http://schemas.openxmlformats.org/drawingml/2006/table">
            <a:tbl>
              <a:tblPr/>
              <a:tblGrid>
                <a:gridCol w="15891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144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443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949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9496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949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74408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>
                          <a:latin typeface="Times New Roman"/>
                          <a:ea typeface="Times New Roman"/>
                          <a:cs typeface="Times New Roman"/>
                        </a:rPr>
                        <a:t>N</a:t>
                      </a:r>
                      <a:endParaRPr lang="en-US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latin typeface="Times New Roman"/>
                          <a:ea typeface="Times New Roman"/>
                          <a:cs typeface="Times New Roman"/>
                        </a:rPr>
                        <a:t>Mean</a:t>
                      </a:r>
                      <a:endParaRPr lang="en-US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latin typeface="Times New Roman"/>
                          <a:ea typeface="Times New Roman"/>
                          <a:cs typeface="Times New Roman"/>
                        </a:rPr>
                        <a:t>sd</a:t>
                      </a:r>
                      <a:endParaRPr lang="en-US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latin typeface="Times New Roman"/>
                          <a:ea typeface="Times New Roman"/>
                          <a:cs typeface="Times New Roman"/>
                        </a:rPr>
                        <a:t>t</a:t>
                      </a:r>
                      <a:endParaRPr lang="en-US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latin typeface="Times New Roman"/>
                          <a:ea typeface="Times New Roman"/>
                          <a:cs typeface="Times New Roman"/>
                        </a:rPr>
                        <a:t>P</a:t>
                      </a:r>
                      <a:endParaRPr lang="en-US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408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r-TR" sz="2000" dirty="0" err="1">
                          <a:latin typeface="Times New Roman"/>
                          <a:ea typeface="Times New Roman"/>
                          <a:cs typeface="Times New Roman"/>
                        </a:rPr>
                        <a:t>Pre</a:t>
                      </a:r>
                      <a:r>
                        <a:rPr lang="tr-TR" sz="2000" dirty="0">
                          <a:latin typeface="Times New Roman"/>
                          <a:ea typeface="Times New Roman"/>
                          <a:cs typeface="Times New Roman"/>
                        </a:rPr>
                        <a:t>-Test</a:t>
                      </a:r>
                      <a:endParaRPr lang="en-US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r-TR" sz="2000" dirty="0">
                          <a:latin typeface="Times New Roman"/>
                          <a:ea typeface="Times New Roman"/>
                          <a:cs typeface="Times New Roman"/>
                        </a:rPr>
                        <a:t>55</a:t>
                      </a:r>
                      <a:endParaRPr lang="en-US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latin typeface="Times New Roman"/>
                          <a:ea typeface="Times New Roman"/>
                          <a:cs typeface="Times New Roman"/>
                        </a:rPr>
                        <a:t>69.36</a:t>
                      </a:r>
                      <a:endParaRPr lang="en-US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>
                          <a:latin typeface="Times New Roman"/>
                          <a:ea typeface="Times New Roman"/>
                          <a:cs typeface="Times New Roman"/>
                        </a:rPr>
                        <a:t>8.05</a:t>
                      </a:r>
                      <a:endParaRPr lang="en-US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latin typeface="Times New Roman"/>
                          <a:ea typeface="Times New Roman"/>
                          <a:cs typeface="Times New Roman"/>
                        </a:rPr>
                        <a:t>3.26</a:t>
                      </a:r>
                      <a:endParaRPr lang="en-US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>
                          <a:latin typeface="Times New Roman"/>
                          <a:ea typeface="Times New Roman"/>
                          <a:cs typeface="Times New Roman"/>
                        </a:rPr>
                        <a:t>.002</a:t>
                      </a:r>
                      <a:endParaRPr lang="en-US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408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r-TR" sz="2000" dirty="0">
                          <a:latin typeface="Times New Roman"/>
                          <a:ea typeface="Times New Roman"/>
                          <a:cs typeface="Times New Roman"/>
                        </a:rPr>
                        <a:t>Post-Test</a:t>
                      </a:r>
                      <a:endParaRPr lang="en-US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r-TR" sz="2000" dirty="0">
                          <a:latin typeface="Times New Roman"/>
                          <a:ea typeface="Times New Roman"/>
                          <a:cs typeface="Times New Roman"/>
                        </a:rPr>
                        <a:t>54</a:t>
                      </a:r>
                      <a:endParaRPr lang="en-US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>
                          <a:latin typeface="Times New Roman"/>
                          <a:ea typeface="Times New Roman"/>
                          <a:cs typeface="Times New Roman"/>
                        </a:rPr>
                        <a:t>73.42</a:t>
                      </a:r>
                      <a:endParaRPr lang="en-US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>
                          <a:latin typeface="Times New Roman"/>
                          <a:ea typeface="Times New Roman"/>
                          <a:cs typeface="Times New Roman"/>
                        </a:rPr>
                        <a:t>7.78</a:t>
                      </a:r>
                      <a:endParaRPr lang="en-US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" name="Dikdörtgen 1">
            <a:extLst>
              <a:ext uri="{FF2B5EF4-FFF2-40B4-BE49-F238E27FC236}">
                <a16:creationId xmlns:a16="http://schemas.microsoft.com/office/drawing/2014/main" id="{FD262516-3558-4BA8-9522-F51F01DF71E2}"/>
              </a:ext>
            </a:extLst>
          </p:cNvPr>
          <p:cNvSpPr/>
          <p:nvPr/>
        </p:nvSpPr>
        <p:spPr>
          <a:xfrm>
            <a:off x="1907784" y="332656"/>
            <a:ext cx="5184433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b="1" dirty="0"/>
              <a:t>Sample</a:t>
            </a:r>
            <a:r>
              <a:rPr lang="tr-TR" sz="2800" b="1" dirty="0"/>
              <a:t> </a:t>
            </a:r>
            <a:r>
              <a:rPr lang="tr-TR" sz="2800" b="1" dirty="0" err="1"/>
              <a:t>Paired</a:t>
            </a:r>
            <a:r>
              <a:rPr lang="tr-TR" sz="2800" b="1" dirty="0"/>
              <a:t> Sample</a:t>
            </a:r>
            <a:r>
              <a:rPr lang="en-US" sz="2800" b="1" dirty="0"/>
              <a:t> </a:t>
            </a:r>
            <a:r>
              <a:rPr lang="en-US" sz="2800" b="1" i="1" dirty="0"/>
              <a:t>t</a:t>
            </a:r>
            <a:r>
              <a:rPr lang="en-US" sz="2800" b="1" dirty="0"/>
              <a:t>-test </a:t>
            </a:r>
            <a:endParaRPr lang="tr-TR" sz="2800" b="1" dirty="0"/>
          </a:p>
          <a:p>
            <a:pPr algn="ctr"/>
            <a:r>
              <a:rPr lang="en-US" sz="2800" b="1" dirty="0"/>
              <a:t>Table</a:t>
            </a:r>
            <a:r>
              <a:rPr lang="tr-TR" sz="2800" b="1" dirty="0"/>
              <a:t> </a:t>
            </a:r>
            <a:r>
              <a:rPr lang="tr-TR" sz="2800" b="1" dirty="0" err="1"/>
              <a:t>and</a:t>
            </a:r>
            <a:r>
              <a:rPr lang="tr-TR" sz="2800" b="1" dirty="0"/>
              <a:t> Interpretation</a:t>
            </a:r>
          </a:p>
        </p:txBody>
      </p:sp>
      <p:sp>
        <p:nvSpPr>
          <p:cNvPr id="3" name="Dikdörtgen 2">
            <a:extLst>
              <a:ext uri="{FF2B5EF4-FFF2-40B4-BE49-F238E27FC236}">
                <a16:creationId xmlns:a16="http://schemas.microsoft.com/office/drawing/2014/main" id="{AAF03F55-7292-40EB-B55D-DAB65FF6AEBB}"/>
              </a:ext>
            </a:extLst>
          </p:cNvPr>
          <p:cNvSpPr/>
          <p:nvPr/>
        </p:nvSpPr>
        <p:spPr>
          <a:xfrm>
            <a:off x="863588" y="1385772"/>
            <a:ext cx="741682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914400" fontAlgn="base">
              <a:spcBef>
                <a:spcPct val="0"/>
              </a:spcBef>
              <a:spcAft>
                <a:spcPct val="0"/>
              </a:spcAft>
            </a:pPr>
            <a:r>
              <a:rPr lang="tr-TR" dirty="0">
                <a:latin typeface="Arial" pitchFamily="34" charset="0"/>
                <a:cs typeface="Arial" pitchFamily="34" charset="0"/>
              </a:rPr>
              <a:t>Table 1</a:t>
            </a:r>
          </a:p>
          <a:p>
            <a:pPr lvl="0" defTabSz="914400" fontAlgn="base">
              <a:spcBef>
                <a:spcPct val="0"/>
              </a:spcBef>
              <a:spcAft>
                <a:spcPct val="0"/>
              </a:spcAft>
            </a:pPr>
            <a:r>
              <a:rPr lang="tr-TR" i="1" dirty="0" err="1">
                <a:latin typeface="Arial" pitchFamily="34" charset="0"/>
                <a:cs typeface="Arial" pitchFamily="34" charset="0"/>
              </a:rPr>
              <a:t>Pre</a:t>
            </a:r>
            <a:r>
              <a:rPr lang="tr-TR" i="1" dirty="0">
                <a:latin typeface="Arial" pitchFamily="34" charset="0"/>
                <a:cs typeface="Arial" pitchFamily="34" charset="0"/>
              </a:rPr>
              <a:t>- </a:t>
            </a:r>
            <a:r>
              <a:rPr lang="tr-TR" i="1" dirty="0" err="1">
                <a:latin typeface="Arial" pitchFamily="34" charset="0"/>
                <a:cs typeface="Arial" pitchFamily="34" charset="0"/>
              </a:rPr>
              <a:t>and</a:t>
            </a:r>
            <a:r>
              <a:rPr lang="tr-TR" i="1" dirty="0">
                <a:latin typeface="Arial" pitchFamily="34" charset="0"/>
                <a:cs typeface="Arial" pitchFamily="34" charset="0"/>
              </a:rPr>
              <a:t> Post-test of </a:t>
            </a:r>
            <a:r>
              <a:rPr lang="tr-TR" i="1" dirty="0" err="1">
                <a:latin typeface="Arial" pitchFamily="34" charset="0"/>
                <a:cs typeface="Arial" pitchFamily="34" charset="0"/>
              </a:rPr>
              <a:t>the</a:t>
            </a:r>
            <a:r>
              <a:rPr lang="tr-TR" i="1" dirty="0">
                <a:latin typeface="Arial" pitchFamily="34" charset="0"/>
                <a:cs typeface="Arial" pitchFamily="34" charset="0"/>
              </a:rPr>
              <a:t> Control </a:t>
            </a:r>
            <a:r>
              <a:rPr lang="tr-TR" i="1" dirty="0" err="1">
                <a:latin typeface="Arial" pitchFamily="34" charset="0"/>
                <a:cs typeface="Arial" pitchFamily="34" charset="0"/>
              </a:rPr>
              <a:t>Group</a:t>
            </a:r>
            <a:r>
              <a:rPr lang="tr-TR" i="1" dirty="0">
                <a:latin typeface="Arial" pitchFamily="34" charset="0"/>
                <a:cs typeface="Arial" pitchFamily="34" charset="0"/>
              </a:rPr>
              <a:t> </a:t>
            </a:r>
            <a:r>
              <a:rPr lang="tr-TR" i="1" dirty="0" err="1">
                <a:latin typeface="Arial" pitchFamily="34" charset="0"/>
                <a:cs typeface="Arial" pitchFamily="34" charset="0"/>
              </a:rPr>
              <a:t>regarding</a:t>
            </a:r>
            <a:r>
              <a:rPr lang="tr-TR" i="1" dirty="0">
                <a:latin typeface="Arial" pitchFamily="34" charset="0"/>
                <a:cs typeface="Arial" pitchFamily="34" charset="0"/>
              </a:rPr>
              <a:t> </a:t>
            </a:r>
            <a:r>
              <a:rPr lang="tr-TR" i="1" dirty="0" err="1">
                <a:latin typeface="Arial" pitchFamily="34" charset="0"/>
                <a:cs typeface="Arial" pitchFamily="34" charset="0"/>
              </a:rPr>
              <a:t>their</a:t>
            </a:r>
            <a:r>
              <a:rPr lang="tr-TR" i="1" dirty="0">
                <a:latin typeface="Arial" pitchFamily="34" charset="0"/>
                <a:cs typeface="Arial" pitchFamily="34" charset="0"/>
              </a:rPr>
              <a:t> </a:t>
            </a:r>
            <a:r>
              <a:rPr lang="tr-TR" i="1" dirty="0" err="1">
                <a:latin typeface="Arial" pitchFamily="34" charset="0"/>
                <a:cs typeface="Arial" pitchFamily="34" charset="0"/>
              </a:rPr>
              <a:t>Attitudes</a:t>
            </a:r>
            <a:r>
              <a:rPr lang="tr-TR" i="1" dirty="0">
                <a:latin typeface="Arial" pitchFamily="34" charset="0"/>
                <a:cs typeface="Arial" pitchFamily="34" charset="0"/>
              </a:rPr>
              <a:t> </a:t>
            </a:r>
            <a:r>
              <a:rPr lang="tr-TR" i="1" dirty="0" err="1">
                <a:latin typeface="Arial" pitchFamily="34" charset="0"/>
                <a:cs typeface="Arial" pitchFamily="34" charset="0"/>
              </a:rPr>
              <a:t>towards</a:t>
            </a:r>
            <a:r>
              <a:rPr lang="tr-TR" i="1" dirty="0">
                <a:latin typeface="Arial" pitchFamily="34" charset="0"/>
                <a:cs typeface="Arial" pitchFamily="34" charset="0"/>
              </a:rPr>
              <a:t> Reading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565471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028700" y="1340768"/>
            <a:ext cx="7200900" cy="4526632"/>
          </a:xfrm>
        </p:spPr>
        <p:txBody>
          <a:bodyPr>
            <a:normAutofit fontScale="92500" lnSpcReduction="10000"/>
          </a:bodyPr>
          <a:lstStyle/>
          <a:p>
            <a:r>
              <a:rPr lang="en-US" i="1" dirty="0"/>
              <a:t>Descriptive statistics</a:t>
            </a:r>
            <a:r>
              <a:rPr lang="en-US" dirty="0"/>
              <a:t> </a:t>
            </a:r>
            <a:r>
              <a:rPr lang="tr-TR" dirty="0"/>
              <a:t>is </a:t>
            </a:r>
            <a:r>
              <a:rPr lang="en-US" dirty="0"/>
              <a:t>used simply to describe what's going on in the data.</a:t>
            </a:r>
          </a:p>
          <a:p>
            <a:endParaRPr lang="en-US" dirty="0"/>
          </a:p>
          <a:p>
            <a:r>
              <a:rPr lang="en-US" b="1" i="1" dirty="0"/>
              <a:t>Inferential statistics</a:t>
            </a:r>
            <a:r>
              <a:rPr lang="en-US" dirty="0"/>
              <a:t> help</a:t>
            </a:r>
            <a:r>
              <a:rPr lang="tr-TR" dirty="0"/>
              <a:t>s</a:t>
            </a:r>
            <a:r>
              <a:rPr lang="en-US" dirty="0"/>
              <a:t> us reach conclusions that extend beyond the immediate data alone; i.e., to make inferences from our data to more general conditions</a:t>
            </a:r>
          </a:p>
          <a:p>
            <a:endParaRPr lang="en-US" dirty="0"/>
          </a:p>
          <a:p>
            <a:pPr lvl="1"/>
            <a:r>
              <a:rPr lang="en-US" sz="2000" dirty="0"/>
              <a:t>E.g. </a:t>
            </a:r>
          </a:p>
          <a:p>
            <a:pPr lvl="1"/>
            <a:r>
              <a:rPr lang="en-US" sz="2000" dirty="0"/>
              <a:t>to infer from the sample data what the population might think</a:t>
            </a:r>
          </a:p>
          <a:p>
            <a:pPr lvl="1"/>
            <a:r>
              <a:rPr lang="en-US" sz="2000" dirty="0"/>
              <a:t>to make judgments of the probability of an observed difference between groups: is it a dependable one or one that might have happened by chance in this study?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7740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Wilcoxon (</a:t>
            </a:r>
            <a:r>
              <a:rPr lang="tr-TR" dirty="0" err="1"/>
              <a:t>Signed</a:t>
            </a:r>
            <a:r>
              <a:rPr lang="tr-TR" dirty="0"/>
              <a:t> </a:t>
            </a:r>
            <a:r>
              <a:rPr lang="tr-TR" dirty="0" err="1"/>
              <a:t>Rank</a:t>
            </a:r>
            <a:r>
              <a:rPr lang="tr-TR" dirty="0"/>
              <a:t>)</a:t>
            </a:r>
            <a:br>
              <a:rPr lang="tr-TR" dirty="0"/>
            </a:br>
            <a:r>
              <a:rPr kumimoji="0" lang="tr-TR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Franklin Gothic Book"/>
                <a:ea typeface="+mj-ea"/>
                <a:cs typeface="+mj-cs"/>
              </a:rPr>
              <a:t>(</a:t>
            </a:r>
            <a:r>
              <a:rPr kumimoji="0" lang="tr-TR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Franklin Gothic Book"/>
                <a:ea typeface="+mj-ea"/>
                <a:cs typeface="+mj-cs"/>
              </a:rPr>
              <a:t>non-parametric</a:t>
            </a:r>
            <a:r>
              <a:rPr kumimoji="0" lang="tr-TR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Franklin Gothic Book"/>
                <a:ea typeface="+mj-ea"/>
                <a:cs typeface="+mj-cs"/>
              </a:rPr>
              <a:t> data </a:t>
            </a:r>
            <a:r>
              <a:rPr kumimoji="0" lang="tr-TR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Franklin Gothic Book"/>
                <a:ea typeface="+mj-ea"/>
                <a:cs typeface="+mj-cs"/>
              </a:rPr>
              <a:t>for</a:t>
            </a:r>
            <a:r>
              <a:rPr kumimoji="0" lang="tr-TR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Franklin Gothic Book"/>
                <a:ea typeface="+mj-ea"/>
                <a:cs typeface="+mj-cs"/>
              </a:rPr>
              <a:t> </a:t>
            </a:r>
            <a:r>
              <a:rPr kumimoji="0" lang="tr-TR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Franklin Gothic Book"/>
                <a:ea typeface="+mj-ea"/>
                <a:cs typeface="+mj-cs"/>
              </a:rPr>
              <a:t>the</a:t>
            </a:r>
            <a:r>
              <a:rPr kumimoji="0" lang="tr-TR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Franklin Gothic Book"/>
                <a:ea typeface="+mj-ea"/>
                <a:cs typeface="+mj-cs"/>
              </a:rPr>
              <a:t> </a:t>
            </a:r>
            <a:r>
              <a:rPr kumimoji="0" lang="tr-TR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Franklin Gothic Book"/>
                <a:ea typeface="+mj-ea"/>
                <a:cs typeface="+mj-cs"/>
              </a:rPr>
              <a:t>same</a:t>
            </a:r>
            <a:r>
              <a:rPr kumimoji="0" lang="tr-TR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Franklin Gothic Book"/>
                <a:ea typeface="+mj-ea"/>
                <a:cs typeface="+mj-cs"/>
              </a:rPr>
              <a:t> </a:t>
            </a:r>
            <a:r>
              <a:rPr kumimoji="0" lang="tr-TR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Franklin Gothic Book"/>
                <a:ea typeface="+mj-ea"/>
                <a:cs typeface="+mj-cs"/>
              </a:rPr>
              <a:t>group</a:t>
            </a:r>
            <a:r>
              <a:rPr kumimoji="0" lang="tr-TR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Franklin Gothic Book"/>
                <a:ea typeface="+mj-ea"/>
                <a:cs typeface="+mj-cs"/>
              </a:rPr>
              <a:t> at </a:t>
            </a:r>
            <a:r>
              <a:rPr kumimoji="0" lang="tr-TR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Franklin Gothic Book"/>
                <a:ea typeface="+mj-ea"/>
                <a:cs typeface="+mj-cs"/>
              </a:rPr>
              <a:t>two</a:t>
            </a:r>
            <a:r>
              <a:rPr kumimoji="0" lang="tr-TR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Franklin Gothic Book"/>
                <a:ea typeface="+mj-ea"/>
                <a:cs typeface="+mj-cs"/>
              </a:rPr>
              <a:t> </a:t>
            </a:r>
            <a:r>
              <a:rPr kumimoji="0" lang="tr-TR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Franklin Gothic Book"/>
                <a:ea typeface="+mj-ea"/>
                <a:cs typeface="+mj-cs"/>
              </a:rPr>
              <a:t>intervals</a:t>
            </a:r>
            <a:r>
              <a:rPr kumimoji="0" lang="tr-TR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Franklin Gothic Book"/>
                <a:ea typeface="+mj-ea"/>
                <a:cs typeface="+mj-cs"/>
              </a:rPr>
              <a:t>)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28700" y="1916832"/>
            <a:ext cx="7200900" cy="3581400"/>
          </a:xfrm>
        </p:spPr>
        <p:txBody>
          <a:bodyPr>
            <a:normAutofit/>
          </a:bodyPr>
          <a:lstStyle/>
          <a:p>
            <a:endParaRPr lang="tr-TR" dirty="0"/>
          </a:p>
          <a:p>
            <a:r>
              <a:rPr lang="tr-TR" dirty="0" err="1"/>
              <a:t>Its</a:t>
            </a:r>
            <a:r>
              <a:rPr lang="tr-TR" dirty="0"/>
              <a:t> </a:t>
            </a:r>
            <a:r>
              <a:rPr lang="tr-TR" dirty="0" err="1"/>
              <a:t>use</a:t>
            </a:r>
            <a:r>
              <a:rPr lang="tr-TR" dirty="0"/>
              <a:t> is </a:t>
            </a:r>
            <a:r>
              <a:rPr lang="tr-TR" dirty="0" err="1"/>
              <a:t>similar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Mann </a:t>
            </a:r>
            <a:r>
              <a:rPr lang="tr-TR" dirty="0" err="1"/>
              <a:t>Whitney</a:t>
            </a:r>
            <a:r>
              <a:rPr lang="tr-TR" dirty="0"/>
              <a:t> U Test (</a:t>
            </a:r>
            <a:r>
              <a:rPr lang="tr-TR" b="1" dirty="0" err="1"/>
              <a:t>used</a:t>
            </a:r>
            <a:r>
              <a:rPr lang="tr-TR" b="1" dirty="0"/>
              <a:t> </a:t>
            </a:r>
            <a:r>
              <a:rPr lang="tr-TR" b="1" dirty="0" err="1"/>
              <a:t>instead</a:t>
            </a:r>
            <a:r>
              <a:rPr lang="tr-TR" b="1" dirty="0"/>
              <a:t> of </a:t>
            </a:r>
            <a:r>
              <a:rPr lang="tr-TR" b="1" dirty="0" err="1"/>
              <a:t>Paired</a:t>
            </a:r>
            <a:r>
              <a:rPr lang="tr-TR" b="1" dirty="0"/>
              <a:t> </a:t>
            </a:r>
            <a:r>
              <a:rPr lang="tr-TR" b="1" dirty="0" err="1"/>
              <a:t>Sample</a:t>
            </a:r>
            <a:r>
              <a:rPr lang="tr-TR" b="1" dirty="0"/>
              <a:t> T-Test)</a:t>
            </a:r>
            <a:endParaRPr lang="tr-TR" dirty="0"/>
          </a:p>
          <a:p>
            <a:endParaRPr lang="tr-TR" dirty="0"/>
          </a:p>
          <a:p>
            <a:r>
              <a:rPr lang="en-US" dirty="0"/>
              <a:t>The Wilcoxon test for paired data ranks the absolute values of the differences between the paired data in sample 1 and sample 2 and calculates a statistic on the number of negative and positive differences.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5177150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CBDB1E8-EAAA-4960-A14D-AB15EF827B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8700" y="692696"/>
            <a:ext cx="7200900" cy="5174704"/>
          </a:xfrm>
        </p:spPr>
        <p:txBody>
          <a:bodyPr/>
          <a:lstStyle/>
          <a:p>
            <a:endParaRPr lang="tr-TR" dirty="0"/>
          </a:p>
        </p:txBody>
      </p:sp>
      <p:graphicFrame>
        <p:nvGraphicFramePr>
          <p:cNvPr id="5" name="Nesne 4">
            <a:extLst>
              <a:ext uri="{FF2B5EF4-FFF2-40B4-BE49-F238E27FC236}">
                <a16:creationId xmlns:a16="http://schemas.microsoft.com/office/drawing/2014/main" id="{A1F4BD79-58C4-4315-9449-D8A44D71CBA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004303"/>
              </p:ext>
            </p:extLst>
          </p:nvPr>
        </p:nvGraphicFramePr>
        <p:xfrm>
          <a:off x="1033462" y="728663"/>
          <a:ext cx="7570985" cy="41404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5752474" imgH="1402900" progId="Word.Document.12">
                  <p:embed/>
                </p:oleObj>
              </mc:Choice>
              <mc:Fallback>
                <p:oleObj name="Document" r:id="rId3" imgW="5752474" imgH="140290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33462" y="728663"/>
                        <a:ext cx="7570985" cy="414049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Oval 5">
            <a:extLst>
              <a:ext uri="{FF2B5EF4-FFF2-40B4-BE49-F238E27FC236}">
                <a16:creationId xmlns:a16="http://schemas.microsoft.com/office/drawing/2014/main" id="{6CA0B2BC-62EE-4FFF-9416-034793C6C766}"/>
              </a:ext>
            </a:extLst>
          </p:cNvPr>
          <p:cNvSpPr/>
          <p:nvPr/>
        </p:nvSpPr>
        <p:spPr>
          <a:xfrm>
            <a:off x="6084168" y="2924944"/>
            <a:ext cx="648072" cy="43204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2DE09109-A585-4CF5-8920-3039F17C2CCE}"/>
              </a:ext>
            </a:extLst>
          </p:cNvPr>
          <p:cNvSpPr/>
          <p:nvPr/>
        </p:nvSpPr>
        <p:spPr>
          <a:xfrm>
            <a:off x="6156176" y="3501008"/>
            <a:ext cx="648072" cy="43204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4057780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Nesne 6">
            <a:extLst>
              <a:ext uri="{FF2B5EF4-FFF2-40B4-BE49-F238E27FC236}">
                <a16:creationId xmlns:a16="http://schemas.microsoft.com/office/drawing/2014/main" id="{AA197AD5-5F8C-4A2F-A244-70D23F545D1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04693055"/>
              </p:ext>
            </p:extLst>
          </p:nvPr>
        </p:nvGraphicFramePr>
        <p:xfrm>
          <a:off x="899592" y="0"/>
          <a:ext cx="7777163" cy="2924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5752474" imgH="2266307" progId="Word.Document.12">
                  <p:embed/>
                </p:oleObj>
              </mc:Choice>
              <mc:Fallback>
                <p:oleObj name="Document" r:id="rId3" imgW="5752474" imgH="2266307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99592" y="0"/>
                        <a:ext cx="7777163" cy="29241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Nesne 7">
            <a:extLst>
              <a:ext uri="{FF2B5EF4-FFF2-40B4-BE49-F238E27FC236}">
                <a16:creationId xmlns:a16="http://schemas.microsoft.com/office/drawing/2014/main" id="{A83C97F5-2FD5-4988-8E42-4D1E91B6B52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51965805"/>
              </p:ext>
            </p:extLst>
          </p:nvPr>
        </p:nvGraphicFramePr>
        <p:xfrm>
          <a:off x="2627784" y="2996952"/>
          <a:ext cx="7985348" cy="29249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5" imgW="5752474" imgH="1784037" progId="Word.Document.12">
                  <p:embed/>
                </p:oleObj>
              </mc:Choice>
              <mc:Fallback>
                <p:oleObj name="Document" r:id="rId5" imgW="5752474" imgH="1784037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627784" y="2996952"/>
                        <a:ext cx="7985348" cy="292494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Oval 8">
            <a:extLst>
              <a:ext uri="{FF2B5EF4-FFF2-40B4-BE49-F238E27FC236}">
                <a16:creationId xmlns:a16="http://schemas.microsoft.com/office/drawing/2014/main" id="{801C5FBD-7D71-4E60-A233-CB29EA5A4B4C}"/>
              </a:ext>
            </a:extLst>
          </p:cNvPr>
          <p:cNvSpPr/>
          <p:nvPr/>
        </p:nvSpPr>
        <p:spPr>
          <a:xfrm>
            <a:off x="7668344" y="908720"/>
            <a:ext cx="720080" cy="36004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C8FAB551-2255-42CC-B440-764E7DF37FC7}"/>
              </a:ext>
            </a:extLst>
          </p:cNvPr>
          <p:cNvSpPr/>
          <p:nvPr/>
        </p:nvSpPr>
        <p:spPr>
          <a:xfrm>
            <a:off x="5436096" y="4099384"/>
            <a:ext cx="720080" cy="36004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D5CB3009-DE94-455C-98C0-FA5D704F255A}"/>
              </a:ext>
            </a:extLst>
          </p:cNvPr>
          <p:cNvSpPr/>
          <p:nvPr/>
        </p:nvSpPr>
        <p:spPr>
          <a:xfrm>
            <a:off x="5436096" y="3789040"/>
            <a:ext cx="792088" cy="31034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2684986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755575" y="4672881"/>
            <a:ext cx="763285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tr-TR" sz="2000" b="1" i="1" u="sng" dirty="0">
                <a:latin typeface="Arial" pitchFamily="34" charset="0"/>
                <a:ea typeface="Times New Roman" pitchFamily="18" charset="0"/>
                <a:cs typeface="Arial" pitchFamily="34" charset="0"/>
              </a:rPr>
              <a:t>I</a:t>
            </a:r>
            <a:r>
              <a:rPr kumimoji="0" lang="tr-TR" sz="2000" b="1" i="1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nterpretation:</a:t>
            </a:r>
            <a:r>
              <a:rPr kumimoji="0" lang="tr-TR" sz="2000" b="1" i="1" u="sng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tr-TR" sz="20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Attitudes</a:t>
            </a:r>
            <a:r>
              <a:rPr kumimoji="0" lang="tr-TR" sz="2000" b="0" i="1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of </a:t>
            </a:r>
            <a:r>
              <a:rPr kumimoji="0" lang="tr-TR" sz="2000" b="0" i="1" u="none" strike="noStrike" cap="none" normalizeH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the</a:t>
            </a:r>
            <a:r>
              <a:rPr kumimoji="0" lang="tr-TR" sz="2000" b="0" i="1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tr-TR" sz="2000" b="0" i="1" u="none" strike="noStrike" cap="none" normalizeH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control</a:t>
            </a:r>
            <a:r>
              <a:rPr lang="tr-TR" sz="2000" i="1" dirty="0" err="1">
                <a:latin typeface="Arial" pitchFamily="34" charset="0"/>
                <a:ea typeface="Times New Roman" pitchFamily="18" charset="0"/>
                <a:cs typeface="Arial" pitchFamily="34" charset="0"/>
              </a:rPr>
              <a:t>-group</a:t>
            </a:r>
            <a:r>
              <a:rPr lang="tr-TR" sz="2000" i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tr-TR" sz="2000" i="1" dirty="0" err="1">
                <a:latin typeface="Arial" pitchFamily="34" charset="0"/>
                <a:ea typeface="Times New Roman" pitchFamily="18" charset="0"/>
                <a:cs typeface="Arial" pitchFamily="34" charset="0"/>
              </a:rPr>
              <a:t>s</a:t>
            </a:r>
            <a:r>
              <a:rPr kumimoji="0" lang="tr-TR" sz="20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tudents</a:t>
            </a:r>
            <a:r>
              <a:rPr kumimoji="0" lang="tr-TR" sz="20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tr-TR" sz="2000" i="1" dirty="0" err="1">
                <a:latin typeface="Arial" pitchFamily="34" charset="0"/>
                <a:ea typeface="Times New Roman" pitchFamily="18" charset="0"/>
                <a:cs typeface="Arial" pitchFamily="34" charset="0"/>
              </a:rPr>
              <a:t>towards</a:t>
            </a:r>
            <a:r>
              <a:rPr lang="tr-TR" sz="2000" i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tr-TR" sz="2000" i="1" dirty="0" err="1">
                <a:latin typeface="Arial" pitchFamily="34" charset="0"/>
                <a:ea typeface="Times New Roman" pitchFamily="18" charset="0"/>
                <a:cs typeface="Arial" pitchFamily="34" charset="0"/>
              </a:rPr>
              <a:t>reading</a:t>
            </a:r>
            <a:r>
              <a:rPr lang="tr-TR" sz="2000" i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tr-TR" sz="2000" i="1" dirty="0" err="1">
                <a:latin typeface="Arial" pitchFamily="34" charset="0"/>
                <a:ea typeface="Times New Roman" pitchFamily="18" charset="0"/>
                <a:cs typeface="Arial" pitchFamily="34" charset="0"/>
              </a:rPr>
              <a:t>were</a:t>
            </a:r>
            <a:r>
              <a:rPr lang="tr-TR" sz="2000" i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tr-TR" sz="2000" i="1" dirty="0" err="1">
                <a:latin typeface="Arial" pitchFamily="34" charset="0"/>
                <a:ea typeface="Times New Roman" pitchFamily="18" charset="0"/>
                <a:cs typeface="Arial" pitchFamily="34" charset="0"/>
              </a:rPr>
              <a:t>measured</a:t>
            </a:r>
            <a:r>
              <a:rPr lang="tr-TR" sz="2000" i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tr-TR" sz="2000" i="1" dirty="0" err="1">
                <a:latin typeface="Arial" pitchFamily="34" charset="0"/>
                <a:ea typeface="Times New Roman" pitchFamily="18" charset="0"/>
                <a:cs typeface="Arial" pitchFamily="34" charset="0"/>
              </a:rPr>
              <a:t>before</a:t>
            </a:r>
            <a:r>
              <a:rPr lang="tr-TR" sz="2000" i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tr-TR" sz="2000" i="1" dirty="0" err="1">
                <a:latin typeface="Arial" pitchFamily="34" charset="0"/>
                <a:ea typeface="Times New Roman" pitchFamily="18" charset="0"/>
                <a:cs typeface="Arial" pitchFamily="34" charset="0"/>
              </a:rPr>
              <a:t>and</a:t>
            </a:r>
            <a:r>
              <a:rPr lang="tr-TR" sz="2000" i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tr-TR" sz="2000" i="1" dirty="0" err="1">
                <a:latin typeface="Arial" pitchFamily="34" charset="0"/>
                <a:ea typeface="Times New Roman" pitchFamily="18" charset="0"/>
                <a:cs typeface="Arial" pitchFamily="34" charset="0"/>
              </a:rPr>
              <a:t>after</a:t>
            </a:r>
            <a:r>
              <a:rPr lang="tr-TR" sz="2000" i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tr-TR" sz="2000" i="1" dirty="0" err="1">
                <a:latin typeface="Arial" pitchFamily="34" charset="0"/>
                <a:ea typeface="Times New Roman" pitchFamily="18" charset="0"/>
                <a:cs typeface="Arial" pitchFamily="34" charset="0"/>
              </a:rPr>
              <a:t>the</a:t>
            </a:r>
            <a:r>
              <a:rPr lang="tr-TR" sz="2000" i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tr-TR" sz="2000" i="1" dirty="0" err="1">
                <a:latin typeface="Arial" pitchFamily="34" charset="0"/>
                <a:ea typeface="Times New Roman" pitchFamily="18" charset="0"/>
                <a:cs typeface="Arial" pitchFamily="34" charset="0"/>
              </a:rPr>
              <a:t>treatment</a:t>
            </a:r>
            <a:r>
              <a:rPr lang="tr-TR" sz="2000" i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. As </a:t>
            </a:r>
            <a:r>
              <a:rPr lang="tr-TR" sz="2000" i="1" dirty="0" err="1">
                <a:latin typeface="Arial" pitchFamily="34" charset="0"/>
                <a:ea typeface="Times New Roman" pitchFamily="18" charset="0"/>
                <a:cs typeface="Arial" pitchFamily="34" charset="0"/>
              </a:rPr>
              <a:t>seen</a:t>
            </a:r>
            <a:r>
              <a:rPr lang="tr-TR" sz="2000" i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 in Table 1, </a:t>
            </a:r>
            <a:r>
              <a:rPr lang="tr-TR" sz="2000" i="1" dirty="0" err="1">
                <a:latin typeface="Arial" pitchFamily="34" charset="0"/>
                <a:ea typeface="Times New Roman" pitchFamily="18" charset="0"/>
                <a:cs typeface="Arial" pitchFamily="34" charset="0"/>
              </a:rPr>
              <a:t>there</a:t>
            </a:r>
            <a:r>
              <a:rPr lang="tr-TR" sz="2000" i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 is no </a:t>
            </a:r>
            <a:r>
              <a:rPr lang="tr-TR" sz="2000" i="1" dirty="0" err="1">
                <a:latin typeface="Arial" pitchFamily="34" charset="0"/>
                <a:ea typeface="Times New Roman" pitchFamily="18" charset="0"/>
                <a:cs typeface="Arial" pitchFamily="34" charset="0"/>
              </a:rPr>
              <a:t>difference</a:t>
            </a:r>
            <a:r>
              <a:rPr lang="tr-TR" sz="2000" i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tr-TR" sz="2000" i="1" dirty="0" err="1">
                <a:latin typeface="Arial" pitchFamily="34" charset="0"/>
                <a:ea typeface="Times New Roman" pitchFamily="18" charset="0"/>
                <a:cs typeface="Arial" pitchFamily="34" charset="0"/>
              </a:rPr>
              <a:t>between</a:t>
            </a:r>
            <a:r>
              <a:rPr lang="tr-TR" sz="2000" i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tr-TR" sz="2000" i="1" dirty="0" err="1">
                <a:latin typeface="Arial" pitchFamily="34" charset="0"/>
                <a:ea typeface="Times New Roman" pitchFamily="18" charset="0"/>
                <a:cs typeface="Arial" pitchFamily="34" charset="0"/>
              </a:rPr>
              <a:t>the</a:t>
            </a:r>
            <a:r>
              <a:rPr lang="tr-TR" sz="2000" i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tr-TR" sz="2000" i="1" dirty="0" err="1">
                <a:latin typeface="Arial" pitchFamily="34" charset="0"/>
                <a:ea typeface="Times New Roman" pitchFamily="18" charset="0"/>
                <a:cs typeface="Arial" pitchFamily="34" charset="0"/>
              </a:rPr>
              <a:t>pre</a:t>
            </a:r>
            <a:r>
              <a:rPr lang="tr-TR" sz="2000" i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-test </a:t>
            </a:r>
            <a:r>
              <a:rPr lang="tr-TR" sz="2000" i="1" dirty="0" err="1">
                <a:latin typeface="Arial" pitchFamily="34" charset="0"/>
                <a:ea typeface="Times New Roman" pitchFamily="18" charset="0"/>
                <a:cs typeface="Arial" pitchFamily="34" charset="0"/>
              </a:rPr>
              <a:t>and</a:t>
            </a:r>
            <a:r>
              <a:rPr lang="tr-TR" sz="2000" i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 post-test (z=.00; p&gt;.05).</a:t>
            </a:r>
            <a:endParaRPr kumimoji="0" lang="tr-TR" sz="2000" b="0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2" name="Dikdörtgen 1">
            <a:extLst>
              <a:ext uri="{FF2B5EF4-FFF2-40B4-BE49-F238E27FC236}">
                <a16:creationId xmlns:a16="http://schemas.microsoft.com/office/drawing/2014/main" id="{FD262516-3558-4BA8-9522-F51F01DF71E2}"/>
              </a:ext>
            </a:extLst>
          </p:cNvPr>
          <p:cNvSpPr/>
          <p:nvPr/>
        </p:nvSpPr>
        <p:spPr>
          <a:xfrm>
            <a:off x="2006366" y="332656"/>
            <a:ext cx="4987263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tr-TR" sz="2800" b="1" dirty="0"/>
              <a:t>Wilcoxon </a:t>
            </a:r>
            <a:r>
              <a:rPr lang="tr-TR" sz="2800" b="1" dirty="0" err="1"/>
              <a:t>Signed-Rank</a:t>
            </a:r>
            <a:r>
              <a:rPr lang="tr-TR" sz="2800" b="1" dirty="0"/>
              <a:t> Test</a:t>
            </a:r>
            <a:br>
              <a:rPr lang="tr-TR" sz="2800" b="1" dirty="0"/>
            </a:br>
            <a:r>
              <a:rPr lang="tr-TR" sz="2800" b="1" dirty="0"/>
              <a:t>Table </a:t>
            </a:r>
            <a:r>
              <a:rPr lang="tr-TR" sz="2800" b="1" dirty="0" err="1"/>
              <a:t>and</a:t>
            </a:r>
            <a:r>
              <a:rPr lang="tr-TR" sz="2800" b="1" dirty="0"/>
              <a:t> Interpretation</a:t>
            </a:r>
          </a:p>
        </p:txBody>
      </p:sp>
      <p:sp>
        <p:nvSpPr>
          <p:cNvPr id="3" name="Dikdörtgen 2">
            <a:extLst>
              <a:ext uri="{FF2B5EF4-FFF2-40B4-BE49-F238E27FC236}">
                <a16:creationId xmlns:a16="http://schemas.microsoft.com/office/drawing/2014/main" id="{AAF03F55-7292-40EB-B55D-DAB65FF6AEBB}"/>
              </a:ext>
            </a:extLst>
          </p:cNvPr>
          <p:cNvSpPr/>
          <p:nvPr/>
        </p:nvSpPr>
        <p:spPr>
          <a:xfrm>
            <a:off x="863588" y="1385772"/>
            <a:ext cx="74168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914400" fontAlgn="base">
              <a:spcBef>
                <a:spcPct val="0"/>
              </a:spcBef>
              <a:spcAft>
                <a:spcPct val="0"/>
              </a:spcAft>
            </a:pPr>
            <a:r>
              <a:rPr lang="tr-TR" dirty="0">
                <a:latin typeface="Arial" pitchFamily="34" charset="0"/>
                <a:cs typeface="Arial" pitchFamily="34" charset="0"/>
              </a:rPr>
              <a:t>Table 1</a:t>
            </a:r>
          </a:p>
          <a:p>
            <a:pPr lvl="0" defTabSz="914400" fontAlgn="base">
              <a:spcBef>
                <a:spcPct val="0"/>
              </a:spcBef>
              <a:spcAft>
                <a:spcPct val="0"/>
              </a:spcAft>
            </a:pPr>
            <a:r>
              <a:rPr lang="tr-TR" i="1" dirty="0" err="1">
                <a:latin typeface="Arial" pitchFamily="34" charset="0"/>
                <a:cs typeface="Arial" pitchFamily="34" charset="0"/>
              </a:rPr>
              <a:t>Pre</a:t>
            </a:r>
            <a:r>
              <a:rPr lang="tr-TR" i="1" dirty="0">
                <a:latin typeface="Arial" pitchFamily="34" charset="0"/>
                <a:cs typeface="Arial" pitchFamily="34" charset="0"/>
              </a:rPr>
              <a:t>- </a:t>
            </a:r>
            <a:r>
              <a:rPr lang="tr-TR" i="1" dirty="0" err="1">
                <a:latin typeface="Arial" pitchFamily="34" charset="0"/>
                <a:cs typeface="Arial" pitchFamily="34" charset="0"/>
              </a:rPr>
              <a:t>and</a:t>
            </a:r>
            <a:r>
              <a:rPr lang="tr-TR" i="1" dirty="0">
                <a:latin typeface="Arial" pitchFamily="34" charset="0"/>
                <a:cs typeface="Arial" pitchFamily="34" charset="0"/>
              </a:rPr>
              <a:t> Post-test of </a:t>
            </a:r>
            <a:r>
              <a:rPr lang="tr-TR" i="1" dirty="0" err="1">
                <a:latin typeface="Arial" pitchFamily="34" charset="0"/>
                <a:cs typeface="Arial" pitchFamily="34" charset="0"/>
              </a:rPr>
              <a:t>the</a:t>
            </a:r>
            <a:r>
              <a:rPr lang="tr-TR" i="1" dirty="0">
                <a:latin typeface="Arial" pitchFamily="34" charset="0"/>
                <a:cs typeface="Arial" pitchFamily="34" charset="0"/>
              </a:rPr>
              <a:t> Control </a:t>
            </a:r>
            <a:r>
              <a:rPr lang="tr-TR" i="1" dirty="0" err="1">
                <a:latin typeface="Arial" pitchFamily="34" charset="0"/>
                <a:cs typeface="Arial" pitchFamily="34" charset="0"/>
              </a:rPr>
              <a:t>Group</a:t>
            </a:r>
            <a:r>
              <a:rPr lang="tr-TR" i="1" dirty="0">
                <a:latin typeface="Arial" pitchFamily="34" charset="0"/>
                <a:cs typeface="Arial" pitchFamily="34" charset="0"/>
              </a:rPr>
              <a:t> </a:t>
            </a:r>
            <a:r>
              <a:rPr lang="tr-TR" i="1" dirty="0" err="1">
                <a:latin typeface="Arial" pitchFamily="34" charset="0"/>
                <a:cs typeface="Arial" pitchFamily="34" charset="0"/>
              </a:rPr>
              <a:t>by</a:t>
            </a:r>
            <a:r>
              <a:rPr lang="tr-TR" i="1" dirty="0">
                <a:latin typeface="Arial" pitchFamily="34" charset="0"/>
                <a:cs typeface="Arial" pitchFamily="34" charset="0"/>
              </a:rPr>
              <a:t> Wilcoxon Test</a:t>
            </a:r>
            <a:endParaRPr lang="tr-TR" dirty="0"/>
          </a:p>
        </p:txBody>
      </p:sp>
      <p:graphicFrame>
        <p:nvGraphicFramePr>
          <p:cNvPr id="5" name="Nesne 4">
            <a:extLst>
              <a:ext uri="{FF2B5EF4-FFF2-40B4-BE49-F238E27FC236}">
                <a16:creationId xmlns:a16="http://schemas.microsoft.com/office/drawing/2014/main" id="{3B3553A7-BB99-46BA-B215-0351ED732B9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1061431"/>
              </p:ext>
            </p:extLst>
          </p:nvPr>
        </p:nvGraphicFramePr>
        <p:xfrm>
          <a:off x="863588" y="2152846"/>
          <a:ext cx="7668852" cy="23562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5752474" imgH="1542543" progId="Word.Document.12">
                  <p:embed/>
                </p:oleObj>
              </mc:Choice>
              <mc:Fallback>
                <p:oleObj name="Document" r:id="rId3" imgW="5752474" imgH="1542543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63588" y="2152846"/>
                        <a:ext cx="7668852" cy="235627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583385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25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29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719764" cy="654968"/>
          </a:xfrm>
        </p:spPr>
        <p:txBody>
          <a:bodyPr>
            <a:normAutofit/>
          </a:bodyPr>
          <a:lstStyle/>
          <a:p>
            <a:r>
              <a:rPr lang="tr-TR" sz="3500" b="1" dirty="0">
                <a:solidFill>
                  <a:srgbClr val="FF0000"/>
                </a:solidFill>
              </a:rPr>
              <a:t>STATISTICS FOR 3 OR MORE VARIABLES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28700" y="2996952"/>
            <a:ext cx="7200900" cy="2870448"/>
          </a:xfrm>
        </p:spPr>
        <p:txBody>
          <a:bodyPr>
            <a:normAutofit/>
          </a:bodyPr>
          <a:lstStyle/>
          <a:p>
            <a:r>
              <a:rPr lang="en-US" dirty="0"/>
              <a:t>It is used when we want to see the differences between the means of more than two groups: a more general form of the </a:t>
            </a:r>
            <a:r>
              <a:rPr lang="en-US" i="1" dirty="0"/>
              <a:t>t</a:t>
            </a:r>
            <a:r>
              <a:rPr lang="en-US" dirty="0"/>
              <a:t>-test.</a:t>
            </a:r>
            <a:r>
              <a:rPr lang="tr-TR" dirty="0"/>
              <a:t> </a:t>
            </a:r>
            <a:r>
              <a:rPr lang="tr-TR" i="1" dirty="0"/>
              <a:t>(</a:t>
            </a:r>
            <a:r>
              <a:rPr lang="tr-TR" i="1" dirty="0" err="1"/>
              <a:t>e.g</a:t>
            </a:r>
            <a:r>
              <a:rPr lang="tr-TR" i="1" dirty="0"/>
              <a:t>. </a:t>
            </a:r>
            <a:r>
              <a:rPr lang="tr-TR" i="1" dirty="0" err="1"/>
              <a:t>Effect</a:t>
            </a:r>
            <a:r>
              <a:rPr lang="tr-TR" i="1" dirty="0"/>
              <a:t> of </a:t>
            </a:r>
            <a:r>
              <a:rPr lang="tr-TR" i="1" dirty="0" err="1"/>
              <a:t>reading</a:t>
            </a:r>
            <a:r>
              <a:rPr lang="tr-TR" i="1" dirty="0"/>
              <a:t> for </a:t>
            </a:r>
            <a:r>
              <a:rPr lang="tr-TR" i="1" dirty="0" err="1"/>
              <a:t>fun</a:t>
            </a:r>
            <a:r>
              <a:rPr lang="tr-TR" i="1" dirty="0"/>
              <a:t> on the </a:t>
            </a:r>
            <a:r>
              <a:rPr lang="tr-TR" i="1" dirty="0" err="1"/>
              <a:t>attitudes</a:t>
            </a:r>
            <a:r>
              <a:rPr lang="tr-TR" i="1" dirty="0"/>
              <a:t> of </a:t>
            </a:r>
            <a:r>
              <a:rPr lang="tr-TR" i="1" dirty="0" err="1"/>
              <a:t>Group</a:t>
            </a:r>
            <a:r>
              <a:rPr lang="tr-TR" i="1" dirty="0"/>
              <a:t> A, B, &amp; C)</a:t>
            </a:r>
            <a:endParaRPr lang="en-US" i="1" dirty="0"/>
          </a:p>
          <a:p>
            <a:endParaRPr lang="en-US" dirty="0"/>
          </a:p>
          <a:p>
            <a:r>
              <a:rPr lang="en-US" dirty="0"/>
              <a:t>Variation both within and between each of the groups is analyzed statistically and is represented as the </a:t>
            </a:r>
            <a:r>
              <a:rPr lang="en-US" i="1" dirty="0"/>
              <a:t>F</a:t>
            </a:r>
            <a:r>
              <a:rPr lang="en-US" dirty="0"/>
              <a:t> value.</a:t>
            </a:r>
            <a:endParaRPr lang="tr-TR" dirty="0"/>
          </a:p>
        </p:txBody>
      </p:sp>
      <p:sp>
        <p:nvSpPr>
          <p:cNvPr id="4" name="Başlık 1">
            <a:extLst>
              <a:ext uri="{FF2B5EF4-FFF2-40B4-BE49-F238E27FC236}">
                <a16:creationId xmlns:a16="http://schemas.microsoft.com/office/drawing/2014/main" id="{1F5BB5E8-2F47-480C-A522-952E9630044A}"/>
              </a:ext>
            </a:extLst>
          </p:cNvPr>
          <p:cNvSpPr txBox="1">
            <a:spLocks/>
          </p:cNvSpPr>
          <p:nvPr/>
        </p:nvSpPr>
        <p:spPr>
          <a:xfrm>
            <a:off x="971600" y="1772816"/>
            <a:ext cx="7719764" cy="654968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70000" lnSpcReduction="20000"/>
          </a:bodyPr>
          <a:lstStyle>
            <a:lvl1pPr algn="l" defTabSz="6858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tr-TR" sz="3600" b="1" dirty="0"/>
              <a:t>ONE WAY ANOVA</a:t>
            </a:r>
            <a:br>
              <a:rPr lang="tr-TR" sz="3600" dirty="0"/>
            </a:br>
            <a:r>
              <a:rPr lang="tr-TR" sz="3600" dirty="0">
                <a:solidFill>
                  <a:srgbClr val="FF0000"/>
                </a:solidFill>
              </a:rPr>
              <a:t>(</a:t>
            </a:r>
            <a:r>
              <a:rPr lang="tr-TR" sz="3600" dirty="0" err="1">
                <a:solidFill>
                  <a:srgbClr val="FF0000"/>
                </a:solidFill>
              </a:rPr>
              <a:t>parametric</a:t>
            </a:r>
            <a:r>
              <a:rPr lang="tr-TR" sz="3600" dirty="0">
                <a:solidFill>
                  <a:srgbClr val="FF0000"/>
                </a:solidFill>
              </a:rPr>
              <a:t> data </a:t>
            </a:r>
            <a:r>
              <a:rPr lang="tr-TR" sz="3600" dirty="0" err="1">
                <a:solidFill>
                  <a:srgbClr val="FF0000"/>
                </a:solidFill>
              </a:rPr>
              <a:t>for</a:t>
            </a:r>
            <a:r>
              <a:rPr lang="tr-TR" sz="3600" dirty="0">
                <a:solidFill>
                  <a:srgbClr val="FF0000"/>
                </a:solidFill>
              </a:rPr>
              <a:t> 3 </a:t>
            </a:r>
            <a:r>
              <a:rPr lang="tr-TR" sz="3600" dirty="0" err="1">
                <a:solidFill>
                  <a:srgbClr val="FF0000"/>
                </a:solidFill>
              </a:rPr>
              <a:t>or</a:t>
            </a:r>
            <a:r>
              <a:rPr lang="tr-TR" sz="3600" dirty="0">
                <a:solidFill>
                  <a:srgbClr val="FF0000"/>
                </a:solidFill>
              </a:rPr>
              <a:t> </a:t>
            </a:r>
            <a:r>
              <a:rPr lang="tr-TR" sz="3600" dirty="0" err="1">
                <a:solidFill>
                  <a:srgbClr val="FF0000"/>
                </a:solidFill>
              </a:rPr>
              <a:t>more</a:t>
            </a:r>
            <a:r>
              <a:rPr lang="tr-TR" sz="3600" dirty="0">
                <a:solidFill>
                  <a:srgbClr val="FF0000"/>
                </a:solidFill>
              </a:rPr>
              <a:t> </a:t>
            </a:r>
            <a:r>
              <a:rPr lang="tr-TR" sz="3600" dirty="0" err="1">
                <a:solidFill>
                  <a:srgbClr val="FF0000"/>
                </a:solidFill>
              </a:rPr>
              <a:t>independent</a:t>
            </a:r>
            <a:r>
              <a:rPr lang="tr-TR" sz="3600" dirty="0">
                <a:solidFill>
                  <a:srgbClr val="FF0000"/>
                </a:solidFill>
              </a:rPr>
              <a:t> </a:t>
            </a:r>
            <a:r>
              <a:rPr lang="tr-TR" sz="3600" dirty="0" err="1">
                <a:solidFill>
                  <a:srgbClr val="FF0000"/>
                </a:solidFill>
              </a:rPr>
              <a:t>groups</a:t>
            </a:r>
            <a:r>
              <a:rPr lang="tr-TR" sz="3600" dirty="0">
                <a:solidFill>
                  <a:srgbClr val="FF0000"/>
                </a:solidFill>
              </a:rPr>
              <a:t>)</a:t>
            </a:r>
            <a:endParaRPr lang="tr-TR" sz="35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905760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Nesne 4">
            <a:extLst>
              <a:ext uri="{FF2B5EF4-FFF2-40B4-BE49-F238E27FC236}">
                <a16:creationId xmlns:a16="http://schemas.microsoft.com/office/drawing/2014/main" id="{8D1E072B-0198-4309-AD2E-E6C5C1C2F14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68752507"/>
              </p:ext>
            </p:extLst>
          </p:nvPr>
        </p:nvGraphicFramePr>
        <p:xfrm>
          <a:off x="611188" y="690563"/>
          <a:ext cx="7874000" cy="330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5752474" imgH="2417106" progId="Word.Document.12">
                  <p:embed/>
                </p:oleObj>
              </mc:Choice>
              <mc:Fallback>
                <p:oleObj name="Document" r:id="rId3" imgW="5752474" imgH="2417106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11188" y="690563"/>
                        <a:ext cx="7874000" cy="3302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Nesne 5">
            <a:extLst>
              <a:ext uri="{FF2B5EF4-FFF2-40B4-BE49-F238E27FC236}">
                <a16:creationId xmlns:a16="http://schemas.microsoft.com/office/drawing/2014/main" id="{38E3BF82-A67A-48EF-A478-E1E87A1C4E2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09134094"/>
              </p:ext>
            </p:extLst>
          </p:nvPr>
        </p:nvGraphicFramePr>
        <p:xfrm>
          <a:off x="2339752" y="3789040"/>
          <a:ext cx="7600552" cy="20882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5" imgW="5752474" imgH="1174362" progId="Word.Document.12">
                  <p:embed/>
                </p:oleObj>
              </mc:Choice>
              <mc:Fallback>
                <p:oleObj name="Document" r:id="rId5" imgW="5752474" imgH="1174362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339752" y="3789040"/>
                        <a:ext cx="7600552" cy="208823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1467053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Nesne 4">
            <a:extLst>
              <a:ext uri="{FF2B5EF4-FFF2-40B4-BE49-F238E27FC236}">
                <a16:creationId xmlns:a16="http://schemas.microsoft.com/office/drawing/2014/main" id="{8D1E072B-0198-4309-AD2E-E6C5C1C2F14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11188" y="690563"/>
          <a:ext cx="7874000" cy="330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5752474" imgH="2417106" progId="Word.Document.12">
                  <p:embed/>
                </p:oleObj>
              </mc:Choice>
              <mc:Fallback>
                <p:oleObj name="Document" r:id="rId3" imgW="5752474" imgH="2417106" progId="Word.Document.12">
                  <p:embed/>
                  <p:pic>
                    <p:nvPicPr>
                      <p:cNvPr id="5" name="Nesne 4">
                        <a:extLst>
                          <a:ext uri="{FF2B5EF4-FFF2-40B4-BE49-F238E27FC236}">
                            <a16:creationId xmlns:a16="http://schemas.microsoft.com/office/drawing/2014/main" id="{8D1E072B-0198-4309-AD2E-E6C5C1C2F14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11188" y="690563"/>
                        <a:ext cx="7874000" cy="3302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Nesne 1">
            <a:extLst>
              <a:ext uri="{FF2B5EF4-FFF2-40B4-BE49-F238E27FC236}">
                <a16:creationId xmlns:a16="http://schemas.microsoft.com/office/drawing/2014/main" id="{DD04AC38-01D7-46D7-8CA1-113CCA6AB2F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51147174"/>
              </p:ext>
            </p:extLst>
          </p:nvPr>
        </p:nvGraphicFramePr>
        <p:xfrm>
          <a:off x="899592" y="3686087"/>
          <a:ext cx="8100392" cy="24504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5" imgW="5752474" imgH="1580692" progId="Word.Document.12">
                  <p:embed/>
                </p:oleObj>
              </mc:Choice>
              <mc:Fallback>
                <p:oleObj name="Document" r:id="rId5" imgW="5752474" imgH="1580692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899592" y="3686087"/>
                        <a:ext cx="8100392" cy="245040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Oval 2">
            <a:extLst>
              <a:ext uri="{FF2B5EF4-FFF2-40B4-BE49-F238E27FC236}">
                <a16:creationId xmlns:a16="http://schemas.microsoft.com/office/drawing/2014/main" id="{94A21F46-B745-4AE7-A2D5-675E764ED9C3}"/>
              </a:ext>
            </a:extLst>
          </p:cNvPr>
          <p:cNvSpPr/>
          <p:nvPr/>
        </p:nvSpPr>
        <p:spPr>
          <a:xfrm>
            <a:off x="7668344" y="4797152"/>
            <a:ext cx="576064" cy="28803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092844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D8D2797-1497-49EF-9BA2-7D9A78DD41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1550" y="332656"/>
            <a:ext cx="7200900" cy="726976"/>
          </a:xfrm>
        </p:spPr>
        <p:txBody>
          <a:bodyPr/>
          <a:lstStyle/>
          <a:p>
            <a:pPr algn="ctr"/>
            <a:r>
              <a:rPr lang="tr-TR" dirty="0"/>
              <a:t>Post Hoc Analysis</a:t>
            </a:r>
          </a:p>
        </p:txBody>
      </p:sp>
      <p:graphicFrame>
        <p:nvGraphicFramePr>
          <p:cNvPr id="4" name="Nesne 3">
            <a:extLst>
              <a:ext uri="{FF2B5EF4-FFF2-40B4-BE49-F238E27FC236}">
                <a16:creationId xmlns:a16="http://schemas.microsoft.com/office/drawing/2014/main" id="{D6988C4A-0063-4026-8B56-18A998C81B6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64520959"/>
              </p:ext>
            </p:extLst>
          </p:nvPr>
        </p:nvGraphicFramePr>
        <p:xfrm>
          <a:off x="755650" y="1341438"/>
          <a:ext cx="7777163" cy="3816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5752474" imgH="2913772" progId="Word.Document.12">
                  <p:embed/>
                </p:oleObj>
              </mc:Choice>
              <mc:Fallback>
                <p:oleObj name="Document" r:id="rId3" imgW="5752474" imgH="2913772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55650" y="1341438"/>
                        <a:ext cx="7777163" cy="38163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Oval 6">
            <a:extLst>
              <a:ext uri="{FF2B5EF4-FFF2-40B4-BE49-F238E27FC236}">
                <a16:creationId xmlns:a16="http://schemas.microsoft.com/office/drawing/2014/main" id="{F51C49B8-6ABA-485B-A321-56F591DD398D}"/>
              </a:ext>
            </a:extLst>
          </p:cNvPr>
          <p:cNvSpPr/>
          <p:nvPr/>
        </p:nvSpPr>
        <p:spPr>
          <a:xfrm>
            <a:off x="6084168" y="2636912"/>
            <a:ext cx="648072" cy="216024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15" name="Düz Ok Bağlayıcısı 14">
            <a:extLst>
              <a:ext uri="{FF2B5EF4-FFF2-40B4-BE49-F238E27FC236}">
                <a16:creationId xmlns:a16="http://schemas.microsoft.com/office/drawing/2014/main" id="{1FE2CD04-EA37-475E-8FA8-82C9482D9EAE}"/>
              </a:ext>
            </a:extLst>
          </p:cNvPr>
          <p:cNvCxnSpPr/>
          <p:nvPr/>
        </p:nvCxnSpPr>
        <p:spPr>
          <a:xfrm>
            <a:off x="1907704" y="3212976"/>
            <a:ext cx="504056" cy="0"/>
          </a:xfrm>
          <a:prstGeom prst="straightConnector1">
            <a:avLst/>
          </a:prstGeom>
          <a:ln>
            <a:solidFill>
              <a:srgbClr val="00B0F0"/>
            </a:solidFill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" name="Düz Ok Bağlayıcısı 15">
            <a:extLst>
              <a:ext uri="{FF2B5EF4-FFF2-40B4-BE49-F238E27FC236}">
                <a16:creationId xmlns:a16="http://schemas.microsoft.com/office/drawing/2014/main" id="{C50686B3-FF96-47F6-B38F-E46F30DC6F20}"/>
              </a:ext>
            </a:extLst>
          </p:cNvPr>
          <p:cNvCxnSpPr>
            <a:cxnSpLocks/>
          </p:cNvCxnSpPr>
          <p:nvPr/>
        </p:nvCxnSpPr>
        <p:spPr>
          <a:xfrm>
            <a:off x="1835696" y="3249613"/>
            <a:ext cx="576064" cy="245170"/>
          </a:xfrm>
          <a:prstGeom prst="straightConnector1">
            <a:avLst/>
          </a:prstGeom>
          <a:ln>
            <a:solidFill>
              <a:srgbClr val="00B0F0"/>
            </a:solidFill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3259184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B84925A-5866-447F-B3A7-15286A21B9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1550" y="260648"/>
            <a:ext cx="7200900" cy="1080120"/>
          </a:xfrm>
        </p:spPr>
        <p:txBody>
          <a:bodyPr>
            <a:normAutofit fontScale="90000"/>
          </a:bodyPr>
          <a:lstStyle/>
          <a:p>
            <a:pPr algn="ctr"/>
            <a:r>
              <a:rPr lang="tr-TR" dirty="0"/>
              <a:t>Sample ANOVA</a:t>
            </a:r>
            <a:br>
              <a:rPr lang="tr-TR" dirty="0"/>
            </a:br>
            <a:r>
              <a:rPr lang="tr-TR" dirty="0"/>
              <a:t>Table </a:t>
            </a:r>
            <a:r>
              <a:rPr lang="tr-TR" dirty="0" err="1"/>
              <a:t>and</a:t>
            </a:r>
            <a:r>
              <a:rPr lang="tr-TR" dirty="0"/>
              <a:t> Interpretation</a:t>
            </a:r>
          </a:p>
        </p:txBody>
      </p:sp>
      <p:sp>
        <p:nvSpPr>
          <p:cNvPr id="5" name="Dikdörtgen 4">
            <a:extLst>
              <a:ext uri="{FF2B5EF4-FFF2-40B4-BE49-F238E27FC236}">
                <a16:creationId xmlns:a16="http://schemas.microsoft.com/office/drawing/2014/main" id="{F74FBEF2-E355-4888-8511-AA801B0EDE3A}"/>
              </a:ext>
            </a:extLst>
          </p:cNvPr>
          <p:cNvSpPr/>
          <p:nvPr/>
        </p:nvSpPr>
        <p:spPr>
          <a:xfrm>
            <a:off x="755576" y="4437112"/>
            <a:ext cx="7776864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tr-TR" b="1" i="1" u="sng" dirty="0">
                <a:latin typeface="Arial" pitchFamily="34" charset="0"/>
                <a:ea typeface="Times New Roman" pitchFamily="18" charset="0"/>
                <a:cs typeface="Arial" pitchFamily="34" charset="0"/>
              </a:rPr>
              <a:t>Interpretation</a:t>
            </a:r>
            <a:r>
              <a:rPr lang="tr-TR" dirty="0">
                <a:latin typeface="Arial" pitchFamily="34" charset="0"/>
                <a:ea typeface="Times New Roman" pitchFamily="18" charset="0"/>
                <a:cs typeface="Arial" pitchFamily="34" charset="0"/>
              </a:rPr>
              <a:t>: As </a:t>
            </a:r>
            <a:r>
              <a:rPr lang="tr-TR" dirty="0" err="1">
                <a:latin typeface="Arial" pitchFamily="34" charset="0"/>
                <a:ea typeface="Times New Roman" pitchFamily="18" charset="0"/>
                <a:cs typeface="Arial" pitchFamily="34" charset="0"/>
              </a:rPr>
              <a:t>seen</a:t>
            </a:r>
            <a:r>
              <a:rPr lang="tr-TR" dirty="0">
                <a:latin typeface="Arial" pitchFamily="34" charset="0"/>
                <a:ea typeface="Times New Roman" pitchFamily="18" charset="0"/>
                <a:cs typeface="Arial" pitchFamily="34" charset="0"/>
              </a:rPr>
              <a:t> in Table 1 </a:t>
            </a:r>
            <a:r>
              <a:rPr lang="tr-TR" dirty="0" err="1">
                <a:latin typeface="Arial" pitchFamily="34" charset="0"/>
                <a:ea typeface="Times New Roman" pitchFamily="18" charset="0"/>
                <a:cs typeface="Arial" pitchFamily="34" charset="0"/>
              </a:rPr>
              <a:t>the</a:t>
            </a:r>
            <a:r>
              <a:rPr lang="tr-TR" dirty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tr-TR" dirty="0" err="1">
                <a:latin typeface="Arial" pitchFamily="34" charset="0"/>
                <a:ea typeface="Times New Roman" pitchFamily="18" charset="0"/>
                <a:cs typeface="Arial" pitchFamily="34" charset="0"/>
              </a:rPr>
              <a:t>mean</a:t>
            </a:r>
            <a:r>
              <a:rPr lang="tr-TR" dirty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tr-TR" dirty="0" err="1">
                <a:latin typeface="Arial" pitchFamily="34" charset="0"/>
                <a:ea typeface="Times New Roman" pitchFamily="18" charset="0"/>
                <a:cs typeface="Arial" pitchFamily="34" charset="0"/>
              </a:rPr>
              <a:t>score</a:t>
            </a:r>
            <a:r>
              <a:rPr lang="tr-TR" dirty="0">
                <a:latin typeface="Arial" pitchFamily="34" charset="0"/>
                <a:ea typeface="Times New Roman" pitchFamily="18" charset="0"/>
                <a:cs typeface="Arial" pitchFamily="34" charset="0"/>
              </a:rPr>
              <a:t> of </a:t>
            </a:r>
            <a:r>
              <a:rPr lang="tr-TR" dirty="0" err="1">
                <a:latin typeface="Arial" pitchFamily="34" charset="0"/>
                <a:ea typeface="Times New Roman" pitchFamily="18" charset="0"/>
                <a:cs typeface="Arial" pitchFamily="34" charset="0"/>
              </a:rPr>
              <a:t>each</a:t>
            </a:r>
            <a:r>
              <a:rPr lang="tr-TR" dirty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tr-TR" dirty="0" err="1">
                <a:latin typeface="Arial" pitchFamily="34" charset="0"/>
                <a:ea typeface="Times New Roman" pitchFamily="18" charset="0"/>
                <a:cs typeface="Arial" pitchFamily="34" charset="0"/>
              </a:rPr>
              <a:t>group</a:t>
            </a:r>
            <a:r>
              <a:rPr lang="tr-TR" dirty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tr-TR" dirty="0" err="1">
                <a:latin typeface="Arial" pitchFamily="34" charset="0"/>
                <a:ea typeface="Times New Roman" pitchFamily="18" charset="0"/>
                <a:cs typeface="Arial" pitchFamily="34" charset="0"/>
              </a:rPr>
              <a:t>differs</a:t>
            </a:r>
            <a:r>
              <a:rPr lang="tr-TR" dirty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tr-TR" dirty="0" err="1">
                <a:latin typeface="Arial" pitchFamily="34" charset="0"/>
                <a:ea typeface="Times New Roman" pitchFamily="18" charset="0"/>
                <a:cs typeface="Arial" pitchFamily="34" charset="0"/>
              </a:rPr>
              <a:t>between</a:t>
            </a:r>
            <a:r>
              <a:rPr lang="tr-TR" dirty="0">
                <a:latin typeface="Arial" pitchFamily="34" charset="0"/>
                <a:ea typeface="Times New Roman" pitchFamily="18" charset="0"/>
                <a:cs typeface="Arial" pitchFamily="34" charset="0"/>
              </a:rPr>
              <a:t> 2.93 </a:t>
            </a:r>
            <a:r>
              <a:rPr lang="tr-TR" dirty="0" err="1">
                <a:latin typeface="Arial" pitchFamily="34" charset="0"/>
                <a:ea typeface="Times New Roman" pitchFamily="18" charset="0"/>
                <a:cs typeface="Arial" pitchFamily="34" charset="0"/>
              </a:rPr>
              <a:t>and</a:t>
            </a:r>
            <a:r>
              <a:rPr lang="tr-TR" dirty="0">
                <a:latin typeface="Arial" pitchFamily="34" charset="0"/>
                <a:ea typeface="Times New Roman" pitchFamily="18" charset="0"/>
                <a:cs typeface="Arial" pitchFamily="34" charset="0"/>
              </a:rPr>
              <a:t> 3.11.</a:t>
            </a:r>
            <a:r>
              <a:rPr lang="en-GB" dirty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tr-TR" dirty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tr-TR" dirty="0" err="1">
                <a:latin typeface="Arial" pitchFamily="34" charset="0"/>
                <a:ea typeface="Times New Roman" pitchFamily="18" charset="0"/>
                <a:cs typeface="Arial" pitchFamily="34" charset="0"/>
              </a:rPr>
              <a:t>However</a:t>
            </a:r>
            <a:r>
              <a:rPr lang="tr-TR" dirty="0"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lang="tr-TR" dirty="0" err="1">
                <a:latin typeface="Arial" pitchFamily="34" charset="0"/>
                <a:ea typeface="Times New Roman" pitchFamily="18" charset="0"/>
                <a:cs typeface="Arial" pitchFamily="34" charset="0"/>
              </a:rPr>
              <a:t>the</a:t>
            </a:r>
            <a:r>
              <a:rPr lang="tr-TR" dirty="0">
                <a:latin typeface="Arial" pitchFamily="34" charset="0"/>
                <a:ea typeface="Times New Roman" pitchFamily="18" charset="0"/>
                <a:cs typeface="Arial" pitchFamily="34" charset="0"/>
              </a:rPr>
              <a:t> ANOVA </a:t>
            </a:r>
            <a:r>
              <a:rPr lang="tr-TR" dirty="0" err="1">
                <a:latin typeface="Arial" pitchFamily="34" charset="0"/>
                <a:ea typeface="Times New Roman" pitchFamily="18" charset="0"/>
                <a:cs typeface="Arial" pitchFamily="34" charset="0"/>
              </a:rPr>
              <a:t>results</a:t>
            </a:r>
            <a:r>
              <a:rPr lang="tr-TR" dirty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GB" dirty="0">
                <a:latin typeface="Arial" pitchFamily="34" charset="0"/>
                <a:ea typeface="Times New Roman" pitchFamily="18" charset="0"/>
                <a:cs typeface="Arial" pitchFamily="34" charset="0"/>
              </a:rPr>
              <a:t>show that </a:t>
            </a:r>
            <a:r>
              <a:rPr lang="tr-TR" dirty="0" err="1">
                <a:latin typeface="Arial" pitchFamily="34" charset="0"/>
                <a:ea typeface="Times New Roman" pitchFamily="18" charset="0"/>
                <a:cs typeface="Arial" pitchFamily="34" charset="0"/>
              </a:rPr>
              <a:t>this</a:t>
            </a:r>
            <a:r>
              <a:rPr lang="tr-TR" dirty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tr-TR" dirty="0" err="1">
                <a:latin typeface="Arial" pitchFamily="34" charset="0"/>
                <a:ea typeface="Times New Roman" pitchFamily="18" charset="0"/>
                <a:cs typeface="Arial" pitchFamily="34" charset="0"/>
              </a:rPr>
              <a:t>difference</a:t>
            </a:r>
            <a:r>
              <a:rPr lang="en-GB" dirty="0">
                <a:latin typeface="Arial" pitchFamily="34" charset="0"/>
                <a:ea typeface="Times New Roman" pitchFamily="18" charset="0"/>
                <a:cs typeface="Arial" pitchFamily="34" charset="0"/>
              </a:rPr>
              <a:t> is </a:t>
            </a:r>
            <a:r>
              <a:rPr lang="tr-TR" dirty="0">
                <a:latin typeface="Arial" pitchFamily="34" charset="0"/>
                <a:ea typeface="Times New Roman" pitchFamily="18" charset="0"/>
                <a:cs typeface="Arial" pitchFamily="34" charset="0"/>
              </a:rPr>
              <a:t>not </a:t>
            </a:r>
            <a:r>
              <a:rPr lang="en-GB" dirty="0">
                <a:latin typeface="Arial" pitchFamily="34" charset="0"/>
                <a:ea typeface="Times New Roman" pitchFamily="18" charset="0"/>
                <a:cs typeface="Arial" pitchFamily="34" charset="0"/>
              </a:rPr>
              <a:t>statistically significant (F=.</a:t>
            </a:r>
            <a:r>
              <a:rPr lang="tr-TR" dirty="0">
                <a:latin typeface="Arial" pitchFamily="34" charset="0"/>
                <a:ea typeface="Times New Roman" pitchFamily="18" charset="0"/>
                <a:cs typeface="Arial" pitchFamily="34" charset="0"/>
              </a:rPr>
              <a:t>42; p&gt;.05</a:t>
            </a:r>
            <a:r>
              <a:rPr lang="en-GB" dirty="0">
                <a:latin typeface="Arial" pitchFamily="34" charset="0"/>
                <a:ea typeface="Times New Roman" pitchFamily="18" charset="0"/>
                <a:cs typeface="Arial" pitchFamily="34" charset="0"/>
              </a:rPr>
              <a:t>). In other words, </a:t>
            </a:r>
            <a:r>
              <a:rPr lang="tr-TR" dirty="0">
                <a:latin typeface="Arial" pitchFamily="34" charset="0"/>
                <a:ea typeface="Times New Roman" pitchFamily="18" charset="0"/>
                <a:cs typeface="Arial" pitchFamily="34" charset="0"/>
              </a:rPr>
              <a:t>teachers at </a:t>
            </a:r>
            <a:r>
              <a:rPr lang="tr-TR" dirty="0" err="1">
                <a:latin typeface="Arial" pitchFamily="34" charset="0"/>
                <a:ea typeface="Times New Roman" pitchFamily="18" charset="0"/>
                <a:cs typeface="Arial" pitchFamily="34" charset="0"/>
              </a:rPr>
              <a:t>all</a:t>
            </a:r>
            <a:r>
              <a:rPr lang="tr-TR" dirty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tr-TR" dirty="0" err="1">
                <a:latin typeface="Arial" pitchFamily="34" charset="0"/>
                <a:ea typeface="Times New Roman" pitchFamily="18" charset="0"/>
                <a:cs typeface="Arial" pitchFamily="34" charset="0"/>
              </a:rPr>
              <a:t>levels</a:t>
            </a:r>
            <a:r>
              <a:rPr lang="tr-TR" dirty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tr-TR" dirty="0" err="1">
                <a:latin typeface="Arial" pitchFamily="34" charset="0"/>
                <a:ea typeface="Times New Roman" pitchFamily="18" charset="0"/>
                <a:cs typeface="Arial" pitchFamily="34" charset="0"/>
              </a:rPr>
              <a:t>use</a:t>
            </a:r>
            <a:r>
              <a:rPr lang="tr-TR" dirty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tr-TR" dirty="0" err="1">
                <a:latin typeface="Arial" pitchFamily="34" charset="0"/>
                <a:ea typeface="Times New Roman" pitchFamily="18" charset="0"/>
                <a:cs typeface="Arial" pitchFamily="34" charset="0"/>
              </a:rPr>
              <a:t>similar</a:t>
            </a:r>
            <a:r>
              <a:rPr lang="tr-TR" dirty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tr-TR" dirty="0" err="1">
                <a:latin typeface="Arial" pitchFamily="34" charset="0"/>
                <a:ea typeface="Times New Roman" pitchFamily="18" charset="0"/>
                <a:cs typeface="Arial" pitchFamily="34" charset="0"/>
              </a:rPr>
              <a:t>types</a:t>
            </a:r>
            <a:r>
              <a:rPr lang="tr-TR" dirty="0">
                <a:latin typeface="Arial" pitchFamily="34" charset="0"/>
                <a:ea typeface="Times New Roman" pitchFamily="18" charset="0"/>
                <a:cs typeface="Arial" pitchFamily="34" charset="0"/>
              </a:rPr>
              <a:t> of </a:t>
            </a:r>
            <a:r>
              <a:rPr lang="tr-TR" dirty="0" err="1">
                <a:latin typeface="Arial" pitchFamily="34" charset="0"/>
                <a:ea typeface="Times New Roman" pitchFamily="18" charset="0"/>
                <a:cs typeface="Arial" pitchFamily="34" charset="0"/>
              </a:rPr>
              <a:t>critical</a:t>
            </a:r>
            <a:r>
              <a:rPr lang="tr-TR" dirty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tr-TR" dirty="0" err="1">
                <a:latin typeface="Arial" pitchFamily="34" charset="0"/>
                <a:ea typeface="Times New Roman" pitchFamily="18" charset="0"/>
                <a:cs typeface="Arial" pitchFamily="34" charset="0"/>
              </a:rPr>
              <a:t>thinking</a:t>
            </a:r>
            <a:r>
              <a:rPr lang="tr-TR" dirty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tr-TR" dirty="0" err="1">
                <a:latin typeface="Arial" pitchFamily="34" charset="0"/>
                <a:ea typeface="Times New Roman" pitchFamily="18" charset="0"/>
                <a:cs typeface="Arial" pitchFamily="34" charset="0"/>
              </a:rPr>
              <a:t>practices</a:t>
            </a:r>
            <a:r>
              <a:rPr lang="tr-TR" dirty="0">
                <a:latin typeface="Arial" pitchFamily="34" charset="0"/>
                <a:ea typeface="Times New Roman" pitchFamily="18" charset="0"/>
                <a:cs typeface="Arial" pitchFamily="34" charset="0"/>
              </a:rPr>
              <a:t> .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en-GB" sz="16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Dikdörtgen 6">
            <a:extLst>
              <a:ext uri="{FF2B5EF4-FFF2-40B4-BE49-F238E27FC236}">
                <a16:creationId xmlns:a16="http://schemas.microsoft.com/office/drawing/2014/main" id="{4D952A9F-9780-4D5E-AE1D-6608877C7CD8}"/>
              </a:ext>
            </a:extLst>
          </p:cNvPr>
          <p:cNvSpPr/>
          <p:nvPr/>
        </p:nvSpPr>
        <p:spPr>
          <a:xfrm>
            <a:off x="1284859" y="1511719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tr-TR" dirty="0">
                <a:latin typeface="Arial" pitchFamily="34" charset="0"/>
                <a:cs typeface="Arial" pitchFamily="34" charset="0"/>
              </a:rPr>
              <a:t>Table 1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tr-TR" i="1" dirty="0">
                <a:latin typeface="Arial" pitchFamily="34" charset="0"/>
                <a:cs typeface="Arial" pitchFamily="34" charset="0"/>
              </a:rPr>
              <a:t>ANOVA </a:t>
            </a:r>
            <a:r>
              <a:rPr lang="tr-TR" i="1" dirty="0" err="1">
                <a:latin typeface="Arial" pitchFamily="34" charset="0"/>
                <a:cs typeface="Arial" pitchFamily="34" charset="0"/>
              </a:rPr>
              <a:t>Results</a:t>
            </a:r>
            <a:r>
              <a:rPr lang="tr-TR" i="1" dirty="0">
                <a:latin typeface="Arial" pitchFamily="34" charset="0"/>
                <a:cs typeface="Arial" pitchFamily="34" charset="0"/>
              </a:rPr>
              <a:t> of Teachers’ </a:t>
            </a:r>
            <a:r>
              <a:rPr lang="tr-TR" i="1" dirty="0" err="1">
                <a:latin typeface="Arial" pitchFamily="34" charset="0"/>
                <a:cs typeface="Arial" pitchFamily="34" charset="0"/>
              </a:rPr>
              <a:t>Practices</a:t>
            </a:r>
            <a:endParaRPr lang="tr-TR" dirty="0"/>
          </a:p>
        </p:txBody>
      </p:sp>
      <p:graphicFrame>
        <p:nvGraphicFramePr>
          <p:cNvPr id="8" name="Nesne 7">
            <a:extLst>
              <a:ext uri="{FF2B5EF4-FFF2-40B4-BE49-F238E27FC236}">
                <a16:creationId xmlns:a16="http://schemas.microsoft.com/office/drawing/2014/main" id="{ED62B7E3-9F3F-49A7-8946-96C4530D880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82599649"/>
              </p:ext>
            </p:extLst>
          </p:nvPr>
        </p:nvGraphicFramePr>
        <p:xfrm>
          <a:off x="971550" y="2204865"/>
          <a:ext cx="7112536" cy="20162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3481969" imgH="1238785" progId="Word.Document.12">
                  <p:embed/>
                </p:oleObj>
              </mc:Choice>
              <mc:Fallback>
                <p:oleObj name="Document" r:id="rId3" imgW="3481969" imgH="1238785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71550" y="2204865"/>
                        <a:ext cx="7112536" cy="201622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0883604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Kruskal-Wallis</a:t>
            </a:r>
            <a:br>
              <a:rPr lang="tr-TR" dirty="0"/>
            </a:br>
            <a:r>
              <a:rPr lang="tr-TR" sz="2400" dirty="0">
                <a:solidFill>
                  <a:srgbClr val="FF0000"/>
                </a:solidFill>
              </a:rPr>
              <a:t>(</a:t>
            </a:r>
            <a:r>
              <a:rPr lang="tr-TR" sz="2400" dirty="0" err="1">
                <a:solidFill>
                  <a:srgbClr val="FF0000"/>
                </a:solidFill>
              </a:rPr>
              <a:t>non-parametric</a:t>
            </a:r>
            <a:r>
              <a:rPr lang="tr-TR" sz="2400" dirty="0">
                <a:solidFill>
                  <a:srgbClr val="FF0000"/>
                </a:solidFill>
              </a:rPr>
              <a:t> data </a:t>
            </a:r>
            <a:r>
              <a:rPr lang="tr-TR" sz="2400" dirty="0" err="1">
                <a:solidFill>
                  <a:srgbClr val="FF0000"/>
                </a:solidFill>
              </a:rPr>
              <a:t>for</a:t>
            </a:r>
            <a:r>
              <a:rPr lang="tr-TR" sz="2400" dirty="0">
                <a:solidFill>
                  <a:srgbClr val="FF0000"/>
                </a:solidFill>
              </a:rPr>
              <a:t> 3 </a:t>
            </a:r>
            <a:r>
              <a:rPr lang="tr-TR" sz="2400" dirty="0" err="1">
                <a:solidFill>
                  <a:srgbClr val="FF0000"/>
                </a:solidFill>
              </a:rPr>
              <a:t>or</a:t>
            </a:r>
            <a:r>
              <a:rPr lang="tr-TR" sz="2400" dirty="0">
                <a:solidFill>
                  <a:srgbClr val="FF0000"/>
                </a:solidFill>
              </a:rPr>
              <a:t> </a:t>
            </a:r>
            <a:r>
              <a:rPr lang="tr-TR" sz="2400" dirty="0" err="1">
                <a:solidFill>
                  <a:srgbClr val="FF0000"/>
                </a:solidFill>
              </a:rPr>
              <a:t>more</a:t>
            </a:r>
            <a:r>
              <a:rPr lang="tr-TR" sz="2400" dirty="0">
                <a:solidFill>
                  <a:srgbClr val="FF0000"/>
                </a:solidFill>
              </a:rPr>
              <a:t> </a:t>
            </a:r>
            <a:r>
              <a:rPr lang="tr-TR" sz="2400" dirty="0" err="1">
                <a:solidFill>
                  <a:srgbClr val="FF0000"/>
                </a:solidFill>
              </a:rPr>
              <a:t>independent</a:t>
            </a:r>
            <a:r>
              <a:rPr lang="tr-TR" sz="2400" dirty="0">
                <a:solidFill>
                  <a:srgbClr val="FF0000"/>
                </a:solidFill>
              </a:rPr>
              <a:t> </a:t>
            </a:r>
            <a:r>
              <a:rPr lang="tr-TR" sz="2400" dirty="0" err="1">
                <a:solidFill>
                  <a:srgbClr val="FF0000"/>
                </a:solidFill>
              </a:rPr>
              <a:t>groups</a:t>
            </a:r>
            <a:r>
              <a:rPr lang="tr-TR" sz="2400" dirty="0">
                <a:solidFill>
                  <a:srgbClr val="FF0000"/>
                </a:solidFill>
              </a:rPr>
              <a:t>)</a:t>
            </a:r>
            <a:endParaRPr lang="tr-TR" sz="24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/>
              <a:t>Similar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ANOVA </a:t>
            </a:r>
          </a:p>
          <a:p>
            <a:pPr lvl="1"/>
            <a:r>
              <a:rPr lang="en-US" dirty="0"/>
              <a:t>used to determine if there are statistically significant differences between two or more groups of an independent variable on a continuous or ordinal dependent variable.</a:t>
            </a:r>
            <a:endParaRPr lang="tr-TR" dirty="0"/>
          </a:p>
          <a:p>
            <a:endParaRPr lang="tr-TR" dirty="0"/>
          </a:p>
          <a:p>
            <a:r>
              <a:rPr lang="tr-TR" dirty="0" err="1"/>
              <a:t>Also</a:t>
            </a:r>
            <a:r>
              <a:rPr lang="tr-TR" dirty="0"/>
              <a:t> </a:t>
            </a:r>
            <a:r>
              <a:rPr lang="tr-TR" dirty="0" err="1"/>
              <a:t>used</a:t>
            </a:r>
            <a:r>
              <a:rPr lang="tr-TR" dirty="0"/>
              <a:t> </a:t>
            </a:r>
            <a:r>
              <a:rPr lang="tr-TR" dirty="0" err="1"/>
              <a:t>with</a:t>
            </a:r>
            <a:r>
              <a:rPr lang="tr-TR" dirty="0"/>
              <a:t> </a:t>
            </a:r>
            <a:r>
              <a:rPr lang="tr-TR" dirty="0" err="1"/>
              <a:t>small</a:t>
            </a:r>
            <a:r>
              <a:rPr lang="tr-TR" dirty="0"/>
              <a:t> </a:t>
            </a:r>
            <a:r>
              <a:rPr lang="tr-TR" dirty="0" err="1"/>
              <a:t>samples</a:t>
            </a:r>
            <a:endParaRPr lang="tr-TR" dirty="0">
              <a:solidFill>
                <a:srgbClr val="FF0000"/>
              </a:solidFill>
            </a:endParaRPr>
          </a:p>
          <a:p>
            <a:endParaRPr lang="tr-TR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tr-T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69881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aşlık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582960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/>
              <a:t>Statistical Significance</a:t>
            </a:r>
            <a:r>
              <a:rPr lang="tr-TR" sz="2800" b="1" dirty="0"/>
              <a:t> (</a:t>
            </a:r>
            <a:r>
              <a:rPr lang="tr-TR" sz="2800" b="1" i="1" dirty="0"/>
              <a:t>p</a:t>
            </a:r>
            <a:r>
              <a:rPr lang="tr-TR" sz="2800" b="1" dirty="0"/>
              <a:t> </a:t>
            </a:r>
            <a:r>
              <a:rPr lang="tr-TR" sz="2800" b="1" dirty="0" err="1"/>
              <a:t>value</a:t>
            </a:r>
            <a:r>
              <a:rPr lang="tr-TR" sz="2800" b="1" dirty="0"/>
              <a:t>)</a:t>
            </a:r>
            <a:endParaRPr lang="en-US" sz="2800" b="1" dirty="0"/>
          </a:p>
        </p:txBody>
      </p:sp>
      <p:sp>
        <p:nvSpPr>
          <p:cNvPr id="2" name="1 İçerik Yer Tutucusu"/>
          <p:cNvSpPr>
            <a:spLocks noGrp="1"/>
          </p:cNvSpPr>
          <p:nvPr>
            <p:ph idx="1"/>
          </p:nvPr>
        </p:nvSpPr>
        <p:spPr>
          <a:xfrm>
            <a:off x="1028700" y="1340768"/>
            <a:ext cx="7200900" cy="5184576"/>
          </a:xfrm>
        </p:spPr>
        <p:txBody>
          <a:bodyPr>
            <a:normAutofit/>
          </a:bodyPr>
          <a:lstStyle/>
          <a:p>
            <a:r>
              <a:rPr lang="en-US" b="1" dirty="0"/>
              <a:t>Statistical significance: </a:t>
            </a:r>
          </a:p>
          <a:p>
            <a:pPr lvl="1"/>
            <a:r>
              <a:rPr lang="en-US" sz="2000" dirty="0"/>
              <a:t>A result is statistically significant if it is unlikely to occur by chance!</a:t>
            </a:r>
          </a:p>
          <a:p>
            <a:r>
              <a:rPr lang="en-US" dirty="0"/>
              <a:t>It is known as the </a:t>
            </a:r>
            <a:r>
              <a:rPr lang="en-US" i="1" dirty="0"/>
              <a:t>significance level</a:t>
            </a:r>
            <a:r>
              <a:rPr lang="en-US" dirty="0"/>
              <a:t> or </a:t>
            </a:r>
            <a:r>
              <a:rPr lang="en-US" i="1" dirty="0">
                <a:solidFill>
                  <a:srgbClr val="FF0000"/>
                </a:solidFill>
              </a:rPr>
              <a:t>p-value</a:t>
            </a:r>
            <a:r>
              <a:rPr lang="en-US" dirty="0"/>
              <a:t>.</a:t>
            </a:r>
          </a:p>
          <a:p>
            <a:pPr>
              <a:lnSpc>
                <a:spcPct val="90000"/>
              </a:lnSpc>
            </a:pPr>
            <a:endParaRPr lang="tr-TR" dirty="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 dirty="0">
                <a:latin typeface="Arial" charset="0"/>
              </a:rPr>
              <a:t>Statistical significance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Arial" charset="0"/>
                <a:sym typeface="Symbol" pitchFamily="18" charset="2"/>
              </a:rPr>
              <a:t>p= .05</a:t>
            </a:r>
            <a:r>
              <a:rPr lang="tr-TR" dirty="0">
                <a:latin typeface="Arial" charset="0"/>
                <a:sym typeface="Symbol" pitchFamily="18" charset="2"/>
              </a:rPr>
              <a:t> means 5% risk of </a:t>
            </a:r>
            <a:r>
              <a:rPr lang="tr-TR" dirty="0" err="1">
                <a:latin typeface="Arial" charset="0"/>
                <a:sym typeface="Symbol" pitchFamily="18" charset="2"/>
              </a:rPr>
              <a:t>rejecting</a:t>
            </a:r>
            <a:r>
              <a:rPr lang="tr-TR" dirty="0">
                <a:latin typeface="Arial" charset="0"/>
                <a:sym typeface="Symbol" pitchFamily="18" charset="2"/>
              </a:rPr>
              <a:t> </a:t>
            </a:r>
            <a:r>
              <a:rPr lang="en-US" dirty="0"/>
              <a:t>H</a:t>
            </a:r>
            <a:r>
              <a:rPr lang="en-US" baseline="-25000" dirty="0"/>
              <a:t>0</a:t>
            </a:r>
            <a:r>
              <a:rPr lang="tr-TR" dirty="0">
                <a:latin typeface="Arial" charset="0"/>
                <a:sym typeface="Symbol" pitchFamily="18" charset="2"/>
              </a:rPr>
              <a:t> </a:t>
            </a:r>
            <a:endParaRPr lang="en-US" dirty="0">
              <a:latin typeface="Arial" charset="0"/>
              <a:sym typeface="Symbol" pitchFamily="18" charset="2"/>
            </a:endParaRPr>
          </a:p>
          <a:p>
            <a:pPr lvl="1">
              <a:lnSpc>
                <a:spcPct val="90000"/>
              </a:lnSpc>
            </a:pPr>
            <a:r>
              <a:rPr lang="en-US" dirty="0">
                <a:latin typeface="Arial" charset="0"/>
                <a:sym typeface="Symbol" pitchFamily="18" charset="2"/>
              </a:rPr>
              <a:t>p= .01</a:t>
            </a:r>
            <a:r>
              <a:rPr lang="tr-TR" dirty="0">
                <a:latin typeface="Arial" charset="0"/>
                <a:sym typeface="Symbol" pitchFamily="18" charset="2"/>
              </a:rPr>
              <a:t> means 1% risk of </a:t>
            </a:r>
            <a:r>
              <a:rPr lang="tr-TR" dirty="0" err="1">
                <a:latin typeface="Arial" charset="0"/>
                <a:sym typeface="Symbol" pitchFamily="18" charset="2"/>
              </a:rPr>
              <a:t>rejecting</a:t>
            </a:r>
            <a:r>
              <a:rPr lang="tr-TR" dirty="0">
                <a:latin typeface="Arial" charset="0"/>
                <a:sym typeface="Symbol" pitchFamily="18" charset="2"/>
              </a:rPr>
              <a:t> </a:t>
            </a:r>
            <a:r>
              <a:rPr lang="en-US" dirty="0"/>
              <a:t>H</a:t>
            </a:r>
            <a:r>
              <a:rPr lang="en-US" baseline="-25000" dirty="0"/>
              <a:t>0</a:t>
            </a:r>
            <a:endParaRPr lang="en-US" dirty="0">
              <a:latin typeface="Arial" charset="0"/>
              <a:sym typeface="Symbol" pitchFamily="18" charset="2"/>
            </a:endParaRPr>
          </a:p>
          <a:p>
            <a:pPr lvl="1">
              <a:lnSpc>
                <a:spcPct val="90000"/>
              </a:lnSpc>
            </a:pPr>
            <a:r>
              <a:rPr lang="en-US" dirty="0">
                <a:latin typeface="Arial" charset="0"/>
                <a:sym typeface="Symbol" pitchFamily="18" charset="2"/>
              </a:rPr>
              <a:t>p= .001</a:t>
            </a:r>
            <a:r>
              <a:rPr lang="tr-TR" dirty="0">
                <a:latin typeface="Arial" charset="0"/>
                <a:sym typeface="Symbol" pitchFamily="18" charset="2"/>
              </a:rPr>
              <a:t> means LESS THAN 1% risk of </a:t>
            </a:r>
            <a:r>
              <a:rPr lang="tr-TR" dirty="0" err="1">
                <a:latin typeface="Arial" charset="0"/>
                <a:sym typeface="Symbol" pitchFamily="18" charset="2"/>
              </a:rPr>
              <a:t>rejecting</a:t>
            </a:r>
            <a:r>
              <a:rPr lang="tr-TR" dirty="0">
                <a:latin typeface="Arial" charset="0"/>
                <a:sym typeface="Symbol" pitchFamily="18" charset="2"/>
              </a:rPr>
              <a:t> </a:t>
            </a:r>
            <a:r>
              <a:rPr lang="en-US" dirty="0"/>
              <a:t>H</a:t>
            </a:r>
            <a:r>
              <a:rPr lang="en-US" baseline="-25000" dirty="0"/>
              <a:t>0</a:t>
            </a:r>
            <a:endParaRPr lang="tr-TR" b="1" dirty="0"/>
          </a:p>
          <a:p>
            <a:endParaRPr lang="tr-TR" dirty="0"/>
          </a:p>
          <a:p>
            <a:r>
              <a:rPr lang="en-US" dirty="0"/>
              <a:t>In educational research, having .05 level of significance is accepted statistically significant (</a:t>
            </a:r>
            <a:r>
              <a:rPr lang="en-US" i="1" dirty="0"/>
              <a:t>p</a:t>
            </a:r>
            <a:r>
              <a:rPr lang="en-US" dirty="0"/>
              <a:t>=.05). </a:t>
            </a:r>
            <a:endParaRPr lang="tr-TR" i="1" dirty="0"/>
          </a:p>
          <a:p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024534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Nesne 3">
            <a:extLst>
              <a:ext uri="{FF2B5EF4-FFF2-40B4-BE49-F238E27FC236}">
                <a16:creationId xmlns:a16="http://schemas.microsoft.com/office/drawing/2014/main" id="{962B37AE-1C15-4177-9B8B-56ACED1A73E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81279383"/>
              </p:ext>
            </p:extLst>
          </p:nvPr>
        </p:nvGraphicFramePr>
        <p:xfrm>
          <a:off x="1547664" y="908050"/>
          <a:ext cx="5832647" cy="23159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3757694" imgH="1685424" progId="Word.Document.12">
                  <p:embed/>
                </p:oleObj>
              </mc:Choice>
              <mc:Fallback>
                <p:oleObj name="Document" r:id="rId3" imgW="3757694" imgH="1685424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47664" y="908050"/>
                        <a:ext cx="5832647" cy="231595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Nesne 5">
            <a:extLst>
              <a:ext uri="{FF2B5EF4-FFF2-40B4-BE49-F238E27FC236}">
                <a16:creationId xmlns:a16="http://schemas.microsoft.com/office/drawing/2014/main" id="{10AF437F-1B97-4435-B4AB-419F3C023C9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05463355"/>
              </p:ext>
            </p:extLst>
          </p:nvPr>
        </p:nvGraphicFramePr>
        <p:xfrm>
          <a:off x="3275856" y="3573016"/>
          <a:ext cx="3384376" cy="198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5" imgW="2367207" imgH="2016534" progId="Word.Document.12">
                  <p:embed/>
                </p:oleObj>
              </mc:Choice>
              <mc:Fallback>
                <p:oleObj name="Document" r:id="rId5" imgW="2367207" imgH="2016534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275856" y="3573016"/>
                        <a:ext cx="3384376" cy="1981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145981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958320" y="404664"/>
            <a:ext cx="7200900" cy="1087016"/>
          </a:xfrm>
        </p:spPr>
        <p:txBody>
          <a:bodyPr>
            <a:normAutofit fontScale="90000"/>
          </a:bodyPr>
          <a:lstStyle/>
          <a:p>
            <a:pPr algn="ctr"/>
            <a:r>
              <a:rPr lang="tr-TR" b="1" dirty="0"/>
              <a:t>Sample </a:t>
            </a:r>
            <a:r>
              <a:rPr lang="tr-TR" b="1" dirty="0" err="1"/>
              <a:t>Kruskal</a:t>
            </a:r>
            <a:r>
              <a:rPr lang="tr-TR" b="1" dirty="0"/>
              <a:t>-Wallis </a:t>
            </a:r>
            <a:r>
              <a:rPr lang="tr-TR" b="1" dirty="0" err="1"/>
              <a:t>Results</a:t>
            </a:r>
            <a:br>
              <a:rPr lang="tr-TR" b="1" dirty="0"/>
            </a:br>
            <a:r>
              <a:rPr lang="tr-TR" b="1" dirty="0"/>
              <a:t>Table </a:t>
            </a:r>
            <a:r>
              <a:rPr lang="tr-TR" b="1" dirty="0" err="1"/>
              <a:t>and</a:t>
            </a:r>
            <a:r>
              <a:rPr lang="tr-TR" b="1" dirty="0"/>
              <a:t> Interpretation</a:t>
            </a:r>
            <a:br>
              <a:rPr lang="tr-TR" b="1" dirty="0"/>
            </a:br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922884" y="4342737"/>
            <a:ext cx="782558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i="1" u="sng" dirty="0" err="1"/>
              <a:t>Interpretation</a:t>
            </a:r>
            <a:r>
              <a:rPr lang="tr-TR" dirty="0"/>
              <a:t>: </a:t>
            </a:r>
            <a:r>
              <a:rPr lang="en-US" dirty="0"/>
              <a:t>As Table 1 indicates, </a:t>
            </a:r>
            <a:r>
              <a:rPr lang="tr-TR" dirty="0"/>
              <a:t>w</a:t>
            </a:r>
            <a:r>
              <a:rPr lang="en-US" dirty="0"/>
              <a:t>hen the mean rank is taken into consideration,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participants</a:t>
            </a:r>
            <a:r>
              <a:rPr lang="tr-TR" dirty="0"/>
              <a:t> </a:t>
            </a:r>
            <a:r>
              <a:rPr lang="tr-TR" dirty="0" err="1"/>
              <a:t>whose</a:t>
            </a:r>
            <a:r>
              <a:rPr lang="tr-TR" dirty="0"/>
              <a:t> </a:t>
            </a:r>
            <a:r>
              <a:rPr lang="tr-TR" dirty="0" err="1"/>
              <a:t>perceived</a:t>
            </a:r>
            <a:r>
              <a:rPr lang="tr-TR" dirty="0"/>
              <a:t> </a:t>
            </a:r>
            <a:r>
              <a:rPr lang="tr-TR" dirty="0" err="1"/>
              <a:t>level</a:t>
            </a:r>
            <a:r>
              <a:rPr lang="tr-TR" dirty="0"/>
              <a:t> is </a:t>
            </a:r>
            <a:r>
              <a:rPr lang="tr-TR" dirty="0" err="1"/>
              <a:t>upper-intermediate</a:t>
            </a:r>
            <a:r>
              <a:rPr lang="tr-TR" dirty="0"/>
              <a:t> </a:t>
            </a:r>
            <a:r>
              <a:rPr lang="tr-TR" dirty="0" err="1"/>
              <a:t>seem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have</a:t>
            </a:r>
            <a:r>
              <a:rPr lang="tr-TR" dirty="0"/>
              <a:t> a </a:t>
            </a:r>
            <a:r>
              <a:rPr lang="tr-TR" dirty="0" err="1"/>
              <a:t>higher</a:t>
            </a:r>
            <a:r>
              <a:rPr lang="tr-TR" dirty="0"/>
              <a:t> </a:t>
            </a:r>
            <a:r>
              <a:rPr lang="tr-TR" dirty="0" err="1"/>
              <a:t>intercultural</a:t>
            </a:r>
            <a:r>
              <a:rPr lang="tr-TR" dirty="0"/>
              <a:t> </a:t>
            </a:r>
            <a:r>
              <a:rPr lang="tr-TR" dirty="0" err="1"/>
              <a:t>competence</a:t>
            </a:r>
            <a:r>
              <a:rPr lang="tr-TR" dirty="0"/>
              <a:t> </a:t>
            </a:r>
            <a:r>
              <a:rPr lang="tr-TR" dirty="0" err="1"/>
              <a:t>than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other</a:t>
            </a:r>
            <a:r>
              <a:rPr lang="tr-TR" dirty="0"/>
              <a:t> </a:t>
            </a:r>
            <a:r>
              <a:rPr lang="tr-TR" dirty="0" err="1"/>
              <a:t>two</a:t>
            </a:r>
            <a:r>
              <a:rPr lang="tr-TR" dirty="0"/>
              <a:t> </a:t>
            </a:r>
            <a:r>
              <a:rPr lang="tr-TR" dirty="0" err="1"/>
              <a:t>groups</a:t>
            </a:r>
            <a:r>
              <a:rPr lang="tr-TR" dirty="0"/>
              <a:t>. </a:t>
            </a:r>
            <a:r>
              <a:rPr lang="tr-TR" dirty="0" err="1"/>
              <a:t>However</a:t>
            </a:r>
            <a:r>
              <a:rPr lang="tr-TR" dirty="0"/>
              <a:t>, </a:t>
            </a:r>
            <a:r>
              <a:rPr lang="tr-TR" dirty="0" err="1"/>
              <a:t>this</a:t>
            </a:r>
            <a:r>
              <a:rPr lang="tr-TR" dirty="0"/>
              <a:t> </a:t>
            </a:r>
            <a:r>
              <a:rPr lang="tr-TR" dirty="0" err="1"/>
              <a:t>difference</a:t>
            </a:r>
            <a:r>
              <a:rPr lang="tr-TR" dirty="0"/>
              <a:t> is not </a:t>
            </a:r>
            <a:r>
              <a:rPr lang="tr-TR" dirty="0" err="1"/>
              <a:t>statistically</a:t>
            </a:r>
            <a:r>
              <a:rPr lang="tr-TR" dirty="0"/>
              <a:t> </a:t>
            </a:r>
            <a:r>
              <a:rPr lang="tr-TR" dirty="0" err="1"/>
              <a:t>significant</a:t>
            </a:r>
            <a:r>
              <a:rPr lang="tr-TR" dirty="0"/>
              <a:t>  </a:t>
            </a:r>
            <a:r>
              <a:rPr lang="en-US" dirty="0"/>
              <a:t>(x</a:t>
            </a:r>
            <a:r>
              <a:rPr lang="en-US" baseline="30000" dirty="0"/>
              <a:t>2</a:t>
            </a:r>
            <a:r>
              <a:rPr lang="en-US" dirty="0"/>
              <a:t> = </a:t>
            </a:r>
            <a:r>
              <a:rPr lang="tr-TR" dirty="0"/>
              <a:t>1</a:t>
            </a:r>
            <a:r>
              <a:rPr lang="en-US" dirty="0"/>
              <a:t>.</a:t>
            </a:r>
            <a:r>
              <a:rPr lang="tr-TR" dirty="0"/>
              <a:t>48</a:t>
            </a:r>
            <a:r>
              <a:rPr lang="en-US" dirty="0"/>
              <a:t>; p</a:t>
            </a:r>
            <a:r>
              <a:rPr lang="tr-TR" dirty="0"/>
              <a:t>&gt;</a:t>
            </a:r>
            <a:r>
              <a:rPr lang="en-US" dirty="0"/>
              <a:t>.05)</a:t>
            </a:r>
            <a:r>
              <a:rPr lang="tr-TR" dirty="0"/>
              <a:t>. </a:t>
            </a:r>
            <a:r>
              <a:rPr lang="tr-TR" dirty="0" err="1"/>
              <a:t>Then</a:t>
            </a:r>
            <a:r>
              <a:rPr lang="tr-TR" dirty="0"/>
              <a:t> it is </a:t>
            </a:r>
            <a:r>
              <a:rPr lang="tr-TR" dirty="0" err="1"/>
              <a:t>possible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conclude</a:t>
            </a:r>
            <a:r>
              <a:rPr lang="tr-TR" dirty="0"/>
              <a:t> </a:t>
            </a:r>
            <a:r>
              <a:rPr lang="tr-TR" dirty="0" err="1"/>
              <a:t>that</a:t>
            </a:r>
            <a:r>
              <a:rPr lang="tr-TR" dirty="0"/>
              <a:t> </a:t>
            </a:r>
            <a:r>
              <a:rPr lang="en-US" dirty="0"/>
              <a:t>participants’ </a:t>
            </a:r>
            <a:r>
              <a:rPr lang="tr-TR" dirty="0" err="1"/>
              <a:t>intercultural</a:t>
            </a:r>
            <a:r>
              <a:rPr lang="tr-TR" dirty="0"/>
              <a:t> </a:t>
            </a:r>
            <a:r>
              <a:rPr lang="tr-TR" dirty="0" err="1"/>
              <a:t>competence</a:t>
            </a:r>
            <a:r>
              <a:rPr lang="tr-TR" dirty="0"/>
              <a:t> </a:t>
            </a:r>
            <a:r>
              <a:rPr lang="tr-TR" dirty="0" err="1"/>
              <a:t>does</a:t>
            </a:r>
            <a:r>
              <a:rPr lang="tr-TR" dirty="0"/>
              <a:t> not</a:t>
            </a:r>
            <a:r>
              <a:rPr lang="en-US" dirty="0"/>
              <a:t> show </a:t>
            </a:r>
            <a:r>
              <a:rPr lang="tr-TR" dirty="0"/>
              <a:t>a </a:t>
            </a:r>
            <a:r>
              <a:rPr lang="en-US" dirty="0"/>
              <a:t>difference according to the</a:t>
            </a:r>
            <a:r>
              <a:rPr lang="tr-TR" dirty="0"/>
              <a:t>ir </a:t>
            </a:r>
            <a:r>
              <a:rPr lang="tr-TR" dirty="0" err="1"/>
              <a:t>perceived</a:t>
            </a:r>
            <a:r>
              <a:rPr lang="tr-TR" dirty="0"/>
              <a:t> </a:t>
            </a:r>
            <a:r>
              <a:rPr lang="tr-TR" dirty="0" err="1"/>
              <a:t>level</a:t>
            </a:r>
            <a:r>
              <a:rPr lang="en-US" dirty="0"/>
              <a:t>. </a:t>
            </a:r>
            <a:endParaRPr lang="tr-TR" dirty="0"/>
          </a:p>
        </p:txBody>
      </p:sp>
      <p:sp>
        <p:nvSpPr>
          <p:cNvPr id="6" name="Dikdörtgen 5">
            <a:extLst>
              <a:ext uri="{FF2B5EF4-FFF2-40B4-BE49-F238E27FC236}">
                <a16:creationId xmlns:a16="http://schemas.microsoft.com/office/drawing/2014/main" id="{C7F81EF2-67BD-4E9E-8E2B-1AB3FBBFE2DA}"/>
              </a:ext>
            </a:extLst>
          </p:cNvPr>
          <p:cNvSpPr/>
          <p:nvPr/>
        </p:nvSpPr>
        <p:spPr>
          <a:xfrm>
            <a:off x="971600" y="1844824"/>
            <a:ext cx="6552728" cy="670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Table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tr-TR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Kruskal Wallis </a:t>
            </a:r>
            <a:r>
              <a:rPr lang="tr-TR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Results</a:t>
            </a:r>
            <a:r>
              <a:rPr lang="tr-TR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for</a:t>
            </a:r>
            <a:r>
              <a:rPr lang="tr-TR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Groups</a:t>
            </a:r>
            <a:r>
              <a:rPr lang="tr-TR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’ </a:t>
            </a:r>
            <a:r>
              <a:rPr lang="tr-TR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Intercultural</a:t>
            </a:r>
            <a:r>
              <a:rPr lang="tr-TR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Competence</a:t>
            </a:r>
            <a:endParaRPr lang="tr-T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9" name="Resim 8">
            <a:extLst>
              <a:ext uri="{FF2B5EF4-FFF2-40B4-BE49-F238E27FC236}">
                <a16:creationId xmlns:a16="http://schemas.microsoft.com/office/drawing/2014/main" id="{B7F5742B-810E-43E6-AE2C-BD7D0FA7B27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1258" y="2708920"/>
            <a:ext cx="7488832" cy="14011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81462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578D359-D21B-4296-AB09-336F535CE9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8700" y="1484784"/>
            <a:ext cx="7200900" cy="4382616"/>
          </a:xfrm>
        </p:spPr>
        <p:txBody>
          <a:bodyPr>
            <a:normAutofit lnSpcReduction="10000"/>
          </a:bodyPr>
          <a:lstStyle/>
          <a:p>
            <a:endParaRPr lang="tr-TR" b="1" dirty="0"/>
          </a:p>
          <a:p>
            <a:r>
              <a:rPr lang="tr-TR" b="1" dirty="0"/>
              <a:t>Statistical </a:t>
            </a:r>
            <a:r>
              <a:rPr lang="tr-TR" b="1" dirty="0" err="1"/>
              <a:t>significance</a:t>
            </a:r>
            <a:r>
              <a:rPr lang="tr-TR" dirty="0"/>
              <a:t> </a:t>
            </a:r>
            <a:r>
              <a:rPr lang="tr-TR" dirty="0" err="1"/>
              <a:t>tells</a:t>
            </a:r>
            <a:r>
              <a:rPr lang="tr-TR" dirty="0"/>
              <a:t> us </a:t>
            </a:r>
            <a:r>
              <a:rPr lang="tr-TR" dirty="0" err="1"/>
              <a:t>that</a:t>
            </a:r>
            <a:r>
              <a:rPr lang="tr-TR" dirty="0"/>
              <a:t> the </a:t>
            </a:r>
            <a:r>
              <a:rPr lang="tr-TR" dirty="0" err="1"/>
              <a:t>effect</a:t>
            </a:r>
            <a:r>
              <a:rPr lang="tr-TR" dirty="0"/>
              <a:t> </a:t>
            </a:r>
            <a:r>
              <a:rPr lang="tr-TR" dirty="0" err="1"/>
              <a:t>was</a:t>
            </a:r>
            <a:r>
              <a:rPr lang="tr-TR" dirty="0"/>
              <a:t> not </a:t>
            </a:r>
            <a:r>
              <a:rPr lang="tr-TR" dirty="0" err="1"/>
              <a:t>due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chance</a:t>
            </a:r>
            <a:r>
              <a:rPr lang="tr-TR" dirty="0"/>
              <a:t> (‘</a:t>
            </a:r>
            <a:r>
              <a:rPr lang="tr-TR" dirty="0" err="1"/>
              <a:t>real</a:t>
            </a:r>
            <a:r>
              <a:rPr lang="tr-TR" dirty="0"/>
              <a:t>’), but </a:t>
            </a:r>
            <a:r>
              <a:rPr lang="tr-TR" dirty="0" err="1"/>
              <a:t>doesn’t</a:t>
            </a:r>
            <a:r>
              <a:rPr lang="tr-TR" dirty="0"/>
              <a:t> </a:t>
            </a:r>
            <a:r>
              <a:rPr lang="tr-TR" dirty="0" err="1"/>
              <a:t>show</a:t>
            </a:r>
            <a:r>
              <a:rPr lang="tr-TR" dirty="0"/>
              <a:t> </a:t>
            </a:r>
            <a:r>
              <a:rPr lang="tr-TR" dirty="0" err="1"/>
              <a:t>that</a:t>
            </a:r>
            <a:r>
              <a:rPr lang="tr-TR" dirty="0"/>
              <a:t> it is</a:t>
            </a:r>
          </a:p>
          <a:p>
            <a:pPr lvl="1"/>
            <a:r>
              <a:rPr lang="tr-TR" dirty="0" err="1"/>
              <a:t>big</a:t>
            </a:r>
            <a:endParaRPr lang="tr-TR" dirty="0"/>
          </a:p>
          <a:p>
            <a:pPr lvl="1"/>
            <a:r>
              <a:rPr lang="tr-TR" dirty="0" err="1"/>
              <a:t>important</a:t>
            </a:r>
            <a:endParaRPr lang="tr-TR" dirty="0"/>
          </a:p>
          <a:p>
            <a:pPr lvl="1"/>
            <a:r>
              <a:rPr lang="tr-TR" dirty="0" err="1"/>
              <a:t>helpful</a:t>
            </a:r>
            <a:r>
              <a:rPr lang="tr-TR" dirty="0"/>
              <a:t> </a:t>
            </a:r>
          </a:p>
          <a:p>
            <a:endParaRPr lang="tr-TR" i="1" dirty="0"/>
          </a:p>
          <a:p>
            <a:r>
              <a:rPr lang="tr-TR" i="1" dirty="0" err="1"/>
              <a:t>Keep</a:t>
            </a:r>
            <a:r>
              <a:rPr lang="tr-TR" i="1" dirty="0"/>
              <a:t> in </a:t>
            </a:r>
            <a:r>
              <a:rPr lang="tr-TR" i="1" dirty="0" err="1"/>
              <a:t>Mind</a:t>
            </a:r>
            <a:r>
              <a:rPr lang="tr-TR" i="1" dirty="0"/>
              <a:t>!! </a:t>
            </a:r>
            <a:r>
              <a:rPr lang="tr-TR" i="1" dirty="0" err="1"/>
              <a:t>With</a:t>
            </a:r>
            <a:r>
              <a:rPr lang="tr-TR" i="1" dirty="0"/>
              <a:t> </a:t>
            </a:r>
            <a:r>
              <a:rPr lang="tr-TR" i="1" dirty="0" err="1"/>
              <a:t>large</a:t>
            </a:r>
            <a:r>
              <a:rPr lang="tr-TR" i="1" dirty="0"/>
              <a:t> </a:t>
            </a:r>
            <a:r>
              <a:rPr lang="tr-TR" i="1" dirty="0" err="1"/>
              <a:t>groups</a:t>
            </a:r>
            <a:r>
              <a:rPr lang="tr-TR" i="1" dirty="0"/>
              <a:t>, the </a:t>
            </a:r>
            <a:r>
              <a:rPr lang="tr-TR" i="1" dirty="0" err="1"/>
              <a:t>difference</a:t>
            </a:r>
            <a:r>
              <a:rPr lang="tr-TR" i="1" dirty="0"/>
              <a:t> </a:t>
            </a:r>
            <a:r>
              <a:rPr lang="tr-TR" i="1" dirty="0" err="1"/>
              <a:t>will</a:t>
            </a:r>
            <a:r>
              <a:rPr lang="tr-TR" i="1" dirty="0"/>
              <a:t> </a:t>
            </a:r>
            <a:r>
              <a:rPr lang="tr-TR" i="1" dirty="0" err="1"/>
              <a:t>most</a:t>
            </a:r>
            <a:r>
              <a:rPr lang="tr-TR" i="1" dirty="0"/>
              <a:t> </a:t>
            </a:r>
            <a:r>
              <a:rPr lang="tr-TR" i="1" dirty="0" err="1"/>
              <a:t>likely</a:t>
            </a:r>
            <a:r>
              <a:rPr lang="tr-TR" i="1" dirty="0"/>
              <a:t> be </a:t>
            </a:r>
            <a:r>
              <a:rPr lang="tr-TR" i="1" dirty="0" err="1"/>
              <a:t>statistically</a:t>
            </a:r>
            <a:r>
              <a:rPr lang="tr-TR" i="1" dirty="0"/>
              <a:t> </a:t>
            </a:r>
            <a:r>
              <a:rPr lang="tr-TR" i="1" dirty="0" err="1"/>
              <a:t>significance</a:t>
            </a:r>
            <a:r>
              <a:rPr lang="tr-TR" i="1" dirty="0"/>
              <a:t>.</a:t>
            </a:r>
            <a:endParaRPr lang="tr-TR" dirty="0"/>
          </a:p>
          <a:p>
            <a:endParaRPr lang="en-US" dirty="0"/>
          </a:p>
          <a:p>
            <a:r>
              <a:rPr lang="tr-TR" i="1" dirty="0"/>
              <a:t>W</a:t>
            </a:r>
            <a:r>
              <a:rPr lang="en-US" i="1" dirty="0" err="1"/>
              <a:t>hile</a:t>
            </a:r>
            <a:r>
              <a:rPr lang="en-US" i="1" dirty="0"/>
              <a:t> interpreting the results, </a:t>
            </a:r>
            <a:r>
              <a:rPr lang="tr-TR" i="1" dirty="0" err="1"/>
              <a:t>we</a:t>
            </a:r>
            <a:r>
              <a:rPr lang="en-US" i="1" dirty="0"/>
              <a:t> should consider </a:t>
            </a:r>
            <a:r>
              <a:rPr lang="tr-TR" i="1" dirty="0"/>
              <a:t>the </a:t>
            </a:r>
            <a:r>
              <a:rPr lang="tr-TR" i="1" dirty="0" err="1">
                <a:solidFill>
                  <a:srgbClr val="FF0000"/>
                </a:solidFill>
              </a:rPr>
              <a:t>effect</a:t>
            </a:r>
            <a:r>
              <a:rPr lang="tr-TR" i="1" dirty="0">
                <a:solidFill>
                  <a:srgbClr val="FF0000"/>
                </a:solidFill>
              </a:rPr>
              <a:t> size</a:t>
            </a:r>
            <a:r>
              <a:rPr lang="en-US" i="1" dirty="0"/>
              <a:t> as well</a:t>
            </a:r>
            <a:r>
              <a:rPr lang="tr-TR" i="1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31848982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sz="5400" dirty="0" err="1"/>
              <a:t>StatIstIcs</a:t>
            </a:r>
            <a:r>
              <a:rPr lang="tr-TR" sz="5400" dirty="0"/>
              <a:t> for </a:t>
            </a:r>
            <a:r>
              <a:rPr lang="tr-TR" sz="5400" dirty="0" err="1"/>
              <a:t>ExperImental</a:t>
            </a:r>
            <a:r>
              <a:rPr lang="tr-TR" sz="5400" dirty="0"/>
              <a:t> </a:t>
            </a:r>
            <a:r>
              <a:rPr lang="tr-TR" sz="5400" dirty="0" err="1"/>
              <a:t>StudIes</a:t>
            </a:r>
            <a:endParaRPr lang="tr-TR" sz="5400" dirty="0"/>
          </a:p>
        </p:txBody>
      </p:sp>
      <p:sp>
        <p:nvSpPr>
          <p:cNvPr id="5" name="Alt Başlık 4"/>
          <p:cNvSpPr>
            <a:spLocks noGrp="1"/>
          </p:cNvSpPr>
          <p:nvPr>
            <p:ph type="subTitle" idx="1"/>
          </p:nvPr>
        </p:nvSpPr>
        <p:spPr>
          <a:xfrm>
            <a:off x="3779912" y="4725144"/>
            <a:ext cx="5123755" cy="1086237"/>
          </a:xfrm>
        </p:spPr>
        <p:txBody>
          <a:bodyPr/>
          <a:lstStyle/>
          <a:p>
            <a:r>
              <a:rPr lang="tr-TR" dirty="0"/>
              <a:t>Prof. Dr. Şehnaz </a:t>
            </a:r>
            <a:r>
              <a:rPr lang="tr-TR" dirty="0" err="1"/>
              <a:t>Şahinkarakaş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996744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aşlık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798984"/>
          </a:xfrm>
        </p:spPr>
        <p:txBody>
          <a:bodyPr>
            <a:normAutofit fontScale="90000"/>
          </a:bodyPr>
          <a:lstStyle/>
          <a:p>
            <a:pPr algn="ctr"/>
            <a:r>
              <a:rPr lang="tr-TR" b="1" dirty="0">
                <a:solidFill>
                  <a:srgbClr val="FF0000"/>
                </a:solidFill>
              </a:rPr>
              <a:t>STATISTICS FOR TWO VARIABLES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2" name="1 İçerik Yer Tutucusu"/>
          <p:cNvSpPr>
            <a:spLocks noGrp="1"/>
          </p:cNvSpPr>
          <p:nvPr>
            <p:ph idx="1"/>
          </p:nvPr>
        </p:nvSpPr>
        <p:spPr>
          <a:xfrm>
            <a:off x="1028700" y="1628800"/>
            <a:ext cx="7575748" cy="4608512"/>
          </a:xfrm>
        </p:spPr>
        <p:txBody>
          <a:bodyPr>
            <a:normAutofit/>
          </a:bodyPr>
          <a:lstStyle/>
          <a:p>
            <a:r>
              <a:rPr lang="tr-TR" dirty="0" err="1"/>
              <a:t>Various</a:t>
            </a:r>
            <a:r>
              <a:rPr lang="tr-TR" dirty="0"/>
              <a:t> </a:t>
            </a:r>
            <a:r>
              <a:rPr lang="tr-TR" dirty="0" err="1"/>
              <a:t>statistics</a:t>
            </a:r>
            <a:r>
              <a:rPr lang="tr-TR" dirty="0"/>
              <a:t> </a:t>
            </a:r>
            <a:r>
              <a:rPr lang="tr-TR" dirty="0" err="1"/>
              <a:t>for</a:t>
            </a:r>
            <a:r>
              <a:rPr lang="tr-TR" dirty="0"/>
              <a:t> </a:t>
            </a:r>
            <a:r>
              <a:rPr lang="tr-TR" dirty="0" err="1"/>
              <a:t>experimental</a:t>
            </a:r>
            <a:r>
              <a:rPr lang="tr-TR" dirty="0"/>
              <a:t> </a:t>
            </a:r>
            <a:r>
              <a:rPr lang="tr-TR" dirty="0" err="1"/>
              <a:t>studies</a:t>
            </a:r>
            <a:r>
              <a:rPr lang="tr-TR" dirty="0"/>
              <a:t> </a:t>
            </a:r>
            <a:r>
              <a:rPr lang="tr-TR" dirty="0" err="1"/>
              <a:t>with</a:t>
            </a:r>
            <a:r>
              <a:rPr lang="tr-TR" dirty="0"/>
              <a:t> </a:t>
            </a:r>
            <a:r>
              <a:rPr lang="tr-TR" dirty="0" err="1"/>
              <a:t>two</a:t>
            </a:r>
            <a:r>
              <a:rPr lang="tr-TR" dirty="0"/>
              <a:t> </a:t>
            </a:r>
            <a:r>
              <a:rPr lang="tr-TR" dirty="0" err="1"/>
              <a:t>variables</a:t>
            </a:r>
            <a:endParaRPr lang="tr-TR" dirty="0"/>
          </a:p>
          <a:p>
            <a:pPr lvl="1"/>
            <a:r>
              <a:rPr lang="tr-TR" dirty="0" err="1"/>
              <a:t>Aim</a:t>
            </a:r>
            <a:r>
              <a:rPr lang="tr-TR" dirty="0"/>
              <a:t> is </a:t>
            </a:r>
            <a:r>
              <a:rPr lang="en-US" dirty="0"/>
              <a:t>to compare the </a:t>
            </a:r>
            <a:r>
              <a:rPr lang="en-US" b="1" dirty="0"/>
              <a:t>average</a:t>
            </a:r>
            <a:r>
              <a:rPr lang="en-US" dirty="0"/>
              <a:t> performance</a:t>
            </a:r>
            <a:r>
              <a:rPr lang="tr-TR" dirty="0"/>
              <a:t> (</a:t>
            </a:r>
            <a:r>
              <a:rPr lang="tr-TR" dirty="0" err="1"/>
              <a:t>mean</a:t>
            </a:r>
            <a:r>
              <a:rPr lang="tr-TR" dirty="0"/>
              <a:t>/</a:t>
            </a:r>
            <a:r>
              <a:rPr lang="tr-TR" dirty="0" err="1"/>
              <a:t>median</a:t>
            </a:r>
            <a:r>
              <a:rPr lang="tr-TR" dirty="0"/>
              <a:t>)</a:t>
            </a:r>
            <a:r>
              <a:rPr lang="en-US" dirty="0"/>
              <a:t> of </a:t>
            </a:r>
            <a:r>
              <a:rPr lang="en-US" b="1" u="sng" dirty="0">
                <a:solidFill>
                  <a:srgbClr val="FF0000"/>
                </a:solidFill>
              </a:rPr>
              <a:t>two groups</a:t>
            </a:r>
            <a:r>
              <a:rPr lang="en-US" dirty="0"/>
              <a:t> on a single measure to see if there is a difference.</a:t>
            </a:r>
            <a:endParaRPr lang="tr-TR" dirty="0"/>
          </a:p>
          <a:p>
            <a:r>
              <a:rPr lang="en-US" b="1" i="1" dirty="0"/>
              <a:t>t</a:t>
            </a:r>
            <a:r>
              <a:rPr lang="en-US" b="1" dirty="0"/>
              <a:t>-test</a:t>
            </a:r>
            <a:r>
              <a:rPr lang="en-US" dirty="0"/>
              <a:t>: </a:t>
            </a:r>
            <a:r>
              <a:rPr lang="tr-TR" dirty="0" err="1"/>
              <a:t>mean</a:t>
            </a:r>
            <a:r>
              <a:rPr lang="tr-TR" dirty="0"/>
              <a:t> is </a:t>
            </a:r>
            <a:r>
              <a:rPr lang="tr-TR" dirty="0" err="1"/>
              <a:t>used</a:t>
            </a:r>
            <a:r>
              <a:rPr lang="tr-TR" dirty="0"/>
              <a:t> (</a:t>
            </a:r>
            <a:r>
              <a:rPr lang="tr-TR" dirty="0" err="1"/>
              <a:t>Parametric</a:t>
            </a:r>
            <a:r>
              <a:rPr lang="tr-TR" dirty="0"/>
              <a:t>-Normal Distribution)</a:t>
            </a:r>
            <a:endParaRPr lang="en-US" dirty="0"/>
          </a:p>
          <a:p>
            <a:r>
              <a:rPr lang="tr-TR" b="1" dirty="0"/>
              <a:t>Mann-</a:t>
            </a:r>
            <a:r>
              <a:rPr lang="tr-TR" b="1" dirty="0" err="1"/>
              <a:t>Whitney</a:t>
            </a:r>
            <a:r>
              <a:rPr lang="tr-TR" b="1" dirty="0"/>
              <a:t> U / </a:t>
            </a:r>
            <a:r>
              <a:rPr lang="tr-TR" b="1" dirty="0" err="1"/>
              <a:t>Wilcoxon</a:t>
            </a:r>
            <a:r>
              <a:rPr lang="tr-TR" dirty="0"/>
              <a:t>: </a:t>
            </a:r>
            <a:r>
              <a:rPr lang="tr-TR" dirty="0" err="1"/>
              <a:t>median</a:t>
            </a:r>
            <a:r>
              <a:rPr lang="tr-TR" dirty="0"/>
              <a:t> is </a:t>
            </a:r>
            <a:r>
              <a:rPr lang="tr-TR" dirty="0" err="1"/>
              <a:t>used</a:t>
            </a:r>
            <a:r>
              <a:rPr lang="tr-TR" dirty="0"/>
              <a:t> (</a:t>
            </a:r>
            <a:r>
              <a:rPr lang="tr-TR" dirty="0" err="1"/>
              <a:t>Non</a:t>
            </a:r>
            <a:r>
              <a:rPr lang="tr-TR" dirty="0"/>
              <a:t>-</a:t>
            </a:r>
            <a:r>
              <a:rPr lang="tr-TR" dirty="0" err="1"/>
              <a:t>parametric</a:t>
            </a:r>
            <a:r>
              <a:rPr lang="tr-TR" dirty="0"/>
              <a:t>-Distribution is not normal)</a:t>
            </a:r>
          </a:p>
          <a:p>
            <a:endParaRPr lang="en-US" dirty="0"/>
          </a:p>
          <a:p>
            <a:r>
              <a:rPr lang="en-US" dirty="0"/>
              <a:t>E.g. You might want to know whether attitudes of eighth-grade boys and girls towards learning English differ. </a:t>
            </a:r>
          </a:p>
        </p:txBody>
      </p:sp>
    </p:spTree>
    <p:extLst>
      <p:ext uri="{BB962C8B-B14F-4D97-AF65-F5344CB8AC3E}">
        <p14:creationId xmlns:p14="http://schemas.microsoft.com/office/powerpoint/2010/main" val="23480051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pPr eaLnBrk="1" hangingPunct="1"/>
            <a:r>
              <a:rPr lang="en-GB" altLang="tr-TR" dirty="0"/>
              <a:t>Types of </a:t>
            </a:r>
            <a:r>
              <a:rPr lang="tr-TR" altLang="tr-TR" dirty="0" err="1"/>
              <a:t>statistics</a:t>
            </a:r>
            <a:r>
              <a:rPr lang="tr-TR" altLang="tr-TR" dirty="0"/>
              <a:t> </a:t>
            </a:r>
            <a:r>
              <a:rPr lang="tr-TR" altLang="tr-TR" dirty="0" err="1"/>
              <a:t>for</a:t>
            </a:r>
            <a:r>
              <a:rPr lang="tr-TR" altLang="tr-TR" dirty="0"/>
              <a:t> 2 </a:t>
            </a:r>
            <a:r>
              <a:rPr lang="tr-TR" altLang="tr-TR" dirty="0" err="1"/>
              <a:t>variables</a:t>
            </a:r>
            <a:endParaRPr lang="en-US" altLang="tr-TR" dirty="0"/>
          </a:p>
        </p:txBody>
      </p:sp>
      <p:graphicFrame>
        <p:nvGraphicFramePr>
          <p:cNvPr id="18464" name="Group 32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1298376126"/>
              </p:ext>
            </p:extLst>
          </p:nvPr>
        </p:nvGraphicFramePr>
        <p:xfrm>
          <a:off x="899592" y="1053252"/>
          <a:ext cx="7643193" cy="5260691"/>
        </p:xfrm>
        <a:graphic>
          <a:graphicData uri="http://schemas.openxmlformats.org/drawingml/2006/table">
            <a:tbl>
              <a:tblPr/>
              <a:tblGrid>
                <a:gridCol w="25477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477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4773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6333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Independent Samples</a:t>
                      </a:r>
                      <a:r>
                        <a:rPr kumimoji="0" lang="en-US" altLang="zh-CN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 </a:t>
                      </a: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Related</a:t>
                      </a:r>
                      <a:r>
                        <a:rPr kumimoji="0" lang="tr-TR" altLang="zh-CN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/ </a:t>
                      </a:r>
                      <a:r>
                        <a:rPr kumimoji="0" lang="en-GB" altLang="zh-CN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Samples</a:t>
                      </a:r>
                      <a:r>
                        <a:rPr kumimoji="0" lang="en-US" altLang="zh-CN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also called dependent means test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9390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Interval measures/ parametric</a:t>
                      </a: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 </a:t>
                      </a: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Independent samples t-test</a:t>
                      </a:r>
                      <a:r>
                        <a:rPr kumimoji="0" lang="en-GB" altLang="zh-CN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*</a:t>
                      </a: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Paired samples t-test**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333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Ordinal/ non-parametric</a:t>
                      </a: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 </a:t>
                      </a: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Mann-Whitney U-Test</a:t>
                      </a: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 </a:t>
                      </a: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Wilcoxon test</a:t>
                      </a:r>
                      <a:r>
                        <a:rPr kumimoji="0" lang="en-US" altLang="zh-CN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 </a:t>
                      </a: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2309" name="Text Box 33"/>
          <p:cNvSpPr txBox="1">
            <a:spLocks noChangeArrowheads="1"/>
          </p:cNvSpPr>
          <p:nvPr/>
        </p:nvSpPr>
        <p:spPr bwMode="auto">
          <a:xfrm>
            <a:off x="827088" y="6237288"/>
            <a:ext cx="8208962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00"/>
                </a:solidFill>
              </a14:hiddenFill>
            </a:ext>
            <a:ext uri="{91240B29-F687-4F45-9708-019B960494DF}">
              <a14:hiddenLine xmlns:a14="http://schemas.microsoft.com/office/drawing/2010/main" w="15875" algn="ctr">
                <a:solidFill>
                  <a:srgbClr val="FF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GB" altLang="zh-CN" sz="1200">
                <a:ea typeface="宋体" charset="-122"/>
              </a:rPr>
              <a:t>* 2 experimental conditions and different participants were assigned to each condition </a:t>
            </a:r>
          </a:p>
          <a:p>
            <a:pPr algn="l" eaLnBrk="1" hangingPunct="1">
              <a:spcBef>
                <a:spcPct val="50000"/>
              </a:spcBef>
            </a:pPr>
            <a:r>
              <a:rPr lang="en-GB" altLang="zh-CN" sz="1200">
                <a:ea typeface="宋体" charset="-122"/>
              </a:rPr>
              <a:t>** 2 experimental conditions and the same participants took part in both conditions of the experiments</a:t>
            </a:r>
            <a:endParaRPr lang="en-US" altLang="tr-TR" sz="1200"/>
          </a:p>
        </p:txBody>
      </p:sp>
    </p:spTree>
    <p:extLst>
      <p:ext uri="{BB962C8B-B14F-4D97-AF65-F5344CB8AC3E}">
        <p14:creationId xmlns:p14="http://schemas.microsoft.com/office/powerpoint/2010/main" val="3135556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93A60F1-BC4A-48F9-8EB9-A82B65652D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404664"/>
            <a:ext cx="7200900" cy="726976"/>
          </a:xfrm>
        </p:spPr>
        <p:txBody>
          <a:bodyPr/>
          <a:lstStyle/>
          <a:p>
            <a:pPr algn="ctr"/>
            <a:r>
              <a:rPr lang="tr-TR" dirty="0" err="1"/>
              <a:t>Example</a:t>
            </a:r>
            <a:r>
              <a:rPr lang="tr-TR" dirty="0"/>
              <a:t> </a:t>
            </a:r>
            <a:r>
              <a:rPr lang="tr-TR" dirty="0" err="1"/>
              <a:t>for</a:t>
            </a:r>
            <a:r>
              <a:rPr lang="tr-TR" dirty="0"/>
              <a:t> </a:t>
            </a:r>
            <a:r>
              <a:rPr lang="tr-TR" dirty="0" err="1"/>
              <a:t>Experimental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A55A0C9-E8E8-454B-987B-D3EDCCD456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8700" y="1268760"/>
            <a:ext cx="7200900" cy="4598640"/>
          </a:xfrm>
        </p:spPr>
        <p:txBody>
          <a:bodyPr>
            <a:normAutofit lnSpcReduction="10000"/>
          </a:bodyPr>
          <a:lstStyle/>
          <a:p>
            <a:r>
              <a:rPr lang="tr-TR" dirty="0" err="1"/>
              <a:t>Two</a:t>
            </a:r>
            <a:r>
              <a:rPr lang="tr-TR" dirty="0"/>
              <a:t> </a:t>
            </a:r>
            <a:r>
              <a:rPr lang="tr-TR" dirty="0" err="1"/>
              <a:t>groups</a:t>
            </a:r>
            <a:r>
              <a:rPr lang="tr-TR" dirty="0"/>
              <a:t>: </a:t>
            </a:r>
            <a:r>
              <a:rPr lang="tr-TR" dirty="0" err="1"/>
              <a:t>One</a:t>
            </a:r>
            <a:r>
              <a:rPr lang="tr-TR" dirty="0"/>
              <a:t> </a:t>
            </a:r>
            <a:r>
              <a:rPr lang="tr-TR" dirty="0" err="1"/>
              <a:t>receiving</a:t>
            </a:r>
            <a:r>
              <a:rPr lang="tr-TR" dirty="0"/>
              <a:t> </a:t>
            </a:r>
            <a:r>
              <a:rPr lang="tr-TR" dirty="0" err="1"/>
              <a:t>treatment</a:t>
            </a:r>
            <a:r>
              <a:rPr lang="tr-TR" dirty="0"/>
              <a:t> </a:t>
            </a:r>
            <a:r>
              <a:rPr lang="tr-TR" dirty="0" err="1"/>
              <a:t>from</a:t>
            </a:r>
            <a:r>
              <a:rPr lang="tr-TR" dirty="0"/>
              <a:t> a </a:t>
            </a:r>
            <a:r>
              <a:rPr lang="tr-TR" dirty="0" err="1"/>
              <a:t>native</a:t>
            </a:r>
            <a:r>
              <a:rPr lang="tr-TR" dirty="0"/>
              <a:t> </a:t>
            </a:r>
            <a:r>
              <a:rPr lang="tr-TR" dirty="0" err="1"/>
              <a:t>teacher</a:t>
            </a:r>
            <a:r>
              <a:rPr lang="tr-TR" dirty="0"/>
              <a:t>; the </a:t>
            </a:r>
            <a:r>
              <a:rPr lang="tr-TR" dirty="0" err="1"/>
              <a:t>other</a:t>
            </a:r>
            <a:r>
              <a:rPr lang="tr-TR" dirty="0"/>
              <a:t> no </a:t>
            </a:r>
            <a:r>
              <a:rPr lang="tr-TR" dirty="0" err="1"/>
              <a:t>native</a:t>
            </a:r>
            <a:r>
              <a:rPr lang="tr-TR" dirty="0"/>
              <a:t> </a:t>
            </a:r>
            <a:r>
              <a:rPr lang="tr-TR" dirty="0" err="1"/>
              <a:t>teacher</a:t>
            </a:r>
            <a:endParaRPr lang="tr-TR" dirty="0"/>
          </a:p>
          <a:p>
            <a:r>
              <a:rPr lang="tr-TR" dirty="0"/>
              <a:t>30 </a:t>
            </a:r>
            <a:r>
              <a:rPr lang="tr-TR" dirty="0" err="1"/>
              <a:t>students</a:t>
            </a:r>
            <a:r>
              <a:rPr lang="tr-TR" dirty="0"/>
              <a:t> in </a:t>
            </a:r>
            <a:r>
              <a:rPr lang="tr-TR" dirty="0" err="1"/>
              <a:t>each</a:t>
            </a:r>
            <a:r>
              <a:rPr lang="tr-TR" dirty="0"/>
              <a:t> </a:t>
            </a:r>
            <a:r>
              <a:rPr lang="tr-TR" dirty="0" err="1"/>
              <a:t>group</a:t>
            </a:r>
            <a:endParaRPr lang="tr-TR" dirty="0"/>
          </a:p>
          <a:p>
            <a:endParaRPr lang="tr-TR" dirty="0"/>
          </a:p>
          <a:p>
            <a:r>
              <a:rPr lang="tr-TR" dirty="0"/>
              <a:t>RQ: </a:t>
            </a:r>
            <a:r>
              <a:rPr lang="tr-TR" dirty="0" err="1"/>
              <a:t>Does</a:t>
            </a:r>
            <a:r>
              <a:rPr lang="tr-TR" dirty="0"/>
              <a:t> </a:t>
            </a:r>
            <a:r>
              <a:rPr lang="en-US" dirty="0"/>
              <a:t> </a:t>
            </a:r>
            <a:r>
              <a:rPr lang="tr-TR" dirty="0" err="1"/>
              <a:t>having</a:t>
            </a:r>
            <a:r>
              <a:rPr lang="tr-TR" dirty="0"/>
              <a:t> a </a:t>
            </a:r>
            <a:r>
              <a:rPr lang="tr-TR" dirty="0" err="1"/>
              <a:t>native</a:t>
            </a:r>
            <a:r>
              <a:rPr lang="tr-TR" dirty="0"/>
              <a:t> </a:t>
            </a:r>
            <a:r>
              <a:rPr lang="tr-TR" dirty="0" err="1"/>
              <a:t>teacher</a:t>
            </a:r>
            <a:r>
              <a:rPr lang="en-US" dirty="0"/>
              <a:t> </a:t>
            </a:r>
            <a:r>
              <a:rPr lang="tr-TR" dirty="0" err="1"/>
              <a:t>affect</a:t>
            </a:r>
            <a:r>
              <a:rPr lang="tr-TR" dirty="0"/>
              <a:t> </a:t>
            </a:r>
            <a:r>
              <a:rPr lang="tr-TR" dirty="0" err="1"/>
              <a:t>students</a:t>
            </a:r>
            <a:r>
              <a:rPr lang="tr-TR" dirty="0"/>
              <a:t>’ </a:t>
            </a:r>
            <a:r>
              <a:rPr lang="tr-TR" dirty="0" err="1"/>
              <a:t>intercultural</a:t>
            </a:r>
            <a:r>
              <a:rPr lang="tr-TR" dirty="0"/>
              <a:t> </a:t>
            </a:r>
            <a:r>
              <a:rPr lang="tr-TR" dirty="0" err="1"/>
              <a:t>competence</a:t>
            </a:r>
            <a:r>
              <a:rPr lang="tr-TR" dirty="0"/>
              <a:t>?</a:t>
            </a:r>
          </a:p>
          <a:p>
            <a:pPr lvl="1"/>
            <a:r>
              <a:rPr lang="tr-TR" dirty="0"/>
              <a:t>H</a:t>
            </a:r>
            <a:r>
              <a:rPr lang="tr-TR" baseline="-25000" dirty="0"/>
              <a:t>0</a:t>
            </a:r>
            <a:r>
              <a:rPr lang="tr-TR" dirty="0"/>
              <a:t>= There is no </a:t>
            </a:r>
            <a:r>
              <a:rPr lang="tr-TR" dirty="0" err="1"/>
              <a:t>difference</a:t>
            </a:r>
            <a:r>
              <a:rPr lang="tr-TR" dirty="0"/>
              <a:t> </a:t>
            </a:r>
            <a:r>
              <a:rPr lang="tr-TR" dirty="0" err="1"/>
              <a:t>between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students</a:t>
            </a:r>
            <a:r>
              <a:rPr lang="tr-TR" dirty="0"/>
              <a:t> </a:t>
            </a:r>
            <a:r>
              <a:rPr lang="tr-TR" dirty="0" err="1"/>
              <a:t>who</a:t>
            </a:r>
            <a:r>
              <a:rPr lang="tr-TR" dirty="0"/>
              <a:t> </a:t>
            </a:r>
            <a:r>
              <a:rPr lang="tr-TR" dirty="0" err="1"/>
              <a:t>have</a:t>
            </a:r>
            <a:r>
              <a:rPr lang="tr-TR" dirty="0"/>
              <a:t> </a:t>
            </a:r>
            <a:r>
              <a:rPr lang="tr-TR" dirty="0" err="1"/>
              <a:t>received</a:t>
            </a:r>
            <a:r>
              <a:rPr lang="tr-TR" dirty="0"/>
              <a:t> </a:t>
            </a:r>
            <a:r>
              <a:rPr lang="tr-TR" dirty="0" err="1"/>
              <a:t>training</a:t>
            </a:r>
            <a:r>
              <a:rPr lang="tr-TR" dirty="0"/>
              <a:t> </a:t>
            </a:r>
            <a:r>
              <a:rPr lang="tr-TR" dirty="0" err="1"/>
              <a:t>from</a:t>
            </a:r>
            <a:r>
              <a:rPr lang="tr-TR" dirty="0"/>
              <a:t> a </a:t>
            </a:r>
            <a:r>
              <a:rPr lang="tr-TR" dirty="0" err="1"/>
              <a:t>native</a:t>
            </a:r>
            <a:r>
              <a:rPr lang="tr-TR" dirty="0"/>
              <a:t> </a:t>
            </a:r>
            <a:r>
              <a:rPr lang="tr-TR" dirty="0" err="1"/>
              <a:t>teacher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the </a:t>
            </a:r>
            <a:r>
              <a:rPr lang="tr-TR" dirty="0" err="1"/>
              <a:t>ones</a:t>
            </a:r>
            <a:r>
              <a:rPr lang="tr-TR" dirty="0"/>
              <a:t> </a:t>
            </a:r>
            <a:r>
              <a:rPr lang="tr-TR" dirty="0" err="1"/>
              <a:t>who</a:t>
            </a:r>
            <a:r>
              <a:rPr lang="tr-TR" dirty="0"/>
              <a:t> do </a:t>
            </a:r>
            <a:r>
              <a:rPr lang="tr-TR" dirty="0" err="1"/>
              <a:t>have</a:t>
            </a:r>
            <a:r>
              <a:rPr lang="tr-TR" dirty="0"/>
              <a:t> not in </a:t>
            </a:r>
            <a:r>
              <a:rPr lang="tr-TR" dirty="0" err="1"/>
              <a:t>terms</a:t>
            </a:r>
            <a:r>
              <a:rPr lang="tr-TR" dirty="0"/>
              <a:t> of </a:t>
            </a:r>
            <a:r>
              <a:rPr lang="tr-TR" dirty="0" err="1"/>
              <a:t>their</a:t>
            </a:r>
            <a:r>
              <a:rPr lang="tr-TR" dirty="0"/>
              <a:t> </a:t>
            </a:r>
            <a:r>
              <a:rPr lang="tr-TR" dirty="0" err="1"/>
              <a:t>intercultural</a:t>
            </a:r>
            <a:r>
              <a:rPr lang="tr-TR" dirty="0"/>
              <a:t> </a:t>
            </a:r>
            <a:r>
              <a:rPr lang="tr-TR" dirty="0" err="1"/>
              <a:t>competence</a:t>
            </a:r>
            <a:r>
              <a:rPr lang="tr-TR" dirty="0"/>
              <a:t>. </a:t>
            </a:r>
          </a:p>
          <a:p>
            <a:pPr lvl="1"/>
            <a:r>
              <a:rPr lang="tr-TR" dirty="0"/>
              <a:t>H</a:t>
            </a:r>
            <a:r>
              <a:rPr lang="tr-TR" baseline="-25000" dirty="0"/>
              <a:t>1</a:t>
            </a:r>
            <a:r>
              <a:rPr lang="tr-TR" dirty="0"/>
              <a:t>=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students</a:t>
            </a:r>
            <a:r>
              <a:rPr lang="tr-TR" dirty="0"/>
              <a:t> </a:t>
            </a:r>
            <a:r>
              <a:rPr lang="tr-TR" dirty="0" err="1"/>
              <a:t>who</a:t>
            </a:r>
            <a:r>
              <a:rPr lang="tr-TR" dirty="0"/>
              <a:t> </a:t>
            </a:r>
            <a:r>
              <a:rPr lang="tr-TR" dirty="0" err="1"/>
              <a:t>have</a:t>
            </a:r>
            <a:r>
              <a:rPr lang="tr-TR" dirty="0"/>
              <a:t> </a:t>
            </a:r>
            <a:r>
              <a:rPr lang="tr-TR" dirty="0" err="1"/>
              <a:t>received</a:t>
            </a:r>
            <a:r>
              <a:rPr lang="tr-TR" dirty="0"/>
              <a:t> </a:t>
            </a:r>
            <a:r>
              <a:rPr lang="tr-TR" dirty="0" err="1"/>
              <a:t>training</a:t>
            </a:r>
            <a:r>
              <a:rPr lang="tr-TR" dirty="0"/>
              <a:t> </a:t>
            </a:r>
            <a:r>
              <a:rPr lang="tr-TR" dirty="0" err="1"/>
              <a:t>from</a:t>
            </a:r>
            <a:r>
              <a:rPr lang="tr-TR" dirty="0"/>
              <a:t> a </a:t>
            </a:r>
            <a:r>
              <a:rPr lang="tr-TR" dirty="0" err="1"/>
              <a:t>native</a:t>
            </a:r>
            <a:r>
              <a:rPr lang="tr-TR" dirty="0"/>
              <a:t> </a:t>
            </a:r>
            <a:r>
              <a:rPr lang="tr-TR" dirty="0" err="1"/>
              <a:t>teacher</a:t>
            </a:r>
            <a:r>
              <a:rPr lang="tr-TR" dirty="0"/>
              <a:t> </a:t>
            </a:r>
            <a:r>
              <a:rPr lang="tr-TR" dirty="0" err="1"/>
              <a:t>have</a:t>
            </a:r>
            <a:r>
              <a:rPr lang="tr-TR" dirty="0"/>
              <a:t> </a:t>
            </a:r>
            <a:r>
              <a:rPr lang="tr-TR" dirty="0" err="1"/>
              <a:t>higher</a:t>
            </a:r>
            <a:r>
              <a:rPr lang="tr-TR" dirty="0"/>
              <a:t> </a:t>
            </a:r>
            <a:r>
              <a:rPr lang="tr-TR" dirty="0" err="1"/>
              <a:t>level</a:t>
            </a:r>
            <a:r>
              <a:rPr lang="tr-TR" dirty="0"/>
              <a:t> of </a:t>
            </a:r>
            <a:r>
              <a:rPr lang="tr-TR" dirty="0" err="1"/>
              <a:t>intercultural</a:t>
            </a:r>
            <a:r>
              <a:rPr lang="tr-TR" dirty="0"/>
              <a:t> </a:t>
            </a:r>
            <a:r>
              <a:rPr lang="tr-TR" dirty="0" err="1"/>
              <a:t>competence</a:t>
            </a:r>
            <a:r>
              <a:rPr lang="tr-TR" dirty="0"/>
              <a:t> </a:t>
            </a:r>
            <a:r>
              <a:rPr lang="tr-TR" dirty="0" err="1"/>
              <a:t>than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ones</a:t>
            </a:r>
            <a:r>
              <a:rPr lang="tr-TR" dirty="0"/>
              <a:t> </a:t>
            </a:r>
            <a:r>
              <a:rPr lang="tr-TR" dirty="0" err="1"/>
              <a:t>who</a:t>
            </a:r>
            <a:r>
              <a:rPr lang="tr-TR" dirty="0"/>
              <a:t> </a:t>
            </a:r>
            <a:r>
              <a:rPr lang="tr-TR" dirty="0" err="1"/>
              <a:t>have</a:t>
            </a:r>
            <a:r>
              <a:rPr lang="tr-TR" dirty="0"/>
              <a:t> not.  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321144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b="1" dirty="0" err="1"/>
              <a:t>Independent</a:t>
            </a:r>
            <a:r>
              <a:rPr lang="tr-TR" b="1" dirty="0"/>
              <a:t> </a:t>
            </a:r>
            <a:r>
              <a:rPr lang="tr-TR" b="1" dirty="0" err="1"/>
              <a:t>sample</a:t>
            </a:r>
            <a:r>
              <a:rPr lang="tr-TR" b="1" i="1" dirty="0"/>
              <a:t> </a:t>
            </a:r>
            <a:r>
              <a:rPr lang="en-US" b="1" i="1" dirty="0"/>
              <a:t>t</a:t>
            </a:r>
            <a:r>
              <a:rPr lang="en-US" b="1" dirty="0"/>
              <a:t>-test</a:t>
            </a:r>
            <a:r>
              <a:rPr lang="tr-TR" dirty="0"/>
              <a:t> </a:t>
            </a:r>
            <a:br>
              <a:rPr lang="tr-TR" dirty="0"/>
            </a:br>
            <a:r>
              <a:rPr lang="tr-TR" sz="3100" dirty="0">
                <a:solidFill>
                  <a:srgbClr val="FF0000"/>
                </a:solidFill>
              </a:rPr>
              <a:t>(</a:t>
            </a:r>
            <a:r>
              <a:rPr lang="tr-TR" sz="3100" dirty="0" err="1">
                <a:solidFill>
                  <a:srgbClr val="FF0000"/>
                </a:solidFill>
              </a:rPr>
              <a:t>parametric</a:t>
            </a:r>
            <a:r>
              <a:rPr lang="tr-TR" sz="3100" dirty="0">
                <a:solidFill>
                  <a:srgbClr val="FF0000"/>
                </a:solidFill>
              </a:rPr>
              <a:t> data for </a:t>
            </a:r>
            <a:r>
              <a:rPr lang="tr-TR" sz="3100" dirty="0" err="1">
                <a:solidFill>
                  <a:srgbClr val="FF0000"/>
                </a:solidFill>
              </a:rPr>
              <a:t>two</a:t>
            </a:r>
            <a:r>
              <a:rPr lang="tr-TR" sz="3100" dirty="0">
                <a:solidFill>
                  <a:srgbClr val="FF0000"/>
                </a:solidFill>
              </a:rPr>
              <a:t> </a:t>
            </a:r>
            <a:r>
              <a:rPr lang="tr-TR" sz="3100" dirty="0" err="1">
                <a:solidFill>
                  <a:srgbClr val="FF0000"/>
                </a:solidFill>
              </a:rPr>
              <a:t>independent</a:t>
            </a:r>
            <a:r>
              <a:rPr lang="tr-TR" sz="3100" dirty="0">
                <a:solidFill>
                  <a:srgbClr val="FF0000"/>
                </a:solidFill>
              </a:rPr>
              <a:t> </a:t>
            </a:r>
            <a:r>
              <a:rPr lang="tr-TR" sz="3100" dirty="0" err="1">
                <a:solidFill>
                  <a:srgbClr val="FF0000"/>
                </a:solidFill>
              </a:rPr>
              <a:t>groups</a:t>
            </a:r>
            <a:r>
              <a:rPr lang="tr-TR" sz="3100" dirty="0">
                <a:solidFill>
                  <a:srgbClr val="FF0000"/>
                </a:solidFill>
              </a:rPr>
              <a:t>)</a:t>
            </a:r>
            <a:endParaRPr lang="en-US" sz="3100" dirty="0">
              <a:solidFill>
                <a:srgbClr val="FF0000"/>
              </a:solidFill>
            </a:endParaRPr>
          </a:p>
        </p:txBody>
      </p:sp>
      <p:sp>
        <p:nvSpPr>
          <p:cNvPr id="2" name="1 İçerik Yer Tutucusu"/>
          <p:cNvSpPr>
            <a:spLocks noGrp="1"/>
          </p:cNvSpPr>
          <p:nvPr>
            <p:ph idx="1"/>
          </p:nvPr>
        </p:nvSpPr>
        <p:spPr>
          <a:xfrm>
            <a:off x="1028700" y="1772816"/>
            <a:ext cx="7200900" cy="4094584"/>
          </a:xfrm>
        </p:spPr>
        <p:txBody>
          <a:bodyPr/>
          <a:lstStyle/>
          <a:p>
            <a:endParaRPr lang="en-US" dirty="0"/>
          </a:p>
        </p:txBody>
      </p:sp>
      <p:graphicFrame>
        <p:nvGraphicFramePr>
          <p:cNvPr id="5" name="Nesne 4">
            <a:extLst>
              <a:ext uri="{FF2B5EF4-FFF2-40B4-BE49-F238E27FC236}">
                <a16:creationId xmlns:a16="http://schemas.microsoft.com/office/drawing/2014/main" id="{FE05F147-66A0-4395-98D4-63A2D8D81B4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86789361"/>
              </p:ext>
            </p:extLst>
          </p:nvPr>
        </p:nvGraphicFramePr>
        <p:xfrm>
          <a:off x="914400" y="1772816"/>
          <a:ext cx="7618040" cy="40945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5752474" imgH="1237345" progId="Word.Document.12">
                  <p:embed/>
                </p:oleObj>
              </mc:Choice>
              <mc:Fallback>
                <p:oleObj name="Document" r:id="rId3" imgW="5752474" imgH="1237345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14400" y="1772816"/>
                        <a:ext cx="7618040" cy="409458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6711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theme/theme1.xml><?xml version="1.0" encoding="utf-8"?>
<a:theme xmlns:a="http://schemas.openxmlformats.org/drawingml/2006/main" name="Kırp">
  <a:themeElements>
    <a:clrScheme name="Kır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Özel 2">
      <a:majorFont>
        <a:latin typeface="Franklin Gothic Book"/>
        <a:ea typeface=""/>
        <a:cs typeface=""/>
      </a:majorFont>
      <a:minorFont>
        <a:latin typeface="Century Gothic"/>
        <a:ea typeface=""/>
        <a:cs typeface=""/>
      </a:minorFont>
    </a:fontScheme>
    <a:fmtScheme name="Kır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kırpılmış</Template>
  <TotalTime>3739</TotalTime>
  <Words>1393</Words>
  <Application>Microsoft Office PowerPoint</Application>
  <PresentationFormat>Ekran Gösterisi (4:3)</PresentationFormat>
  <Paragraphs>173</Paragraphs>
  <Slides>31</Slides>
  <Notes>31</Notes>
  <HiddenSlides>0</HiddenSlides>
  <MMClips>0</MMClips>
  <ScaleCrop>false</ScaleCrop>
  <HeadingPairs>
    <vt:vector size="8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Eklenmiş OLE Hizmet Programları</vt:lpstr>
      </vt:variant>
      <vt:variant>
        <vt:i4>2</vt:i4>
      </vt:variant>
      <vt:variant>
        <vt:lpstr>Slayt Başlıkları</vt:lpstr>
      </vt:variant>
      <vt:variant>
        <vt:i4>31</vt:i4>
      </vt:variant>
    </vt:vector>
  </HeadingPairs>
  <TitlesOfParts>
    <vt:vector size="39" baseType="lpstr">
      <vt:lpstr>Arial</vt:lpstr>
      <vt:lpstr>Calibri</vt:lpstr>
      <vt:lpstr>Century Gothic</vt:lpstr>
      <vt:lpstr>Franklin Gothic Book</vt:lpstr>
      <vt:lpstr>Times New Roman</vt:lpstr>
      <vt:lpstr>Kırp</vt:lpstr>
      <vt:lpstr>Document</vt:lpstr>
      <vt:lpstr>Microsoft Word Belgesi</vt:lpstr>
      <vt:lpstr>InferentIal StatIstIcs</vt:lpstr>
      <vt:lpstr>PowerPoint Sunusu</vt:lpstr>
      <vt:lpstr>Statistical Significance (p value)</vt:lpstr>
      <vt:lpstr>PowerPoint Sunusu</vt:lpstr>
      <vt:lpstr>StatIstIcs for ExperImental StudIes</vt:lpstr>
      <vt:lpstr>STATISTICS FOR TWO VARIABLES</vt:lpstr>
      <vt:lpstr>Types of statistics for 2 variables</vt:lpstr>
      <vt:lpstr>Example for Experimental</vt:lpstr>
      <vt:lpstr>Independent sample t-test  (parametric data for two independent groups)</vt:lpstr>
      <vt:lpstr>PowerPoint Sunusu</vt:lpstr>
      <vt:lpstr>PowerPoint Sunusu</vt:lpstr>
      <vt:lpstr>PowerPoint Sunusu</vt:lpstr>
      <vt:lpstr>Mann Whitney U Test (non-parametric data for two independent groups)</vt:lpstr>
      <vt:lpstr>PowerPoint Sunusu</vt:lpstr>
      <vt:lpstr>Sample Mann Whitney U Test Table and Interpretation</vt:lpstr>
      <vt:lpstr>Paired sample t-test  (parametric data for the same group at two intervals)</vt:lpstr>
      <vt:lpstr>PowerPoint Sunusu</vt:lpstr>
      <vt:lpstr>PowerPoint Sunusu</vt:lpstr>
      <vt:lpstr>PowerPoint Sunusu</vt:lpstr>
      <vt:lpstr>Wilcoxon (Signed Rank) (non-parametric data for the same group at two intervals)</vt:lpstr>
      <vt:lpstr>PowerPoint Sunusu</vt:lpstr>
      <vt:lpstr>PowerPoint Sunusu</vt:lpstr>
      <vt:lpstr>PowerPoint Sunusu</vt:lpstr>
      <vt:lpstr>STATISTICS FOR 3 OR MORE VARIABLES</vt:lpstr>
      <vt:lpstr>PowerPoint Sunusu</vt:lpstr>
      <vt:lpstr>PowerPoint Sunusu</vt:lpstr>
      <vt:lpstr>Post Hoc Analysis</vt:lpstr>
      <vt:lpstr>Sample ANOVA Table and Interpretation</vt:lpstr>
      <vt:lpstr>Kruskal-Wallis (non-parametric data for 3 or more independent groups)</vt:lpstr>
      <vt:lpstr>PowerPoint Sunusu</vt:lpstr>
      <vt:lpstr>Sample Kruskal-Wallis Results Table and Interpretation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Inferential Statistics</dc:title>
  <dc:creator>Sony</dc:creator>
  <cp:lastModifiedBy>Sehnaz Sahinkarakas</cp:lastModifiedBy>
  <cp:revision>148</cp:revision>
  <dcterms:created xsi:type="dcterms:W3CDTF">2016-03-16T17:17:34Z</dcterms:created>
  <dcterms:modified xsi:type="dcterms:W3CDTF">2021-03-22T11:42:30Z</dcterms:modified>
</cp:coreProperties>
</file>