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3"/>
  </p:notesMasterIdLst>
  <p:sldIdLst>
    <p:sldId id="256" r:id="rId2"/>
    <p:sldId id="259" r:id="rId3"/>
    <p:sldId id="261" r:id="rId4"/>
    <p:sldId id="290" r:id="rId5"/>
    <p:sldId id="269" r:id="rId6"/>
    <p:sldId id="263" r:id="rId7"/>
    <p:sldId id="270" r:id="rId8"/>
    <p:sldId id="301" r:id="rId9"/>
    <p:sldId id="265" r:id="rId10"/>
    <p:sldId id="304" r:id="rId11"/>
    <p:sldId id="305" r:id="rId12"/>
    <p:sldId id="268" r:id="rId13"/>
    <p:sldId id="257" r:id="rId14"/>
    <p:sldId id="306" r:id="rId15"/>
    <p:sldId id="271" r:id="rId16"/>
    <p:sldId id="266" r:id="rId17"/>
    <p:sldId id="307" r:id="rId18"/>
    <p:sldId id="308" r:id="rId19"/>
    <p:sldId id="313" r:id="rId20"/>
    <p:sldId id="272" r:id="rId21"/>
    <p:sldId id="309" r:id="rId22"/>
    <p:sldId id="310" r:id="rId23"/>
    <p:sldId id="315" r:id="rId24"/>
    <p:sldId id="273" r:id="rId25"/>
    <p:sldId id="319" r:id="rId26"/>
    <p:sldId id="321" r:id="rId27"/>
    <p:sldId id="322" r:id="rId28"/>
    <p:sldId id="316" r:id="rId29"/>
    <p:sldId id="278" r:id="rId30"/>
    <p:sldId id="317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0" autoAdjust="0"/>
    <p:restoredTop sz="83894" autoAdjust="0"/>
  </p:normalViewPr>
  <p:slideViewPr>
    <p:cSldViewPr>
      <p:cViewPr varScale="1">
        <p:scale>
          <a:sx n="57" d="100"/>
          <a:sy n="57" d="100"/>
        </p:scale>
        <p:origin x="171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B76A0-9AF8-4F2A-948D-B10DA58FDD5F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53EA-B1D2-4444-ADD0-0CEDAD801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11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76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498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7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587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058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19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580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374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844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91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57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682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200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806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483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246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73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033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710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7700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6958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57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17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958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11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84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48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97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E93B60-648D-419F-B877-B196A903EE34}" type="slidenum">
              <a:rPr lang="en-US" altLang="tr-TR"/>
              <a:pPr eaLnBrk="1" hangingPunct="1"/>
              <a:t>7</a:t>
            </a:fld>
            <a:endParaRPr lang="en-US" altLang="tr-T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139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653EA-B1D2-4444-ADD0-0CEDAD80162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8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622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74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36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196E-3579-41EC-8A1F-B8EECC9B1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24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4293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08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12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88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8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571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88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82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9.docx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2.docx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Word_Document14.docx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6.docx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Word_Document18.docx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 err="1"/>
              <a:t>InferentIal</a:t>
            </a:r>
            <a:r>
              <a:rPr lang="tr-TR" sz="5400" dirty="0"/>
              <a:t> </a:t>
            </a:r>
            <a:r>
              <a:rPr lang="tr-TR" sz="5400" dirty="0" err="1"/>
              <a:t>StatIstIcs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059832" y="4581128"/>
            <a:ext cx="5123755" cy="1086237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Prof. Dr. Şehnaz </a:t>
            </a:r>
            <a:r>
              <a:rPr lang="tr-TR" dirty="0" err="1"/>
              <a:t>Şahinkarakaş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64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3223DFC9-E0C6-48DC-BF49-BD1883133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41384"/>
              </p:ext>
            </p:extLst>
          </p:nvPr>
        </p:nvGraphicFramePr>
        <p:xfrm>
          <a:off x="755576" y="188640"/>
          <a:ext cx="7992888" cy="619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3522727" progId="Word.Document.12">
                  <p:embed/>
                </p:oleObj>
              </mc:Choice>
              <mc:Fallback>
                <p:oleObj name="Document" r:id="rId3" imgW="5752474" imgH="35227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88640"/>
                        <a:ext cx="7992888" cy="619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A593B45-CF67-4FA2-ABA4-072D8EA82487}"/>
              </a:ext>
            </a:extLst>
          </p:cNvPr>
          <p:cNvSpPr/>
          <p:nvPr/>
        </p:nvSpPr>
        <p:spPr>
          <a:xfrm>
            <a:off x="3131840" y="3573016"/>
            <a:ext cx="6480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6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3223DFC9-E0C6-48DC-BF49-BD1883133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985220"/>
              </p:ext>
            </p:extLst>
          </p:nvPr>
        </p:nvGraphicFramePr>
        <p:xfrm>
          <a:off x="827584" y="620688"/>
          <a:ext cx="8062217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4991" imgH="3521647" progId="Word.Document.12">
                  <p:embed/>
                </p:oleObj>
              </mc:Choice>
              <mc:Fallback>
                <p:oleObj name="Document" r:id="rId3" imgW="5754991" imgH="3521647" progId="Word.Document.12">
                  <p:embed/>
                  <p:pic>
                    <p:nvPicPr>
                      <p:cNvPr id="5" name="Nesne 4">
                        <a:extLst>
                          <a:ext uri="{FF2B5EF4-FFF2-40B4-BE49-F238E27FC236}">
                            <a16:creationId xmlns:a16="http://schemas.microsoft.com/office/drawing/2014/main" id="{3223DFC9-E0C6-48DC-BF49-BD1883133C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620688"/>
                        <a:ext cx="8062217" cy="641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4DD998B0-9333-4EC2-B816-C068C4389F86}"/>
              </a:ext>
            </a:extLst>
          </p:cNvPr>
          <p:cNvSpPr/>
          <p:nvPr/>
        </p:nvSpPr>
        <p:spPr>
          <a:xfrm>
            <a:off x="3923928" y="4149080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BE0B2A3-76E1-4306-BD3E-8A448B2401A3}"/>
              </a:ext>
            </a:extLst>
          </p:cNvPr>
          <p:cNvSpPr/>
          <p:nvPr/>
        </p:nvSpPr>
        <p:spPr>
          <a:xfrm>
            <a:off x="4932040" y="41490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3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4" y="4656620"/>
            <a:ext cx="78488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tr-TR" sz="20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nterpretation:</a:t>
            </a:r>
            <a:r>
              <a:rPr kumimoji="0" lang="en-GB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is a statistically significant difference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between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two groups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considering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their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intercultural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competence</a:t>
            </a:r>
            <a:r>
              <a:rPr lang="en-GB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(t=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GB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03</a:t>
            </a:r>
            <a:r>
              <a:rPr lang="en-GB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p&lt;.0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GB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A,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ones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who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received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training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native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speaker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scored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higher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GB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</a:t>
            </a:r>
            <a:r>
              <a:rPr kumimoji="0" lang="en-GB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than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ones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who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not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received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training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native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speaker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m=3</a:t>
            </a:r>
            <a:r>
              <a:rPr kumimoji="0" lang="en-GB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GB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6).</a:t>
            </a:r>
            <a:endParaRPr kumimoji="0" lang="tr-T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36016"/>
              </p:ext>
            </p:extLst>
          </p:nvPr>
        </p:nvGraphicFramePr>
        <p:xfrm>
          <a:off x="683574" y="2149551"/>
          <a:ext cx="7632850" cy="2232249"/>
        </p:xfrm>
        <a:graphic>
          <a:graphicData uri="http://schemas.openxmlformats.org/drawingml/2006/table">
            <a:tbl>
              <a:tblPr/>
              <a:tblGrid>
                <a:gridCol w="158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Group A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4.13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Group B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3.86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FD262516-3558-4BA8-9522-F51F01DF71E2}"/>
              </a:ext>
            </a:extLst>
          </p:cNvPr>
          <p:cNvSpPr/>
          <p:nvPr/>
        </p:nvSpPr>
        <p:spPr>
          <a:xfrm>
            <a:off x="1334710" y="332656"/>
            <a:ext cx="6330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Sample</a:t>
            </a:r>
            <a:r>
              <a:rPr lang="tr-TR" sz="2800" b="1" dirty="0"/>
              <a:t> </a:t>
            </a:r>
            <a:r>
              <a:rPr lang="tr-TR" sz="2800" b="1" dirty="0" err="1"/>
              <a:t>Independent</a:t>
            </a:r>
            <a:r>
              <a:rPr lang="tr-TR" sz="2800" b="1" dirty="0"/>
              <a:t> Sample</a:t>
            </a:r>
            <a:r>
              <a:rPr lang="en-US" sz="2800" b="1" dirty="0"/>
              <a:t> </a:t>
            </a:r>
            <a:r>
              <a:rPr lang="en-US" sz="2800" b="1" i="1" dirty="0"/>
              <a:t>t</a:t>
            </a:r>
            <a:r>
              <a:rPr lang="en-US" sz="2800" b="1" dirty="0"/>
              <a:t>-test </a:t>
            </a:r>
            <a:endParaRPr lang="tr-TR" sz="2800" b="1" dirty="0"/>
          </a:p>
          <a:p>
            <a:pPr algn="ctr"/>
            <a:r>
              <a:rPr lang="en-US" sz="2800" b="1" dirty="0"/>
              <a:t>Table</a:t>
            </a:r>
            <a:r>
              <a:rPr lang="tr-TR" sz="2800" b="1" dirty="0"/>
              <a:t> </a:t>
            </a:r>
            <a:r>
              <a:rPr lang="tr-TR" sz="2800" b="1" dirty="0" err="1"/>
              <a:t>and</a:t>
            </a:r>
            <a:r>
              <a:rPr lang="tr-TR" sz="2800" b="1" dirty="0"/>
              <a:t> Interpretation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AF03F55-7292-40EB-B55D-DAB65FF6AEBB}"/>
              </a:ext>
            </a:extLst>
          </p:cNvPr>
          <p:cNvSpPr/>
          <p:nvPr/>
        </p:nvSpPr>
        <p:spPr>
          <a:xfrm>
            <a:off x="863588" y="138577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latin typeface="Arial" pitchFamily="34" charset="0"/>
                <a:cs typeface="Arial" pitchFamily="34" charset="0"/>
              </a:rPr>
              <a:t>Table 1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i="1" dirty="0" err="1">
                <a:latin typeface="Arial" pitchFamily="34" charset="0"/>
                <a:cs typeface="Arial" pitchFamily="34" charset="0"/>
              </a:rPr>
              <a:t>Comparison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of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Groups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Intercultural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Competence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5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Mann </a:t>
            </a:r>
            <a:r>
              <a:rPr lang="tr-TR" sz="2400" dirty="0" err="1"/>
              <a:t>Whitney</a:t>
            </a:r>
            <a:r>
              <a:rPr lang="tr-TR" sz="2400" dirty="0"/>
              <a:t> U Test</a:t>
            </a:r>
            <a:br>
              <a:rPr lang="tr-TR" sz="2400" dirty="0"/>
            </a:br>
            <a:r>
              <a:rPr lang="tr-TR" sz="2400" dirty="0">
                <a:solidFill>
                  <a:srgbClr val="FF0000"/>
                </a:solidFill>
              </a:rPr>
              <a:t>(</a:t>
            </a:r>
            <a:r>
              <a:rPr lang="tr-TR" sz="2400" dirty="0" err="1">
                <a:solidFill>
                  <a:srgbClr val="FF0000"/>
                </a:solidFill>
              </a:rPr>
              <a:t>non-parametric</a:t>
            </a:r>
            <a:r>
              <a:rPr lang="tr-TR" sz="2400" dirty="0">
                <a:solidFill>
                  <a:srgbClr val="FF0000"/>
                </a:solidFill>
              </a:rPr>
              <a:t> data for </a:t>
            </a:r>
            <a:r>
              <a:rPr lang="tr-TR" sz="2400" dirty="0" err="1">
                <a:solidFill>
                  <a:srgbClr val="FF0000"/>
                </a:solidFill>
              </a:rPr>
              <a:t>two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independent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groups</a:t>
            </a:r>
            <a:r>
              <a:rPr lang="tr-TR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628800"/>
            <a:ext cx="7200900" cy="4464496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U</a:t>
            </a:r>
            <a:r>
              <a:rPr lang="en-US" sz="2300" dirty="0"/>
              <a:t>sed when you do not assume that the dependent variable is a normally distributed interval variable </a:t>
            </a:r>
            <a:r>
              <a:rPr lang="tr-TR" sz="2300" dirty="0"/>
              <a:t>(</a:t>
            </a:r>
            <a:r>
              <a:rPr lang="tr-TR" sz="2400" b="1" dirty="0" err="1"/>
              <a:t>instead</a:t>
            </a:r>
            <a:r>
              <a:rPr lang="tr-TR" sz="2400" b="1" dirty="0"/>
              <a:t> of </a:t>
            </a:r>
            <a:r>
              <a:rPr lang="tr-TR" sz="2400" b="1" dirty="0" err="1"/>
              <a:t>Independent</a:t>
            </a:r>
            <a:r>
              <a:rPr lang="tr-TR" sz="2400" b="1" dirty="0"/>
              <a:t> </a:t>
            </a:r>
            <a:r>
              <a:rPr lang="tr-TR" sz="2400" b="1" dirty="0" err="1"/>
              <a:t>Sample</a:t>
            </a:r>
            <a:r>
              <a:rPr lang="tr-TR" sz="2400" b="1" dirty="0"/>
              <a:t> T-Test)</a:t>
            </a:r>
          </a:p>
          <a:p>
            <a:endParaRPr lang="tr-TR" sz="2300" dirty="0"/>
          </a:p>
          <a:p>
            <a:endParaRPr lang="tr-TR" sz="2300" dirty="0"/>
          </a:p>
          <a:p>
            <a:r>
              <a:rPr lang="tr-TR" sz="2300" dirty="0"/>
              <a:t>Y</a:t>
            </a:r>
            <a:r>
              <a:rPr lang="en-US" sz="2300" dirty="0" err="1"/>
              <a:t>ou</a:t>
            </a:r>
            <a:r>
              <a:rPr lang="en-US" sz="2300" dirty="0"/>
              <a:t> need only assume that the variable is at least ordinal.  </a:t>
            </a:r>
            <a:endParaRPr lang="tr-TR" sz="2300" dirty="0"/>
          </a:p>
          <a:p>
            <a:endParaRPr lang="tr-TR" sz="2300" dirty="0"/>
          </a:p>
          <a:p>
            <a:r>
              <a:rPr lang="tr-TR" sz="2300" dirty="0"/>
              <a:t>Can </a:t>
            </a:r>
            <a:r>
              <a:rPr lang="tr-TR" sz="2300" dirty="0" err="1"/>
              <a:t>also</a:t>
            </a:r>
            <a:r>
              <a:rPr lang="tr-TR" sz="2300" dirty="0"/>
              <a:t> be </a:t>
            </a:r>
            <a:r>
              <a:rPr lang="tr-TR" sz="2300" dirty="0" err="1"/>
              <a:t>used</a:t>
            </a:r>
            <a:r>
              <a:rPr lang="tr-TR" sz="2300" dirty="0"/>
              <a:t> </a:t>
            </a:r>
            <a:r>
              <a:rPr lang="tr-TR" sz="2300" dirty="0" err="1"/>
              <a:t>with</a:t>
            </a:r>
            <a:r>
              <a:rPr lang="tr-TR" sz="2300" dirty="0"/>
              <a:t> </a:t>
            </a:r>
            <a:r>
              <a:rPr lang="tr-TR" sz="2300" dirty="0" err="1"/>
              <a:t>small</a:t>
            </a:r>
            <a:r>
              <a:rPr lang="tr-TR" sz="2300" dirty="0"/>
              <a:t> </a:t>
            </a:r>
            <a:r>
              <a:rPr lang="tr-TR" sz="2300" dirty="0" err="1"/>
              <a:t>number</a:t>
            </a:r>
            <a:r>
              <a:rPr lang="tr-TR" sz="2300" dirty="0"/>
              <a:t> of </a:t>
            </a:r>
            <a:r>
              <a:rPr lang="tr-TR" sz="2300" dirty="0" err="1"/>
              <a:t>participants</a:t>
            </a:r>
            <a:r>
              <a:rPr lang="tr-TR" sz="2300" dirty="0"/>
              <a:t> (</a:t>
            </a:r>
            <a:r>
              <a:rPr lang="tr-TR" sz="2300" dirty="0" err="1"/>
              <a:t>around</a:t>
            </a:r>
            <a:r>
              <a:rPr lang="tr-TR" sz="2300" dirty="0"/>
              <a:t> 20)</a:t>
            </a:r>
          </a:p>
          <a:p>
            <a:endParaRPr lang="tr-TR" sz="2300" dirty="0"/>
          </a:p>
          <a:p>
            <a:r>
              <a:rPr lang="en-US" sz="2300" dirty="0"/>
              <a:t>The Mann-Whitney test combines and ranks the data from sample 1 and sample 2 and calculates a statistic on the difference between the sum of the ranks of sample 1 and sample 2.</a:t>
            </a:r>
          </a:p>
          <a:p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2675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3D11674C-7185-4DFE-A2F1-428EB35C7A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712849"/>
              </p:ext>
            </p:extLst>
          </p:nvPr>
        </p:nvGraphicFramePr>
        <p:xfrm>
          <a:off x="1259632" y="466800"/>
          <a:ext cx="7344816" cy="245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31135" imgH="1465883" progId="Word.Document.12">
                  <p:embed/>
                </p:oleObj>
              </mc:Choice>
              <mc:Fallback>
                <p:oleObj name="Document" r:id="rId3" imgW="4231135" imgH="14658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466800"/>
                        <a:ext cx="7344816" cy="2458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26ED0018-A0DD-47FA-A9E1-46318E9C3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14483"/>
              </p:ext>
            </p:extLst>
          </p:nvPr>
        </p:nvGraphicFramePr>
        <p:xfrm>
          <a:off x="1115616" y="3429000"/>
          <a:ext cx="6767462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2443058" imgH="1821107" progId="Word.Document.12">
                  <p:embed/>
                </p:oleObj>
              </mc:Choice>
              <mc:Fallback>
                <p:oleObj name="Document" r:id="rId5" imgW="2443058" imgH="18211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3429000"/>
                        <a:ext cx="6767462" cy="3096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ikdörtgen 5">
            <a:extLst>
              <a:ext uri="{FF2B5EF4-FFF2-40B4-BE49-F238E27FC236}">
                <a16:creationId xmlns:a16="http://schemas.microsoft.com/office/drawing/2014/main" id="{6435AEFB-2099-443F-9E96-AED574C29E66}"/>
              </a:ext>
            </a:extLst>
          </p:cNvPr>
          <p:cNvSpPr/>
          <p:nvPr/>
        </p:nvSpPr>
        <p:spPr>
          <a:xfrm>
            <a:off x="1259632" y="4221088"/>
            <a:ext cx="547260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5D13254-7522-42DE-8FBA-AA668017E7D8}"/>
              </a:ext>
            </a:extLst>
          </p:cNvPr>
          <p:cNvSpPr/>
          <p:nvPr/>
        </p:nvSpPr>
        <p:spPr>
          <a:xfrm>
            <a:off x="1259632" y="5301208"/>
            <a:ext cx="540060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590435-974C-43E1-9411-D42E558FC9C7}"/>
              </a:ext>
            </a:extLst>
          </p:cNvPr>
          <p:cNvSpPr/>
          <p:nvPr/>
        </p:nvSpPr>
        <p:spPr>
          <a:xfrm>
            <a:off x="5796136" y="1340768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31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50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err="1"/>
              <a:t>Sample</a:t>
            </a:r>
            <a:r>
              <a:rPr lang="tr-TR" sz="3600" b="1" dirty="0"/>
              <a:t> Mann </a:t>
            </a:r>
            <a:r>
              <a:rPr lang="tr-TR" sz="3600" b="1" dirty="0" err="1"/>
              <a:t>Whitney</a:t>
            </a:r>
            <a:r>
              <a:rPr lang="tr-TR" sz="3600" b="1" dirty="0"/>
              <a:t> U Test</a:t>
            </a:r>
            <a:br>
              <a:rPr lang="tr-TR" sz="3600" b="1" dirty="0"/>
            </a:br>
            <a:r>
              <a:rPr lang="tr-TR" sz="3600" b="1" dirty="0"/>
              <a:t>Table </a:t>
            </a:r>
            <a:r>
              <a:rPr lang="tr-TR" sz="3600" b="1" dirty="0" err="1"/>
              <a:t>and</a:t>
            </a:r>
            <a:r>
              <a:rPr lang="tr-TR" sz="3600" b="1" dirty="0"/>
              <a:t> Interpretation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" y="1916832"/>
            <a:ext cx="7776865" cy="247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83568" y="479715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u="sng" dirty="0"/>
              <a:t>Interpretation</a:t>
            </a:r>
            <a:r>
              <a:rPr lang="tr-TR" dirty="0"/>
              <a:t>: </a:t>
            </a:r>
            <a:r>
              <a:rPr lang="en-US" dirty="0"/>
              <a:t>Table </a:t>
            </a:r>
            <a:r>
              <a:rPr lang="tr-TR" dirty="0"/>
              <a:t>1 </a:t>
            </a:r>
            <a:r>
              <a:rPr lang="en-US" dirty="0"/>
              <a:t>indicates that Group A has the highest mean rank, so they are more successful than Group B. This result is statistically significant (U=110; p=.01).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30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Paired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en-US" i="1" dirty="0"/>
              <a:t>t</a:t>
            </a:r>
            <a:r>
              <a:rPr lang="en-US" dirty="0"/>
              <a:t>-test </a:t>
            </a:r>
            <a:br>
              <a:rPr lang="tr-TR" dirty="0"/>
            </a:br>
            <a:r>
              <a:rPr lang="tr-TR" sz="2800" dirty="0">
                <a:solidFill>
                  <a:srgbClr val="FF0000"/>
                </a:solidFill>
              </a:rPr>
              <a:t>(</a:t>
            </a:r>
            <a:r>
              <a:rPr lang="tr-TR" sz="2800" dirty="0" err="1">
                <a:solidFill>
                  <a:srgbClr val="FF0000"/>
                </a:solidFill>
              </a:rPr>
              <a:t>parametric</a:t>
            </a:r>
            <a:r>
              <a:rPr lang="tr-TR" sz="2800" dirty="0">
                <a:solidFill>
                  <a:srgbClr val="FF0000"/>
                </a:solidFill>
              </a:rPr>
              <a:t> data for the </a:t>
            </a:r>
            <a:r>
              <a:rPr lang="tr-TR" sz="2800" dirty="0" err="1">
                <a:solidFill>
                  <a:srgbClr val="FF0000"/>
                </a:solidFill>
              </a:rPr>
              <a:t>same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group</a:t>
            </a:r>
            <a:r>
              <a:rPr lang="tr-TR" sz="2800" dirty="0">
                <a:solidFill>
                  <a:srgbClr val="FF0000"/>
                </a:solidFill>
              </a:rPr>
              <a:t> at </a:t>
            </a:r>
            <a:r>
              <a:rPr lang="tr-TR" sz="2800" dirty="0" err="1">
                <a:solidFill>
                  <a:srgbClr val="FF0000"/>
                </a:solidFill>
              </a:rPr>
              <a:t>two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intervals</a:t>
            </a:r>
            <a:r>
              <a:rPr lang="tr-TR" sz="2800" dirty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used to compare the mean scores of the same group before and after a treatment: it shows whether the change in the mean scores is </a:t>
            </a:r>
            <a:r>
              <a:rPr lang="tr-TR" dirty="0" err="1"/>
              <a:t>statistically</a:t>
            </a:r>
            <a:r>
              <a:rPr lang="en-US" dirty="0"/>
              <a:t> significant.</a:t>
            </a:r>
          </a:p>
          <a:p>
            <a:endParaRPr lang="en-US" dirty="0"/>
          </a:p>
          <a:p>
            <a:r>
              <a:rPr lang="en-US" dirty="0"/>
              <a:t>PS. To calculate the </a:t>
            </a:r>
            <a:r>
              <a:rPr lang="en-US" i="1" dirty="0"/>
              <a:t>t</a:t>
            </a:r>
            <a:r>
              <a:rPr lang="en-US" dirty="0"/>
              <a:t>-test for correlated means, you need to pair the scores for each individual! </a:t>
            </a:r>
          </a:p>
        </p:txBody>
      </p:sp>
    </p:spTree>
    <p:extLst>
      <p:ext uri="{BB962C8B-B14F-4D97-AF65-F5344CB8AC3E}">
        <p14:creationId xmlns:p14="http://schemas.microsoft.com/office/powerpoint/2010/main" val="2208020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4E63DA1B-706A-407A-AD03-4B65EF0598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3290"/>
              </p:ext>
            </p:extLst>
          </p:nvPr>
        </p:nvGraphicFramePr>
        <p:xfrm>
          <a:off x="1187624" y="692696"/>
          <a:ext cx="7414641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191319" imgH="1237345" progId="Word.Document.12">
                  <p:embed/>
                </p:oleObj>
              </mc:Choice>
              <mc:Fallback>
                <p:oleObj name="Document" r:id="rId3" imgW="5191319" imgH="12373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692696"/>
                        <a:ext cx="7414641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45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>
            <a:extLst>
              <a:ext uri="{FF2B5EF4-FFF2-40B4-BE49-F238E27FC236}">
                <a16:creationId xmlns:a16="http://schemas.microsoft.com/office/drawing/2014/main" id="{F8E891EB-454C-4F41-B344-DCE313F4A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219413"/>
              </p:ext>
            </p:extLst>
          </p:nvPr>
        </p:nvGraphicFramePr>
        <p:xfrm>
          <a:off x="755576" y="260648"/>
          <a:ext cx="7992888" cy="5616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1871854" progId="Word.Document.12">
                  <p:embed/>
                </p:oleObj>
              </mc:Choice>
              <mc:Fallback>
                <p:oleObj name="Document" r:id="rId3" imgW="5752474" imgH="18718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60648"/>
                        <a:ext cx="7992888" cy="5616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46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5" y="4851050"/>
            <a:ext cx="76328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tr-TR" sz="20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nterpretation:</a:t>
            </a:r>
            <a:r>
              <a:rPr kumimoji="0" lang="tr-TR" sz="2000" b="1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Attitudes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-group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tudents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towards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reading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measured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before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after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treatment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As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seen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in Table 1,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students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scored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higher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post-test (M= 73.42, S.D.= 7.8),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which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is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statistically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significant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(t= 3.26; p&lt;.05).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shows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that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their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attitudes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after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treatment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more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positive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50686"/>
              </p:ext>
            </p:extLst>
          </p:nvPr>
        </p:nvGraphicFramePr>
        <p:xfrm>
          <a:off x="683575" y="2445411"/>
          <a:ext cx="7632850" cy="2232249"/>
        </p:xfrm>
        <a:graphic>
          <a:graphicData uri="http://schemas.openxmlformats.org/drawingml/2006/table">
            <a:tbl>
              <a:tblPr/>
              <a:tblGrid>
                <a:gridCol w="158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Pre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-Test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69.36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8.05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3.26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.002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Post-Test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73.42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7.78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FD262516-3558-4BA8-9522-F51F01DF71E2}"/>
              </a:ext>
            </a:extLst>
          </p:cNvPr>
          <p:cNvSpPr/>
          <p:nvPr/>
        </p:nvSpPr>
        <p:spPr>
          <a:xfrm>
            <a:off x="1907784" y="332656"/>
            <a:ext cx="51844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Sample</a:t>
            </a:r>
            <a:r>
              <a:rPr lang="tr-TR" sz="2800" b="1" dirty="0"/>
              <a:t> </a:t>
            </a:r>
            <a:r>
              <a:rPr lang="tr-TR" sz="2800" b="1" dirty="0" err="1"/>
              <a:t>Paired</a:t>
            </a:r>
            <a:r>
              <a:rPr lang="tr-TR" sz="2800" b="1" dirty="0"/>
              <a:t> Sample</a:t>
            </a:r>
            <a:r>
              <a:rPr lang="en-US" sz="2800" b="1" dirty="0"/>
              <a:t> </a:t>
            </a:r>
            <a:r>
              <a:rPr lang="en-US" sz="2800" b="1" i="1" dirty="0"/>
              <a:t>t</a:t>
            </a:r>
            <a:r>
              <a:rPr lang="en-US" sz="2800" b="1" dirty="0"/>
              <a:t>-test </a:t>
            </a:r>
            <a:endParaRPr lang="tr-TR" sz="2800" b="1" dirty="0"/>
          </a:p>
          <a:p>
            <a:pPr algn="ctr"/>
            <a:r>
              <a:rPr lang="en-US" sz="2800" b="1" dirty="0"/>
              <a:t>Table</a:t>
            </a:r>
            <a:r>
              <a:rPr lang="tr-TR" sz="2800" b="1" dirty="0"/>
              <a:t> </a:t>
            </a:r>
            <a:r>
              <a:rPr lang="tr-TR" sz="2800" b="1" dirty="0" err="1"/>
              <a:t>and</a:t>
            </a:r>
            <a:r>
              <a:rPr lang="tr-TR" sz="2800" b="1" dirty="0"/>
              <a:t> Interpretation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AF03F55-7292-40EB-B55D-DAB65FF6AEBB}"/>
              </a:ext>
            </a:extLst>
          </p:cNvPr>
          <p:cNvSpPr/>
          <p:nvPr/>
        </p:nvSpPr>
        <p:spPr>
          <a:xfrm>
            <a:off x="863588" y="1385772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latin typeface="Arial" pitchFamily="34" charset="0"/>
                <a:cs typeface="Arial" pitchFamily="34" charset="0"/>
              </a:rPr>
              <a:t>Table 1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i="1" dirty="0" err="1">
                <a:latin typeface="Arial" pitchFamily="34" charset="0"/>
                <a:cs typeface="Arial" pitchFamily="34" charset="0"/>
              </a:rPr>
              <a:t>Pre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Post-test of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Control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regarding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Attitudes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towards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Reading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654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340768"/>
            <a:ext cx="7200900" cy="452663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Descriptive statistics</a:t>
            </a:r>
            <a:r>
              <a:rPr lang="en-US" dirty="0"/>
              <a:t> </a:t>
            </a:r>
            <a:r>
              <a:rPr lang="tr-TR" dirty="0"/>
              <a:t>is </a:t>
            </a:r>
            <a:r>
              <a:rPr lang="en-US" dirty="0"/>
              <a:t>used simply to describe what's going on in the data.</a:t>
            </a:r>
          </a:p>
          <a:p>
            <a:endParaRPr lang="en-US" dirty="0"/>
          </a:p>
          <a:p>
            <a:r>
              <a:rPr lang="en-US" b="1" i="1" dirty="0"/>
              <a:t>Inferential statistics</a:t>
            </a:r>
            <a:r>
              <a:rPr lang="en-US" dirty="0"/>
              <a:t> help</a:t>
            </a:r>
            <a:r>
              <a:rPr lang="tr-TR" dirty="0"/>
              <a:t>s</a:t>
            </a:r>
            <a:r>
              <a:rPr lang="en-US" dirty="0"/>
              <a:t> us reach conclusions that extend beyond the immediate data alone; i.e., to make inferences from our data to more general conditions</a:t>
            </a:r>
          </a:p>
          <a:p>
            <a:endParaRPr lang="en-US" dirty="0"/>
          </a:p>
          <a:p>
            <a:pPr lvl="1"/>
            <a:r>
              <a:rPr lang="en-US" sz="2000" dirty="0"/>
              <a:t>E.g. </a:t>
            </a:r>
          </a:p>
          <a:p>
            <a:pPr lvl="1"/>
            <a:r>
              <a:rPr lang="en-US" sz="2000" dirty="0"/>
              <a:t>to infer from the sample data what the population might think</a:t>
            </a:r>
          </a:p>
          <a:p>
            <a:pPr lvl="1"/>
            <a:r>
              <a:rPr lang="en-US" sz="2000" dirty="0"/>
              <a:t>to make judgments of the probability of an observed difference between groups: is it a dependable one or one that might have happened by chance in this study?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Wilcoxon (</a:t>
            </a:r>
            <a:r>
              <a:rPr lang="tr-TR" dirty="0" err="1"/>
              <a:t>Signed</a:t>
            </a:r>
            <a:r>
              <a:rPr lang="tr-TR" dirty="0"/>
              <a:t> </a:t>
            </a:r>
            <a:r>
              <a:rPr lang="tr-TR" dirty="0" err="1"/>
              <a:t>Rank</a:t>
            </a:r>
            <a:r>
              <a:rPr lang="tr-TR" dirty="0"/>
              <a:t>)</a:t>
            </a:r>
            <a:br>
              <a:rPr lang="tr-TR" dirty="0"/>
            </a:b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(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non-parametric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data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for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same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group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at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two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</a:t>
            </a:r>
            <a:r>
              <a:rPr kumimoji="0" 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intervals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916832"/>
            <a:ext cx="7200900" cy="3581400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is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Mann </a:t>
            </a:r>
            <a:r>
              <a:rPr lang="tr-TR" dirty="0" err="1"/>
              <a:t>Whitney</a:t>
            </a:r>
            <a:r>
              <a:rPr lang="tr-TR" dirty="0"/>
              <a:t> U Test (</a:t>
            </a:r>
            <a:r>
              <a:rPr lang="tr-TR" b="1" dirty="0" err="1"/>
              <a:t>used</a:t>
            </a:r>
            <a:r>
              <a:rPr lang="tr-TR" b="1" dirty="0"/>
              <a:t> </a:t>
            </a:r>
            <a:r>
              <a:rPr lang="tr-TR" b="1" dirty="0" err="1"/>
              <a:t>instead</a:t>
            </a:r>
            <a:r>
              <a:rPr lang="tr-TR" b="1" dirty="0"/>
              <a:t> of </a:t>
            </a:r>
            <a:r>
              <a:rPr lang="tr-TR" b="1" dirty="0" err="1"/>
              <a:t>Paired</a:t>
            </a:r>
            <a:r>
              <a:rPr lang="tr-TR" b="1" dirty="0"/>
              <a:t> </a:t>
            </a:r>
            <a:r>
              <a:rPr lang="tr-TR" b="1" dirty="0" err="1"/>
              <a:t>Sample</a:t>
            </a:r>
            <a:r>
              <a:rPr lang="tr-TR" b="1" dirty="0"/>
              <a:t> T-Test)</a:t>
            </a:r>
            <a:endParaRPr lang="tr-TR" dirty="0"/>
          </a:p>
          <a:p>
            <a:endParaRPr lang="tr-TR" dirty="0"/>
          </a:p>
          <a:p>
            <a:r>
              <a:rPr lang="en-US" dirty="0"/>
              <a:t>The Wilcoxon test for paired data ranks the absolute values of the differences between the paired data in sample 1 and sample 2 and calculates a statistic on the number of negative and positive differences.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771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BDB1E8-EAAA-4960-A14D-AB15EF82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692696"/>
            <a:ext cx="7200900" cy="5174704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A1F4BD79-58C4-4315-9449-D8A44D71C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303"/>
              </p:ext>
            </p:extLst>
          </p:nvPr>
        </p:nvGraphicFramePr>
        <p:xfrm>
          <a:off x="1033462" y="728663"/>
          <a:ext cx="7570985" cy="4140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1402900" progId="Word.Document.12">
                  <p:embed/>
                </p:oleObj>
              </mc:Choice>
              <mc:Fallback>
                <p:oleObj name="Document" r:id="rId3" imgW="5752474" imgH="140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462" y="728663"/>
                        <a:ext cx="7570985" cy="4140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6CA0B2BC-62EE-4FFF-9416-034793C6C766}"/>
              </a:ext>
            </a:extLst>
          </p:cNvPr>
          <p:cNvSpPr/>
          <p:nvPr/>
        </p:nvSpPr>
        <p:spPr>
          <a:xfrm>
            <a:off x="6084168" y="2924944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DE09109-A585-4CF5-8920-3039F17C2CCE}"/>
              </a:ext>
            </a:extLst>
          </p:cNvPr>
          <p:cNvSpPr/>
          <p:nvPr/>
        </p:nvSpPr>
        <p:spPr>
          <a:xfrm>
            <a:off x="6156176" y="3501008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577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>
            <a:extLst>
              <a:ext uri="{FF2B5EF4-FFF2-40B4-BE49-F238E27FC236}">
                <a16:creationId xmlns:a16="http://schemas.microsoft.com/office/drawing/2014/main" id="{AA197AD5-5F8C-4A2F-A244-70D23F545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93055"/>
              </p:ext>
            </p:extLst>
          </p:nvPr>
        </p:nvGraphicFramePr>
        <p:xfrm>
          <a:off x="899592" y="0"/>
          <a:ext cx="77771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2266307" progId="Word.Document.12">
                  <p:embed/>
                </p:oleObj>
              </mc:Choice>
              <mc:Fallback>
                <p:oleObj name="Document" r:id="rId3" imgW="5752474" imgH="22663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0"/>
                        <a:ext cx="7777163" cy="292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Nesne 7">
            <a:extLst>
              <a:ext uri="{FF2B5EF4-FFF2-40B4-BE49-F238E27FC236}">
                <a16:creationId xmlns:a16="http://schemas.microsoft.com/office/drawing/2014/main" id="{A83C97F5-2FD5-4988-8E42-4D1E91B6B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965805"/>
              </p:ext>
            </p:extLst>
          </p:nvPr>
        </p:nvGraphicFramePr>
        <p:xfrm>
          <a:off x="2627784" y="2996952"/>
          <a:ext cx="7985348" cy="2924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752474" imgH="1784037" progId="Word.Document.12">
                  <p:embed/>
                </p:oleObj>
              </mc:Choice>
              <mc:Fallback>
                <p:oleObj name="Document" r:id="rId5" imgW="5752474" imgH="17840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784" y="2996952"/>
                        <a:ext cx="7985348" cy="2924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801C5FBD-7D71-4E60-A233-CB29EA5A4B4C}"/>
              </a:ext>
            </a:extLst>
          </p:cNvPr>
          <p:cNvSpPr/>
          <p:nvPr/>
        </p:nvSpPr>
        <p:spPr>
          <a:xfrm>
            <a:off x="7668344" y="908720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AB551-2255-42CC-B440-764E7DF37FC7}"/>
              </a:ext>
            </a:extLst>
          </p:cNvPr>
          <p:cNvSpPr/>
          <p:nvPr/>
        </p:nvSpPr>
        <p:spPr>
          <a:xfrm>
            <a:off x="5436096" y="4099384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CB3009-DE94-455C-98C0-FA5D704F255A}"/>
              </a:ext>
            </a:extLst>
          </p:cNvPr>
          <p:cNvSpPr/>
          <p:nvPr/>
        </p:nvSpPr>
        <p:spPr>
          <a:xfrm>
            <a:off x="5436096" y="3789040"/>
            <a:ext cx="792088" cy="310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49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5" y="4672881"/>
            <a:ext cx="7632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tr-TR" sz="20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nterpretation:</a:t>
            </a:r>
            <a:r>
              <a:rPr kumimoji="0" lang="tr-TR" sz="2000" b="1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Attitudes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-group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tudents</a:t>
            </a: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towards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reading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measured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before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after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treatment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As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seen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in Table 1,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is no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difference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between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pre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-test </a:t>
            </a:r>
            <a:r>
              <a:rPr lang="tr-TR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lang="tr-TR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post-test (z=.00; p&gt;.05).</a:t>
            </a:r>
            <a:endParaRPr kumimoji="0" lang="tr-T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FD262516-3558-4BA8-9522-F51F01DF71E2}"/>
              </a:ext>
            </a:extLst>
          </p:cNvPr>
          <p:cNvSpPr/>
          <p:nvPr/>
        </p:nvSpPr>
        <p:spPr>
          <a:xfrm>
            <a:off x="2006366" y="332656"/>
            <a:ext cx="49872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/>
              <a:t>Wilcoxon </a:t>
            </a:r>
            <a:r>
              <a:rPr lang="tr-TR" sz="2800" b="1" dirty="0" err="1"/>
              <a:t>Signed-Rank</a:t>
            </a:r>
            <a:r>
              <a:rPr lang="tr-TR" sz="2800" b="1" dirty="0"/>
              <a:t> Test</a:t>
            </a:r>
            <a:br>
              <a:rPr lang="tr-TR" sz="2800" b="1" dirty="0"/>
            </a:br>
            <a:r>
              <a:rPr lang="tr-TR" sz="2800" b="1" dirty="0"/>
              <a:t>Table </a:t>
            </a:r>
            <a:r>
              <a:rPr lang="tr-TR" sz="2800" b="1" dirty="0" err="1"/>
              <a:t>and</a:t>
            </a:r>
            <a:r>
              <a:rPr lang="tr-TR" sz="2800" b="1" dirty="0"/>
              <a:t> Interpretation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AF03F55-7292-40EB-B55D-DAB65FF6AEBB}"/>
              </a:ext>
            </a:extLst>
          </p:cNvPr>
          <p:cNvSpPr/>
          <p:nvPr/>
        </p:nvSpPr>
        <p:spPr>
          <a:xfrm>
            <a:off x="863588" y="138577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latin typeface="Arial" pitchFamily="34" charset="0"/>
                <a:cs typeface="Arial" pitchFamily="34" charset="0"/>
              </a:rPr>
              <a:t>Table 1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tr-TR" i="1" dirty="0" err="1">
                <a:latin typeface="Arial" pitchFamily="34" charset="0"/>
                <a:cs typeface="Arial" pitchFamily="34" charset="0"/>
              </a:rPr>
              <a:t>Pre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Post-test of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Control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by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Wilcoxon Test</a:t>
            </a:r>
            <a:endParaRPr lang="tr-TR" dirty="0"/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3B3553A7-BB99-46BA-B215-0351ED732B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61431"/>
              </p:ext>
            </p:extLst>
          </p:nvPr>
        </p:nvGraphicFramePr>
        <p:xfrm>
          <a:off x="863588" y="2152846"/>
          <a:ext cx="7668852" cy="235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1542543" progId="Word.Document.12">
                  <p:embed/>
                </p:oleObj>
              </mc:Choice>
              <mc:Fallback>
                <p:oleObj name="Document" r:id="rId3" imgW="5752474" imgH="15425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588" y="2152846"/>
                        <a:ext cx="7668852" cy="235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3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9764" cy="654968"/>
          </a:xfrm>
        </p:spPr>
        <p:txBody>
          <a:bodyPr>
            <a:normAutofit/>
          </a:bodyPr>
          <a:lstStyle/>
          <a:p>
            <a:r>
              <a:rPr lang="tr-TR" sz="3500" b="1" dirty="0">
                <a:solidFill>
                  <a:srgbClr val="FF0000"/>
                </a:solidFill>
              </a:rPr>
              <a:t>STATISTICS FOR 3 OR MORE VARIABLES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2996952"/>
            <a:ext cx="7200900" cy="2870448"/>
          </a:xfrm>
        </p:spPr>
        <p:txBody>
          <a:bodyPr>
            <a:normAutofit/>
          </a:bodyPr>
          <a:lstStyle/>
          <a:p>
            <a:r>
              <a:rPr lang="en-US" dirty="0"/>
              <a:t>It is used when we want to see the differences between the means of more than two groups: a more general form of the </a:t>
            </a:r>
            <a:r>
              <a:rPr lang="en-US" i="1" dirty="0"/>
              <a:t>t</a:t>
            </a:r>
            <a:r>
              <a:rPr lang="en-US" dirty="0"/>
              <a:t>-test.</a:t>
            </a:r>
            <a:r>
              <a:rPr lang="tr-TR" dirty="0"/>
              <a:t> </a:t>
            </a:r>
            <a:r>
              <a:rPr lang="tr-TR" i="1" dirty="0"/>
              <a:t>(</a:t>
            </a:r>
            <a:r>
              <a:rPr lang="tr-TR" i="1" dirty="0" err="1"/>
              <a:t>e.g</a:t>
            </a:r>
            <a:r>
              <a:rPr lang="tr-TR" i="1" dirty="0"/>
              <a:t>. </a:t>
            </a:r>
            <a:r>
              <a:rPr lang="tr-TR" i="1" dirty="0" err="1"/>
              <a:t>Effect</a:t>
            </a:r>
            <a:r>
              <a:rPr lang="tr-TR" i="1" dirty="0"/>
              <a:t> of </a:t>
            </a:r>
            <a:r>
              <a:rPr lang="tr-TR" i="1" dirty="0" err="1"/>
              <a:t>reading</a:t>
            </a:r>
            <a:r>
              <a:rPr lang="tr-TR" i="1" dirty="0"/>
              <a:t> for </a:t>
            </a:r>
            <a:r>
              <a:rPr lang="tr-TR" i="1" dirty="0" err="1"/>
              <a:t>fun</a:t>
            </a:r>
            <a:r>
              <a:rPr lang="tr-TR" i="1" dirty="0"/>
              <a:t> on the </a:t>
            </a:r>
            <a:r>
              <a:rPr lang="tr-TR" i="1" dirty="0" err="1"/>
              <a:t>attitudes</a:t>
            </a:r>
            <a:r>
              <a:rPr lang="tr-TR" i="1" dirty="0"/>
              <a:t> of </a:t>
            </a:r>
            <a:r>
              <a:rPr lang="tr-TR" i="1" dirty="0" err="1"/>
              <a:t>Group</a:t>
            </a:r>
            <a:r>
              <a:rPr lang="tr-TR" i="1" dirty="0"/>
              <a:t> A, B, &amp; C)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Variation both within and between each of the groups is analyzed statistically and is represented as the </a:t>
            </a:r>
            <a:r>
              <a:rPr lang="en-US" i="1" dirty="0"/>
              <a:t>F</a:t>
            </a:r>
            <a:r>
              <a:rPr lang="en-US" dirty="0"/>
              <a:t> value.</a:t>
            </a:r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1F5BB5E8-2F47-480C-A522-952E9630044A}"/>
              </a:ext>
            </a:extLst>
          </p:cNvPr>
          <p:cNvSpPr txBox="1">
            <a:spLocks/>
          </p:cNvSpPr>
          <p:nvPr/>
        </p:nvSpPr>
        <p:spPr>
          <a:xfrm>
            <a:off x="971600" y="1772816"/>
            <a:ext cx="7719764" cy="6549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dirty="0"/>
              <a:t>ONE WAY ANOVA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(</a:t>
            </a:r>
            <a:r>
              <a:rPr lang="tr-TR" sz="3600" dirty="0" err="1">
                <a:solidFill>
                  <a:srgbClr val="FF0000"/>
                </a:solidFill>
              </a:rPr>
              <a:t>parametric</a:t>
            </a:r>
            <a:r>
              <a:rPr lang="tr-TR" sz="3600" dirty="0">
                <a:solidFill>
                  <a:srgbClr val="FF0000"/>
                </a:solidFill>
              </a:rPr>
              <a:t> data </a:t>
            </a:r>
            <a:r>
              <a:rPr lang="tr-TR" sz="3600" dirty="0" err="1">
                <a:solidFill>
                  <a:srgbClr val="FF0000"/>
                </a:solidFill>
              </a:rPr>
              <a:t>for</a:t>
            </a:r>
            <a:r>
              <a:rPr lang="tr-TR" sz="3600" dirty="0">
                <a:solidFill>
                  <a:srgbClr val="FF0000"/>
                </a:solidFill>
              </a:rPr>
              <a:t> 3 </a:t>
            </a:r>
            <a:r>
              <a:rPr lang="tr-TR" sz="3600" dirty="0" err="1">
                <a:solidFill>
                  <a:srgbClr val="FF0000"/>
                </a:solidFill>
              </a:rPr>
              <a:t>or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more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independent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groups</a:t>
            </a:r>
            <a:r>
              <a:rPr lang="tr-TR" sz="3600" dirty="0">
                <a:solidFill>
                  <a:srgbClr val="FF0000"/>
                </a:solidFill>
              </a:rPr>
              <a:t>)</a:t>
            </a:r>
            <a:endParaRPr lang="tr-TR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57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8D1E072B-0198-4309-AD2E-E6C5C1C2F1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752507"/>
              </p:ext>
            </p:extLst>
          </p:nvPr>
        </p:nvGraphicFramePr>
        <p:xfrm>
          <a:off x="611188" y="690563"/>
          <a:ext cx="78740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2417106" progId="Word.Document.12">
                  <p:embed/>
                </p:oleObj>
              </mc:Choice>
              <mc:Fallback>
                <p:oleObj name="Document" r:id="rId3" imgW="5752474" imgH="24171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690563"/>
                        <a:ext cx="78740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>
            <a:extLst>
              <a:ext uri="{FF2B5EF4-FFF2-40B4-BE49-F238E27FC236}">
                <a16:creationId xmlns:a16="http://schemas.microsoft.com/office/drawing/2014/main" id="{38E3BF82-A67A-48EF-A478-E1E87A1C4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134094"/>
              </p:ext>
            </p:extLst>
          </p:nvPr>
        </p:nvGraphicFramePr>
        <p:xfrm>
          <a:off x="2339752" y="3789040"/>
          <a:ext cx="7600552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752474" imgH="1174362" progId="Word.Document.12">
                  <p:embed/>
                </p:oleObj>
              </mc:Choice>
              <mc:Fallback>
                <p:oleObj name="Document" r:id="rId5" imgW="5752474" imgH="11743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3789040"/>
                        <a:ext cx="7600552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670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8D1E072B-0198-4309-AD2E-E6C5C1C2F1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690563"/>
          <a:ext cx="78740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2417106" progId="Word.Document.12">
                  <p:embed/>
                </p:oleObj>
              </mc:Choice>
              <mc:Fallback>
                <p:oleObj name="Document" r:id="rId3" imgW="5752474" imgH="2417106" progId="Word.Document.12">
                  <p:embed/>
                  <p:pic>
                    <p:nvPicPr>
                      <p:cNvPr id="5" name="Nesne 4">
                        <a:extLst>
                          <a:ext uri="{FF2B5EF4-FFF2-40B4-BE49-F238E27FC236}">
                            <a16:creationId xmlns:a16="http://schemas.microsoft.com/office/drawing/2014/main" id="{8D1E072B-0198-4309-AD2E-E6C5C1C2F1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690563"/>
                        <a:ext cx="78740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Nesne 1">
            <a:extLst>
              <a:ext uri="{FF2B5EF4-FFF2-40B4-BE49-F238E27FC236}">
                <a16:creationId xmlns:a16="http://schemas.microsoft.com/office/drawing/2014/main" id="{DD04AC38-01D7-46D7-8CA1-113CCA6AB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47174"/>
              </p:ext>
            </p:extLst>
          </p:nvPr>
        </p:nvGraphicFramePr>
        <p:xfrm>
          <a:off x="899592" y="3686087"/>
          <a:ext cx="8100392" cy="2450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752474" imgH="1580692" progId="Word.Document.12">
                  <p:embed/>
                </p:oleObj>
              </mc:Choice>
              <mc:Fallback>
                <p:oleObj name="Document" r:id="rId5" imgW="5752474" imgH="15806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3686087"/>
                        <a:ext cx="8100392" cy="2450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94A21F46-B745-4AE7-A2D5-675E764ED9C3}"/>
              </a:ext>
            </a:extLst>
          </p:cNvPr>
          <p:cNvSpPr/>
          <p:nvPr/>
        </p:nvSpPr>
        <p:spPr>
          <a:xfrm>
            <a:off x="7668344" y="4797152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28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8D2797-1497-49EF-9BA2-7D9A78DD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32656"/>
            <a:ext cx="7200900" cy="726976"/>
          </a:xfrm>
        </p:spPr>
        <p:txBody>
          <a:bodyPr/>
          <a:lstStyle/>
          <a:p>
            <a:pPr algn="ctr"/>
            <a:r>
              <a:rPr lang="tr-TR" dirty="0"/>
              <a:t>Post Hoc Analysis</a:t>
            </a:r>
          </a:p>
        </p:txBody>
      </p:sp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D6988C4A-0063-4026-8B56-18A998C81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520959"/>
              </p:ext>
            </p:extLst>
          </p:nvPr>
        </p:nvGraphicFramePr>
        <p:xfrm>
          <a:off x="755650" y="1341438"/>
          <a:ext cx="7777163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2913772" progId="Word.Document.12">
                  <p:embed/>
                </p:oleObj>
              </mc:Choice>
              <mc:Fallback>
                <p:oleObj name="Document" r:id="rId3" imgW="5752474" imgH="29137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650" y="1341438"/>
                        <a:ext cx="7777163" cy="381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F51C49B8-6ABA-485B-A321-56F591DD398D}"/>
              </a:ext>
            </a:extLst>
          </p:cNvPr>
          <p:cNvSpPr/>
          <p:nvPr/>
        </p:nvSpPr>
        <p:spPr>
          <a:xfrm>
            <a:off x="6084168" y="2636912"/>
            <a:ext cx="648072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id="{1FE2CD04-EA37-475E-8FA8-82C9482D9EAE}"/>
              </a:ext>
            </a:extLst>
          </p:cNvPr>
          <p:cNvCxnSpPr/>
          <p:nvPr/>
        </p:nvCxnSpPr>
        <p:spPr>
          <a:xfrm>
            <a:off x="1907704" y="3212976"/>
            <a:ext cx="50405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Düz Ok Bağlayıcısı 15">
            <a:extLst>
              <a:ext uri="{FF2B5EF4-FFF2-40B4-BE49-F238E27FC236}">
                <a16:creationId xmlns:a16="http://schemas.microsoft.com/office/drawing/2014/main" id="{C50686B3-FF96-47F6-B38F-E46F30DC6F20}"/>
              </a:ext>
            </a:extLst>
          </p:cNvPr>
          <p:cNvCxnSpPr>
            <a:cxnSpLocks/>
          </p:cNvCxnSpPr>
          <p:nvPr/>
        </p:nvCxnSpPr>
        <p:spPr>
          <a:xfrm>
            <a:off x="1835696" y="3249613"/>
            <a:ext cx="576064" cy="24517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91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84925A-5866-447F-B3A7-15286A21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60648"/>
            <a:ext cx="72009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Sample ANOVA</a:t>
            </a:r>
            <a:br>
              <a:rPr lang="tr-TR" dirty="0"/>
            </a:br>
            <a:r>
              <a:rPr lang="tr-TR" dirty="0"/>
              <a:t>Table </a:t>
            </a:r>
            <a:r>
              <a:rPr lang="tr-TR" dirty="0" err="1"/>
              <a:t>and</a:t>
            </a:r>
            <a:r>
              <a:rPr lang="tr-TR" dirty="0"/>
              <a:t> Interpretation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74FBEF2-E355-4888-8511-AA801B0EDE3A}"/>
              </a:ext>
            </a:extLst>
          </p:cNvPr>
          <p:cNvSpPr/>
          <p:nvPr/>
        </p:nvSpPr>
        <p:spPr>
          <a:xfrm>
            <a:off x="755576" y="4437112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b="1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Interpretation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As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seen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in Table 1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mean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score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each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group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differs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between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2.93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3.11.</a:t>
            </a:r>
            <a:r>
              <a:rPr lang="en-GB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However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ANOVA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results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ea typeface="Times New Roman" pitchFamily="18" charset="0"/>
                <a:cs typeface="Arial" pitchFamily="34" charset="0"/>
              </a:rPr>
              <a:t>show that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difference</a:t>
            </a:r>
            <a:r>
              <a:rPr lang="en-GB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is 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not </a:t>
            </a:r>
            <a:r>
              <a:rPr lang="en-GB" dirty="0">
                <a:latin typeface="Arial" pitchFamily="34" charset="0"/>
                <a:ea typeface="Times New Roman" pitchFamily="18" charset="0"/>
                <a:cs typeface="Arial" pitchFamily="34" charset="0"/>
              </a:rPr>
              <a:t>statistically significant (F=.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42; p&gt;.05</a:t>
            </a:r>
            <a:r>
              <a:rPr lang="en-GB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 In other words, 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teachers at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levels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use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similar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types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critical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thinking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practices</a:t>
            </a:r>
            <a:r>
              <a:rPr lang="tr-T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4D952A9F-9780-4D5E-AE1D-6608877C7CD8}"/>
              </a:ext>
            </a:extLst>
          </p:cNvPr>
          <p:cNvSpPr/>
          <p:nvPr/>
        </p:nvSpPr>
        <p:spPr>
          <a:xfrm>
            <a:off x="1284859" y="15117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latin typeface="Arial" pitchFamily="34" charset="0"/>
                <a:cs typeface="Arial" pitchFamily="34" charset="0"/>
              </a:rPr>
              <a:t>Table 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i="1" dirty="0">
                <a:latin typeface="Arial" pitchFamily="34" charset="0"/>
                <a:cs typeface="Arial" pitchFamily="34" charset="0"/>
              </a:rPr>
              <a:t>ANOVA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Results</a:t>
            </a:r>
            <a:r>
              <a:rPr lang="tr-TR" i="1" dirty="0">
                <a:latin typeface="Arial" pitchFamily="34" charset="0"/>
                <a:cs typeface="Arial" pitchFamily="34" charset="0"/>
              </a:rPr>
              <a:t> of Teachers’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Practices</a:t>
            </a:r>
            <a:endParaRPr lang="tr-TR" dirty="0"/>
          </a:p>
        </p:txBody>
      </p:sp>
      <p:graphicFrame>
        <p:nvGraphicFramePr>
          <p:cNvPr id="8" name="Nesne 7">
            <a:extLst>
              <a:ext uri="{FF2B5EF4-FFF2-40B4-BE49-F238E27FC236}">
                <a16:creationId xmlns:a16="http://schemas.microsoft.com/office/drawing/2014/main" id="{ED62B7E3-9F3F-49A7-8946-96C4530D8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99649"/>
              </p:ext>
            </p:extLst>
          </p:nvPr>
        </p:nvGraphicFramePr>
        <p:xfrm>
          <a:off x="971550" y="2204865"/>
          <a:ext cx="7112536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481969" imgH="1238785" progId="Word.Document.12">
                  <p:embed/>
                </p:oleObj>
              </mc:Choice>
              <mc:Fallback>
                <p:oleObj name="Document" r:id="rId3" imgW="3481969" imgH="12387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204865"/>
                        <a:ext cx="7112536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836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Kruskal-Wallis</a:t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(</a:t>
            </a:r>
            <a:r>
              <a:rPr lang="tr-TR" sz="2400" dirty="0" err="1">
                <a:solidFill>
                  <a:srgbClr val="FF0000"/>
                </a:solidFill>
              </a:rPr>
              <a:t>non-parametric</a:t>
            </a:r>
            <a:r>
              <a:rPr lang="tr-TR" sz="2400" dirty="0">
                <a:solidFill>
                  <a:srgbClr val="FF0000"/>
                </a:solidFill>
              </a:rPr>
              <a:t> data </a:t>
            </a:r>
            <a:r>
              <a:rPr lang="tr-TR" sz="2400" dirty="0" err="1">
                <a:solidFill>
                  <a:srgbClr val="FF0000"/>
                </a:solidFill>
              </a:rPr>
              <a:t>for</a:t>
            </a:r>
            <a:r>
              <a:rPr lang="tr-TR" sz="2400" dirty="0">
                <a:solidFill>
                  <a:srgbClr val="FF0000"/>
                </a:solidFill>
              </a:rPr>
              <a:t> 3 </a:t>
            </a:r>
            <a:r>
              <a:rPr lang="tr-TR" sz="2400" dirty="0" err="1">
                <a:solidFill>
                  <a:srgbClr val="FF0000"/>
                </a:solidFill>
              </a:rPr>
              <a:t>or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more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independent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groups</a:t>
            </a:r>
            <a:r>
              <a:rPr lang="tr-TR" sz="2400" dirty="0">
                <a:solidFill>
                  <a:srgbClr val="FF0000"/>
                </a:solidFill>
              </a:rPr>
              <a:t>)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ANOVA </a:t>
            </a:r>
          </a:p>
          <a:p>
            <a:pPr lvl="1"/>
            <a:r>
              <a:rPr lang="en-US" dirty="0"/>
              <a:t>used to determine if there are statistically significant differences between two or more groups of an independent variable on a continuous or ordinal dependent variable.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samples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8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29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Statistical Significance</a:t>
            </a:r>
            <a:r>
              <a:rPr lang="tr-TR" sz="2800" b="1" dirty="0"/>
              <a:t> (</a:t>
            </a:r>
            <a:r>
              <a:rPr lang="tr-TR" sz="2800" b="1" i="1" dirty="0"/>
              <a:t>p</a:t>
            </a:r>
            <a:r>
              <a:rPr lang="tr-TR" sz="2800" b="1" dirty="0"/>
              <a:t> </a:t>
            </a:r>
            <a:r>
              <a:rPr lang="tr-TR" sz="2800" b="1" dirty="0" err="1"/>
              <a:t>value</a:t>
            </a:r>
            <a:r>
              <a:rPr lang="tr-TR" sz="2800" b="1" dirty="0"/>
              <a:t>)</a:t>
            </a:r>
            <a:endParaRPr lang="en-US" sz="2800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28700" y="1340768"/>
            <a:ext cx="7200900" cy="5184576"/>
          </a:xfrm>
        </p:spPr>
        <p:txBody>
          <a:bodyPr>
            <a:normAutofit/>
          </a:bodyPr>
          <a:lstStyle/>
          <a:p>
            <a:r>
              <a:rPr lang="en-US" b="1" dirty="0"/>
              <a:t>Statistical significance: </a:t>
            </a:r>
          </a:p>
          <a:p>
            <a:pPr lvl="1"/>
            <a:r>
              <a:rPr lang="en-US" sz="2000" dirty="0"/>
              <a:t>A result is statistically significant if it is unlikely to occur by chance!</a:t>
            </a:r>
          </a:p>
          <a:p>
            <a:r>
              <a:rPr lang="en-US" dirty="0"/>
              <a:t>It is known as the </a:t>
            </a:r>
            <a:r>
              <a:rPr lang="en-US" i="1" dirty="0"/>
              <a:t>significance level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p-value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Statistical significance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Symbol" pitchFamily="18" charset="2"/>
              </a:rPr>
              <a:t>p= .05</a:t>
            </a:r>
            <a:r>
              <a:rPr lang="tr-TR" dirty="0">
                <a:latin typeface="Arial" charset="0"/>
                <a:sym typeface="Symbol" pitchFamily="18" charset="2"/>
              </a:rPr>
              <a:t> means 5% risk of </a:t>
            </a:r>
            <a:r>
              <a:rPr lang="tr-TR" dirty="0" err="1">
                <a:latin typeface="Arial" charset="0"/>
                <a:sym typeface="Symbol" pitchFamily="18" charset="2"/>
              </a:rPr>
              <a:t>rejecting</a:t>
            </a:r>
            <a:r>
              <a:rPr lang="tr-TR" dirty="0">
                <a:latin typeface="Arial" charset="0"/>
                <a:sym typeface="Symbol" pitchFamily="18" charset="2"/>
              </a:rPr>
              <a:t>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tr-TR" dirty="0">
                <a:latin typeface="Arial" charset="0"/>
                <a:sym typeface="Symbol" pitchFamily="18" charset="2"/>
              </a:rPr>
              <a:t> 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Symbol" pitchFamily="18" charset="2"/>
              </a:rPr>
              <a:t>p= .01</a:t>
            </a:r>
            <a:r>
              <a:rPr lang="tr-TR" dirty="0">
                <a:latin typeface="Arial" charset="0"/>
                <a:sym typeface="Symbol" pitchFamily="18" charset="2"/>
              </a:rPr>
              <a:t> means 1% risk of </a:t>
            </a:r>
            <a:r>
              <a:rPr lang="tr-TR" dirty="0" err="1">
                <a:latin typeface="Arial" charset="0"/>
                <a:sym typeface="Symbol" pitchFamily="18" charset="2"/>
              </a:rPr>
              <a:t>rejecting</a:t>
            </a:r>
            <a:r>
              <a:rPr lang="tr-TR" dirty="0">
                <a:latin typeface="Arial" charset="0"/>
                <a:sym typeface="Symbol" pitchFamily="18" charset="2"/>
              </a:rPr>
              <a:t>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Symbol" pitchFamily="18" charset="2"/>
              </a:rPr>
              <a:t>p= .001</a:t>
            </a:r>
            <a:r>
              <a:rPr lang="tr-TR" dirty="0">
                <a:latin typeface="Arial" charset="0"/>
                <a:sym typeface="Symbol" pitchFamily="18" charset="2"/>
              </a:rPr>
              <a:t> means LESS THAN 1% risk of </a:t>
            </a:r>
            <a:r>
              <a:rPr lang="tr-TR" dirty="0" err="1">
                <a:latin typeface="Arial" charset="0"/>
                <a:sym typeface="Symbol" pitchFamily="18" charset="2"/>
              </a:rPr>
              <a:t>rejecting</a:t>
            </a:r>
            <a:r>
              <a:rPr lang="tr-TR" dirty="0">
                <a:latin typeface="Arial" charset="0"/>
                <a:sym typeface="Symbol" pitchFamily="18" charset="2"/>
              </a:rPr>
              <a:t>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endParaRPr lang="tr-TR" b="1" dirty="0"/>
          </a:p>
          <a:p>
            <a:endParaRPr lang="tr-TR" dirty="0"/>
          </a:p>
          <a:p>
            <a:r>
              <a:rPr lang="en-US" dirty="0"/>
              <a:t>In educational research, having .05 level of significance is accepted statistically significant (</a:t>
            </a:r>
            <a:r>
              <a:rPr lang="en-US" i="1" dirty="0"/>
              <a:t>p</a:t>
            </a:r>
            <a:r>
              <a:rPr lang="en-US" dirty="0"/>
              <a:t>=.05). </a:t>
            </a:r>
            <a:endParaRPr lang="tr-TR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45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962B37AE-1C15-4177-9B8B-56ACED1A7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279383"/>
              </p:ext>
            </p:extLst>
          </p:nvPr>
        </p:nvGraphicFramePr>
        <p:xfrm>
          <a:off x="1547664" y="908050"/>
          <a:ext cx="5832647" cy="231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757694" imgH="1685424" progId="Word.Document.12">
                  <p:embed/>
                </p:oleObj>
              </mc:Choice>
              <mc:Fallback>
                <p:oleObj name="Document" r:id="rId3" imgW="3757694" imgH="16854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908050"/>
                        <a:ext cx="5832647" cy="2315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>
            <a:extLst>
              <a:ext uri="{FF2B5EF4-FFF2-40B4-BE49-F238E27FC236}">
                <a16:creationId xmlns:a16="http://schemas.microsoft.com/office/drawing/2014/main" id="{10AF437F-1B97-4435-B4AB-419F3C023C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63355"/>
              </p:ext>
            </p:extLst>
          </p:nvPr>
        </p:nvGraphicFramePr>
        <p:xfrm>
          <a:off x="3275856" y="3573016"/>
          <a:ext cx="338437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2367207" imgH="2016534" progId="Word.Document.12">
                  <p:embed/>
                </p:oleObj>
              </mc:Choice>
              <mc:Fallback>
                <p:oleObj name="Document" r:id="rId5" imgW="2367207" imgH="20165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5856" y="3573016"/>
                        <a:ext cx="3384376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59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58320" y="404664"/>
            <a:ext cx="7200900" cy="108701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Sample </a:t>
            </a:r>
            <a:r>
              <a:rPr lang="tr-TR" b="1" dirty="0" err="1"/>
              <a:t>Kruskal</a:t>
            </a:r>
            <a:r>
              <a:rPr lang="tr-TR" b="1" dirty="0"/>
              <a:t>-Wallis </a:t>
            </a:r>
            <a:r>
              <a:rPr lang="tr-TR" b="1" dirty="0" err="1"/>
              <a:t>Results</a:t>
            </a:r>
            <a:br>
              <a:rPr lang="tr-TR" b="1" dirty="0"/>
            </a:br>
            <a:r>
              <a:rPr lang="tr-TR" b="1" dirty="0"/>
              <a:t>Table </a:t>
            </a:r>
            <a:r>
              <a:rPr lang="tr-TR" b="1" dirty="0" err="1"/>
              <a:t>and</a:t>
            </a:r>
            <a:r>
              <a:rPr lang="tr-TR" b="1" dirty="0"/>
              <a:t> Interpretation</a:t>
            </a:r>
            <a:br>
              <a:rPr lang="tr-TR" b="1" dirty="0"/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22884" y="4342737"/>
            <a:ext cx="78255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u="sng" dirty="0" err="1"/>
              <a:t>Interpretation</a:t>
            </a:r>
            <a:r>
              <a:rPr lang="tr-TR" dirty="0"/>
              <a:t>: </a:t>
            </a:r>
            <a:r>
              <a:rPr lang="en-US" dirty="0"/>
              <a:t>As Table 1 indicates, </a:t>
            </a:r>
            <a:r>
              <a:rPr lang="tr-TR" dirty="0"/>
              <a:t>w</a:t>
            </a:r>
            <a:r>
              <a:rPr lang="en-US" dirty="0"/>
              <a:t>hen the mean rank is taken into consideration,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perceived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is </a:t>
            </a:r>
            <a:r>
              <a:rPr lang="tr-TR" dirty="0" err="1"/>
              <a:t>upper-intermediate</a:t>
            </a:r>
            <a:r>
              <a:rPr lang="tr-TR" dirty="0"/>
              <a:t> </a:t>
            </a:r>
            <a:r>
              <a:rPr lang="tr-TR" dirty="0" err="1"/>
              <a:t>seem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intercultural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.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difference</a:t>
            </a:r>
            <a:r>
              <a:rPr lang="tr-TR" dirty="0"/>
              <a:t> is not </a:t>
            </a:r>
            <a:r>
              <a:rPr lang="tr-TR" dirty="0" err="1"/>
              <a:t>statistically</a:t>
            </a:r>
            <a:r>
              <a:rPr lang="tr-TR" dirty="0"/>
              <a:t> </a:t>
            </a:r>
            <a:r>
              <a:rPr lang="tr-TR" dirty="0" err="1"/>
              <a:t>significant</a:t>
            </a:r>
            <a:r>
              <a:rPr lang="tr-TR" dirty="0"/>
              <a:t>  </a:t>
            </a:r>
            <a:r>
              <a:rPr lang="en-US" dirty="0"/>
              <a:t>(x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tr-TR" dirty="0"/>
              <a:t>1</a:t>
            </a:r>
            <a:r>
              <a:rPr lang="en-US" dirty="0"/>
              <a:t>.</a:t>
            </a:r>
            <a:r>
              <a:rPr lang="tr-TR" dirty="0"/>
              <a:t>48</a:t>
            </a:r>
            <a:r>
              <a:rPr lang="en-US" dirty="0"/>
              <a:t>; p</a:t>
            </a:r>
            <a:r>
              <a:rPr lang="tr-TR" dirty="0"/>
              <a:t>&gt;</a:t>
            </a:r>
            <a:r>
              <a:rPr lang="en-US" dirty="0"/>
              <a:t>.05)</a:t>
            </a:r>
            <a:r>
              <a:rPr lang="tr-TR" dirty="0"/>
              <a:t>. </a:t>
            </a:r>
            <a:r>
              <a:rPr lang="tr-TR" dirty="0" err="1"/>
              <a:t>Then</a:t>
            </a:r>
            <a:r>
              <a:rPr lang="tr-TR" dirty="0"/>
              <a:t> it is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en-US" dirty="0"/>
              <a:t>participants’ </a:t>
            </a:r>
            <a:r>
              <a:rPr lang="tr-TR" dirty="0" err="1"/>
              <a:t>intercultural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</a:t>
            </a:r>
            <a:r>
              <a:rPr lang="en-US" dirty="0"/>
              <a:t> show </a:t>
            </a:r>
            <a:r>
              <a:rPr lang="tr-TR" dirty="0"/>
              <a:t>a </a:t>
            </a:r>
            <a:r>
              <a:rPr lang="en-US" dirty="0"/>
              <a:t>difference according to the</a:t>
            </a:r>
            <a:r>
              <a:rPr lang="tr-TR" dirty="0"/>
              <a:t>ir </a:t>
            </a:r>
            <a:r>
              <a:rPr lang="tr-TR" dirty="0" err="1"/>
              <a:t>perceived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C7F81EF2-67BD-4E9E-8E2B-1AB3FBBFE2DA}"/>
              </a:ext>
            </a:extLst>
          </p:cNvPr>
          <p:cNvSpPr/>
          <p:nvPr/>
        </p:nvSpPr>
        <p:spPr>
          <a:xfrm>
            <a:off x="971600" y="1844824"/>
            <a:ext cx="6552728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Kruskal Wallis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Competence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B7F5742B-810E-43E6-AE2C-BD7D0FA7B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258" y="2708920"/>
            <a:ext cx="7488832" cy="14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4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78D359-D21B-4296-AB09-336F535C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84784"/>
            <a:ext cx="7200900" cy="4382616"/>
          </a:xfrm>
        </p:spPr>
        <p:txBody>
          <a:bodyPr>
            <a:normAutofit lnSpcReduction="10000"/>
          </a:bodyPr>
          <a:lstStyle/>
          <a:p>
            <a:endParaRPr lang="tr-TR" b="1" dirty="0"/>
          </a:p>
          <a:p>
            <a:r>
              <a:rPr lang="tr-TR" b="1" dirty="0"/>
              <a:t>Statistical </a:t>
            </a:r>
            <a:r>
              <a:rPr lang="tr-TR" b="1" dirty="0" err="1"/>
              <a:t>significance</a:t>
            </a:r>
            <a:r>
              <a:rPr lang="tr-TR" dirty="0"/>
              <a:t> </a:t>
            </a:r>
            <a:r>
              <a:rPr lang="tr-TR" dirty="0" err="1"/>
              <a:t>tells</a:t>
            </a:r>
            <a:r>
              <a:rPr lang="tr-TR" dirty="0"/>
              <a:t> us </a:t>
            </a:r>
            <a:r>
              <a:rPr lang="tr-TR" dirty="0" err="1"/>
              <a:t>that</a:t>
            </a:r>
            <a:r>
              <a:rPr lang="tr-TR" dirty="0"/>
              <a:t> the </a:t>
            </a:r>
            <a:r>
              <a:rPr lang="tr-TR" dirty="0" err="1"/>
              <a:t>effect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not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chance</a:t>
            </a:r>
            <a:r>
              <a:rPr lang="tr-TR" dirty="0"/>
              <a:t> (‘</a:t>
            </a:r>
            <a:r>
              <a:rPr lang="tr-TR" dirty="0" err="1"/>
              <a:t>real</a:t>
            </a:r>
            <a:r>
              <a:rPr lang="tr-TR" dirty="0"/>
              <a:t>’), but </a:t>
            </a:r>
            <a:r>
              <a:rPr lang="tr-TR" dirty="0" err="1"/>
              <a:t>doesn’t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it is</a:t>
            </a:r>
          </a:p>
          <a:p>
            <a:pPr lvl="1"/>
            <a:r>
              <a:rPr lang="tr-TR" dirty="0" err="1"/>
              <a:t>big</a:t>
            </a:r>
            <a:endParaRPr lang="tr-TR" dirty="0"/>
          </a:p>
          <a:p>
            <a:pPr lvl="1"/>
            <a:r>
              <a:rPr lang="tr-TR" dirty="0" err="1"/>
              <a:t>important</a:t>
            </a:r>
            <a:endParaRPr lang="tr-TR" dirty="0"/>
          </a:p>
          <a:p>
            <a:pPr lvl="1"/>
            <a:r>
              <a:rPr lang="tr-TR" dirty="0" err="1"/>
              <a:t>helpful</a:t>
            </a:r>
            <a:r>
              <a:rPr lang="tr-TR" dirty="0"/>
              <a:t> </a:t>
            </a:r>
          </a:p>
          <a:p>
            <a:endParaRPr lang="tr-TR" i="1" dirty="0"/>
          </a:p>
          <a:p>
            <a:r>
              <a:rPr lang="tr-TR" i="1" dirty="0" err="1"/>
              <a:t>Keep</a:t>
            </a:r>
            <a:r>
              <a:rPr lang="tr-TR" i="1" dirty="0"/>
              <a:t> in </a:t>
            </a:r>
            <a:r>
              <a:rPr lang="tr-TR" i="1" dirty="0" err="1"/>
              <a:t>Mind</a:t>
            </a:r>
            <a:r>
              <a:rPr lang="tr-TR" i="1" dirty="0"/>
              <a:t>!!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large</a:t>
            </a:r>
            <a:r>
              <a:rPr lang="tr-TR" i="1" dirty="0"/>
              <a:t> </a:t>
            </a:r>
            <a:r>
              <a:rPr lang="tr-TR" i="1" dirty="0" err="1"/>
              <a:t>groups</a:t>
            </a:r>
            <a:r>
              <a:rPr lang="tr-TR" i="1" dirty="0"/>
              <a:t>, the </a:t>
            </a:r>
            <a:r>
              <a:rPr lang="tr-TR" i="1" dirty="0" err="1"/>
              <a:t>difference</a:t>
            </a:r>
            <a:r>
              <a:rPr lang="tr-TR" i="1" dirty="0"/>
              <a:t> </a:t>
            </a:r>
            <a:r>
              <a:rPr lang="tr-TR" i="1" dirty="0" err="1"/>
              <a:t>will</a:t>
            </a:r>
            <a:r>
              <a:rPr lang="tr-TR" i="1" dirty="0"/>
              <a:t> </a:t>
            </a:r>
            <a:r>
              <a:rPr lang="tr-TR" i="1" dirty="0" err="1"/>
              <a:t>most</a:t>
            </a:r>
            <a:r>
              <a:rPr lang="tr-TR" i="1" dirty="0"/>
              <a:t> </a:t>
            </a:r>
            <a:r>
              <a:rPr lang="tr-TR" i="1" dirty="0" err="1"/>
              <a:t>likely</a:t>
            </a:r>
            <a:r>
              <a:rPr lang="tr-TR" i="1" dirty="0"/>
              <a:t> be </a:t>
            </a:r>
            <a:r>
              <a:rPr lang="tr-TR" i="1" dirty="0" err="1"/>
              <a:t>statistically</a:t>
            </a:r>
            <a:r>
              <a:rPr lang="tr-TR" i="1" dirty="0"/>
              <a:t> </a:t>
            </a:r>
            <a:r>
              <a:rPr lang="tr-TR" i="1" dirty="0" err="1"/>
              <a:t>significance</a:t>
            </a:r>
            <a:r>
              <a:rPr lang="tr-TR" i="1" dirty="0"/>
              <a:t>.</a:t>
            </a:r>
            <a:endParaRPr lang="tr-TR" dirty="0"/>
          </a:p>
          <a:p>
            <a:endParaRPr lang="en-US" dirty="0"/>
          </a:p>
          <a:p>
            <a:r>
              <a:rPr lang="tr-TR" i="1" dirty="0"/>
              <a:t>W</a:t>
            </a:r>
            <a:r>
              <a:rPr lang="en-US" i="1" dirty="0" err="1"/>
              <a:t>hile</a:t>
            </a:r>
            <a:r>
              <a:rPr lang="en-US" i="1" dirty="0"/>
              <a:t> interpreting the results, </a:t>
            </a:r>
            <a:r>
              <a:rPr lang="tr-TR" i="1" dirty="0" err="1"/>
              <a:t>we</a:t>
            </a:r>
            <a:r>
              <a:rPr lang="en-US" i="1" dirty="0"/>
              <a:t> should consider </a:t>
            </a:r>
            <a:r>
              <a:rPr lang="tr-TR" i="1" dirty="0"/>
              <a:t>the </a:t>
            </a:r>
            <a:r>
              <a:rPr lang="tr-TR" i="1" dirty="0" err="1">
                <a:solidFill>
                  <a:srgbClr val="FF0000"/>
                </a:solidFill>
              </a:rPr>
              <a:t>effect</a:t>
            </a:r>
            <a:r>
              <a:rPr lang="tr-TR" i="1" dirty="0">
                <a:solidFill>
                  <a:srgbClr val="FF0000"/>
                </a:solidFill>
              </a:rPr>
              <a:t> size</a:t>
            </a:r>
            <a:r>
              <a:rPr lang="en-US" i="1" dirty="0"/>
              <a:t> as well</a:t>
            </a:r>
            <a:r>
              <a:rPr lang="tr-TR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8489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 err="1"/>
              <a:t>StatIstIcs</a:t>
            </a:r>
            <a:r>
              <a:rPr lang="tr-TR" sz="5400" dirty="0"/>
              <a:t> for </a:t>
            </a:r>
            <a:r>
              <a:rPr lang="tr-TR" sz="5400" dirty="0" err="1"/>
              <a:t>ExperImental</a:t>
            </a:r>
            <a:r>
              <a:rPr lang="tr-TR" sz="5400" dirty="0"/>
              <a:t> </a:t>
            </a:r>
            <a:r>
              <a:rPr lang="tr-TR" sz="5400" dirty="0" err="1"/>
              <a:t>StudIes</a:t>
            </a:r>
            <a:endParaRPr lang="tr-TR" sz="54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3779912" y="4725144"/>
            <a:ext cx="5123755" cy="1086237"/>
          </a:xfrm>
        </p:spPr>
        <p:txBody>
          <a:bodyPr/>
          <a:lstStyle/>
          <a:p>
            <a:r>
              <a:rPr lang="tr-TR" dirty="0"/>
              <a:t>Prof. Dr. Şehnaz </a:t>
            </a:r>
            <a:r>
              <a:rPr lang="tr-TR" dirty="0" err="1"/>
              <a:t>Şahinkarakaş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967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STATISTICS FOR TWO VARIABLES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28700" y="1628800"/>
            <a:ext cx="7575748" cy="4608512"/>
          </a:xfrm>
        </p:spPr>
        <p:txBody>
          <a:bodyPr>
            <a:normAutofit/>
          </a:bodyPr>
          <a:lstStyle/>
          <a:p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statistics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experimental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variables</a:t>
            </a:r>
            <a:endParaRPr lang="tr-TR" dirty="0"/>
          </a:p>
          <a:p>
            <a:pPr lvl="1"/>
            <a:r>
              <a:rPr lang="tr-TR" dirty="0" err="1"/>
              <a:t>Aim</a:t>
            </a:r>
            <a:r>
              <a:rPr lang="tr-TR" dirty="0"/>
              <a:t> is </a:t>
            </a:r>
            <a:r>
              <a:rPr lang="en-US" dirty="0"/>
              <a:t>to compare the </a:t>
            </a:r>
            <a:r>
              <a:rPr lang="en-US" b="1" dirty="0"/>
              <a:t>average</a:t>
            </a:r>
            <a:r>
              <a:rPr lang="en-US" dirty="0"/>
              <a:t> performance</a:t>
            </a:r>
            <a:r>
              <a:rPr lang="tr-TR" dirty="0"/>
              <a:t> (</a:t>
            </a:r>
            <a:r>
              <a:rPr lang="tr-TR" dirty="0" err="1"/>
              <a:t>mean</a:t>
            </a:r>
            <a:r>
              <a:rPr lang="tr-TR" dirty="0"/>
              <a:t>/</a:t>
            </a:r>
            <a:r>
              <a:rPr lang="tr-TR" dirty="0" err="1"/>
              <a:t>median</a:t>
            </a:r>
            <a:r>
              <a:rPr lang="tr-TR" dirty="0"/>
              <a:t>)</a:t>
            </a:r>
            <a:r>
              <a:rPr lang="en-US" dirty="0"/>
              <a:t> of </a:t>
            </a:r>
            <a:r>
              <a:rPr lang="en-US" b="1" u="sng" dirty="0">
                <a:solidFill>
                  <a:srgbClr val="FF0000"/>
                </a:solidFill>
              </a:rPr>
              <a:t>two groups</a:t>
            </a:r>
            <a:r>
              <a:rPr lang="en-US" dirty="0"/>
              <a:t> on a single measure to see if there is a difference.</a:t>
            </a:r>
            <a:endParaRPr lang="tr-TR" dirty="0"/>
          </a:p>
          <a:p>
            <a:r>
              <a:rPr lang="en-US" b="1" i="1" dirty="0"/>
              <a:t>t</a:t>
            </a:r>
            <a:r>
              <a:rPr lang="en-US" b="1" dirty="0"/>
              <a:t>-test</a:t>
            </a:r>
            <a:r>
              <a:rPr lang="en-US" dirty="0"/>
              <a:t>: </a:t>
            </a:r>
            <a:r>
              <a:rPr lang="tr-TR" dirty="0" err="1"/>
              <a:t>mean</a:t>
            </a:r>
            <a:r>
              <a:rPr lang="tr-TR" dirty="0"/>
              <a:t> is </a:t>
            </a:r>
            <a:r>
              <a:rPr lang="tr-TR" dirty="0" err="1"/>
              <a:t>used</a:t>
            </a:r>
            <a:r>
              <a:rPr lang="tr-TR" dirty="0"/>
              <a:t> (</a:t>
            </a:r>
            <a:r>
              <a:rPr lang="tr-TR" dirty="0" err="1"/>
              <a:t>Parametric</a:t>
            </a:r>
            <a:r>
              <a:rPr lang="tr-TR" dirty="0"/>
              <a:t>-Normal Distribution)</a:t>
            </a:r>
            <a:endParaRPr lang="en-US" dirty="0"/>
          </a:p>
          <a:p>
            <a:r>
              <a:rPr lang="tr-TR" b="1" dirty="0"/>
              <a:t>Mann-</a:t>
            </a:r>
            <a:r>
              <a:rPr lang="tr-TR" b="1" dirty="0" err="1"/>
              <a:t>Whitney</a:t>
            </a:r>
            <a:r>
              <a:rPr lang="tr-TR" b="1" dirty="0"/>
              <a:t> U / </a:t>
            </a:r>
            <a:r>
              <a:rPr lang="tr-TR" b="1" dirty="0" err="1"/>
              <a:t>Wilcoxon</a:t>
            </a:r>
            <a:r>
              <a:rPr lang="tr-TR" dirty="0"/>
              <a:t>: </a:t>
            </a:r>
            <a:r>
              <a:rPr lang="tr-TR" dirty="0" err="1"/>
              <a:t>median</a:t>
            </a:r>
            <a:r>
              <a:rPr lang="tr-TR" dirty="0"/>
              <a:t> is </a:t>
            </a:r>
            <a:r>
              <a:rPr lang="tr-TR" dirty="0" err="1"/>
              <a:t>used</a:t>
            </a:r>
            <a:r>
              <a:rPr lang="tr-TR" dirty="0"/>
              <a:t> (</a:t>
            </a:r>
            <a:r>
              <a:rPr lang="tr-TR" dirty="0" err="1"/>
              <a:t>Non</a:t>
            </a:r>
            <a:r>
              <a:rPr lang="tr-TR" dirty="0"/>
              <a:t>-</a:t>
            </a:r>
            <a:r>
              <a:rPr lang="tr-TR" dirty="0" err="1"/>
              <a:t>parametric</a:t>
            </a:r>
            <a:r>
              <a:rPr lang="tr-TR" dirty="0"/>
              <a:t>-Distribution is not normal)</a:t>
            </a:r>
          </a:p>
          <a:p>
            <a:endParaRPr lang="en-US" dirty="0"/>
          </a:p>
          <a:p>
            <a:r>
              <a:rPr lang="en-US" dirty="0"/>
              <a:t>E.g. You might want to know whether attitudes of eighth-grade boys and girls towards learning English differ. </a:t>
            </a:r>
          </a:p>
        </p:txBody>
      </p:sp>
    </p:spTree>
    <p:extLst>
      <p:ext uri="{BB962C8B-B14F-4D97-AF65-F5344CB8AC3E}">
        <p14:creationId xmlns:p14="http://schemas.microsoft.com/office/powerpoint/2010/main" val="234800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tr-TR" dirty="0"/>
              <a:t>Types of </a:t>
            </a:r>
            <a:r>
              <a:rPr lang="tr-TR" altLang="tr-TR" dirty="0" err="1"/>
              <a:t>statistics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2 </a:t>
            </a:r>
            <a:r>
              <a:rPr lang="tr-TR" altLang="tr-TR" dirty="0" err="1"/>
              <a:t>variables</a:t>
            </a:r>
            <a:endParaRPr lang="en-US" altLang="tr-TR" dirty="0"/>
          </a:p>
        </p:txBody>
      </p:sp>
      <p:graphicFrame>
        <p:nvGraphicFramePr>
          <p:cNvPr id="18464" name="Group 3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8376126"/>
              </p:ext>
            </p:extLst>
          </p:nvPr>
        </p:nvGraphicFramePr>
        <p:xfrm>
          <a:off x="899592" y="1053252"/>
          <a:ext cx="7643193" cy="5260691"/>
        </p:xfrm>
        <a:graphic>
          <a:graphicData uri="http://schemas.openxmlformats.org/drawingml/2006/table">
            <a:tbl>
              <a:tblPr/>
              <a:tblGrid>
                <a:gridCol w="2547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Independent Samples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Related</a:t>
                      </a:r>
                      <a:r>
                        <a:rPr kumimoji="0" lang="tr-TR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/ </a:t>
                      </a:r>
                      <a:r>
                        <a:rPr kumimoji="0" lang="en-GB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Samples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also called dependent means test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Interval measures/ parametric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Independent samples t-test</a:t>
                      </a:r>
                      <a:r>
                        <a:rPr kumimoji="0" lang="en-GB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Paired samples t-test**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Ordinal/ non-parametric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Mann-Whitney U-Test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Wilcoxon test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9" name="Text Box 33"/>
          <p:cNvSpPr txBox="1">
            <a:spLocks noChangeArrowheads="1"/>
          </p:cNvSpPr>
          <p:nvPr/>
        </p:nvSpPr>
        <p:spPr bwMode="auto">
          <a:xfrm>
            <a:off x="827088" y="6237288"/>
            <a:ext cx="82089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zh-CN" sz="1200">
                <a:ea typeface="宋体" charset="-122"/>
              </a:rPr>
              <a:t>* 2 experimental conditions and different participants were assigned to each condition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zh-CN" sz="1200">
                <a:ea typeface="宋体" charset="-122"/>
              </a:rPr>
              <a:t>** 2 experimental conditions and the same participants took part in both conditions of the experiments</a:t>
            </a:r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31355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3A60F1-BC4A-48F9-8EB9-A82B6565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4664"/>
            <a:ext cx="7200900" cy="726976"/>
          </a:xfrm>
        </p:spPr>
        <p:txBody>
          <a:bodyPr/>
          <a:lstStyle/>
          <a:p>
            <a:pPr algn="ctr"/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Experimental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55A0C9-E8E8-454B-987B-D3EDCCD45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760"/>
            <a:ext cx="7200900" cy="4598640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: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receiving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; the </a:t>
            </a:r>
            <a:r>
              <a:rPr lang="tr-TR" dirty="0" err="1"/>
              <a:t>other</a:t>
            </a:r>
            <a:r>
              <a:rPr lang="tr-TR" dirty="0"/>
              <a:t> no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teacher</a:t>
            </a:r>
            <a:endParaRPr lang="tr-TR" dirty="0"/>
          </a:p>
          <a:p>
            <a:r>
              <a:rPr lang="tr-TR" dirty="0"/>
              <a:t>30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group</a:t>
            </a:r>
            <a:endParaRPr lang="tr-TR" dirty="0"/>
          </a:p>
          <a:p>
            <a:endParaRPr lang="tr-TR" dirty="0"/>
          </a:p>
          <a:p>
            <a:r>
              <a:rPr lang="tr-TR" dirty="0"/>
              <a:t>RQ: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en-US" dirty="0"/>
              <a:t> </a:t>
            </a:r>
            <a:r>
              <a:rPr lang="tr-TR" dirty="0" err="1"/>
              <a:t>having</a:t>
            </a:r>
            <a:r>
              <a:rPr lang="tr-TR" dirty="0"/>
              <a:t> a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en-US" dirty="0"/>
              <a:t> </a:t>
            </a:r>
            <a:r>
              <a:rPr lang="tr-TR" dirty="0" err="1"/>
              <a:t>affect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’ </a:t>
            </a:r>
            <a:r>
              <a:rPr lang="tr-TR" dirty="0" err="1"/>
              <a:t>intercultural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H</a:t>
            </a:r>
            <a:r>
              <a:rPr lang="tr-TR" baseline="-25000" dirty="0"/>
              <a:t>0</a:t>
            </a:r>
            <a:r>
              <a:rPr lang="tr-TR" dirty="0"/>
              <a:t>= There is no </a:t>
            </a:r>
            <a:r>
              <a:rPr lang="tr-TR" dirty="0" err="1"/>
              <a:t>difference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received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the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do </a:t>
            </a:r>
            <a:r>
              <a:rPr lang="tr-TR" dirty="0" err="1"/>
              <a:t>have</a:t>
            </a:r>
            <a:r>
              <a:rPr lang="tr-TR" dirty="0"/>
              <a:t> not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intercultural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H</a:t>
            </a:r>
            <a:r>
              <a:rPr lang="tr-TR" baseline="-25000" dirty="0"/>
              <a:t>1</a:t>
            </a:r>
            <a:r>
              <a:rPr lang="tr-TR" dirty="0"/>
              <a:t>=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received</a:t>
            </a:r>
            <a:r>
              <a:rPr lang="tr-TR" dirty="0"/>
              <a:t> 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 </a:t>
            </a:r>
            <a:r>
              <a:rPr lang="tr-TR" dirty="0" err="1"/>
              <a:t>native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intercultural</a:t>
            </a:r>
            <a:r>
              <a:rPr lang="tr-TR" dirty="0"/>
              <a:t> </a:t>
            </a:r>
            <a:r>
              <a:rPr lang="tr-TR" dirty="0" err="1"/>
              <a:t>competence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not.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211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/>
              <a:t>Independent</a:t>
            </a:r>
            <a:r>
              <a:rPr lang="tr-TR" b="1" dirty="0"/>
              <a:t> </a:t>
            </a:r>
            <a:r>
              <a:rPr lang="tr-TR" b="1" dirty="0" err="1"/>
              <a:t>sample</a:t>
            </a:r>
            <a:r>
              <a:rPr lang="tr-TR" b="1" i="1" dirty="0"/>
              <a:t> </a:t>
            </a:r>
            <a:r>
              <a:rPr lang="en-US" b="1" i="1" dirty="0"/>
              <a:t>t</a:t>
            </a:r>
            <a:r>
              <a:rPr lang="en-US" b="1" dirty="0"/>
              <a:t>-test</a:t>
            </a:r>
            <a:r>
              <a:rPr lang="tr-TR" dirty="0"/>
              <a:t> </a:t>
            </a:r>
            <a:br>
              <a:rPr lang="tr-TR" dirty="0"/>
            </a:br>
            <a:r>
              <a:rPr lang="tr-TR" sz="3100" dirty="0">
                <a:solidFill>
                  <a:srgbClr val="FF0000"/>
                </a:solidFill>
              </a:rPr>
              <a:t>(</a:t>
            </a:r>
            <a:r>
              <a:rPr lang="tr-TR" sz="3100" dirty="0" err="1">
                <a:solidFill>
                  <a:srgbClr val="FF0000"/>
                </a:solidFill>
              </a:rPr>
              <a:t>parametric</a:t>
            </a:r>
            <a:r>
              <a:rPr lang="tr-TR" sz="3100" dirty="0">
                <a:solidFill>
                  <a:srgbClr val="FF0000"/>
                </a:solidFill>
              </a:rPr>
              <a:t> data for </a:t>
            </a:r>
            <a:r>
              <a:rPr lang="tr-TR" sz="3100" dirty="0" err="1">
                <a:solidFill>
                  <a:srgbClr val="FF0000"/>
                </a:solidFill>
              </a:rPr>
              <a:t>two</a:t>
            </a:r>
            <a:r>
              <a:rPr lang="tr-TR" sz="3100" dirty="0">
                <a:solidFill>
                  <a:srgbClr val="FF0000"/>
                </a:solidFill>
              </a:rPr>
              <a:t> </a:t>
            </a:r>
            <a:r>
              <a:rPr lang="tr-TR" sz="3100" dirty="0" err="1">
                <a:solidFill>
                  <a:srgbClr val="FF0000"/>
                </a:solidFill>
              </a:rPr>
              <a:t>independent</a:t>
            </a:r>
            <a:r>
              <a:rPr lang="tr-TR" sz="3100" dirty="0">
                <a:solidFill>
                  <a:srgbClr val="FF0000"/>
                </a:solidFill>
              </a:rPr>
              <a:t> </a:t>
            </a:r>
            <a:r>
              <a:rPr lang="tr-TR" sz="3100" dirty="0" err="1">
                <a:solidFill>
                  <a:srgbClr val="FF0000"/>
                </a:solidFill>
              </a:rPr>
              <a:t>groups</a:t>
            </a:r>
            <a:r>
              <a:rPr lang="tr-TR" sz="3100" dirty="0">
                <a:solidFill>
                  <a:srgbClr val="FF0000"/>
                </a:solidFill>
              </a:rPr>
              <a:t>)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28700" y="1772816"/>
            <a:ext cx="7200900" cy="409458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FE05F147-66A0-4395-98D4-63A2D8D81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789361"/>
              </p:ext>
            </p:extLst>
          </p:nvPr>
        </p:nvGraphicFramePr>
        <p:xfrm>
          <a:off x="914400" y="1772816"/>
          <a:ext cx="7618040" cy="409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2474" imgH="1237345" progId="Word.Document.12">
                  <p:embed/>
                </p:oleObj>
              </mc:Choice>
              <mc:Fallback>
                <p:oleObj name="Document" r:id="rId3" imgW="5752474" imgH="12373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772816"/>
                        <a:ext cx="7618040" cy="4094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Kırp">
  <a:themeElements>
    <a:clrScheme name="Kır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Özel 2">
      <a:majorFont>
        <a:latin typeface="Franklin Gothic Book"/>
        <a:ea typeface=""/>
        <a:cs typeface=""/>
      </a:majorFont>
      <a:minorFont>
        <a:latin typeface="Century Gothic"/>
        <a:ea typeface=""/>
        <a:cs typeface=""/>
      </a:minorFont>
    </a:fontScheme>
    <a:fmtScheme name="Kır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3739</TotalTime>
  <Words>1393</Words>
  <Application>Microsoft Office PowerPoint</Application>
  <PresentationFormat>Ekran Gösterisi (4:3)</PresentationFormat>
  <Paragraphs>173</Paragraphs>
  <Slides>31</Slides>
  <Notes>31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Franklin Gothic Book</vt:lpstr>
      <vt:lpstr>Times New Roman</vt:lpstr>
      <vt:lpstr>Kırp</vt:lpstr>
      <vt:lpstr>Document</vt:lpstr>
      <vt:lpstr>Microsoft Word Belgesi</vt:lpstr>
      <vt:lpstr>InferentIal StatIstIcs</vt:lpstr>
      <vt:lpstr>PowerPoint Sunusu</vt:lpstr>
      <vt:lpstr>Statistical Significance (p value)</vt:lpstr>
      <vt:lpstr>PowerPoint Sunusu</vt:lpstr>
      <vt:lpstr>StatIstIcs for ExperImental StudIes</vt:lpstr>
      <vt:lpstr>STATISTICS FOR TWO VARIABLES</vt:lpstr>
      <vt:lpstr>Types of statistics for 2 variables</vt:lpstr>
      <vt:lpstr>Example for Experimental</vt:lpstr>
      <vt:lpstr>Independent sample t-test  (parametric data for two independent groups)</vt:lpstr>
      <vt:lpstr>PowerPoint Sunusu</vt:lpstr>
      <vt:lpstr>PowerPoint Sunusu</vt:lpstr>
      <vt:lpstr>PowerPoint Sunusu</vt:lpstr>
      <vt:lpstr>Mann Whitney U Test (non-parametric data for two independent groups)</vt:lpstr>
      <vt:lpstr>PowerPoint Sunusu</vt:lpstr>
      <vt:lpstr>Sample Mann Whitney U Test Table and Interpretation</vt:lpstr>
      <vt:lpstr>Paired sample t-test  (parametric data for the same group at two intervals)</vt:lpstr>
      <vt:lpstr>PowerPoint Sunusu</vt:lpstr>
      <vt:lpstr>PowerPoint Sunusu</vt:lpstr>
      <vt:lpstr>PowerPoint Sunusu</vt:lpstr>
      <vt:lpstr>Wilcoxon (Signed Rank) (non-parametric data for the same group at two intervals)</vt:lpstr>
      <vt:lpstr>PowerPoint Sunusu</vt:lpstr>
      <vt:lpstr>PowerPoint Sunusu</vt:lpstr>
      <vt:lpstr>PowerPoint Sunusu</vt:lpstr>
      <vt:lpstr>STATISTICS FOR 3 OR MORE VARIABLES</vt:lpstr>
      <vt:lpstr>PowerPoint Sunusu</vt:lpstr>
      <vt:lpstr>PowerPoint Sunusu</vt:lpstr>
      <vt:lpstr>Post Hoc Analysis</vt:lpstr>
      <vt:lpstr>Sample ANOVA Table and Interpretation</vt:lpstr>
      <vt:lpstr>Kruskal-Wallis (non-parametric data for 3 or more independent groups)</vt:lpstr>
      <vt:lpstr>PowerPoint Sunusu</vt:lpstr>
      <vt:lpstr>Sample Kruskal-Wallis Results Table and Interpretation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Inferential Statistics</dc:title>
  <dc:creator>Sony</dc:creator>
  <cp:lastModifiedBy>Sehnaz Sahinkarakas</cp:lastModifiedBy>
  <cp:revision>148</cp:revision>
  <dcterms:created xsi:type="dcterms:W3CDTF">2016-03-16T17:17:34Z</dcterms:created>
  <dcterms:modified xsi:type="dcterms:W3CDTF">2021-03-22T11:42:30Z</dcterms:modified>
</cp:coreProperties>
</file>