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42"/>
  </p:handoutMasterIdLst>
  <p:sldIdLst>
    <p:sldId id="256" r:id="rId2"/>
    <p:sldId id="261" r:id="rId3"/>
    <p:sldId id="310" r:id="rId4"/>
    <p:sldId id="259" r:id="rId5"/>
    <p:sldId id="258" r:id="rId6"/>
    <p:sldId id="263" r:id="rId7"/>
    <p:sldId id="268" r:id="rId8"/>
    <p:sldId id="282" r:id="rId9"/>
    <p:sldId id="264" r:id="rId10"/>
    <p:sldId id="300" r:id="rId11"/>
    <p:sldId id="283" r:id="rId12"/>
    <p:sldId id="292" r:id="rId13"/>
    <p:sldId id="284" r:id="rId14"/>
    <p:sldId id="288" r:id="rId15"/>
    <p:sldId id="286" r:id="rId16"/>
    <p:sldId id="287" r:id="rId17"/>
    <p:sldId id="289" r:id="rId18"/>
    <p:sldId id="304" r:id="rId19"/>
    <p:sldId id="305" r:id="rId20"/>
    <p:sldId id="306" r:id="rId21"/>
    <p:sldId id="290" r:id="rId22"/>
    <p:sldId id="293" r:id="rId23"/>
    <p:sldId id="294" r:id="rId24"/>
    <p:sldId id="296" r:id="rId25"/>
    <p:sldId id="297" r:id="rId26"/>
    <p:sldId id="298" r:id="rId27"/>
    <p:sldId id="266" r:id="rId28"/>
    <p:sldId id="270" r:id="rId29"/>
    <p:sldId id="308" r:id="rId30"/>
    <p:sldId id="271" r:id="rId31"/>
    <p:sldId id="301" r:id="rId32"/>
    <p:sldId id="312" r:id="rId33"/>
    <p:sldId id="313" r:id="rId34"/>
    <p:sldId id="314" r:id="rId35"/>
    <p:sldId id="315" r:id="rId36"/>
    <p:sldId id="316" r:id="rId37"/>
    <p:sldId id="272" r:id="rId38"/>
    <p:sldId id="274" r:id="rId39"/>
    <p:sldId id="275" r:id="rId40"/>
    <p:sldId id="311" r:id="rId41"/>
  </p:sldIdLst>
  <p:sldSz cx="9144000" cy="6858000" type="screen4x3"/>
  <p:notesSz cx="6797675" cy="9928225"/>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18" d="100"/>
          <a:sy n="118" d="100"/>
        </p:scale>
        <p:origin x="-1440"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AF4393-787D-4EBC-AB8B-44A251BF3218}" type="doc">
      <dgm:prSet loTypeId="urn:microsoft.com/office/officeart/2005/8/layout/chevron2" loCatId="process" qsTypeId="urn:microsoft.com/office/officeart/2005/8/quickstyle/simple1" qsCatId="simple" csTypeId="urn:microsoft.com/office/officeart/2005/8/colors/accent1_2" csCatId="accent1" phldr="1"/>
      <dgm:spPr/>
      <dgm:t>
        <a:bodyPr/>
        <a:lstStyle/>
        <a:p>
          <a:endParaRPr lang="en-US"/>
        </a:p>
      </dgm:t>
    </dgm:pt>
    <dgm:pt modelId="{CFF40818-947B-408E-97D2-FBFFDFCDE63C}">
      <dgm:prSet phldrT="[Text]"/>
      <dgm:spPr/>
      <dgm:t>
        <a:bodyPr/>
        <a:lstStyle/>
        <a:p>
          <a:r>
            <a:rPr lang="tr-TR" dirty="0" smtClean="0"/>
            <a:t>1. Sorunsal belirleme (problem-konu)</a:t>
          </a:r>
          <a:endParaRPr lang="en-US" dirty="0"/>
        </a:p>
      </dgm:t>
    </dgm:pt>
    <dgm:pt modelId="{C0DC2302-DC87-4F65-9400-33D246562AD4}" type="parTrans" cxnId="{49F44798-7EFC-43CE-8498-223126140184}">
      <dgm:prSet/>
      <dgm:spPr/>
      <dgm:t>
        <a:bodyPr/>
        <a:lstStyle/>
        <a:p>
          <a:endParaRPr lang="en-US"/>
        </a:p>
      </dgm:t>
    </dgm:pt>
    <dgm:pt modelId="{1127B1E1-DA99-4FEB-9090-0757E798BDD1}" type="sibTrans" cxnId="{49F44798-7EFC-43CE-8498-223126140184}">
      <dgm:prSet/>
      <dgm:spPr/>
      <dgm:t>
        <a:bodyPr/>
        <a:lstStyle/>
        <a:p>
          <a:endParaRPr lang="en-US"/>
        </a:p>
      </dgm:t>
    </dgm:pt>
    <dgm:pt modelId="{DA49D29F-8199-4464-A9AD-C329055AC1D0}">
      <dgm:prSet phldrT="[Text]"/>
      <dgm:spPr/>
      <dgm:t>
        <a:bodyPr/>
        <a:lstStyle/>
        <a:p>
          <a:r>
            <a:rPr lang="tr-TR" smtClean="0"/>
            <a:t>3. Tasarım ve yöntem</a:t>
          </a:r>
          <a:endParaRPr lang="en-US" dirty="0"/>
        </a:p>
      </dgm:t>
    </dgm:pt>
    <dgm:pt modelId="{B45C7AE5-A1CF-4502-8039-3D2361CBC411}" type="parTrans" cxnId="{09EC93FC-A1EB-441B-ADC3-D0C031217F63}">
      <dgm:prSet/>
      <dgm:spPr/>
      <dgm:t>
        <a:bodyPr/>
        <a:lstStyle/>
        <a:p>
          <a:endParaRPr lang="en-US"/>
        </a:p>
      </dgm:t>
    </dgm:pt>
    <dgm:pt modelId="{A1CF05F7-2666-497E-859D-4289CFB24F46}" type="sibTrans" cxnId="{09EC93FC-A1EB-441B-ADC3-D0C031217F63}">
      <dgm:prSet/>
      <dgm:spPr/>
      <dgm:t>
        <a:bodyPr/>
        <a:lstStyle/>
        <a:p>
          <a:endParaRPr lang="en-US"/>
        </a:p>
      </dgm:t>
    </dgm:pt>
    <dgm:pt modelId="{9B68A4F2-A62E-477D-8F71-5EE06AB0ED40}">
      <dgm:prSet phldrT="[Text]"/>
      <dgm:spPr/>
      <dgm:t>
        <a:bodyPr/>
        <a:lstStyle/>
        <a:p>
          <a:r>
            <a:rPr lang="tr-TR" dirty="0" smtClean="0"/>
            <a:t>4. Örneklem (evren-örneklem)</a:t>
          </a:r>
          <a:endParaRPr lang="en-US" dirty="0"/>
        </a:p>
      </dgm:t>
    </dgm:pt>
    <dgm:pt modelId="{01155960-E443-4DCB-A5D6-0D1E1B2303E2}" type="parTrans" cxnId="{9C14B8C6-8B40-46BB-A3F3-D3870A5E7275}">
      <dgm:prSet/>
      <dgm:spPr/>
      <dgm:t>
        <a:bodyPr/>
        <a:lstStyle/>
        <a:p>
          <a:endParaRPr lang="en-US"/>
        </a:p>
      </dgm:t>
    </dgm:pt>
    <dgm:pt modelId="{A2595D17-205E-4314-B46D-A107D483E1F7}" type="sibTrans" cxnId="{9C14B8C6-8B40-46BB-A3F3-D3870A5E7275}">
      <dgm:prSet/>
      <dgm:spPr/>
      <dgm:t>
        <a:bodyPr/>
        <a:lstStyle/>
        <a:p>
          <a:endParaRPr lang="en-US"/>
        </a:p>
      </dgm:t>
    </dgm:pt>
    <dgm:pt modelId="{1BC32E9B-49E0-43B4-94FE-0A0704F011CB}">
      <dgm:prSet phldrT="[Text]"/>
      <dgm:spPr/>
      <dgm:t>
        <a:bodyPr/>
        <a:lstStyle/>
        <a:p>
          <a:r>
            <a:rPr lang="tr-TR" dirty="0" smtClean="0"/>
            <a:t>5. Veri toplama</a:t>
          </a:r>
          <a:endParaRPr lang="en-US" dirty="0"/>
        </a:p>
      </dgm:t>
    </dgm:pt>
    <dgm:pt modelId="{202F81A8-3FD8-44E8-86E4-32647F07DA19}" type="parTrans" cxnId="{68089BDE-2D84-4081-AFD9-8F84BD2179C3}">
      <dgm:prSet/>
      <dgm:spPr/>
      <dgm:t>
        <a:bodyPr/>
        <a:lstStyle/>
        <a:p>
          <a:endParaRPr lang="en-US"/>
        </a:p>
      </dgm:t>
    </dgm:pt>
    <dgm:pt modelId="{85C8801F-69E2-4D70-94D7-7C51E27928E0}" type="sibTrans" cxnId="{68089BDE-2D84-4081-AFD9-8F84BD2179C3}">
      <dgm:prSet/>
      <dgm:spPr/>
      <dgm:t>
        <a:bodyPr/>
        <a:lstStyle/>
        <a:p>
          <a:endParaRPr lang="en-US"/>
        </a:p>
      </dgm:t>
    </dgm:pt>
    <dgm:pt modelId="{4FDE853E-020A-4E4F-95E5-805C0C92A4B0}">
      <dgm:prSet phldrT="[Text]"/>
      <dgm:spPr/>
      <dgm:t>
        <a:bodyPr/>
        <a:lstStyle/>
        <a:p>
          <a:r>
            <a:rPr lang="tr-TR" dirty="0" smtClean="0"/>
            <a:t>6. Analiz</a:t>
          </a:r>
          <a:endParaRPr lang="en-US" dirty="0"/>
        </a:p>
      </dgm:t>
    </dgm:pt>
    <dgm:pt modelId="{13E12149-FA2D-49B3-A229-7CE6B57D793F}" type="parTrans" cxnId="{458A3567-B2A5-426C-9DCF-6A98246B625E}">
      <dgm:prSet/>
      <dgm:spPr/>
      <dgm:t>
        <a:bodyPr/>
        <a:lstStyle/>
        <a:p>
          <a:endParaRPr lang="en-US"/>
        </a:p>
      </dgm:t>
    </dgm:pt>
    <dgm:pt modelId="{95D3892A-C504-423A-B6B5-9A56C1A8F012}" type="sibTrans" cxnId="{458A3567-B2A5-426C-9DCF-6A98246B625E}">
      <dgm:prSet/>
      <dgm:spPr/>
      <dgm:t>
        <a:bodyPr/>
        <a:lstStyle/>
        <a:p>
          <a:endParaRPr lang="en-US"/>
        </a:p>
      </dgm:t>
    </dgm:pt>
    <dgm:pt modelId="{D14355F0-E9DA-4743-BDF8-70696E31A72E}">
      <dgm:prSet phldrT="[Text]"/>
      <dgm:spPr/>
      <dgm:t>
        <a:bodyPr/>
        <a:lstStyle/>
        <a:p>
          <a:r>
            <a:rPr lang="tr-TR" dirty="0" smtClean="0"/>
            <a:t>7.Raporlama</a:t>
          </a:r>
          <a:endParaRPr lang="en-US" dirty="0"/>
        </a:p>
      </dgm:t>
    </dgm:pt>
    <dgm:pt modelId="{DBD2A345-A8F8-432A-AE93-8A03282BFAA0}" type="parTrans" cxnId="{585F248A-9AA1-49B2-B159-CEAABAA727D3}">
      <dgm:prSet/>
      <dgm:spPr/>
      <dgm:t>
        <a:bodyPr/>
        <a:lstStyle/>
        <a:p>
          <a:endParaRPr lang="en-US"/>
        </a:p>
      </dgm:t>
    </dgm:pt>
    <dgm:pt modelId="{CDC85E2D-B835-45BB-900E-C7BA8B3F63D3}" type="sibTrans" cxnId="{585F248A-9AA1-49B2-B159-CEAABAA727D3}">
      <dgm:prSet/>
      <dgm:spPr/>
      <dgm:t>
        <a:bodyPr/>
        <a:lstStyle/>
        <a:p>
          <a:endParaRPr lang="en-US"/>
        </a:p>
      </dgm:t>
    </dgm:pt>
    <dgm:pt modelId="{D796B279-A42C-4108-91B8-E69FD8B4B659}">
      <dgm:prSet phldrT="[Text]"/>
      <dgm:spPr/>
      <dgm:t>
        <a:bodyPr/>
        <a:lstStyle/>
        <a:p>
          <a:r>
            <a:rPr lang="tr-TR" smtClean="0"/>
            <a:t>2. Kavramsallaştırma ( kuram-model-değişken-hipotez)</a:t>
          </a:r>
          <a:endParaRPr lang="en-US" dirty="0"/>
        </a:p>
      </dgm:t>
    </dgm:pt>
    <dgm:pt modelId="{56DE8EB5-7D24-4072-A328-D871261A77E1}" type="sibTrans" cxnId="{D65656C9-613D-40DE-AD13-0F15E8839536}">
      <dgm:prSet/>
      <dgm:spPr/>
      <dgm:t>
        <a:bodyPr/>
        <a:lstStyle/>
        <a:p>
          <a:endParaRPr lang="en-US"/>
        </a:p>
      </dgm:t>
    </dgm:pt>
    <dgm:pt modelId="{0039664C-2A46-488B-ADE2-FDCB8599E241}" type="parTrans" cxnId="{D65656C9-613D-40DE-AD13-0F15E8839536}">
      <dgm:prSet/>
      <dgm:spPr/>
      <dgm:t>
        <a:bodyPr/>
        <a:lstStyle/>
        <a:p>
          <a:endParaRPr lang="en-US"/>
        </a:p>
      </dgm:t>
    </dgm:pt>
    <dgm:pt modelId="{5942B15C-0E2D-475D-ABED-6B22BC2DDCC6}">
      <dgm:prSet phldrT="[Text]"/>
      <dgm:spPr/>
      <dgm:t>
        <a:bodyPr/>
        <a:lstStyle/>
        <a:p>
          <a:r>
            <a:rPr lang="tr-TR" dirty="0" smtClean="0"/>
            <a:t>BAS</a:t>
          </a:r>
          <a:endParaRPr lang="en-US" dirty="0"/>
        </a:p>
      </dgm:t>
    </dgm:pt>
    <dgm:pt modelId="{3D200E1B-1A01-49BE-9B59-30419B3A047C}" type="sibTrans" cxnId="{DAF2ACCF-EC3C-418A-B8AC-2DBFEC00CE61}">
      <dgm:prSet/>
      <dgm:spPr/>
      <dgm:t>
        <a:bodyPr/>
        <a:lstStyle/>
        <a:p>
          <a:endParaRPr lang="en-US"/>
        </a:p>
      </dgm:t>
    </dgm:pt>
    <dgm:pt modelId="{A0CB5058-6B4D-4E7F-A977-E0FE8E5723EA}" type="parTrans" cxnId="{DAF2ACCF-EC3C-418A-B8AC-2DBFEC00CE61}">
      <dgm:prSet/>
      <dgm:spPr/>
      <dgm:t>
        <a:bodyPr/>
        <a:lstStyle/>
        <a:p>
          <a:endParaRPr lang="en-US"/>
        </a:p>
      </dgm:t>
    </dgm:pt>
    <dgm:pt modelId="{565771E2-0997-48BA-8797-1520573F40EA}">
      <dgm:prSet phldrT="[Text]"/>
      <dgm:spPr/>
      <dgm:t>
        <a:bodyPr/>
        <a:lstStyle/>
        <a:p>
          <a:r>
            <a:rPr lang="tr-TR" dirty="0" smtClean="0"/>
            <a:t>BAS</a:t>
          </a:r>
          <a:endParaRPr lang="en-US" dirty="0"/>
        </a:p>
      </dgm:t>
    </dgm:pt>
    <dgm:pt modelId="{7D4C87F7-84C5-4399-8F8D-E015A43BDF71}" type="sibTrans" cxnId="{82BCAE14-E733-4D4E-B73A-FB0209435EDB}">
      <dgm:prSet/>
      <dgm:spPr/>
      <dgm:t>
        <a:bodyPr/>
        <a:lstStyle/>
        <a:p>
          <a:endParaRPr lang="en-US"/>
        </a:p>
      </dgm:t>
    </dgm:pt>
    <dgm:pt modelId="{70A6F388-B7A3-4D8F-AC00-E151EDF1AB73}" type="parTrans" cxnId="{82BCAE14-E733-4D4E-B73A-FB0209435EDB}">
      <dgm:prSet/>
      <dgm:spPr/>
      <dgm:t>
        <a:bodyPr/>
        <a:lstStyle/>
        <a:p>
          <a:endParaRPr lang="en-US"/>
        </a:p>
      </dgm:t>
    </dgm:pt>
    <dgm:pt modelId="{6148C61F-3FF8-472B-A4EE-EAC5341B0AFF}">
      <dgm:prSet phldrT="[Text]"/>
      <dgm:spPr/>
      <dgm:t>
        <a:bodyPr/>
        <a:lstStyle/>
        <a:p>
          <a:r>
            <a:rPr lang="tr-TR" dirty="0" smtClean="0"/>
            <a:t>BAS</a:t>
          </a:r>
          <a:endParaRPr lang="en-US" dirty="0"/>
        </a:p>
      </dgm:t>
    </dgm:pt>
    <dgm:pt modelId="{461FC9BB-0460-4F94-97A0-4A517284A82D}" type="sibTrans" cxnId="{7D40CA9F-195B-4325-AC1E-3678DD9B9CA7}">
      <dgm:prSet/>
      <dgm:spPr/>
      <dgm:t>
        <a:bodyPr/>
        <a:lstStyle/>
        <a:p>
          <a:endParaRPr lang="en-US"/>
        </a:p>
      </dgm:t>
    </dgm:pt>
    <dgm:pt modelId="{F4252F48-B187-4BE2-82CA-8BC8AF0655AA}" type="parTrans" cxnId="{7D40CA9F-195B-4325-AC1E-3678DD9B9CA7}">
      <dgm:prSet/>
      <dgm:spPr/>
      <dgm:t>
        <a:bodyPr/>
        <a:lstStyle/>
        <a:p>
          <a:endParaRPr lang="en-US"/>
        </a:p>
      </dgm:t>
    </dgm:pt>
    <dgm:pt modelId="{33431606-65BA-42AE-96DA-125595B62656}" type="pres">
      <dgm:prSet presAssocID="{0CAF4393-787D-4EBC-AB8B-44A251BF3218}" presName="linearFlow" presStyleCnt="0">
        <dgm:presLayoutVars>
          <dgm:dir/>
          <dgm:animLvl val="lvl"/>
          <dgm:resizeHandles val="exact"/>
        </dgm:presLayoutVars>
      </dgm:prSet>
      <dgm:spPr/>
      <dgm:t>
        <a:bodyPr/>
        <a:lstStyle/>
        <a:p>
          <a:endParaRPr lang="en-US"/>
        </a:p>
      </dgm:t>
    </dgm:pt>
    <dgm:pt modelId="{9855B869-A721-49F8-A775-1CF0846FAE4E}" type="pres">
      <dgm:prSet presAssocID="{6148C61F-3FF8-472B-A4EE-EAC5341B0AFF}" presName="composite" presStyleCnt="0"/>
      <dgm:spPr/>
    </dgm:pt>
    <dgm:pt modelId="{B50A5A3D-F953-4C57-816E-87E6B53C8C33}" type="pres">
      <dgm:prSet presAssocID="{6148C61F-3FF8-472B-A4EE-EAC5341B0AFF}" presName="parentText" presStyleLbl="alignNode1" presStyleIdx="0" presStyleCnt="3">
        <dgm:presLayoutVars>
          <dgm:chMax val="1"/>
          <dgm:bulletEnabled val="1"/>
        </dgm:presLayoutVars>
      </dgm:prSet>
      <dgm:spPr/>
      <dgm:t>
        <a:bodyPr/>
        <a:lstStyle/>
        <a:p>
          <a:endParaRPr lang="en-US"/>
        </a:p>
      </dgm:t>
    </dgm:pt>
    <dgm:pt modelId="{C13DF9A4-1C5E-4235-8D29-645B0A7DFA5A}" type="pres">
      <dgm:prSet presAssocID="{6148C61F-3FF8-472B-A4EE-EAC5341B0AFF}" presName="descendantText" presStyleLbl="alignAcc1" presStyleIdx="0" presStyleCnt="3">
        <dgm:presLayoutVars>
          <dgm:bulletEnabled val="1"/>
        </dgm:presLayoutVars>
      </dgm:prSet>
      <dgm:spPr/>
      <dgm:t>
        <a:bodyPr/>
        <a:lstStyle/>
        <a:p>
          <a:endParaRPr lang="en-US"/>
        </a:p>
      </dgm:t>
    </dgm:pt>
    <dgm:pt modelId="{7F53E769-F9A1-4B98-BAEF-5FC704D00D47}" type="pres">
      <dgm:prSet presAssocID="{461FC9BB-0460-4F94-97A0-4A517284A82D}" presName="sp" presStyleCnt="0"/>
      <dgm:spPr/>
    </dgm:pt>
    <dgm:pt modelId="{2BA7FFAA-141C-4C96-B1BB-CFBBE32354A6}" type="pres">
      <dgm:prSet presAssocID="{565771E2-0997-48BA-8797-1520573F40EA}" presName="composite" presStyleCnt="0"/>
      <dgm:spPr/>
    </dgm:pt>
    <dgm:pt modelId="{51E40743-0392-4844-BB7E-71780BB10E95}" type="pres">
      <dgm:prSet presAssocID="{565771E2-0997-48BA-8797-1520573F40EA}" presName="parentText" presStyleLbl="alignNode1" presStyleIdx="1" presStyleCnt="3">
        <dgm:presLayoutVars>
          <dgm:chMax val="1"/>
          <dgm:bulletEnabled val="1"/>
        </dgm:presLayoutVars>
      </dgm:prSet>
      <dgm:spPr/>
      <dgm:t>
        <a:bodyPr/>
        <a:lstStyle/>
        <a:p>
          <a:endParaRPr lang="en-US"/>
        </a:p>
      </dgm:t>
    </dgm:pt>
    <dgm:pt modelId="{9C091989-7FCF-465A-B0B4-DB49F1A65179}" type="pres">
      <dgm:prSet presAssocID="{565771E2-0997-48BA-8797-1520573F40EA}" presName="descendantText" presStyleLbl="alignAcc1" presStyleIdx="1" presStyleCnt="3">
        <dgm:presLayoutVars>
          <dgm:bulletEnabled val="1"/>
        </dgm:presLayoutVars>
      </dgm:prSet>
      <dgm:spPr/>
      <dgm:t>
        <a:bodyPr/>
        <a:lstStyle/>
        <a:p>
          <a:endParaRPr lang="en-US"/>
        </a:p>
      </dgm:t>
    </dgm:pt>
    <dgm:pt modelId="{2B5DC8B5-CC74-4120-BBF0-2220658AEF0B}" type="pres">
      <dgm:prSet presAssocID="{7D4C87F7-84C5-4399-8F8D-E015A43BDF71}" presName="sp" presStyleCnt="0"/>
      <dgm:spPr/>
    </dgm:pt>
    <dgm:pt modelId="{102C3357-EB70-428C-B52D-FF6358612A78}" type="pres">
      <dgm:prSet presAssocID="{5942B15C-0E2D-475D-ABED-6B22BC2DDCC6}" presName="composite" presStyleCnt="0"/>
      <dgm:spPr/>
    </dgm:pt>
    <dgm:pt modelId="{7B86224B-B131-4FB5-8BB7-694C738392F9}" type="pres">
      <dgm:prSet presAssocID="{5942B15C-0E2D-475D-ABED-6B22BC2DDCC6}" presName="parentText" presStyleLbl="alignNode1" presStyleIdx="2" presStyleCnt="3">
        <dgm:presLayoutVars>
          <dgm:chMax val="1"/>
          <dgm:bulletEnabled val="1"/>
        </dgm:presLayoutVars>
      </dgm:prSet>
      <dgm:spPr/>
      <dgm:t>
        <a:bodyPr/>
        <a:lstStyle/>
        <a:p>
          <a:endParaRPr lang="en-US"/>
        </a:p>
      </dgm:t>
    </dgm:pt>
    <dgm:pt modelId="{9B75D181-63C3-4E64-9703-AC08455EB25F}" type="pres">
      <dgm:prSet presAssocID="{5942B15C-0E2D-475D-ABED-6B22BC2DDCC6}" presName="descendantText" presStyleLbl="alignAcc1" presStyleIdx="2" presStyleCnt="3">
        <dgm:presLayoutVars>
          <dgm:bulletEnabled val="1"/>
        </dgm:presLayoutVars>
      </dgm:prSet>
      <dgm:spPr/>
      <dgm:t>
        <a:bodyPr/>
        <a:lstStyle/>
        <a:p>
          <a:endParaRPr lang="en-US"/>
        </a:p>
      </dgm:t>
    </dgm:pt>
  </dgm:ptLst>
  <dgm:cxnLst>
    <dgm:cxn modelId="{7D40CA9F-195B-4325-AC1E-3678DD9B9CA7}" srcId="{0CAF4393-787D-4EBC-AB8B-44A251BF3218}" destId="{6148C61F-3FF8-472B-A4EE-EAC5341B0AFF}" srcOrd="0" destOrd="0" parTransId="{F4252F48-B187-4BE2-82CA-8BC8AF0655AA}" sibTransId="{461FC9BB-0460-4F94-97A0-4A517284A82D}"/>
    <dgm:cxn modelId="{7BBF3646-2DE4-4EC3-B169-87D72A6174C7}" type="presOf" srcId="{D796B279-A42C-4108-91B8-E69FD8B4B659}" destId="{C13DF9A4-1C5E-4235-8D29-645B0A7DFA5A}" srcOrd="0" destOrd="1" presId="urn:microsoft.com/office/officeart/2005/8/layout/chevron2"/>
    <dgm:cxn modelId="{585F248A-9AA1-49B2-B159-CEAABAA727D3}" srcId="{5942B15C-0E2D-475D-ABED-6B22BC2DDCC6}" destId="{D14355F0-E9DA-4743-BDF8-70696E31A72E}" srcOrd="2" destOrd="0" parTransId="{DBD2A345-A8F8-432A-AE93-8A03282BFAA0}" sibTransId="{CDC85E2D-B835-45BB-900E-C7BA8B3F63D3}"/>
    <dgm:cxn modelId="{1C738A5D-EB47-462B-9446-4550E449DFA9}" type="presOf" srcId="{6148C61F-3FF8-472B-A4EE-EAC5341B0AFF}" destId="{B50A5A3D-F953-4C57-816E-87E6B53C8C33}" srcOrd="0" destOrd="0" presId="urn:microsoft.com/office/officeart/2005/8/layout/chevron2"/>
    <dgm:cxn modelId="{C624D343-C111-4E65-B3E8-2EA80B6C4A74}" type="presOf" srcId="{565771E2-0997-48BA-8797-1520573F40EA}" destId="{51E40743-0392-4844-BB7E-71780BB10E95}" srcOrd="0" destOrd="0" presId="urn:microsoft.com/office/officeart/2005/8/layout/chevron2"/>
    <dgm:cxn modelId="{09EC93FC-A1EB-441B-ADC3-D0C031217F63}" srcId="{565771E2-0997-48BA-8797-1520573F40EA}" destId="{DA49D29F-8199-4464-A9AD-C329055AC1D0}" srcOrd="0" destOrd="0" parTransId="{B45C7AE5-A1CF-4502-8039-3D2361CBC411}" sibTransId="{A1CF05F7-2666-497E-859D-4289CFB24F46}"/>
    <dgm:cxn modelId="{9859CF28-D86B-4D39-AD5B-82FBC54EC37B}" type="presOf" srcId="{5942B15C-0E2D-475D-ABED-6B22BC2DDCC6}" destId="{7B86224B-B131-4FB5-8BB7-694C738392F9}" srcOrd="0" destOrd="0" presId="urn:microsoft.com/office/officeart/2005/8/layout/chevron2"/>
    <dgm:cxn modelId="{49F44798-7EFC-43CE-8498-223126140184}" srcId="{6148C61F-3FF8-472B-A4EE-EAC5341B0AFF}" destId="{CFF40818-947B-408E-97D2-FBFFDFCDE63C}" srcOrd="0" destOrd="0" parTransId="{C0DC2302-DC87-4F65-9400-33D246562AD4}" sibTransId="{1127B1E1-DA99-4FEB-9090-0757E798BDD1}"/>
    <dgm:cxn modelId="{68089BDE-2D84-4081-AFD9-8F84BD2179C3}" srcId="{5942B15C-0E2D-475D-ABED-6B22BC2DDCC6}" destId="{1BC32E9B-49E0-43B4-94FE-0A0704F011CB}" srcOrd="0" destOrd="0" parTransId="{202F81A8-3FD8-44E8-86E4-32647F07DA19}" sibTransId="{85C8801F-69E2-4D70-94D7-7C51E27928E0}"/>
    <dgm:cxn modelId="{AC2F6144-2FC4-4AC9-B385-CC051F14FEEC}" type="presOf" srcId="{CFF40818-947B-408E-97D2-FBFFDFCDE63C}" destId="{C13DF9A4-1C5E-4235-8D29-645B0A7DFA5A}" srcOrd="0" destOrd="0" presId="urn:microsoft.com/office/officeart/2005/8/layout/chevron2"/>
    <dgm:cxn modelId="{DC68740A-74A4-4EA9-9F53-A810F6F5F0F4}" type="presOf" srcId="{9B68A4F2-A62E-477D-8F71-5EE06AB0ED40}" destId="{9C091989-7FCF-465A-B0B4-DB49F1A65179}" srcOrd="0" destOrd="1" presId="urn:microsoft.com/office/officeart/2005/8/layout/chevron2"/>
    <dgm:cxn modelId="{FA85E63E-40F4-40E4-A116-E166FC992E56}" type="presOf" srcId="{1BC32E9B-49E0-43B4-94FE-0A0704F011CB}" destId="{9B75D181-63C3-4E64-9703-AC08455EB25F}" srcOrd="0" destOrd="0" presId="urn:microsoft.com/office/officeart/2005/8/layout/chevron2"/>
    <dgm:cxn modelId="{A22BE8F1-EAF2-4C96-8424-0474D822A185}" type="presOf" srcId="{4FDE853E-020A-4E4F-95E5-805C0C92A4B0}" destId="{9B75D181-63C3-4E64-9703-AC08455EB25F}" srcOrd="0" destOrd="1" presId="urn:microsoft.com/office/officeart/2005/8/layout/chevron2"/>
    <dgm:cxn modelId="{82BCAE14-E733-4D4E-B73A-FB0209435EDB}" srcId="{0CAF4393-787D-4EBC-AB8B-44A251BF3218}" destId="{565771E2-0997-48BA-8797-1520573F40EA}" srcOrd="1" destOrd="0" parTransId="{70A6F388-B7A3-4D8F-AC00-E151EDF1AB73}" sibTransId="{7D4C87F7-84C5-4399-8F8D-E015A43BDF71}"/>
    <dgm:cxn modelId="{911AF61F-54F7-416C-AAF3-32BD60523B72}" type="presOf" srcId="{0CAF4393-787D-4EBC-AB8B-44A251BF3218}" destId="{33431606-65BA-42AE-96DA-125595B62656}" srcOrd="0" destOrd="0" presId="urn:microsoft.com/office/officeart/2005/8/layout/chevron2"/>
    <dgm:cxn modelId="{DAF2ACCF-EC3C-418A-B8AC-2DBFEC00CE61}" srcId="{0CAF4393-787D-4EBC-AB8B-44A251BF3218}" destId="{5942B15C-0E2D-475D-ABED-6B22BC2DDCC6}" srcOrd="2" destOrd="0" parTransId="{A0CB5058-6B4D-4E7F-A977-E0FE8E5723EA}" sibTransId="{3D200E1B-1A01-49BE-9B59-30419B3A047C}"/>
    <dgm:cxn modelId="{008CF2B0-90E1-4DC0-B415-42CEABE174E7}" type="presOf" srcId="{D14355F0-E9DA-4743-BDF8-70696E31A72E}" destId="{9B75D181-63C3-4E64-9703-AC08455EB25F}" srcOrd="0" destOrd="2" presId="urn:microsoft.com/office/officeart/2005/8/layout/chevron2"/>
    <dgm:cxn modelId="{D65656C9-613D-40DE-AD13-0F15E8839536}" srcId="{6148C61F-3FF8-472B-A4EE-EAC5341B0AFF}" destId="{D796B279-A42C-4108-91B8-E69FD8B4B659}" srcOrd="1" destOrd="0" parTransId="{0039664C-2A46-488B-ADE2-FDCB8599E241}" sibTransId="{56DE8EB5-7D24-4072-A328-D871261A77E1}"/>
    <dgm:cxn modelId="{9C14B8C6-8B40-46BB-A3F3-D3870A5E7275}" srcId="{565771E2-0997-48BA-8797-1520573F40EA}" destId="{9B68A4F2-A62E-477D-8F71-5EE06AB0ED40}" srcOrd="1" destOrd="0" parTransId="{01155960-E443-4DCB-A5D6-0D1E1B2303E2}" sibTransId="{A2595D17-205E-4314-B46D-A107D483E1F7}"/>
    <dgm:cxn modelId="{458A3567-B2A5-426C-9DCF-6A98246B625E}" srcId="{5942B15C-0E2D-475D-ABED-6B22BC2DDCC6}" destId="{4FDE853E-020A-4E4F-95E5-805C0C92A4B0}" srcOrd="1" destOrd="0" parTransId="{13E12149-FA2D-49B3-A229-7CE6B57D793F}" sibTransId="{95D3892A-C504-423A-B6B5-9A56C1A8F012}"/>
    <dgm:cxn modelId="{6EAF8EA1-2B8B-49D7-ADD1-50363B54B247}" type="presOf" srcId="{DA49D29F-8199-4464-A9AD-C329055AC1D0}" destId="{9C091989-7FCF-465A-B0B4-DB49F1A65179}" srcOrd="0" destOrd="0" presId="urn:microsoft.com/office/officeart/2005/8/layout/chevron2"/>
    <dgm:cxn modelId="{08A9EDAE-3F86-4207-8568-DCF3C1E0CFB1}" type="presParOf" srcId="{33431606-65BA-42AE-96DA-125595B62656}" destId="{9855B869-A721-49F8-A775-1CF0846FAE4E}" srcOrd="0" destOrd="0" presId="urn:microsoft.com/office/officeart/2005/8/layout/chevron2"/>
    <dgm:cxn modelId="{F645C1FE-F8C1-4050-B420-814B4BD66346}" type="presParOf" srcId="{9855B869-A721-49F8-A775-1CF0846FAE4E}" destId="{B50A5A3D-F953-4C57-816E-87E6B53C8C33}" srcOrd="0" destOrd="0" presId="urn:microsoft.com/office/officeart/2005/8/layout/chevron2"/>
    <dgm:cxn modelId="{91EED2D5-E5D7-471B-8D9E-5A451E46FCD3}" type="presParOf" srcId="{9855B869-A721-49F8-A775-1CF0846FAE4E}" destId="{C13DF9A4-1C5E-4235-8D29-645B0A7DFA5A}" srcOrd="1" destOrd="0" presId="urn:microsoft.com/office/officeart/2005/8/layout/chevron2"/>
    <dgm:cxn modelId="{B7A7BB74-7642-4BF9-90E2-6941879C9CAE}" type="presParOf" srcId="{33431606-65BA-42AE-96DA-125595B62656}" destId="{7F53E769-F9A1-4B98-BAEF-5FC704D00D47}" srcOrd="1" destOrd="0" presId="urn:microsoft.com/office/officeart/2005/8/layout/chevron2"/>
    <dgm:cxn modelId="{76826AD5-0767-40FA-A6F6-287792883C19}" type="presParOf" srcId="{33431606-65BA-42AE-96DA-125595B62656}" destId="{2BA7FFAA-141C-4C96-B1BB-CFBBE32354A6}" srcOrd="2" destOrd="0" presId="urn:microsoft.com/office/officeart/2005/8/layout/chevron2"/>
    <dgm:cxn modelId="{2972D54C-D890-4711-B4E8-EB05AF3B9A3A}" type="presParOf" srcId="{2BA7FFAA-141C-4C96-B1BB-CFBBE32354A6}" destId="{51E40743-0392-4844-BB7E-71780BB10E95}" srcOrd="0" destOrd="0" presId="urn:microsoft.com/office/officeart/2005/8/layout/chevron2"/>
    <dgm:cxn modelId="{5AA25839-F433-4893-A2A4-8ED0B512696F}" type="presParOf" srcId="{2BA7FFAA-141C-4C96-B1BB-CFBBE32354A6}" destId="{9C091989-7FCF-465A-B0B4-DB49F1A65179}" srcOrd="1" destOrd="0" presId="urn:microsoft.com/office/officeart/2005/8/layout/chevron2"/>
    <dgm:cxn modelId="{4157F3AC-5371-4CDE-8BEA-9BEEB8662AD6}" type="presParOf" srcId="{33431606-65BA-42AE-96DA-125595B62656}" destId="{2B5DC8B5-CC74-4120-BBF0-2220658AEF0B}" srcOrd="3" destOrd="0" presId="urn:microsoft.com/office/officeart/2005/8/layout/chevron2"/>
    <dgm:cxn modelId="{6D7C53AF-A84B-42E7-9129-A3F02158122B}" type="presParOf" srcId="{33431606-65BA-42AE-96DA-125595B62656}" destId="{102C3357-EB70-428C-B52D-FF6358612A78}" srcOrd="4" destOrd="0" presId="urn:microsoft.com/office/officeart/2005/8/layout/chevron2"/>
    <dgm:cxn modelId="{2FB0E087-4DE6-4939-818B-094F1DC413B6}" type="presParOf" srcId="{102C3357-EB70-428C-B52D-FF6358612A78}" destId="{7B86224B-B131-4FB5-8BB7-694C738392F9}" srcOrd="0" destOrd="0" presId="urn:microsoft.com/office/officeart/2005/8/layout/chevron2"/>
    <dgm:cxn modelId="{016F9AC2-AD80-4D0B-BC7B-8376B652D408}" type="presParOf" srcId="{102C3357-EB70-428C-B52D-FF6358612A78}" destId="{9B75D181-63C3-4E64-9703-AC08455EB25F}" srcOrd="1" destOrd="0" presId="urn:microsoft.com/office/officeart/2005/8/layout/chevron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50A5A3D-F953-4C57-816E-87E6B53C8C33}">
      <dsp:nvSpPr>
        <dsp:cNvPr id="0" name=""/>
        <dsp:cNvSpPr/>
      </dsp:nvSpPr>
      <dsp:spPr>
        <a:xfrm rot="5400000">
          <a:off x="-245635" y="2460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BAS</a:t>
          </a:r>
          <a:endParaRPr lang="en-US" sz="3200" kern="1200" dirty="0"/>
        </a:p>
      </dsp:txBody>
      <dsp:txXfrm rot="-5400000">
        <a:off x="1" y="573596"/>
        <a:ext cx="1146297" cy="491270"/>
      </dsp:txXfrm>
    </dsp:sp>
    <dsp:sp modelId="{C13DF9A4-1C5E-4235-8D29-645B0A7DFA5A}">
      <dsp:nvSpPr>
        <dsp:cNvPr id="0" name=""/>
        <dsp:cNvSpPr/>
      </dsp:nvSpPr>
      <dsp:spPr>
        <a:xfrm rot="5400000">
          <a:off x="4155739" y="-30089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smtClean="0"/>
            <a:t>1. Sorunsal belirleme (problem-konu)</a:t>
          </a:r>
          <a:endParaRPr lang="en-US" sz="2000" kern="1200" dirty="0"/>
        </a:p>
        <a:p>
          <a:pPr marL="228600" lvl="1" indent="-228600" algn="l" defTabSz="889000">
            <a:lnSpc>
              <a:spcPct val="90000"/>
            </a:lnSpc>
            <a:spcBef>
              <a:spcPct val="0"/>
            </a:spcBef>
            <a:spcAft>
              <a:spcPct val="15000"/>
            </a:spcAft>
            <a:buChar char="••"/>
          </a:pPr>
          <a:r>
            <a:rPr lang="tr-TR" sz="2000" kern="1200" smtClean="0"/>
            <a:t>2. Kavramsallaştırma ( kuram-model-değişken-hipotez)</a:t>
          </a:r>
          <a:endParaRPr lang="en-US" sz="2000" kern="1200" dirty="0"/>
        </a:p>
      </dsp:txBody>
      <dsp:txXfrm rot="-5400000">
        <a:off x="1146298" y="52408"/>
        <a:ext cx="7031341" cy="960496"/>
      </dsp:txXfrm>
    </dsp:sp>
    <dsp:sp modelId="{51E40743-0392-4844-BB7E-71780BB10E95}">
      <dsp:nvSpPr>
        <dsp:cNvPr id="0" name=""/>
        <dsp:cNvSpPr/>
      </dsp:nvSpPr>
      <dsp:spPr>
        <a:xfrm rot="5400000">
          <a:off x="-245635" y="168983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BAS</a:t>
          </a:r>
          <a:endParaRPr lang="en-US" sz="3200" kern="1200" dirty="0"/>
        </a:p>
      </dsp:txBody>
      <dsp:txXfrm rot="-5400000">
        <a:off x="1" y="2017346"/>
        <a:ext cx="1146297" cy="491270"/>
      </dsp:txXfrm>
    </dsp:sp>
    <dsp:sp modelId="{9C091989-7FCF-465A-B0B4-DB49F1A65179}">
      <dsp:nvSpPr>
        <dsp:cNvPr id="0" name=""/>
        <dsp:cNvSpPr/>
      </dsp:nvSpPr>
      <dsp:spPr>
        <a:xfrm rot="5400000">
          <a:off x="4155739" y="-156524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smtClean="0"/>
            <a:t>3. Tasarım ve yöntem</a:t>
          </a:r>
          <a:endParaRPr lang="en-US" sz="2000" kern="1200" dirty="0"/>
        </a:p>
        <a:p>
          <a:pPr marL="228600" lvl="1" indent="-228600" algn="l" defTabSz="889000">
            <a:lnSpc>
              <a:spcPct val="90000"/>
            </a:lnSpc>
            <a:spcBef>
              <a:spcPct val="0"/>
            </a:spcBef>
            <a:spcAft>
              <a:spcPct val="15000"/>
            </a:spcAft>
            <a:buChar char="••"/>
          </a:pPr>
          <a:r>
            <a:rPr lang="tr-TR" sz="2000" kern="1200" dirty="0" smtClean="0"/>
            <a:t>4. Örneklem (evren-örneklem)</a:t>
          </a:r>
          <a:endParaRPr lang="en-US" sz="2000" kern="1200" dirty="0"/>
        </a:p>
      </dsp:txBody>
      <dsp:txXfrm rot="-5400000">
        <a:off x="1146298" y="1496158"/>
        <a:ext cx="7031341" cy="960496"/>
      </dsp:txXfrm>
    </dsp:sp>
    <dsp:sp modelId="{7B86224B-B131-4FB5-8BB7-694C738392F9}">
      <dsp:nvSpPr>
        <dsp:cNvPr id="0" name=""/>
        <dsp:cNvSpPr/>
      </dsp:nvSpPr>
      <dsp:spPr>
        <a:xfrm rot="5400000">
          <a:off x="-245635" y="3133582"/>
          <a:ext cx="1637567" cy="1146297"/>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0320" tIns="20320" rIns="20320" bIns="20320" numCol="1" spcCol="1270" anchor="ctr" anchorCtr="0">
          <a:noAutofit/>
        </a:bodyPr>
        <a:lstStyle/>
        <a:p>
          <a:pPr lvl="0" algn="ctr" defTabSz="1422400">
            <a:lnSpc>
              <a:spcPct val="90000"/>
            </a:lnSpc>
            <a:spcBef>
              <a:spcPct val="0"/>
            </a:spcBef>
            <a:spcAft>
              <a:spcPct val="35000"/>
            </a:spcAft>
          </a:pPr>
          <a:r>
            <a:rPr lang="tr-TR" sz="3200" kern="1200" dirty="0" smtClean="0"/>
            <a:t>BAS</a:t>
          </a:r>
          <a:endParaRPr lang="en-US" sz="3200" kern="1200" dirty="0"/>
        </a:p>
      </dsp:txBody>
      <dsp:txXfrm rot="-5400000">
        <a:off x="1" y="3461096"/>
        <a:ext cx="1146297" cy="491270"/>
      </dsp:txXfrm>
    </dsp:sp>
    <dsp:sp modelId="{9B75D181-63C3-4E64-9703-AC08455EB25F}">
      <dsp:nvSpPr>
        <dsp:cNvPr id="0" name=""/>
        <dsp:cNvSpPr/>
      </dsp:nvSpPr>
      <dsp:spPr>
        <a:xfrm rot="5400000">
          <a:off x="4155739" y="-121494"/>
          <a:ext cx="1064418" cy="708330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42240" tIns="12700" rIns="12700" bIns="12700" numCol="1" spcCol="1270" anchor="ctr" anchorCtr="0">
          <a:noAutofit/>
        </a:bodyPr>
        <a:lstStyle/>
        <a:p>
          <a:pPr marL="228600" lvl="1" indent="-228600" algn="l" defTabSz="889000">
            <a:lnSpc>
              <a:spcPct val="90000"/>
            </a:lnSpc>
            <a:spcBef>
              <a:spcPct val="0"/>
            </a:spcBef>
            <a:spcAft>
              <a:spcPct val="15000"/>
            </a:spcAft>
            <a:buChar char="••"/>
          </a:pPr>
          <a:r>
            <a:rPr lang="tr-TR" sz="2000" kern="1200" dirty="0" smtClean="0"/>
            <a:t>5. Veri toplama</a:t>
          </a:r>
          <a:endParaRPr lang="en-US" sz="2000" kern="1200" dirty="0"/>
        </a:p>
        <a:p>
          <a:pPr marL="228600" lvl="1" indent="-228600" algn="l" defTabSz="889000">
            <a:lnSpc>
              <a:spcPct val="90000"/>
            </a:lnSpc>
            <a:spcBef>
              <a:spcPct val="0"/>
            </a:spcBef>
            <a:spcAft>
              <a:spcPct val="15000"/>
            </a:spcAft>
            <a:buChar char="••"/>
          </a:pPr>
          <a:r>
            <a:rPr lang="tr-TR" sz="2000" kern="1200" dirty="0" smtClean="0"/>
            <a:t>6. Analiz</a:t>
          </a:r>
          <a:endParaRPr lang="en-US" sz="2000" kern="1200" dirty="0"/>
        </a:p>
        <a:p>
          <a:pPr marL="228600" lvl="1" indent="-228600" algn="l" defTabSz="889000">
            <a:lnSpc>
              <a:spcPct val="90000"/>
            </a:lnSpc>
            <a:spcBef>
              <a:spcPct val="0"/>
            </a:spcBef>
            <a:spcAft>
              <a:spcPct val="15000"/>
            </a:spcAft>
            <a:buChar char="••"/>
          </a:pPr>
          <a:r>
            <a:rPr lang="tr-TR" sz="2000" kern="1200" dirty="0" smtClean="0"/>
            <a:t>7.Raporlama</a:t>
          </a:r>
          <a:endParaRPr lang="en-US" sz="2000" kern="1200" dirty="0"/>
        </a:p>
      </dsp:txBody>
      <dsp:txXfrm rot="-5400000">
        <a:off x="1146298" y="2939908"/>
        <a:ext cx="7031341" cy="960496"/>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411"/>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50443" y="0"/>
            <a:ext cx="2945659" cy="496411"/>
          </a:xfrm>
          <a:prstGeom prst="rect">
            <a:avLst/>
          </a:prstGeom>
        </p:spPr>
        <p:txBody>
          <a:bodyPr vert="horz" lIns="91440" tIns="45720" rIns="91440" bIns="45720" rtlCol="0"/>
          <a:lstStyle>
            <a:lvl1pPr algn="r">
              <a:defRPr sz="1200"/>
            </a:lvl1pPr>
          </a:lstStyle>
          <a:p>
            <a:fld id="{C55B4343-61B8-4549-9672-25B04658EAA2}" type="datetimeFigureOut">
              <a:rPr lang="en-US" smtClean="0"/>
              <a:t>3/1/2019</a:t>
            </a:fld>
            <a:endParaRPr lang="en-US"/>
          </a:p>
        </p:txBody>
      </p:sp>
      <p:sp>
        <p:nvSpPr>
          <p:cNvPr id="4" name="Footer Placeholder 3"/>
          <p:cNvSpPr>
            <a:spLocks noGrp="1"/>
          </p:cNvSpPr>
          <p:nvPr>
            <p:ph type="ftr" sz="quarter" idx="2"/>
          </p:nvPr>
        </p:nvSpPr>
        <p:spPr>
          <a:xfrm>
            <a:off x="0" y="9430091"/>
            <a:ext cx="2945659" cy="496411"/>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50443" y="9430091"/>
            <a:ext cx="2945659" cy="496411"/>
          </a:xfrm>
          <a:prstGeom prst="rect">
            <a:avLst/>
          </a:prstGeom>
        </p:spPr>
        <p:txBody>
          <a:bodyPr vert="horz" lIns="91440" tIns="45720" rIns="91440" bIns="45720" rtlCol="0" anchor="b"/>
          <a:lstStyle>
            <a:lvl1pPr algn="r">
              <a:defRPr sz="1200"/>
            </a:lvl1pPr>
          </a:lstStyle>
          <a:p>
            <a:fld id="{FE7904D1-135E-4524-8EAF-1A781A924015}" type="slidenum">
              <a:rPr lang="en-US" smtClean="0"/>
              <a:t>‹#›</a:t>
            </a:fld>
            <a:endParaRPr lang="en-US"/>
          </a:p>
        </p:txBody>
      </p:sp>
    </p:spTree>
    <p:extLst>
      <p:ext uri="{BB962C8B-B14F-4D97-AF65-F5344CB8AC3E}">
        <p14:creationId xmlns:p14="http://schemas.microsoft.com/office/powerpoint/2010/main" val="130411966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14DA9839-98E6-4664-9A00-349C1C561696}" type="datetimeFigureOut">
              <a:rPr lang="tr-TR" smtClean="0"/>
              <a:t>01.03.2019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7272392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DA9839-98E6-4664-9A00-349C1C561696}" type="datetimeFigureOut">
              <a:rPr lang="tr-TR" smtClean="0"/>
              <a:t>01.03.2019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5621191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DA9839-98E6-4664-9A00-349C1C561696}" type="datetimeFigureOut">
              <a:rPr lang="tr-TR" smtClean="0"/>
              <a:t>01.03.2019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2617816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14DA9839-98E6-4664-9A00-349C1C561696}" type="datetimeFigureOut">
              <a:rPr lang="tr-TR" smtClean="0"/>
              <a:t>01.03.2019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36051693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14DA9839-98E6-4664-9A00-349C1C561696}" type="datetimeFigureOut">
              <a:rPr lang="tr-TR" smtClean="0"/>
              <a:t>01.03.2019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28069074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14DA9839-98E6-4664-9A00-349C1C561696}" type="datetimeFigureOut">
              <a:rPr lang="tr-TR" smtClean="0"/>
              <a:t>01.03.2019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3462830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14DA9839-98E6-4664-9A00-349C1C561696}" type="datetimeFigureOut">
              <a:rPr lang="tr-TR" smtClean="0"/>
              <a:t>01.03.2019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0793574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14DA9839-98E6-4664-9A00-349C1C561696}" type="datetimeFigureOut">
              <a:rPr lang="tr-TR" smtClean="0"/>
              <a:t>01.03.2019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3233077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14DA9839-98E6-4664-9A00-349C1C561696}" type="datetimeFigureOut">
              <a:rPr lang="tr-TR" smtClean="0"/>
              <a:t>01.03.2019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6331192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DA9839-98E6-4664-9A00-349C1C561696}" type="datetimeFigureOut">
              <a:rPr lang="tr-TR" smtClean="0"/>
              <a:t>01.03.2019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11752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14DA9839-98E6-4664-9A00-349C1C561696}" type="datetimeFigureOut">
              <a:rPr lang="tr-TR" smtClean="0"/>
              <a:t>01.03.2019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6B17A014-692C-4282-ACF6-BC76E367860F}" type="slidenum">
              <a:rPr lang="tr-TR" smtClean="0"/>
              <a:t>‹#›</a:t>
            </a:fld>
            <a:endParaRPr lang="tr-TR"/>
          </a:p>
        </p:txBody>
      </p:sp>
    </p:spTree>
    <p:extLst>
      <p:ext uri="{BB962C8B-B14F-4D97-AF65-F5344CB8AC3E}">
        <p14:creationId xmlns:p14="http://schemas.microsoft.com/office/powerpoint/2010/main" val="17158171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4DA9839-98E6-4664-9A00-349C1C561696}" type="datetimeFigureOut">
              <a:rPr lang="tr-TR" smtClean="0"/>
              <a:t>01.03.2019</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17A014-692C-4282-ACF6-BC76E367860F}" type="slidenum">
              <a:rPr lang="tr-TR" smtClean="0"/>
              <a:t>‹#›</a:t>
            </a:fld>
            <a:endParaRPr lang="tr-TR"/>
          </a:p>
        </p:txBody>
      </p:sp>
    </p:spTree>
    <p:extLst>
      <p:ext uri="{BB962C8B-B14F-4D97-AF65-F5344CB8AC3E}">
        <p14:creationId xmlns:p14="http://schemas.microsoft.com/office/powerpoint/2010/main" val="252903607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edayasa@gmail.com" TargetMode="External"/><Relationship Id="rId2" Type="http://schemas.openxmlformats.org/officeDocument/2006/relationships/hyperlink" Target="mailto:edayasa@cag.edu.tr"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cag.edu.tr/tr/akademik-kadro/26/hakkinda"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a:xfrm>
            <a:off x="1115616" y="188640"/>
            <a:ext cx="7772400" cy="1470025"/>
          </a:xfrm>
        </p:spPr>
        <p:txBody>
          <a:bodyPr/>
          <a:lstStyle/>
          <a:p>
            <a:r>
              <a:rPr lang="tr-TR" dirty="0" smtClean="0"/>
              <a:t>MAN-633 </a:t>
            </a:r>
            <a:r>
              <a:rPr lang="tr-TR" dirty="0" smtClean="0"/>
              <a:t>Araştırma </a:t>
            </a:r>
            <a:r>
              <a:rPr lang="tr-TR" dirty="0" smtClean="0"/>
              <a:t>Yöntemleri ve Çok Değişkenli İstatistikler</a:t>
            </a:r>
            <a:endParaRPr lang="tr-TR" dirty="0"/>
          </a:p>
        </p:txBody>
      </p:sp>
      <p:sp>
        <p:nvSpPr>
          <p:cNvPr id="3" name="Alt Başlık 2"/>
          <p:cNvSpPr>
            <a:spLocks noGrp="1"/>
          </p:cNvSpPr>
          <p:nvPr>
            <p:ph type="subTitle" idx="1"/>
          </p:nvPr>
        </p:nvSpPr>
        <p:spPr>
          <a:xfrm>
            <a:off x="2555776" y="3284984"/>
            <a:ext cx="6588224" cy="2952328"/>
          </a:xfrm>
        </p:spPr>
        <p:txBody>
          <a:bodyPr>
            <a:normAutofit fontScale="70000" lnSpcReduction="20000"/>
          </a:bodyPr>
          <a:lstStyle/>
          <a:p>
            <a:r>
              <a:rPr lang="tr-TR" dirty="0" smtClean="0"/>
              <a:t> </a:t>
            </a:r>
            <a:r>
              <a:rPr lang="tr-TR" dirty="0" smtClean="0">
                <a:solidFill>
                  <a:schemeClr val="bg2">
                    <a:lumMod val="10000"/>
                  </a:schemeClr>
                </a:solidFill>
              </a:rPr>
              <a:t>Çağ Üniversitesi </a:t>
            </a:r>
          </a:p>
          <a:p>
            <a:r>
              <a:rPr lang="tr-TR" dirty="0" smtClean="0">
                <a:solidFill>
                  <a:schemeClr val="bg2">
                    <a:lumMod val="10000"/>
                  </a:schemeClr>
                </a:solidFill>
              </a:rPr>
              <a:t>Sosyal Bilimler Enstitüsü</a:t>
            </a:r>
          </a:p>
          <a:p>
            <a:r>
              <a:rPr lang="tr-TR" dirty="0" smtClean="0">
                <a:solidFill>
                  <a:schemeClr val="bg2">
                    <a:lumMod val="10000"/>
                  </a:schemeClr>
                </a:solidFill>
              </a:rPr>
              <a:t>İşletme Yönetimi </a:t>
            </a:r>
            <a:r>
              <a:rPr lang="tr-TR" dirty="0" smtClean="0">
                <a:solidFill>
                  <a:schemeClr val="bg2">
                    <a:lumMod val="10000"/>
                  </a:schemeClr>
                </a:solidFill>
              </a:rPr>
              <a:t>Doktora Prog</a:t>
            </a:r>
            <a:r>
              <a:rPr lang="tr-TR" dirty="0" smtClean="0">
                <a:solidFill>
                  <a:schemeClr val="bg2">
                    <a:lumMod val="10000"/>
                  </a:schemeClr>
                </a:solidFill>
              </a:rPr>
              <a:t>.</a:t>
            </a:r>
          </a:p>
          <a:p>
            <a:r>
              <a:rPr lang="tr-TR" dirty="0" smtClean="0">
                <a:solidFill>
                  <a:schemeClr val="bg2">
                    <a:lumMod val="10000"/>
                  </a:schemeClr>
                </a:solidFill>
              </a:rPr>
              <a:t>2018-2019  Bahar dönemi</a:t>
            </a:r>
          </a:p>
          <a:p>
            <a:r>
              <a:rPr lang="tr-TR" dirty="0" smtClean="0">
                <a:solidFill>
                  <a:schemeClr val="bg2">
                    <a:lumMod val="10000"/>
                  </a:schemeClr>
                </a:solidFill>
              </a:rPr>
              <a:t>Pazartesi </a:t>
            </a:r>
            <a:r>
              <a:rPr lang="tr-TR" dirty="0" smtClean="0">
                <a:solidFill>
                  <a:schemeClr val="bg2">
                    <a:lumMod val="10000"/>
                  </a:schemeClr>
                </a:solidFill>
              </a:rPr>
              <a:t>18:30-21:30</a:t>
            </a:r>
          </a:p>
          <a:p>
            <a:r>
              <a:rPr lang="tr-TR" dirty="0" smtClean="0">
                <a:solidFill>
                  <a:schemeClr val="bg2">
                    <a:lumMod val="10000"/>
                  </a:schemeClr>
                </a:solidFill>
              </a:rPr>
              <a:t>Doç.Dr.Eda </a:t>
            </a:r>
            <a:r>
              <a:rPr lang="tr-TR" cap="all" dirty="0" smtClean="0">
                <a:solidFill>
                  <a:schemeClr val="bg2">
                    <a:lumMod val="10000"/>
                  </a:schemeClr>
                </a:solidFill>
              </a:rPr>
              <a:t>Yaşa özeltürkay</a:t>
            </a:r>
          </a:p>
          <a:p>
            <a:r>
              <a:rPr lang="tr-TR" dirty="0" smtClean="0">
                <a:solidFill>
                  <a:schemeClr val="bg2">
                    <a:lumMod val="10000"/>
                  </a:schemeClr>
                </a:solidFill>
                <a:hlinkClick r:id="rId2"/>
              </a:rPr>
              <a:t>edayasa@cag.edu.tr</a:t>
            </a:r>
            <a:endParaRPr lang="tr-TR" dirty="0" smtClean="0">
              <a:solidFill>
                <a:schemeClr val="bg2">
                  <a:lumMod val="10000"/>
                </a:schemeClr>
              </a:solidFill>
            </a:endParaRPr>
          </a:p>
          <a:p>
            <a:r>
              <a:rPr lang="tr-TR" dirty="0" smtClean="0">
                <a:solidFill>
                  <a:schemeClr val="bg2">
                    <a:lumMod val="10000"/>
                  </a:schemeClr>
                </a:solidFill>
                <a:hlinkClick r:id="rId3"/>
              </a:rPr>
              <a:t>edayasa@gmail.com</a:t>
            </a:r>
            <a:endParaRPr lang="tr-TR" dirty="0" smtClean="0">
              <a:solidFill>
                <a:schemeClr val="bg2">
                  <a:lumMod val="10000"/>
                </a:schemeClr>
              </a:solidFill>
            </a:endParaRPr>
          </a:p>
          <a:p>
            <a:endParaRPr lang="tr-TR" dirty="0" smtClean="0"/>
          </a:p>
          <a:p>
            <a:endParaRPr lang="tr-TR" dirty="0" smtClean="0"/>
          </a:p>
          <a:p>
            <a:endParaRPr lang="tr-TR" dirty="0"/>
          </a:p>
        </p:txBody>
      </p:sp>
    </p:spTree>
    <p:extLst>
      <p:ext uri="{BB962C8B-B14F-4D97-AF65-F5344CB8AC3E}">
        <p14:creationId xmlns:p14="http://schemas.microsoft.com/office/powerpoint/2010/main" val="41439069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err="1" smtClean="0"/>
              <a:t>Doğrulanabilirlik</a:t>
            </a:r>
            <a:r>
              <a:rPr lang="tr-TR" b="1" dirty="0" smtClean="0"/>
              <a:t> ve </a:t>
            </a:r>
            <a:r>
              <a:rPr lang="tr-TR" b="1" dirty="0" err="1" smtClean="0"/>
              <a:t>yanlışlanabilirlik</a:t>
            </a:r>
            <a:r>
              <a:rPr lang="tr-TR" b="1" dirty="0" smtClean="0"/>
              <a:t> İlkeleri</a:t>
            </a:r>
            <a:endParaRPr lang="tr-TR" b="1" dirty="0"/>
          </a:p>
        </p:txBody>
      </p:sp>
      <p:sp>
        <p:nvSpPr>
          <p:cNvPr id="3" name="İçerik Yer Tutucusu 2"/>
          <p:cNvSpPr>
            <a:spLocks noGrp="1"/>
          </p:cNvSpPr>
          <p:nvPr>
            <p:ph idx="1"/>
          </p:nvPr>
        </p:nvSpPr>
        <p:spPr/>
        <p:txBody>
          <a:bodyPr>
            <a:normAutofit fontScale="85000" lnSpcReduction="10000"/>
          </a:bodyPr>
          <a:lstStyle/>
          <a:p>
            <a:r>
              <a:rPr lang="tr-TR" b="1" u="sng" dirty="0" err="1" smtClean="0"/>
              <a:t>Doğrulanabilirli</a:t>
            </a:r>
            <a:r>
              <a:rPr lang="tr-TR" b="1" dirty="0" err="1" smtClean="0"/>
              <a:t>k</a:t>
            </a:r>
            <a:r>
              <a:rPr lang="tr-TR" dirty="0" smtClean="0"/>
              <a:t>: Bilimsel olanı felsefi spekülasyondan ayıran bilimsel deneydir, </a:t>
            </a:r>
            <a:r>
              <a:rPr lang="tr-TR" b="1" i="1" dirty="0" smtClean="0"/>
              <a:t>sorulara net cevap bulma arayışıdır</a:t>
            </a:r>
            <a:r>
              <a:rPr lang="tr-TR" dirty="0" smtClean="0"/>
              <a:t>. Bir önermenin doğru olup olmadığı, o önermenin ilişkin olduğu ve öngördüğü duyumların ortaya çıkıp çıkmadığına bağlıdır. </a:t>
            </a:r>
            <a:r>
              <a:rPr lang="tr-TR" b="1" dirty="0" smtClean="0">
                <a:effectLst>
                  <a:outerShdw blurRad="38100" dist="38100" dir="2700000" algn="tl">
                    <a:srgbClr val="000000">
                      <a:alpha val="43137"/>
                    </a:srgbClr>
                  </a:outerShdw>
                </a:effectLst>
              </a:rPr>
              <a:t>Bir önerme ampirik değilse doğruluğu belirlenemez.</a:t>
            </a:r>
          </a:p>
          <a:p>
            <a:r>
              <a:rPr lang="tr-TR" b="1" u="sng" dirty="0" err="1" smtClean="0"/>
              <a:t>Yanlışlanabilirlik</a:t>
            </a:r>
            <a:r>
              <a:rPr lang="tr-TR" b="1" u="sng" dirty="0" smtClean="0"/>
              <a:t>: </a:t>
            </a:r>
            <a:r>
              <a:rPr lang="tr-TR" dirty="0"/>
              <a:t>B</a:t>
            </a:r>
            <a:r>
              <a:rPr lang="tr-TR" dirty="0" smtClean="0"/>
              <a:t>ilim doğruların bilinmesiyle değil yanlışların ayıklanması ile de gelişir.  « Mars’ın yüzeyinde dağlar var» önermesi  mevcut teknolojik imkanlarla </a:t>
            </a:r>
            <a:r>
              <a:rPr lang="tr-TR" dirty="0" err="1" smtClean="0"/>
              <a:t>yanlışlanabilir</a:t>
            </a:r>
            <a:r>
              <a:rPr lang="tr-TR" dirty="0" smtClean="0"/>
              <a:t> olduğu için bilimseldir.</a:t>
            </a:r>
          </a:p>
          <a:p>
            <a:endParaRPr lang="tr-TR" dirty="0"/>
          </a:p>
        </p:txBody>
      </p:sp>
    </p:spTree>
    <p:extLst>
      <p:ext uri="{BB962C8B-B14F-4D97-AF65-F5344CB8AC3E}">
        <p14:creationId xmlns:p14="http://schemas.microsoft.com/office/powerpoint/2010/main" val="299044510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1520" y="476672"/>
            <a:ext cx="8229600" cy="4525963"/>
          </a:xfrm>
        </p:spPr>
        <p:txBody>
          <a:bodyPr/>
          <a:lstStyle/>
          <a:p>
            <a:r>
              <a:rPr lang="tr-TR" b="1" dirty="0"/>
              <a:t>Bilgi;</a:t>
            </a:r>
          </a:p>
          <a:p>
            <a:pPr marL="0" indent="0">
              <a:buNone/>
            </a:pPr>
            <a:r>
              <a:rPr lang="tr-TR" dirty="0"/>
              <a:t>Bilinçli ve akıllı bir varlık olan insan, sahip olduğu farklı bilgi türleriyle dünyada karşılaştığı nesneleri bilmek ister. Bu nesnelerle insan arasındaki etkileşim süreci sonunda ortaya çıkan </a:t>
            </a:r>
            <a:r>
              <a:rPr lang="tr-TR" dirty="0" smtClean="0"/>
              <a:t>ürüne </a:t>
            </a:r>
            <a:r>
              <a:rPr lang="tr-TR" b="1" dirty="0" smtClean="0"/>
              <a:t>bilgi</a:t>
            </a:r>
            <a:r>
              <a:rPr lang="tr-TR" dirty="0" smtClean="0"/>
              <a:t> </a:t>
            </a:r>
            <a:r>
              <a:rPr lang="tr-TR" dirty="0"/>
              <a:t>denir</a:t>
            </a:r>
            <a:r>
              <a:rPr lang="tr-TR" dirty="0" smtClean="0"/>
              <a:t>.</a:t>
            </a:r>
          </a:p>
          <a:p>
            <a:r>
              <a:rPr lang="tr-TR" dirty="0"/>
              <a:t> </a:t>
            </a:r>
            <a:endParaRPr lang="en-US" dirty="0"/>
          </a:p>
        </p:txBody>
      </p:sp>
    </p:spTree>
    <p:extLst>
      <p:ext uri="{BB962C8B-B14F-4D97-AF65-F5344CB8AC3E}">
        <p14:creationId xmlns:p14="http://schemas.microsoft.com/office/powerpoint/2010/main" val="23750897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Bilim insanının amacı,</a:t>
            </a:r>
            <a:endParaRPr lang="tr-TR" b="1" dirty="0"/>
          </a:p>
        </p:txBody>
      </p:sp>
      <p:sp>
        <p:nvSpPr>
          <p:cNvPr id="3" name="İçerik Yer Tutucusu 2"/>
          <p:cNvSpPr>
            <a:spLocks noGrp="1"/>
          </p:cNvSpPr>
          <p:nvPr>
            <p:ph idx="1"/>
          </p:nvPr>
        </p:nvSpPr>
        <p:spPr/>
        <p:txBody>
          <a:bodyPr/>
          <a:lstStyle/>
          <a:p>
            <a:r>
              <a:rPr lang="tr-TR" dirty="0" smtClean="0"/>
              <a:t>Sorunların neler olduğunu ve nasıl çözülebileceğini araştırmak ve bulmak,</a:t>
            </a:r>
          </a:p>
          <a:p>
            <a:r>
              <a:rPr lang="tr-TR" dirty="0" smtClean="0"/>
              <a:t>Eleştiriye açık olmak,</a:t>
            </a:r>
          </a:p>
          <a:p>
            <a:r>
              <a:rPr lang="tr-TR" dirty="0" smtClean="0"/>
              <a:t>Bilinenlerin yardımıyla bilinmeyenleri bulmaktır.</a:t>
            </a:r>
          </a:p>
          <a:p>
            <a:r>
              <a:rPr lang="tr-TR" dirty="0" smtClean="0"/>
              <a:t>Bilindiği sanılan konuların daha iyi anlaşılabilmesi ve açıklanabilmesi  için bazen  yeni bilgilere ihtiyaç duyulmaktadır.</a:t>
            </a:r>
          </a:p>
        </p:txBody>
      </p:sp>
    </p:spTree>
    <p:extLst>
      <p:ext uri="{BB962C8B-B14F-4D97-AF65-F5344CB8AC3E}">
        <p14:creationId xmlns:p14="http://schemas.microsoft.com/office/powerpoint/2010/main" val="24398828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Bilmenin alternatif yolları</a:t>
            </a:r>
            <a:endParaRPr lang="en-US" dirty="0"/>
          </a:p>
        </p:txBody>
      </p:sp>
      <p:sp>
        <p:nvSpPr>
          <p:cNvPr id="3" name="Content Placeholder 2"/>
          <p:cNvSpPr>
            <a:spLocks noGrp="1"/>
          </p:cNvSpPr>
          <p:nvPr>
            <p:ph idx="1"/>
          </p:nvPr>
        </p:nvSpPr>
        <p:spPr/>
        <p:txBody>
          <a:bodyPr>
            <a:normAutofit fontScale="55000" lnSpcReduction="20000"/>
          </a:bodyPr>
          <a:lstStyle/>
          <a:p>
            <a:r>
              <a:rPr lang="tr-TR" dirty="0"/>
              <a:t> Her bilgi türü bilim değildir</a:t>
            </a:r>
            <a:r>
              <a:rPr lang="tr-TR" dirty="0" smtClean="0"/>
              <a:t>.</a:t>
            </a:r>
            <a:r>
              <a:rPr lang="tr-TR" dirty="0"/>
              <a:t> Bilmenin ve problem çözmenin yolları her zaman bilimsel olmayabilir </a:t>
            </a:r>
            <a:endParaRPr lang="tr-TR" dirty="0" smtClean="0"/>
          </a:p>
          <a:p>
            <a:r>
              <a:rPr lang="tr-TR" dirty="0" smtClean="0"/>
              <a:t>Sosyal ve gündelki yaşamımızda bilmenin ya da baş başa olduğumuz bir problemi çözmenin birçok yolu vardır.</a:t>
            </a:r>
          </a:p>
          <a:p>
            <a:pPr marL="0" indent="0">
              <a:buNone/>
            </a:pPr>
            <a:endParaRPr lang="tr-TR" dirty="0" smtClean="0"/>
          </a:p>
          <a:p>
            <a:r>
              <a:rPr lang="tr-TR" b="1" dirty="0" smtClean="0"/>
              <a:t>Gelenekler</a:t>
            </a:r>
            <a:r>
              <a:rPr lang="tr-TR" dirty="0" smtClean="0"/>
              <a:t>:Toplum tarafından yaygın kabul görülen kalıplar vb. (kuşaklar arası farklılaşabilir)</a:t>
            </a:r>
          </a:p>
          <a:p>
            <a:r>
              <a:rPr lang="tr-TR" b="1" dirty="0" smtClean="0"/>
              <a:t>Medya:</a:t>
            </a:r>
            <a:r>
              <a:rPr lang="tr-TR" dirty="0" smtClean="0"/>
              <a:t>  Tv internet, sosyal medya araçları vb.</a:t>
            </a:r>
          </a:p>
          <a:p>
            <a:r>
              <a:rPr lang="tr-TR" b="1" dirty="0" smtClean="0"/>
              <a:t>Otorite figurleri </a:t>
            </a:r>
            <a:r>
              <a:rPr lang="tr-TR" dirty="0" smtClean="0"/>
              <a:t>: (anne,baba,öğretmen vb.)</a:t>
            </a:r>
          </a:p>
          <a:p>
            <a:r>
              <a:rPr lang="tr-TR" b="1" dirty="0" smtClean="0"/>
              <a:t>Sağduyu</a:t>
            </a:r>
          </a:p>
          <a:p>
            <a:r>
              <a:rPr lang="tr-TR" b="1" dirty="0" smtClean="0"/>
              <a:t>Kişisel deneyim</a:t>
            </a:r>
          </a:p>
          <a:p>
            <a:pPr marL="0" indent="0">
              <a:buNone/>
            </a:pPr>
            <a:r>
              <a:rPr lang="tr-TR" dirty="0" smtClean="0"/>
              <a:t>-    </a:t>
            </a:r>
            <a:r>
              <a:rPr lang="tr-TR" u="sng" dirty="0" smtClean="0"/>
              <a:t>Aşırı genelleme </a:t>
            </a:r>
            <a:r>
              <a:rPr lang="tr-TR" dirty="0" smtClean="0"/>
              <a:t>(bir kişinin fikri ve düşüncesiyle benzer davranışta olanların yorumlanması)</a:t>
            </a:r>
          </a:p>
          <a:p>
            <a:pPr marL="0" indent="0">
              <a:buNone/>
            </a:pPr>
            <a:r>
              <a:rPr lang="tr-TR" dirty="0" smtClean="0"/>
              <a:t>-    </a:t>
            </a:r>
            <a:r>
              <a:rPr lang="tr-TR" u="sng" dirty="0" smtClean="0"/>
              <a:t>Seçici gözlem </a:t>
            </a:r>
            <a:r>
              <a:rPr lang="tr-TR" dirty="0" smtClean="0"/>
              <a:t>(kendi değer ve yargılarımıza yakın olanı benimseme)</a:t>
            </a:r>
          </a:p>
          <a:p>
            <a:pPr>
              <a:buFontTx/>
              <a:buChar char="-"/>
            </a:pPr>
            <a:r>
              <a:rPr lang="tr-TR" u="sng" dirty="0" smtClean="0"/>
              <a:t>Hale  hatası: </a:t>
            </a:r>
            <a:r>
              <a:rPr lang="tr-TR" dirty="0" smtClean="0"/>
              <a:t>iyi bir üni mezunu olan birinin vasat raporunu iyi gibi gözlemlemek!</a:t>
            </a:r>
          </a:p>
          <a:p>
            <a:pPr>
              <a:buFontTx/>
              <a:buChar char="-"/>
            </a:pPr>
            <a:endParaRPr lang="tr-TR" dirty="0" smtClean="0"/>
          </a:p>
          <a:p>
            <a:endParaRPr lang="tr-TR" dirty="0" smtClean="0"/>
          </a:p>
          <a:p>
            <a:endParaRPr lang="tr-TR" dirty="0" smtClean="0"/>
          </a:p>
          <a:p>
            <a:endParaRPr lang="en-US" dirty="0"/>
          </a:p>
        </p:txBody>
      </p:sp>
    </p:spTree>
    <p:extLst>
      <p:ext uri="{BB962C8B-B14F-4D97-AF65-F5344CB8AC3E}">
        <p14:creationId xmlns:p14="http://schemas.microsoft.com/office/powerpoint/2010/main" val="6844599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Bilimsel yöntem</a:t>
            </a:r>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Bir problemi çözmek için  izlenen ve bilim insanları tarafından sistematik hale getirilen yol ve ilkeler bütünüdür.</a:t>
            </a:r>
          </a:p>
          <a:p>
            <a:r>
              <a:rPr lang="tr-TR" dirty="0" smtClean="0"/>
              <a:t>Kendine özgü geçerli ve güvenilir ilkelere dayanır.</a:t>
            </a:r>
          </a:p>
          <a:p>
            <a:r>
              <a:rPr lang="tr-TR" dirty="0" smtClean="0"/>
              <a:t>Tarafsız ve nesnel verilere dayalıdır</a:t>
            </a:r>
          </a:p>
          <a:p>
            <a:r>
              <a:rPr lang="tr-TR" dirty="0" smtClean="0"/>
              <a:t>Daha doğru genellemeler yapmaya olanak sağlar.</a:t>
            </a:r>
          </a:p>
          <a:p>
            <a:r>
              <a:rPr lang="tr-TR" dirty="0" smtClean="0"/>
              <a:t>Yanlışlanabilir</a:t>
            </a:r>
          </a:p>
          <a:p>
            <a:r>
              <a:rPr lang="tr-TR" dirty="0" smtClean="0"/>
              <a:t>Daha geçerli ve kanıta dayalıdır ancak mutlak doğruluğu ispatlanamaz.</a:t>
            </a:r>
          </a:p>
          <a:p>
            <a:endParaRPr lang="tr-TR" dirty="0"/>
          </a:p>
        </p:txBody>
      </p:sp>
    </p:spTree>
    <p:extLst>
      <p:ext uri="{BB962C8B-B14F-4D97-AF65-F5344CB8AC3E}">
        <p14:creationId xmlns:p14="http://schemas.microsoft.com/office/powerpoint/2010/main" val="397834743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Bilimsel yaklaşım</a:t>
            </a:r>
            <a:endParaRPr lang="tr-TR" b="1"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smtClean="0"/>
              <a:t>Bilimsel bilgiyi büyü, fal, din, edebiyat, sanat gibi diğer bilgi türlerden ayıran </a:t>
            </a:r>
            <a:r>
              <a:rPr lang="tr-TR" i="1" u="sng" dirty="0" smtClean="0"/>
              <a:t>en temel iki ölçütü </a:t>
            </a:r>
            <a:r>
              <a:rPr lang="tr-TR" dirty="0" smtClean="0"/>
              <a:t>, bilimin konusunun </a:t>
            </a:r>
            <a:r>
              <a:rPr lang="tr-TR" b="1" u="sng" dirty="0" smtClean="0"/>
              <a:t>görgül (</a:t>
            </a:r>
            <a:r>
              <a:rPr lang="tr-TR" dirty="0" smtClean="0"/>
              <a:t>ampirik</a:t>
            </a:r>
            <a:r>
              <a:rPr lang="tr-TR" b="1" u="sng" dirty="0" smtClean="0"/>
              <a:t>) ve nesnel gerçeklik</a:t>
            </a:r>
            <a:r>
              <a:rPr lang="tr-TR" dirty="0" smtClean="0"/>
              <a:t>  (herkes tarafından kabul edilebilir) olmasıdır. </a:t>
            </a:r>
          </a:p>
          <a:p>
            <a:pPr marL="0" indent="0">
              <a:buNone/>
            </a:pPr>
            <a:r>
              <a:rPr lang="tr-TR" b="1" u="sng" dirty="0" smtClean="0"/>
              <a:t>Bilimsel faaliyetin amacı </a:t>
            </a:r>
          </a:p>
          <a:p>
            <a:r>
              <a:rPr lang="tr-TR" dirty="0" smtClean="0"/>
              <a:t>incelenen konudaki olguları tanımlamak, </a:t>
            </a:r>
          </a:p>
          <a:p>
            <a:r>
              <a:rPr lang="tr-TR" dirty="0" smtClean="0"/>
              <a:t>olgular arasında nedensellik ilişkisi kurmak ve bunları genelleştirip, </a:t>
            </a:r>
          </a:p>
          <a:p>
            <a:r>
              <a:rPr lang="tr-TR" dirty="0" smtClean="0"/>
              <a:t>kuramlar içinde toplayarak kanunlara ulaşmaktır.</a:t>
            </a:r>
            <a:endParaRPr lang="tr-TR" dirty="0"/>
          </a:p>
        </p:txBody>
      </p:sp>
    </p:spTree>
    <p:extLst>
      <p:ext uri="{BB962C8B-B14F-4D97-AF65-F5344CB8AC3E}">
        <p14:creationId xmlns:p14="http://schemas.microsoft.com/office/powerpoint/2010/main" val="4066421395"/>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Bilimsel yöntem</a:t>
            </a:r>
            <a:endParaRPr lang="en-US" dirty="0"/>
          </a:p>
        </p:txBody>
      </p:sp>
      <p:sp>
        <p:nvSpPr>
          <p:cNvPr id="3" name="Content Placeholder 2"/>
          <p:cNvSpPr>
            <a:spLocks noGrp="1"/>
          </p:cNvSpPr>
          <p:nvPr>
            <p:ph idx="1"/>
          </p:nvPr>
        </p:nvSpPr>
        <p:spPr/>
        <p:txBody>
          <a:bodyPr>
            <a:normAutofit fontScale="92500" lnSpcReduction="20000"/>
          </a:bodyPr>
          <a:lstStyle/>
          <a:p>
            <a:r>
              <a:rPr lang="tr-TR" b="1" dirty="0" smtClean="0"/>
              <a:t>Gözlem</a:t>
            </a:r>
            <a:r>
              <a:rPr lang="tr-TR" dirty="0" smtClean="0"/>
              <a:t>: görgül: gözleme dayalı, ortak kabul görmüş ölçülere dayalı</a:t>
            </a:r>
          </a:p>
          <a:p>
            <a:r>
              <a:rPr lang="tr-TR" b="1" dirty="0" smtClean="0"/>
              <a:t>Nesnellik</a:t>
            </a:r>
            <a:r>
              <a:rPr lang="tr-TR" dirty="0" smtClean="0"/>
              <a:t>: araştırmacının tarafsızlığı, önyargıları sıfırlamayak en az düzeye indirgenmeli.</a:t>
            </a:r>
          </a:p>
          <a:p>
            <a:r>
              <a:rPr lang="tr-TR" b="1" dirty="0" smtClean="0"/>
              <a:t>Eleştiriye açıklık</a:t>
            </a:r>
            <a:r>
              <a:rPr lang="tr-TR" dirty="0" smtClean="0"/>
              <a:t>: bilimsel bilgi sorgulanmaya açıktır. </a:t>
            </a:r>
          </a:p>
          <a:p>
            <a:r>
              <a:rPr lang="tr-TR" b="1" dirty="0" smtClean="0"/>
              <a:t>Tekrarlanabilirlik</a:t>
            </a:r>
            <a:r>
              <a:rPr lang="tr-TR" dirty="0" smtClean="0"/>
              <a:t>:  yöntem ve yol haritaları da açıklanır. </a:t>
            </a:r>
          </a:p>
          <a:p>
            <a:r>
              <a:rPr lang="tr-TR" b="1" dirty="0" smtClean="0"/>
              <a:t>Yenileme (Replication): </a:t>
            </a:r>
            <a:r>
              <a:rPr lang="tr-TR" dirty="0" smtClean="0"/>
              <a:t>yanlış ve geçerli olmayan bilgileri ayıklamak için  farklı ortamlardan toplayarak yenilerler.</a:t>
            </a:r>
          </a:p>
          <a:p>
            <a:endParaRPr lang="en-US" dirty="0"/>
          </a:p>
        </p:txBody>
      </p:sp>
    </p:spTree>
    <p:extLst>
      <p:ext uri="{BB962C8B-B14F-4D97-AF65-F5344CB8AC3E}">
        <p14:creationId xmlns:p14="http://schemas.microsoft.com/office/powerpoint/2010/main" val="420268042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Gerçek bir araştırmanın</a:t>
            </a:r>
            <a:endParaRPr lang="en-US" dirty="0"/>
          </a:p>
        </p:txBody>
      </p:sp>
      <p:sp>
        <p:nvSpPr>
          <p:cNvPr id="3" name="Content Placeholder 2"/>
          <p:cNvSpPr>
            <a:spLocks noGrp="1"/>
          </p:cNvSpPr>
          <p:nvPr>
            <p:ph idx="1"/>
          </p:nvPr>
        </p:nvSpPr>
        <p:spPr/>
        <p:txBody>
          <a:bodyPr/>
          <a:lstStyle/>
          <a:p>
            <a:r>
              <a:rPr lang="tr-TR" b="1" u="sng" dirty="0" smtClean="0"/>
              <a:t>Üç temel özelliği;</a:t>
            </a:r>
          </a:p>
          <a:p>
            <a:pPr marL="514350" indent="-514350">
              <a:buAutoNum type="arabicPeriod"/>
            </a:pPr>
            <a:r>
              <a:rPr lang="tr-TR" dirty="0" smtClean="0"/>
              <a:t>Yeni bir şey öğrenmek için </a:t>
            </a:r>
            <a:r>
              <a:rPr lang="tr-TR" b="1" u="sng" dirty="0" smtClean="0"/>
              <a:t>somut bir amacı </a:t>
            </a:r>
            <a:r>
              <a:rPr lang="tr-TR" dirty="0" smtClean="0"/>
              <a:t>olmalıdır.</a:t>
            </a:r>
          </a:p>
          <a:p>
            <a:pPr marL="514350" indent="-514350">
              <a:buAutoNum type="arabicPeriod"/>
            </a:pPr>
            <a:r>
              <a:rPr lang="tr-TR" dirty="0" smtClean="0"/>
              <a:t>Verilerin </a:t>
            </a:r>
            <a:r>
              <a:rPr lang="tr-TR" b="1" u="sng" dirty="0" smtClean="0"/>
              <a:t>sistemli </a:t>
            </a:r>
            <a:r>
              <a:rPr lang="tr-TR" dirty="0" smtClean="0"/>
              <a:t>bir şekilde toplanması ve</a:t>
            </a:r>
          </a:p>
          <a:p>
            <a:pPr marL="514350" indent="-514350">
              <a:buAutoNum type="arabicPeriod"/>
            </a:pPr>
            <a:r>
              <a:rPr lang="tr-TR" dirty="0"/>
              <a:t> T</a:t>
            </a:r>
            <a:r>
              <a:rPr lang="tr-TR" dirty="0" smtClean="0"/>
              <a:t>oplanan verilerin ne anlama geldiğinin uygun yöntemlerle analiz edilerek </a:t>
            </a:r>
            <a:r>
              <a:rPr lang="tr-TR" b="1" u="sng" dirty="0" smtClean="0"/>
              <a:t>yorumlanması</a:t>
            </a:r>
            <a:r>
              <a:rPr lang="tr-TR" dirty="0" smtClean="0"/>
              <a:t>.</a:t>
            </a:r>
          </a:p>
          <a:p>
            <a:pPr marL="0" indent="0">
              <a:buNone/>
            </a:pPr>
            <a:endParaRPr lang="en-US" dirty="0"/>
          </a:p>
        </p:txBody>
      </p:sp>
    </p:spTree>
    <p:extLst>
      <p:ext uri="{BB962C8B-B14F-4D97-AF65-F5344CB8AC3E}">
        <p14:creationId xmlns:p14="http://schemas.microsoft.com/office/powerpoint/2010/main" val="62863240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Neden araştırma yöntemleri</a:t>
            </a:r>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769" y="2117930"/>
            <a:ext cx="4930163" cy="371405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102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868144" y="2546208"/>
            <a:ext cx="2857500" cy="28575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Right Arrow 3"/>
          <p:cNvSpPr/>
          <p:nvPr/>
        </p:nvSpPr>
        <p:spPr>
          <a:xfrm>
            <a:off x="4935932" y="3356992"/>
            <a:ext cx="1652292" cy="100811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88805122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7504" y="1052737"/>
            <a:ext cx="7632848" cy="5040559"/>
          </a:xfrm>
        </p:spPr>
        <p:txBody>
          <a:bodyPr>
            <a:normAutofit/>
          </a:bodyPr>
          <a:lstStyle/>
          <a:p>
            <a:r>
              <a:rPr lang="tr-TR" dirty="0" smtClean="0"/>
              <a:t> </a:t>
            </a:r>
            <a:r>
              <a:rPr lang="tr-TR" sz="2000" dirty="0" smtClean="0"/>
              <a:t>Tüm teknolojik gelişmeler birçok sorun ve problemi de beraberinde getirmektedir. </a:t>
            </a:r>
          </a:p>
          <a:p>
            <a:r>
              <a:rPr lang="tr-TR" sz="2000" dirty="0" smtClean="0"/>
              <a:t>Şirket iflasları, yolsuzluklar,işsizlik, ekonomik ve siyasi krizler, belirli coğrafyalardaki çatışma ve savaşlar, boşanma oranlarında artış, uyuşturucu ve intihar olayları vb artış göstermektedir. </a:t>
            </a:r>
          </a:p>
          <a:p>
            <a:r>
              <a:rPr lang="tr-TR" sz="2000" dirty="0" smtClean="0"/>
              <a:t>Günümüzde insanlığın yaşadığı sorunların temelinde </a:t>
            </a:r>
            <a:r>
              <a:rPr lang="tr-TR" sz="2000" u="sng" dirty="0" smtClean="0"/>
              <a:t>sosyal  ve toplumsal sorunlar </a:t>
            </a:r>
            <a:r>
              <a:rPr lang="tr-TR" sz="2000" dirty="0" smtClean="0"/>
              <a:t>yatmakta olup,  bu sorunların nedenleri ve sonuçlarının anlaşılması  büyük oranda </a:t>
            </a:r>
            <a:r>
              <a:rPr lang="tr-TR" sz="2000" u="sng" dirty="0" smtClean="0"/>
              <a:t>insan ve onun eylemlerine ilişkin bilimsel araştırmalara </a:t>
            </a:r>
            <a:r>
              <a:rPr lang="tr-TR" sz="2000" dirty="0" smtClean="0"/>
              <a:t>bağlıdır. </a:t>
            </a:r>
          </a:p>
          <a:p>
            <a:pPr marL="0" indent="0">
              <a:buNone/>
            </a:pPr>
            <a:endParaRPr lang="en-US" sz="2400" dirty="0"/>
          </a:p>
        </p:txBody>
      </p:sp>
      <p:sp>
        <p:nvSpPr>
          <p:cNvPr id="2" name="TextBox 1"/>
          <p:cNvSpPr txBox="1"/>
          <p:nvPr/>
        </p:nvSpPr>
        <p:spPr>
          <a:xfrm>
            <a:off x="1763688" y="219998"/>
            <a:ext cx="5688632" cy="369332"/>
          </a:xfrm>
          <a:prstGeom prst="rect">
            <a:avLst/>
          </a:prstGeom>
          <a:noFill/>
        </p:spPr>
        <p:txBody>
          <a:bodyPr wrap="square" rtlCol="0">
            <a:spAutoFit/>
          </a:bodyPr>
          <a:lstStyle/>
          <a:p>
            <a:pPr algn="ctr"/>
            <a:r>
              <a:rPr lang="tr-TR" b="1" dirty="0" smtClean="0"/>
              <a:t>Neden araştırma yöntemleri?</a:t>
            </a:r>
            <a:endParaRPr lang="en-US" b="1" dirty="0"/>
          </a:p>
        </p:txBody>
      </p:sp>
    </p:spTree>
    <p:extLst>
      <p:ext uri="{BB962C8B-B14F-4D97-AF65-F5344CB8AC3E}">
        <p14:creationId xmlns:p14="http://schemas.microsoft.com/office/powerpoint/2010/main" val="3103270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p:cNvSpPr>
          <p:nvPr>
            <p:ph type="title" idx="4294967295"/>
          </p:nvPr>
        </p:nvSpPr>
        <p:spPr>
          <a:xfrm>
            <a:off x="457200" y="274638"/>
            <a:ext cx="8229600" cy="778098"/>
          </a:xfrm>
        </p:spPr>
        <p:txBody>
          <a:bodyPr/>
          <a:lstStyle/>
          <a:p>
            <a:pPr eaLnBrk="1" hangingPunct="1"/>
            <a:r>
              <a:rPr lang="tr-TR" altLang="tr-TR" b="1" dirty="0" smtClean="0">
                <a:latin typeface="+mn-lt"/>
              </a:rPr>
              <a:t>TANIŞMA</a:t>
            </a:r>
          </a:p>
        </p:txBody>
      </p:sp>
      <p:sp>
        <p:nvSpPr>
          <p:cNvPr id="3075" name="Rectangle 3"/>
          <p:cNvSpPr>
            <a:spLocks noGrp="1"/>
          </p:cNvSpPr>
          <p:nvPr>
            <p:ph type="body" idx="4294967295"/>
          </p:nvPr>
        </p:nvSpPr>
        <p:spPr>
          <a:xfrm>
            <a:off x="457200" y="1052736"/>
            <a:ext cx="8229600" cy="5073427"/>
          </a:xfrm>
        </p:spPr>
        <p:txBody>
          <a:bodyPr>
            <a:normAutofit/>
          </a:bodyPr>
          <a:lstStyle/>
          <a:p>
            <a:pPr eaLnBrk="1" hangingPunct="1"/>
            <a:r>
              <a:rPr lang="tr-TR" altLang="tr-TR" sz="1600" b="1" dirty="0" smtClean="0"/>
              <a:t>EĞİTİM</a:t>
            </a:r>
          </a:p>
          <a:p>
            <a:pPr lvl="1" eaLnBrk="1" hangingPunct="1"/>
            <a:r>
              <a:rPr lang="tr-TR" altLang="tr-TR" sz="1600" b="1" dirty="0" smtClean="0">
                <a:solidFill>
                  <a:schemeClr val="tx2"/>
                </a:solidFill>
              </a:rPr>
              <a:t>Çukurova Üniversitesi, Sosyal Bilimler Enstitüsü,  İşletme (Pazarlama) Doktora programı (2006-2012).</a:t>
            </a:r>
          </a:p>
          <a:p>
            <a:pPr lvl="1" eaLnBrk="1" hangingPunct="1"/>
            <a:r>
              <a:rPr lang="tr-TR" altLang="tr-TR" sz="1600" b="1" dirty="0" smtClean="0">
                <a:solidFill>
                  <a:schemeClr val="tx2"/>
                </a:solidFill>
              </a:rPr>
              <a:t>Çağ Üniversitesi , Sosyal Bilimler Enstitüsü, İşletme Yönetimi Y.L. programı, (2003-2006).</a:t>
            </a:r>
          </a:p>
          <a:p>
            <a:pPr lvl="1" eaLnBrk="1" hangingPunct="1"/>
            <a:r>
              <a:rPr lang="tr-TR" altLang="tr-TR" sz="1600" b="1" dirty="0" smtClean="0">
                <a:solidFill>
                  <a:schemeClr val="tx2"/>
                </a:solidFill>
              </a:rPr>
              <a:t>Çağ Üniversitesi, İktisadi  ve İdari Bilimler Fakültesi, İşletme bölümü, (1998-2003)</a:t>
            </a:r>
            <a:endParaRPr lang="tr-TR" altLang="tr-TR" sz="1600" dirty="0" smtClean="0"/>
          </a:p>
          <a:p>
            <a:pPr eaLnBrk="1" hangingPunct="1"/>
            <a:r>
              <a:rPr lang="tr-TR" altLang="tr-TR" sz="1600" b="1" dirty="0" smtClean="0"/>
              <a:t>DENEYİM</a:t>
            </a:r>
          </a:p>
          <a:p>
            <a:pPr lvl="1" eaLnBrk="1" hangingPunct="1"/>
            <a:r>
              <a:rPr lang="tr-TR" altLang="tr-TR" sz="1600" b="1" dirty="0" smtClean="0">
                <a:solidFill>
                  <a:schemeClr val="tx2"/>
                </a:solidFill>
              </a:rPr>
              <a:t>Çağ Üniversitesi Öğrenci Dekanı, 2012- Devam Ediyor</a:t>
            </a:r>
          </a:p>
          <a:p>
            <a:pPr lvl="1" eaLnBrk="1" hangingPunct="1"/>
            <a:r>
              <a:rPr lang="tr-TR" altLang="tr-TR" sz="1600" b="1" dirty="0" smtClean="0">
                <a:solidFill>
                  <a:schemeClr val="tx2"/>
                </a:solidFill>
              </a:rPr>
              <a:t>Çağ Üniversitesi , İİBF, İşletme Bölümü Öğretim görevlisi (2006-2012)</a:t>
            </a:r>
          </a:p>
          <a:p>
            <a:pPr lvl="1" eaLnBrk="1" hangingPunct="1"/>
            <a:r>
              <a:rPr lang="tr-TR" altLang="tr-TR" sz="1600" b="1" dirty="0" smtClean="0">
                <a:solidFill>
                  <a:schemeClr val="tx2"/>
                </a:solidFill>
              </a:rPr>
              <a:t>Çağ Üniversitesi , İİBF , İşletme Bölümü Araştırma Görevlisi (2003-2006).</a:t>
            </a:r>
          </a:p>
          <a:p>
            <a:pPr lvl="1" eaLnBrk="1" hangingPunct="1"/>
            <a:r>
              <a:rPr lang="tr-TR" altLang="tr-TR" sz="1600" b="1" dirty="0" smtClean="0">
                <a:solidFill>
                  <a:schemeClr val="tx2"/>
                </a:solidFill>
              </a:rPr>
              <a:t>Çağ Üniversitesi ,Kariyer Merkezi,  Koordinatör </a:t>
            </a:r>
            <a:r>
              <a:rPr lang="tr-TR" altLang="tr-TR" sz="1600" b="1" dirty="0" err="1" smtClean="0">
                <a:solidFill>
                  <a:schemeClr val="tx2"/>
                </a:solidFill>
              </a:rPr>
              <a:t>Yard</a:t>
            </a:r>
            <a:r>
              <a:rPr lang="tr-TR" altLang="tr-TR" sz="1600" b="1" dirty="0" smtClean="0">
                <a:solidFill>
                  <a:schemeClr val="tx2"/>
                </a:solidFill>
              </a:rPr>
              <a:t>. (2009- 2017)</a:t>
            </a:r>
          </a:p>
          <a:p>
            <a:pPr lvl="1" eaLnBrk="1" hangingPunct="1"/>
            <a:r>
              <a:rPr lang="tr-TR" altLang="tr-TR" sz="1600" b="1" dirty="0" smtClean="0">
                <a:solidFill>
                  <a:schemeClr val="tx2"/>
                </a:solidFill>
              </a:rPr>
              <a:t> Fransa (2013), Portekiz  (2009) ve Almanya (2007)  Erasmus öğretim elemanı değişimi</a:t>
            </a:r>
          </a:p>
          <a:p>
            <a:pPr lvl="1" eaLnBrk="1" hangingPunct="1"/>
            <a:r>
              <a:rPr lang="tr-TR" altLang="tr-TR" sz="1600" b="1" dirty="0" smtClean="0">
                <a:solidFill>
                  <a:schemeClr val="tx2"/>
                </a:solidFill>
              </a:rPr>
              <a:t>Amerika, 6760-2430. bölge   Ulus. Rotary Group Study Exchange (GSE) grup üyeliği (2010, Nisan)</a:t>
            </a:r>
            <a:endParaRPr lang="tr-TR" altLang="tr-TR" sz="1600" b="1" dirty="0" smtClean="0">
              <a:solidFill>
                <a:srgbClr val="C00000"/>
              </a:solidFill>
            </a:endParaRPr>
          </a:p>
          <a:p>
            <a:pPr lvl="1" eaLnBrk="1" hangingPunct="1">
              <a:buFont typeface="Arial" charset="0"/>
              <a:buChar char="•"/>
            </a:pPr>
            <a:r>
              <a:rPr lang="tr-TR" altLang="tr-TR" sz="1600" b="1" dirty="0" smtClean="0"/>
              <a:t>SOSYAL VE KÜLTÜREL ÜYELİKLER</a:t>
            </a:r>
          </a:p>
          <a:p>
            <a:pPr marL="457200" lvl="1" indent="0" eaLnBrk="1" hangingPunct="1">
              <a:buNone/>
            </a:pPr>
            <a:r>
              <a:rPr lang="tr-TR" altLang="tr-TR" sz="1600" b="1" dirty="0" smtClean="0">
                <a:solidFill>
                  <a:schemeClr val="tx2"/>
                </a:solidFill>
              </a:rPr>
              <a:t>Çağ Üniversitesi Mezunlar Derneği (Kurucu üye) 2010- Devam ediyor</a:t>
            </a:r>
          </a:p>
          <a:p>
            <a:pPr marL="457200" lvl="1" indent="0" algn="r">
              <a:buNone/>
            </a:pPr>
            <a:r>
              <a:rPr lang="tr-TR" altLang="tr-TR" sz="1600" b="1" dirty="0" smtClean="0">
                <a:effectLst>
                  <a:outerShdw blurRad="38100" dist="38100" dir="2700000" algn="tl">
                    <a:srgbClr val="000000">
                      <a:alpha val="43137"/>
                    </a:srgbClr>
                  </a:outerShdw>
                </a:effectLst>
              </a:rPr>
              <a:t>	</a:t>
            </a:r>
            <a:r>
              <a:rPr lang="tr-TR" altLang="tr-TR" sz="1600" b="1" i="1" dirty="0" smtClean="0">
                <a:effectLst>
                  <a:outerShdw blurRad="38100" dist="38100" dir="2700000" algn="tl">
                    <a:srgbClr val="000000">
                      <a:alpha val="43137"/>
                    </a:srgbClr>
                  </a:outerShdw>
                </a:effectLst>
              </a:rPr>
              <a:t>Detaylı bilgi &amp; yayınlar:  </a:t>
            </a:r>
            <a:r>
              <a:rPr lang="tr-TR" altLang="tr-TR" sz="1600" b="1" i="1" dirty="0">
                <a:effectLst>
                  <a:outerShdw blurRad="38100" dist="38100" dir="2700000" algn="tl">
                    <a:srgbClr val="000000">
                      <a:alpha val="43137"/>
                    </a:srgbClr>
                  </a:outerShdw>
                </a:effectLst>
                <a:hlinkClick r:id="rId2"/>
              </a:rPr>
              <a:t>http://cag.edu.tr/tr/akademik-kadro/26/akademik</a:t>
            </a:r>
            <a:endParaRPr lang="tr-TR" altLang="tr-TR" sz="1600" b="1" i="1" dirty="0" smtClean="0">
              <a:solidFill>
                <a:schemeClr val="tx2"/>
              </a:solidFill>
            </a:endParaRPr>
          </a:p>
          <a:p>
            <a:pPr lvl="1" algn="r" eaLnBrk="1" hangingPunct="1">
              <a:buFont typeface="Arial" charset="0"/>
              <a:buChar char="•"/>
            </a:pPr>
            <a:endParaRPr lang="tr-TR" altLang="tr-TR" sz="1600" b="1" i="1" dirty="0" smtClean="0">
              <a:solidFill>
                <a:schemeClr val="tx2"/>
              </a:solidFill>
            </a:endParaRPr>
          </a:p>
        </p:txBody>
      </p:sp>
    </p:spTree>
    <p:extLst>
      <p:ext uri="{BB962C8B-B14F-4D97-AF65-F5344CB8AC3E}">
        <p14:creationId xmlns:p14="http://schemas.microsoft.com/office/powerpoint/2010/main" val="117979232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 Neden bilimsel araştırma...</a:t>
            </a:r>
            <a:endParaRPr lang="en-US" dirty="0"/>
          </a:p>
        </p:txBody>
      </p:sp>
      <p:sp>
        <p:nvSpPr>
          <p:cNvPr id="3" name="Content Placeholder 2"/>
          <p:cNvSpPr>
            <a:spLocks noGrp="1"/>
          </p:cNvSpPr>
          <p:nvPr>
            <p:ph idx="1"/>
          </p:nvPr>
        </p:nvSpPr>
        <p:spPr/>
        <p:txBody>
          <a:bodyPr>
            <a:normAutofit fontScale="70000" lnSpcReduction="20000"/>
          </a:bodyPr>
          <a:lstStyle/>
          <a:p>
            <a:r>
              <a:rPr lang="tr-TR" i="1" u="sng" dirty="0" smtClean="0"/>
              <a:t>Bilimsel yöntemi anlamak</a:t>
            </a:r>
            <a:r>
              <a:rPr lang="tr-TR" dirty="0" smtClean="0"/>
              <a:t>; bilimsel yöntem diğer birçok bilgi edinme yollarına göre kullandığı yöntem bilimi  dolayısıyla ayrışır.  Bilimsel araştırmanın değeri,  araştırmacının kullanacağı  yöntemin doğru ve ilgili toplumca kabul gören  geçerli bir yöntem olması koşuluna dayalıdır. </a:t>
            </a:r>
          </a:p>
          <a:p>
            <a:r>
              <a:rPr lang="tr-TR" i="1" u="sng" dirty="0" smtClean="0"/>
              <a:t>Geçerli ve güvenilir olan bilgiyi ayırt etmek;  </a:t>
            </a:r>
            <a:r>
              <a:rPr lang="tr-TR" dirty="0" smtClean="0"/>
              <a:t>«yapılan bir araştırmaya göre»  ibaresi gerçek mi güvenilir mi?</a:t>
            </a:r>
          </a:p>
          <a:p>
            <a:r>
              <a:rPr lang="tr-TR" i="1" u="sng" dirty="0" smtClean="0"/>
              <a:t>Bilimsel Yayınları anlayabilmek;</a:t>
            </a:r>
            <a:r>
              <a:rPr lang="tr-TR" dirty="0" smtClean="0"/>
              <a:t> alanda yapılmış önceki çalışmaları incelemek gerekir.</a:t>
            </a:r>
          </a:p>
          <a:p>
            <a:r>
              <a:rPr lang="tr-TR" i="1" u="sng" dirty="0" smtClean="0"/>
              <a:t>Merak ve hala cevapalanmayan sorulara cevap bulmak ; </a:t>
            </a:r>
            <a:r>
              <a:rPr lang="tr-TR" dirty="0" smtClean="0"/>
              <a:t>günümüzde dünyada yaşanan temel sorunların başında insan ve ilişkileri yer aldığı için sosyal bilimler önem kazanmaktadır. </a:t>
            </a:r>
          </a:p>
          <a:p>
            <a:r>
              <a:rPr lang="tr-TR" i="1" u="sng" dirty="0" smtClean="0"/>
              <a:t>Bağımsız araştırma yapmak ve yayımlamak; </a:t>
            </a:r>
            <a:r>
              <a:rPr lang="tr-TR" dirty="0" smtClean="0"/>
              <a:t>«yayınsız bilim çlüdür», ( Gerard Piel)</a:t>
            </a:r>
          </a:p>
          <a:p>
            <a:endParaRPr lang="en-US" dirty="0"/>
          </a:p>
        </p:txBody>
      </p:sp>
    </p:spTree>
    <p:extLst>
      <p:ext uri="{BB962C8B-B14F-4D97-AF65-F5344CB8AC3E}">
        <p14:creationId xmlns:p14="http://schemas.microsoft.com/office/powerpoint/2010/main" val="941854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Bilimsel araştırmanın aşamaları</a:t>
            </a:r>
            <a:endParaRPr lang="en-US" dirty="0"/>
          </a:p>
        </p:txBody>
      </p:sp>
      <p:sp>
        <p:nvSpPr>
          <p:cNvPr id="3" name="Content Placeholder 2"/>
          <p:cNvSpPr>
            <a:spLocks noGrp="1"/>
          </p:cNvSpPr>
          <p:nvPr>
            <p:ph idx="1"/>
          </p:nvPr>
        </p:nvSpPr>
        <p:spPr/>
        <p:txBody>
          <a:bodyPr>
            <a:normAutofit lnSpcReduction="10000"/>
          </a:bodyPr>
          <a:lstStyle/>
          <a:p>
            <a:r>
              <a:rPr lang="tr-TR" dirty="0" smtClean="0"/>
              <a:t>1</a:t>
            </a:r>
            <a:r>
              <a:rPr lang="tr-TR" b="1" dirty="0" smtClean="0"/>
              <a:t>. </a:t>
            </a:r>
            <a:r>
              <a:rPr lang="tr-TR" sz="2600" dirty="0"/>
              <a:t>A</a:t>
            </a:r>
            <a:r>
              <a:rPr lang="tr-TR" sz="2600" dirty="0" smtClean="0"/>
              <a:t>raştırma fikri bir sorunsal ya da bir problemden ortaya çıkmalıdır.</a:t>
            </a:r>
          </a:p>
          <a:p>
            <a:r>
              <a:rPr lang="tr-TR" sz="2600" dirty="0" smtClean="0"/>
              <a:t>2. Kavramsal çerçeve belirlenmeli; kuramsal altyapı,değişkenler, değişkenler arası ilişkiler belirlenmeli vb.</a:t>
            </a:r>
          </a:p>
          <a:p>
            <a:r>
              <a:rPr lang="tr-TR" sz="2600" dirty="0" smtClean="0"/>
              <a:t>3. Araştırma yöntemi belirlenmeli</a:t>
            </a:r>
          </a:p>
          <a:p>
            <a:r>
              <a:rPr lang="tr-TR" sz="2600" dirty="0" smtClean="0"/>
              <a:t>4. Araştırma yöntemine uygun örneklem ve veri toplama araçları belirlenerek veri toplanmalı</a:t>
            </a:r>
          </a:p>
          <a:p>
            <a:r>
              <a:rPr lang="tr-TR" sz="2600" dirty="0" smtClean="0"/>
              <a:t>5. Toplanan veriler çeşitli analiz yöntemleri ile analiz edilip,yorumlanmalı, sonuçlar raporlanarak bilim camiasıyla paylaşılmalı.</a:t>
            </a:r>
          </a:p>
          <a:p>
            <a:endParaRPr lang="tr-TR" dirty="0" smtClean="0"/>
          </a:p>
          <a:p>
            <a:endParaRPr lang="tr-TR" dirty="0" smtClean="0"/>
          </a:p>
        </p:txBody>
      </p:sp>
    </p:spTree>
    <p:extLst>
      <p:ext uri="{BB962C8B-B14F-4D97-AF65-F5344CB8AC3E}">
        <p14:creationId xmlns:p14="http://schemas.microsoft.com/office/powerpoint/2010/main" val="4243295992"/>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 </a:t>
            </a:r>
            <a:r>
              <a:rPr lang="tr-TR" dirty="0" smtClean="0"/>
              <a:t>Bilimsel Araştırma Süreci (BAS)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245853140"/>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037585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Sosyal bilimlerde akıl yürütme mantığı</a:t>
            </a:r>
            <a:endParaRPr lang="en-US" dirty="0"/>
          </a:p>
        </p:txBody>
      </p:sp>
      <p:sp>
        <p:nvSpPr>
          <p:cNvPr id="3" name="Content Placeholder 2"/>
          <p:cNvSpPr>
            <a:spLocks noGrp="1"/>
          </p:cNvSpPr>
          <p:nvPr>
            <p:ph idx="1"/>
          </p:nvPr>
        </p:nvSpPr>
        <p:spPr/>
        <p:txBody>
          <a:bodyPr>
            <a:normAutofit fontScale="92500" lnSpcReduction="20000"/>
          </a:bodyPr>
          <a:lstStyle/>
          <a:p>
            <a:r>
              <a:rPr lang="tr-TR" b="1" dirty="0" smtClean="0"/>
              <a:t>Tümdengelim (kuram test etme):  </a:t>
            </a:r>
            <a:r>
              <a:rPr lang="tr-TR" dirty="0" smtClean="0"/>
              <a:t>doğa bilimlerinde temel araştırma yaklaşımıdır. Hipotezler yoluyla bir kuramın geçerliliği test edilir. </a:t>
            </a:r>
          </a:p>
          <a:p>
            <a:r>
              <a:rPr lang="tr-TR" dirty="0" smtClean="0"/>
              <a:t>«Her canlı bir ölümlüdür, insan da bir canlıdır, o zaman insanda ölümlüdür»</a:t>
            </a:r>
          </a:p>
          <a:p>
            <a:r>
              <a:rPr lang="tr-TR" b="1" dirty="0" smtClean="0"/>
              <a:t> Tümevarım (Kuram oluşturma): </a:t>
            </a:r>
            <a:r>
              <a:rPr lang="tr-TR" dirty="0" smtClean="0"/>
              <a:t>verilerden hareketle kuram geliştirilir.</a:t>
            </a:r>
          </a:p>
          <a:p>
            <a:r>
              <a:rPr lang="tr-TR" b="1" dirty="0" smtClean="0"/>
              <a:t>Bitkiler ölümlüdür,hayvanlar ölümlüdür, dolayısıyla bir canlı olan insan da  ölümlüdür önermesi.</a:t>
            </a:r>
            <a:endParaRPr lang="en-US" b="1" dirty="0"/>
          </a:p>
        </p:txBody>
      </p:sp>
    </p:spTree>
    <p:extLst>
      <p:ext uri="{BB962C8B-B14F-4D97-AF65-F5344CB8AC3E}">
        <p14:creationId xmlns:p14="http://schemas.microsoft.com/office/powerpoint/2010/main" val="25409499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Bilim felsefesi</a:t>
            </a:r>
            <a:endParaRPr lang="en-US" dirty="0"/>
          </a:p>
        </p:txBody>
      </p:sp>
      <p:sp>
        <p:nvSpPr>
          <p:cNvPr id="3" name="Content Placeholder 2"/>
          <p:cNvSpPr>
            <a:spLocks noGrp="1"/>
          </p:cNvSpPr>
          <p:nvPr>
            <p:ph idx="1"/>
          </p:nvPr>
        </p:nvSpPr>
        <p:spPr/>
        <p:txBody>
          <a:bodyPr>
            <a:normAutofit fontScale="92500"/>
          </a:bodyPr>
          <a:lstStyle/>
          <a:p>
            <a:r>
              <a:rPr lang="tr-TR" dirty="0" smtClean="0"/>
              <a:t>Sosyal bilimlerde 3 araştırma fesefesi esas alınır:</a:t>
            </a:r>
          </a:p>
          <a:p>
            <a:pPr marL="514350" indent="-514350">
              <a:buAutoNum type="arabicPeriod"/>
            </a:pPr>
            <a:r>
              <a:rPr lang="tr-TR" b="1" dirty="0" smtClean="0"/>
              <a:t>Ontoloji (Varlık bilimsel)</a:t>
            </a:r>
          </a:p>
          <a:p>
            <a:pPr marL="0" indent="0">
              <a:buNone/>
            </a:pPr>
            <a:r>
              <a:rPr lang="tr-TR" sz="1700" dirty="0" smtClean="0"/>
              <a:t>Gerçekliğin ya da varlığın doğası nedir?  Olgular arası ne tür ilişki vardır? İnsanın ve toplumun doğası nedir? Sorularıyla ilgilenir.  Ontolojik felsefe; varlığın doğasına ilişkin nesnellik, öznellik ile geçerli bilgi üretimine katkı sağlar. </a:t>
            </a:r>
          </a:p>
          <a:p>
            <a:pPr marL="0" indent="0">
              <a:buNone/>
            </a:pPr>
            <a:r>
              <a:rPr lang="tr-TR" b="1" dirty="0" smtClean="0"/>
              <a:t>2. Epistomoloji (Bilgi bilimsel) </a:t>
            </a:r>
            <a:r>
              <a:rPr lang="tr-TR" sz="1800" b="1" dirty="0" smtClean="0"/>
              <a:t>kabul gören </a:t>
            </a:r>
            <a:r>
              <a:rPr lang="tr-TR" sz="1800" dirty="0" smtClean="0"/>
              <a:t>bilgiye nasıl ulaşılır?  Bilgiye ulaşmanın iki yolu, rasyonellik (maddeden çok mana onemlidir, Sokrates, Plato,aristo Farabi vb.) ve görgülcülük (İbni-Sina, Bacon, vb.)dür. </a:t>
            </a:r>
          </a:p>
          <a:p>
            <a:pPr marL="0" indent="0">
              <a:buNone/>
            </a:pPr>
            <a:r>
              <a:rPr lang="tr-TR" b="1" dirty="0" smtClean="0"/>
              <a:t>3. Aksiyoloji  (Değer bilimsel)</a:t>
            </a:r>
            <a:endParaRPr lang="tr-TR" b="1" dirty="0"/>
          </a:p>
          <a:p>
            <a:pPr marL="0" indent="0">
              <a:buNone/>
            </a:pPr>
            <a:r>
              <a:rPr lang="tr-TR" sz="2100" dirty="0" smtClean="0"/>
              <a:t>Araştırmada değerlerin rolü nedir? Araştırmacı, yürüttüğü araştırmada değerleri göz ardı etmeli mi etmemeli midir? Değerler ve bunların araştırma sürecine etkisi güvenilir araştırma sonuçları açısından önemlidir. </a:t>
            </a:r>
          </a:p>
        </p:txBody>
      </p:sp>
    </p:spTree>
    <p:extLst>
      <p:ext uri="{BB962C8B-B14F-4D97-AF65-F5344CB8AC3E}">
        <p14:creationId xmlns:p14="http://schemas.microsoft.com/office/powerpoint/2010/main" val="245576440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Paradigma</a:t>
            </a:r>
            <a:endParaRPr lang="en-US" dirty="0"/>
          </a:p>
        </p:txBody>
      </p:sp>
      <p:sp>
        <p:nvSpPr>
          <p:cNvPr id="3" name="Content Placeholder 2"/>
          <p:cNvSpPr>
            <a:spLocks noGrp="1"/>
          </p:cNvSpPr>
          <p:nvPr>
            <p:ph idx="1"/>
          </p:nvPr>
        </p:nvSpPr>
        <p:spPr/>
        <p:txBody>
          <a:bodyPr>
            <a:normAutofit fontScale="92500" lnSpcReduction="10000"/>
          </a:bodyPr>
          <a:lstStyle/>
          <a:p>
            <a:r>
              <a:rPr lang="tr-TR" dirty="0" smtClean="0"/>
              <a:t>Olaylara ve dünyaya bakış açımız, gözlüğümüzdür, çevremizi algılama biçimimizdir.</a:t>
            </a:r>
          </a:p>
          <a:p>
            <a:r>
              <a:rPr lang="tr-TR" dirty="0" smtClean="0"/>
              <a:t>« Bir bilimin uygulayıcılarının dünyayı nasıl yorumladıkları ve mesleklerini nasıl yaptıklarını ifade eden ve bir araştırma topluluğunu birbirine bağlayan düşünceler topluluğudur.»</a:t>
            </a:r>
          </a:p>
          <a:p>
            <a:r>
              <a:rPr lang="tr-TR" dirty="0" smtClean="0"/>
              <a:t>Thomas Kuhn ile populerlik kazanmış bir kavramdır. Kuhn ‘a göre paradigma, </a:t>
            </a:r>
            <a:r>
              <a:rPr lang="tr-TR" sz="2600" b="1" i="1" dirty="0" smtClean="0"/>
              <a:t>bir problemin çözümüne ilişkin bilimsel topluluğun kabul ettiği ve belirli bir zaman dilimi için  geçerli olan varsayımlardır.»</a:t>
            </a:r>
          </a:p>
          <a:p>
            <a:endParaRPr lang="tr-TR" sz="2600" b="1" i="1" dirty="0" smtClean="0"/>
          </a:p>
          <a:p>
            <a:endParaRPr lang="tr-TR" dirty="0" smtClean="0"/>
          </a:p>
        </p:txBody>
      </p:sp>
    </p:spTree>
    <p:extLst>
      <p:ext uri="{BB962C8B-B14F-4D97-AF65-F5344CB8AC3E}">
        <p14:creationId xmlns:p14="http://schemas.microsoft.com/office/powerpoint/2010/main" val="1581194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Sosyal Bilim (S.B.) anlayışları</a:t>
            </a:r>
            <a:endParaRPr lang="en-US" dirty="0"/>
          </a:p>
        </p:txBody>
      </p:sp>
      <p:sp>
        <p:nvSpPr>
          <p:cNvPr id="3" name="Content Placeholder 2"/>
          <p:cNvSpPr>
            <a:spLocks noGrp="1"/>
          </p:cNvSpPr>
          <p:nvPr>
            <p:ph idx="1"/>
          </p:nvPr>
        </p:nvSpPr>
        <p:spPr/>
        <p:txBody>
          <a:bodyPr>
            <a:normAutofit/>
          </a:bodyPr>
          <a:lstStyle/>
          <a:p>
            <a:r>
              <a:rPr lang="tr-TR" sz="2800" dirty="0" smtClean="0"/>
              <a:t>Sosyal bilimlerde tek bir paradigma yoktur.</a:t>
            </a:r>
          </a:p>
          <a:p>
            <a:r>
              <a:rPr lang="tr-TR" sz="2800" dirty="0" smtClean="0"/>
              <a:t>S. B’de tercih edilen paradigmalar arasında, </a:t>
            </a:r>
            <a:r>
              <a:rPr lang="tr-TR" sz="2800" i="1" dirty="0" smtClean="0"/>
              <a:t>yorumsamacı,eleştirel,feminist,pozitivist,post pozitivist,realizm, post modern, pragmatizm </a:t>
            </a:r>
            <a:r>
              <a:rPr lang="tr-TR" sz="2800" dirty="0" smtClean="0"/>
              <a:t>gibi anlayışlar mevcuttur.</a:t>
            </a:r>
            <a:endParaRPr lang="en-US" sz="2800" dirty="0"/>
          </a:p>
        </p:txBody>
      </p:sp>
    </p:spTree>
    <p:extLst>
      <p:ext uri="{BB962C8B-B14F-4D97-AF65-F5344CB8AC3E}">
        <p14:creationId xmlns:p14="http://schemas.microsoft.com/office/powerpoint/2010/main" val="328694715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Pozitivist bilim</a:t>
            </a:r>
            <a:endParaRPr lang="tr-TR" dirty="0"/>
          </a:p>
        </p:txBody>
      </p:sp>
      <p:sp>
        <p:nvSpPr>
          <p:cNvPr id="3" name="İçerik Yer Tutucusu 2"/>
          <p:cNvSpPr>
            <a:spLocks noGrp="1"/>
          </p:cNvSpPr>
          <p:nvPr>
            <p:ph idx="1"/>
          </p:nvPr>
        </p:nvSpPr>
        <p:spPr/>
        <p:txBody>
          <a:bodyPr>
            <a:normAutofit fontScale="92500" lnSpcReduction="20000"/>
          </a:bodyPr>
          <a:lstStyle/>
          <a:p>
            <a:r>
              <a:rPr lang="tr-TR" dirty="0" smtClean="0"/>
              <a:t>15.yy.’a kadar dayanır. (Fransız Sosyolog Comte)</a:t>
            </a:r>
          </a:p>
          <a:p>
            <a:r>
              <a:rPr lang="tr-TR" dirty="0" smtClean="0"/>
              <a:t>Amacı, metafiziği  insan bilgisinden dışlamak ve </a:t>
            </a:r>
            <a:r>
              <a:rPr lang="tr-TR" b="1" u="sng" dirty="0" smtClean="0"/>
              <a:t>deneysel bilginin gücünü arttırmaktır</a:t>
            </a:r>
            <a:r>
              <a:rPr lang="tr-TR" dirty="0" smtClean="0"/>
              <a:t>. </a:t>
            </a:r>
          </a:p>
          <a:p>
            <a:r>
              <a:rPr lang="tr-TR" dirty="0" smtClean="0"/>
              <a:t>Pozitivizme göre </a:t>
            </a:r>
            <a:r>
              <a:rPr lang="tr-TR" i="1" dirty="0" smtClean="0"/>
              <a:t>bizim dışımızda sosyal bir dünya vardır ve buna ait özellikler nesnel yöntemlerle ölçülmelidir. </a:t>
            </a:r>
          </a:p>
          <a:p>
            <a:r>
              <a:rPr lang="tr-TR" dirty="0" smtClean="0"/>
              <a:t>Bilgi dışsal gerçekliğin gözlemlerine dayalıysa gerçek bilgidir. </a:t>
            </a:r>
          </a:p>
          <a:p>
            <a:r>
              <a:rPr lang="tr-TR" b="1" dirty="0" smtClean="0"/>
              <a:t>Bilimin amacı </a:t>
            </a:r>
            <a:r>
              <a:rPr lang="tr-TR" dirty="0" smtClean="0"/>
              <a:t>neden-sonuç ilişkilerini açığa çıkarmak ve düzenlilikleri açıklayan kanunlar ortaya koymaktır.</a:t>
            </a:r>
            <a:endParaRPr lang="tr-TR" dirty="0"/>
          </a:p>
        </p:txBody>
      </p:sp>
    </p:spTree>
    <p:extLst>
      <p:ext uri="{BB962C8B-B14F-4D97-AF65-F5344CB8AC3E}">
        <p14:creationId xmlns:p14="http://schemas.microsoft.com/office/powerpoint/2010/main" val="156687513"/>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err="1" smtClean="0"/>
              <a:t>Poztivizm</a:t>
            </a:r>
            <a:r>
              <a:rPr lang="tr-TR" b="1" dirty="0" smtClean="0"/>
              <a:t> ötesi (Yorumlayıcı) bilim</a:t>
            </a:r>
            <a:endParaRPr lang="tr-TR" b="1" dirty="0"/>
          </a:p>
        </p:txBody>
      </p:sp>
      <p:sp>
        <p:nvSpPr>
          <p:cNvPr id="3" name="İçerik Yer Tutucusu 2"/>
          <p:cNvSpPr>
            <a:spLocks noGrp="1"/>
          </p:cNvSpPr>
          <p:nvPr>
            <p:ph idx="1"/>
          </p:nvPr>
        </p:nvSpPr>
        <p:spPr/>
        <p:txBody>
          <a:bodyPr/>
          <a:lstStyle/>
          <a:p>
            <a:r>
              <a:rPr lang="tr-TR" dirty="0" smtClean="0"/>
              <a:t>Bilimsel aşamaların hiçbir aşaması değer yargılarından bağımsız değildir.</a:t>
            </a:r>
          </a:p>
          <a:p>
            <a:r>
              <a:rPr lang="tr-TR" dirty="0" smtClean="0"/>
              <a:t>Tek doğru yöntem söz konusu değildir.</a:t>
            </a:r>
          </a:p>
          <a:p>
            <a:r>
              <a:rPr lang="tr-TR" dirty="0" smtClean="0"/>
              <a:t>Bilimsel kuramın temel varsayımları ampirik olarak test edilebilir nitelikte olmayabilir.  (metafizik temelli olabilir)</a:t>
            </a:r>
          </a:p>
          <a:p>
            <a:r>
              <a:rPr lang="tr-TR" dirty="0"/>
              <a:t> </a:t>
            </a:r>
            <a:r>
              <a:rPr lang="tr-TR" dirty="0" smtClean="0"/>
              <a:t>(Max Weber)</a:t>
            </a:r>
          </a:p>
          <a:p>
            <a:pPr marL="0" indent="0">
              <a:buNone/>
            </a:pPr>
            <a:endParaRPr lang="tr-TR" dirty="0" smtClean="0"/>
          </a:p>
          <a:p>
            <a:endParaRPr lang="tr-TR" dirty="0"/>
          </a:p>
        </p:txBody>
      </p:sp>
    </p:spTree>
    <p:extLst>
      <p:ext uri="{BB962C8B-B14F-4D97-AF65-F5344CB8AC3E}">
        <p14:creationId xmlns:p14="http://schemas.microsoft.com/office/powerpoint/2010/main" val="1047051676"/>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descr="Image result for pozitivist ve yorumlayıcı bilim karşılaştırması"/>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43608" y="764704"/>
            <a:ext cx="6712886" cy="5034665"/>
          </a:xfrm>
          <a:prstGeom prst="rect">
            <a:avLst/>
          </a:prstGeom>
          <a:noFill/>
          <a:extLst>
            <a:ext uri="{909E8E84-426E-40DD-AFC4-6F175D3DCCD1}">
              <a14:hiddenFill xmlns:a14="http://schemas.microsoft.com/office/drawing/2010/main">
                <a:solidFill>
                  <a:srgbClr val="FFFFFF"/>
                </a:solidFill>
              </a14:hiddenFill>
            </a:ext>
          </a:extLst>
        </p:spPr>
      </p:pic>
      <p:sp>
        <p:nvSpPr>
          <p:cNvPr id="4" name="Right Arrow 3"/>
          <p:cNvSpPr/>
          <p:nvPr/>
        </p:nvSpPr>
        <p:spPr>
          <a:xfrm>
            <a:off x="1043608" y="5290760"/>
            <a:ext cx="6712886" cy="72008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p:cNvSpPr/>
          <p:nvPr/>
        </p:nvSpPr>
        <p:spPr>
          <a:xfrm>
            <a:off x="6228184" y="6237312"/>
            <a:ext cx="2907946" cy="1015663"/>
          </a:xfrm>
          <a:prstGeom prst="rect">
            <a:avLst/>
          </a:prstGeom>
        </p:spPr>
        <p:txBody>
          <a:bodyPr wrap="square">
            <a:spAutoFit/>
          </a:bodyPr>
          <a:lstStyle/>
          <a:p>
            <a:r>
              <a:rPr lang="en-US" sz="1000" dirty="0"/>
              <a:t>https://www.google.com.tr/search?q=pozitivist+ve+yorumlay%C4%B1c%C4%B1+bilim+kar%C5%9F%C4%B1la%C5%9Ft%C4%B1rmas%C4%B1&amp;source=lnms&amp;tbm=isch&amp;sa=X&amp;ved=0ahUKEwjK9vWZi6PZAhXSKiwKHcONBsAQ_AUICigB&amp;biw=1920&amp;bih=974#imgrc=p1T-MnblKHUG9M:</a:t>
            </a:r>
          </a:p>
        </p:txBody>
      </p:sp>
    </p:spTree>
    <p:extLst>
      <p:ext uri="{BB962C8B-B14F-4D97-AF65-F5344CB8AC3E}">
        <p14:creationId xmlns:p14="http://schemas.microsoft.com/office/powerpoint/2010/main" val="9403899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9632" y="1052736"/>
            <a:ext cx="6390456" cy="479284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87935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Sosyal Bilimler</a:t>
            </a:r>
            <a:endParaRPr lang="tr-TR" dirty="0"/>
          </a:p>
        </p:txBody>
      </p:sp>
      <p:sp>
        <p:nvSpPr>
          <p:cNvPr id="3" name="İçerik Yer Tutucusu 2"/>
          <p:cNvSpPr>
            <a:spLocks noGrp="1"/>
          </p:cNvSpPr>
          <p:nvPr>
            <p:ph idx="1"/>
          </p:nvPr>
        </p:nvSpPr>
        <p:spPr/>
        <p:txBody>
          <a:bodyPr>
            <a:normAutofit fontScale="92500"/>
          </a:bodyPr>
          <a:lstStyle/>
          <a:p>
            <a:r>
              <a:rPr lang="tr-TR" dirty="0" smtClean="0"/>
              <a:t>18. ve 19. </a:t>
            </a:r>
            <a:r>
              <a:rPr lang="tr-TR" dirty="0" err="1" smtClean="0"/>
              <a:t>yy’da</a:t>
            </a:r>
            <a:r>
              <a:rPr lang="tr-TR" dirty="0" smtClean="0"/>
              <a:t> doğmuş olup</a:t>
            </a:r>
            <a:r>
              <a:rPr lang="tr-TR" b="1" dirty="0" smtClean="0"/>
              <a:t>, toplum ve insan hayatında pratik bir rol oynama amacına </a:t>
            </a:r>
            <a:r>
              <a:rPr lang="tr-TR" dirty="0" smtClean="0"/>
              <a:t>sahiptir.</a:t>
            </a:r>
          </a:p>
          <a:p>
            <a:r>
              <a:rPr lang="tr-TR" b="1" u="sng" dirty="0" smtClean="0"/>
              <a:t>Yöntem de en önemli sorun, </a:t>
            </a:r>
            <a:r>
              <a:rPr lang="tr-TR" dirty="0" smtClean="0"/>
              <a:t>hem eylemleri incelenen varlık hem de eylemleri inceleyen varlık </a:t>
            </a:r>
            <a:r>
              <a:rPr lang="tr-TR" b="1" dirty="0" smtClean="0">
                <a:solidFill>
                  <a:schemeClr val="accent5">
                    <a:lumMod val="75000"/>
                  </a:schemeClr>
                </a:solidFill>
              </a:rPr>
              <a:t>insan</a:t>
            </a:r>
            <a:r>
              <a:rPr lang="tr-TR" dirty="0" smtClean="0"/>
              <a:t>dır. </a:t>
            </a:r>
          </a:p>
          <a:p>
            <a:r>
              <a:rPr lang="tr-TR" dirty="0" smtClean="0"/>
              <a:t>Tam nesnelliğe ulaşmak imkansız gibidir. </a:t>
            </a:r>
          </a:p>
          <a:p>
            <a:r>
              <a:rPr lang="tr-TR" b="1" dirty="0" smtClean="0"/>
              <a:t>Doğa bilimleri </a:t>
            </a:r>
            <a:r>
              <a:rPr lang="tr-TR" dirty="0" smtClean="0"/>
              <a:t>inceledikleri olguları </a:t>
            </a:r>
            <a:r>
              <a:rPr lang="tr-TR" b="1" dirty="0" smtClean="0"/>
              <a:t>açıklamaya </a:t>
            </a:r>
            <a:r>
              <a:rPr lang="tr-TR" dirty="0" smtClean="0"/>
              <a:t>çalışırken,  </a:t>
            </a:r>
            <a:r>
              <a:rPr lang="tr-TR" b="1" dirty="0" smtClean="0">
                <a:solidFill>
                  <a:schemeClr val="accent5">
                    <a:lumMod val="75000"/>
                  </a:schemeClr>
                </a:solidFill>
              </a:rPr>
              <a:t>sosyal bilimler </a:t>
            </a:r>
            <a:r>
              <a:rPr lang="tr-TR" dirty="0" smtClean="0"/>
              <a:t>ise </a:t>
            </a:r>
            <a:r>
              <a:rPr lang="tr-TR" b="1" u="sng" dirty="0" smtClean="0">
                <a:solidFill>
                  <a:schemeClr val="accent5">
                    <a:lumMod val="75000"/>
                  </a:schemeClr>
                </a:solidFill>
              </a:rPr>
              <a:t>anlamaya </a:t>
            </a:r>
            <a:r>
              <a:rPr lang="tr-TR" dirty="0" smtClean="0"/>
              <a:t>çalışır.</a:t>
            </a:r>
            <a:endParaRPr lang="tr-TR" dirty="0"/>
          </a:p>
        </p:txBody>
      </p:sp>
    </p:spTree>
    <p:extLst>
      <p:ext uri="{BB962C8B-B14F-4D97-AF65-F5344CB8AC3E}">
        <p14:creationId xmlns:p14="http://schemas.microsoft.com/office/powerpoint/2010/main" val="2868236805"/>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tr-TR" dirty="0" smtClean="0"/>
              <a:t>Bilim Felsefesi ve Araştırma Çerçevesi</a:t>
            </a:r>
            <a:endParaRPr lang="en-US" dirty="0"/>
          </a:p>
        </p:txBody>
      </p:sp>
      <p:sp>
        <p:nvSpPr>
          <p:cNvPr id="3" name="Content Placeholder 2"/>
          <p:cNvSpPr>
            <a:spLocks noGrp="1"/>
          </p:cNvSpPr>
          <p:nvPr>
            <p:ph idx="1"/>
          </p:nvPr>
        </p:nvSpPr>
        <p:spPr>
          <a:xfrm>
            <a:off x="457200" y="1600200"/>
            <a:ext cx="8507288" cy="4565104"/>
          </a:xfrm>
        </p:spPr>
        <p:txBody>
          <a:bodyPr/>
          <a:lstStyle/>
          <a:p>
            <a:endParaRPr lang="en-US"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3528" y="1772816"/>
            <a:ext cx="4536504" cy="453650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4" name="TextBox 3"/>
          <p:cNvSpPr txBox="1"/>
          <p:nvPr/>
        </p:nvSpPr>
        <p:spPr>
          <a:xfrm>
            <a:off x="4860032" y="1340768"/>
            <a:ext cx="4176464" cy="4185761"/>
          </a:xfrm>
          <a:prstGeom prst="rect">
            <a:avLst/>
          </a:prstGeom>
          <a:noFill/>
        </p:spPr>
        <p:txBody>
          <a:bodyPr wrap="square" rtlCol="0">
            <a:spAutoFit/>
          </a:bodyPr>
          <a:lstStyle/>
          <a:p>
            <a:endParaRPr lang="tr-TR" b="1" dirty="0" smtClean="0"/>
          </a:p>
          <a:p>
            <a:r>
              <a:rPr lang="tr-TR" b="1" dirty="0" smtClean="0"/>
              <a:t>Yöntem</a:t>
            </a:r>
            <a:r>
              <a:rPr lang="tr-TR" dirty="0" smtClean="0"/>
              <a:t> (ölçme-örnekleme-veri toplama analizY</a:t>
            </a:r>
            <a:r>
              <a:rPr lang="tr-TR" b="1" dirty="0" smtClean="0"/>
              <a:t>öntembilim(</a:t>
            </a:r>
            <a:r>
              <a:rPr lang="tr-TR" dirty="0" smtClean="0"/>
              <a:t>deneysel,tarama,etnografik,olgubilim araştırması)</a:t>
            </a:r>
          </a:p>
          <a:p>
            <a:pPr algn="ctr"/>
            <a:r>
              <a:rPr lang="tr-TR" sz="1400" dirty="0"/>
              <a:t>Metodoloji (yöntembilim) bir araştırmacının takım çantası iken, yöntem ise içindeki aletleridir</a:t>
            </a:r>
            <a:r>
              <a:rPr lang="tr-TR" dirty="0"/>
              <a:t>.</a:t>
            </a:r>
          </a:p>
          <a:p>
            <a:endParaRPr lang="tr-TR" dirty="0" smtClean="0"/>
          </a:p>
          <a:p>
            <a:endParaRPr lang="tr-TR" dirty="0" smtClean="0"/>
          </a:p>
          <a:p>
            <a:endParaRPr lang="tr-TR" dirty="0" smtClean="0"/>
          </a:p>
          <a:p>
            <a:r>
              <a:rPr lang="tr-TR" dirty="0" smtClean="0"/>
              <a:t>Bilim paradigmaları (pozitivist,yorumsamacı vb.</a:t>
            </a:r>
          </a:p>
          <a:p>
            <a:endParaRPr lang="tr-TR" dirty="0" smtClean="0"/>
          </a:p>
          <a:p>
            <a:r>
              <a:rPr lang="tr-TR" dirty="0" smtClean="0"/>
              <a:t>Epistomoloji (bilgi)-Aksiyoloji (değer) (akılcılık-görgülcülük)</a:t>
            </a:r>
            <a:endParaRPr lang="tr-TR" dirty="0"/>
          </a:p>
          <a:p>
            <a:r>
              <a:rPr lang="tr-TR" dirty="0" smtClean="0"/>
              <a:t>Ontoloji (varlık) nesnellik-öznellik </a:t>
            </a:r>
          </a:p>
        </p:txBody>
      </p:sp>
      <p:cxnSp>
        <p:nvCxnSpPr>
          <p:cNvPr id="6" name="Straight Connector 5"/>
          <p:cNvCxnSpPr/>
          <p:nvPr/>
        </p:nvCxnSpPr>
        <p:spPr>
          <a:xfrm>
            <a:off x="5076056" y="3068960"/>
            <a:ext cx="2592288" cy="0"/>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5722073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Felsefe</a:t>
            </a:r>
            <a:endParaRPr lang="en-US" dirty="0"/>
          </a:p>
        </p:txBody>
      </p:sp>
      <p:sp>
        <p:nvSpPr>
          <p:cNvPr id="3" name="Content Placeholder 2"/>
          <p:cNvSpPr>
            <a:spLocks noGrp="1"/>
          </p:cNvSpPr>
          <p:nvPr>
            <p:ph idx="1"/>
          </p:nvPr>
        </p:nvSpPr>
        <p:spPr/>
        <p:txBody>
          <a:bodyPr>
            <a:normAutofit fontScale="85000" lnSpcReduction="10000"/>
          </a:bodyPr>
          <a:lstStyle/>
          <a:p>
            <a:r>
              <a:rPr lang="tr-TR" b="1" dirty="0"/>
              <a:t>Epistomoloji (bilgi</a:t>
            </a:r>
            <a:r>
              <a:rPr lang="tr-TR" b="1" dirty="0" smtClean="0"/>
              <a:t>)</a:t>
            </a:r>
          </a:p>
          <a:p>
            <a:pPr fontAlgn="base">
              <a:buFont typeface="Wingdings" panose="05000000000000000000" pitchFamily="2" charset="2"/>
              <a:buChar char="§"/>
            </a:pPr>
            <a:r>
              <a:rPr lang="en-US" dirty="0" err="1"/>
              <a:t>Bilginin</a:t>
            </a:r>
            <a:r>
              <a:rPr lang="en-US" dirty="0"/>
              <a:t> </a:t>
            </a:r>
            <a:r>
              <a:rPr lang="en-US" dirty="0" err="1"/>
              <a:t>asıl</a:t>
            </a:r>
            <a:r>
              <a:rPr lang="en-US" dirty="0"/>
              <a:t> </a:t>
            </a:r>
            <a:r>
              <a:rPr lang="en-US" dirty="0" err="1"/>
              <a:t>kaynağını</a:t>
            </a:r>
            <a:r>
              <a:rPr lang="en-US" dirty="0"/>
              <a:t> </a:t>
            </a:r>
            <a:r>
              <a:rPr lang="en-US" dirty="0" err="1"/>
              <a:t>sorgulayan</a:t>
            </a:r>
            <a:r>
              <a:rPr lang="en-US" dirty="0"/>
              <a:t> </a:t>
            </a:r>
            <a:r>
              <a:rPr lang="en-US" dirty="0" err="1"/>
              <a:t>felsefedir</a:t>
            </a:r>
            <a:r>
              <a:rPr lang="en-US" dirty="0"/>
              <a:t>.</a:t>
            </a:r>
          </a:p>
          <a:p>
            <a:pPr fontAlgn="base">
              <a:buFont typeface="Wingdings" panose="05000000000000000000" pitchFamily="2" charset="2"/>
              <a:buChar char="§"/>
            </a:pPr>
            <a:r>
              <a:rPr lang="en-US" dirty="0" err="1"/>
              <a:t>Bilginin</a:t>
            </a:r>
            <a:r>
              <a:rPr lang="en-US" dirty="0"/>
              <a:t> </a:t>
            </a:r>
            <a:r>
              <a:rPr lang="en-US" dirty="0" err="1"/>
              <a:t>güvenilir</a:t>
            </a:r>
            <a:r>
              <a:rPr lang="en-US" dirty="0"/>
              <a:t> </a:t>
            </a:r>
            <a:r>
              <a:rPr lang="en-US" dirty="0" err="1"/>
              <a:t>olmasını</a:t>
            </a:r>
            <a:r>
              <a:rPr lang="en-US" dirty="0"/>
              <a:t> </a:t>
            </a:r>
            <a:r>
              <a:rPr lang="en-US" dirty="0" err="1"/>
              <a:t>sağlar</a:t>
            </a:r>
            <a:r>
              <a:rPr lang="en-US" dirty="0" smtClean="0"/>
              <a:t>.</a:t>
            </a:r>
            <a:endParaRPr lang="tr-TR" dirty="0" smtClean="0"/>
          </a:p>
          <a:p>
            <a:r>
              <a:rPr lang="tr-TR" b="1" dirty="0" smtClean="0"/>
              <a:t>Aksiyoloji </a:t>
            </a:r>
            <a:r>
              <a:rPr lang="tr-TR" b="1" dirty="0"/>
              <a:t>(değer) (akılcılık-görgülcülük</a:t>
            </a:r>
            <a:r>
              <a:rPr lang="tr-TR" b="1" dirty="0" smtClean="0"/>
              <a:t>)</a:t>
            </a:r>
          </a:p>
          <a:p>
            <a:pPr>
              <a:buFont typeface="Wingdings" panose="05000000000000000000" pitchFamily="2" charset="2"/>
              <a:buChar char="§"/>
            </a:pPr>
            <a:r>
              <a:rPr lang="en-US" dirty="0" err="1"/>
              <a:t>İnsani</a:t>
            </a:r>
            <a:r>
              <a:rPr lang="en-US" dirty="0"/>
              <a:t> </a:t>
            </a:r>
            <a:r>
              <a:rPr lang="en-US" dirty="0" err="1"/>
              <a:t>değerleri</a:t>
            </a:r>
            <a:r>
              <a:rPr lang="en-US" dirty="0"/>
              <a:t> </a:t>
            </a:r>
            <a:r>
              <a:rPr lang="en-US" dirty="0" err="1"/>
              <a:t>iyi</a:t>
            </a:r>
            <a:r>
              <a:rPr lang="en-US" dirty="0"/>
              <a:t> – </a:t>
            </a:r>
            <a:r>
              <a:rPr lang="en-US" dirty="0" err="1"/>
              <a:t>kötü</a:t>
            </a:r>
            <a:r>
              <a:rPr lang="en-US" dirty="0"/>
              <a:t>(</a:t>
            </a:r>
            <a:r>
              <a:rPr lang="en-US" dirty="0" err="1"/>
              <a:t>ahlak</a:t>
            </a:r>
            <a:r>
              <a:rPr lang="en-US" dirty="0"/>
              <a:t>), </a:t>
            </a:r>
            <a:r>
              <a:rPr lang="en-US" dirty="0" err="1"/>
              <a:t>güzel</a:t>
            </a:r>
            <a:r>
              <a:rPr lang="en-US" dirty="0"/>
              <a:t> – </a:t>
            </a:r>
            <a:r>
              <a:rPr lang="en-US" dirty="0" err="1"/>
              <a:t>çirkin</a:t>
            </a:r>
            <a:r>
              <a:rPr lang="en-US" dirty="0"/>
              <a:t>(</a:t>
            </a:r>
            <a:r>
              <a:rPr lang="en-US" dirty="0" err="1"/>
              <a:t>estetik</a:t>
            </a:r>
            <a:r>
              <a:rPr lang="en-US" dirty="0"/>
              <a:t>) </a:t>
            </a:r>
            <a:r>
              <a:rPr lang="en-US" dirty="0" err="1"/>
              <a:t>ikilemlerine</a:t>
            </a:r>
            <a:r>
              <a:rPr lang="en-US" dirty="0"/>
              <a:t> </a:t>
            </a:r>
            <a:r>
              <a:rPr lang="en-US" dirty="0" err="1"/>
              <a:t>göre</a:t>
            </a:r>
            <a:r>
              <a:rPr lang="en-US" dirty="0"/>
              <a:t> </a:t>
            </a:r>
            <a:r>
              <a:rPr lang="en-US" dirty="0" err="1"/>
              <a:t>sorgulayan</a:t>
            </a:r>
            <a:r>
              <a:rPr lang="en-US" dirty="0"/>
              <a:t> </a:t>
            </a:r>
            <a:r>
              <a:rPr lang="en-US" dirty="0" err="1"/>
              <a:t>felsefedir</a:t>
            </a:r>
            <a:r>
              <a:rPr lang="en-US" dirty="0"/>
              <a:t>.</a:t>
            </a:r>
            <a:endParaRPr lang="tr-TR" b="1" dirty="0"/>
          </a:p>
          <a:p>
            <a:r>
              <a:rPr lang="tr-TR" b="1" dirty="0"/>
              <a:t>Ontoloji (varlık) nesnellik-öznellik </a:t>
            </a:r>
            <a:endParaRPr lang="tr-TR" b="1" dirty="0" smtClean="0"/>
          </a:p>
          <a:p>
            <a:pPr>
              <a:buFont typeface="Wingdings" panose="05000000000000000000" pitchFamily="2" charset="2"/>
              <a:buChar char="§"/>
            </a:pPr>
            <a:r>
              <a:rPr lang="en-US" dirty="0" err="1"/>
              <a:t>Varlık</a:t>
            </a:r>
            <a:r>
              <a:rPr lang="en-US" dirty="0"/>
              <a:t> </a:t>
            </a:r>
            <a:r>
              <a:rPr lang="en-US" dirty="0" err="1"/>
              <a:t>yokluk</a:t>
            </a:r>
            <a:r>
              <a:rPr lang="en-US" dirty="0"/>
              <a:t> </a:t>
            </a:r>
            <a:r>
              <a:rPr lang="en-US" dirty="0" err="1"/>
              <a:t>sorgusu</a:t>
            </a:r>
            <a:r>
              <a:rPr lang="en-US" dirty="0"/>
              <a:t> </a:t>
            </a:r>
            <a:r>
              <a:rPr lang="en-US" dirty="0" err="1"/>
              <a:t>yapar.İster</a:t>
            </a:r>
            <a:r>
              <a:rPr lang="en-US" dirty="0"/>
              <a:t> meta, </a:t>
            </a:r>
            <a:r>
              <a:rPr lang="en-US" dirty="0" err="1"/>
              <a:t>ister</a:t>
            </a:r>
            <a:r>
              <a:rPr lang="en-US" dirty="0"/>
              <a:t> </a:t>
            </a:r>
            <a:r>
              <a:rPr lang="en-US" dirty="0" err="1"/>
              <a:t>metafizik</a:t>
            </a:r>
            <a:r>
              <a:rPr lang="en-US" dirty="0"/>
              <a:t> </a:t>
            </a:r>
            <a:r>
              <a:rPr lang="en-US" dirty="0" err="1"/>
              <a:t>olsun</a:t>
            </a:r>
            <a:r>
              <a:rPr lang="en-US" dirty="0"/>
              <a:t> </a:t>
            </a:r>
            <a:r>
              <a:rPr lang="en-US" dirty="0" err="1"/>
              <a:t>herşeyi</a:t>
            </a:r>
            <a:r>
              <a:rPr lang="en-US" dirty="0"/>
              <a:t> </a:t>
            </a:r>
            <a:r>
              <a:rPr lang="en-US" dirty="0" err="1"/>
              <a:t>var</a:t>
            </a:r>
            <a:r>
              <a:rPr lang="en-US" dirty="0"/>
              <a:t> </a:t>
            </a:r>
            <a:r>
              <a:rPr lang="en-US" dirty="0" err="1"/>
              <a:t>mı</a:t>
            </a:r>
            <a:r>
              <a:rPr lang="en-US" dirty="0"/>
              <a:t>? </a:t>
            </a:r>
            <a:r>
              <a:rPr lang="en-US" dirty="0" err="1"/>
              <a:t>yok</a:t>
            </a:r>
            <a:r>
              <a:rPr lang="en-US" dirty="0"/>
              <a:t> mu? </a:t>
            </a:r>
            <a:r>
              <a:rPr lang="en-US" dirty="0" err="1"/>
              <a:t>diye</a:t>
            </a:r>
            <a:r>
              <a:rPr lang="en-US" dirty="0"/>
              <a:t> </a:t>
            </a:r>
            <a:r>
              <a:rPr lang="en-US" dirty="0" err="1"/>
              <a:t>sorgular</a:t>
            </a:r>
            <a:r>
              <a:rPr lang="en-US" dirty="0"/>
              <a:t>.</a:t>
            </a:r>
            <a:endParaRPr lang="tr-TR" b="1" dirty="0"/>
          </a:p>
          <a:p>
            <a:endParaRPr lang="en-US" dirty="0"/>
          </a:p>
        </p:txBody>
      </p:sp>
    </p:spTree>
    <p:extLst>
      <p:ext uri="{BB962C8B-B14F-4D97-AF65-F5344CB8AC3E}">
        <p14:creationId xmlns:p14="http://schemas.microsoft.com/office/powerpoint/2010/main" val="336973206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Bilgi</a:t>
            </a:r>
            <a:r>
              <a:rPr lang="en-US" dirty="0"/>
              <a:t> </a:t>
            </a:r>
            <a:r>
              <a:rPr lang="en-US" dirty="0" err="1" smtClean="0"/>
              <a:t>Felsefesi</a:t>
            </a:r>
            <a:endParaRPr lang="en-US" dirty="0"/>
          </a:p>
        </p:txBody>
      </p:sp>
      <p:sp>
        <p:nvSpPr>
          <p:cNvPr id="3" name="Content Placeholder 2"/>
          <p:cNvSpPr>
            <a:spLocks noGrp="1"/>
          </p:cNvSpPr>
          <p:nvPr>
            <p:ph idx="1"/>
          </p:nvPr>
        </p:nvSpPr>
        <p:spPr/>
        <p:txBody>
          <a:bodyPr/>
          <a:lstStyle/>
          <a:p>
            <a:r>
              <a:rPr lang="en-US" b="1" dirty="0" err="1" smtClean="0"/>
              <a:t>Temel</a:t>
            </a:r>
            <a:r>
              <a:rPr lang="en-US" b="1" dirty="0" smtClean="0"/>
              <a:t> </a:t>
            </a:r>
            <a:r>
              <a:rPr lang="en-US" b="1" dirty="0" err="1"/>
              <a:t>Soruları</a:t>
            </a:r>
            <a:r>
              <a:rPr lang="en-US" b="1" dirty="0"/>
              <a:t> </a:t>
            </a:r>
            <a:endParaRPr lang="tr-TR" b="1" dirty="0" smtClean="0"/>
          </a:p>
          <a:p>
            <a:r>
              <a:rPr lang="en-US" dirty="0" smtClean="0"/>
              <a:t> </a:t>
            </a:r>
            <a:r>
              <a:rPr lang="en-US" dirty="0" err="1"/>
              <a:t>Bilgi</a:t>
            </a:r>
            <a:r>
              <a:rPr lang="en-US" dirty="0"/>
              <a:t>, </a:t>
            </a:r>
            <a:r>
              <a:rPr lang="en-US" dirty="0" err="1"/>
              <a:t>duyulara</a:t>
            </a:r>
            <a:r>
              <a:rPr lang="en-US" dirty="0"/>
              <a:t> </a:t>
            </a:r>
            <a:r>
              <a:rPr lang="en-US" dirty="0" err="1"/>
              <a:t>mı</a:t>
            </a:r>
            <a:r>
              <a:rPr lang="en-US" dirty="0"/>
              <a:t>, </a:t>
            </a:r>
            <a:r>
              <a:rPr lang="en-US" dirty="0" err="1"/>
              <a:t>akla</a:t>
            </a:r>
            <a:r>
              <a:rPr lang="en-US" dirty="0"/>
              <a:t> </a:t>
            </a:r>
            <a:r>
              <a:rPr lang="en-US" dirty="0" err="1"/>
              <a:t>mı</a:t>
            </a:r>
            <a:r>
              <a:rPr lang="en-US" dirty="0"/>
              <a:t> </a:t>
            </a:r>
            <a:r>
              <a:rPr lang="en-US" dirty="0" err="1"/>
              <a:t>dayanır</a:t>
            </a:r>
            <a:r>
              <a:rPr lang="en-US" dirty="0" smtClean="0"/>
              <a:t>?</a:t>
            </a:r>
            <a:endParaRPr lang="tr-TR" dirty="0" smtClean="0"/>
          </a:p>
          <a:p>
            <a:r>
              <a:rPr lang="en-US" dirty="0" smtClean="0"/>
              <a:t> </a:t>
            </a:r>
            <a:r>
              <a:rPr lang="en-US" dirty="0"/>
              <a:t> </a:t>
            </a:r>
            <a:r>
              <a:rPr lang="en-US" dirty="0" err="1"/>
              <a:t>Bilgi</a:t>
            </a:r>
            <a:r>
              <a:rPr lang="en-US" dirty="0"/>
              <a:t>, </a:t>
            </a:r>
            <a:r>
              <a:rPr lang="en-US" dirty="0" err="1"/>
              <a:t>doğuştan</a:t>
            </a:r>
            <a:r>
              <a:rPr lang="en-US" dirty="0"/>
              <a:t> </a:t>
            </a:r>
            <a:r>
              <a:rPr lang="en-US" dirty="0" err="1"/>
              <a:t>mı</a:t>
            </a:r>
            <a:r>
              <a:rPr lang="en-US" dirty="0"/>
              <a:t>, </a:t>
            </a:r>
            <a:r>
              <a:rPr lang="en-US" dirty="0" err="1"/>
              <a:t>sonradan</a:t>
            </a:r>
            <a:r>
              <a:rPr lang="en-US" dirty="0"/>
              <a:t> </a:t>
            </a:r>
            <a:r>
              <a:rPr lang="en-US" dirty="0" err="1"/>
              <a:t>mı</a:t>
            </a:r>
            <a:r>
              <a:rPr lang="en-US" dirty="0"/>
              <a:t> </a:t>
            </a:r>
            <a:r>
              <a:rPr lang="en-US" dirty="0" err="1"/>
              <a:t>kazanılır</a:t>
            </a:r>
            <a:r>
              <a:rPr lang="en-US" dirty="0" smtClean="0"/>
              <a:t>?</a:t>
            </a:r>
            <a:endParaRPr lang="tr-TR" dirty="0" smtClean="0"/>
          </a:p>
          <a:p>
            <a:r>
              <a:rPr lang="en-US" dirty="0" smtClean="0"/>
              <a:t> </a:t>
            </a:r>
            <a:r>
              <a:rPr lang="en-US" dirty="0"/>
              <a:t> </a:t>
            </a:r>
            <a:r>
              <a:rPr lang="en-US" dirty="0" err="1"/>
              <a:t>Bilginin</a:t>
            </a:r>
            <a:r>
              <a:rPr lang="en-US" dirty="0"/>
              <a:t> </a:t>
            </a:r>
            <a:r>
              <a:rPr lang="en-US" dirty="0" err="1"/>
              <a:t>meydana</a:t>
            </a:r>
            <a:r>
              <a:rPr lang="en-US" dirty="0"/>
              <a:t> </a:t>
            </a:r>
            <a:r>
              <a:rPr lang="en-US" dirty="0" err="1"/>
              <a:t>gelmesinde</a:t>
            </a:r>
            <a:r>
              <a:rPr lang="en-US" dirty="0"/>
              <a:t> </a:t>
            </a:r>
            <a:r>
              <a:rPr lang="en-US" dirty="0" err="1"/>
              <a:t>rol</a:t>
            </a:r>
            <a:r>
              <a:rPr lang="en-US" dirty="0"/>
              <a:t> </a:t>
            </a:r>
            <a:r>
              <a:rPr lang="en-US" dirty="0" err="1"/>
              <a:t>oynayan</a:t>
            </a:r>
            <a:r>
              <a:rPr lang="en-US" dirty="0"/>
              <a:t> </a:t>
            </a:r>
            <a:r>
              <a:rPr lang="en-US" dirty="0" err="1"/>
              <a:t>faktör</a:t>
            </a:r>
            <a:r>
              <a:rPr lang="en-US" dirty="0"/>
              <a:t> </a:t>
            </a:r>
            <a:r>
              <a:rPr lang="en-US" dirty="0" err="1"/>
              <a:t>nedir</a:t>
            </a:r>
            <a:r>
              <a:rPr lang="en-US" dirty="0" smtClean="0"/>
              <a:t>?</a:t>
            </a:r>
            <a:endParaRPr lang="tr-TR" dirty="0" smtClean="0"/>
          </a:p>
          <a:p>
            <a:r>
              <a:rPr lang="en-US" dirty="0" smtClean="0"/>
              <a:t> </a:t>
            </a:r>
            <a:r>
              <a:rPr lang="en-US" dirty="0"/>
              <a:t> </a:t>
            </a:r>
            <a:r>
              <a:rPr lang="en-US" dirty="0" err="1"/>
              <a:t>Varlığın</a:t>
            </a:r>
            <a:r>
              <a:rPr lang="en-US" dirty="0"/>
              <a:t> </a:t>
            </a:r>
            <a:r>
              <a:rPr lang="en-US" dirty="0" err="1"/>
              <a:t>doğru</a:t>
            </a:r>
            <a:r>
              <a:rPr lang="en-US" dirty="0"/>
              <a:t> </a:t>
            </a:r>
            <a:r>
              <a:rPr lang="en-US" dirty="0" err="1"/>
              <a:t>bilgisine</a:t>
            </a:r>
            <a:r>
              <a:rPr lang="en-US" dirty="0"/>
              <a:t> </a:t>
            </a:r>
            <a:r>
              <a:rPr lang="en-US" dirty="0" err="1"/>
              <a:t>ulaşılabilir</a:t>
            </a:r>
            <a:r>
              <a:rPr lang="en-US" dirty="0"/>
              <a:t> mi</a:t>
            </a:r>
            <a:r>
              <a:rPr lang="en-US" dirty="0" smtClean="0"/>
              <a:t>?</a:t>
            </a:r>
            <a:endParaRPr lang="tr-TR" dirty="0" smtClean="0"/>
          </a:p>
          <a:p>
            <a:r>
              <a:rPr lang="en-US" dirty="0" smtClean="0"/>
              <a:t> </a:t>
            </a:r>
            <a:r>
              <a:rPr lang="en-US" dirty="0"/>
              <a:t> </a:t>
            </a:r>
            <a:r>
              <a:rPr lang="en-US" dirty="0" err="1"/>
              <a:t>Bilgi</a:t>
            </a:r>
            <a:r>
              <a:rPr lang="en-US" dirty="0"/>
              <a:t> </a:t>
            </a:r>
            <a:r>
              <a:rPr lang="en-US" dirty="0" err="1"/>
              <a:t>gerçeği</a:t>
            </a:r>
            <a:r>
              <a:rPr lang="en-US" dirty="0"/>
              <a:t> </a:t>
            </a:r>
            <a:r>
              <a:rPr lang="en-US" dirty="0" err="1"/>
              <a:t>verebilir</a:t>
            </a:r>
            <a:r>
              <a:rPr lang="en-US" dirty="0"/>
              <a:t> mi?</a:t>
            </a:r>
          </a:p>
        </p:txBody>
      </p:sp>
    </p:spTree>
    <p:extLst>
      <p:ext uri="{BB962C8B-B14F-4D97-AF65-F5344CB8AC3E}">
        <p14:creationId xmlns:p14="http://schemas.microsoft.com/office/powerpoint/2010/main" val="383368139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t>
            </a:r>
            <a:r>
              <a:rPr lang="tr-TR" dirty="0" smtClean="0"/>
              <a:t>ü</a:t>
            </a:r>
            <a:r>
              <a:rPr lang="en-US" dirty="0" smtClean="0"/>
              <a:t>t</a:t>
            </a:r>
            <a:r>
              <a:rPr lang="tr-TR" dirty="0"/>
              <a:t>ün</a:t>
            </a:r>
            <a:r>
              <a:rPr lang="en-US" dirty="0"/>
              <a:t> </a:t>
            </a:r>
            <a:r>
              <a:rPr lang="en-US" dirty="0" err="1"/>
              <a:t>bu</a:t>
            </a:r>
            <a:r>
              <a:rPr lang="en-US" dirty="0"/>
              <a:t> </a:t>
            </a:r>
            <a:r>
              <a:rPr lang="en-US" dirty="0" err="1"/>
              <a:t>sorulara</a:t>
            </a:r>
            <a:endParaRPr lang="en-US" dirty="0"/>
          </a:p>
        </p:txBody>
      </p:sp>
      <p:sp>
        <p:nvSpPr>
          <p:cNvPr id="3" name="Content Placeholder 2"/>
          <p:cNvSpPr>
            <a:spLocks noGrp="1"/>
          </p:cNvSpPr>
          <p:nvPr>
            <p:ph idx="1"/>
          </p:nvPr>
        </p:nvSpPr>
        <p:spPr/>
        <p:txBody>
          <a:bodyPr/>
          <a:lstStyle/>
          <a:p>
            <a:r>
              <a:rPr lang="en-US" dirty="0" smtClean="0"/>
              <a:t> </a:t>
            </a:r>
            <a:r>
              <a:rPr lang="en-US" dirty="0" err="1"/>
              <a:t>Rasyonalistler</a:t>
            </a:r>
            <a:r>
              <a:rPr lang="en-US" dirty="0"/>
              <a:t>: </a:t>
            </a:r>
            <a:r>
              <a:rPr lang="en-US" dirty="0" err="1"/>
              <a:t>Bilgi</a:t>
            </a:r>
            <a:r>
              <a:rPr lang="en-US" dirty="0"/>
              <a:t> </a:t>
            </a:r>
            <a:r>
              <a:rPr lang="en-US" dirty="0" err="1"/>
              <a:t>akla</a:t>
            </a:r>
            <a:r>
              <a:rPr lang="en-US" dirty="0"/>
              <a:t> </a:t>
            </a:r>
            <a:r>
              <a:rPr lang="en-US" dirty="0" err="1" smtClean="0"/>
              <a:t>dayanır</a:t>
            </a:r>
            <a:endParaRPr lang="tr-TR" dirty="0" smtClean="0"/>
          </a:p>
          <a:p>
            <a:r>
              <a:rPr lang="en-US" dirty="0" smtClean="0"/>
              <a:t> </a:t>
            </a:r>
            <a:r>
              <a:rPr lang="en-US" dirty="0"/>
              <a:t> </a:t>
            </a:r>
            <a:r>
              <a:rPr lang="en-US" dirty="0" err="1"/>
              <a:t>Empiristler</a:t>
            </a:r>
            <a:r>
              <a:rPr lang="en-US" dirty="0"/>
              <a:t>: </a:t>
            </a:r>
            <a:r>
              <a:rPr lang="en-US" dirty="0" err="1"/>
              <a:t>Bilgi</a:t>
            </a:r>
            <a:r>
              <a:rPr lang="en-US" dirty="0"/>
              <a:t> </a:t>
            </a:r>
            <a:r>
              <a:rPr lang="en-US" dirty="0" err="1"/>
              <a:t>deneye</a:t>
            </a:r>
            <a:r>
              <a:rPr lang="en-US" dirty="0"/>
              <a:t> </a:t>
            </a:r>
            <a:r>
              <a:rPr lang="en-US" dirty="0" err="1" smtClean="0"/>
              <a:t>dayanır</a:t>
            </a:r>
            <a:endParaRPr lang="tr-TR" dirty="0" smtClean="0"/>
          </a:p>
          <a:p>
            <a:r>
              <a:rPr lang="en-US" dirty="0" smtClean="0"/>
              <a:t> </a:t>
            </a:r>
            <a:r>
              <a:rPr lang="en-US" dirty="0"/>
              <a:t> </a:t>
            </a:r>
            <a:r>
              <a:rPr lang="en-US" dirty="0" err="1"/>
              <a:t>Sezgiciler</a:t>
            </a:r>
            <a:r>
              <a:rPr lang="en-US" dirty="0"/>
              <a:t>: </a:t>
            </a:r>
            <a:r>
              <a:rPr lang="en-US" dirty="0" err="1"/>
              <a:t>Bilgi</a:t>
            </a:r>
            <a:r>
              <a:rPr lang="en-US" dirty="0"/>
              <a:t> </a:t>
            </a:r>
            <a:r>
              <a:rPr lang="en-US" dirty="0" err="1"/>
              <a:t>sezgiye</a:t>
            </a:r>
            <a:r>
              <a:rPr lang="en-US" dirty="0"/>
              <a:t> </a:t>
            </a:r>
            <a:r>
              <a:rPr lang="en-US" dirty="0" err="1"/>
              <a:t>dayanır</a:t>
            </a:r>
            <a:r>
              <a:rPr lang="en-US" dirty="0"/>
              <a:t> </a:t>
            </a:r>
            <a:endParaRPr lang="tr-TR" dirty="0" smtClean="0"/>
          </a:p>
          <a:p>
            <a:r>
              <a:rPr lang="en-US" dirty="0" smtClean="0"/>
              <a:t> </a:t>
            </a:r>
            <a:r>
              <a:rPr lang="en-US" dirty="0" err="1"/>
              <a:t>Duyumcular</a:t>
            </a:r>
            <a:r>
              <a:rPr lang="en-US" dirty="0"/>
              <a:t>: </a:t>
            </a:r>
            <a:r>
              <a:rPr lang="en-US" dirty="0" err="1"/>
              <a:t>Bilgi</a:t>
            </a:r>
            <a:r>
              <a:rPr lang="en-US" dirty="0"/>
              <a:t> </a:t>
            </a:r>
            <a:r>
              <a:rPr lang="en-US" dirty="0" err="1"/>
              <a:t>duyuma</a:t>
            </a:r>
            <a:r>
              <a:rPr lang="en-US" dirty="0"/>
              <a:t> </a:t>
            </a:r>
            <a:r>
              <a:rPr lang="en-US" dirty="0" err="1"/>
              <a:t>dayanır</a:t>
            </a:r>
            <a:endParaRPr lang="en-US" dirty="0"/>
          </a:p>
        </p:txBody>
      </p:sp>
    </p:spTree>
    <p:extLst>
      <p:ext uri="{BB962C8B-B14F-4D97-AF65-F5344CB8AC3E}">
        <p14:creationId xmlns:p14="http://schemas.microsoft.com/office/powerpoint/2010/main" val="23782556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a:t>Varlık </a:t>
            </a:r>
            <a:r>
              <a:rPr lang="en-US" dirty="0" err="1" smtClean="0"/>
              <a:t>Felsefesi</a:t>
            </a:r>
            <a:endParaRPr lang="en-US" dirty="0"/>
          </a:p>
        </p:txBody>
      </p:sp>
      <p:sp>
        <p:nvSpPr>
          <p:cNvPr id="3" name="Content Placeholder 2"/>
          <p:cNvSpPr>
            <a:spLocks noGrp="1"/>
          </p:cNvSpPr>
          <p:nvPr>
            <p:ph idx="1"/>
          </p:nvPr>
        </p:nvSpPr>
        <p:spPr/>
        <p:txBody>
          <a:bodyPr/>
          <a:lstStyle/>
          <a:p>
            <a:pPr marL="0" indent="0">
              <a:buNone/>
            </a:pPr>
            <a:r>
              <a:rPr lang="en-US" b="1" dirty="0" err="1" smtClean="0"/>
              <a:t>Temel</a:t>
            </a:r>
            <a:r>
              <a:rPr lang="en-US" b="1" dirty="0" smtClean="0"/>
              <a:t> </a:t>
            </a:r>
            <a:r>
              <a:rPr lang="en-US" b="1" dirty="0" err="1" smtClean="0"/>
              <a:t>Soruları</a:t>
            </a:r>
            <a:endParaRPr lang="tr-TR" b="1" dirty="0" smtClean="0"/>
          </a:p>
          <a:p>
            <a:r>
              <a:rPr lang="en-US" dirty="0" smtClean="0"/>
              <a:t> </a:t>
            </a:r>
            <a:r>
              <a:rPr lang="en-US" dirty="0"/>
              <a:t> </a:t>
            </a:r>
            <a:r>
              <a:rPr lang="en-US" dirty="0" err="1"/>
              <a:t>Var</a:t>
            </a:r>
            <a:r>
              <a:rPr lang="en-US" dirty="0"/>
              <a:t> </a:t>
            </a:r>
            <a:r>
              <a:rPr lang="en-US" dirty="0" err="1"/>
              <a:t>olmak</a:t>
            </a:r>
            <a:r>
              <a:rPr lang="en-US" dirty="0"/>
              <a:t> ne </a:t>
            </a:r>
            <a:r>
              <a:rPr lang="en-US" dirty="0" err="1"/>
              <a:t>demektir</a:t>
            </a:r>
            <a:r>
              <a:rPr lang="en-US" dirty="0"/>
              <a:t>? </a:t>
            </a:r>
            <a:endParaRPr lang="tr-TR" dirty="0" smtClean="0"/>
          </a:p>
          <a:p>
            <a:r>
              <a:rPr lang="en-US" dirty="0" smtClean="0"/>
              <a:t> </a:t>
            </a:r>
            <a:r>
              <a:rPr lang="en-US" dirty="0" err="1"/>
              <a:t>Hiçlik</a:t>
            </a:r>
            <a:r>
              <a:rPr lang="en-US" dirty="0"/>
              <a:t> </a:t>
            </a:r>
            <a:r>
              <a:rPr lang="en-US" dirty="0" err="1"/>
              <a:t>nedir</a:t>
            </a:r>
            <a:r>
              <a:rPr lang="en-US" dirty="0" smtClean="0"/>
              <a:t>?</a:t>
            </a:r>
            <a:endParaRPr lang="tr-TR" dirty="0" smtClean="0"/>
          </a:p>
          <a:p>
            <a:r>
              <a:rPr lang="en-US" dirty="0" smtClean="0"/>
              <a:t> </a:t>
            </a:r>
            <a:r>
              <a:rPr lang="en-US" dirty="0"/>
              <a:t> </a:t>
            </a:r>
            <a:r>
              <a:rPr lang="en-US" dirty="0" err="1"/>
              <a:t>Evren</a:t>
            </a:r>
            <a:r>
              <a:rPr lang="en-US" dirty="0"/>
              <a:t> </a:t>
            </a:r>
            <a:r>
              <a:rPr lang="en-US" dirty="0" err="1"/>
              <a:t>sonlu</a:t>
            </a:r>
            <a:r>
              <a:rPr lang="en-US" dirty="0"/>
              <a:t> </a:t>
            </a:r>
            <a:r>
              <a:rPr lang="en-US" dirty="0" err="1"/>
              <a:t>mudur</a:t>
            </a:r>
            <a:r>
              <a:rPr lang="en-US" dirty="0"/>
              <a:t>, </a:t>
            </a:r>
            <a:r>
              <a:rPr lang="en-US" dirty="0" err="1"/>
              <a:t>sonsuz</a:t>
            </a:r>
            <a:r>
              <a:rPr lang="en-US" dirty="0"/>
              <a:t> </a:t>
            </a:r>
            <a:r>
              <a:rPr lang="en-US" dirty="0" err="1"/>
              <a:t>mudur</a:t>
            </a:r>
            <a:r>
              <a:rPr lang="en-US" dirty="0"/>
              <a:t>? </a:t>
            </a:r>
            <a:endParaRPr lang="tr-TR" dirty="0" smtClean="0"/>
          </a:p>
          <a:p>
            <a:r>
              <a:rPr lang="en-US" dirty="0" smtClean="0"/>
              <a:t> </a:t>
            </a:r>
            <a:r>
              <a:rPr lang="en-US" dirty="0" err="1"/>
              <a:t>Evren</a:t>
            </a:r>
            <a:r>
              <a:rPr lang="en-US" dirty="0"/>
              <a:t> </a:t>
            </a:r>
            <a:r>
              <a:rPr lang="en-US" dirty="0" err="1"/>
              <a:t>bir</a:t>
            </a:r>
            <a:r>
              <a:rPr lang="en-US" dirty="0"/>
              <a:t> </a:t>
            </a:r>
            <a:r>
              <a:rPr lang="en-US" dirty="0" err="1"/>
              <a:t>amaca</a:t>
            </a:r>
            <a:r>
              <a:rPr lang="en-US" dirty="0"/>
              <a:t> </a:t>
            </a:r>
            <a:r>
              <a:rPr lang="en-US" dirty="0" err="1"/>
              <a:t>göre</a:t>
            </a:r>
            <a:r>
              <a:rPr lang="en-US" dirty="0"/>
              <a:t> mi </a:t>
            </a:r>
            <a:r>
              <a:rPr lang="en-US" dirty="0" err="1"/>
              <a:t>düzenlenmiştir</a:t>
            </a:r>
            <a:r>
              <a:rPr lang="en-US" dirty="0" smtClean="0"/>
              <a:t>?</a:t>
            </a:r>
            <a:endParaRPr lang="tr-TR" dirty="0" smtClean="0"/>
          </a:p>
          <a:p>
            <a:r>
              <a:rPr lang="en-US" dirty="0" smtClean="0"/>
              <a:t> </a:t>
            </a:r>
            <a:r>
              <a:rPr lang="en-US" dirty="0"/>
              <a:t> </a:t>
            </a:r>
            <a:r>
              <a:rPr lang="en-US" dirty="0" err="1"/>
              <a:t>Varlık</a:t>
            </a:r>
            <a:r>
              <a:rPr lang="en-US" dirty="0"/>
              <a:t> </a:t>
            </a:r>
            <a:r>
              <a:rPr lang="en-US" dirty="0" err="1"/>
              <a:t>var</a:t>
            </a:r>
            <a:r>
              <a:rPr lang="en-US" dirty="0"/>
              <a:t> </a:t>
            </a:r>
            <a:r>
              <a:rPr lang="en-US" dirty="0" err="1"/>
              <a:t>mıdır</a:t>
            </a:r>
            <a:r>
              <a:rPr lang="en-US" dirty="0" smtClean="0"/>
              <a:t>?</a:t>
            </a:r>
            <a:endParaRPr lang="tr-TR" dirty="0" smtClean="0"/>
          </a:p>
          <a:p>
            <a:r>
              <a:rPr lang="en-US" dirty="0" smtClean="0"/>
              <a:t> </a:t>
            </a:r>
            <a:r>
              <a:rPr lang="en-US" dirty="0"/>
              <a:t> </a:t>
            </a:r>
            <a:r>
              <a:rPr lang="en-US" dirty="0" err="1"/>
              <a:t>Varlığın</a:t>
            </a:r>
            <a:r>
              <a:rPr lang="en-US" dirty="0"/>
              <a:t> </a:t>
            </a:r>
            <a:r>
              <a:rPr lang="en-US" dirty="0" err="1"/>
              <a:t>kökeni</a:t>
            </a:r>
            <a:r>
              <a:rPr lang="en-US" dirty="0"/>
              <a:t> </a:t>
            </a:r>
            <a:r>
              <a:rPr lang="en-US" dirty="0" err="1"/>
              <a:t>nedir</a:t>
            </a:r>
            <a:r>
              <a:rPr lang="en-US" dirty="0"/>
              <a:t>?</a:t>
            </a:r>
          </a:p>
        </p:txBody>
      </p:sp>
    </p:spTree>
    <p:extLst>
      <p:ext uri="{BB962C8B-B14F-4D97-AF65-F5344CB8AC3E}">
        <p14:creationId xmlns:p14="http://schemas.microsoft.com/office/powerpoint/2010/main" val="204053725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Değer</a:t>
            </a:r>
            <a:r>
              <a:rPr lang="en-US" dirty="0" smtClean="0"/>
              <a:t> </a:t>
            </a:r>
            <a:r>
              <a:rPr lang="en-US" dirty="0" err="1"/>
              <a:t>Felsefesi</a:t>
            </a:r>
            <a:r>
              <a:rPr lang="en-US" dirty="0"/>
              <a:t> (</a:t>
            </a:r>
            <a:r>
              <a:rPr lang="en-US" dirty="0" err="1"/>
              <a:t>Aksiyoloji</a:t>
            </a:r>
            <a:r>
              <a:rPr lang="en-US" dirty="0"/>
              <a:t>)</a:t>
            </a:r>
          </a:p>
        </p:txBody>
      </p:sp>
      <p:sp>
        <p:nvSpPr>
          <p:cNvPr id="3" name="Content Placeholder 2"/>
          <p:cNvSpPr>
            <a:spLocks noGrp="1"/>
          </p:cNvSpPr>
          <p:nvPr>
            <p:ph idx="1"/>
          </p:nvPr>
        </p:nvSpPr>
        <p:spPr/>
        <p:txBody>
          <a:bodyPr>
            <a:normAutofit fontScale="92500" lnSpcReduction="20000"/>
          </a:bodyPr>
          <a:lstStyle/>
          <a:p>
            <a:r>
              <a:rPr lang="en-US" dirty="0" smtClean="0"/>
              <a:t> </a:t>
            </a:r>
            <a:r>
              <a:rPr lang="en-US" dirty="0" err="1"/>
              <a:t>Bireylerin</a:t>
            </a:r>
            <a:r>
              <a:rPr lang="en-US" dirty="0"/>
              <a:t> </a:t>
            </a:r>
            <a:r>
              <a:rPr lang="en-US" dirty="0" err="1"/>
              <a:t>davranışlarına</a:t>
            </a:r>
            <a:r>
              <a:rPr lang="en-US" dirty="0"/>
              <a:t> </a:t>
            </a:r>
            <a:r>
              <a:rPr lang="en-US" dirty="0" err="1"/>
              <a:t>temel</a:t>
            </a:r>
            <a:r>
              <a:rPr lang="en-US" dirty="0"/>
              <a:t> </a:t>
            </a:r>
            <a:r>
              <a:rPr lang="en-US" dirty="0" err="1"/>
              <a:t>oluşturan</a:t>
            </a:r>
            <a:r>
              <a:rPr lang="en-US" dirty="0"/>
              <a:t> </a:t>
            </a:r>
            <a:r>
              <a:rPr lang="en-US" dirty="0" err="1"/>
              <a:t>değerleri</a:t>
            </a:r>
            <a:r>
              <a:rPr lang="en-US" dirty="0"/>
              <a:t> </a:t>
            </a:r>
            <a:r>
              <a:rPr lang="en-US" dirty="0" err="1"/>
              <a:t>araştırır</a:t>
            </a:r>
            <a:r>
              <a:rPr lang="en-US" dirty="0" smtClean="0"/>
              <a:t>.</a:t>
            </a:r>
            <a:endParaRPr lang="tr-TR" dirty="0" smtClean="0"/>
          </a:p>
          <a:p>
            <a:r>
              <a:rPr lang="en-US" dirty="0" smtClean="0"/>
              <a:t> </a:t>
            </a:r>
            <a:r>
              <a:rPr lang="en-US" dirty="0"/>
              <a:t> </a:t>
            </a:r>
            <a:r>
              <a:rPr lang="en-US" dirty="0" err="1"/>
              <a:t>İnsanın</a:t>
            </a:r>
            <a:r>
              <a:rPr lang="en-US" dirty="0"/>
              <a:t> </a:t>
            </a:r>
            <a:r>
              <a:rPr lang="en-US" dirty="0" err="1"/>
              <a:t>yapıp</a:t>
            </a:r>
            <a:r>
              <a:rPr lang="en-US" dirty="0"/>
              <a:t> </a:t>
            </a:r>
            <a:r>
              <a:rPr lang="en-US" dirty="0" err="1"/>
              <a:t>etmelerini</a:t>
            </a:r>
            <a:r>
              <a:rPr lang="en-US" dirty="0"/>
              <a:t> </a:t>
            </a:r>
            <a:r>
              <a:rPr lang="en-US" dirty="0" err="1"/>
              <a:t>ve</a:t>
            </a:r>
            <a:r>
              <a:rPr lang="en-US" dirty="0"/>
              <a:t> </a:t>
            </a:r>
            <a:r>
              <a:rPr lang="en-US" dirty="0" err="1"/>
              <a:t>bunların</a:t>
            </a:r>
            <a:r>
              <a:rPr lang="en-US" dirty="0"/>
              <a:t> </a:t>
            </a:r>
            <a:r>
              <a:rPr lang="en-US" dirty="0" err="1"/>
              <a:t>dayandığı</a:t>
            </a:r>
            <a:r>
              <a:rPr lang="en-US" dirty="0"/>
              <a:t> </a:t>
            </a:r>
            <a:r>
              <a:rPr lang="en-US" dirty="0" err="1"/>
              <a:t>ilke</a:t>
            </a:r>
            <a:r>
              <a:rPr lang="en-US" dirty="0"/>
              <a:t> </a:t>
            </a:r>
            <a:r>
              <a:rPr lang="en-US" dirty="0" err="1"/>
              <a:t>ve</a:t>
            </a:r>
            <a:r>
              <a:rPr lang="en-US" dirty="0"/>
              <a:t> </a:t>
            </a:r>
            <a:r>
              <a:rPr lang="en-US" dirty="0" err="1"/>
              <a:t>değerleri</a:t>
            </a:r>
            <a:r>
              <a:rPr lang="en-US" dirty="0"/>
              <a:t> </a:t>
            </a:r>
            <a:r>
              <a:rPr lang="en-US" dirty="0" err="1"/>
              <a:t>inceler</a:t>
            </a:r>
            <a:r>
              <a:rPr lang="en-US" dirty="0"/>
              <a:t>. </a:t>
            </a:r>
            <a:endParaRPr lang="tr-TR" dirty="0" smtClean="0"/>
          </a:p>
          <a:p>
            <a:r>
              <a:rPr lang="en-US" dirty="0" smtClean="0"/>
              <a:t> </a:t>
            </a:r>
            <a:r>
              <a:rPr lang="en-US" dirty="0" err="1"/>
              <a:t>Değerlerin</a:t>
            </a:r>
            <a:r>
              <a:rPr lang="en-US" dirty="0"/>
              <a:t> </a:t>
            </a:r>
            <a:r>
              <a:rPr lang="en-US" dirty="0" err="1"/>
              <a:t>kaynağı</a:t>
            </a:r>
            <a:r>
              <a:rPr lang="en-US" dirty="0"/>
              <a:t> </a:t>
            </a:r>
            <a:r>
              <a:rPr lang="en-US" dirty="0" err="1"/>
              <a:t>var</a:t>
            </a:r>
            <a:r>
              <a:rPr lang="en-US" dirty="0"/>
              <a:t> </a:t>
            </a:r>
            <a:r>
              <a:rPr lang="en-US" dirty="0" err="1"/>
              <a:t>mı</a:t>
            </a:r>
            <a:r>
              <a:rPr lang="en-US" dirty="0" smtClean="0"/>
              <a:t>?</a:t>
            </a:r>
            <a:endParaRPr lang="tr-TR" dirty="0" smtClean="0"/>
          </a:p>
          <a:p>
            <a:r>
              <a:rPr lang="en-US" dirty="0" smtClean="0"/>
              <a:t> </a:t>
            </a:r>
            <a:r>
              <a:rPr lang="en-US" dirty="0"/>
              <a:t> </a:t>
            </a:r>
            <a:r>
              <a:rPr lang="en-US" dirty="0" err="1"/>
              <a:t>Değerler</a:t>
            </a:r>
            <a:r>
              <a:rPr lang="en-US" dirty="0"/>
              <a:t> </a:t>
            </a:r>
            <a:r>
              <a:rPr lang="en-US" dirty="0" err="1"/>
              <a:t>içimizde</a:t>
            </a:r>
            <a:r>
              <a:rPr lang="en-US" dirty="0"/>
              <a:t> mi, </a:t>
            </a:r>
            <a:r>
              <a:rPr lang="en-US" dirty="0" err="1"/>
              <a:t>dışımızda</a:t>
            </a:r>
            <a:r>
              <a:rPr lang="en-US" dirty="0"/>
              <a:t> </a:t>
            </a:r>
            <a:r>
              <a:rPr lang="en-US" dirty="0" err="1"/>
              <a:t>mı</a:t>
            </a:r>
            <a:r>
              <a:rPr lang="en-US" dirty="0"/>
              <a:t>? </a:t>
            </a:r>
            <a:endParaRPr lang="tr-TR" dirty="0" smtClean="0"/>
          </a:p>
          <a:p>
            <a:r>
              <a:rPr lang="en-US" dirty="0" smtClean="0"/>
              <a:t> </a:t>
            </a:r>
            <a:r>
              <a:rPr lang="en-US" dirty="0" err="1"/>
              <a:t>Nesnel</a:t>
            </a:r>
            <a:r>
              <a:rPr lang="en-US" dirty="0"/>
              <a:t> mi, </a:t>
            </a:r>
            <a:r>
              <a:rPr lang="en-US" dirty="0" err="1"/>
              <a:t>öznel</a:t>
            </a:r>
            <a:r>
              <a:rPr lang="en-US" dirty="0"/>
              <a:t> mi</a:t>
            </a:r>
            <a:r>
              <a:rPr lang="en-US" dirty="0" smtClean="0"/>
              <a:t>?</a:t>
            </a:r>
            <a:endParaRPr lang="tr-TR" dirty="0" smtClean="0"/>
          </a:p>
          <a:p>
            <a:r>
              <a:rPr lang="en-US" dirty="0" smtClean="0"/>
              <a:t> </a:t>
            </a:r>
            <a:r>
              <a:rPr lang="en-US" dirty="0"/>
              <a:t> </a:t>
            </a:r>
            <a:r>
              <a:rPr lang="en-US" dirty="0" err="1"/>
              <a:t>Sabit</a:t>
            </a:r>
            <a:r>
              <a:rPr lang="en-US" dirty="0"/>
              <a:t> mi , </a:t>
            </a:r>
            <a:r>
              <a:rPr lang="en-US" dirty="0" err="1"/>
              <a:t>değişken</a:t>
            </a:r>
            <a:r>
              <a:rPr lang="en-US" dirty="0"/>
              <a:t> mi? </a:t>
            </a:r>
            <a:endParaRPr lang="tr-TR" dirty="0" smtClean="0"/>
          </a:p>
          <a:p>
            <a:r>
              <a:rPr lang="en-US" dirty="0" smtClean="0"/>
              <a:t> </a:t>
            </a:r>
            <a:r>
              <a:rPr lang="en-US" dirty="0"/>
              <a:t>Her </a:t>
            </a:r>
            <a:r>
              <a:rPr lang="en-US" dirty="0" err="1"/>
              <a:t>dönem</a:t>
            </a:r>
            <a:r>
              <a:rPr lang="en-US" dirty="0"/>
              <a:t> </a:t>
            </a:r>
            <a:r>
              <a:rPr lang="en-US" dirty="0" err="1"/>
              <a:t>toplumlar</a:t>
            </a:r>
            <a:r>
              <a:rPr lang="en-US" dirty="0"/>
              <a:t> </a:t>
            </a:r>
            <a:r>
              <a:rPr lang="en-US" dirty="0" err="1"/>
              <a:t>için</a:t>
            </a:r>
            <a:r>
              <a:rPr lang="en-US" dirty="0"/>
              <a:t> </a:t>
            </a:r>
            <a:r>
              <a:rPr lang="en-US" dirty="0" err="1"/>
              <a:t>mutlak</a:t>
            </a:r>
            <a:r>
              <a:rPr lang="en-US" dirty="0"/>
              <a:t> </a:t>
            </a:r>
            <a:r>
              <a:rPr lang="en-US" dirty="0" err="1"/>
              <a:t>değerler</a:t>
            </a:r>
            <a:r>
              <a:rPr lang="en-US" dirty="0"/>
              <a:t> </a:t>
            </a:r>
            <a:r>
              <a:rPr lang="en-US" dirty="0" err="1"/>
              <a:t>var</a:t>
            </a:r>
            <a:r>
              <a:rPr lang="en-US" dirty="0"/>
              <a:t> </a:t>
            </a:r>
            <a:r>
              <a:rPr lang="en-US" dirty="0" err="1"/>
              <a:t>mı</a:t>
            </a:r>
            <a:r>
              <a:rPr lang="en-US" dirty="0"/>
              <a:t>?</a:t>
            </a:r>
          </a:p>
        </p:txBody>
      </p:sp>
    </p:spTree>
    <p:extLst>
      <p:ext uri="{BB962C8B-B14F-4D97-AF65-F5344CB8AC3E}">
        <p14:creationId xmlns:p14="http://schemas.microsoft.com/office/powerpoint/2010/main" val="97405768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Araştırma Raporunun Hazırlanması</a:t>
            </a:r>
            <a:endParaRPr lang="tr-TR" b="1" dirty="0"/>
          </a:p>
        </p:txBody>
      </p:sp>
      <p:sp>
        <p:nvSpPr>
          <p:cNvPr id="3" name="İçerik Yer Tutucusu 2"/>
          <p:cNvSpPr>
            <a:spLocks noGrp="1"/>
          </p:cNvSpPr>
          <p:nvPr>
            <p:ph idx="1"/>
          </p:nvPr>
        </p:nvSpPr>
        <p:spPr/>
        <p:txBody>
          <a:bodyPr>
            <a:normAutofit fontScale="92500" lnSpcReduction="20000"/>
          </a:bodyPr>
          <a:lstStyle/>
          <a:p>
            <a:pPr marL="0" indent="0">
              <a:buNone/>
            </a:pPr>
            <a:r>
              <a:rPr lang="tr-TR" dirty="0"/>
              <a:t> </a:t>
            </a:r>
            <a:r>
              <a:rPr lang="tr-TR" dirty="0" err="1" smtClean="0"/>
              <a:t>Bogdan</a:t>
            </a:r>
            <a:r>
              <a:rPr lang="tr-TR" dirty="0" smtClean="0"/>
              <a:t> ve  </a:t>
            </a:r>
            <a:r>
              <a:rPr lang="tr-TR" dirty="0" err="1" smtClean="0"/>
              <a:t>Biklen</a:t>
            </a:r>
            <a:r>
              <a:rPr lang="tr-TR" dirty="0" smtClean="0"/>
              <a:t> (1982)’e göre yazmaya başlamak en zor iştir.</a:t>
            </a:r>
          </a:p>
          <a:p>
            <a:pPr marL="0" indent="0">
              <a:buNone/>
            </a:pPr>
            <a:r>
              <a:rPr lang="tr-TR" dirty="0" smtClean="0"/>
              <a:t>« </a:t>
            </a:r>
            <a:r>
              <a:rPr lang="tr-TR" sz="2600" dirty="0" smtClean="0">
                <a:latin typeface="+mj-lt"/>
              </a:rPr>
              <a:t>çömez yazarlar büyük bahanecilerdir. </a:t>
            </a:r>
          </a:p>
          <a:p>
            <a:pPr marL="0" indent="0">
              <a:buNone/>
            </a:pPr>
            <a:r>
              <a:rPr lang="tr-TR" sz="2600" dirty="0" smtClean="0">
                <a:latin typeface="+mj-lt"/>
              </a:rPr>
              <a:t>Başlamamak için sayısız sebepler bulurlar. </a:t>
            </a:r>
          </a:p>
          <a:p>
            <a:pPr marL="0" indent="0">
              <a:buNone/>
            </a:pPr>
            <a:r>
              <a:rPr lang="tr-TR" sz="2600" dirty="0" smtClean="0">
                <a:latin typeface="+mj-lt"/>
              </a:rPr>
              <a:t>En nihayet çalışma masasına oturduklarında bile sürekli başka bir iş bulurlar. </a:t>
            </a:r>
          </a:p>
          <a:p>
            <a:pPr marL="0" indent="0">
              <a:buNone/>
            </a:pPr>
            <a:r>
              <a:rPr lang="tr-TR" sz="2600" dirty="0" smtClean="0">
                <a:latin typeface="+mj-lt"/>
              </a:rPr>
              <a:t>Kahve yaparlar, kalem ucu açarlar, kaynaklara tekrar bakarlar, hatta bazen yeniden alan çalışmasına dönerler, unutulmamalıdır ki, </a:t>
            </a:r>
          </a:p>
          <a:p>
            <a:pPr marL="0" indent="0" algn="r">
              <a:buNone/>
            </a:pPr>
            <a:r>
              <a:rPr lang="tr-TR" sz="2600" b="1" dirty="0" smtClean="0">
                <a:solidFill>
                  <a:schemeClr val="accent5">
                    <a:lumMod val="75000"/>
                  </a:schemeClr>
                </a:solidFill>
                <a:latin typeface="+mj-lt"/>
              </a:rPr>
              <a:t>Yazmak için asla hazır olunmaz.</a:t>
            </a:r>
          </a:p>
          <a:p>
            <a:pPr marL="0" indent="0">
              <a:buNone/>
            </a:pPr>
            <a:r>
              <a:rPr lang="tr-TR" sz="2600" b="1" dirty="0" smtClean="0">
                <a:solidFill>
                  <a:schemeClr val="accent5">
                    <a:lumMod val="75000"/>
                  </a:schemeClr>
                </a:solidFill>
                <a:latin typeface="+mj-lt"/>
              </a:rPr>
              <a:t> </a:t>
            </a:r>
            <a:r>
              <a:rPr lang="tr-TR" sz="2600" i="1" dirty="0" smtClean="0">
                <a:effectLst>
                  <a:outerShdw blurRad="38100" dist="38100" dir="2700000" algn="tl">
                    <a:srgbClr val="000000">
                      <a:alpha val="43137"/>
                    </a:srgbClr>
                  </a:outerShdw>
                </a:effectLst>
                <a:latin typeface="+mj-lt"/>
              </a:rPr>
              <a:t>Yazmak, kişinin bilinçli bir şekilde alacağı ve bir daha dönmemek için kendini disipline edeceği bir karardır</a:t>
            </a:r>
            <a:r>
              <a:rPr lang="tr-TR" i="1" dirty="0" smtClean="0">
                <a:effectLst>
                  <a:outerShdw blurRad="38100" dist="38100" dir="2700000" algn="tl">
                    <a:srgbClr val="000000">
                      <a:alpha val="43137"/>
                    </a:srgbClr>
                  </a:outerShdw>
                </a:effectLst>
              </a:rPr>
              <a:t>».</a:t>
            </a:r>
            <a:endParaRPr lang="tr-TR"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1617846604"/>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smtClean="0"/>
              <a:t>Yazma aşamasında dikkat edilmesi gerekenler:</a:t>
            </a:r>
            <a:endParaRPr lang="tr-TR" b="1" dirty="0"/>
          </a:p>
        </p:txBody>
      </p:sp>
      <p:sp>
        <p:nvSpPr>
          <p:cNvPr id="3" name="İçerik Yer Tutucusu 2"/>
          <p:cNvSpPr>
            <a:spLocks noGrp="1"/>
          </p:cNvSpPr>
          <p:nvPr>
            <p:ph idx="1"/>
          </p:nvPr>
        </p:nvSpPr>
        <p:spPr/>
        <p:txBody>
          <a:bodyPr>
            <a:normAutofit fontScale="70000" lnSpcReduction="20000"/>
          </a:bodyPr>
          <a:lstStyle/>
          <a:p>
            <a:r>
              <a:rPr lang="tr-TR" dirty="0" smtClean="0"/>
              <a:t>Bitirme zamanı için bir süre belirlenmeli</a:t>
            </a:r>
          </a:p>
          <a:p>
            <a:r>
              <a:rPr lang="tr-TR" dirty="0" smtClean="0"/>
              <a:t>Yazmak için zaman ayrılmalı</a:t>
            </a:r>
          </a:p>
          <a:p>
            <a:r>
              <a:rPr lang="tr-TR" dirty="0" smtClean="0"/>
              <a:t>Yazmak için uygun ruh halinde olmak</a:t>
            </a:r>
          </a:p>
          <a:p>
            <a:r>
              <a:rPr lang="tr-TR" dirty="0" smtClean="0"/>
              <a:t>İstikrarlı bir yazma temposu yakalamak</a:t>
            </a:r>
          </a:p>
          <a:p>
            <a:r>
              <a:rPr lang="tr-TR" dirty="0" smtClean="0"/>
              <a:t>Dikkat dağıtıcı unsurlardan kaçınmak</a:t>
            </a:r>
          </a:p>
          <a:p>
            <a:r>
              <a:rPr lang="tr-TR" dirty="0" smtClean="0"/>
              <a:t>Yazma sürecinde düzenli sıra izlemek yerine en kolay yazılan kısmı tamamlamak</a:t>
            </a:r>
          </a:p>
          <a:p>
            <a:r>
              <a:rPr lang="tr-TR" dirty="0" smtClean="0"/>
              <a:t>Yazmaya ara vermek gerektiğinde en kolay başlanılabilecek yerde ara vermek</a:t>
            </a:r>
          </a:p>
          <a:p>
            <a:r>
              <a:rPr lang="tr-TR" dirty="0" smtClean="0"/>
              <a:t>Çalışma arkadaşlarıyla tartışmak</a:t>
            </a:r>
          </a:p>
          <a:p>
            <a:r>
              <a:rPr lang="tr-TR" dirty="0" smtClean="0"/>
              <a:t>İlk defada doğru yazmaya çalışmak</a:t>
            </a:r>
          </a:p>
          <a:p>
            <a:r>
              <a:rPr lang="tr-TR" dirty="0" smtClean="0"/>
              <a:t>Kullanılan kaynakların kaydının tutulması</a:t>
            </a:r>
          </a:p>
          <a:p>
            <a:r>
              <a:rPr lang="tr-TR" dirty="0" smtClean="0"/>
              <a:t>Bilgisayar kullanın ve mutlaka belli sıklıklarda farklı yerlerde kayıtta tutun.</a:t>
            </a:r>
          </a:p>
          <a:p>
            <a:pPr marL="0" indent="0">
              <a:buNone/>
            </a:pPr>
            <a:endParaRPr lang="tr-TR" dirty="0" smtClean="0"/>
          </a:p>
          <a:p>
            <a:endParaRPr lang="tr-TR" dirty="0"/>
          </a:p>
        </p:txBody>
      </p:sp>
    </p:spTree>
    <p:extLst>
      <p:ext uri="{BB962C8B-B14F-4D97-AF65-F5344CB8AC3E}">
        <p14:creationId xmlns:p14="http://schemas.microsoft.com/office/powerpoint/2010/main" val="3874759307"/>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b="1" dirty="0" smtClean="0"/>
              <a:t>Araştırma Yapısı</a:t>
            </a:r>
            <a:endParaRPr lang="tr-TR" b="1" dirty="0"/>
          </a:p>
        </p:txBody>
      </p:sp>
      <p:sp>
        <p:nvSpPr>
          <p:cNvPr id="3" name="İçerik Yer Tutucusu 2"/>
          <p:cNvSpPr>
            <a:spLocks noGrp="1"/>
          </p:cNvSpPr>
          <p:nvPr>
            <p:ph idx="1"/>
          </p:nvPr>
        </p:nvSpPr>
        <p:spPr/>
        <p:txBody>
          <a:bodyPr/>
          <a:lstStyle/>
          <a:p>
            <a:r>
              <a:rPr lang="tr-TR" b="1" dirty="0" smtClean="0"/>
              <a:t>Tebliğ:</a:t>
            </a:r>
            <a:r>
              <a:rPr lang="tr-TR" dirty="0" smtClean="0"/>
              <a:t> Kongre ve sempozyumlarda sunulan bilimsel çalışmalar.</a:t>
            </a:r>
          </a:p>
          <a:p>
            <a:r>
              <a:rPr lang="tr-TR" b="1" dirty="0" smtClean="0"/>
              <a:t>Makale</a:t>
            </a:r>
            <a:r>
              <a:rPr lang="tr-TR" dirty="0" smtClean="0"/>
              <a:t>: Dergi vb  yerlerde yayımlanan bilimsel çalışma.</a:t>
            </a:r>
          </a:p>
          <a:p>
            <a:r>
              <a:rPr lang="tr-TR" b="1" dirty="0" smtClean="0"/>
              <a:t>Tez:</a:t>
            </a:r>
            <a:r>
              <a:rPr lang="tr-TR" dirty="0" smtClean="0"/>
              <a:t> Yüksek lisans- Doktora derecelerini tamamlamak için hazırlanan bilimsel çalışma.</a:t>
            </a:r>
          </a:p>
          <a:p>
            <a:endParaRPr lang="tr-TR" dirty="0"/>
          </a:p>
        </p:txBody>
      </p:sp>
    </p:spTree>
    <p:extLst>
      <p:ext uri="{BB962C8B-B14F-4D97-AF65-F5344CB8AC3E}">
        <p14:creationId xmlns:p14="http://schemas.microsoft.com/office/powerpoint/2010/main" val="13857156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dirty="0"/>
              <a:t>Araştırma Yöntemleri </a:t>
            </a:r>
            <a:r>
              <a:rPr lang="tr-TR" dirty="0" smtClean="0"/>
              <a:t>Dersi</a:t>
            </a:r>
            <a:r>
              <a:rPr lang="tr-TR" dirty="0"/>
              <a:t/>
            </a:r>
            <a:br>
              <a:rPr lang="tr-TR" dirty="0"/>
            </a:br>
            <a:r>
              <a:rPr lang="tr-TR" dirty="0"/>
              <a:t>İçerik:</a:t>
            </a:r>
          </a:p>
        </p:txBody>
      </p:sp>
      <p:sp>
        <p:nvSpPr>
          <p:cNvPr id="3" name="İçerik Yer Tutucusu 2"/>
          <p:cNvSpPr>
            <a:spLocks noGrp="1"/>
          </p:cNvSpPr>
          <p:nvPr>
            <p:ph idx="1"/>
          </p:nvPr>
        </p:nvSpPr>
        <p:spPr/>
        <p:txBody>
          <a:bodyPr>
            <a:normAutofit fontScale="55000" lnSpcReduction="20000"/>
          </a:bodyPr>
          <a:lstStyle/>
          <a:p>
            <a:r>
              <a:rPr lang="tr-TR" dirty="0" smtClean="0"/>
              <a:t>Bilimsel yöntem ve bilim felsefesi</a:t>
            </a:r>
          </a:p>
          <a:p>
            <a:r>
              <a:rPr lang="tr-TR" dirty="0" smtClean="0"/>
              <a:t>Bilimsel araştırma süreci ve araştırma sorunsalı belirleme</a:t>
            </a:r>
          </a:p>
          <a:p>
            <a:r>
              <a:rPr lang="tr-TR" dirty="0" smtClean="0"/>
              <a:t>Araştırmanın kavramsal çerçevesi: kuram, model, hipotez,değişken ve işlemselleştirme</a:t>
            </a:r>
          </a:p>
          <a:p>
            <a:r>
              <a:rPr lang="tr-TR" dirty="0" smtClean="0"/>
              <a:t>Sunum ve rapor  </a:t>
            </a:r>
            <a:r>
              <a:rPr lang="tr-TR" dirty="0"/>
              <a:t>hazırlama </a:t>
            </a:r>
            <a:r>
              <a:rPr lang="tr-TR" dirty="0" smtClean="0"/>
              <a:t>teknikleri (APA &amp; Paraphrasing)</a:t>
            </a:r>
          </a:p>
          <a:p>
            <a:r>
              <a:rPr lang="tr-TR" dirty="0" smtClean="0"/>
              <a:t>Araştırma evreni ve örnekleme</a:t>
            </a:r>
          </a:p>
          <a:p>
            <a:r>
              <a:rPr lang="tr-TR" dirty="0" smtClean="0"/>
              <a:t>İşletimsel tanımlama ve ölçme</a:t>
            </a:r>
          </a:p>
          <a:p>
            <a:r>
              <a:rPr lang="tr-TR" dirty="0" smtClean="0"/>
              <a:t>Veri toplama teknikleri</a:t>
            </a:r>
          </a:p>
          <a:p>
            <a:r>
              <a:rPr lang="tr-TR" dirty="0" smtClean="0"/>
              <a:t>Veri işlemeye hazırlık,temel istatistiki ölçüler ve analiz türleri </a:t>
            </a:r>
          </a:p>
          <a:p>
            <a:pPr fontAlgn="t"/>
            <a:r>
              <a:rPr lang="tr-TR" dirty="0" smtClean="0"/>
              <a:t>Bilimsel </a:t>
            </a:r>
            <a:r>
              <a:rPr lang="tr-TR" dirty="0"/>
              <a:t>araştırmada veri: birincil ve ikincil veriler</a:t>
            </a:r>
          </a:p>
          <a:p>
            <a:pPr fontAlgn="t"/>
            <a:r>
              <a:rPr lang="tr-TR" dirty="0" smtClean="0"/>
              <a:t>SPSS </a:t>
            </a:r>
            <a:r>
              <a:rPr lang="tr-TR" dirty="0"/>
              <a:t>programı ve veri girişi</a:t>
            </a:r>
          </a:p>
          <a:p>
            <a:pPr fontAlgn="t"/>
            <a:r>
              <a:rPr lang="tr-TR" dirty="0"/>
              <a:t>Nitel araştırma yöntem ve teknikleri</a:t>
            </a:r>
          </a:p>
          <a:p>
            <a:pPr fontAlgn="t"/>
            <a:r>
              <a:rPr lang="tr-TR" dirty="0"/>
              <a:t>Nicel analizler: Farklılık testleri</a:t>
            </a:r>
          </a:p>
          <a:p>
            <a:pPr fontAlgn="t"/>
            <a:r>
              <a:rPr lang="tr-TR" dirty="0"/>
              <a:t>Nicel analizler: ilişki testleri</a:t>
            </a:r>
          </a:p>
          <a:p>
            <a:pPr fontAlgn="t"/>
            <a:r>
              <a:rPr lang="tr-TR" dirty="0"/>
              <a:t>Güvenilirlik ve geçerlilik testleri örnekler</a:t>
            </a:r>
          </a:p>
          <a:p>
            <a:pPr fontAlgn="t"/>
            <a:r>
              <a:rPr lang="tr-TR" dirty="0" smtClean="0"/>
              <a:t>Sunumlar</a:t>
            </a:r>
            <a:endParaRPr lang="tr-TR" dirty="0"/>
          </a:p>
          <a:p>
            <a:endParaRPr lang="tr-TR" dirty="0"/>
          </a:p>
        </p:txBody>
      </p:sp>
    </p:spTree>
    <p:extLst>
      <p:ext uri="{BB962C8B-B14F-4D97-AF65-F5344CB8AC3E}">
        <p14:creationId xmlns:p14="http://schemas.microsoft.com/office/powerpoint/2010/main" val="378617664"/>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Emik /Etik cevaplama</a:t>
            </a:r>
            <a:endParaRPr lang="en-US" dirty="0"/>
          </a:p>
        </p:txBody>
      </p:sp>
      <p:sp>
        <p:nvSpPr>
          <p:cNvPr id="3" name="Content Placeholder 2"/>
          <p:cNvSpPr>
            <a:spLocks noGrp="1"/>
          </p:cNvSpPr>
          <p:nvPr>
            <p:ph idx="1"/>
          </p:nvPr>
        </p:nvSpPr>
        <p:spPr/>
        <p:txBody>
          <a:bodyPr>
            <a:noAutofit/>
          </a:bodyPr>
          <a:lstStyle/>
          <a:p>
            <a:pPr marL="0" indent="0">
              <a:buNone/>
            </a:pPr>
            <a:endParaRPr lang="tr-TR" sz="2000" dirty="0"/>
          </a:p>
          <a:p>
            <a:r>
              <a:rPr lang="en-US" sz="2000" dirty="0" err="1" smtClean="0"/>
              <a:t>Emik</a:t>
            </a:r>
            <a:r>
              <a:rPr lang="en-US" sz="2000" dirty="0" smtClean="0"/>
              <a:t> </a:t>
            </a:r>
            <a:r>
              <a:rPr lang="en-US" sz="2000" dirty="0" err="1"/>
              <a:t>anlatım</a:t>
            </a:r>
            <a:r>
              <a:rPr lang="en-US" sz="2000" dirty="0"/>
              <a:t> </a:t>
            </a:r>
            <a:r>
              <a:rPr lang="en-US" sz="2000" dirty="0" err="1"/>
              <a:t>biçimi</a:t>
            </a:r>
            <a:r>
              <a:rPr lang="en-US" sz="2000" dirty="0"/>
              <a:t>, </a:t>
            </a:r>
            <a:r>
              <a:rPr lang="en-US" sz="2000" dirty="0" err="1"/>
              <a:t>katılımcıların</a:t>
            </a:r>
            <a:r>
              <a:rPr lang="en-US" sz="2000" dirty="0"/>
              <a:t> </a:t>
            </a:r>
            <a:r>
              <a:rPr lang="en-US" sz="2000" dirty="0" err="1"/>
              <a:t>kendi</a:t>
            </a:r>
            <a:r>
              <a:rPr lang="en-US" sz="2000" dirty="0"/>
              <a:t> </a:t>
            </a:r>
            <a:r>
              <a:rPr lang="en-US" sz="2000" dirty="0" err="1"/>
              <a:t>kişisel</a:t>
            </a:r>
            <a:r>
              <a:rPr lang="en-US" sz="2000" dirty="0"/>
              <a:t> </a:t>
            </a:r>
            <a:r>
              <a:rPr lang="en-US" sz="2000" dirty="0" err="1"/>
              <a:t>tutum</a:t>
            </a:r>
            <a:r>
              <a:rPr lang="en-US" sz="2000" dirty="0"/>
              <a:t> </a:t>
            </a:r>
            <a:r>
              <a:rPr lang="en-US" sz="2000" dirty="0" err="1"/>
              <a:t>ve</a:t>
            </a:r>
            <a:endParaRPr lang="en-US" sz="2000" dirty="0"/>
          </a:p>
          <a:p>
            <a:pPr marL="0" indent="0">
              <a:buNone/>
            </a:pPr>
            <a:r>
              <a:rPr lang="tr-TR" sz="2000" dirty="0" smtClean="0"/>
              <a:t>     </a:t>
            </a:r>
            <a:r>
              <a:rPr lang="en-US" sz="2000" dirty="0" err="1" smtClean="0"/>
              <a:t>deneyimlerini</a:t>
            </a:r>
            <a:r>
              <a:rPr lang="en-US" sz="2000" dirty="0" smtClean="0"/>
              <a:t> </a:t>
            </a:r>
            <a:r>
              <a:rPr lang="en-US" sz="2000" dirty="0" err="1"/>
              <a:t>değerlendirmesine</a:t>
            </a:r>
            <a:r>
              <a:rPr lang="en-US" sz="2000" dirty="0"/>
              <a:t> </a:t>
            </a:r>
            <a:r>
              <a:rPr lang="en-US" sz="2000" dirty="0" err="1"/>
              <a:t>imkân</a:t>
            </a:r>
            <a:r>
              <a:rPr lang="en-US" sz="2000" dirty="0"/>
              <a:t> </a:t>
            </a:r>
            <a:r>
              <a:rPr lang="en-US" sz="2000" dirty="0" err="1"/>
              <a:t>tanıyacak</a:t>
            </a:r>
            <a:r>
              <a:rPr lang="en-US" sz="2000" dirty="0"/>
              <a:t> </a:t>
            </a:r>
            <a:r>
              <a:rPr lang="en-US" sz="2000" dirty="0" err="1"/>
              <a:t>bir</a:t>
            </a:r>
            <a:r>
              <a:rPr lang="en-US" sz="2000" dirty="0"/>
              <a:t> </a:t>
            </a:r>
            <a:r>
              <a:rPr lang="en-US" sz="2000" dirty="0" err="1"/>
              <a:t>anlatım</a:t>
            </a:r>
            <a:r>
              <a:rPr lang="en-US" sz="2000" dirty="0"/>
              <a:t> </a:t>
            </a:r>
            <a:r>
              <a:rPr lang="en-US" sz="2000" dirty="0" err="1"/>
              <a:t>biçimi</a:t>
            </a:r>
            <a:r>
              <a:rPr lang="en-US" sz="2000" dirty="0"/>
              <a:t> </a:t>
            </a:r>
            <a:r>
              <a:rPr lang="tr-TR" sz="2000" dirty="0" smtClean="0"/>
              <a:t>      </a:t>
            </a:r>
            <a:r>
              <a:rPr lang="en-US" sz="2000" dirty="0" err="1" smtClean="0"/>
              <a:t>iken</a:t>
            </a:r>
            <a:r>
              <a:rPr lang="en-US" sz="2000" dirty="0"/>
              <a:t>, </a:t>
            </a:r>
            <a:endParaRPr lang="tr-TR" sz="2000" dirty="0" smtClean="0"/>
          </a:p>
          <a:p>
            <a:r>
              <a:rPr lang="en-US" sz="2000" dirty="0" err="1" smtClean="0"/>
              <a:t>etik</a:t>
            </a:r>
            <a:r>
              <a:rPr lang="en-US" sz="2000" dirty="0" smtClean="0"/>
              <a:t> </a:t>
            </a:r>
            <a:r>
              <a:rPr lang="en-US" sz="2000" dirty="0" err="1" smtClean="0"/>
              <a:t>anlatım</a:t>
            </a:r>
            <a:r>
              <a:rPr lang="tr-TR" sz="2000" dirty="0" smtClean="0"/>
              <a:t> </a:t>
            </a:r>
            <a:r>
              <a:rPr lang="en-US" sz="2000" dirty="0" err="1" smtClean="0"/>
              <a:t>biçimi</a:t>
            </a:r>
            <a:r>
              <a:rPr lang="en-US" sz="2000" dirty="0" smtClean="0"/>
              <a:t> </a:t>
            </a:r>
            <a:r>
              <a:rPr lang="en-US" sz="2000" dirty="0" err="1" smtClean="0"/>
              <a:t>ise</a:t>
            </a:r>
            <a:r>
              <a:rPr lang="tr-TR" sz="2000" dirty="0" smtClean="0"/>
              <a:t>,</a:t>
            </a:r>
            <a:r>
              <a:rPr lang="en-US" sz="2000" dirty="0" smtClean="0"/>
              <a:t> </a:t>
            </a:r>
            <a:r>
              <a:rPr lang="en-US" sz="2000" dirty="0" err="1"/>
              <a:t>katılımcıların</a:t>
            </a:r>
            <a:r>
              <a:rPr lang="en-US" sz="2000" dirty="0"/>
              <a:t> </a:t>
            </a:r>
            <a:r>
              <a:rPr lang="en-US" sz="2000" dirty="0" err="1"/>
              <a:t>diğer</a:t>
            </a:r>
            <a:r>
              <a:rPr lang="en-US" sz="2000" dirty="0"/>
              <a:t> </a:t>
            </a:r>
            <a:r>
              <a:rPr lang="en-US" sz="2000" dirty="0" err="1"/>
              <a:t>kişilerin</a:t>
            </a:r>
            <a:r>
              <a:rPr lang="en-US" sz="2000" dirty="0"/>
              <a:t> </a:t>
            </a:r>
            <a:r>
              <a:rPr lang="en-US" sz="2000" dirty="0" err="1"/>
              <a:t>tutum</a:t>
            </a:r>
            <a:r>
              <a:rPr lang="en-US" sz="2000" dirty="0"/>
              <a:t> </a:t>
            </a:r>
            <a:r>
              <a:rPr lang="en-US" sz="2000" dirty="0" err="1"/>
              <a:t>ve</a:t>
            </a:r>
            <a:r>
              <a:rPr lang="en-US" sz="2000" dirty="0"/>
              <a:t> </a:t>
            </a:r>
            <a:r>
              <a:rPr lang="en-US" sz="2000" dirty="0" err="1"/>
              <a:t>deneyimlerini</a:t>
            </a:r>
            <a:r>
              <a:rPr lang="en-US" sz="2000" dirty="0"/>
              <a:t> </a:t>
            </a:r>
            <a:r>
              <a:rPr lang="en-US" sz="2000" dirty="0" err="1" smtClean="0"/>
              <a:t>değerlendirmelerine</a:t>
            </a:r>
            <a:r>
              <a:rPr lang="tr-TR" sz="2000" dirty="0" smtClean="0"/>
              <a:t> </a:t>
            </a:r>
            <a:r>
              <a:rPr lang="en-US" sz="2000" dirty="0" err="1" smtClean="0"/>
              <a:t>imkân</a:t>
            </a:r>
            <a:r>
              <a:rPr lang="en-US" sz="2000" dirty="0" smtClean="0"/>
              <a:t> </a:t>
            </a:r>
            <a:r>
              <a:rPr lang="en-US" sz="2000" dirty="0" err="1"/>
              <a:t>tanıyacak</a:t>
            </a:r>
            <a:r>
              <a:rPr lang="en-US" sz="2000" dirty="0"/>
              <a:t> </a:t>
            </a:r>
            <a:r>
              <a:rPr lang="en-US" sz="2000" dirty="0" err="1"/>
              <a:t>anlatım</a:t>
            </a:r>
            <a:r>
              <a:rPr lang="en-US" sz="2000" dirty="0"/>
              <a:t> </a:t>
            </a:r>
            <a:r>
              <a:rPr lang="en-US" sz="2000" dirty="0" err="1"/>
              <a:t>biçimi</a:t>
            </a:r>
            <a:r>
              <a:rPr lang="en-US" sz="2000" dirty="0"/>
              <a:t> </a:t>
            </a:r>
            <a:r>
              <a:rPr lang="en-US" sz="2000" dirty="0" err="1"/>
              <a:t>olarak</a:t>
            </a:r>
            <a:r>
              <a:rPr lang="en-US" sz="2000" dirty="0"/>
              <a:t> </a:t>
            </a:r>
            <a:r>
              <a:rPr lang="en-US" sz="2000" dirty="0" err="1"/>
              <a:t>tanımlanabilir</a:t>
            </a:r>
            <a:r>
              <a:rPr lang="en-US" sz="2000" dirty="0" smtClean="0"/>
              <a:t>.</a:t>
            </a:r>
            <a:endParaRPr lang="tr-TR" sz="2000" dirty="0" smtClean="0"/>
          </a:p>
          <a:p>
            <a:pPr marL="0" indent="0" algn="r">
              <a:buNone/>
            </a:pPr>
            <a:r>
              <a:rPr lang="en-US" sz="2000" i="1" dirty="0" err="1"/>
              <a:t>Emik</a:t>
            </a:r>
            <a:r>
              <a:rPr lang="en-US" sz="2000" i="1" dirty="0"/>
              <a:t>: Satın </a:t>
            </a:r>
            <a:r>
              <a:rPr lang="en-US" sz="2000" i="1" dirty="0" err="1"/>
              <a:t>aldığım</a:t>
            </a:r>
            <a:r>
              <a:rPr lang="en-US" sz="2000" i="1" dirty="0"/>
              <a:t> </a:t>
            </a:r>
            <a:r>
              <a:rPr lang="en-US" sz="2000" i="1" dirty="0" err="1"/>
              <a:t>birçok</a:t>
            </a:r>
            <a:r>
              <a:rPr lang="en-US" sz="2000" i="1" dirty="0"/>
              <a:t> </a:t>
            </a:r>
            <a:r>
              <a:rPr lang="en-US" sz="2000" i="1" dirty="0" err="1"/>
              <a:t>üründen</a:t>
            </a:r>
            <a:r>
              <a:rPr lang="en-US" sz="2000" i="1" dirty="0"/>
              <a:t> </a:t>
            </a:r>
            <a:r>
              <a:rPr lang="en-US" sz="2000" i="1" dirty="0" err="1"/>
              <a:t>memnunum</a:t>
            </a:r>
            <a:r>
              <a:rPr lang="en-US" sz="2000" i="1" dirty="0"/>
              <a:t>.</a:t>
            </a:r>
          </a:p>
          <a:p>
            <a:pPr marL="0" indent="0" algn="r">
              <a:buNone/>
            </a:pPr>
            <a:r>
              <a:rPr lang="en-US" sz="2000" i="1" dirty="0" err="1"/>
              <a:t>Etik</a:t>
            </a:r>
            <a:r>
              <a:rPr lang="en-US" sz="2000" i="1" dirty="0"/>
              <a:t>: </a:t>
            </a:r>
            <a:r>
              <a:rPr lang="en-US" sz="2000" i="1" dirty="0" err="1"/>
              <a:t>Tüketiciler</a:t>
            </a:r>
            <a:r>
              <a:rPr lang="en-US" sz="2000" i="1" dirty="0"/>
              <a:t> satın </a:t>
            </a:r>
            <a:r>
              <a:rPr lang="en-US" sz="2000" i="1" dirty="0" err="1"/>
              <a:t>aldıkları</a:t>
            </a:r>
            <a:r>
              <a:rPr lang="en-US" sz="2000" i="1" dirty="0"/>
              <a:t> </a:t>
            </a:r>
            <a:r>
              <a:rPr lang="en-US" sz="2000" i="1" dirty="0" err="1"/>
              <a:t>birçok</a:t>
            </a:r>
            <a:r>
              <a:rPr lang="en-US" sz="2000" i="1" dirty="0"/>
              <a:t> </a:t>
            </a:r>
            <a:r>
              <a:rPr lang="en-US" sz="2000" i="1" dirty="0" err="1"/>
              <a:t>üründen</a:t>
            </a:r>
            <a:r>
              <a:rPr lang="en-US" sz="2000" i="1" dirty="0"/>
              <a:t> </a:t>
            </a:r>
            <a:r>
              <a:rPr lang="en-US" sz="2000" i="1" dirty="0" err="1"/>
              <a:t>memnundur</a:t>
            </a:r>
            <a:r>
              <a:rPr lang="en-US" sz="2000" i="1" dirty="0"/>
              <a:t>.</a:t>
            </a:r>
            <a:endParaRPr lang="tr-TR" sz="2000" i="1" dirty="0"/>
          </a:p>
          <a:p>
            <a:pPr marL="0" indent="0">
              <a:buNone/>
            </a:pPr>
            <a:endParaRPr lang="tr-TR" sz="2000" dirty="0" smtClean="0"/>
          </a:p>
          <a:p>
            <a:pPr marL="0" indent="0">
              <a:buNone/>
            </a:pPr>
            <a:r>
              <a:rPr lang="en-US" sz="2000" dirty="0" smtClean="0"/>
              <a:t> </a:t>
            </a:r>
            <a:r>
              <a:rPr lang="en-US" sz="2000" dirty="0" err="1"/>
              <a:t>Sosyal</a:t>
            </a:r>
            <a:r>
              <a:rPr lang="en-US" sz="2000" dirty="0"/>
              <a:t> </a:t>
            </a:r>
            <a:r>
              <a:rPr lang="en-US" sz="2000" dirty="0" err="1"/>
              <a:t>bilimlerde</a:t>
            </a:r>
            <a:r>
              <a:rPr lang="en-US" sz="2000" dirty="0"/>
              <a:t> </a:t>
            </a:r>
            <a:r>
              <a:rPr lang="en-US" sz="2000" dirty="0" err="1" smtClean="0"/>
              <a:t>özellikle</a:t>
            </a:r>
            <a:r>
              <a:rPr lang="tr-TR" sz="2000" dirty="0" smtClean="0"/>
              <a:t> </a:t>
            </a:r>
            <a:r>
              <a:rPr lang="en-US" sz="2000" dirty="0" err="1" smtClean="0"/>
              <a:t>yorumsamacı</a:t>
            </a:r>
            <a:r>
              <a:rPr lang="en-US" sz="2000" dirty="0" smtClean="0"/>
              <a:t> </a:t>
            </a:r>
            <a:r>
              <a:rPr lang="en-US" sz="2000" dirty="0" err="1"/>
              <a:t>yaklaşımdan</a:t>
            </a:r>
            <a:r>
              <a:rPr lang="en-US" sz="2000" dirty="0"/>
              <a:t> </a:t>
            </a:r>
            <a:r>
              <a:rPr lang="en-US" sz="2000" dirty="0" err="1"/>
              <a:t>elde</a:t>
            </a:r>
            <a:r>
              <a:rPr lang="en-US" sz="2000" dirty="0"/>
              <a:t> </a:t>
            </a:r>
            <a:r>
              <a:rPr lang="en-US" sz="2000" dirty="0" err="1"/>
              <a:t>edilen</a:t>
            </a:r>
            <a:r>
              <a:rPr lang="en-US" sz="2000" dirty="0"/>
              <a:t> </a:t>
            </a:r>
            <a:r>
              <a:rPr lang="en-US" sz="2000" dirty="0" err="1"/>
              <a:t>çalışmalar</a:t>
            </a:r>
            <a:r>
              <a:rPr lang="en-US" sz="2000" dirty="0"/>
              <a:t> </a:t>
            </a:r>
            <a:r>
              <a:rPr lang="en-US" sz="2000" dirty="0" err="1"/>
              <a:t>daha</a:t>
            </a:r>
            <a:r>
              <a:rPr lang="en-US" sz="2000" dirty="0"/>
              <a:t> </a:t>
            </a:r>
            <a:r>
              <a:rPr lang="en-US" sz="2000" dirty="0" err="1"/>
              <a:t>çok</a:t>
            </a:r>
            <a:r>
              <a:rPr lang="en-US" sz="2000" dirty="0"/>
              <a:t> </a:t>
            </a:r>
            <a:r>
              <a:rPr lang="en-US" sz="2000" dirty="0" err="1"/>
              <a:t>gözlem</a:t>
            </a:r>
            <a:r>
              <a:rPr lang="en-US" sz="2000" dirty="0"/>
              <a:t> </a:t>
            </a:r>
            <a:r>
              <a:rPr lang="en-US" sz="2000" dirty="0" err="1"/>
              <a:t>şeklinde</a:t>
            </a:r>
            <a:r>
              <a:rPr lang="en-US" sz="2000" dirty="0"/>
              <a:t> </a:t>
            </a:r>
            <a:r>
              <a:rPr lang="en-US" sz="2000" dirty="0" err="1" smtClean="0"/>
              <a:t>veya</a:t>
            </a:r>
            <a:r>
              <a:rPr lang="tr-TR" sz="2000" dirty="0" smtClean="0"/>
              <a:t> </a:t>
            </a:r>
            <a:r>
              <a:rPr lang="en-US" sz="2000" dirty="0" err="1" smtClean="0"/>
              <a:t>katılımcıların</a:t>
            </a:r>
            <a:r>
              <a:rPr lang="en-US" sz="2000" dirty="0" smtClean="0"/>
              <a:t> </a:t>
            </a:r>
            <a:r>
              <a:rPr lang="en-US" sz="2000" dirty="0" err="1"/>
              <a:t>kendi</a:t>
            </a:r>
            <a:r>
              <a:rPr lang="en-US" sz="2000" dirty="0"/>
              <a:t> </a:t>
            </a:r>
            <a:r>
              <a:rPr lang="en-US" sz="2000" dirty="0" err="1"/>
              <a:t>görüşlerinin</a:t>
            </a:r>
            <a:r>
              <a:rPr lang="en-US" sz="2000" dirty="0"/>
              <a:t> </a:t>
            </a:r>
            <a:r>
              <a:rPr lang="en-US" sz="2000" dirty="0" err="1"/>
              <a:t>alınması</a:t>
            </a:r>
            <a:r>
              <a:rPr lang="en-US" sz="2000" dirty="0"/>
              <a:t> </a:t>
            </a:r>
            <a:r>
              <a:rPr lang="en-US" sz="2000" dirty="0" err="1"/>
              <a:t>şeklinde</a:t>
            </a:r>
            <a:r>
              <a:rPr lang="en-US" sz="2000" dirty="0"/>
              <a:t> </a:t>
            </a:r>
            <a:r>
              <a:rPr lang="en-US" sz="2000" dirty="0" err="1"/>
              <a:t>olup</a:t>
            </a:r>
            <a:r>
              <a:rPr lang="en-US" sz="2000" dirty="0"/>
              <a:t>, </a:t>
            </a:r>
            <a:r>
              <a:rPr lang="en-US" sz="2000" dirty="0" err="1"/>
              <a:t>bu</a:t>
            </a:r>
            <a:r>
              <a:rPr lang="en-US" sz="2000" dirty="0"/>
              <a:t> </a:t>
            </a:r>
            <a:r>
              <a:rPr lang="en-US" sz="2000" dirty="0" err="1"/>
              <a:t>tür</a:t>
            </a:r>
            <a:r>
              <a:rPr lang="en-US" sz="2000" dirty="0"/>
              <a:t> </a:t>
            </a:r>
            <a:r>
              <a:rPr lang="en-US" sz="2000" dirty="0" err="1"/>
              <a:t>çalışmalar</a:t>
            </a:r>
            <a:r>
              <a:rPr lang="en-US" sz="2000" dirty="0"/>
              <a:t> </a:t>
            </a:r>
            <a:r>
              <a:rPr lang="en-US" sz="2000" dirty="0" err="1"/>
              <a:t>yorum</a:t>
            </a:r>
            <a:endParaRPr lang="en-US" sz="2000" dirty="0"/>
          </a:p>
          <a:p>
            <a:pPr marL="0" indent="0">
              <a:buNone/>
            </a:pPr>
            <a:r>
              <a:rPr lang="en-US" sz="2000" dirty="0" err="1"/>
              <a:t>açısından</a:t>
            </a:r>
            <a:r>
              <a:rPr lang="en-US" sz="2000" dirty="0"/>
              <a:t> </a:t>
            </a:r>
            <a:r>
              <a:rPr lang="en-US" sz="2000" dirty="0" err="1"/>
              <a:t>önemlidir</a:t>
            </a:r>
            <a:r>
              <a:rPr lang="en-US" sz="2000" dirty="0" smtClean="0"/>
              <a:t>.</a:t>
            </a:r>
            <a:endParaRPr lang="tr-TR" sz="2000" dirty="0" smtClean="0"/>
          </a:p>
          <a:p>
            <a:pPr marL="0" indent="0">
              <a:buNone/>
            </a:pPr>
            <a:endParaRPr lang="en-US" sz="2000" dirty="0"/>
          </a:p>
        </p:txBody>
      </p:sp>
    </p:spTree>
    <p:extLst>
      <p:ext uri="{BB962C8B-B14F-4D97-AF65-F5344CB8AC3E}">
        <p14:creationId xmlns:p14="http://schemas.microsoft.com/office/powerpoint/2010/main" val="6586849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a:t>Dersin amacı</a:t>
            </a:r>
          </a:p>
        </p:txBody>
      </p:sp>
      <p:sp>
        <p:nvSpPr>
          <p:cNvPr id="3" name="İçerik Yer Tutucusu 2"/>
          <p:cNvSpPr>
            <a:spLocks noGrp="1"/>
          </p:cNvSpPr>
          <p:nvPr>
            <p:ph idx="1"/>
          </p:nvPr>
        </p:nvSpPr>
        <p:spPr/>
        <p:txBody>
          <a:bodyPr>
            <a:normAutofit/>
          </a:bodyPr>
          <a:lstStyle/>
          <a:p>
            <a:pPr marL="0" indent="0">
              <a:buNone/>
            </a:pPr>
            <a:r>
              <a:rPr lang="tr-TR" sz="2400" dirty="0" smtClean="0"/>
              <a:t>Bilimsel bir çalışmada süreçleri </a:t>
            </a:r>
            <a:r>
              <a:rPr lang="tr-TR" sz="2400" dirty="0"/>
              <a:t>ve yöntemleri </a:t>
            </a:r>
            <a:r>
              <a:rPr lang="tr-TR" sz="2400" dirty="0" smtClean="0"/>
              <a:t>öğretirken;</a:t>
            </a:r>
          </a:p>
          <a:p>
            <a:r>
              <a:rPr lang="tr-TR" sz="2400" dirty="0" smtClean="0"/>
              <a:t>Problem </a:t>
            </a:r>
            <a:r>
              <a:rPr lang="tr-TR" sz="2400" dirty="0"/>
              <a:t>tanımlama ve araştırma hedeflerini </a:t>
            </a:r>
            <a:r>
              <a:rPr lang="tr-TR" sz="2400" dirty="0" smtClean="0"/>
              <a:t>belirlemek, </a:t>
            </a:r>
          </a:p>
          <a:p>
            <a:r>
              <a:rPr lang="tr-TR" sz="2400" dirty="0"/>
              <a:t> </a:t>
            </a:r>
            <a:r>
              <a:rPr lang="tr-TR" sz="2400" dirty="0" smtClean="0"/>
              <a:t>Bilimsel bir </a:t>
            </a:r>
            <a:r>
              <a:rPr lang="tr-TR" sz="2400" dirty="0"/>
              <a:t>a</a:t>
            </a:r>
            <a:r>
              <a:rPr lang="tr-TR" sz="2400" dirty="0" smtClean="0"/>
              <a:t>raştırmayı tasarlamak, </a:t>
            </a:r>
          </a:p>
          <a:p>
            <a:r>
              <a:rPr lang="tr-TR" sz="2400" dirty="0"/>
              <a:t>İ</a:t>
            </a:r>
            <a:r>
              <a:rPr lang="tr-TR" sz="2400" dirty="0" smtClean="0"/>
              <a:t>kincil </a:t>
            </a:r>
            <a:r>
              <a:rPr lang="tr-TR" sz="2400" dirty="0"/>
              <a:t>ve birincil veri kaynaklarına </a:t>
            </a:r>
            <a:r>
              <a:rPr lang="tr-TR" sz="2400" dirty="0" smtClean="0"/>
              <a:t>ulaşmak, </a:t>
            </a:r>
          </a:p>
          <a:p>
            <a:r>
              <a:rPr lang="tr-TR" sz="2400" dirty="0"/>
              <a:t>Ö</a:t>
            </a:r>
            <a:r>
              <a:rPr lang="tr-TR" sz="2400" dirty="0" smtClean="0"/>
              <a:t>rnekleme belirlemek,</a:t>
            </a:r>
          </a:p>
          <a:p>
            <a:r>
              <a:rPr lang="tr-TR" sz="2400" dirty="0"/>
              <a:t>V</a:t>
            </a:r>
            <a:r>
              <a:rPr lang="tr-TR" sz="2400" dirty="0" smtClean="0"/>
              <a:t>eri </a:t>
            </a:r>
            <a:r>
              <a:rPr lang="tr-TR" sz="2400" dirty="0"/>
              <a:t>analizi &amp;</a:t>
            </a:r>
            <a:r>
              <a:rPr lang="tr-TR" sz="2400" dirty="0" smtClean="0"/>
              <a:t> analizlerin yorumlanmasını yapabilmektedir.</a:t>
            </a:r>
            <a:endParaRPr lang="tr-TR" sz="2400" dirty="0"/>
          </a:p>
        </p:txBody>
      </p:sp>
    </p:spTree>
    <p:extLst>
      <p:ext uri="{BB962C8B-B14F-4D97-AF65-F5344CB8AC3E}">
        <p14:creationId xmlns:p14="http://schemas.microsoft.com/office/powerpoint/2010/main" val="5286651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Ölçme ve Değerlendirme</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3085788678"/>
              </p:ext>
            </p:extLst>
          </p:nvPr>
        </p:nvGraphicFramePr>
        <p:xfrm>
          <a:off x="1115616" y="1412776"/>
          <a:ext cx="6909435" cy="2103120"/>
        </p:xfrm>
        <a:graphic>
          <a:graphicData uri="http://schemas.openxmlformats.org/drawingml/2006/table">
            <a:tbl>
              <a:tblPr firstRow="1" firstCol="1" lastRow="1" lastCol="1" bandRow="1" bandCol="1">
                <a:tableStyleId>{5C22544A-7EE6-4342-B048-85BDC9FD1C3A}</a:tableStyleId>
              </a:tblPr>
              <a:tblGrid>
                <a:gridCol w="1443915"/>
                <a:gridCol w="1750914"/>
                <a:gridCol w="3457073"/>
                <a:gridCol w="257533"/>
              </a:tblGrid>
              <a:tr h="274320">
                <a:tc gridSpan="4">
                  <a:txBody>
                    <a:bodyPr/>
                    <a:lstStyle/>
                    <a:p>
                      <a:pPr algn="ctr">
                        <a:spcAft>
                          <a:spcPts val="0"/>
                        </a:spcAft>
                      </a:pPr>
                      <a:r>
                        <a:rPr lang="tr-TR" sz="1800" dirty="0">
                          <a:solidFill>
                            <a:schemeClr val="tx1"/>
                          </a:solidFill>
                          <a:effectLst/>
                        </a:rPr>
                        <a:t>ÖLÇME ve DEĞERLENDİRME</a:t>
                      </a:r>
                      <a:endParaRPr lang="tr-TR" sz="1800" dirty="0">
                        <a:solidFill>
                          <a:schemeClr val="tx1"/>
                        </a:solidFill>
                        <a:effectLst/>
                        <a:latin typeface="Times New Roman"/>
                        <a:ea typeface="Times New Roman"/>
                      </a:endParaRPr>
                    </a:p>
                  </a:txBody>
                  <a:tcPr marL="68580" marR="68580" marT="0" marB="0"/>
                </a:tc>
                <a:tc hMerge="1">
                  <a:txBody>
                    <a:bodyPr/>
                    <a:lstStyle/>
                    <a:p>
                      <a:endParaRPr lang="tr-TR"/>
                    </a:p>
                  </a:txBody>
                  <a:tcPr/>
                </a:tc>
                <a:tc hMerge="1">
                  <a:txBody>
                    <a:bodyPr/>
                    <a:lstStyle/>
                    <a:p>
                      <a:endParaRPr lang="tr-TR"/>
                    </a:p>
                  </a:txBody>
                  <a:tcPr/>
                </a:tc>
                <a:tc hMerge="1">
                  <a:txBody>
                    <a:bodyPr/>
                    <a:lstStyle/>
                    <a:p>
                      <a:endParaRPr lang="tr-TR"/>
                    </a:p>
                  </a:txBody>
                  <a:tcPr/>
                </a:tc>
              </a:tr>
              <a:tr h="0">
                <a:tc>
                  <a:txBody>
                    <a:bodyPr/>
                    <a:lstStyle/>
                    <a:p>
                      <a:pPr algn="ctr">
                        <a:spcAft>
                          <a:spcPts val="0"/>
                        </a:spcAft>
                      </a:pPr>
                      <a:r>
                        <a:rPr lang="tr-TR" sz="1800">
                          <a:solidFill>
                            <a:schemeClr val="tx1"/>
                          </a:solidFill>
                          <a:effectLst/>
                        </a:rPr>
                        <a:t>Sayı</a:t>
                      </a:r>
                      <a:endParaRPr lang="tr-TR" sz="180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a:solidFill>
                            <a:schemeClr val="tx1"/>
                          </a:solidFill>
                          <a:effectLst/>
                        </a:rPr>
                        <a:t>Katkı</a:t>
                      </a:r>
                      <a:endParaRPr lang="tr-TR" sz="180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a:solidFill>
                            <a:schemeClr val="tx1"/>
                          </a:solidFill>
                          <a:effectLst/>
                        </a:rPr>
                        <a:t>Notlar </a:t>
                      </a:r>
                      <a:endParaRPr lang="tr-TR" sz="1800">
                        <a:solidFill>
                          <a:schemeClr val="tx1"/>
                        </a:solidFill>
                        <a:effectLst/>
                        <a:latin typeface="Times New Roman"/>
                        <a:ea typeface="Times New Roman"/>
                      </a:endParaRPr>
                    </a:p>
                  </a:txBody>
                  <a:tcPr marL="68580" marR="68580" marT="0" marB="0"/>
                </a:tc>
                <a:tc>
                  <a:txBody>
                    <a:bodyPr/>
                    <a:lstStyle/>
                    <a:p>
                      <a:endParaRPr lang="tr-TR" sz="1800">
                        <a:solidFill>
                          <a:schemeClr val="tx1"/>
                        </a:solidFill>
                      </a:endParaRPr>
                    </a:p>
                  </a:txBody>
                  <a:tcPr/>
                </a:tc>
              </a:tr>
              <a:tr h="0">
                <a:tc>
                  <a:txBody>
                    <a:bodyPr/>
                    <a:lstStyle/>
                    <a:p>
                      <a:pPr algn="ctr">
                        <a:spcAft>
                          <a:spcPts val="0"/>
                        </a:spcAft>
                      </a:pPr>
                      <a:r>
                        <a:rPr lang="tr-TR" sz="1800" dirty="0" smtClean="0">
                          <a:solidFill>
                            <a:schemeClr val="tx1"/>
                          </a:solidFill>
                          <a:effectLst/>
                        </a:rPr>
                        <a:t>Vize (1)</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dirty="0" smtClean="0">
                          <a:solidFill>
                            <a:schemeClr val="tx1"/>
                          </a:solidFill>
                          <a:effectLst/>
                        </a:rPr>
                        <a:t>10%</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a:solidFill>
                            <a:schemeClr val="tx1"/>
                          </a:solidFill>
                          <a:effectLst/>
                        </a:rPr>
                        <a:t> </a:t>
                      </a:r>
                      <a:endParaRPr lang="tr-TR" sz="1800">
                        <a:solidFill>
                          <a:schemeClr val="tx1"/>
                        </a:solidFill>
                        <a:effectLst/>
                        <a:latin typeface="Times New Roman"/>
                        <a:ea typeface="Times New Roman"/>
                      </a:endParaRPr>
                    </a:p>
                  </a:txBody>
                  <a:tcPr marL="68580" marR="68580" marT="0" marB="0"/>
                </a:tc>
                <a:tc>
                  <a:txBody>
                    <a:bodyPr/>
                    <a:lstStyle/>
                    <a:p>
                      <a:endParaRPr lang="tr-TR" sz="1800">
                        <a:solidFill>
                          <a:schemeClr val="tx1"/>
                        </a:solidFill>
                      </a:endParaRPr>
                    </a:p>
                  </a:txBody>
                  <a:tcPr/>
                </a:tc>
              </a:tr>
              <a:tr h="0">
                <a:tc>
                  <a:txBody>
                    <a:bodyPr/>
                    <a:lstStyle/>
                    <a:p>
                      <a:pPr algn="ctr">
                        <a:spcAft>
                          <a:spcPts val="0"/>
                        </a:spcAft>
                      </a:pPr>
                      <a:r>
                        <a:rPr lang="tr-TR" sz="1800" dirty="0" smtClean="0">
                          <a:solidFill>
                            <a:schemeClr val="tx1"/>
                          </a:solidFill>
                          <a:effectLst/>
                        </a:rPr>
                        <a:t>Proje </a:t>
                      </a:r>
                      <a:r>
                        <a:rPr lang="tr-TR" sz="1800" dirty="0" smtClean="0">
                          <a:solidFill>
                            <a:schemeClr val="tx1"/>
                          </a:solidFill>
                          <a:effectLst/>
                        </a:rPr>
                        <a:t>(2)</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dirty="0" smtClean="0">
                          <a:solidFill>
                            <a:schemeClr val="tx1"/>
                          </a:solidFill>
                          <a:effectLst/>
                        </a:rPr>
                        <a:t>40%</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dirty="0">
                          <a:solidFill>
                            <a:schemeClr val="tx1"/>
                          </a:solidFill>
                          <a:effectLst/>
                        </a:rPr>
                        <a:t>“Tez yazım kurallarına uygun”</a:t>
                      </a:r>
                      <a:endParaRPr lang="tr-TR" sz="1800" dirty="0">
                        <a:solidFill>
                          <a:schemeClr val="tx1"/>
                        </a:solidFill>
                        <a:effectLst/>
                        <a:latin typeface="Times New Roman"/>
                        <a:ea typeface="Times New Roman"/>
                      </a:endParaRPr>
                    </a:p>
                  </a:txBody>
                  <a:tcPr marL="68580" marR="68580" marT="0" marB="0"/>
                </a:tc>
                <a:tc>
                  <a:txBody>
                    <a:bodyPr/>
                    <a:lstStyle/>
                    <a:p>
                      <a:endParaRPr lang="tr-TR" sz="1800">
                        <a:solidFill>
                          <a:schemeClr val="tx1"/>
                        </a:solidFill>
                      </a:endParaRPr>
                    </a:p>
                  </a:txBody>
                  <a:tcPr/>
                </a:tc>
              </a:tr>
              <a:tr h="0">
                <a:tc>
                  <a:txBody>
                    <a:bodyPr/>
                    <a:lstStyle/>
                    <a:p>
                      <a:pPr algn="ctr">
                        <a:spcAft>
                          <a:spcPts val="0"/>
                        </a:spcAft>
                      </a:pPr>
                      <a:r>
                        <a:rPr lang="tr-TR" sz="1800" dirty="0">
                          <a:solidFill>
                            <a:schemeClr val="tx1"/>
                          </a:solidFill>
                          <a:effectLst/>
                        </a:rPr>
                        <a:t> </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a:solidFill>
                            <a:schemeClr val="tx1"/>
                          </a:solidFill>
                          <a:effectLst/>
                        </a:rPr>
                        <a:t> </a:t>
                      </a:r>
                      <a:endParaRPr lang="tr-TR" sz="180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dirty="0">
                          <a:solidFill>
                            <a:schemeClr val="tx1"/>
                          </a:solidFill>
                          <a:effectLst/>
                        </a:rPr>
                        <a:t> </a:t>
                      </a:r>
                      <a:endParaRPr lang="tr-TR" sz="1800" dirty="0">
                        <a:solidFill>
                          <a:schemeClr val="tx1"/>
                        </a:solidFill>
                        <a:effectLst/>
                        <a:latin typeface="Times New Roman"/>
                        <a:ea typeface="Times New Roman"/>
                      </a:endParaRPr>
                    </a:p>
                  </a:txBody>
                  <a:tcPr marL="68580" marR="68580" marT="0" marB="0"/>
                </a:tc>
                <a:tc>
                  <a:txBody>
                    <a:bodyPr/>
                    <a:lstStyle/>
                    <a:p>
                      <a:endParaRPr lang="tr-TR" sz="1800">
                        <a:solidFill>
                          <a:schemeClr val="tx1"/>
                        </a:solidFill>
                      </a:endParaRPr>
                    </a:p>
                  </a:txBody>
                  <a:tcPr/>
                </a:tc>
              </a:tr>
              <a:tr h="0">
                <a:tc>
                  <a:txBody>
                    <a:bodyPr/>
                    <a:lstStyle/>
                    <a:p>
                      <a:pPr algn="ctr">
                        <a:spcAft>
                          <a:spcPts val="0"/>
                        </a:spcAft>
                      </a:pPr>
                      <a:r>
                        <a:rPr lang="tr-TR" sz="1800" dirty="0" smtClean="0">
                          <a:solidFill>
                            <a:schemeClr val="tx1"/>
                          </a:solidFill>
                          <a:effectLst/>
                        </a:rPr>
                        <a:t>Final (1)</a:t>
                      </a:r>
                      <a:r>
                        <a:rPr lang="tr-TR" sz="1800" dirty="0">
                          <a:solidFill>
                            <a:schemeClr val="tx1"/>
                          </a:solidFill>
                          <a:effectLst/>
                        </a:rPr>
                        <a:t> </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dirty="0">
                          <a:solidFill>
                            <a:schemeClr val="tx1"/>
                          </a:solidFill>
                          <a:effectLst/>
                        </a:rPr>
                        <a:t>50%</a:t>
                      </a:r>
                      <a:endParaRPr lang="tr-TR" sz="1800" dirty="0">
                        <a:solidFill>
                          <a:schemeClr val="tx1"/>
                        </a:solidFill>
                        <a:effectLst/>
                        <a:latin typeface="Times New Roman"/>
                        <a:ea typeface="Times New Roman"/>
                      </a:endParaRPr>
                    </a:p>
                  </a:txBody>
                  <a:tcPr marL="68580" marR="68580" marT="0" marB="0"/>
                </a:tc>
                <a:tc>
                  <a:txBody>
                    <a:bodyPr/>
                    <a:lstStyle/>
                    <a:p>
                      <a:pPr algn="ctr">
                        <a:spcAft>
                          <a:spcPts val="0"/>
                        </a:spcAft>
                      </a:pPr>
                      <a:r>
                        <a:rPr lang="tr-TR" sz="1800">
                          <a:solidFill>
                            <a:schemeClr val="tx1"/>
                          </a:solidFill>
                          <a:effectLst/>
                        </a:rPr>
                        <a:t> </a:t>
                      </a:r>
                      <a:endParaRPr lang="tr-TR" sz="1800">
                        <a:solidFill>
                          <a:schemeClr val="tx1"/>
                        </a:solidFill>
                        <a:effectLst/>
                        <a:latin typeface="Times New Roman"/>
                        <a:ea typeface="Times New Roman"/>
                      </a:endParaRPr>
                    </a:p>
                  </a:txBody>
                  <a:tcPr marL="68580" marR="68580" marT="0" marB="0"/>
                </a:tc>
                <a:tc>
                  <a:txBody>
                    <a:bodyPr/>
                    <a:lstStyle/>
                    <a:p>
                      <a:endParaRPr lang="tr-TR" sz="1800" dirty="0">
                        <a:solidFill>
                          <a:schemeClr val="tx1"/>
                        </a:solidFill>
                      </a:endParaRPr>
                    </a:p>
                  </a:txBody>
                  <a:tcPr/>
                </a:tc>
              </a:tr>
            </a:tbl>
          </a:graphicData>
        </a:graphic>
      </p:graphicFrame>
      <p:graphicFrame>
        <p:nvGraphicFramePr>
          <p:cNvPr id="5" name="Tablo 4"/>
          <p:cNvGraphicFramePr>
            <a:graphicFrameLocks noGrp="1"/>
          </p:cNvGraphicFramePr>
          <p:nvPr>
            <p:extLst>
              <p:ext uri="{D42A27DB-BD31-4B8C-83A1-F6EECF244321}">
                <p14:modId xmlns:p14="http://schemas.microsoft.com/office/powerpoint/2010/main" val="3669661990"/>
              </p:ext>
            </p:extLst>
          </p:nvPr>
        </p:nvGraphicFramePr>
        <p:xfrm>
          <a:off x="1043608" y="3789040"/>
          <a:ext cx="7632848" cy="2304256"/>
        </p:xfrm>
        <a:graphic>
          <a:graphicData uri="http://schemas.openxmlformats.org/drawingml/2006/table">
            <a:tbl>
              <a:tblPr firstRow="1" firstCol="1" lastRow="1" lastCol="1" bandRow="1" bandCol="1">
                <a:tableStyleId>{5C22544A-7EE6-4342-B048-85BDC9FD1C3A}</a:tableStyleId>
              </a:tblPr>
              <a:tblGrid>
                <a:gridCol w="7632848"/>
              </a:tblGrid>
              <a:tr h="572799">
                <a:tc>
                  <a:txBody>
                    <a:bodyPr/>
                    <a:lstStyle/>
                    <a:p>
                      <a:pPr algn="ctr">
                        <a:spcAft>
                          <a:spcPts val="0"/>
                        </a:spcAft>
                      </a:pPr>
                      <a:r>
                        <a:rPr lang="tr-TR" sz="1600" dirty="0">
                          <a:solidFill>
                            <a:schemeClr val="tx1"/>
                          </a:solidFill>
                          <a:effectLst/>
                        </a:rPr>
                        <a:t>DÖNEM PROJESİ ESASLARI   </a:t>
                      </a:r>
                      <a:endParaRPr lang="tr-TR" sz="1600" dirty="0">
                        <a:solidFill>
                          <a:schemeClr val="tx1"/>
                        </a:solidFill>
                        <a:effectLst/>
                        <a:latin typeface="Times New Roman"/>
                        <a:ea typeface="Times New Roman"/>
                      </a:endParaRPr>
                    </a:p>
                  </a:txBody>
                  <a:tcPr marL="68580" marR="68580" marT="0" marB="0">
                    <a:solidFill>
                      <a:schemeClr val="bg2"/>
                    </a:solidFill>
                  </a:tcPr>
                </a:tc>
              </a:tr>
              <a:tr h="1731457">
                <a:tc>
                  <a:txBody>
                    <a:bodyPr/>
                    <a:lstStyle/>
                    <a:p>
                      <a:pPr algn="just">
                        <a:spcAft>
                          <a:spcPts val="0"/>
                        </a:spcAft>
                      </a:pPr>
                      <a:r>
                        <a:rPr lang="tr-TR" sz="1600" dirty="0">
                          <a:solidFill>
                            <a:schemeClr val="tx1"/>
                          </a:solidFill>
                          <a:effectLst/>
                        </a:rPr>
                        <a:t> Çağ Üniversitesi Sosyal Bilimler Enstitüsü Tez Yazım kurallarına uygun olarak </a:t>
                      </a:r>
                      <a:r>
                        <a:rPr lang="tr-TR" sz="1600" dirty="0" smtClean="0">
                          <a:solidFill>
                            <a:schemeClr val="tx1"/>
                          </a:solidFill>
                          <a:effectLst/>
                        </a:rPr>
                        <a:t>iki </a:t>
                      </a:r>
                      <a:r>
                        <a:rPr lang="tr-TR" sz="1600" dirty="0">
                          <a:solidFill>
                            <a:schemeClr val="tx1"/>
                          </a:solidFill>
                          <a:effectLst/>
                        </a:rPr>
                        <a:t>çalışma yapılacaktır. Konu </a:t>
                      </a:r>
                      <a:r>
                        <a:rPr lang="tr-TR" sz="1600" dirty="0" smtClean="0">
                          <a:solidFill>
                            <a:schemeClr val="tx1"/>
                          </a:solidFill>
                          <a:effectLst/>
                        </a:rPr>
                        <a:t>seçiminde</a:t>
                      </a:r>
                      <a:r>
                        <a:rPr lang="tr-TR" sz="1600" baseline="0" dirty="0" smtClean="0">
                          <a:solidFill>
                            <a:schemeClr val="tx1"/>
                          </a:solidFill>
                          <a:effectLst/>
                        </a:rPr>
                        <a:t> </a:t>
                      </a:r>
                      <a:r>
                        <a:rPr lang="tr-TR" sz="1600" dirty="0" smtClean="0">
                          <a:solidFill>
                            <a:schemeClr val="tx1"/>
                          </a:solidFill>
                          <a:effectLst/>
                        </a:rPr>
                        <a:t>öğrenciler </a:t>
                      </a:r>
                      <a:r>
                        <a:rPr lang="tr-TR" sz="1600" dirty="0">
                          <a:solidFill>
                            <a:schemeClr val="tx1"/>
                          </a:solidFill>
                          <a:effectLst/>
                        </a:rPr>
                        <a:t>özgündür. Projeyi ister tek kişi olarak ya da en fazla </a:t>
                      </a:r>
                      <a:r>
                        <a:rPr lang="tr-TR" sz="1600" dirty="0" smtClean="0">
                          <a:solidFill>
                            <a:schemeClr val="tx1"/>
                          </a:solidFill>
                          <a:effectLst/>
                        </a:rPr>
                        <a:t>2 </a:t>
                      </a:r>
                      <a:r>
                        <a:rPr lang="tr-TR" sz="1600" dirty="0">
                          <a:solidFill>
                            <a:schemeClr val="tx1"/>
                          </a:solidFill>
                          <a:effectLst/>
                        </a:rPr>
                        <a:t>kişilik gruplar halinde hazırlayabilirsiniz</a:t>
                      </a:r>
                      <a:r>
                        <a:rPr lang="tr-TR" sz="1600" dirty="0" smtClean="0">
                          <a:solidFill>
                            <a:schemeClr val="tx1"/>
                          </a:solidFill>
                          <a:effectLst/>
                        </a:rPr>
                        <a:t>. MSWord dosyasında yazılmış halinin çıktısı dersin</a:t>
                      </a:r>
                      <a:r>
                        <a:rPr lang="tr-TR" sz="1600" baseline="0" dirty="0" smtClean="0">
                          <a:solidFill>
                            <a:schemeClr val="tx1"/>
                          </a:solidFill>
                          <a:effectLst/>
                        </a:rPr>
                        <a:t> sorumlu öğretim elemanına elden ve mail aracılığıyla teslim edilir. Son teslim tarihi: 8 Mayıs </a:t>
                      </a:r>
                      <a:r>
                        <a:rPr lang="tr-TR" sz="1600" baseline="0" dirty="0" smtClean="0">
                          <a:solidFill>
                            <a:schemeClr val="tx1"/>
                          </a:solidFill>
                          <a:effectLst/>
                        </a:rPr>
                        <a:t>2019</a:t>
                      </a:r>
                    </a:p>
                    <a:p>
                      <a:pPr algn="just">
                        <a:spcAft>
                          <a:spcPts val="0"/>
                        </a:spcAft>
                      </a:pPr>
                      <a:r>
                        <a:rPr lang="tr-TR" sz="1600" baseline="0" dirty="0" smtClean="0">
                          <a:solidFill>
                            <a:schemeClr val="tx1"/>
                          </a:solidFill>
                          <a:effectLst/>
                          <a:latin typeface="Times New Roman"/>
                          <a:ea typeface="Times New Roman"/>
                        </a:rPr>
                        <a:t> 1. Görüşme temelli araştırma : %20</a:t>
                      </a:r>
                    </a:p>
                    <a:p>
                      <a:pPr algn="just">
                        <a:spcAft>
                          <a:spcPts val="0"/>
                        </a:spcAft>
                      </a:pPr>
                      <a:r>
                        <a:rPr lang="tr-TR" sz="1600" baseline="0" dirty="0" smtClean="0">
                          <a:solidFill>
                            <a:schemeClr val="tx1"/>
                          </a:solidFill>
                          <a:effectLst/>
                          <a:latin typeface="Times New Roman"/>
                          <a:ea typeface="Times New Roman"/>
                        </a:rPr>
                        <a:t>2. Anket formu  temelli araştırma : % 20</a:t>
                      </a:r>
                      <a:endParaRPr lang="tr-TR" sz="1600" dirty="0">
                        <a:solidFill>
                          <a:schemeClr val="tx1"/>
                        </a:solidFill>
                        <a:effectLst/>
                        <a:latin typeface="Times New Roman"/>
                        <a:ea typeface="Times New Roman"/>
                      </a:endParaRPr>
                    </a:p>
                  </a:txBody>
                  <a:tcPr marL="68580" marR="68580" marT="0" marB="0">
                    <a:solidFill>
                      <a:schemeClr val="bg2"/>
                    </a:solidFill>
                  </a:tcPr>
                </a:tc>
              </a:tr>
            </a:tbl>
          </a:graphicData>
        </a:graphic>
      </p:graphicFrame>
    </p:spTree>
    <p:extLst>
      <p:ext uri="{BB962C8B-B14F-4D97-AF65-F5344CB8AC3E}">
        <p14:creationId xmlns:p14="http://schemas.microsoft.com/office/powerpoint/2010/main" val="386756090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fontScale="90000"/>
          </a:bodyPr>
          <a:lstStyle/>
          <a:p>
            <a:r>
              <a:rPr lang="tr-TR" b="1" dirty="0"/>
              <a:t> </a:t>
            </a:r>
            <a:r>
              <a:rPr lang="tr-TR" b="1" dirty="0" smtClean="0"/>
              <a:t>Araştırma raporunda yer alacak muhtemel başlıklar</a:t>
            </a:r>
            <a:endParaRPr lang="tr-TR" b="1" dirty="0"/>
          </a:p>
        </p:txBody>
      </p:sp>
      <p:sp>
        <p:nvSpPr>
          <p:cNvPr id="3" name="İçerik Yer Tutucusu 2"/>
          <p:cNvSpPr>
            <a:spLocks noGrp="1"/>
          </p:cNvSpPr>
          <p:nvPr>
            <p:ph idx="1"/>
          </p:nvPr>
        </p:nvSpPr>
        <p:spPr>
          <a:xfrm>
            <a:off x="457200" y="1484784"/>
            <a:ext cx="8229600" cy="4641379"/>
          </a:xfrm>
        </p:spPr>
        <p:txBody>
          <a:bodyPr>
            <a:normAutofit fontScale="85000" lnSpcReduction="20000"/>
          </a:bodyPr>
          <a:lstStyle/>
          <a:p>
            <a:r>
              <a:rPr lang="tr-TR" b="1" dirty="0" smtClean="0"/>
              <a:t>Özet</a:t>
            </a:r>
            <a:r>
              <a:rPr lang="tr-TR" dirty="0" smtClean="0"/>
              <a:t> (200-250 kelime)</a:t>
            </a:r>
          </a:p>
          <a:p>
            <a:r>
              <a:rPr lang="tr-TR" b="1" dirty="0" err="1" smtClean="0"/>
              <a:t>Abstract</a:t>
            </a:r>
            <a:r>
              <a:rPr lang="tr-TR" b="1" dirty="0" smtClean="0"/>
              <a:t> </a:t>
            </a:r>
            <a:r>
              <a:rPr lang="tr-TR" dirty="0" smtClean="0"/>
              <a:t>(200-250 kelime)</a:t>
            </a:r>
          </a:p>
          <a:p>
            <a:r>
              <a:rPr lang="tr-TR" b="1" dirty="0" smtClean="0"/>
              <a:t>Giriş</a:t>
            </a:r>
          </a:p>
          <a:p>
            <a:r>
              <a:rPr lang="tr-TR" b="1" dirty="0" smtClean="0"/>
              <a:t>Kavramsal Çerçeve- </a:t>
            </a:r>
            <a:r>
              <a:rPr lang="tr-TR" dirty="0" smtClean="0"/>
              <a:t>Literatür (en az 20 kaynak  kitap,tez,makale vb.) </a:t>
            </a:r>
          </a:p>
          <a:p>
            <a:r>
              <a:rPr lang="tr-TR" b="1" dirty="0" smtClean="0"/>
              <a:t>Yöntem</a:t>
            </a:r>
            <a:r>
              <a:rPr lang="tr-TR" dirty="0" smtClean="0"/>
              <a:t>    (Anket:50; derinlemesine mülakat:10 kişi; odak grup: 1)</a:t>
            </a:r>
          </a:p>
          <a:p>
            <a:r>
              <a:rPr lang="tr-TR" b="1" dirty="0" smtClean="0"/>
              <a:t>Analiz ve Bulgular </a:t>
            </a:r>
          </a:p>
          <a:p>
            <a:r>
              <a:rPr lang="tr-TR" b="1" dirty="0" smtClean="0"/>
              <a:t>Sonuç ve Öneriler</a:t>
            </a:r>
          </a:p>
          <a:p>
            <a:r>
              <a:rPr lang="tr-TR" b="1" dirty="0" smtClean="0"/>
              <a:t>Kaynakça</a:t>
            </a:r>
          </a:p>
          <a:p>
            <a:r>
              <a:rPr lang="tr-TR" b="1" dirty="0" smtClean="0"/>
              <a:t>Ekler</a:t>
            </a:r>
            <a:r>
              <a:rPr lang="tr-TR" dirty="0" smtClean="0"/>
              <a:t> (Anket formu,  izin </a:t>
            </a:r>
            <a:r>
              <a:rPr lang="tr-TR" dirty="0" err="1" smtClean="0"/>
              <a:t>formları,görüşme</a:t>
            </a:r>
            <a:r>
              <a:rPr lang="tr-TR" dirty="0" smtClean="0"/>
              <a:t> formu vb.)</a:t>
            </a:r>
          </a:p>
        </p:txBody>
      </p:sp>
    </p:spTree>
    <p:extLst>
      <p:ext uri="{BB962C8B-B14F-4D97-AF65-F5344CB8AC3E}">
        <p14:creationId xmlns:p14="http://schemas.microsoft.com/office/powerpoint/2010/main" val="3158487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1412776"/>
            <a:ext cx="8229600" cy="1863080"/>
          </a:xfrm>
        </p:spPr>
        <p:txBody>
          <a:bodyPr>
            <a:normAutofit fontScale="90000"/>
          </a:bodyPr>
          <a:lstStyle/>
          <a:p>
            <a:r>
              <a:rPr lang="tr-TR" dirty="0"/>
              <a:t>Bilimsel yöntem ve bilim </a:t>
            </a:r>
            <a:r>
              <a:rPr lang="tr-TR" dirty="0" smtClean="0"/>
              <a:t>felsefesi</a:t>
            </a:r>
            <a:br>
              <a:rPr lang="tr-TR" dirty="0" smtClean="0"/>
            </a:br>
            <a:r>
              <a:rPr lang="tr-TR" dirty="0" smtClean="0"/>
              <a:t>Gürbüz ve Şahin,2016 ve</a:t>
            </a:r>
            <a:br>
              <a:rPr lang="tr-TR" dirty="0" smtClean="0"/>
            </a:br>
            <a:r>
              <a:rPr lang="tr-TR" dirty="0" smtClean="0"/>
              <a:t>Çoşkun, Altunışık vd.,2015</a:t>
            </a:r>
            <a:br>
              <a:rPr lang="tr-TR" dirty="0" smtClean="0"/>
            </a:br>
            <a:r>
              <a:rPr lang="tr-TR" dirty="0"/>
              <a:t/>
            </a:r>
            <a:br>
              <a:rPr lang="tr-TR" dirty="0"/>
            </a:br>
            <a:endParaRPr lang="en-US" dirty="0"/>
          </a:p>
        </p:txBody>
      </p:sp>
    </p:spTree>
    <p:extLst>
      <p:ext uri="{BB962C8B-B14F-4D97-AF65-F5344CB8AC3E}">
        <p14:creationId xmlns:p14="http://schemas.microsoft.com/office/powerpoint/2010/main" val="13030430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dirty="0" smtClean="0"/>
              <a:t>Bilim ve Bilimsel Araştırma</a:t>
            </a:r>
            <a:endParaRPr lang="tr-TR" dirty="0"/>
          </a:p>
        </p:txBody>
      </p:sp>
      <p:sp>
        <p:nvSpPr>
          <p:cNvPr id="3" name="İçerik Yer Tutucusu 2"/>
          <p:cNvSpPr>
            <a:spLocks noGrp="1"/>
          </p:cNvSpPr>
          <p:nvPr>
            <p:ph idx="1"/>
          </p:nvPr>
        </p:nvSpPr>
        <p:spPr/>
        <p:txBody>
          <a:bodyPr>
            <a:normAutofit fontScale="85000" lnSpcReduction="20000"/>
          </a:bodyPr>
          <a:lstStyle/>
          <a:p>
            <a:pPr marL="0" indent="0">
              <a:buNone/>
            </a:pPr>
            <a:r>
              <a:rPr lang="tr-TR" b="1" u="sng" dirty="0" smtClean="0"/>
              <a:t>Bilim;</a:t>
            </a:r>
            <a:endParaRPr lang="tr-TR" b="1" u="sng" dirty="0"/>
          </a:p>
          <a:p>
            <a:r>
              <a:rPr lang="tr-TR" dirty="0" smtClean="0"/>
              <a:t>Latince </a:t>
            </a:r>
            <a:r>
              <a:rPr lang="tr-TR" b="1" i="1" dirty="0" smtClean="0"/>
              <a:t>bilmek</a:t>
            </a:r>
            <a:r>
              <a:rPr lang="tr-TR" dirty="0" smtClean="0"/>
              <a:t> kökünden  (</a:t>
            </a:r>
            <a:r>
              <a:rPr lang="tr-TR" dirty="0" err="1" smtClean="0"/>
              <a:t>Scire</a:t>
            </a:r>
            <a:r>
              <a:rPr lang="tr-TR" dirty="0" smtClean="0"/>
              <a:t>) türemiş, </a:t>
            </a:r>
            <a:r>
              <a:rPr lang="tr-TR" b="1" i="1" dirty="0" smtClean="0"/>
              <a:t>Bilinen şey </a:t>
            </a:r>
            <a:r>
              <a:rPr lang="tr-TR" dirty="0" smtClean="0"/>
              <a:t>(</a:t>
            </a:r>
            <a:r>
              <a:rPr lang="tr-TR" dirty="0" err="1" smtClean="0"/>
              <a:t>scientia</a:t>
            </a:r>
            <a:r>
              <a:rPr lang="tr-TR" dirty="0" smtClean="0"/>
              <a:t>) ya </a:t>
            </a:r>
            <a:r>
              <a:rPr lang="tr-TR" b="1" i="1" dirty="0" smtClean="0"/>
              <a:t>da bilgi </a:t>
            </a:r>
            <a:r>
              <a:rPr lang="tr-TR" dirty="0" smtClean="0"/>
              <a:t>anlamına gelen bir kelimedir.</a:t>
            </a:r>
          </a:p>
          <a:p>
            <a:r>
              <a:rPr lang="tr-TR" dirty="0" smtClean="0"/>
              <a:t>Modern anlamda  bilim, 16-17 .yy’da batıda yaşanan önemli sosyal ve siyasi değişiklikler sonucunda, </a:t>
            </a:r>
            <a:r>
              <a:rPr lang="tr-TR" i="1" u="sng" dirty="0" smtClean="0">
                <a:effectLst>
                  <a:outerShdw blurRad="38100" dist="38100" dir="2700000" algn="tl">
                    <a:srgbClr val="000000">
                      <a:alpha val="43137"/>
                    </a:srgbClr>
                  </a:outerShdw>
                </a:effectLst>
              </a:rPr>
              <a:t>doğayı ve toplumu anlama ve açıklamada</a:t>
            </a:r>
            <a:r>
              <a:rPr lang="tr-TR" dirty="0" smtClean="0"/>
              <a:t> gelenek ve dinin yerini alan bir «</a:t>
            </a:r>
            <a:r>
              <a:rPr lang="tr-TR" b="1" dirty="0" smtClean="0"/>
              <a:t>düşünce tarzı» </a:t>
            </a:r>
            <a:r>
              <a:rPr lang="tr-TR" dirty="0" smtClean="0"/>
              <a:t>olarak ortaya çıkmıştır.</a:t>
            </a:r>
          </a:p>
          <a:p>
            <a:r>
              <a:rPr lang="tr-TR" dirty="0" smtClean="0"/>
              <a:t>«gerçeği araştırma gayretlerinin tümü»</a:t>
            </a:r>
          </a:p>
          <a:p>
            <a:r>
              <a:rPr lang="tr-TR" dirty="0" smtClean="0"/>
              <a:t>«Geçerliliği kabul edilmiş sistemli bilgiler kümesi»</a:t>
            </a:r>
          </a:p>
          <a:p>
            <a:r>
              <a:rPr lang="tr-TR" dirty="0" smtClean="0"/>
              <a:t>«Nesnel dünyaya ve bu dünyada yer alan olgulara ilişkin </a:t>
            </a:r>
            <a:r>
              <a:rPr lang="tr-TR" b="1" i="1" dirty="0" smtClean="0"/>
              <a:t>tarafsız gözlem ve sistematik deneye </a:t>
            </a:r>
            <a:r>
              <a:rPr lang="tr-TR" dirty="0" smtClean="0"/>
              <a:t>dayalı </a:t>
            </a:r>
            <a:r>
              <a:rPr lang="tr-TR" b="1" u="sng" dirty="0" smtClean="0">
                <a:effectLst>
                  <a:outerShdw blurRad="38100" dist="38100" dir="2700000" algn="tl">
                    <a:srgbClr val="000000">
                      <a:alpha val="43137"/>
                    </a:srgbClr>
                  </a:outerShdw>
                </a:effectLst>
              </a:rPr>
              <a:t>zihinsel etkinliklerin ortak adı»</a:t>
            </a:r>
          </a:p>
          <a:p>
            <a:endParaRPr lang="tr-TR" dirty="0" smtClean="0"/>
          </a:p>
          <a:p>
            <a:endParaRPr lang="tr-TR" dirty="0" smtClean="0"/>
          </a:p>
        </p:txBody>
      </p:sp>
    </p:spTree>
    <p:extLst>
      <p:ext uri="{BB962C8B-B14F-4D97-AF65-F5344CB8AC3E}">
        <p14:creationId xmlns:p14="http://schemas.microsoft.com/office/powerpoint/2010/main" val="366319048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575</TotalTime>
  <Words>2388</Words>
  <Application>Microsoft Office PowerPoint</Application>
  <PresentationFormat>On-screen Show (4:3)</PresentationFormat>
  <Paragraphs>281</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Ofis Teması</vt:lpstr>
      <vt:lpstr>MAN-633 Araştırma Yöntemleri ve Çok Değişkenli İstatistikler</vt:lpstr>
      <vt:lpstr>TANIŞMA</vt:lpstr>
      <vt:lpstr>PowerPoint Presentation</vt:lpstr>
      <vt:lpstr>Araştırma Yöntemleri Dersi İçerik:</vt:lpstr>
      <vt:lpstr>Dersin amacı</vt:lpstr>
      <vt:lpstr>Ölçme ve Değerlendirme</vt:lpstr>
      <vt:lpstr> Araştırma raporunda yer alacak muhtemel başlıklar</vt:lpstr>
      <vt:lpstr>Bilimsel yöntem ve bilim felsefesi Gürbüz ve Şahin,2016 ve Çoşkun, Altunışık vd.,2015  </vt:lpstr>
      <vt:lpstr>Bilim ve Bilimsel Araştırma</vt:lpstr>
      <vt:lpstr>Doğrulanabilirlik ve yanlışlanabilirlik İlkeleri</vt:lpstr>
      <vt:lpstr>PowerPoint Presentation</vt:lpstr>
      <vt:lpstr>Bilim insanının amacı,</vt:lpstr>
      <vt:lpstr>Bilmenin alternatif yolları</vt:lpstr>
      <vt:lpstr>Bilimsel yöntem</vt:lpstr>
      <vt:lpstr>Bilimsel yaklaşım</vt:lpstr>
      <vt:lpstr>Bilimsel yöntem</vt:lpstr>
      <vt:lpstr>Gerçek bir araştırmanın</vt:lpstr>
      <vt:lpstr>Neden araştırma yöntemleri</vt:lpstr>
      <vt:lpstr>PowerPoint Presentation</vt:lpstr>
      <vt:lpstr> Neden bilimsel araştırma...</vt:lpstr>
      <vt:lpstr>Bilimsel araştırmanın aşamaları</vt:lpstr>
      <vt:lpstr> Bilimsel Araştırma Süreci (BAS)</vt:lpstr>
      <vt:lpstr>Sosyal bilimlerde akıl yürütme mantığı</vt:lpstr>
      <vt:lpstr>Bilim felsefesi</vt:lpstr>
      <vt:lpstr>Paradigma</vt:lpstr>
      <vt:lpstr>Sosyal Bilim (S.B.) anlayışları</vt:lpstr>
      <vt:lpstr>Pozitivist bilim</vt:lpstr>
      <vt:lpstr>Poztivizm ötesi (Yorumlayıcı) bilim</vt:lpstr>
      <vt:lpstr>PowerPoint Presentation</vt:lpstr>
      <vt:lpstr>Sosyal Bilimler</vt:lpstr>
      <vt:lpstr>Bilim Felsefesi ve Araştırma Çerçevesi</vt:lpstr>
      <vt:lpstr>Felsefe</vt:lpstr>
      <vt:lpstr>Bilgi Felsefesi</vt:lpstr>
      <vt:lpstr>Bütün bu sorulara</vt:lpstr>
      <vt:lpstr>Varlık Felsefesi</vt:lpstr>
      <vt:lpstr>Değer Felsefesi (Aksiyoloji)</vt:lpstr>
      <vt:lpstr>Araştırma Raporunun Hazırlanması</vt:lpstr>
      <vt:lpstr>Yazma aşamasında dikkat edilmesi gerekenler:</vt:lpstr>
      <vt:lpstr>Araştırma Yapısı</vt:lpstr>
      <vt:lpstr>Emik /Etik cevaplama</vt:lpstr>
    </vt:vector>
  </TitlesOfParts>
  <Company>Progressive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Araştırma Yöntemleri</dc:title>
  <dc:creator>Eda YAŞA</dc:creator>
  <cp:lastModifiedBy>none</cp:lastModifiedBy>
  <cp:revision>40</cp:revision>
  <cp:lastPrinted>2018-02-13T12:32:55Z</cp:lastPrinted>
  <dcterms:created xsi:type="dcterms:W3CDTF">2016-09-27T08:36:27Z</dcterms:created>
  <dcterms:modified xsi:type="dcterms:W3CDTF">2019-03-01T13:58:39Z</dcterms:modified>
</cp:coreProperties>
</file>