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24"/>
  </p:notesMasterIdLst>
  <p:sldIdLst>
    <p:sldId id="256" r:id="rId2"/>
    <p:sldId id="261" r:id="rId3"/>
    <p:sldId id="262" r:id="rId4"/>
    <p:sldId id="263" r:id="rId5"/>
    <p:sldId id="264" r:id="rId6"/>
    <p:sldId id="265" r:id="rId7"/>
    <p:sldId id="266" r:id="rId8"/>
    <p:sldId id="267" r:id="rId9"/>
    <p:sldId id="268" r:id="rId10"/>
    <p:sldId id="269" r:id="rId11"/>
    <p:sldId id="270" r:id="rId12"/>
    <p:sldId id="271" r:id="rId13"/>
    <p:sldId id="272" r:id="rId14"/>
    <p:sldId id="273" r:id="rId15"/>
    <p:sldId id="274" r:id="rId16"/>
    <p:sldId id="275" r:id="rId17"/>
    <p:sldId id="276" r:id="rId18"/>
    <p:sldId id="277" r:id="rId19"/>
    <p:sldId id="278" r:id="rId20"/>
    <p:sldId id="279" r:id="rId21"/>
    <p:sldId id="280" r:id="rId22"/>
    <p:sldId id="281" r:id="rId2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1F5C"/>
    <a:srgbClr val="E3DEC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1272" autoAdjust="0"/>
    <p:restoredTop sz="92357" autoAdjust="0"/>
  </p:normalViewPr>
  <p:slideViewPr>
    <p:cSldViewPr>
      <p:cViewPr>
        <p:scale>
          <a:sx n="81" d="100"/>
          <a:sy n="81" d="100"/>
        </p:scale>
        <p:origin x="-816" y="22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charset="0"/>
              </a:defRPr>
            </a:lvl1pPr>
          </a:lstStyle>
          <a:p>
            <a:pPr>
              <a:defRPr/>
            </a:pPr>
            <a:fld id="{F598B4E5-2077-41F2-86E1-335DE9E8B186}" type="datetimeFigureOut">
              <a:rPr lang="en-US"/>
              <a:pPr>
                <a:defRPr/>
              </a:pPr>
              <a:t>2/10/2020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charset="0"/>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Arial" charset="0"/>
              </a:defRPr>
            </a:lvl1pPr>
          </a:lstStyle>
          <a:p>
            <a:pPr>
              <a:defRPr/>
            </a:pPr>
            <a:fld id="{443D9ABB-53B1-4678-AAAB-20292ED2A7C4}" type="slidenum">
              <a:rPr lang="en-US"/>
              <a:pPr>
                <a:defRPr/>
              </a:pPr>
              <a:t>‹#›</a:t>
            </a:fld>
            <a:endParaRPr lang="en-US"/>
          </a:p>
        </p:txBody>
      </p:sp>
    </p:spTree>
    <p:extLst>
      <p:ext uri="{BB962C8B-B14F-4D97-AF65-F5344CB8AC3E}">
        <p14:creationId xmlns:p14="http://schemas.microsoft.com/office/powerpoint/2010/main" val="96361405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mtClean="0">
                <a:latin typeface="Times New Roman" pitchFamily="18" charset="0"/>
              </a:rPr>
              <a:t>This chapter discusses the microstructure of international trade.</a:t>
            </a:r>
          </a:p>
          <a:p>
            <a:pPr eaLnBrk="1" hangingPunct="1">
              <a:spcBef>
                <a:spcPct val="0"/>
              </a:spcBef>
            </a:pPr>
            <a:endParaRPr lang="en-US" altLang="en-US" smtClean="0"/>
          </a:p>
        </p:txBody>
      </p:sp>
      <p:sp>
        <p:nvSpPr>
          <p:cNvPr id="2458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BAD2FFD8-111E-4944-B750-F50AEC4B87B4}" type="slidenum">
              <a:rPr lang="en-US" altLang="en-US" smtClean="0"/>
              <a:pPr eaLnBrk="1" hangingPunct="1"/>
              <a:t>1</a:t>
            </a:fld>
            <a:endParaRPr lang="en-US"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3" name="Subtitle 2"/>
          <p:cNvSpPr>
            <a:spLocks noGrp="1"/>
          </p:cNvSpPr>
          <p:nvPr>
            <p:ph type="subTitle" idx="1" hasCustomPrompt="1"/>
          </p:nvPr>
        </p:nvSpPr>
        <p:spPr>
          <a:xfrm>
            <a:off x="1447800" y="5791200"/>
            <a:ext cx="6400800" cy="876300"/>
          </a:xfrm>
          <a:prstGeom prst="rect">
            <a:avLst/>
          </a:prstGeom>
        </p:spPr>
        <p:txBody>
          <a:bodyPr/>
          <a:lstStyle>
            <a:lvl1pPr marL="0" indent="0" algn="ctr">
              <a:buNone/>
              <a:defRPr sz="4000">
                <a:solidFill>
                  <a:schemeClr val="tx1"/>
                </a:solidFill>
                <a:latin typeface="Arial Narrow" panose="020B060602020203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Chapter #</a:t>
            </a:r>
            <a:endParaRPr lang="en-US" dirty="0"/>
          </a:p>
        </p:txBody>
      </p:sp>
      <p:sp>
        <p:nvSpPr>
          <p:cNvPr id="5" name="Footer Placeholder 4"/>
          <p:cNvSpPr>
            <a:spLocks noGrp="1"/>
          </p:cNvSpPr>
          <p:nvPr>
            <p:ph type="ftr" sz="quarter" idx="11"/>
          </p:nvPr>
        </p:nvSpPr>
        <p:spPr>
          <a:xfrm>
            <a:off x="5867400" y="6477000"/>
            <a:ext cx="2895600" cy="514794"/>
          </a:xfrm>
        </p:spPr>
        <p:txBody>
          <a:bodyPr/>
          <a:lstStyle/>
          <a:p>
            <a:pPr>
              <a:defRPr/>
            </a:pPr>
            <a:r>
              <a:rPr lang="en-US" dirty="0" smtClean="0"/>
              <a:t>Copyright © 2018 by the McGraw-Hill Companies, Inc. All rights reserved.</a:t>
            </a:r>
          </a:p>
          <a:p>
            <a:pPr>
              <a:defRPr/>
            </a:pPr>
            <a:endParaRPr lang="en-US" dirty="0"/>
          </a:p>
        </p:txBody>
      </p:sp>
      <p:sp>
        <p:nvSpPr>
          <p:cNvPr id="6" name="Slide Number Placeholder 5"/>
          <p:cNvSpPr>
            <a:spLocks noGrp="1"/>
          </p:cNvSpPr>
          <p:nvPr>
            <p:ph type="sldNum" sz="quarter" idx="12"/>
          </p:nvPr>
        </p:nvSpPr>
        <p:spPr/>
        <p:txBody>
          <a:bodyPr/>
          <a:lstStyle/>
          <a:p>
            <a:fld id="{998838B0-B1EB-4CFB-B949-0A81B5280E76}" type="slidenum">
              <a:rPr lang="en-US" smtClean="0"/>
              <a:t>‹#›</a:t>
            </a:fld>
            <a:endParaRPr lang="en-US" dirty="0"/>
          </a:p>
        </p:txBody>
      </p:sp>
      <p:sp>
        <p:nvSpPr>
          <p:cNvPr id="7" name="Title Placeholder 1"/>
          <p:cNvSpPr>
            <a:spLocks noGrp="1"/>
          </p:cNvSpPr>
          <p:nvPr>
            <p:ph type="title"/>
          </p:nvPr>
        </p:nvSpPr>
        <p:spPr>
          <a:xfrm>
            <a:off x="457200" y="5029200"/>
            <a:ext cx="8229600" cy="990600"/>
          </a:xfrm>
          <a:prstGeom prst="rect">
            <a:avLst/>
          </a:prstGeom>
        </p:spPr>
        <p:txBody>
          <a:bodyPr vert="horz" lIns="91440" tIns="45720" rIns="91440" bIns="45720" rtlCol="0" anchor="t">
            <a:noAutofit/>
          </a:bodyPr>
          <a:lstStyle>
            <a:lvl1pPr>
              <a:defRPr sz="5400" b="1">
                <a:solidFill>
                  <a:srgbClr val="C00000"/>
                </a:solidFill>
                <a:latin typeface="Arial Narrow" panose="020B0606020202030204" pitchFamily="34" charset="0"/>
              </a:defRPr>
            </a:lvl1pPr>
          </a:lstStyle>
          <a:p>
            <a:r>
              <a:rPr lang="en-US" smtClean="0"/>
              <a:t>Click to edit Master title style</a:t>
            </a:r>
            <a:endParaRPr lang="en-US" dirty="0"/>
          </a:p>
        </p:txBody>
      </p:sp>
      <p:sp>
        <p:nvSpPr>
          <p:cNvPr id="8" name="Rectangle 7"/>
          <p:cNvSpPr/>
          <p:nvPr userDrawn="1"/>
        </p:nvSpPr>
        <p:spPr>
          <a:xfrm>
            <a:off x="0" y="0"/>
            <a:ext cx="9144000" cy="381000"/>
          </a:xfrm>
          <a:prstGeom prst="rect">
            <a:avLst/>
          </a:prstGeom>
          <a:gradFill flip="none" rotWithShape="1">
            <a:gsLst>
              <a:gs pos="0">
                <a:srgbClr val="C00000">
                  <a:shade val="30000"/>
                  <a:satMod val="115000"/>
                </a:srgbClr>
              </a:gs>
              <a:gs pos="50000">
                <a:srgbClr val="C00000">
                  <a:shade val="67500"/>
                  <a:satMod val="115000"/>
                </a:srgbClr>
              </a:gs>
              <a:gs pos="100000">
                <a:srgbClr val="C00000">
                  <a:shade val="100000"/>
                  <a:satMod val="115000"/>
                </a:srgbClr>
              </a:gs>
            </a:gsLst>
            <a:lin ang="16200000" scaled="1"/>
            <a:tileRect/>
          </a:gradFill>
          <a:ln>
            <a:noFill/>
          </a:ln>
        </p:spPr>
        <p:style>
          <a:lnRef idx="2">
            <a:schemeClr val="accent6"/>
          </a:lnRef>
          <a:fillRef idx="1">
            <a:schemeClr val="lt1"/>
          </a:fillRef>
          <a:effectRef idx="0">
            <a:schemeClr val="accent6"/>
          </a:effectRef>
          <a:fontRef idx="minor">
            <a:schemeClr val="dk1"/>
          </a:fontRef>
        </p:style>
        <p:txBody>
          <a:bodyPr anchor="ctr"/>
          <a:lstStyle/>
          <a:p>
            <a:pPr algn="ctr">
              <a:defRPr/>
            </a:pPr>
            <a:endParaRPr lang="en-US"/>
          </a:p>
        </p:txBody>
      </p:sp>
      <p:pic>
        <p:nvPicPr>
          <p:cNvPr id="10" name="Picture 9"/>
          <p:cNvPicPr>
            <a:picLocks noChangeAspect="1"/>
          </p:cNvPicPr>
          <p:nvPr userDrawn="1"/>
        </p:nvPicPr>
        <p:blipFill rotWithShape="1">
          <a:blip r:embed="rId2"/>
          <a:srcRect l="34978" t="26029" r="35061" b="24074"/>
          <a:stretch/>
        </p:blipFill>
        <p:spPr>
          <a:xfrm>
            <a:off x="2213810" y="497940"/>
            <a:ext cx="4716379" cy="4418330"/>
          </a:xfrm>
          <a:prstGeom prst="rect">
            <a:avLst/>
          </a:prstGeom>
        </p:spPr>
      </p:pic>
    </p:spTree>
    <p:extLst>
      <p:ext uri="{BB962C8B-B14F-4D97-AF65-F5344CB8AC3E}">
        <p14:creationId xmlns:p14="http://schemas.microsoft.com/office/powerpoint/2010/main" val="1988578397"/>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066800" y="838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84DA7211-6BC3-4DD5-A2C3-6CB14ECA1DA4}" type="datetimeFigureOut">
              <a:rPr lang="en-US" smtClean="0"/>
              <a:t>2/10/2020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a:defRPr/>
            </a:pPr>
            <a:r>
              <a:rPr lang="en-US" smtClean="0"/>
              <a:t>#-</a:t>
            </a:r>
            <a:fld id="{0F5BDCB9-2D5D-4EE4-B4E1-AA94BE8DB7DF}" type="slidenum">
              <a:rPr lang="en-US" smtClean="0"/>
              <a:pPr>
                <a:defRPr/>
              </a:pPr>
              <a:t>‹#›</a:t>
            </a:fld>
            <a:endParaRPr lang="en-US"/>
          </a:p>
        </p:txBody>
      </p:sp>
    </p:spTree>
    <p:extLst>
      <p:ext uri="{BB962C8B-B14F-4D97-AF65-F5344CB8AC3E}">
        <p14:creationId xmlns:p14="http://schemas.microsoft.com/office/powerpoint/2010/main" val="7619851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84DA7211-6BC3-4DD5-A2C3-6CB14ECA1DA4}" type="datetimeFigureOut">
              <a:rPr lang="en-US" smtClean="0"/>
              <a:t>2/10/2020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a:defRPr/>
            </a:pPr>
            <a:r>
              <a:rPr lang="en-US" smtClean="0"/>
              <a:t>#-</a:t>
            </a:r>
            <a:fld id="{54DF46AF-E16E-4E92-BDFF-F292B86321BA}" type="slidenum">
              <a:rPr lang="en-US" smtClean="0"/>
              <a:pPr>
                <a:defRPr/>
              </a:pPr>
              <a:t>‹#›</a:t>
            </a:fld>
            <a:endParaRPr lang="en-US"/>
          </a:p>
        </p:txBody>
      </p:sp>
    </p:spTree>
    <p:extLst>
      <p:ext uri="{BB962C8B-B14F-4D97-AF65-F5344CB8AC3E}">
        <p14:creationId xmlns:p14="http://schemas.microsoft.com/office/powerpoint/2010/main" val="8274577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914400"/>
            <a:ext cx="8229600" cy="990600"/>
          </a:xfrm>
        </p:spPr>
        <p:txBody>
          <a:bodyPr>
            <a:normAutofit/>
          </a:bodyPr>
          <a:lstStyle>
            <a:lvl1pPr>
              <a:defRPr sz="4800">
                <a:solidFill>
                  <a:srgbClr val="C00000"/>
                </a:solidFill>
              </a:defRPr>
            </a:lvl1pPr>
          </a:lstStyle>
          <a:p>
            <a:r>
              <a:rPr lang="en-US" dirty="0" smtClean="0"/>
              <a:t>Title of slide</a:t>
            </a:r>
            <a:endParaRPr lang="en-US" dirty="0"/>
          </a:p>
        </p:txBody>
      </p:sp>
      <p:sp>
        <p:nvSpPr>
          <p:cNvPr id="3" name="Content Placeholder 2"/>
          <p:cNvSpPr>
            <a:spLocks noGrp="1"/>
          </p:cNvSpPr>
          <p:nvPr>
            <p:ph idx="1"/>
          </p:nvPr>
        </p:nvSpPr>
        <p:spPr>
          <a:xfrm>
            <a:off x="457200" y="1905000"/>
            <a:ext cx="8229600" cy="4525963"/>
          </a:xfrm>
          <a:prstGeom prst="rect">
            <a:avLst/>
          </a:prstGeom>
        </p:spPr>
        <p:txBody>
          <a:bodyPr/>
          <a:lstStyle>
            <a:lvl1pPr>
              <a:defRPr>
                <a:latin typeface="Arial Unicode MS" panose="020B0604020202020204" pitchFamily="34" charset="-128"/>
                <a:ea typeface="Arial Unicode MS" panose="020B0604020202020204" pitchFamily="34" charset="-128"/>
                <a:cs typeface="Arial Unicode MS" panose="020B0604020202020204" pitchFamily="34" charset="-128"/>
              </a:defRPr>
            </a:lvl1pPr>
            <a:lvl2pPr>
              <a:defRPr>
                <a:latin typeface="Arial Unicode MS" panose="020B0604020202020204" pitchFamily="34" charset="-128"/>
                <a:ea typeface="Arial Unicode MS" panose="020B0604020202020204" pitchFamily="34" charset="-128"/>
                <a:cs typeface="Arial Unicode MS" panose="020B0604020202020204" pitchFamily="34" charset="-128"/>
              </a:defRPr>
            </a:lvl2pPr>
            <a:lvl3pPr>
              <a:defRPr>
                <a:latin typeface="Arial Unicode MS" panose="020B0604020202020204" pitchFamily="34" charset="-128"/>
                <a:ea typeface="Arial Unicode MS" panose="020B0604020202020204" pitchFamily="34" charset="-128"/>
                <a:cs typeface="Arial Unicode MS" panose="020B0604020202020204" pitchFamily="34" charset="-128"/>
              </a:defRPr>
            </a:lvl3pPr>
            <a:lvl4pPr>
              <a:defRPr>
                <a:latin typeface="Arial Unicode MS" panose="020B0604020202020204" pitchFamily="34" charset="-128"/>
                <a:ea typeface="Arial Unicode MS" panose="020B0604020202020204" pitchFamily="34" charset="-128"/>
                <a:cs typeface="Arial Unicode MS" panose="020B0604020202020204" pitchFamily="34" charset="-128"/>
              </a:defRPr>
            </a:lvl4pPr>
            <a:lvl5pPr>
              <a:defRPr>
                <a:latin typeface="Arial Unicode MS" panose="020B0604020202020204" pitchFamily="34" charset="-128"/>
                <a:ea typeface="Arial Unicode MS" panose="020B0604020202020204" pitchFamily="34" charset="-128"/>
                <a:cs typeface="Arial Unicode MS" panose="020B0604020202020204" pitchFamily="34" charset="-128"/>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a:xfrm>
            <a:off x="5867400" y="6526795"/>
            <a:ext cx="2895600" cy="362394"/>
          </a:xfrm>
        </p:spPr>
        <p:txBody>
          <a:bodyPr/>
          <a:lstStyle/>
          <a:p>
            <a:r>
              <a:rPr lang="en-US" dirty="0" smtClean="0"/>
              <a:t>Copyright © 2018 by the McGraw-Hill Companies, Inc. All rights reserved.</a:t>
            </a:r>
          </a:p>
          <a:p>
            <a:endParaRPr lang="en-US" dirty="0" smtClean="0"/>
          </a:p>
          <a:p>
            <a:endParaRPr lang="en-US" dirty="0"/>
          </a:p>
        </p:txBody>
      </p:sp>
      <p:sp>
        <p:nvSpPr>
          <p:cNvPr id="6" name="Slide Number Placeholder 5"/>
          <p:cNvSpPr>
            <a:spLocks noGrp="1"/>
          </p:cNvSpPr>
          <p:nvPr>
            <p:ph type="sldNum" sz="quarter" idx="12"/>
          </p:nvPr>
        </p:nvSpPr>
        <p:spPr>
          <a:xfrm>
            <a:off x="7010400" y="6418447"/>
            <a:ext cx="2133600" cy="365125"/>
          </a:xfrm>
        </p:spPr>
        <p:txBody>
          <a:bodyPr/>
          <a:lstStyle/>
          <a:p>
            <a:pPr>
              <a:defRPr/>
            </a:pPr>
            <a:r>
              <a:rPr lang="en-US" smtClean="0"/>
              <a:t>#-</a:t>
            </a:r>
            <a:fld id="{E66D73FC-72E9-4C43-913B-9EA9188F2643}" type="slidenum">
              <a:rPr lang="en-US" smtClean="0"/>
              <a:pPr>
                <a:defRPr/>
              </a:pPr>
              <a:t>‹#›</a:t>
            </a:fld>
            <a:endParaRPr lang="en-US"/>
          </a:p>
        </p:txBody>
      </p:sp>
      <p:sp>
        <p:nvSpPr>
          <p:cNvPr id="17" name="TextBox 16"/>
          <p:cNvSpPr txBox="1"/>
          <p:nvPr/>
        </p:nvSpPr>
        <p:spPr>
          <a:xfrm>
            <a:off x="0" y="6781800"/>
            <a:ext cx="9144000" cy="91440"/>
          </a:xfrm>
          <a:prstGeom prst="rect">
            <a:avLst/>
          </a:prstGeom>
          <a:solidFill>
            <a:schemeClr val="tx2">
              <a:lumMod val="50000"/>
            </a:schemeClr>
          </a:solidFill>
        </p:spPr>
        <p:txBody>
          <a:bodyPr wrap="square" rtlCol="0">
            <a:spAutoFit/>
          </a:bodyPr>
          <a:lstStyle/>
          <a:p>
            <a:endParaRPr lang="en-US" dirty="0"/>
          </a:p>
        </p:txBody>
      </p:sp>
      <p:pic>
        <p:nvPicPr>
          <p:cNvPr id="8" name="Picture 5"/>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32656"/>
            <a:ext cx="9144000" cy="7798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09346007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84DA7211-6BC3-4DD5-A2C3-6CB14ECA1DA4}" type="datetimeFigureOut">
              <a:rPr lang="en-US" smtClean="0"/>
              <a:t>2/10/2020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a:defRPr/>
            </a:pPr>
            <a:r>
              <a:rPr lang="en-US" smtClean="0"/>
              <a:t>#-</a:t>
            </a:r>
            <a:fld id="{E72E50A3-AEC7-4373-8DAE-511DA4277F3E}" type="slidenum">
              <a:rPr lang="en-US" smtClean="0"/>
              <a:pPr>
                <a:defRPr/>
              </a:pPr>
              <a:t>‹#›</a:t>
            </a:fld>
            <a:endParaRPr lang="en-US"/>
          </a:p>
        </p:txBody>
      </p:sp>
    </p:spTree>
    <p:extLst>
      <p:ext uri="{BB962C8B-B14F-4D97-AF65-F5344CB8AC3E}">
        <p14:creationId xmlns:p14="http://schemas.microsoft.com/office/powerpoint/2010/main" val="3781447211"/>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84DA7211-6BC3-4DD5-A2C3-6CB14ECA1DA4}" type="datetimeFigureOut">
              <a:rPr lang="en-US" smtClean="0"/>
              <a:t>2/10/2020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pPr>
              <a:defRPr/>
            </a:pPr>
            <a:r>
              <a:rPr lang="en-US" smtClean="0"/>
              <a:t>#-</a:t>
            </a:r>
            <a:fld id="{72E2167B-B51F-4EAC-BAF6-84017A1B6879}" type="slidenum">
              <a:rPr lang="en-US" smtClean="0"/>
              <a:pPr>
                <a:defRPr/>
              </a:pPr>
              <a:t>‹#›</a:t>
            </a:fld>
            <a:endParaRPr lang="en-US"/>
          </a:p>
        </p:txBody>
      </p:sp>
    </p:spTree>
    <p:extLst>
      <p:ext uri="{BB962C8B-B14F-4D97-AF65-F5344CB8AC3E}">
        <p14:creationId xmlns:p14="http://schemas.microsoft.com/office/powerpoint/2010/main" val="12057462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84DA7211-6BC3-4DD5-A2C3-6CB14ECA1DA4}" type="datetimeFigureOut">
              <a:rPr lang="en-US" smtClean="0"/>
              <a:t>2/10/2020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pPr>
              <a:defRPr/>
            </a:pPr>
            <a:r>
              <a:rPr lang="en-US" smtClean="0"/>
              <a:t>#-</a:t>
            </a:r>
            <a:fld id="{C862B264-8117-4D3E-9F4D-852409E4C16F}" type="slidenum">
              <a:rPr lang="en-US" smtClean="0"/>
              <a:pPr>
                <a:defRPr/>
              </a:pPr>
              <a:t>‹#›</a:t>
            </a:fld>
            <a:endParaRPr lang="en-US"/>
          </a:p>
        </p:txBody>
      </p:sp>
    </p:spTree>
    <p:extLst>
      <p:ext uri="{BB962C8B-B14F-4D97-AF65-F5344CB8AC3E}">
        <p14:creationId xmlns:p14="http://schemas.microsoft.com/office/powerpoint/2010/main" val="10317515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84DA7211-6BC3-4DD5-A2C3-6CB14ECA1DA4}" type="datetimeFigureOut">
              <a:rPr lang="en-US" smtClean="0"/>
              <a:t>2/10/2020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pPr>
              <a:defRPr/>
            </a:pPr>
            <a:r>
              <a:rPr lang="en-US" smtClean="0"/>
              <a:t>#-</a:t>
            </a:r>
            <a:fld id="{C0D29DBA-757C-44B5-9AC6-CF1F1212E354}" type="slidenum">
              <a:rPr lang="en-US" smtClean="0"/>
              <a:pPr>
                <a:defRPr/>
              </a:pPr>
              <a:t>‹#›</a:t>
            </a:fld>
            <a:endParaRPr lang="en-US"/>
          </a:p>
        </p:txBody>
      </p:sp>
    </p:spTree>
    <p:extLst>
      <p:ext uri="{BB962C8B-B14F-4D97-AF65-F5344CB8AC3E}">
        <p14:creationId xmlns:p14="http://schemas.microsoft.com/office/powerpoint/2010/main" val="12830172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84DA7211-6BC3-4DD5-A2C3-6CB14ECA1DA4}" type="datetimeFigureOut">
              <a:rPr lang="en-US" smtClean="0"/>
              <a:t>2/10/2020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pPr>
              <a:defRPr/>
            </a:pPr>
            <a:r>
              <a:rPr lang="en-US" smtClean="0"/>
              <a:t>#-</a:t>
            </a:r>
            <a:fld id="{96A45E44-AB42-4EA6-A011-20D39EEAC716}" type="slidenum">
              <a:rPr lang="en-US" smtClean="0"/>
              <a:pPr>
                <a:defRPr/>
              </a:pPr>
              <a:t>‹#›</a:t>
            </a:fld>
            <a:endParaRPr lang="en-US"/>
          </a:p>
        </p:txBody>
      </p:sp>
    </p:spTree>
    <p:extLst>
      <p:ext uri="{BB962C8B-B14F-4D97-AF65-F5344CB8AC3E}">
        <p14:creationId xmlns:p14="http://schemas.microsoft.com/office/powerpoint/2010/main" val="17251015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84DA7211-6BC3-4DD5-A2C3-6CB14ECA1DA4}" type="datetimeFigureOut">
              <a:rPr lang="en-US" smtClean="0"/>
              <a:t>2/10/2020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pPr>
              <a:defRPr/>
            </a:pPr>
            <a:r>
              <a:rPr lang="en-US" smtClean="0"/>
              <a:t>#-</a:t>
            </a:r>
            <a:fld id="{2D4B8217-E394-4278-B12D-BC21E00FEE46}" type="slidenum">
              <a:rPr lang="en-US" smtClean="0"/>
              <a:pPr>
                <a:defRPr/>
              </a:pPr>
              <a:t>‹#›</a:t>
            </a:fld>
            <a:endParaRPr lang="en-US"/>
          </a:p>
        </p:txBody>
      </p:sp>
    </p:spTree>
    <p:extLst>
      <p:ext uri="{BB962C8B-B14F-4D97-AF65-F5344CB8AC3E}">
        <p14:creationId xmlns:p14="http://schemas.microsoft.com/office/powerpoint/2010/main" val="13031199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84DA7211-6BC3-4DD5-A2C3-6CB14ECA1DA4}" type="datetimeFigureOut">
              <a:rPr lang="en-US" smtClean="0"/>
              <a:t>2/10/2020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pPr>
              <a:defRPr/>
            </a:pPr>
            <a:r>
              <a:rPr lang="en-US" smtClean="0"/>
              <a:t>#-</a:t>
            </a:r>
            <a:fld id="{6F083103-CFBE-44A3-87F3-F4759EDC65FE}" type="slidenum">
              <a:rPr lang="en-US" smtClean="0"/>
              <a:pPr>
                <a:defRPr/>
              </a:pPr>
              <a:t>‹#›</a:t>
            </a:fld>
            <a:endParaRPr lang="en-US"/>
          </a:p>
        </p:txBody>
      </p:sp>
    </p:spTree>
    <p:extLst>
      <p:ext uri="{BB962C8B-B14F-4D97-AF65-F5344CB8AC3E}">
        <p14:creationId xmlns:p14="http://schemas.microsoft.com/office/powerpoint/2010/main" val="9866850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5029200"/>
            <a:ext cx="8229600" cy="990600"/>
          </a:xfrm>
          <a:prstGeom prst="rect">
            <a:avLst/>
          </a:prstGeom>
        </p:spPr>
        <p:txBody>
          <a:bodyPr vert="horz" lIns="91440" tIns="45720" rIns="91440" bIns="45720" rtlCol="0" anchor="t">
            <a:normAutofit/>
          </a:bodyPr>
          <a:lstStyle/>
          <a:p>
            <a:r>
              <a:rPr lang="en-US" dirty="0" smtClean="0"/>
              <a:t>Chapter Title</a:t>
            </a:r>
            <a:endParaRPr lang="en-US" dirty="0"/>
          </a:p>
        </p:txBody>
      </p:sp>
      <p:sp>
        <p:nvSpPr>
          <p:cNvPr id="5" name="Footer Placeholder 4"/>
          <p:cNvSpPr>
            <a:spLocks noGrp="1"/>
          </p:cNvSpPr>
          <p:nvPr>
            <p:ph type="ftr" sz="quarter" idx="3"/>
          </p:nvPr>
        </p:nvSpPr>
        <p:spPr>
          <a:xfrm>
            <a:off x="5867400" y="6629400"/>
            <a:ext cx="2895600" cy="362394"/>
          </a:xfrm>
          <a:prstGeom prst="rect">
            <a:avLst/>
          </a:prstGeom>
        </p:spPr>
        <p:txBody>
          <a:bodyPr vert="horz" lIns="91440" tIns="45720" rIns="91440" bIns="45720" rtlCol="0" anchor="ctr"/>
          <a:lstStyle>
            <a:lvl1pPr algn="r">
              <a:defRPr sz="900">
                <a:solidFill>
                  <a:schemeClr val="tx1"/>
                </a:solidFill>
              </a:defRPr>
            </a:lvl1pPr>
          </a:lstStyle>
          <a:p>
            <a:pPr>
              <a:defRPr/>
            </a:pPr>
            <a:r>
              <a:rPr lang="en-US" dirty="0" smtClean="0"/>
              <a:t>Copyright © 2018 by the McGraw-Hill Companies, Inc. All rights reserved.</a:t>
            </a:r>
          </a:p>
          <a:p>
            <a:pPr>
              <a:defRPr/>
            </a:pPr>
            <a:endParaRPr lang="en-US" dirty="0" smtClean="0"/>
          </a:p>
          <a:p>
            <a:endParaRPr lang="en-US" dirty="0"/>
          </a:p>
        </p:txBody>
      </p:sp>
      <p:sp>
        <p:nvSpPr>
          <p:cNvPr id="6" name="Slide Number Placeholder 5"/>
          <p:cNvSpPr>
            <a:spLocks noGrp="1"/>
          </p:cNvSpPr>
          <p:nvPr>
            <p:ph type="sldNum" sz="quarter" idx="4"/>
          </p:nvPr>
        </p:nvSpPr>
        <p:spPr>
          <a:xfrm>
            <a:off x="7010400" y="6492875"/>
            <a:ext cx="2133600" cy="365125"/>
          </a:xfrm>
          <a:prstGeom prst="rect">
            <a:avLst/>
          </a:prstGeom>
        </p:spPr>
        <p:txBody>
          <a:bodyPr vert="horz" lIns="91440" tIns="45720" rIns="91440" bIns="45720" rtlCol="0" anchor="ctr"/>
          <a:lstStyle>
            <a:lvl1pPr algn="r">
              <a:defRPr sz="1000">
                <a:solidFill>
                  <a:schemeClr val="tx1"/>
                </a:solidFill>
              </a:defRPr>
            </a:lvl1pPr>
          </a:lstStyle>
          <a:p>
            <a:pPr>
              <a:defRPr/>
            </a:pPr>
            <a:r>
              <a:rPr lang="en-US" smtClean="0"/>
              <a:t>#-</a:t>
            </a:r>
            <a:fld id="{5C068FF7-CE54-43EE-A522-634959C6B54D}" type="slidenum">
              <a:rPr lang="en-US" smtClean="0"/>
              <a:pPr>
                <a:defRPr/>
              </a:pPr>
              <a:t>‹#›</a:t>
            </a:fld>
            <a:endParaRPr lang="en-US"/>
          </a:p>
        </p:txBody>
      </p:sp>
    </p:spTree>
    <p:extLst>
      <p:ext uri="{BB962C8B-B14F-4D97-AF65-F5344CB8AC3E}">
        <p14:creationId xmlns:p14="http://schemas.microsoft.com/office/powerpoint/2010/main" val="1706669638"/>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0" eaLnBrk="1" latinLnBrk="0" hangingPunct="1">
        <a:spcBef>
          <a:spcPct val="0"/>
        </a:spcBef>
        <a:buNone/>
        <a:defRPr sz="5400" b="1" kern="1200">
          <a:solidFill>
            <a:srgbClr val="C05533"/>
          </a:solidFill>
          <a:latin typeface="Arial Narrow" panose="020B0606020202030204" pitchFamily="34" charset="0"/>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2"/>
          <p:cNvSpPr>
            <a:spLocks noGrp="1" noChangeArrowheads="1"/>
          </p:cNvSpPr>
          <p:nvPr>
            <p:ph type="title"/>
          </p:nvPr>
        </p:nvSpPr>
        <p:spPr/>
        <p:txBody>
          <a:bodyPr/>
          <a:lstStyle/>
          <a:p>
            <a:pPr eaLnBrk="1" hangingPunct="1"/>
            <a:r>
              <a:rPr lang="en-US" altLang="en-US" smtClean="0"/>
              <a:t>International Trade Finance</a:t>
            </a:r>
          </a:p>
        </p:txBody>
      </p:sp>
      <p:sp>
        <p:nvSpPr>
          <p:cNvPr id="2" name="Subtitle 1"/>
          <p:cNvSpPr>
            <a:spLocks noGrp="1"/>
          </p:cNvSpPr>
          <p:nvPr>
            <p:ph type="subTitle" idx="1"/>
          </p:nvPr>
        </p:nvSpPr>
        <p:spPr/>
        <p:txBody>
          <a:bodyPr/>
          <a:lstStyle/>
          <a:p>
            <a:endParaRPr lang="en-US" dirty="0"/>
          </a:p>
        </p:txBody>
      </p:sp>
      <p:sp>
        <p:nvSpPr>
          <p:cNvPr id="6" name="Rectangle 20"/>
          <p:cNvSpPr>
            <a:spLocks noGrp="1" noChangeArrowheads="1"/>
          </p:cNvSpPr>
          <p:nvPr>
            <p:ph type="ftr" sz="quarter" idx="4294967295"/>
          </p:nvPr>
        </p:nvSpPr>
        <p:spPr bwMode="auto">
          <a:xfrm>
            <a:off x="6269038" y="6477000"/>
            <a:ext cx="2895600" cy="51435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t>Copyright © 2018 by the McGraw-Hill Companies, Inc. All rights reserved.</a:t>
            </a:r>
          </a:p>
          <a:p>
            <a:pPr algn="r" eaLnBrk="1" hangingPunct="1"/>
            <a:endParaRPr lang="en-US" altLang="en-US" sz="900"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en-US" altLang="en-US" smtClean="0"/>
              <a:t>Forfaiting</a:t>
            </a:r>
          </a:p>
        </p:txBody>
      </p:sp>
      <p:sp>
        <p:nvSpPr>
          <p:cNvPr id="12291" name="Rectangle 3"/>
          <p:cNvSpPr>
            <a:spLocks noGrp="1" noChangeArrowheads="1"/>
          </p:cNvSpPr>
          <p:nvPr>
            <p:ph idx="1"/>
          </p:nvPr>
        </p:nvSpPr>
        <p:spPr/>
        <p:txBody>
          <a:bodyPr/>
          <a:lstStyle/>
          <a:p>
            <a:pPr eaLnBrk="1" hangingPunct="1"/>
            <a:r>
              <a:rPr lang="en-US" altLang="en-US" sz="2800" smtClean="0"/>
              <a:t>Forfaiting is a type of medium-term financing used to finance the sale of capital goods.</a:t>
            </a:r>
          </a:p>
          <a:p>
            <a:pPr eaLnBrk="1" hangingPunct="1"/>
            <a:r>
              <a:rPr lang="en-US" altLang="en-US" sz="2800" smtClean="0"/>
              <a:t>It involves the sale of </a:t>
            </a:r>
            <a:r>
              <a:rPr lang="en-US" altLang="en-US" sz="2800" i="1" smtClean="0"/>
              <a:t>promissory notes</a:t>
            </a:r>
            <a:r>
              <a:rPr lang="en-US" altLang="en-US" sz="2800" smtClean="0"/>
              <a:t> signed by the importer in favor of the exporter.</a:t>
            </a:r>
          </a:p>
          <a:p>
            <a:pPr eaLnBrk="1" hangingPunct="1"/>
            <a:r>
              <a:rPr lang="en-US" altLang="en-US" sz="2800" smtClean="0"/>
              <a:t>The forfait, usually a bank, buys the notes at a discount from face value from the exporter.</a:t>
            </a:r>
          </a:p>
          <a:p>
            <a:pPr eaLnBrk="1" hangingPunct="1"/>
            <a:r>
              <a:rPr lang="en-US" altLang="en-US" sz="2800" smtClean="0"/>
              <a:t>The exporter gets paid and does not have to carry the financing.</a:t>
            </a:r>
          </a:p>
        </p:txBody>
      </p:sp>
      <p:sp>
        <p:nvSpPr>
          <p:cNvPr id="5" name="Rectangle 6"/>
          <p:cNvSpPr>
            <a:spLocks noChangeArrowheads="1"/>
          </p:cNvSpPr>
          <p:nvPr/>
        </p:nvSpPr>
        <p:spPr bwMode="auto">
          <a:xfrm>
            <a:off x="8610600" y="6553200"/>
            <a:ext cx="5334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cs typeface="Arial" charset="0"/>
              </a:rPr>
              <a:t>20-</a:t>
            </a:r>
            <a:fld id="{756FC0CF-5C1A-4BD0-AD82-2A700C929D24}" type="slidenum">
              <a:rPr lang="en-US" altLang="en-US" sz="900" smtClean="0">
                <a:cs typeface="Arial" charset="0"/>
              </a:rPr>
              <a:pPr algn="r" eaLnBrk="1" hangingPunct="1"/>
              <a:t>10</a:t>
            </a:fld>
            <a:endParaRPr lang="en-US" altLang="en-US" sz="1000" dirty="0">
              <a:cs typeface="Arial" charset="0"/>
            </a:endParaRPr>
          </a:p>
        </p:txBody>
      </p:sp>
      <p:sp>
        <p:nvSpPr>
          <p:cNvPr id="6" name="Rectangle 20"/>
          <p:cNvSpPr>
            <a:spLocks noGrp="1" noChangeArrowheads="1"/>
          </p:cNvSpPr>
          <p:nvPr>
            <p:ph type="ftr" sz="quarter" idx="4294967295"/>
          </p:nvPr>
        </p:nvSpPr>
        <p:spPr bwMode="auto">
          <a:xfrm>
            <a:off x="5867400" y="6477001"/>
            <a:ext cx="2895600" cy="41275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t>Copyright © 2018 by the McGraw-Hill Companies, Inc. All rights reserved.</a:t>
            </a:r>
          </a:p>
          <a:p>
            <a:pPr algn="r" eaLnBrk="1" hangingPunct="1"/>
            <a:endParaRPr lang="en-US" altLang="en-US" sz="900" dirty="0" smtClean="0"/>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en-US" altLang="en-US" sz="4000" smtClean="0"/>
              <a:t>Government Assistance in Exporting</a:t>
            </a:r>
          </a:p>
        </p:txBody>
      </p:sp>
      <p:sp>
        <p:nvSpPr>
          <p:cNvPr id="13315" name="Rectangle 3"/>
          <p:cNvSpPr>
            <a:spLocks noGrp="1" noChangeArrowheads="1"/>
          </p:cNvSpPr>
          <p:nvPr>
            <p:ph idx="1"/>
          </p:nvPr>
        </p:nvSpPr>
        <p:spPr/>
        <p:txBody>
          <a:bodyPr/>
          <a:lstStyle/>
          <a:p>
            <a:pPr eaLnBrk="1" hangingPunct="1"/>
            <a:r>
              <a:rPr lang="en-US" altLang="en-US" sz="2800" smtClean="0"/>
              <a:t>For political reasons (having to do with mercantilism), most developed countries offer competitive assistance to domestic exporters.</a:t>
            </a:r>
          </a:p>
          <a:p>
            <a:pPr eaLnBrk="1" hangingPunct="1"/>
            <a:r>
              <a:rPr lang="en-US" altLang="en-US" sz="2800" smtClean="0"/>
              <a:t>This assistance often takes the form of subsidized credit that can be extended to exporters.</a:t>
            </a:r>
          </a:p>
          <a:p>
            <a:pPr eaLnBrk="1" hangingPunct="1"/>
            <a:r>
              <a:rPr lang="en-US" altLang="en-US" sz="2800" smtClean="0"/>
              <a:t>Also, credit insurance programs that guarantee financing extended by private financial institutions are common.</a:t>
            </a:r>
          </a:p>
        </p:txBody>
      </p:sp>
      <p:sp>
        <p:nvSpPr>
          <p:cNvPr id="5" name="Rectangle 6"/>
          <p:cNvSpPr>
            <a:spLocks noChangeArrowheads="1"/>
          </p:cNvSpPr>
          <p:nvPr/>
        </p:nvSpPr>
        <p:spPr bwMode="auto">
          <a:xfrm>
            <a:off x="8610600" y="6553200"/>
            <a:ext cx="5334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cs typeface="Arial" charset="0"/>
              </a:rPr>
              <a:t>20-</a:t>
            </a:r>
            <a:fld id="{756FC0CF-5C1A-4BD0-AD82-2A700C929D24}" type="slidenum">
              <a:rPr lang="en-US" altLang="en-US" sz="900" smtClean="0">
                <a:cs typeface="Arial" charset="0"/>
              </a:rPr>
              <a:pPr algn="r" eaLnBrk="1" hangingPunct="1"/>
              <a:t>11</a:t>
            </a:fld>
            <a:endParaRPr lang="en-US" altLang="en-US" sz="1000" dirty="0">
              <a:cs typeface="Arial" charset="0"/>
            </a:endParaRPr>
          </a:p>
        </p:txBody>
      </p:sp>
      <p:sp>
        <p:nvSpPr>
          <p:cNvPr id="6" name="Rectangle 20"/>
          <p:cNvSpPr>
            <a:spLocks noGrp="1" noChangeArrowheads="1"/>
          </p:cNvSpPr>
          <p:nvPr>
            <p:ph type="ftr" sz="quarter" idx="4294967295"/>
          </p:nvPr>
        </p:nvSpPr>
        <p:spPr bwMode="auto">
          <a:xfrm>
            <a:off x="5867400" y="6477001"/>
            <a:ext cx="2895600" cy="41275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t>Copyright © 2018 by the McGraw-Hill Companies, Inc. All rights reserved.</a:t>
            </a:r>
          </a:p>
          <a:p>
            <a:pPr algn="r" eaLnBrk="1" hangingPunct="1"/>
            <a:endParaRPr lang="en-US" altLang="en-US" sz="900" dirty="0" smtClean="0"/>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normAutofit fontScale="90000"/>
          </a:bodyPr>
          <a:lstStyle/>
          <a:p>
            <a:pPr eaLnBrk="1" hangingPunct="1"/>
            <a:r>
              <a:rPr lang="en-US" altLang="en-US" sz="4200" smtClean="0"/>
              <a:t>The Export-Import Bank and Affiliated Organizations</a:t>
            </a:r>
          </a:p>
        </p:txBody>
      </p:sp>
      <p:sp>
        <p:nvSpPr>
          <p:cNvPr id="14339" name="Rectangle 3"/>
          <p:cNvSpPr>
            <a:spLocks noGrp="1" noChangeArrowheads="1"/>
          </p:cNvSpPr>
          <p:nvPr>
            <p:ph idx="1"/>
          </p:nvPr>
        </p:nvSpPr>
        <p:spPr>
          <a:xfrm>
            <a:off x="457200" y="2133600"/>
            <a:ext cx="8229600" cy="4297363"/>
          </a:xfrm>
        </p:spPr>
        <p:txBody>
          <a:bodyPr/>
          <a:lstStyle/>
          <a:p>
            <a:pPr marL="601663" indent="-601663" eaLnBrk="1" hangingPunct="1"/>
            <a:r>
              <a:rPr lang="en-US" altLang="en-US" dirty="0" smtClean="0"/>
              <a:t>In 1934 the </a:t>
            </a:r>
            <a:r>
              <a:rPr lang="en-US" altLang="en-US" dirty="0" err="1" smtClean="0"/>
              <a:t>Eximbank</a:t>
            </a:r>
            <a:r>
              <a:rPr lang="en-US" altLang="en-US" dirty="0" smtClean="0"/>
              <a:t> of the United States was founded as an independent government agency to facilitate and finance U.S. export trade.</a:t>
            </a:r>
          </a:p>
        </p:txBody>
      </p:sp>
      <p:sp>
        <p:nvSpPr>
          <p:cNvPr id="5" name="Rectangle 6"/>
          <p:cNvSpPr>
            <a:spLocks noChangeArrowheads="1"/>
          </p:cNvSpPr>
          <p:nvPr/>
        </p:nvSpPr>
        <p:spPr bwMode="auto">
          <a:xfrm>
            <a:off x="8610600" y="6553200"/>
            <a:ext cx="5334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cs typeface="Arial" charset="0"/>
              </a:rPr>
              <a:t>20-</a:t>
            </a:r>
            <a:fld id="{756FC0CF-5C1A-4BD0-AD82-2A700C929D24}" type="slidenum">
              <a:rPr lang="en-US" altLang="en-US" sz="900" smtClean="0">
                <a:cs typeface="Arial" charset="0"/>
              </a:rPr>
              <a:pPr algn="r" eaLnBrk="1" hangingPunct="1"/>
              <a:t>12</a:t>
            </a:fld>
            <a:endParaRPr lang="en-US" altLang="en-US" sz="1000" dirty="0">
              <a:cs typeface="Arial" charset="0"/>
            </a:endParaRPr>
          </a:p>
        </p:txBody>
      </p:sp>
      <p:sp>
        <p:nvSpPr>
          <p:cNvPr id="6" name="Rectangle 20"/>
          <p:cNvSpPr>
            <a:spLocks noGrp="1" noChangeArrowheads="1"/>
          </p:cNvSpPr>
          <p:nvPr>
            <p:ph type="ftr" sz="quarter" idx="4294967295"/>
          </p:nvPr>
        </p:nvSpPr>
        <p:spPr bwMode="auto">
          <a:xfrm>
            <a:off x="5867400" y="6477001"/>
            <a:ext cx="2895600" cy="41275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t>Copyright © 2018 by the McGraw-Hill Companies, Inc. All rights reserved.</a:t>
            </a:r>
          </a:p>
          <a:p>
            <a:pPr algn="r" eaLnBrk="1" hangingPunct="1"/>
            <a:endParaRPr lang="en-US" altLang="en-US" sz="900" dirty="0" smtClean="0"/>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normAutofit fontScale="90000"/>
          </a:bodyPr>
          <a:lstStyle/>
          <a:p>
            <a:pPr eaLnBrk="1" hangingPunct="1"/>
            <a:r>
              <a:rPr lang="en-US" altLang="en-US" sz="4200" dirty="0" smtClean="0"/>
              <a:t>The Export-Import Bank and Affiliated Organizations (continued)</a:t>
            </a:r>
          </a:p>
        </p:txBody>
      </p:sp>
      <p:sp>
        <p:nvSpPr>
          <p:cNvPr id="15363" name="Rectangle 3"/>
          <p:cNvSpPr>
            <a:spLocks noGrp="1" noChangeArrowheads="1"/>
          </p:cNvSpPr>
          <p:nvPr>
            <p:ph idx="1"/>
          </p:nvPr>
        </p:nvSpPr>
        <p:spPr>
          <a:xfrm>
            <a:off x="457200" y="2209800"/>
            <a:ext cx="8229600" cy="4221163"/>
          </a:xfrm>
        </p:spPr>
        <p:txBody>
          <a:bodyPr/>
          <a:lstStyle/>
          <a:p>
            <a:pPr marL="601663" indent="-601663" eaLnBrk="1" hangingPunct="1"/>
            <a:r>
              <a:rPr lang="en-US" altLang="en-US" sz="2800" dirty="0" err="1" smtClean="0"/>
              <a:t>Eximbank’s</a:t>
            </a:r>
            <a:r>
              <a:rPr lang="en-US" altLang="en-US" sz="2800" dirty="0" smtClean="0"/>
              <a:t> purpose is to provide financing in situations where private financial institutions are unable or unwilling to because:</a:t>
            </a:r>
          </a:p>
          <a:p>
            <a:pPr marL="973138" lvl="1" indent="-515938" eaLnBrk="1" hangingPunct="1"/>
            <a:r>
              <a:rPr lang="en-US" altLang="en-US" sz="2400" dirty="0" smtClean="0"/>
              <a:t>The loan maturity is too long.</a:t>
            </a:r>
          </a:p>
          <a:p>
            <a:pPr marL="973138" lvl="1" indent="-515938" eaLnBrk="1" hangingPunct="1"/>
            <a:r>
              <a:rPr lang="en-US" altLang="en-US" sz="2400" dirty="0" smtClean="0"/>
              <a:t>The amount of the loan is too large.</a:t>
            </a:r>
          </a:p>
          <a:p>
            <a:pPr marL="973138" lvl="1" indent="-515938" eaLnBrk="1" hangingPunct="1"/>
            <a:r>
              <a:rPr lang="en-US" altLang="en-US" sz="2400" dirty="0" smtClean="0"/>
              <a:t>The loan risk is too great.</a:t>
            </a:r>
          </a:p>
          <a:p>
            <a:pPr marL="973138" lvl="1" indent="-515938" eaLnBrk="1" hangingPunct="1"/>
            <a:r>
              <a:rPr lang="en-US" altLang="en-US" sz="2400" dirty="0" smtClean="0"/>
              <a:t>The importing firm has difficulty in obtaining hard currency.</a:t>
            </a:r>
          </a:p>
        </p:txBody>
      </p:sp>
      <p:sp>
        <p:nvSpPr>
          <p:cNvPr id="5" name="Rectangle 6"/>
          <p:cNvSpPr>
            <a:spLocks noChangeArrowheads="1"/>
          </p:cNvSpPr>
          <p:nvPr/>
        </p:nvSpPr>
        <p:spPr bwMode="auto">
          <a:xfrm>
            <a:off x="8610600" y="6553200"/>
            <a:ext cx="5334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cs typeface="Arial" charset="0"/>
              </a:rPr>
              <a:t>20-</a:t>
            </a:r>
            <a:fld id="{756FC0CF-5C1A-4BD0-AD82-2A700C929D24}" type="slidenum">
              <a:rPr lang="en-US" altLang="en-US" sz="900" smtClean="0">
                <a:cs typeface="Arial" charset="0"/>
              </a:rPr>
              <a:pPr algn="r" eaLnBrk="1" hangingPunct="1"/>
              <a:t>13</a:t>
            </a:fld>
            <a:endParaRPr lang="en-US" altLang="en-US" sz="1000" dirty="0">
              <a:cs typeface="Arial" charset="0"/>
            </a:endParaRPr>
          </a:p>
        </p:txBody>
      </p:sp>
      <p:sp>
        <p:nvSpPr>
          <p:cNvPr id="6" name="Rectangle 20"/>
          <p:cNvSpPr>
            <a:spLocks noGrp="1" noChangeArrowheads="1"/>
          </p:cNvSpPr>
          <p:nvPr>
            <p:ph type="ftr" sz="quarter" idx="4294967295"/>
          </p:nvPr>
        </p:nvSpPr>
        <p:spPr bwMode="auto">
          <a:xfrm>
            <a:off x="5867400" y="6477001"/>
            <a:ext cx="2895600" cy="41275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t>Copyright © 2018 by the McGraw-Hill Companies, Inc. All rights reserved.</a:t>
            </a:r>
          </a:p>
          <a:p>
            <a:pPr algn="r" eaLnBrk="1" hangingPunct="1"/>
            <a:endParaRPr lang="en-US" altLang="en-US" sz="900" dirty="0" smtClean="0"/>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n-US" altLang="en-US" smtClean="0"/>
              <a:t>Countertrade</a:t>
            </a:r>
          </a:p>
        </p:txBody>
      </p:sp>
      <p:sp>
        <p:nvSpPr>
          <p:cNvPr id="16387" name="Rectangle 3"/>
          <p:cNvSpPr>
            <a:spLocks noGrp="1" noChangeArrowheads="1"/>
          </p:cNvSpPr>
          <p:nvPr>
            <p:ph idx="1"/>
          </p:nvPr>
        </p:nvSpPr>
        <p:spPr/>
        <p:txBody>
          <a:bodyPr/>
          <a:lstStyle/>
          <a:p>
            <a:pPr eaLnBrk="1" hangingPunct="1"/>
            <a:r>
              <a:rPr lang="en-US" altLang="en-US" smtClean="0"/>
              <a:t>Countertrade is an umbrella term used to describe many different types of transactions in “which the seller provides a buyer with goods or services and promises in return to purchase goods or services from the buyer.”</a:t>
            </a:r>
          </a:p>
          <a:p>
            <a:pPr eaLnBrk="1" hangingPunct="1"/>
            <a:r>
              <a:rPr lang="en-US" altLang="en-US" smtClean="0"/>
              <a:t>Countertrade may or may not involve the use of currency, as in barter.</a:t>
            </a:r>
          </a:p>
          <a:p>
            <a:pPr eaLnBrk="1" hangingPunct="1"/>
            <a:endParaRPr lang="en-US" altLang="en-US" smtClean="0"/>
          </a:p>
        </p:txBody>
      </p:sp>
      <p:sp>
        <p:nvSpPr>
          <p:cNvPr id="5" name="Rectangle 6"/>
          <p:cNvSpPr>
            <a:spLocks noChangeArrowheads="1"/>
          </p:cNvSpPr>
          <p:nvPr/>
        </p:nvSpPr>
        <p:spPr bwMode="auto">
          <a:xfrm>
            <a:off x="8610600" y="6553200"/>
            <a:ext cx="5334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cs typeface="Arial" charset="0"/>
              </a:rPr>
              <a:t>20-</a:t>
            </a:r>
            <a:fld id="{756FC0CF-5C1A-4BD0-AD82-2A700C929D24}" type="slidenum">
              <a:rPr lang="en-US" altLang="en-US" sz="900" smtClean="0">
                <a:cs typeface="Arial" charset="0"/>
              </a:rPr>
              <a:pPr algn="r" eaLnBrk="1" hangingPunct="1"/>
              <a:t>14</a:t>
            </a:fld>
            <a:endParaRPr lang="en-US" altLang="en-US" sz="1000" dirty="0">
              <a:cs typeface="Arial" charset="0"/>
            </a:endParaRPr>
          </a:p>
        </p:txBody>
      </p:sp>
      <p:sp>
        <p:nvSpPr>
          <p:cNvPr id="6" name="Rectangle 20"/>
          <p:cNvSpPr>
            <a:spLocks noGrp="1" noChangeArrowheads="1"/>
          </p:cNvSpPr>
          <p:nvPr>
            <p:ph type="ftr" sz="quarter" idx="4294967295"/>
          </p:nvPr>
        </p:nvSpPr>
        <p:spPr bwMode="auto">
          <a:xfrm>
            <a:off x="5867400" y="6477001"/>
            <a:ext cx="2895600" cy="41275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t>Copyright © 2018 by the McGraw-Hill Companies, Inc. All rights reserved.</a:t>
            </a:r>
          </a:p>
          <a:p>
            <a:pPr algn="r" eaLnBrk="1" hangingPunct="1"/>
            <a:endParaRPr lang="en-US" altLang="en-US" sz="900" dirty="0" smtClean="0"/>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en-US" altLang="en-US" dirty="0" smtClean="0"/>
              <a:t>Forms of Countertrade: Barter</a:t>
            </a:r>
          </a:p>
        </p:txBody>
      </p:sp>
      <p:sp>
        <p:nvSpPr>
          <p:cNvPr id="17411" name="Rectangle 3"/>
          <p:cNvSpPr>
            <a:spLocks noGrp="1" noChangeArrowheads="1"/>
          </p:cNvSpPr>
          <p:nvPr>
            <p:ph idx="1"/>
          </p:nvPr>
        </p:nvSpPr>
        <p:spPr/>
        <p:txBody>
          <a:bodyPr/>
          <a:lstStyle/>
          <a:p>
            <a:pPr eaLnBrk="1" hangingPunct="1"/>
            <a:r>
              <a:rPr lang="en-US" altLang="en-US" sz="2800" dirty="0" smtClean="0"/>
              <a:t>Barter is the direct exchange of goods between traders and requires </a:t>
            </a:r>
            <a:r>
              <a:rPr lang="en-US" altLang="en-US" sz="2800" i="1" dirty="0" smtClean="0"/>
              <a:t>a double coincidence of wants</a:t>
            </a:r>
            <a:r>
              <a:rPr lang="en-US" altLang="en-US" sz="2800" dirty="0" smtClean="0"/>
              <a:t>.</a:t>
            </a:r>
          </a:p>
          <a:p>
            <a:pPr eaLnBrk="1" hangingPunct="1"/>
            <a:r>
              <a:rPr lang="en-US" altLang="en-US" sz="2800" dirty="0" smtClean="0"/>
              <a:t>A clearinghouse arrangement is a form of barter in which the traders agree to buy a certain amount of goods from each other.</a:t>
            </a:r>
          </a:p>
          <a:p>
            <a:pPr lvl="1" eaLnBrk="1" hangingPunct="1"/>
            <a:r>
              <a:rPr lang="en-US" altLang="en-US" sz="2400" dirty="0" smtClean="0"/>
              <a:t>They set up accounts with each other that are debited and credited as needed. At the maturity of the arrangement, the parties settle up in cash or merchandise.</a:t>
            </a:r>
          </a:p>
        </p:txBody>
      </p:sp>
      <p:sp>
        <p:nvSpPr>
          <p:cNvPr id="5" name="Rectangle 6"/>
          <p:cNvSpPr>
            <a:spLocks noChangeArrowheads="1"/>
          </p:cNvSpPr>
          <p:nvPr/>
        </p:nvSpPr>
        <p:spPr bwMode="auto">
          <a:xfrm>
            <a:off x="8610600" y="6553200"/>
            <a:ext cx="5334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cs typeface="Arial" charset="0"/>
              </a:rPr>
              <a:t>20-</a:t>
            </a:r>
            <a:fld id="{756FC0CF-5C1A-4BD0-AD82-2A700C929D24}" type="slidenum">
              <a:rPr lang="en-US" altLang="en-US" sz="900" smtClean="0">
                <a:cs typeface="Arial" charset="0"/>
              </a:rPr>
              <a:pPr algn="r" eaLnBrk="1" hangingPunct="1"/>
              <a:t>15</a:t>
            </a:fld>
            <a:endParaRPr lang="en-US" altLang="en-US" sz="1000" dirty="0">
              <a:cs typeface="Arial" charset="0"/>
            </a:endParaRPr>
          </a:p>
        </p:txBody>
      </p:sp>
      <p:sp>
        <p:nvSpPr>
          <p:cNvPr id="6" name="Rectangle 20"/>
          <p:cNvSpPr>
            <a:spLocks noGrp="1" noChangeArrowheads="1"/>
          </p:cNvSpPr>
          <p:nvPr>
            <p:ph type="ftr" sz="quarter" idx="4294967295"/>
          </p:nvPr>
        </p:nvSpPr>
        <p:spPr bwMode="auto">
          <a:xfrm>
            <a:off x="5867400" y="6477001"/>
            <a:ext cx="2895600" cy="41275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t>Copyright © 2018 by the McGraw-Hill Companies, Inc. All rights reserved.</a:t>
            </a:r>
          </a:p>
          <a:p>
            <a:pPr algn="r" eaLnBrk="1" hangingPunct="1"/>
            <a:endParaRPr lang="en-US" altLang="en-US" sz="900" dirty="0" smtClean="0"/>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normAutofit fontScale="90000"/>
          </a:bodyPr>
          <a:lstStyle/>
          <a:p>
            <a:pPr eaLnBrk="1" hangingPunct="1"/>
            <a:r>
              <a:rPr lang="en-US" altLang="en-US" dirty="0" smtClean="0"/>
              <a:t>Forms of Countertrade: Switch Trades and Buy-Back Transactions</a:t>
            </a:r>
          </a:p>
        </p:txBody>
      </p:sp>
      <p:sp>
        <p:nvSpPr>
          <p:cNvPr id="18435" name="Rectangle 3"/>
          <p:cNvSpPr>
            <a:spLocks noGrp="1" noChangeArrowheads="1"/>
          </p:cNvSpPr>
          <p:nvPr>
            <p:ph idx="1"/>
          </p:nvPr>
        </p:nvSpPr>
        <p:spPr>
          <a:xfrm>
            <a:off x="457200" y="2514600"/>
            <a:ext cx="8229600" cy="3916363"/>
          </a:xfrm>
        </p:spPr>
        <p:txBody>
          <a:bodyPr/>
          <a:lstStyle/>
          <a:p>
            <a:pPr eaLnBrk="1" hangingPunct="1"/>
            <a:r>
              <a:rPr lang="en-US" altLang="en-US" sz="2800" dirty="0" smtClean="0"/>
              <a:t>A switch trade is the purchase by a third party of one country’s clearing agreement balance for hard currency.</a:t>
            </a:r>
          </a:p>
          <a:p>
            <a:pPr eaLnBrk="1" hangingPunct="1"/>
            <a:r>
              <a:rPr lang="en-US" altLang="en-US" sz="2800" dirty="0" smtClean="0"/>
              <a:t>A </a:t>
            </a:r>
            <a:r>
              <a:rPr lang="en-US" altLang="en-US" sz="2800" i="1" dirty="0" smtClean="0"/>
              <a:t>buy-back transaction</a:t>
            </a:r>
            <a:r>
              <a:rPr lang="en-US" altLang="en-US" sz="2800" dirty="0" smtClean="0"/>
              <a:t> involves a technology transfer via the sale of a manufacturing plant.</a:t>
            </a:r>
          </a:p>
          <a:p>
            <a:pPr lvl="1" eaLnBrk="1" hangingPunct="1"/>
            <a:r>
              <a:rPr lang="en-US" altLang="en-US" sz="2400" dirty="0" smtClean="0"/>
              <a:t>The seller of the plant agrees to buy back some of the output of the plant once it is constructed.</a:t>
            </a:r>
          </a:p>
        </p:txBody>
      </p:sp>
      <p:sp>
        <p:nvSpPr>
          <p:cNvPr id="5" name="Rectangle 6"/>
          <p:cNvSpPr>
            <a:spLocks noChangeArrowheads="1"/>
          </p:cNvSpPr>
          <p:nvPr/>
        </p:nvSpPr>
        <p:spPr bwMode="auto">
          <a:xfrm>
            <a:off x="8610600" y="6553200"/>
            <a:ext cx="5334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cs typeface="Arial" charset="0"/>
              </a:rPr>
              <a:t>20-</a:t>
            </a:r>
            <a:fld id="{756FC0CF-5C1A-4BD0-AD82-2A700C929D24}" type="slidenum">
              <a:rPr lang="en-US" altLang="en-US" sz="900" smtClean="0">
                <a:cs typeface="Arial" charset="0"/>
              </a:rPr>
              <a:pPr algn="r" eaLnBrk="1" hangingPunct="1"/>
              <a:t>16</a:t>
            </a:fld>
            <a:endParaRPr lang="en-US" altLang="en-US" sz="1000" dirty="0">
              <a:cs typeface="Arial" charset="0"/>
            </a:endParaRPr>
          </a:p>
        </p:txBody>
      </p:sp>
      <p:sp>
        <p:nvSpPr>
          <p:cNvPr id="6" name="Rectangle 20"/>
          <p:cNvSpPr>
            <a:spLocks noGrp="1" noChangeArrowheads="1"/>
          </p:cNvSpPr>
          <p:nvPr>
            <p:ph type="ftr" sz="quarter" idx="4294967295"/>
          </p:nvPr>
        </p:nvSpPr>
        <p:spPr bwMode="auto">
          <a:xfrm>
            <a:off x="5867400" y="6477001"/>
            <a:ext cx="2895600" cy="41275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t>Copyright © 2018 by the McGraw-Hill Companies, Inc. All rights reserved.</a:t>
            </a:r>
          </a:p>
          <a:p>
            <a:pPr algn="r" eaLnBrk="1" hangingPunct="1"/>
            <a:endParaRPr lang="en-US" altLang="en-US" sz="900" dirty="0" smtClean="0"/>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76200" y="914400"/>
            <a:ext cx="8915400" cy="990600"/>
          </a:xfrm>
        </p:spPr>
        <p:txBody>
          <a:bodyPr>
            <a:noAutofit/>
          </a:bodyPr>
          <a:lstStyle/>
          <a:p>
            <a:r>
              <a:rPr lang="en-US" altLang="en-US" sz="3600" dirty="0" smtClean="0"/>
              <a:t>Forms of </a:t>
            </a:r>
            <a:r>
              <a:rPr lang="en-US" altLang="en-US" sz="3600" dirty="0"/>
              <a:t>Countertrade: </a:t>
            </a:r>
            <a:r>
              <a:rPr lang="en-US" altLang="en-US" sz="3600" dirty="0" err="1" smtClean="0"/>
              <a:t>Counterpurchase</a:t>
            </a:r>
            <a:r>
              <a:rPr lang="en-US" altLang="en-US" sz="3600" dirty="0" smtClean="0"/>
              <a:t> Trade Agreements and Offset Transactions </a:t>
            </a:r>
          </a:p>
        </p:txBody>
      </p:sp>
      <p:sp>
        <p:nvSpPr>
          <p:cNvPr id="19459" name="Rectangle 3"/>
          <p:cNvSpPr>
            <a:spLocks noGrp="1" noChangeArrowheads="1"/>
          </p:cNvSpPr>
          <p:nvPr>
            <p:ph idx="1"/>
          </p:nvPr>
        </p:nvSpPr>
        <p:spPr>
          <a:xfrm>
            <a:off x="457200" y="2362200"/>
            <a:ext cx="8229600" cy="4068763"/>
          </a:xfrm>
        </p:spPr>
        <p:txBody>
          <a:bodyPr/>
          <a:lstStyle/>
          <a:p>
            <a:pPr eaLnBrk="1" hangingPunct="1"/>
            <a:r>
              <a:rPr lang="en-US" altLang="en-US" sz="2800" dirty="0" smtClean="0"/>
              <a:t>A </a:t>
            </a:r>
            <a:r>
              <a:rPr lang="en-US" altLang="en-US" sz="2800" i="1" dirty="0" err="1" smtClean="0"/>
              <a:t>counterpurchase</a:t>
            </a:r>
            <a:r>
              <a:rPr lang="en-US" altLang="en-US" sz="2800" dirty="0" smtClean="0"/>
              <a:t> </a:t>
            </a:r>
            <a:r>
              <a:rPr lang="en-US" altLang="en-US" sz="2800" i="1" dirty="0" smtClean="0"/>
              <a:t>trade agreement</a:t>
            </a:r>
            <a:r>
              <a:rPr lang="en-US" altLang="en-US" sz="2800" dirty="0" smtClean="0"/>
              <a:t> is similar to a buy-back transaction, but differs in that the output that the seller of the plant agrees to buy is unrelated to the plant.</a:t>
            </a:r>
          </a:p>
          <a:p>
            <a:pPr eaLnBrk="1" hangingPunct="1"/>
            <a:r>
              <a:rPr lang="en-US" altLang="en-US" sz="2800" dirty="0" smtClean="0"/>
              <a:t>An </a:t>
            </a:r>
            <a:r>
              <a:rPr lang="en-US" altLang="en-US" sz="2800" i="1" dirty="0" smtClean="0"/>
              <a:t>offset transaction</a:t>
            </a:r>
            <a:r>
              <a:rPr lang="en-US" altLang="en-US" sz="2800" dirty="0" smtClean="0"/>
              <a:t> can be viewed as a </a:t>
            </a:r>
            <a:r>
              <a:rPr lang="en-US" altLang="en-US" sz="2800" dirty="0" err="1" smtClean="0"/>
              <a:t>counterpurchase</a:t>
            </a:r>
            <a:r>
              <a:rPr lang="en-US" altLang="en-US" sz="2800" dirty="0" smtClean="0"/>
              <a:t> trade agreement involving the aerospace/defense industry.</a:t>
            </a:r>
          </a:p>
        </p:txBody>
      </p:sp>
      <p:sp>
        <p:nvSpPr>
          <p:cNvPr id="5" name="Rectangle 6"/>
          <p:cNvSpPr>
            <a:spLocks noChangeArrowheads="1"/>
          </p:cNvSpPr>
          <p:nvPr/>
        </p:nvSpPr>
        <p:spPr bwMode="auto">
          <a:xfrm>
            <a:off x="8610600" y="6553200"/>
            <a:ext cx="5334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cs typeface="Arial" charset="0"/>
              </a:rPr>
              <a:t>20-</a:t>
            </a:r>
            <a:fld id="{756FC0CF-5C1A-4BD0-AD82-2A700C929D24}" type="slidenum">
              <a:rPr lang="en-US" altLang="en-US" sz="900" smtClean="0">
                <a:cs typeface="Arial" charset="0"/>
              </a:rPr>
              <a:pPr algn="r" eaLnBrk="1" hangingPunct="1"/>
              <a:t>17</a:t>
            </a:fld>
            <a:endParaRPr lang="en-US" altLang="en-US" sz="1000" dirty="0">
              <a:cs typeface="Arial" charset="0"/>
            </a:endParaRPr>
          </a:p>
        </p:txBody>
      </p:sp>
      <p:sp>
        <p:nvSpPr>
          <p:cNvPr id="6" name="Rectangle 20"/>
          <p:cNvSpPr>
            <a:spLocks noGrp="1" noChangeArrowheads="1"/>
          </p:cNvSpPr>
          <p:nvPr>
            <p:ph type="ftr" sz="quarter" idx="4294967295"/>
          </p:nvPr>
        </p:nvSpPr>
        <p:spPr bwMode="auto">
          <a:xfrm>
            <a:off x="5867400" y="6477001"/>
            <a:ext cx="2895600" cy="41275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t>Copyright © 2018 by the McGraw-Hill Companies, Inc. All rights reserved.</a:t>
            </a:r>
          </a:p>
          <a:p>
            <a:pPr algn="r" eaLnBrk="1" hangingPunct="1"/>
            <a:endParaRPr lang="en-US" altLang="en-US" sz="900" dirty="0" smtClean="0"/>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US" altLang="en-US" dirty="0" smtClean="0"/>
              <a:t>Disadvantages of Countertrade</a:t>
            </a:r>
          </a:p>
        </p:txBody>
      </p:sp>
      <p:sp>
        <p:nvSpPr>
          <p:cNvPr id="20483" name="Rectangle 3"/>
          <p:cNvSpPr>
            <a:spLocks noGrp="1" noChangeArrowheads="1"/>
          </p:cNvSpPr>
          <p:nvPr>
            <p:ph idx="1"/>
          </p:nvPr>
        </p:nvSpPr>
        <p:spPr/>
        <p:txBody>
          <a:bodyPr/>
          <a:lstStyle/>
          <a:p>
            <a:pPr eaLnBrk="1" hangingPunct="1"/>
            <a:r>
              <a:rPr lang="en-US" altLang="en-US" smtClean="0"/>
              <a:t>It is inefficient.</a:t>
            </a:r>
          </a:p>
          <a:p>
            <a:pPr eaLnBrk="1" hangingPunct="1"/>
            <a:r>
              <a:rPr lang="en-US" altLang="en-US" smtClean="0"/>
              <a:t>Some claim that such transactions tamper with the fundamental operation of free markets, and therefore resources will be used inefficiently.</a:t>
            </a:r>
          </a:p>
          <a:p>
            <a:pPr eaLnBrk="1" hangingPunct="1"/>
            <a:r>
              <a:rPr lang="en-US" altLang="en-US" smtClean="0"/>
              <a:t>Transactions that do not make use of money represent a huge step backwards in economic development.</a:t>
            </a:r>
          </a:p>
        </p:txBody>
      </p:sp>
      <p:sp>
        <p:nvSpPr>
          <p:cNvPr id="5" name="Rectangle 6"/>
          <p:cNvSpPr>
            <a:spLocks noChangeArrowheads="1"/>
          </p:cNvSpPr>
          <p:nvPr/>
        </p:nvSpPr>
        <p:spPr bwMode="auto">
          <a:xfrm>
            <a:off x="8610600" y="6553200"/>
            <a:ext cx="5334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cs typeface="Arial" charset="0"/>
              </a:rPr>
              <a:t>20-</a:t>
            </a:r>
            <a:fld id="{756FC0CF-5C1A-4BD0-AD82-2A700C929D24}" type="slidenum">
              <a:rPr lang="en-US" altLang="en-US" sz="900" smtClean="0">
                <a:cs typeface="Arial" charset="0"/>
              </a:rPr>
              <a:pPr algn="r" eaLnBrk="1" hangingPunct="1"/>
              <a:t>18</a:t>
            </a:fld>
            <a:endParaRPr lang="en-US" altLang="en-US" sz="1000" dirty="0">
              <a:cs typeface="Arial" charset="0"/>
            </a:endParaRPr>
          </a:p>
        </p:txBody>
      </p:sp>
      <p:sp>
        <p:nvSpPr>
          <p:cNvPr id="6" name="Rectangle 20"/>
          <p:cNvSpPr>
            <a:spLocks noGrp="1" noChangeArrowheads="1"/>
          </p:cNvSpPr>
          <p:nvPr>
            <p:ph type="ftr" sz="quarter" idx="4294967295"/>
          </p:nvPr>
        </p:nvSpPr>
        <p:spPr bwMode="auto">
          <a:xfrm>
            <a:off x="5867400" y="6477001"/>
            <a:ext cx="2895600" cy="41275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t>Copyright © 2018 by the McGraw-Hill Companies, Inc. All rights reserved.</a:t>
            </a:r>
          </a:p>
          <a:p>
            <a:pPr algn="r" eaLnBrk="1" hangingPunct="1"/>
            <a:endParaRPr lang="en-US" altLang="en-US" sz="900" dirty="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US" altLang="en-US" smtClean="0"/>
              <a:t>Advantages of Countertrade</a:t>
            </a:r>
          </a:p>
        </p:txBody>
      </p:sp>
      <p:sp>
        <p:nvSpPr>
          <p:cNvPr id="21507" name="Rectangle 3"/>
          <p:cNvSpPr>
            <a:spLocks noGrp="1" noChangeArrowheads="1"/>
          </p:cNvSpPr>
          <p:nvPr>
            <p:ph idx="1"/>
          </p:nvPr>
        </p:nvSpPr>
        <p:spPr/>
        <p:txBody>
          <a:bodyPr/>
          <a:lstStyle/>
          <a:p>
            <a:pPr eaLnBrk="1" hangingPunct="1"/>
            <a:r>
              <a:rPr lang="en-US" altLang="en-US" sz="2800" dirty="0" smtClean="0"/>
              <a:t>Countertrade conserves cash and hard currency.</a:t>
            </a:r>
          </a:p>
          <a:p>
            <a:pPr eaLnBrk="1" hangingPunct="1"/>
            <a:r>
              <a:rPr lang="en-US" altLang="en-US" sz="2800" dirty="0" smtClean="0"/>
              <a:t>The improvement of trade imbalances, the maintenance of export prices, enhanced economic development, increased employment, technology transfer, market expansion, increased profitability, less costly sourcing of supply reduction of surplus goods from inventory, and the development of marketing expertise.</a:t>
            </a:r>
          </a:p>
        </p:txBody>
      </p:sp>
      <p:sp>
        <p:nvSpPr>
          <p:cNvPr id="5" name="Rectangle 6"/>
          <p:cNvSpPr>
            <a:spLocks noChangeArrowheads="1"/>
          </p:cNvSpPr>
          <p:nvPr/>
        </p:nvSpPr>
        <p:spPr bwMode="auto">
          <a:xfrm>
            <a:off x="8610600" y="6553200"/>
            <a:ext cx="5334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cs typeface="Arial" charset="0"/>
              </a:rPr>
              <a:t>20-</a:t>
            </a:r>
            <a:fld id="{756FC0CF-5C1A-4BD0-AD82-2A700C929D24}" type="slidenum">
              <a:rPr lang="en-US" altLang="en-US" sz="900" smtClean="0">
                <a:cs typeface="Arial" charset="0"/>
              </a:rPr>
              <a:pPr algn="r" eaLnBrk="1" hangingPunct="1"/>
              <a:t>19</a:t>
            </a:fld>
            <a:endParaRPr lang="en-US" altLang="en-US" sz="1000" dirty="0">
              <a:cs typeface="Arial" charset="0"/>
            </a:endParaRPr>
          </a:p>
        </p:txBody>
      </p:sp>
      <p:sp>
        <p:nvSpPr>
          <p:cNvPr id="6" name="Rectangle 20"/>
          <p:cNvSpPr>
            <a:spLocks noGrp="1" noChangeArrowheads="1"/>
          </p:cNvSpPr>
          <p:nvPr>
            <p:ph type="ftr" sz="quarter" idx="4294967295"/>
          </p:nvPr>
        </p:nvSpPr>
        <p:spPr bwMode="auto">
          <a:xfrm>
            <a:off x="5867400" y="6477001"/>
            <a:ext cx="2895600" cy="41275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t>Copyright © 2018 by the McGraw-Hill Companies, Inc. All rights reserved.</a:t>
            </a:r>
          </a:p>
          <a:p>
            <a:pPr algn="r" eaLnBrk="1" hangingPunct="1"/>
            <a:endParaRPr lang="en-US" altLang="en-US" sz="900"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en-US" altLang="en-US" smtClean="0"/>
              <a:t>Chapter Outline</a:t>
            </a:r>
          </a:p>
        </p:txBody>
      </p:sp>
      <p:sp>
        <p:nvSpPr>
          <p:cNvPr id="4099" name="Rectangle 3"/>
          <p:cNvSpPr>
            <a:spLocks noGrp="1" noChangeArrowheads="1"/>
          </p:cNvSpPr>
          <p:nvPr>
            <p:ph idx="1"/>
          </p:nvPr>
        </p:nvSpPr>
        <p:spPr/>
        <p:txBody>
          <a:bodyPr/>
          <a:lstStyle/>
          <a:p>
            <a:pPr eaLnBrk="1" hangingPunct="1"/>
            <a:r>
              <a:rPr lang="en-US" altLang="en-US" dirty="0" smtClean="0"/>
              <a:t>A Typical Foreign Exchange Transaction</a:t>
            </a:r>
          </a:p>
          <a:p>
            <a:pPr eaLnBrk="1" hangingPunct="1"/>
            <a:r>
              <a:rPr lang="en-US" altLang="en-US" dirty="0" smtClean="0"/>
              <a:t>Forfaiting</a:t>
            </a:r>
          </a:p>
          <a:p>
            <a:pPr eaLnBrk="1" hangingPunct="1"/>
            <a:r>
              <a:rPr lang="en-US" altLang="en-US" dirty="0" smtClean="0"/>
              <a:t>Government Assistance in Exporting</a:t>
            </a:r>
          </a:p>
          <a:p>
            <a:pPr lvl="1" eaLnBrk="1" hangingPunct="1"/>
            <a:r>
              <a:rPr lang="en-US" altLang="en-US" dirty="0" smtClean="0"/>
              <a:t>The Export-Import Bank and Affiliated Organizations</a:t>
            </a:r>
          </a:p>
          <a:p>
            <a:pPr eaLnBrk="1" hangingPunct="1"/>
            <a:r>
              <a:rPr lang="en-US" altLang="en-US" dirty="0" smtClean="0"/>
              <a:t>Countertrade</a:t>
            </a:r>
          </a:p>
          <a:p>
            <a:pPr lvl="1" eaLnBrk="1" hangingPunct="1"/>
            <a:r>
              <a:rPr lang="en-US" altLang="en-US" dirty="0" smtClean="0"/>
              <a:t>Forms of Countertrade</a:t>
            </a:r>
          </a:p>
          <a:p>
            <a:pPr lvl="1" eaLnBrk="1" hangingPunct="1"/>
            <a:r>
              <a:rPr lang="en-US" altLang="en-US" dirty="0" smtClean="0"/>
              <a:t>Generalizations about Countertrade</a:t>
            </a:r>
          </a:p>
        </p:txBody>
      </p:sp>
      <p:sp>
        <p:nvSpPr>
          <p:cNvPr id="5" name="Rectangle 6"/>
          <p:cNvSpPr>
            <a:spLocks noChangeArrowheads="1"/>
          </p:cNvSpPr>
          <p:nvPr/>
        </p:nvSpPr>
        <p:spPr bwMode="auto">
          <a:xfrm>
            <a:off x="8610600" y="6553200"/>
            <a:ext cx="5334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cs typeface="Arial" charset="0"/>
              </a:rPr>
              <a:t>20-</a:t>
            </a:r>
            <a:fld id="{756FC0CF-5C1A-4BD0-AD82-2A700C929D24}" type="slidenum">
              <a:rPr lang="en-US" altLang="en-US" sz="900" smtClean="0">
                <a:cs typeface="Arial" charset="0"/>
              </a:rPr>
              <a:pPr algn="r" eaLnBrk="1" hangingPunct="1"/>
              <a:t>2</a:t>
            </a:fld>
            <a:endParaRPr lang="en-US" altLang="en-US" sz="1000" dirty="0">
              <a:cs typeface="Arial" charset="0"/>
            </a:endParaRPr>
          </a:p>
        </p:txBody>
      </p:sp>
      <p:sp>
        <p:nvSpPr>
          <p:cNvPr id="6" name="Rectangle 20"/>
          <p:cNvSpPr>
            <a:spLocks noGrp="1" noChangeArrowheads="1"/>
          </p:cNvSpPr>
          <p:nvPr>
            <p:ph type="ftr" sz="quarter" idx="4294967295"/>
          </p:nvPr>
        </p:nvSpPr>
        <p:spPr bwMode="auto">
          <a:xfrm>
            <a:off x="5867400" y="6477001"/>
            <a:ext cx="2895600" cy="41275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t>Copyright © 2018 by the McGraw-Hill Companies, Inc. All rights reserved.</a:t>
            </a:r>
          </a:p>
          <a:p>
            <a:pPr algn="r" eaLnBrk="1" hangingPunct="1"/>
            <a:endParaRPr lang="en-US" altLang="en-US" sz="900" dirty="0" smtClean="0"/>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en-US" altLang="en-US" sz="4000" smtClean="0"/>
              <a:t>Generalizations about Countertrade</a:t>
            </a:r>
          </a:p>
        </p:txBody>
      </p:sp>
      <p:sp>
        <p:nvSpPr>
          <p:cNvPr id="22531" name="Rectangle 3"/>
          <p:cNvSpPr>
            <a:spLocks noGrp="1" noChangeArrowheads="1"/>
          </p:cNvSpPr>
          <p:nvPr>
            <p:ph idx="1"/>
          </p:nvPr>
        </p:nvSpPr>
        <p:spPr/>
        <p:txBody>
          <a:bodyPr/>
          <a:lstStyle/>
          <a:p>
            <a:pPr eaLnBrk="1" hangingPunct="1"/>
            <a:r>
              <a:rPr lang="en-US" altLang="en-US" smtClean="0"/>
              <a:t>There are advantages and disadvantages associated with countertrade.</a:t>
            </a:r>
          </a:p>
          <a:p>
            <a:pPr eaLnBrk="1" hangingPunct="1"/>
            <a:r>
              <a:rPr lang="en-US" altLang="en-US" smtClean="0"/>
              <a:t>It can benefit both parties and in some circumstances is the only trade possible.</a:t>
            </a:r>
          </a:p>
          <a:p>
            <a:pPr eaLnBrk="1" hangingPunct="1"/>
            <a:r>
              <a:rPr lang="en-US" altLang="en-US" smtClean="0"/>
              <a:t>Whether or not countertrade transactions are good or bad for the global economy, it appears certain that they will increase in the near future as world trade increases.</a:t>
            </a:r>
          </a:p>
        </p:txBody>
      </p:sp>
      <p:sp>
        <p:nvSpPr>
          <p:cNvPr id="5" name="Rectangle 6"/>
          <p:cNvSpPr>
            <a:spLocks noChangeArrowheads="1"/>
          </p:cNvSpPr>
          <p:nvPr/>
        </p:nvSpPr>
        <p:spPr bwMode="auto">
          <a:xfrm>
            <a:off x="8610600" y="6553200"/>
            <a:ext cx="5334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cs typeface="Arial" charset="0"/>
              </a:rPr>
              <a:t>20-</a:t>
            </a:r>
            <a:fld id="{756FC0CF-5C1A-4BD0-AD82-2A700C929D24}" type="slidenum">
              <a:rPr lang="en-US" altLang="en-US" sz="900" smtClean="0">
                <a:cs typeface="Arial" charset="0"/>
              </a:rPr>
              <a:pPr algn="r" eaLnBrk="1" hangingPunct="1"/>
              <a:t>20</a:t>
            </a:fld>
            <a:endParaRPr lang="en-US" altLang="en-US" sz="1000" dirty="0">
              <a:cs typeface="Arial" charset="0"/>
            </a:endParaRPr>
          </a:p>
        </p:txBody>
      </p:sp>
      <p:sp>
        <p:nvSpPr>
          <p:cNvPr id="6" name="Rectangle 20"/>
          <p:cNvSpPr>
            <a:spLocks noGrp="1" noChangeArrowheads="1"/>
          </p:cNvSpPr>
          <p:nvPr>
            <p:ph type="ftr" sz="quarter" idx="4294967295"/>
          </p:nvPr>
        </p:nvSpPr>
        <p:spPr bwMode="auto">
          <a:xfrm>
            <a:off x="5867400" y="6477001"/>
            <a:ext cx="2895600" cy="41275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t>Copyright © 2018 by the McGraw-Hill Companies, Inc. All rights reserved.</a:t>
            </a:r>
          </a:p>
          <a:p>
            <a:pPr algn="r" eaLnBrk="1" hangingPunct="1"/>
            <a:endParaRPr lang="en-US" altLang="en-US" sz="900" dirty="0" smtClean="0"/>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en-US" altLang="en-US" sz="4000" dirty="0" smtClean="0"/>
              <a:t>Summary</a:t>
            </a:r>
          </a:p>
        </p:txBody>
      </p:sp>
      <p:sp>
        <p:nvSpPr>
          <p:cNvPr id="22531" name="Rectangle 3"/>
          <p:cNvSpPr>
            <a:spLocks noGrp="1" noChangeArrowheads="1"/>
          </p:cNvSpPr>
          <p:nvPr>
            <p:ph idx="1"/>
          </p:nvPr>
        </p:nvSpPr>
        <p:spPr/>
        <p:txBody>
          <a:bodyPr/>
          <a:lstStyle/>
          <a:p>
            <a:r>
              <a:rPr lang="en-US" sz="2400" dirty="0"/>
              <a:t>Conducting international trade transactions is difficult in comparison to domestic trades. Commercial and political risks enter into the equation, which are not</a:t>
            </a:r>
            <a:br>
              <a:rPr lang="en-US" sz="2400" dirty="0"/>
            </a:br>
            <a:r>
              <a:rPr lang="en-US" sz="2400" dirty="0"/>
              <a:t>factors in domestic trade. </a:t>
            </a:r>
          </a:p>
          <a:p>
            <a:r>
              <a:rPr lang="en-US" sz="2400" dirty="0" smtClean="0"/>
              <a:t>A </a:t>
            </a:r>
            <a:r>
              <a:rPr lang="en-US" sz="2400" dirty="0"/>
              <a:t>typical foreign trade transaction requires three basic documents: letter of credit</a:t>
            </a:r>
            <a:r>
              <a:rPr lang="en-US" sz="2400" dirty="0" smtClean="0"/>
              <a:t>, time </a:t>
            </a:r>
            <a:r>
              <a:rPr lang="en-US" sz="2400" dirty="0"/>
              <a:t>draft, and bill of lading. </a:t>
            </a:r>
            <a:endParaRPr lang="en-US" sz="2400" dirty="0" smtClean="0"/>
          </a:p>
          <a:p>
            <a:pPr lvl="1"/>
            <a:r>
              <a:rPr lang="en-US" sz="2000" dirty="0" smtClean="0"/>
              <a:t>A </a:t>
            </a:r>
            <a:r>
              <a:rPr lang="en-US" sz="2000" dirty="0"/>
              <a:t>time draft can become a negotiable money market</a:t>
            </a:r>
            <a:br>
              <a:rPr lang="en-US" sz="2000" dirty="0"/>
            </a:br>
            <a:r>
              <a:rPr lang="en-US" sz="2000" dirty="0"/>
              <a:t>instrument called a banker’s </a:t>
            </a:r>
            <a:r>
              <a:rPr lang="en-US" sz="2000" dirty="0" smtClean="0"/>
              <a:t>acceptance.</a:t>
            </a:r>
            <a:endParaRPr lang="en-US" sz="2000" dirty="0"/>
          </a:p>
          <a:p>
            <a:r>
              <a:rPr lang="en-US" sz="2400" dirty="0" smtClean="0"/>
              <a:t>Forfaiting</a:t>
            </a:r>
            <a:r>
              <a:rPr lang="en-US" sz="2400" dirty="0"/>
              <a:t>, in which a bank purchases at a discount from an importer a </a:t>
            </a:r>
            <a:r>
              <a:rPr lang="en-US" sz="2400" dirty="0" smtClean="0"/>
              <a:t>series of </a:t>
            </a:r>
            <a:r>
              <a:rPr lang="en-US" sz="2400" dirty="0"/>
              <a:t>promissory notes in favor of an exporter, is a medium-term form of </a:t>
            </a:r>
            <a:r>
              <a:rPr lang="en-US" sz="2400" dirty="0" smtClean="0"/>
              <a:t>trade financing</a:t>
            </a:r>
            <a:r>
              <a:rPr lang="en-US" sz="2400" dirty="0"/>
              <a:t>.</a:t>
            </a:r>
            <a:br>
              <a:rPr lang="en-US" sz="2400" dirty="0"/>
            </a:br>
            <a:endParaRPr lang="en-US" altLang="en-US" sz="2400" dirty="0" smtClean="0"/>
          </a:p>
        </p:txBody>
      </p:sp>
      <p:sp>
        <p:nvSpPr>
          <p:cNvPr id="5" name="Rectangle 6"/>
          <p:cNvSpPr>
            <a:spLocks noChangeArrowheads="1"/>
          </p:cNvSpPr>
          <p:nvPr/>
        </p:nvSpPr>
        <p:spPr bwMode="auto">
          <a:xfrm>
            <a:off x="8610600" y="6553200"/>
            <a:ext cx="5334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cs typeface="Arial" charset="0"/>
              </a:rPr>
              <a:t>20-</a:t>
            </a:r>
            <a:fld id="{756FC0CF-5C1A-4BD0-AD82-2A700C929D24}" type="slidenum">
              <a:rPr lang="en-US" altLang="en-US" sz="900" smtClean="0">
                <a:cs typeface="Arial" charset="0"/>
              </a:rPr>
              <a:pPr algn="r" eaLnBrk="1" hangingPunct="1"/>
              <a:t>21</a:t>
            </a:fld>
            <a:endParaRPr lang="en-US" altLang="en-US" sz="1000" dirty="0">
              <a:cs typeface="Arial" charset="0"/>
            </a:endParaRPr>
          </a:p>
        </p:txBody>
      </p:sp>
      <p:sp>
        <p:nvSpPr>
          <p:cNvPr id="6" name="Rectangle 20"/>
          <p:cNvSpPr>
            <a:spLocks noGrp="1" noChangeArrowheads="1"/>
          </p:cNvSpPr>
          <p:nvPr>
            <p:ph type="ftr" sz="quarter" idx="4294967295"/>
          </p:nvPr>
        </p:nvSpPr>
        <p:spPr bwMode="auto">
          <a:xfrm>
            <a:off x="5867400" y="6477001"/>
            <a:ext cx="2895600" cy="41275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t>Copyright © 2018 by the McGraw-Hill Companies, Inc. All rights reserved.</a:t>
            </a:r>
          </a:p>
          <a:p>
            <a:pPr algn="r" eaLnBrk="1" hangingPunct="1"/>
            <a:endParaRPr lang="en-US" altLang="en-US" sz="900" dirty="0" smtClean="0"/>
          </a:p>
        </p:txBody>
      </p:sp>
    </p:spTree>
    <p:extLst>
      <p:ext uri="{BB962C8B-B14F-4D97-AF65-F5344CB8AC3E}">
        <p14:creationId xmlns:p14="http://schemas.microsoft.com/office/powerpoint/2010/main" val="1079921622"/>
      </p:ext>
    </p:extLst>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en-US" altLang="en-US" sz="4000" dirty="0" smtClean="0"/>
              <a:t>Summary </a:t>
            </a:r>
            <a:r>
              <a:rPr lang="en-US" altLang="en-US" sz="4000" smtClean="0"/>
              <a:t>(continued)</a:t>
            </a:r>
            <a:endParaRPr lang="en-US" altLang="en-US" sz="4000" dirty="0" smtClean="0"/>
          </a:p>
        </p:txBody>
      </p:sp>
      <p:sp>
        <p:nvSpPr>
          <p:cNvPr id="22531" name="Rectangle 3"/>
          <p:cNvSpPr>
            <a:spLocks noGrp="1" noChangeArrowheads="1"/>
          </p:cNvSpPr>
          <p:nvPr>
            <p:ph idx="1"/>
          </p:nvPr>
        </p:nvSpPr>
        <p:spPr>
          <a:xfrm>
            <a:off x="457200" y="1905000"/>
            <a:ext cx="8534400" cy="4525963"/>
          </a:xfrm>
        </p:spPr>
        <p:txBody>
          <a:bodyPr/>
          <a:lstStyle/>
          <a:p>
            <a:r>
              <a:rPr lang="en-US" sz="2400" dirty="0" smtClean="0"/>
              <a:t>The </a:t>
            </a:r>
            <a:r>
              <a:rPr lang="en-US" sz="2400" dirty="0"/>
              <a:t>Export-Import Bank provides competitive assistance to U.S. </a:t>
            </a:r>
            <a:r>
              <a:rPr lang="en-US" sz="2400" dirty="0" smtClean="0"/>
              <a:t>exporters through </a:t>
            </a:r>
            <a:r>
              <a:rPr lang="en-US" sz="2400" dirty="0"/>
              <a:t>direct loans to foreign importers, loan guarantees, and credit insurance </a:t>
            </a:r>
            <a:r>
              <a:rPr lang="en-US" sz="2400" dirty="0" smtClean="0"/>
              <a:t>to U.S</a:t>
            </a:r>
            <a:r>
              <a:rPr lang="en-US" sz="2400" dirty="0"/>
              <a:t>. </a:t>
            </a:r>
            <a:r>
              <a:rPr lang="en-US" sz="2400" dirty="0" smtClean="0"/>
              <a:t>exporters.</a:t>
            </a:r>
            <a:endParaRPr lang="en-US" sz="2400" dirty="0"/>
          </a:p>
          <a:p>
            <a:r>
              <a:rPr lang="en-US" sz="2400" dirty="0" smtClean="0"/>
              <a:t>Countertrade </a:t>
            </a:r>
            <a:r>
              <a:rPr lang="en-US" sz="2400" dirty="0"/>
              <a:t>transactions are gaining renewed prominence as a means of conducting international trade transactions. There are several types of countertrade</a:t>
            </a:r>
            <a:br>
              <a:rPr lang="en-US" sz="2400" dirty="0"/>
            </a:br>
            <a:r>
              <a:rPr lang="en-US" sz="2400" dirty="0"/>
              <a:t>transactions, only some of which involve the use of money. In each type, the </a:t>
            </a:r>
            <a:r>
              <a:rPr lang="en-US" sz="2400" dirty="0" smtClean="0"/>
              <a:t>seller provides </a:t>
            </a:r>
            <a:r>
              <a:rPr lang="en-US" sz="2400" dirty="0"/>
              <a:t>the buyer with goods or services in return for a reciprocal promise </a:t>
            </a:r>
            <a:r>
              <a:rPr lang="en-US" sz="2400" dirty="0" smtClean="0"/>
              <a:t>from the </a:t>
            </a:r>
            <a:r>
              <a:rPr lang="en-US" sz="2400" dirty="0"/>
              <a:t>seller to purchase goods or services from the buyer.</a:t>
            </a:r>
            <a:br>
              <a:rPr lang="en-US" sz="2400" dirty="0"/>
            </a:br>
            <a:endParaRPr lang="en-US" altLang="en-US" sz="2400" dirty="0" smtClean="0"/>
          </a:p>
        </p:txBody>
      </p:sp>
      <p:sp>
        <p:nvSpPr>
          <p:cNvPr id="5" name="Rectangle 6"/>
          <p:cNvSpPr>
            <a:spLocks noChangeArrowheads="1"/>
          </p:cNvSpPr>
          <p:nvPr/>
        </p:nvSpPr>
        <p:spPr bwMode="auto">
          <a:xfrm>
            <a:off x="8610600" y="6553200"/>
            <a:ext cx="5334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cs typeface="Arial" charset="0"/>
              </a:rPr>
              <a:t>20-</a:t>
            </a:r>
            <a:fld id="{756FC0CF-5C1A-4BD0-AD82-2A700C929D24}" type="slidenum">
              <a:rPr lang="en-US" altLang="en-US" sz="900" smtClean="0">
                <a:cs typeface="Arial" charset="0"/>
              </a:rPr>
              <a:pPr algn="r" eaLnBrk="1" hangingPunct="1"/>
              <a:t>22</a:t>
            </a:fld>
            <a:endParaRPr lang="en-US" altLang="en-US" sz="1000" dirty="0">
              <a:cs typeface="Arial" charset="0"/>
            </a:endParaRPr>
          </a:p>
        </p:txBody>
      </p:sp>
      <p:sp>
        <p:nvSpPr>
          <p:cNvPr id="6" name="Rectangle 20"/>
          <p:cNvSpPr>
            <a:spLocks noGrp="1" noChangeArrowheads="1"/>
          </p:cNvSpPr>
          <p:nvPr>
            <p:ph type="ftr" sz="quarter" idx="4294967295"/>
          </p:nvPr>
        </p:nvSpPr>
        <p:spPr bwMode="auto">
          <a:xfrm>
            <a:off x="5867400" y="6477001"/>
            <a:ext cx="2895600" cy="41275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t>Copyright © 2018 by the McGraw-Hill Companies, Inc. All rights reserved.</a:t>
            </a:r>
          </a:p>
          <a:p>
            <a:pPr algn="r" eaLnBrk="1" hangingPunct="1"/>
            <a:endParaRPr lang="en-US" altLang="en-US" sz="900" dirty="0" smtClean="0"/>
          </a:p>
        </p:txBody>
      </p:sp>
    </p:spTree>
    <p:extLst>
      <p:ext uri="{BB962C8B-B14F-4D97-AF65-F5344CB8AC3E}">
        <p14:creationId xmlns:p14="http://schemas.microsoft.com/office/powerpoint/2010/main" val="87649250"/>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n-US" altLang="en-US" sz="4000" smtClean="0"/>
              <a:t>A Typical Foreign Exchange Transaction</a:t>
            </a:r>
          </a:p>
        </p:txBody>
      </p:sp>
      <p:sp>
        <p:nvSpPr>
          <p:cNvPr id="5123" name="Rectangle 3"/>
          <p:cNvSpPr>
            <a:spLocks noGrp="1" noChangeArrowheads="1"/>
          </p:cNvSpPr>
          <p:nvPr>
            <p:ph idx="1"/>
          </p:nvPr>
        </p:nvSpPr>
        <p:spPr/>
        <p:txBody>
          <a:bodyPr/>
          <a:lstStyle/>
          <a:p>
            <a:pPr eaLnBrk="1" hangingPunct="1"/>
            <a:r>
              <a:rPr lang="en-US" altLang="en-US" smtClean="0"/>
              <a:t>Over the years (centuries, really), an elaborate process has evolved for handling exports and imports.</a:t>
            </a:r>
          </a:p>
          <a:p>
            <a:pPr eaLnBrk="1" hangingPunct="1"/>
            <a:r>
              <a:rPr lang="en-US" altLang="en-US" smtClean="0"/>
              <a:t>Figure 20.1 in your text, illustrated on the next slide, shows this process.</a:t>
            </a:r>
          </a:p>
        </p:txBody>
      </p:sp>
      <p:sp>
        <p:nvSpPr>
          <p:cNvPr id="5" name="Rectangle 6"/>
          <p:cNvSpPr>
            <a:spLocks noChangeArrowheads="1"/>
          </p:cNvSpPr>
          <p:nvPr/>
        </p:nvSpPr>
        <p:spPr bwMode="auto">
          <a:xfrm>
            <a:off x="8610600" y="6553200"/>
            <a:ext cx="5334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cs typeface="Arial" charset="0"/>
              </a:rPr>
              <a:t>20-</a:t>
            </a:r>
            <a:fld id="{756FC0CF-5C1A-4BD0-AD82-2A700C929D24}" type="slidenum">
              <a:rPr lang="en-US" altLang="en-US" sz="900" smtClean="0">
                <a:cs typeface="Arial" charset="0"/>
              </a:rPr>
              <a:pPr algn="r" eaLnBrk="1" hangingPunct="1"/>
              <a:t>3</a:t>
            </a:fld>
            <a:endParaRPr lang="en-US" altLang="en-US" sz="1000" dirty="0">
              <a:cs typeface="Arial" charset="0"/>
            </a:endParaRPr>
          </a:p>
        </p:txBody>
      </p:sp>
      <p:sp>
        <p:nvSpPr>
          <p:cNvPr id="6" name="Rectangle 20"/>
          <p:cNvSpPr>
            <a:spLocks noGrp="1" noChangeArrowheads="1"/>
          </p:cNvSpPr>
          <p:nvPr>
            <p:ph type="ftr" sz="quarter" idx="4294967295"/>
          </p:nvPr>
        </p:nvSpPr>
        <p:spPr bwMode="auto">
          <a:xfrm>
            <a:off x="5867400" y="6477001"/>
            <a:ext cx="2895600" cy="41275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t>Copyright © 2018 by the McGraw-Hill Companies, Inc. All rights reserved.</a:t>
            </a:r>
          </a:p>
          <a:p>
            <a:pPr algn="r" eaLnBrk="1" hangingPunct="1"/>
            <a:endParaRPr lang="en-US" altLang="en-US" sz="900" dirty="0" smtClean="0"/>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0" y="762000"/>
            <a:ext cx="9144000" cy="1143000"/>
          </a:xfrm>
        </p:spPr>
        <p:txBody>
          <a:bodyPr>
            <a:normAutofit fontScale="90000"/>
          </a:bodyPr>
          <a:lstStyle/>
          <a:p>
            <a:pPr eaLnBrk="1" hangingPunct="1"/>
            <a:r>
              <a:rPr lang="en-US" altLang="en-US" sz="4000" dirty="0" smtClean="0"/>
              <a:t>Process of a Typical Foreign Trade Transaction</a:t>
            </a:r>
          </a:p>
        </p:txBody>
      </p:sp>
      <p:sp>
        <p:nvSpPr>
          <p:cNvPr id="6147" name="Text Box 3"/>
          <p:cNvSpPr txBox="1">
            <a:spLocks noChangeArrowheads="1"/>
          </p:cNvSpPr>
          <p:nvPr/>
        </p:nvSpPr>
        <p:spPr bwMode="auto">
          <a:xfrm>
            <a:off x="338138" y="5170880"/>
            <a:ext cx="2117725" cy="1212850"/>
          </a:xfrm>
          <a:prstGeom prst="rect">
            <a:avLst/>
          </a:prstGeom>
          <a:solidFill>
            <a:schemeClr val="accent1">
              <a:lumMod val="20000"/>
              <a:lumOff val="80000"/>
            </a:schemeClr>
          </a:solidFill>
          <a:ln w="9525">
            <a:solidFill>
              <a:schemeClr val="tx1"/>
            </a:solidFill>
            <a:miter lim="800000"/>
            <a:headEnd/>
            <a:tailEnd/>
          </a:ln>
        </p:spPr>
        <p:txBody>
          <a:bodyPr lIns="103236" tIns="51618" rIns="103236" bIns="51618">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a:spcBef>
                <a:spcPct val="50000"/>
              </a:spcBef>
            </a:pPr>
            <a:endParaRPr lang="en-US" altLang="en-US">
              <a:latin typeface="Times New Roman" pitchFamily="18" charset="0"/>
            </a:endParaRPr>
          </a:p>
          <a:p>
            <a:pPr algn="ctr">
              <a:spcBef>
                <a:spcPct val="50000"/>
              </a:spcBef>
            </a:pPr>
            <a:r>
              <a:rPr lang="en-US" altLang="en-US" b="1">
                <a:latin typeface="Times New Roman" pitchFamily="18" charset="0"/>
              </a:rPr>
              <a:t>Importer’s Bank</a:t>
            </a:r>
          </a:p>
          <a:p>
            <a:pPr algn="ctr">
              <a:spcBef>
                <a:spcPct val="50000"/>
              </a:spcBef>
            </a:pPr>
            <a:endParaRPr lang="en-US" altLang="en-US" b="1">
              <a:latin typeface="Times New Roman" pitchFamily="18" charset="0"/>
            </a:endParaRPr>
          </a:p>
        </p:txBody>
      </p:sp>
      <p:sp>
        <p:nvSpPr>
          <p:cNvPr id="6148" name="Text Box 4"/>
          <p:cNvSpPr txBox="1">
            <a:spLocks noChangeArrowheads="1"/>
          </p:cNvSpPr>
          <p:nvPr/>
        </p:nvSpPr>
        <p:spPr bwMode="auto">
          <a:xfrm>
            <a:off x="6773863" y="5170880"/>
            <a:ext cx="1862137" cy="1212850"/>
          </a:xfrm>
          <a:prstGeom prst="rect">
            <a:avLst/>
          </a:prstGeom>
          <a:solidFill>
            <a:schemeClr val="accent1">
              <a:lumMod val="20000"/>
              <a:lumOff val="80000"/>
            </a:schemeClr>
          </a:solidFill>
          <a:ln w="9525">
            <a:solidFill>
              <a:schemeClr val="tx1"/>
            </a:solidFill>
            <a:miter lim="800000"/>
            <a:headEnd/>
            <a:tailEnd/>
          </a:ln>
        </p:spPr>
        <p:txBody>
          <a:bodyPr lIns="103236" tIns="51618" rIns="103236" bIns="51618">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a:spcBef>
                <a:spcPct val="50000"/>
              </a:spcBef>
            </a:pPr>
            <a:endParaRPr lang="en-US" altLang="en-US" dirty="0">
              <a:latin typeface="Times New Roman" pitchFamily="18" charset="0"/>
            </a:endParaRPr>
          </a:p>
          <a:p>
            <a:pPr algn="ctr">
              <a:spcBef>
                <a:spcPct val="50000"/>
              </a:spcBef>
            </a:pPr>
            <a:r>
              <a:rPr lang="en-US" altLang="en-US" b="1" dirty="0">
                <a:latin typeface="Times New Roman" pitchFamily="18" charset="0"/>
              </a:rPr>
              <a:t>Exporter’s Bank</a:t>
            </a:r>
          </a:p>
          <a:p>
            <a:pPr algn="ctr">
              <a:spcBef>
                <a:spcPct val="50000"/>
              </a:spcBef>
            </a:pPr>
            <a:endParaRPr lang="en-US" altLang="en-US" b="1" dirty="0">
              <a:latin typeface="Times New Roman" pitchFamily="18" charset="0"/>
            </a:endParaRPr>
          </a:p>
        </p:txBody>
      </p:sp>
      <p:sp>
        <p:nvSpPr>
          <p:cNvPr id="6149" name="AutoShape 5"/>
          <p:cNvSpPr>
            <a:spLocks noChangeArrowheads="1"/>
          </p:cNvSpPr>
          <p:nvPr/>
        </p:nvSpPr>
        <p:spPr bwMode="auto">
          <a:xfrm flipV="1">
            <a:off x="423863" y="1741880"/>
            <a:ext cx="2032000" cy="879475"/>
          </a:xfrm>
          <a:prstGeom prst="flowChartManualOperation">
            <a:avLst/>
          </a:prstGeom>
          <a:solidFill>
            <a:schemeClr val="accent1">
              <a:lumMod val="20000"/>
              <a:lumOff val="80000"/>
            </a:schemeClr>
          </a:solidFill>
          <a:ln w="9525">
            <a:solidFill>
              <a:schemeClr val="tx1"/>
            </a:solidFill>
            <a:miter lim="800000"/>
            <a:headEnd/>
            <a:tailEnd/>
          </a:ln>
        </p:spPr>
        <p:txBody>
          <a:bodyPr wrap="none" lIns="103236" tIns="51618" rIns="103236" bIns="51618" anchor="ct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endParaRPr lang="en-US" altLang="en-US"/>
          </a:p>
        </p:txBody>
      </p:sp>
      <p:sp>
        <p:nvSpPr>
          <p:cNvPr id="6150" name="Text Box 6"/>
          <p:cNvSpPr txBox="1">
            <a:spLocks noChangeArrowheads="1"/>
          </p:cNvSpPr>
          <p:nvPr/>
        </p:nvSpPr>
        <p:spPr bwMode="auto">
          <a:xfrm>
            <a:off x="762000" y="1968892"/>
            <a:ext cx="1524000" cy="388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3236" tIns="51618" rIns="103236" bIns="51618">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spcBef>
                <a:spcPct val="50000"/>
              </a:spcBef>
            </a:pPr>
            <a:r>
              <a:rPr lang="en-US" altLang="en-US" b="1">
                <a:latin typeface="Times New Roman" pitchFamily="18" charset="0"/>
              </a:rPr>
              <a:t>Importer</a:t>
            </a:r>
          </a:p>
        </p:txBody>
      </p:sp>
      <p:sp>
        <p:nvSpPr>
          <p:cNvPr id="6151" name="AutoShape 7"/>
          <p:cNvSpPr>
            <a:spLocks noChangeArrowheads="1"/>
          </p:cNvSpPr>
          <p:nvPr/>
        </p:nvSpPr>
        <p:spPr bwMode="auto">
          <a:xfrm flipV="1">
            <a:off x="6519863" y="1741880"/>
            <a:ext cx="1862137" cy="1055687"/>
          </a:xfrm>
          <a:prstGeom prst="flowChartManualOperation">
            <a:avLst/>
          </a:prstGeom>
          <a:solidFill>
            <a:schemeClr val="accent1">
              <a:lumMod val="20000"/>
              <a:lumOff val="80000"/>
            </a:schemeClr>
          </a:solidFill>
          <a:ln w="9525">
            <a:solidFill>
              <a:schemeClr val="tx1"/>
            </a:solidFill>
            <a:miter lim="800000"/>
            <a:headEnd/>
            <a:tailEnd/>
          </a:ln>
        </p:spPr>
        <p:txBody>
          <a:bodyPr rot="10800000" wrap="none" lIns="103236" tIns="51618" rIns="103236" bIns="51618" anchor="ct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endParaRPr lang="en-US" altLang="en-US" sz="2700">
              <a:latin typeface="Times New Roman" pitchFamily="18" charset="0"/>
            </a:endParaRPr>
          </a:p>
        </p:txBody>
      </p:sp>
      <p:sp>
        <p:nvSpPr>
          <p:cNvPr id="6152" name="Text Box 8"/>
          <p:cNvSpPr txBox="1">
            <a:spLocks noChangeArrowheads="1"/>
          </p:cNvSpPr>
          <p:nvPr/>
        </p:nvSpPr>
        <p:spPr bwMode="auto">
          <a:xfrm>
            <a:off x="6688138" y="1968892"/>
            <a:ext cx="1524000" cy="388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3236" tIns="51618" rIns="103236" bIns="51618">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a:spcBef>
                <a:spcPct val="50000"/>
              </a:spcBef>
            </a:pPr>
            <a:r>
              <a:rPr lang="en-US" altLang="en-US" b="1" dirty="0">
                <a:latin typeface="Times New Roman" pitchFamily="18" charset="0"/>
              </a:rPr>
              <a:t>Exporter</a:t>
            </a:r>
          </a:p>
        </p:txBody>
      </p:sp>
      <p:sp>
        <p:nvSpPr>
          <p:cNvPr id="6153" name="Oval 9"/>
          <p:cNvSpPr>
            <a:spLocks noChangeArrowheads="1"/>
          </p:cNvSpPr>
          <p:nvPr/>
        </p:nvSpPr>
        <p:spPr bwMode="auto">
          <a:xfrm>
            <a:off x="3471863" y="2884880"/>
            <a:ext cx="2200275" cy="1143000"/>
          </a:xfrm>
          <a:prstGeom prst="ellipse">
            <a:avLst/>
          </a:prstGeom>
          <a:solidFill>
            <a:schemeClr val="accent1">
              <a:lumMod val="20000"/>
              <a:lumOff val="80000"/>
            </a:schemeClr>
          </a:solidFill>
          <a:ln w="9525">
            <a:solidFill>
              <a:schemeClr val="tx1"/>
            </a:solidFill>
            <a:round/>
            <a:headEnd/>
            <a:tailEnd/>
          </a:ln>
        </p:spPr>
        <p:txBody>
          <a:bodyPr wrap="none" lIns="103236" tIns="51618" rIns="103236" bIns="51618" anchor="ct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endParaRPr lang="en-US" altLang="en-US"/>
          </a:p>
        </p:txBody>
      </p:sp>
      <p:sp>
        <p:nvSpPr>
          <p:cNvPr id="6154" name="Text Box 10"/>
          <p:cNvSpPr txBox="1">
            <a:spLocks noChangeArrowheads="1"/>
          </p:cNvSpPr>
          <p:nvPr/>
        </p:nvSpPr>
        <p:spPr bwMode="auto">
          <a:xfrm>
            <a:off x="3810000" y="2972192"/>
            <a:ext cx="1608138" cy="95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3236" tIns="51618" rIns="103236" bIns="51618">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a:spcBef>
                <a:spcPct val="50000"/>
              </a:spcBef>
            </a:pPr>
            <a:r>
              <a:rPr lang="en-US" altLang="en-US" b="1">
                <a:latin typeface="Times New Roman" pitchFamily="18" charset="0"/>
              </a:rPr>
              <a:t>Money Market Investor</a:t>
            </a:r>
          </a:p>
        </p:txBody>
      </p:sp>
      <p:grpSp>
        <p:nvGrpSpPr>
          <p:cNvPr id="2" name="Group 11"/>
          <p:cNvGrpSpPr>
            <a:grpSpLocks/>
          </p:cNvGrpSpPr>
          <p:nvPr/>
        </p:nvGrpSpPr>
        <p:grpSpPr bwMode="auto">
          <a:xfrm>
            <a:off x="2201863" y="1654567"/>
            <a:ext cx="4572000" cy="460375"/>
            <a:chOff x="1248" y="960"/>
            <a:chExt cx="2592" cy="252"/>
          </a:xfrm>
        </p:grpSpPr>
        <p:sp>
          <p:nvSpPr>
            <p:cNvPr id="6250" name="Line 12"/>
            <p:cNvSpPr>
              <a:spLocks noChangeShapeType="1"/>
            </p:cNvSpPr>
            <p:nvPr/>
          </p:nvSpPr>
          <p:spPr bwMode="auto">
            <a:xfrm>
              <a:off x="1248" y="1104"/>
              <a:ext cx="2592"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6251" name="Text Box 13"/>
            <p:cNvSpPr txBox="1">
              <a:spLocks noChangeArrowheads="1"/>
            </p:cNvSpPr>
            <p:nvPr/>
          </p:nvSpPr>
          <p:spPr bwMode="auto">
            <a:xfrm>
              <a:off x="2112" y="988"/>
              <a:ext cx="960" cy="20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spcBef>
                  <a:spcPct val="50000"/>
                </a:spcBef>
              </a:pPr>
              <a:r>
                <a:rPr lang="en-US" altLang="en-US">
                  <a:latin typeface="Times New Roman" pitchFamily="18" charset="0"/>
                </a:rPr>
                <a:t>Purchase order</a:t>
              </a:r>
            </a:p>
          </p:txBody>
        </p:sp>
        <p:grpSp>
          <p:nvGrpSpPr>
            <p:cNvPr id="6252" name="Group 14"/>
            <p:cNvGrpSpPr>
              <a:grpSpLocks/>
            </p:cNvGrpSpPr>
            <p:nvPr/>
          </p:nvGrpSpPr>
          <p:grpSpPr bwMode="auto">
            <a:xfrm>
              <a:off x="1344" y="960"/>
              <a:ext cx="288" cy="252"/>
              <a:chOff x="1344" y="960"/>
              <a:chExt cx="288" cy="252"/>
            </a:xfrm>
          </p:grpSpPr>
          <p:sp>
            <p:nvSpPr>
              <p:cNvPr id="6253" name="Oval 15"/>
              <p:cNvSpPr>
                <a:spLocks noChangeArrowheads="1"/>
              </p:cNvSpPr>
              <p:nvPr/>
            </p:nvSpPr>
            <p:spPr bwMode="auto">
              <a:xfrm>
                <a:off x="1392" y="1008"/>
                <a:ext cx="192" cy="192"/>
              </a:xfrm>
              <a:prstGeom prst="ellipse">
                <a:avLst/>
              </a:prstGeom>
              <a:solidFill>
                <a:schemeClr val="bg1"/>
              </a:solidFill>
              <a:ln w="9525">
                <a:solidFill>
                  <a:schemeClr val="tx1"/>
                </a:solidFill>
                <a:round/>
                <a:headEnd/>
                <a:tailEnd/>
              </a:ln>
            </p:spPr>
            <p:txBody>
              <a:bodyPr wrap="none" anchor="ct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endParaRPr lang="en-US" altLang="en-US"/>
              </a:p>
            </p:txBody>
          </p:sp>
          <p:sp>
            <p:nvSpPr>
              <p:cNvPr id="6254" name="Text Box 16"/>
              <p:cNvSpPr txBox="1">
                <a:spLocks noChangeArrowheads="1"/>
              </p:cNvSpPr>
              <p:nvPr/>
            </p:nvSpPr>
            <p:spPr bwMode="auto">
              <a:xfrm>
                <a:off x="1344" y="960"/>
                <a:ext cx="288" cy="2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a:spcBef>
                    <a:spcPct val="50000"/>
                  </a:spcBef>
                </a:pPr>
                <a:r>
                  <a:rPr lang="en-US" altLang="en-US" sz="2400">
                    <a:latin typeface="Times New Roman" pitchFamily="18" charset="0"/>
                  </a:rPr>
                  <a:t>1</a:t>
                </a:r>
              </a:p>
            </p:txBody>
          </p:sp>
        </p:grpSp>
      </p:grpSp>
      <p:grpSp>
        <p:nvGrpSpPr>
          <p:cNvPr id="4" name="Group 17"/>
          <p:cNvGrpSpPr>
            <a:grpSpLocks/>
          </p:cNvGrpSpPr>
          <p:nvPr/>
        </p:nvGrpSpPr>
        <p:grpSpPr bwMode="auto">
          <a:xfrm>
            <a:off x="254000" y="2621355"/>
            <a:ext cx="508000" cy="2549525"/>
            <a:chOff x="144" y="1488"/>
            <a:chExt cx="288" cy="1392"/>
          </a:xfrm>
        </p:grpSpPr>
        <p:grpSp>
          <p:nvGrpSpPr>
            <p:cNvPr id="6244" name="Group 18"/>
            <p:cNvGrpSpPr>
              <a:grpSpLocks/>
            </p:cNvGrpSpPr>
            <p:nvPr/>
          </p:nvGrpSpPr>
          <p:grpSpPr bwMode="auto">
            <a:xfrm>
              <a:off x="192" y="1488"/>
              <a:ext cx="212" cy="1392"/>
              <a:chOff x="240" y="1488"/>
              <a:chExt cx="212" cy="1392"/>
            </a:xfrm>
          </p:grpSpPr>
          <p:sp>
            <p:nvSpPr>
              <p:cNvPr id="6248" name="Line 19"/>
              <p:cNvSpPr>
                <a:spLocks noChangeShapeType="1"/>
              </p:cNvSpPr>
              <p:nvPr/>
            </p:nvSpPr>
            <p:spPr bwMode="auto">
              <a:xfrm>
                <a:off x="345" y="1488"/>
                <a:ext cx="0" cy="1392"/>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6249" name="Text Box 20"/>
              <p:cNvSpPr txBox="1">
                <a:spLocks noChangeArrowheads="1"/>
              </p:cNvSpPr>
              <p:nvPr/>
            </p:nvSpPr>
            <p:spPr bwMode="auto">
              <a:xfrm rot="-5393174">
                <a:off x="-158" y="1982"/>
                <a:ext cx="1008" cy="21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a:spcBef>
                    <a:spcPct val="50000"/>
                  </a:spcBef>
                </a:pPr>
                <a:r>
                  <a:rPr lang="en-US" altLang="en-US">
                    <a:latin typeface="Times New Roman" pitchFamily="18" charset="0"/>
                  </a:rPr>
                  <a:t>L/C application</a:t>
                </a:r>
              </a:p>
            </p:txBody>
          </p:sp>
        </p:grpSp>
        <p:grpSp>
          <p:nvGrpSpPr>
            <p:cNvPr id="6245" name="Group 21"/>
            <p:cNvGrpSpPr>
              <a:grpSpLocks/>
            </p:cNvGrpSpPr>
            <p:nvPr/>
          </p:nvGrpSpPr>
          <p:grpSpPr bwMode="auto">
            <a:xfrm>
              <a:off x="144" y="2544"/>
              <a:ext cx="288" cy="288"/>
              <a:chOff x="-240" y="2496"/>
              <a:chExt cx="288" cy="288"/>
            </a:xfrm>
          </p:grpSpPr>
          <p:sp>
            <p:nvSpPr>
              <p:cNvPr id="6246" name="Oval 22"/>
              <p:cNvSpPr>
                <a:spLocks noChangeArrowheads="1"/>
              </p:cNvSpPr>
              <p:nvPr/>
            </p:nvSpPr>
            <p:spPr bwMode="auto">
              <a:xfrm>
                <a:off x="-192" y="2544"/>
                <a:ext cx="192" cy="192"/>
              </a:xfrm>
              <a:prstGeom prst="ellipse">
                <a:avLst/>
              </a:prstGeom>
              <a:solidFill>
                <a:schemeClr val="bg1"/>
              </a:solidFill>
              <a:ln w="9525">
                <a:solidFill>
                  <a:schemeClr val="tx1"/>
                </a:solidFill>
                <a:round/>
                <a:headEnd/>
                <a:tailEnd/>
              </a:ln>
            </p:spPr>
            <p:txBody>
              <a:bodyPr wrap="none" anchor="ct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endParaRPr lang="en-US" altLang="en-US"/>
              </a:p>
            </p:txBody>
          </p:sp>
          <p:sp>
            <p:nvSpPr>
              <p:cNvPr id="6247" name="Text Box 23"/>
              <p:cNvSpPr txBox="1">
                <a:spLocks noChangeArrowheads="1"/>
              </p:cNvSpPr>
              <p:nvPr/>
            </p:nvSpPr>
            <p:spPr bwMode="auto">
              <a:xfrm>
                <a:off x="-240" y="2496"/>
                <a:ext cx="28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a:spcBef>
                    <a:spcPct val="50000"/>
                  </a:spcBef>
                </a:pPr>
                <a:r>
                  <a:rPr lang="en-US" altLang="en-US" sz="2700">
                    <a:latin typeface="Times New Roman" pitchFamily="18" charset="0"/>
                  </a:rPr>
                  <a:t>2</a:t>
                </a:r>
              </a:p>
            </p:txBody>
          </p:sp>
        </p:grpSp>
      </p:grpSp>
      <p:grpSp>
        <p:nvGrpSpPr>
          <p:cNvPr id="7" name="Group 24"/>
          <p:cNvGrpSpPr>
            <a:grpSpLocks/>
          </p:cNvGrpSpPr>
          <p:nvPr/>
        </p:nvGrpSpPr>
        <p:grpSpPr bwMode="auto">
          <a:xfrm>
            <a:off x="2540000" y="4907355"/>
            <a:ext cx="4233863" cy="527050"/>
            <a:chOff x="1440" y="2736"/>
            <a:chExt cx="2400" cy="288"/>
          </a:xfrm>
        </p:grpSpPr>
        <p:sp>
          <p:nvSpPr>
            <p:cNvPr id="6239" name="Line 25"/>
            <p:cNvSpPr>
              <a:spLocks noChangeShapeType="1"/>
            </p:cNvSpPr>
            <p:nvPr/>
          </p:nvSpPr>
          <p:spPr bwMode="auto">
            <a:xfrm>
              <a:off x="1440" y="2872"/>
              <a:ext cx="2400" cy="8"/>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6240" name="Text Box 26"/>
            <p:cNvSpPr txBox="1">
              <a:spLocks noChangeArrowheads="1"/>
            </p:cNvSpPr>
            <p:nvPr/>
          </p:nvSpPr>
          <p:spPr bwMode="auto">
            <a:xfrm>
              <a:off x="2016" y="2764"/>
              <a:ext cx="1152" cy="20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a:spcBef>
                  <a:spcPct val="50000"/>
                </a:spcBef>
              </a:pPr>
              <a:r>
                <a:rPr lang="en-US" altLang="en-US" b="1">
                  <a:latin typeface="Times New Roman" pitchFamily="18" charset="0"/>
                </a:rPr>
                <a:t>Letter of Credit</a:t>
              </a:r>
            </a:p>
          </p:txBody>
        </p:sp>
        <p:grpSp>
          <p:nvGrpSpPr>
            <p:cNvPr id="6241" name="Group 27"/>
            <p:cNvGrpSpPr>
              <a:grpSpLocks/>
            </p:cNvGrpSpPr>
            <p:nvPr/>
          </p:nvGrpSpPr>
          <p:grpSpPr bwMode="auto">
            <a:xfrm>
              <a:off x="1680" y="2736"/>
              <a:ext cx="288" cy="288"/>
              <a:chOff x="1344" y="960"/>
              <a:chExt cx="288" cy="288"/>
            </a:xfrm>
          </p:grpSpPr>
          <p:sp>
            <p:nvSpPr>
              <p:cNvPr id="6242" name="Oval 28"/>
              <p:cNvSpPr>
                <a:spLocks noChangeArrowheads="1"/>
              </p:cNvSpPr>
              <p:nvPr/>
            </p:nvSpPr>
            <p:spPr bwMode="auto">
              <a:xfrm>
                <a:off x="1392" y="1008"/>
                <a:ext cx="192" cy="192"/>
              </a:xfrm>
              <a:prstGeom prst="ellipse">
                <a:avLst/>
              </a:prstGeom>
              <a:solidFill>
                <a:schemeClr val="bg1"/>
              </a:solidFill>
              <a:ln w="9525">
                <a:solidFill>
                  <a:schemeClr val="tx1"/>
                </a:solidFill>
                <a:round/>
                <a:headEnd/>
                <a:tailEnd/>
              </a:ln>
            </p:spPr>
            <p:txBody>
              <a:bodyPr wrap="none" anchor="ct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endParaRPr lang="en-US" altLang="en-US"/>
              </a:p>
            </p:txBody>
          </p:sp>
          <p:sp>
            <p:nvSpPr>
              <p:cNvPr id="6243" name="Text Box 29"/>
              <p:cNvSpPr txBox="1">
                <a:spLocks noChangeArrowheads="1"/>
              </p:cNvSpPr>
              <p:nvPr/>
            </p:nvSpPr>
            <p:spPr bwMode="auto">
              <a:xfrm>
                <a:off x="1344" y="960"/>
                <a:ext cx="28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a:spcBef>
                    <a:spcPct val="50000"/>
                  </a:spcBef>
                </a:pPr>
                <a:r>
                  <a:rPr lang="en-US" altLang="en-US" sz="2700">
                    <a:latin typeface="Times New Roman" pitchFamily="18" charset="0"/>
                  </a:rPr>
                  <a:t>3</a:t>
                </a:r>
              </a:p>
            </p:txBody>
          </p:sp>
        </p:grpSp>
      </p:grpSp>
      <p:grpSp>
        <p:nvGrpSpPr>
          <p:cNvPr id="9" name="Group 30"/>
          <p:cNvGrpSpPr>
            <a:grpSpLocks/>
          </p:cNvGrpSpPr>
          <p:nvPr/>
        </p:nvGrpSpPr>
        <p:grpSpPr bwMode="auto">
          <a:xfrm>
            <a:off x="6604000" y="2797567"/>
            <a:ext cx="508000" cy="2373313"/>
            <a:chOff x="3744" y="1584"/>
            <a:chExt cx="288" cy="1296"/>
          </a:xfrm>
        </p:grpSpPr>
        <p:sp>
          <p:nvSpPr>
            <p:cNvPr id="6234" name="Line 31"/>
            <p:cNvSpPr>
              <a:spLocks noChangeShapeType="1"/>
            </p:cNvSpPr>
            <p:nvPr/>
          </p:nvSpPr>
          <p:spPr bwMode="auto">
            <a:xfrm flipV="1">
              <a:off x="3888" y="1584"/>
              <a:ext cx="0" cy="1296"/>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6235" name="Text Box 32"/>
            <p:cNvSpPr txBox="1">
              <a:spLocks noChangeArrowheads="1"/>
            </p:cNvSpPr>
            <p:nvPr/>
          </p:nvSpPr>
          <p:spPr bwMode="auto">
            <a:xfrm rot="-5393174">
              <a:off x="3386" y="2076"/>
              <a:ext cx="1004" cy="21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a:spcBef>
                  <a:spcPct val="50000"/>
                </a:spcBef>
              </a:pPr>
              <a:r>
                <a:rPr lang="en-US" altLang="en-US">
                  <a:latin typeface="Times New Roman" pitchFamily="18" charset="0"/>
                </a:rPr>
                <a:t>L/C notification</a:t>
              </a:r>
            </a:p>
          </p:txBody>
        </p:sp>
        <p:grpSp>
          <p:nvGrpSpPr>
            <p:cNvPr id="6236" name="Group 33"/>
            <p:cNvGrpSpPr>
              <a:grpSpLocks/>
            </p:cNvGrpSpPr>
            <p:nvPr/>
          </p:nvGrpSpPr>
          <p:grpSpPr bwMode="auto">
            <a:xfrm>
              <a:off x="3744" y="2592"/>
              <a:ext cx="288" cy="288"/>
              <a:chOff x="1344" y="960"/>
              <a:chExt cx="288" cy="288"/>
            </a:xfrm>
          </p:grpSpPr>
          <p:sp>
            <p:nvSpPr>
              <p:cNvPr id="6237" name="Oval 34"/>
              <p:cNvSpPr>
                <a:spLocks noChangeArrowheads="1"/>
              </p:cNvSpPr>
              <p:nvPr/>
            </p:nvSpPr>
            <p:spPr bwMode="auto">
              <a:xfrm>
                <a:off x="1392" y="1008"/>
                <a:ext cx="192" cy="192"/>
              </a:xfrm>
              <a:prstGeom prst="ellipse">
                <a:avLst/>
              </a:prstGeom>
              <a:solidFill>
                <a:schemeClr val="bg1"/>
              </a:solidFill>
              <a:ln w="9525">
                <a:solidFill>
                  <a:schemeClr val="tx1"/>
                </a:solidFill>
                <a:round/>
                <a:headEnd/>
                <a:tailEnd/>
              </a:ln>
            </p:spPr>
            <p:txBody>
              <a:bodyPr wrap="none" anchor="ct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endParaRPr lang="en-US" altLang="en-US"/>
              </a:p>
            </p:txBody>
          </p:sp>
          <p:sp>
            <p:nvSpPr>
              <p:cNvPr id="6238" name="Text Box 35"/>
              <p:cNvSpPr txBox="1">
                <a:spLocks noChangeArrowheads="1"/>
              </p:cNvSpPr>
              <p:nvPr/>
            </p:nvSpPr>
            <p:spPr bwMode="auto">
              <a:xfrm>
                <a:off x="1344" y="960"/>
                <a:ext cx="28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a:spcBef>
                    <a:spcPct val="50000"/>
                  </a:spcBef>
                </a:pPr>
                <a:r>
                  <a:rPr lang="en-US" altLang="en-US" sz="2700">
                    <a:latin typeface="Times New Roman" pitchFamily="18" charset="0"/>
                  </a:rPr>
                  <a:t>4</a:t>
                </a:r>
              </a:p>
            </p:txBody>
          </p:sp>
        </p:grpSp>
      </p:grpSp>
      <p:grpSp>
        <p:nvGrpSpPr>
          <p:cNvPr id="11" name="Group 36"/>
          <p:cNvGrpSpPr>
            <a:grpSpLocks/>
          </p:cNvGrpSpPr>
          <p:nvPr/>
        </p:nvGrpSpPr>
        <p:grpSpPr bwMode="auto">
          <a:xfrm>
            <a:off x="7107238" y="2702317"/>
            <a:ext cx="644525" cy="2468563"/>
            <a:chOff x="4029" y="1532"/>
            <a:chExt cx="366" cy="1348"/>
          </a:xfrm>
        </p:grpSpPr>
        <p:sp>
          <p:nvSpPr>
            <p:cNvPr id="6229" name="Line 37"/>
            <p:cNvSpPr>
              <a:spLocks noChangeShapeType="1"/>
            </p:cNvSpPr>
            <p:nvPr/>
          </p:nvSpPr>
          <p:spPr bwMode="auto">
            <a:xfrm>
              <a:off x="4224" y="1632"/>
              <a:ext cx="0" cy="1248"/>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6230" name="Text Box 38"/>
            <p:cNvSpPr txBox="1">
              <a:spLocks noChangeArrowheads="1"/>
            </p:cNvSpPr>
            <p:nvPr/>
          </p:nvSpPr>
          <p:spPr bwMode="auto">
            <a:xfrm rot="-5393174">
              <a:off x="3611" y="1950"/>
              <a:ext cx="1202" cy="3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a:spcBef>
                  <a:spcPct val="50000"/>
                </a:spcBef>
              </a:pPr>
              <a:r>
                <a:rPr lang="en-US" altLang="en-US">
                  <a:latin typeface="Times New Roman" pitchFamily="18" charset="0"/>
                </a:rPr>
                <a:t>Shipping documents and time draft</a:t>
              </a:r>
            </a:p>
          </p:txBody>
        </p:sp>
        <p:grpSp>
          <p:nvGrpSpPr>
            <p:cNvPr id="6231" name="Group 39"/>
            <p:cNvGrpSpPr>
              <a:grpSpLocks/>
            </p:cNvGrpSpPr>
            <p:nvPr/>
          </p:nvGrpSpPr>
          <p:grpSpPr bwMode="auto">
            <a:xfrm>
              <a:off x="4080" y="2544"/>
              <a:ext cx="288" cy="288"/>
              <a:chOff x="1344" y="960"/>
              <a:chExt cx="288" cy="288"/>
            </a:xfrm>
          </p:grpSpPr>
          <p:sp>
            <p:nvSpPr>
              <p:cNvPr id="6232" name="Oval 40"/>
              <p:cNvSpPr>
                <a:spLocks noChangeArrowheads="1"/>
              </p:cNvSpPr>
              <p:nvPr/>
            </p:nvSpPr>
            <p:spPr bwMode="auto">
              <a:xfrm>
                <a:off x="1392" y="1008"/>
                <a:ext cx="192" cy="192"/>
              </a:xfrm>
              <a:prstGeom prst="ellipse">
                <a:avLst/>
              </a:prstGeom>
              <a:solidFill>
                <a:schemeClr val="bg1"/>
              </a:solidFill>
              <a:ln w="9525">
                <a:solidFill>
                  <a:schemeClr val="tx1"/>
                </a:solidFill>
                <a:round/>
                <a:headEnd/>
                <a:tailEnd/>
              </a:ln>
            </p:spPr>
            <p:txBody>
              <a:bodyPr wrap="none" anchor="ct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endParaRPr lang="en-US" altLang="en-US"/>
              </a:p>
            </p:txBody>
          </p:sp>
          <p:sp>
            <p:nvSpPr>
              <p:cNvPr id="6233" name="Text Box 41"/>
              <p:cNvSpPr txBox="1">
                <a:spLocks noChangeArrowheads="1"/>
              </p:cNvSpPr>
              <p:nvPr/>
            </p:nvSpPr>
            <p:spPr bwMode="auto">
              <a:xfrm>
                <a:off x="1344" y="960"/>
                <a:ext cx="28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a:spcBef>
                    <a:spcPct val="50000"/>
                  </a:spcBef>
                </a:pPr>
                <a:r>
                  <a:rPr lang="en-US" altLang="en-US" sz="2700">
                    <a:latin typeface="Times New Roman" pitchFamily="18" charset="0"/>
                  </a:rPr>
                  <a:t>6</a:t>
                </a:r>
              </a:p>
            </p:txBody>
          </p:sp>
        </p:grpSp>
      </p:grpSp>
      <p:grpSp>
        <p:nvGrpSpPr>
          <p:cNvPr id="13" name="Group 42"/>
          <p:cNvGrpSpPr>
            <a:grpSpLocks/>
          </p:cNvGrpSpPr>
          <p:nvPr/>
        </p:nvGrpSpPr>
        <p:grpSpPr bwMode="auto">
          <a:xfrm>
            <a:off x="7777163" y="2797567"/>
            <a:ext cx="830262" cy="2373313"/>
            <a:chOff x="4409" y="1584"/>
            <a:chExt cx="471" cy="1296"/>
          </a:xfrm>
        </p:grpSpPr>
        <p:sp>
          <p:nvSpPr>
            <p:cNvPr id="6224" name="Line 43"/>
            <p:cNvSpPr>
              <a:spLocks noChangeShapeType="1"/>
            </p:cNvSpPr>
            <p:nvPr/>
          </p:nvSpPr>
          <p:spPr bwMode="auto">
            <a:xfrm flipV="1">
              <a:off x="4608" y="1584"/>
              <a:ext cx="0" cy="1296"/>
            </a:xfrm>
            <a:prstGeom prst="line">
              <a:avLst/>
            </a:prstGeom>
            <a:noFill/>
            <a:ln w="28575">
              <a:solidFill>
                <a:srgbClr val="CC3300"/>
              </a:solidFill>
              <a:prstDash val="dash"/>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6225" name="Text Box 44"/>
            <p:cNvSpPr txBox="1">
              <a:spLocks noChangeArrowheads="1"/>
            </p:cNvSpPr>
            <p:nvPr/>
          </p:nvSpPr>
          <p:spPr bwMode="auto">
            <a:xfrm rot="-5393174">
              <a:off x="4164" y="1875"/>
              <a:ext cx="961" cy="4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a:spcBef>
                  <a:spcPct val="50000"/>
                </a:spcBef>
              </a:pPr>
              <a:r>
                <a:rPr lang="en-US" altLang="en-US" sz="1600">
                  <a:solidFill>
                    <a:srgbClr val="CC3300"/>
                  </a:solidFill>
                  <a:latin typeface="Times New Roman" pitchFamily="18" charset="0"/>
                </a:rPr>
                <a:t>Payment discounted value of B/A</a:t>
              </a:r>
            </a:p>
          </p:txBody>
        </p:sp>
        <p:grpSp>
          <p:nvGrpSpPr>
            <p:cNvPr id="6226" name="Group 45"/>
            <p:cNvGrpSpPr>
              <a:grpSpLocks/>
            </p:cNvGrpSpPr>
            <p:nvPr/>
          </p:nvGrpSpPr>
          <p:grpSpPr bwMode="auto">
            <a:xfrm>
              <a:off x="4464" y="2544"/>
              <a:ext cx="288" cy="288"/>
              <a:chOff x="1344" y="960"/>
              <a:chExt cx="288" cy="288"/>
            </a:xfrm>
          </p:grpSpPr>
          <p:sp>
            <p:nvSpPr>
              <p:cNvPr id="6227" name="Oval 46"/>
              <p:cNvSpPr>
                <a:spLocks noChangeArrowheads="1"/>
              </p:cNvSpPr>
              <p:nvPr/>
            </p:nvSpPr>
            <p:spPr bwMode="auto">
              <a:xfrm>
                <a:off x="1392" y="1008"/>
                <a:ext cx="192" cy="192"/>
              </a:xfrm>
              <a:prstGeom prst="ellipse">
                <a:avLst/>
              </a:prstGeom>
              <a:solidFill>
                <a:schemeClr val="bg1"/>
              </a:solidFill>
              <a:ln w="9525">
                <a:solidFill>
                  <a:schemeClr val="tx1"/>
                </a:solidFill>
                <a:round/>
                <a:headEnd/>
                <a:tailEnd/>
              </a:ln>
            </p:spPr>
            <p:txBody>
              <a:bodyPr wrap="none" anchor="ct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endParaRPr lang="en-US" altLang="en-US"/>
              </a:p>
            </p:txBody>
          </p:sp>
          <p:sp>
            <p:nvSpPr>
              <p:cNvPr id="6228" name="Text Box 47"/>
              <p:cNvSpPr txBox="1">
                <a:spLocks noChangeArrowheads="1"/>
              </p:cNvSpPr>
              <p:nvPr/>
            </p:nvSpPr>
            <p:spPr bwMode="auto">
              <a:xfrm>
                <a:off x="1344" y="960"/>
                <a:ext cx="28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a:spcBef>
                    <a:spcPct val="50000"/>
                  </a:spcBef>
                </a:pPr>
                <a:r>
                  <a:rPr lang="en-US" altLang="en-US" sz="2700">
                    <a:latin typeface="Times New Roman" pitchFamily="18" charset="0"/>
                  </a:rPr>
                  <a:t>9</a:t>
                </a:r>
              </a:p>
            </p:txBody>
          </p:sp>
        </p:grpSp>
      </p:grpSp>
      <p:grpSp>
        <p:nvGrpSpPr>
          <p:cNvPr id="15" name="Group 48"/>
          <p:cNvGrpSpPr>
            <a:grpSpLocks/>
          </p:cNvGrpSpPr>
          <p:nvPr/>
        </p:nvGrpSpPr>
        <p:grpSpPr bwMode="auto">
          <a:xfrm>
            <a:off x="2370138" y="2094305"/>
            <a:ext cx="4149725" cy="460375"/>
            <a:chOff x="1344" y="1200"/>
            <a:chExt cx="2352" cy="252"/>
          </a:xfrm>
        </p:grpSpPr>
        <p:sp>
          <p:nvSpPr>
            <p:cNvPr id="6219" name="Line 49"/>
            <p:cNvSpPr>
              <a:spLocks noChangeShapeType="1"/>
            </p:cNvSpPr>
            <p:nvPr/>
          </p:nvSpPr>
          <p:spPr bwMode="auto">
            <a:xfrm flipH="1">
              <a:off x="1344" y="1344"/>
              <a:ext cx="2352"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6220" name="Group 50"/>
            <p:cNvGrpSpPr>
              <a:grpSpLocks/>
            </p:cNvGrpSpPr>
            <p:nvPr/>
          </p:nvGrpSpPr>
          <p:grpSpPr bwMode="auto">
            <a:xfrm>
              <a:off x="1488" y="1200"/>
              <a:ext cx="288" cy="252"/>
              <a:chOff x="1344" y="960"/>
              <a:chExt cx="288" cy="252"/>
            </a:xfrm>
          </p:grpSpPr>
          <p:sp>
            <p:nvSpPr>
              <p:cNvPr id="6222" name="Oval 51"/>
              <p:cNvSpPr>
                <a:spLocks noChangeArrowheads="1"/>
              </p:cNvSpPr>
              <p:nvPr/>
            </p:nvSpPr>
            <p:spPr bwMode="auto">
              <a:xfrm>
                <a:off x="1392" y="1008"/>
                <a:ext cx="192" cy="192"/>
              </a:xfrm>
              <a:prstGeom prst="ellipse">
                <a:avLst/>
              </a:prstGeom>
              <a:solidFill>
                <a:schemeClr val="bg1"/>
              </a:solidFill>
              <a:ln w="9525">
                <a:solidFill>
                  <a:schemeClr val="tx1"/>
                </a:solidFill>
                <a:round/>
                <a:headEnd/>
                <a:tailEnd/>
              </a:ln>
            </p:spPr>
            <p:txBody>
              <a:bodyPr wrap="none" anchor="ct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endParaRPr lang="en-US" altLang="en-US"/>
              </a:p>
            </p:txBody>
          </p:sp>
          <p:sp>
            <p:nvSpPr>
              <p:cNvPr id="6223" name="Text Box 52"/>
              <p:cNvSpPr txBox="1">
                <a:spLocks noChangeArrowheads="1"/>
              </p:cNvSpPr>
              <p:nvPr/>
            </p:nvSpPr>
            <p:spPr bwMode="auto">
              <a:xfrm>
                <a:off x="1344" y="960"/>
                <a:ext cx="288" cy="2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a:spcBef>
                    <a:spcPct val="50000"/>
                  </a:spcBef>
                </a:pPr>
                <a:r>
                  <a:rPr lang="en-US" altLang="en-US" sz="2400">
                    <a:latin typeface="Times New Roman" pitchFamily="18" charset="0"/>
                  </a:rPr>
                  <a:t>5</a:t>
                </a:r>
              </a:p>
            </p:txBody>
          </p:sp>
        </p:grpSp>
        <p:sp>
          <p:nvSpPr>
            <p:cNvPr id="6221" name="Text Box 53"/>
            <p:cNvSpPr txBox="1">
              <a:spLocks noChangeArrowheads="1"/>
            </p:cNvSpPr>
            <p:nvPr/>
          </p:nvSpPr>
          <p:spPr bwMode="auto">
            <a:xfrm>
              <a:off x="2016" y="1228"/>
              <a:ext cx="1152" cy="20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spcBef>
                  <a:spcPct val="50000"/>
                </a:spcBef>
              </a:pPr>
              <a:r>
                <a:rPr lang="en-US" altLang="en-US">
                  <a:latin typeface="Times New Roman" pitchFamily="18" charset="0"/>
                </a:rPr>
                <a:t>Shipment of goods</a:t>
              </a:r>
            </a:p>
          </p:txBody>
        </p:sp>
      </p:grpSp>
      <p:grpSp>
        <p:nvGrpSpPr>
          <p:cNvPr id="17" name="Group 54"/>
          <p:cNvGrpSpPr>
            <a:grpSpLocks/>
          </p:cNvGrpSpPr>
          <p:nvPr/>
        </p:nvGrpSpPr>
        <p:grpSpPr bwMode="auto">
          <a:xfrm>
            <a:off x="1439863" y="2621355"/>
            <a:ext cx="508000" cy="2549525"/>
            <a:chOff x="864" y="1488"/>
            <a:chExt cx="288" cy="1392"/>
          </a:xfrm>
        </p:grpSpPr>
        <p:sp>
          <p:nvSpPr>
            <p:cNvPr id="6214" name="Line 55"/>
            <p:cNvSpPr>
              <a:spLocks noChangeShapeType="1"/>
            </p:cNvSpPr>
            <p:nvPr/>
          </p:nvSpPr>
          <p:spPr bwMode="auto">
            <a:xfrm>
              <a:off x="1008" y="1488"/>
              <a:ext cx="0" cy="1392"/>
            </a:xfrm>
            <a:prstGeom prst="line">
              <a:avLst/>
            </a:prstGeom>
            <a:noFill/>
            <a:ln w="28575">
              <a:solidFill>
                <a:srgbClr val="006600"/>
              </a:solidFill>
              <a:prstDash val="sysDot"/>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6215" name="Text Box 56"/>
            <p:cNvSpPr txBox="1">
              <a:spLocks noChangeArrowheads="1"/>
            </p:cNvSpPr>
            <p:nvPr/>
          </p:nvSpPr>
          <p:spPr bwMode="auto">
            <a:xfrm rot="-5393174">
              <a:off x="523" y="2016"/>
              <a:ext cx="959" cy="19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a:spcBef>
                  <a:spcPct val="50000"/>
                </a:spcBef>
              </a:pPr>
              <a:r>
                <a:rPr lang="en-US" altLang="en-US" sz="1600">
                  <a:solidFill>
                    <a:srgbClr val="006600"/>
                  </a:solidFill>
                  <a:latin typeface="Times New Roman" pitchFamily="18" charset="0"/>
                </a:rPr>
                <a:t>Payment face B/A</a:t>
              </a:r>
            </a:p>
          </p:txBody>
        </p:sp>
        <p:grpSp>
          <p:nvGrpSpPr>
            <p:cNvPr id="6216" name="Group 57"/>
            <p:cNvGrpSpPr>
              <a:grpSpLocks/>
            </p:cNvGrpSpPr>
            <p:nvPr/>
          </p:nvGrpSpPr>
          <p:grpSpPr bwMode="auto">
            <a:xfrm>
              <a:off x="864" y="2572"/>
              <a:ext cx="288" cy="202"/>
              <a:chOff x="864" y="2558"/>
              <a:chExt cx="288" cy="202"/>
            </a:xfrm>
          </p:grpSpPr>
          <p:sp>
            <p:nvSpPr>
              <p:cNvPr id="6217" name="Oval 58"/>
              <p:cNvSpPr>
                <a:spLocks noChangeArrowheads="1"/>
              </p:cNvSpPr>
              <p:nvPr/>
            </p:nvSpPr>
            <p:spPr bwMode="auto">
              <a:xfrm>
                <a:off x="912" y="2568"/>
                <a:ext cx="192" cy="192"/>
              </a:xfrm>
              <a:prstGeom prst="ellipse">
                <a:avLst/>
              </a:prstGeom>
              <a:solidFill>
                <a:schemeClr val="bg1"/>
              </a:solidFill>
              <a:ln w="9525">
                <a:solidFill>
                  <a:schemeClr val="tx1"/>
                </a:solidFill>
                <a:round/>
                <a:headEnd/>
                <a:tailEnd/>
              </a:ln>
            </p:spPr>
            <p:txBody>
              <a:bodyPr wrap="none" anchor="ct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endParaRPr lang="en-US" altLang="en-US"/>
              </a:p>
            </p:txBody>
          </p:sp>
          <p:sp>
            <p:nvSpPr>
              <p:cNvPr id="6218" name="Text Box 59"/>
              <p:cNvSpPr txBox="1">
                <a:spLocks noChangeArrowheads="1"/>
              </p:cNvSpPr>
              <p:nvPr/>
            </p:nvSpPr>
            <p:spPr bwMode="auto">
              <a:xfrm>
                <a:off x="864" y="2558"/>
                <a:ext cx="288" cy="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a:spcBef>
                    <a:spcPct val="50000"/>
                  </a:spcBef>
                </a:pPr>
                <a:r>
                  <a:rPr lang="en-US" altLang="en-US">
                    <a:latin typeface="Times New Roman" pitchFamily="18" charset="0"/>
                  </a:rPr>
                  <a:t>14</a:t>
                </a:r>
              </a:p>
            </p:txBody>
          </p:sp>
        </p:grpSp>
      </p:grpSp>
      <p:grpSp>
        <p:nvGrpSpPr>
          <p:cNvPr id="19" name="Group 60"/>
          <p:cNvGrpSpPr>
            <a:grpSpLocks/>
          </p:cNvGrpSpPr>
          <p:nvPr/>
        </p:nvGrpSpPr>
        <p:grpSpPr bwMode="auto">
          <a:xfrm>
            <a:off x="587375" y="2445142"/>
            <a:ext cx="585788" cy="2725738"/>
            <a:chOff x="385" y="1392"/>
            <a:chExt cx="332" cy="1488"/>
          </a:xfrm>
        </p:grpSpPr>
        <p:sp>
          <p:nvSpPr>
            <p:cNvPr id="6209" name="Line 61"/>
            <p:cNvSpPr>
              <a:spLocks noChangeShapeType="1"/>
            </p:cNvSpPr>
            <p:nvPr/>
          </p:nvSpPr>
          <p:spPr bwMode="auto">
            <a:xfrm>
              <a:off x="551" y="1488"/>
              <a:ext cx="0" cy="1392"/>
            </a:xfrm>
            <a:prstGeom prst="line">
              <a:avLst/>
            </a:prstGeom>
            <a:noFill/>
            <a:ln w="28575">
              <a:solidFill>
                <a:srgbClr val="CC3300"/>
              </a:solidFill>
              <a:prstDash val="dash"/>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6210" name="Text Box 62"/>
            <p:cNvSpPr txBox="1">
              <a:spLocks noChangeArrowheads="1"/>
            </p:cNvSpPr>
            <p:nvPr/>
          </p:nvSpPr>
          <p:spPr bwMode="auto">
            <a:xfrm rot="-5393174">
              <a:off x="-97" y="1874"/>
              <a:ext cx="1296" cy="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a:spcBef>
                  <a:spcPct val="50000"/>
                </a:spcBef>
              </a:pPr>
              <a:r>
                <a:rPr lang="en-US" altLang="en-US" sz="1600">
                  <a:solidFill>
                    <a:srgbClr val="CC3300"/>
                  </a:solidFill>
                  <a:latin typeface="Times New Roman" pitchFamily="18" charset="0"/>
                </a:rPr>
                <a:t>Signed promissory note for face value of B/A</a:t>
              </a:r>
            </a:p>
          </p:txBody>
        </p:sp>
        <p:grpSp>
          <p:nvGrpSpPr>
            <p:cNvPr id="6211" name="Group 63"/>
            <p:cNvGrpSpPr>
              <a:grpSpLocks/>
            </p:cNvGrpSpPr>
            <p:nvPr/>
          </p:nvGrpSpPr>
          <p:grpSpPr bwMode="auto">
            <a:xfrm>
              <a:off x="407" y="2572"/>
              <a:ext cx="288" cy="202"/>
              <a:chOff x="864" y="2558"/>
              <a:chExt cx="288" cy="202"/>
            </a:xfrm>
          </p:grpSpPr>
          <p:sp>
            <p:nvSpPr>
              <p:cNvPr id="6212" name="Oval 64"/>
              <p:cNvSpPr>
                <a:spLocks noChangeArrowheads="1"/>
              </p:cNvSpPr>
              <p:nvPr/>
            </p:nvSpPr>
            <p:spPr bwMode="auto">
              <a:xfrm>
                <a:off x="912" y="2568"/>
                <a:ext cx="192" cy="192"/>
              </a:xfrm>
              <a:prstGeom prst="ellipse">
                <a:avLst/>
              </a:prstGeom>
              <a:solidFill>
                <a:schemeClr val="bg1"/>
              </a:solidFill>
              <a:ln w="9525">
                <a:solidFill>
                  <a:schemeClr val="tx1"/>
                </a:solidFill>
                <a:round/>
                <a:headEnd/>
                <a:tailEnd/>
              </a:ln>
            </p:spPr>
            <p:txBody>
              <a:bodyPr wrap="none" anchor="ct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endParaRPr lang="en-US" altLang="en-US"/>
              </a:p>
            </p:txBody>
          </p:sp>
          <p:sp>
            <p:nvSpPr>
              <p:cNvPr id="6213" name="Text Box 65"/>
              <p:cNvSpPr txBox="1">
                <a:spLocks noChangeArrowheads="1"/>
              </p:cNvSpPr>
              <p:nvPr/>
            </p:nvSpPr>
            <p:spPr bwMode="auto">
              <a:xfrm>
                <a:off x="864" y="2558"/>
                <a:ext cx="288" cy="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a:spcBef>
                    <a:spcPct val="50000"/>
                  </a:spcBef>
                </a:pPr>
                <a:r>
                  <a:rPr lang="en-US" altLang="en-US">
                    <a:latin typeface="Times New Roman" pitchFamily="18" charset="0"/>
                  </a:rPr>
                  <a:t>10</a:t>
                </a:r>
              </a:p>
            </p:txBody>
          </p:sp>
        </p:grpSp>
      </p:grpSp>
      <p:grpSp>
        <p:nvGrpSpPr>
          <p:cNvPr id="21" name="Group 66"/>
          <p:cNvGrpSpPr>
            <a:grpSpLocks/>
          </p:cNvGrpSpPr>
          <p:nvPr/>
        </p:nvGrpSpPr>
        <p:grpSpPr bwMode="auto">
          <a:xfrm>
            <a:off x="1016000" y="2621355"/>
            <a:ext cx="508000" cy="2549525"/>
            <a:chOff x="672" y="1488"/>
            <a:chExt cx="288" cy="1392"/>
          </a:xfrm>
        </p:grpSpPr>
        <p:sp>
          <p:nvSpPr>
            <p:cNvPr id="6204" name="Line 67"/>
            <p:cNvSpPr>
              <a:spLocks noChangeShapeType="1"/>
            </p:cNvSpPr>
            <p:nvPr/>
          </p:nvSpPr>
          <p:spPr bwMode="auto">
            <a:xfrm flipV="1">
              <a:off x="816" y="1488"/>
              <a:ext cx="0" cy="1392"/>
            </a:xfrm>
            <a:prstGeom prst="line">
              <a:avLst/>
            </a:prstGeom>
            <a:noFill/>
            <a:ln w="28575">
              <a:solidFill>
                <a:schemeClr val="tx1"/>
              </a:solidFill>
              <a:prstDash val="dash"/>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6205" name="Text Box 68"/>
            <p:cNvSpPr txBox="1">
              <a:spLocks noChangeArrowheads="1"/>
            </p:cNvSpPr>
            <p:nvPr/>
          </p:nvSpPr>
          <p:spPr bwMode="auto">
            <a:xfrm rot="-5393174">
              <a:off x="287" y="2015"/>
              <a:ext cx="1057" cy="19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a:spcBef>
                  <a:spcPct val="50000"/>
                </a:spcBef>
              </a:pPr>
              <a:r>
                <a:rPr lang="en-US" altLang="en-US" sz="1600">
                  <a:latin typeface="Times New Roman" pitchFamily="18" charset="0"/>
                </a:rPr>
                <a:t>Shipping documents</a:t>
              </a:r>
            </a:p>
          </p:txBody>
        </p:sp>
        <p:grpSp>
          <p:nvGrpSpPr>
            <p:cNvPr id="6206" name="Group 69"/>
            <p:cNvGrpSpPr>
              <a:grpSpLocks/>
            </p:cNvGrpSpPr>
            <p:nvPr/>
          </p:nvGrpSpPr>
          <p:grpSpPr bwMode="auto">
            <a:xfrm>
              <a:off x="672" y="2572"/>
              <a:ext cx="288" cy="202"/>
              <a:chOff x="864" y="2558"/>
              <a:chExt cx="288" cy="202"/>
            </a:xfrm>
          </p:grpSpPr>
          <p:sp>
            <p:nvSpPr>
              <p:cNvPr id="6207" name="Oval 70"/>
              <p:cNvSpPr>
                <a:spLocks noChangeArrowheads="1"/>
              </p:cNvSpPr>
              <p:nvPr/>
            </p:nvSpPr>
            <p:spPr bwMode="auto">
              <a:xfrm>
                <a:off x="912" y="2568"/>
                <a:ext cx="192" cy="192"/>
              </a:xfrm>
              <a:prstGeom prst="ellipse">
                <a:avLst/>
              </a:prstGeom>
              <a:solidFill>
                <a:schemeClr val="bg1"/>
              </a:solidFill>
              <a:ln w="9525">
                <a:solidFill>
                  <a:schemeClr val="tx1"/>
                </a:solidFill>
                <a:round/>
                <a:headEnd/>
                <a:tailEnd/>
              </a:ln>
            </p:spPr>
            <p:txBody>
              <a:bodyPr wrap="none" anchor="ct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endParaRPr lang="en-US" altLang="en-US"/>
              </a:p>
            </p:txBody>
          </p:sp>
          <p:sp>
            <p:nvSpPr>
              <p:cNvPr id="6208" name="Text Box 71"/>
              <p:cNvSpPr txBox="1">
                <a:spLocks noChangeArrowheads="1"/>
              </p:cNvSpPr>
              <p:nvPr/>
            </p:nvSpPr>
            <p:spPr bwMode="auto">
              <a:xfrm>
                <a:off x="864" y="2558"/>
                <a:ext cx="288" cy="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a:spcBef>
                    <a:spcPct val="50000"/>
                  </a:spcBef>
                </a:pPr>
                <a:r>
                  <a:rPr lang="en-US" altLang="en-US">
                    <a:latin typeface="Times New Roman" pitchFamily="18" charset="0"/>
                  </a:rPr>
                  <a:t>11</a:t>
                </a:r>
              </a:p>
            </p:txBody>
          </p:sp>
        </p:grpSp>
      </p:grpSp>
      <p:grpSp>
        <p:nvGrpSpPr>
          <p:cNvPr id="23" name="Group 72"/>
          <p:cNvGrpSpPr>
            <a:grpSpLocks/>
          </p:cNvGrpSpPr>
          <p:nvPr/>
        </p:nvGrpSpPr>
        <p:grpSpPr bwMode="auto">
          <a:xfrm>
            <a:off x="2540000" y="5347092"/>
            <a:ext cx="4233863" cy="706438"/>
            <a:chOff x="1440" y="2976"/>
            <a:chExt cx="2400" cy="386"/>
          </a:xfrm>
        </p:grpSpPr>
        <p:sp>
          <p:nvSpPr>
            <p:cNvPr id="6199" name="Line 73"/>
            <p:cNvSpPr>
              <a:spLocks noChangeShapeType="1"/>
            </p:cNvSpPr>
            <p:nvPr/>
          </p:nvSpPr>
          <p:spPr bwMode="auto">
            <a:xfrm flipH="1" flipV="1">
              <a:off x="1440" y="3160"/>
              <a:ext cx="2400" cy="8"/>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6200" name="Text Box 74"/>
            <p:cNvSpPr txBox="1">
              <a:spLocks noChangeArrowheads="1"/>
            </p:cNvSpPr>
            <p:nvPr/>
          </p:nvSpPr>
          <p:spPr bwMode="auto">
            <a:xfrm>
              <a:off x="1968" y="2976"/>
              <a:ext cx="1872" cy="3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a:spcBef>
                  <a:spcPct val="50000"/>
                </a:spcBef>
              </a:pPr>
              <a:r>
                <a:rPr lang="en-US" altLang="en-US" sz="1600" b="1" dirty="0">
                  <a:latin typeface="Times New Roman" pitchFamily="18" charset="0"/>
                </a:rPr>
                <a:t>Shipping Documents and</a:t>
              </a:r>
            </a:p>
            <a:p>
              <a:pPr algn="ctr">
                <a:spcBef>
                  <a:spcPct val="50000"/>
                </a:spcBef>
              </a:pPr>
              <a:r>
                <a:rPr lang="en-US" altLang="en-US" sz="1600" b="1" dirty="0">
                  <a:latin typeface="Times New Roman" pitchFamily="18" charset="0"/>
                </a:rPr>
                <a:t> time draft accepted</a:t>
              </a:r>
            </a:p>
          </p:txBody>
        </p:sp>
        <p:grpSp>
          <p:nvGrpSpPr>
            <p:cNvPr id="6201" name="Group 75"/>
            <p:cNvGrpSpPr>
              <a:grpSpLocks/>
            </p:cNvGrpSpPr>
            <p:nvPr/>
          </p:nvGrpSpPr>
          <p:grpSpPr bwMode="auto">
            <a:xfrm>
              <a:off x="1680" y="3024"/>
              <a:ext cx="288" cy="288"/>
              <a:chOff x="1344" y="960"/>
              <a:chExt cx="288" cy="288"/>
            </a:xfrm>
          </p:grpSpPr>
          <p:sp>
            <p:nvSpPr>
              <p:cNvPr id="6202" name="Oval 76"/>
              <p:cNvSpPr>
                <a:spLocks noChangeArrowheads="1"/>
              </p:cNvSpPr>
              <p:nvPr/>
            </p:nvSpPr>
            <p:spPr bwMode="auto">
              <a:xfrm>
                <a:off x="1392" y="1008"/>
                <a:ext cx="192" cy="192"/>
              </a:xfrm>
              <a:prstGeom prst="ellipse">
                <a:avLst/>
              </a:prstGeom>
              <a:solidFill>
                <a:schemeClr val="bg1"/>
              </a:solidFill>
              <a:ln w="9525">
                <a:solidFill>
                  <a:schemeClr val="tx1"/>
                </a:solidFill>
                <a:round/>
                <a:headEnd/>
                <a:tailEnd/>
              </a:ln>
            </p:spPr>
            <p:txBody>
              <a:bodyPr wrap="none" anchor="ct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endParaRPr lang="en-US" altLang="en-US"/>
              </a:p>
            </p:txBody>
          </p:sp>
          <p:sp>
            <p:nvSpPr>
              <p:cNvPr id="6203" name="Text Box 77"/>
              <p:cNvSpPr txBox="1">
                <a:spLocks noChangeArrowheads="1"/>
              </p:cNvSpPr>
              <p:nvPr/>
            </p:nvSpPr>
            <p:spPr bwMode="auto">
              <a:xfrm>
                <a:off x="1344" y="960"/>
                <a:ext cx="28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a:spcBef>
                    <a:spcPct val="50000"/>
                  </a:spcBef>
                </a:pPr>
                <a:r>
                  <a:rPr lang="en-US" altLang="en-US" sz="2700">
                    <a:latin typeface="Times New Roman" pitchFamily="18" charset="0"/>
                  </a:rPr>
                  <a:t>7</a:t>
                </a:r>
              </a:p>
            </p:txBody>
          </p:sp>
        </p:grpSp>
      </p:grpSp>
      <p:grpSp>
        <p:nvGrpSpPr>
          <p:cNvPr id="25" name="Group 78"/>
          <p:cNvGrpSpPr>
            <a:grpSpLocks/>
          </p:cNvGrpSpPr>
          <p:nvPr/>
        </p:nvGrpSpPr>
        <p:grpSpPr bwMode="auto">
          <a:xfrm>
            <a:off x="2540000" y="5963042"/>
            <a:ext cx="4233863" cy="527050"/>
            <a:chOff x="1440" y="3312"/>
            <a:chExt cx="2400" cy="288"/>
          </a:xfrm>
        </p:grpSpPr>
        <p:grpSp>
          <p:nvGrpSpPr>
            <p:cNvPr id="6193" name="Group 79"/>
            <p:cNvGrpSpPr>
              <a:grpSpLocks/>
            </p:cNvGrpSpPr>
            <p:nvPr/>
          </p:nvGrpSpPr>
          <p:grpSpPr bwMode="auto">
            <a:xfrm>
              <a:off x="1440" y="3350"/>
              <a:ext cx="2400" cy="202"/>
              <a:chOff x="1440" y="3350"/>
              <a:chExt cx="2400" cy="202"/>
            </a:xfrm>
          </p:grpSpPr>
          <p:sp>
            <p:nvSpPr>
              <p:cNvPr id="6197" name="Line 80"/>
              <p:cNvSpPr>
                <a:spLocks noChangeShapeType="1"/>
              </p:cNvSpPr>
              <p:nvPr/>
            </p:nvSpPr>
            <p:spPr bwMode="auto">
              <a:xfrm>
                <a:off x="1440" y="3452"/>
                <a:ext cx="2400" cy="8"/>
              </a:xfrm>
              <a:prstGeom prst="line">
                <a:avLst/>
              </a:prstGeom>
              <a:noFill/>
              <a:ln w="28575">
                <a:solidFill>
                  <a:srgbClr val="CC3300"/>
                </a:solidFill>
                <a:prstDash val="sysDot"/>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6198" name="Text Box 81"/>
              <p:cNvSpPr txBox="1">
                <a:spLocks noChangeArrowheads="1"/>
              </p:cNvSpPr>
              <p:nvPr/>
            </p:nvSpPr>
            <p:spPr bwMode="auto">
              <a:xfrm>
                <a:off x="1824" y="3350"/>
                <a:ext cx="1872" cy="20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a:spcBef>
                    <a:spcPct val="50000"/>
                  </a:spcBef>
                </a:pPr>
                <a:r>
                  <a:rPr lang="en-US" altLang="en-US">
                    <a:solidFill>
                      <a:srgbClr val="CC3300"/>
                    </a:solidFill>
                    <a:latin typeface="Times New Roman" pitchFamily="18" charset="0"/>
                  </a:rPr>
                  <a:t>Payment-discounted value of B/A</a:t>
                </a:r>
              </a:p>
            </p:txBody>
          </p:sp>
        </p:grpSp>
        <p:grpSp>
          <p:nvGrpSpPr>
            <p:cNvPr id="6194" name="Group 82"/>
            <p:cNvGrpSpPr>
              <a:grpSpLocks/>
            </p:cNvGrpSpPr>
            <p:nvPr/>
          </p:nvGrpSpPr>
          <p:grpSpPr bwMode="auto">
            <a:xfrm>
              <a:off x="1488" y="3312"/>
              <a:ext cx="288" cy="288"/>
              <a:chOff x="1344" y="960"/>
              <a:chExt cx="288" cy="288"/>
            </a:xfrm>
          </p:grpSpPr>
          <p:sp>
            <p:nvSpPr>
              <p:cNvPr id="6195" name="Oval 83"/>
              <p:cNvSpPr>
                <a:spLocks noChangeArrowheads="1"/>
              </p:cNvSpPr>
              <p:nvPr/>
            </p:nvSpPr>
            <p:spPr bwMode="auto">
              <a:xfrm>
                <a:off x="1392" y="1008"/>
                <a:ext cx="192" cy="192"/>
              </a:xfrm>
              <a:prstGeom prst="ellipse">
                <a:avLst/>
              </a:prstGeom>
              <a:solidFill>
                <a:schemeClr val="bg1"/>
              </a:solidFill>
              <a:ln w="9525">
                <a:solidFill>
                  <a:schemeClr val="tx1"/>
                </a:solidFill>
                <a:round/>
                <a:headEnd/>
                <a:tailEnd/>
              </a:ln>
            </p:spPr>
            <p:txBody>
              <a:bodyPr wrap="none" anchor="ct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endParaRPr lang="en-US" altLang="en-US"/>
              </a:p>
            </p:txBody>
          </p:sp>
          <p:sp>
            <p:nvSpPr>
              <p:cNvPr id="6196" name="Text Box 84"/>
              <p:cNvSpPr txBox="1">
                <a:spLocks noChangeArrowheads="1"/>
              </p:cNvSpPr>
              <p:nvPr/>
            </p:nvSpPr>
            <p:spPr bwMode="auto">
              <a:xfrm>
                <a:off x="1344" y="960"/>
                <a:ext cx="28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a:spcBef>
                    <a:spcPct val="50000"/>
                  </a:spcBef>
                </a:pPr>
                <a:r>
                  <a:rPr lang="en-US" altLang="en-US" sz="2700">
                    <a:latin typeface="Times New Roman" pitchFamily="18" charset="0"/>
                  </a:rPr>
                  <a:t>8</a:t>
                </a:r>
              </a:p>
            </p:txBody>
          </p:sp>
        </p:grpSp>
      </p:grpSp>
      <p:grpSp>
        <p:nvGrpSpPr>
          <p:cNvPr id="28" name="Group 85"/>
          <p:cNvGrpSpPr>
            <a:grpSpLocks/>
          </p:cNvGrpSpPr>
          <p:nvPr/>
        </p:nvGrpSpPr>
        <p:grpSpPr bwMode="auto">
          <a:xfrm>
            <a:off x="1852613" y="2964255"/>
            <a:ext cx="1954212" cy="2386012"/>
            <a:chOff x="1050" y="1675"/>
            <a:chExt cx="1108" cy="1303"/>
          </a:xfrm>
        </p:grpSpPr>
        <p:sp>
          <p:nvSpPr>
            <p:cNvPr id="6188" name="Arc 86"/>
            <p:cNvSpPr>
              <a:spLocks/>
            </p:cNvSpPr>
            <p:nvPr/>
          </p:nvSpPr>
          <p:spPr bwMode="auto">
            <a:xfrm rot="10543279" flipV="1">
              <a:off x="1050" y="1675"/>
              <a:ext cx="1108" cy="1303"/>
            </a:xfrm>
            <a:custGeom>
              <a:avLst/>
              <a:gdLst>
                <a:gd name="T0" fmla="*/ 0 w 26221"/>
                <a:gd name="T1" fmla="*/ 0 h 21600"/>
                <a:gd name="T2" fmla="*/ 2 w 26221"/>
                <a:gd name="T3" fmla="*/ 4 h 21600"/>
                <a:gd name="T4" fmla="*/ 0 w 26221"/>
                <a:gd name="T5" fmla="*/ 5 h 21600"/>
                <a:gd name="T6" fmla="*/ 0 60000 65536"/>
                <a:gd name="T7" fmla="*/ 0 60000 65536"/>
                <a:gd name="T8" fmla="*/ 0 60000 65536"/>
                <a:gd name="T9" fmla="*/ 0 w 26221"/>
                <a:gd name="T10" fmla="*/ 0 h 21600"/>
                <a:gd name="T11" fmla="*/ 26221 w 26221"/>
                <a:gd name="T12" fmla="*/ 21600 h 21600"/>
              </a:gdLst>
              <a:ahLst/>
              <a:cxnLst>
                <a:cxn ang="T6">
                  <a:pos x="T0" y="T1"/>
                </a:cxn>
                <a:cxn ang="T7">
                  <a:pos x="T2" y="T3"/>
                </a:cxn>
                <a:cxn ang="T8">
                  <a:pos x="T4" y="T5"/>
                </a:cxn>
              </a:cxnLst>
              <a:rect l="T9" t="T10" r="T11" b="T12"/>
              <a:pathLst>
                <a:path w="26221" h="21600" fill="none" extrusionOk="0">
                  <a:moveTo>
                    <a:pt x="0" y="531"/>
                  </a:moveTo>
                  <a:cubicBezTo>
                    <a:pt x="1562" y="178"/>
                    <a:pt x="3159" y="-1"/>
                    <a:pt x="4761" y="0"/>
                  </a:cubicBezTo>
                  <a:cubicBezTo>
                    <a:pt x="15739" y="0"/>
                    <a:pt x="24971" y="8235"/>
                    <a:pt x="26220" y="19142"/>
                  </a:cubicBezTo>
                </a:path>
                <a:path w="26221" h="21600" stroke="0" extrusionOk="0">
                  <a:moveTo>
                    <a:pt x="0" y="531"/>
                  </a:moveTo>
                  <a:cubicBezTo>
                    <a:pt x="1562" y="178"/>
                    <a:pt x="3159" y="-1"/>
                    <a:pt x="4761" y="0"/>
                  </a:cubicBezTo>
                  <a:cubicBezTo>
                    <a:pt x="15739" y="0"/>
                    <a:pt x="24971" y="8235"/>
                    <a:pt x="26220" y="19142"/>
                  </a:cubicBezTo>
                  <a:lnTo>
                    <a:pt x="4761" y="21600"/>
                  </a:lnTo>
                  <a:lnTo>
                    <a:pt x="0" y="531"/>
                  </a:lnTo>
                  <a:close/>
                </a:path>
              </a:pathLst>
            </a:custGeom>
            <a:noFill/>
            <a:ln w="28575">
              <a:solidFill>
                <a:srgbClr val="006600"/>
              </a:solidFill>
              <a:prstDash val="sysDot"/>
              <a:round/>
              <a:headEnd type="triangle" w="med" len="me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189" name="Text Box 87"/>
            <p:cNvSpPr txBox="1">
              <a:spLocks noChangeArrowheads="1"/>
            </p:cNvSpPr>
            <p:nvPr/>
          </p:nvSpPr>
          <p:spPr bwMode="auto">
            <a:xfrm>
              <a:off x="1248" y="1776"/>
              <a:ext cx="336" cy="20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a:spcBef>
                  <a:spcPct val="50000"/>
                </a:spcBef>
              </a:pPr>
              <a:r>
                <a:rPr lang="en-US" altLang="en-US" b="1">
                  <a:solidFill>
                    <a:srgbClr val="006600"/>
                  </a:solidFill>
                  <a:latin typeface="Times New Roman" pitchFamily="18" charset="0"/>
                </a:rPr>
                <a:t>B/A</a:t>
              </a:r>
            </a:p>
          </p:txBody>
        </p:sp>
        <p:grpSp>
          <p:nvGrpSpPr>
            <p:cNvPr id="6190" name="Group 88"/>
            <p:cNvGrpSpPr>
              <a:grpSpLocks/>
            </p:cNvGrpSpPr>
            <p:nvPr/>
          </p:nvGrpSpPr>
          <p:grpSpPr bwMode="auto">
            <a:xfrm>
              <a:off x="1104" y="2092"/>
              <a:ext cx="288" cy="202"/>
              <a:chOff x="864" y="2558"/>
              <a:chExt cx="288" cy="202"/>
            </a:xfrm>
          </p:grpSpPr>
          <p:sp>
            <p:nvSpPr>
              <p:cNvPr id="6191" name="Oval 89"/>
              <p:cNvSpPr>
                <a:spLocks noChangeArrowheads="1"/>
              </p:cNvSpPr>
              <p:nvPr/>
            </p:nvSpPr>
            <p:spPr bwMode="auto">
              <a:xfrm>
                <a:off x="912" y="2568"/>
                <a:ext cx="192" cy="192"/>
              </a:xfrm>
              <a:prstGeom prst="ellipse">
                <a:avLst/>
              </a:prstGeom>
              <a:solidFill>
                <a:schemeClr val="bg1"/>
              </a:solidFill>
              <a:ln w="9525">
                <a:solidFill>
                  <a:schemeClr val="tx1"/>
                </a:solidFill>
                <a:round/>
                <a:headEnd/>
                <a:tailEnd/>
              </a:ln>
            </p:spPr>
            <p:txBody>
              <a:bodyPr wrap="none" anchor="ct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endParaRPr lang="en-US" altLang="en-US"/>
              </a:p>
            </p:txBody>
          </p:sp>
          <p:sp>
            <p:nvSpPr>
              <p:cNvPr id="6192" name="Text Box 90"/>
              <p:cNvSpPr txBox="1">
                <a:spLocks noChangeArrowheads="1"/>
              </p:cNvSpPr>
              <p:nvPr/>
            </p:nvSpPr>
            <p:spPr bwMode="auto">
              <a:xfrm>
                <a:off x="864" y="2558"/>
                <a:ext cx="288" cy="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a:spcBef>
                    <a:spcPct val="50000"/>
                  </a:spcBef>
                </a:pPr>
                <a:r>
                  <a:rPr lang="en-US" altLang="en-US">
                    <a:latin typeface="Times New Roman" pitchFamily="18" charset="0"/>
                  </a:rPr>
                  <a:t>12</a:t>
                </a:r>
              </a:p>
            </p:txBody>
          </p:sp>
        </p:grpSp>
      </p:grpSp>
      <p:grpSp>
        <p:nvGrpSpPr>
          <p:cNvPr id="30" name="Group 91"/>
          <p:cNvGrpSpPr>
            <a:grpSpLocks/>
          </p:cNvGrpSpPr>
          <p:nvPr/>
        </p:nvGrpSpPr>
        <p:grpSpPr bwMode="auto">
          <a:xfrm>
            <a:off x="1947863" y="3200792"/>
            <a:ext cx="1681162" cy="2497138"/>
            <a:chOff x="1152" y="1762"/>
            <a:chExt cx="953" cy="1364"/>
          </a:xfrm>
        </p:grpSpPr>
        <p:sp>
          <p:nvSpPr>
            <p:cNvPr id="6183" name="Text Box 92"/>
            <p:cNvSpPr txBox="1">
              <a:spLocks noChangeArrowheads="1"/>
            </p:cNvSpPr>
            <p:nvPr/>
          </p:nvSpPr>
          <p:spPr bwMode="auto">
            <a:xfrm rot="-2837436">
              <a:off x="1296" y="2016"/>
              <a:ext cx="720" cy="21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a:spcBef>
                  <a:spcPct val="50000"/>
                </a:spcBef>
              </a:pPr>
              <a:r>
                <a:rPr lang="en-US" altLang="en-US" b="1">
                  <a:solidFill>
                    <a:srgbClr val="006600"/>
                  </a:solidFill>
                  <a:latin typeface="Times New Roman" pitchFamily="18" charset="0"/>
                </a:rPr>
                <a:t>PV B/A</a:t>
              </a:r>
            </a:p>
          </p:txBody>
        </p:sp>
        <p:sp>
          <p:nvSpPr>
            <p:cNvPr id="6184" name="Arc 93"/>
            <p:cNvSpPr>
              <a:spLocks/>
            </p:cNvSpPr>
            <p:nvPr/>
          </p:nvSpPr>
          <p:spPr bwMode="auto">
            <a:xfrm rot="10543279" flipV="1">
              <a:off x="1219" y="1870"/>
              <a:ext cx="886" cy="1256"/>
            </a:xfrm>
            <a:custGeom>
              <a:avLst/>
              <a:gdLst>
                <a:gd name="T0" fmla="*/ 0 w 20955"/>
                <a:gd name="T1" fmla="*/ 0 h 21598"/>
                <a:gd name="T2" fmla="*/ 2 w 20955"/>
                <a:gd name="T3" fmla="*/ 3 h 21598"/>
                <a:gd name="T4" fmla="*/ 0 w 20955"/>
                <a:gd name="T5" fmla="*/ 4 h 21598"/>
                <a:gd name="T6" fmla="*/ 0 60000 65536"/>
                <a:gd name="T7" fmla="*/ 0 60000 65536"/>
                <a:gd name="T8" fmla="*/ 0 60000 65536"/>
                <a:gd name="T9" fmla="*/ 0 w 20955"/>
                <a:gd name="T10" fmla="*/ 0 h 21598"/>
                <a:gd name="T11" fmla="*/ 20955 w 20955"/>
                <a:gd name="T12" fmla="*/ 21598 h 21598"/>
              </a:gdLst>
              <a:ahLst/>
              <a:cxnLst>
                <a:cxn ang="T6">
                  <a:pos x="T0" y="T1"/>
                </a:cxn>
                <a:cxn ang="T7">
                  <a:pos x="T2" y="T3"/>
                </a:cxn>
                <a:cxn ang="T8">
                  <a:pos x="T4" y="T5"/>
                </a:cxn>
              </a:cxnLst>
              <a:rect l="T9" t="T10" r="T11" b="T12"/>
              <a:pathLst>
                <a:path w="20955" h="21598" fill="none" extrusionOk="0">
                  <a:moveTo>
                    <a:pt x="304" y="0"/>
                  </a:moveTo>
                  <a:cubicBezTo>
                    <a:pt x="10102" y="138"/>
                    <a:pt x="18579" y="6854"/>
                    <a:pt x="20955" y="16359"/>
                  </a:cubicBezTo>
                </a:path>
                <a:path w="20955" h="21598" stroke="0" extrusionOk="0">
                  <a:moveTo>
                    <a:pt x="304" y="0"/>
                  </a:moveTo>
                  <a:cubicBezTo>
                    <a:pt x="10102" y="138"/>
                    <a:pt x="18579" y="6854"/>
                    <a:pt x="20955" y="16359"/>
                  </a:cubicBezTo>
                  <a:lnTo>
                    <a:pt x="0" y="21598"/>
                  </a:lnTo>
                  <a:lnTo>
                    <a:pt x="304" y="0"/>
                  </a:lnTo>
                  <a:close/>
                </a:path>
              </a:pathLst>
            </a:custGeom>
            <a:noFill/>
            <a:ln w="28575">
              <a:solidFill>
                <a:srgbClr val="006600"/>
              </a:solidFill>
              <a:prstDash val="sysDot"/>
              <a:round/>
              <a:headEnd/>
              <a:tailEnd type="triangle" w="med" len="me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grpSp>
          <p:nvGrpSpPr>
            <p:cNvPr id="6185" name="Group 94"/>
            <p:cNvGrpSpPr>
              <a:grpSpLocks/>
            </p:cNvGrpSpPr>
            <p:nvPr/>
          </p:nvGrpSpPr>
          <p:grpSpPr bwMode="auto">
            <a:xfrm>
              <a:off x="1152" y="2476"/>
              <a:ext cx="288" cy="202"/>
              <a:chOff x="864" y="2558"/>
              <a:chExt cx="288" cy="202"/>
            </a:xfrm>
          </p:grpSpPr>
          <p:sp>
            <p:nvSpPr>
              <p:cNvPr id="6186" name="Oval 95"/>
              <p:cNvSpPr>
                <a:spLocks noChangeArrowheads="1"/>
              </p:cNvSpPr>
              <p:nvPr/>
            </p:nvSpPr>
            <p:spPr bwMode="auto">
              <a:xfrm>
                <a:off x="912" y="2568"/>
                <a:ext cx="192" cy="192"/>
              </a:xfrm>
              <a:prstGeom prst="ellipse">
                <a:avLst/>
              </a:prstGeom>
              <a:solidFill>
                <a:schemeClr val="bg1"/>
              </a:solidFill>
              <a:ln w="9525">
                <a:solidFill>
                  <a:schemeClr val="tx1"/>
                </a:solidFill>
                <a:round/>
                <a:headEnd/>
                <a:tailEnd/>
              </a:ln>
            </p:spPr>
            <p:txBody>
              <a:bodyPr wrap="none" anchor="ct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endParaRPr lang="en-US" altLang="en-US"/>
              </a:p>
            </p:txBody>
          </p:sp>
          <p:sp>
            <p:nvSpPr>
              <p:cNvPr id="6187" name="Text Box 96"/>
              <p:cNvSpPr txBox="1">
                <a:spLocks noChangeArrowheads="1"/>
              </p:cNvSpPr>
              <p:nvPr/>
            </p:nvSpPr>
            <p:spPr bwMode="auto">
              <a:xfrm>
                <a:off x="864" y="2558"/>
                <a:ext cx="288" cy="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a:spcBef>
                    <a:spcPct val="50000"/>
                  </a:spcBef>
                </a:pPr>
                <a:r>
                  <a:rPr lang="en-US" altLang="en-US">
                    <a:latin typeface="Times New Roman" pitchFamily="18" charset="0"/>
                  </a:rPr>
                  <a:t>13</a:t>
                </a:r>
              </a:p>
            </p:txBody>
          </p:sp>
        </p:grpSp>
      </p:grpSp>
      <p:grpSp>
        <p:nvGrpSpPr>
          <p:cNvPr id="924672" name="Group 97"/>
          <p:cNvGrpSpPr>
            <a:grpSpLocks/>
          </p:cNvGrpSpPr>
          <p:nvPr/>
        </p:nvGrpSpPr>
        <p:grpSpPr bwMode="auto">
          <a:xfrm>
            <a:off x="2370138" y="3851667"/>
            <a:ext cx="1339850" cy="1231900"/>
            <a:chOff x="1344" y="2160"/>
            <a:chExt cx="759" cy="672"/>
          </a:xfrm>
        </p:grpSpPr>
        <p:sp>
          <p:nvSpPr>
            <p:cNvPr id="6177" name="Rectangle 98"/>
            <p:cNvSpPr>
              <a:spLocks noChangeArrowheads="1"/>
            </p:cNvSpPr>
            <p:nvPr/>
          </p:nvSpPr>
          <p:spPr bwMode="auto">
            <a:xfrm rot="-2508318">
              <a:off x="1358" y="2263"/>
              <a:ext cx="745" cy="4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a:spcBef>
                  <a:spcPct val="50000"/>
                </a:spcBef>
              </a:pPr>
              <a:r>
                <a:rPr lang="en-US" altLang="en-US" b="1">
                  <a:solidFill>
                    <a:srgbClr val="006600"/>
                  </a:solidFill>
                  <a:latin typeface="Times New Roman" pitchFamily="18" charset="0"/>
                </a:rPr>
                <a:t>Face Value </a:t>
              </a:r>
            </a:p>
            <a:p>
              <a:pPr algn="ctr">
                <a:spcBef>
                  <a:spcPct val="50000"/>
                </a:spcBef>
              </a:pPr>
              <a:r>
                <a:rPr lang="en-US" altLang="en-US" b="1">
                  <a:solidFill>
                    <a:srgbClr val="006600"/>
                  </a:solidFill>
                  <a:latin typeface="Times New Roman" pitchFamily="18" charset="0"/>
                </a:rPr>
                <a:t>B/A</a:t>
              </a:r>
            </a:p>
          </p:txBody>
        </p:sp>
        <p:grpSp>
          <p:nvGrpSpPr>
            <p:cNvPr id="6178" name="Group 99"/>
            <p:cNvGrpSpPr>
              <a:grpSpLocks/>
            </p:cNvGrpSpPr>
            <p:nvPr/>
          </p:nvGrpSpPr>
          <p:grpSpPr bwMode="auto">
            <a:xfrm>
              <a:off x="1344" y="2160"/>
              <a:ext cx="720" cy="672"/>
              <a:chOff x="1392" y="2208"/>
              <a:chExt cx="720" cy="672"/>
            </a:xfrm>
          </p:grpSpPr>
          <p:sp>
            <p:nvSpPr>
              <p:cNvPr id="6179" name="Line 100"/>
              <p:cNvSpPr>
                <a:spLocks noChangeShapeType="1"/>
              </p:cNvSpPr>
              <p:nvPr/>
            </p:nvSpPr>
            <p:spPr bwMode="auto">
              <a:xfrm flipH="1">
                <a:off x="1392" y="2208"/>
                <a:ext cx="720" cy="672"/>
              </a:xfrm>
              <a:prstGeom prst="line">
                <a:avLst/>
              </a:prstGeom>
              <a:noFill/>
              <a:ln w="28575">
                <a:solidFill>
                  <a:srgbClr val="006600"/>
                </a:solidFill>
                <a:prstDash val="sysDot"/>
                <a:round/>
                <a:headEnd type="triangle" w="med" len="med"/>
                <a:tailEnd/>
              </a:ln>
              <a:extLst>
                <a:ext uri="{909E8E84-426E-40DD-AFC4-6F175D3DCCD1}">
                  <a14:hiddenFill xmlns:a14="http://schemas.microsoft.com/office/drawing/2010/main">
                    <a:noFill/>
                  </a14:hiddenFill>
                </a:ext>
              </a:extLst>
            </p:spPr>
            <p:txBody>
              <a:bodyPr/>
              <a:lstStyle/>
              <a:p>
                <a:endParaRPr lang="en-US"/>
              </a:p>
            </p:txBody>
          </p:sp>
          <p:grpSp>
            <p:nvGrpSpPr>
              <p:cNvPr id="6180" name="Group 101"/>
              <p:cNvGrpSpPr>
                <a:grpSpLocks/>
              </p:cNvGrpSpPr>
              <p:nvPr/>
            </p:nvGrpSpPr>
            <p:grpSpPr bwMode="auto">
              <a:xfrm>
                <a:off x="1488" y="2572"/>
                <a:ext cx="288" cy="202"/>
                <a:chOff x="864" y="2558"/>
                <a:chExt cx="288" cy="202"/>
              </a:xfrm>
            </p:grpSpPr>
            <p:sp>
              <p:nvSpPr>
                <p:cNvPr id="6181" name="Oval 102"/>
                <p:cNvSpPr>
                  <a:spLocks noChangeArrowheads="1"/>
                </p:cNvSpPr>
                <p:nvPr/>
              </p:nvSpPr>
              <p:spPr bwMode="auto">
                <a:xfrm>
                  <a:off x="912" y="2568"/>
                  <a:ext cx="192" cy="192"/>
                </a:xfrm>
                <a:prstGeom prst="ellipse">
                  <a:avLst/>
                </a:prstGeom>
                <a:solidFill>
                  <a:schemeClr val="bg1"/>
                </a:solidFill>
                <a:ln w="9525">
                  <a:solidFill>
                    <a:schemeClr val="tx1"/>
                  </a:solidFill>
                  <a:round/>
                  <a:headEnd/>
                  <a:tailEnd/>
                </a:ln>
              </p:spPr>
              <p:txBody>
                <a:bodyPr wrap="none" anchor="ct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endParaRPr lang="en-US" altLang="en-US"/>
                </a:p>
              </p:txBody>
            </p:sp>
            <p:sp>
              <p:nvSpPr>
                <p:cNvPr id="6182" name="Text Box 103"/>
                <p:cNvSpPr txBox="1">
                  <a:spLocks noChangeArrowheads="1"/>
                </p:cNvSpPr>
                <p:nvPr/>
              </p:nvSpPr>
              <p:spPr bwMode="auto">
                <a:xfrm>
                  <a:off x="864" y="2558"/>
                  <a:ext cx="288" cy="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a:spcBef>
                      <a:spcPct val="50000"/>
                    </a:spcBef>
                  </a:pPr>
                  <a:r>
                    <a:rPr lang="en-US" altLang="en-US">
                      <a:latin typeface="Times New Roman" pitchFamily="18" charset="0"/>
                    </a:rPr>
                    <a:t>16</a:t>
                  </a:r>
                </a:p>
              </p:txBody>
            </p:sp>
          </p:grpSp>
        </p:grpSp>
      </p:grpSp>
      <p:grpSp>
        <p:nvGrpSpPr>
          <p:cNvPr id="924686" name="Group 104"/>
          <p:cNvGrpSpPr>
            <a:grpSpLocks/>
          </p:cNvGrpSpPr>
          <p:nvPr/>
        </p:nvGrpSpPr>
        <p:grpSpPr bwMode="auto">
          <a:xfrm>
            <a:off x="2540000" y="3940567"/>
            <a:ext cx="4089400" cy="1527175"/>
            <a:chOff x="1440" y="2208"/>
            <a:chExt cx="2064" cy="834"/>
          </a:xfrm>
        </p:grpSpPr>
        <p:sp>
          <p:nvSpPr>
            <p:cNvPr id="6172" name="Rectangle 105"/>
            <p:cNvSpPr>
              <a:spLocks noChangeArrowheads="1"/>
            </p:cNvSpPr>
            <p:nvPr/>
          </p:nvSpPr>
          <p:spPr bwMode="auto">
            <a:xfrm>
              <a:off x="1920" y="2448"/>
              <a:ext cx="1584" cy="2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a:spcBef>
                  <a:spcPct val="50000"/>
                </a:spcBef>
              </a:pPr>
              <a:r>
                <a:rPr lang="en-US" altLang="en-US" b="1">
                  <a:solidFill>
                    <a:srgbClr val="006600"/>
                  </a:solidFill>
                  <a:latin typeface="Times New Roman" pitchFamily="18" charset="0"/>
                </a:rPr>
                <a:t>B/A presented at maturity</a:t>
              </a:r>
            </a:p>
          </p:txBody>
        </p:sp>
        <p:sp>
          <p:nvSpPr>
            <p:cNvPr id="6173" name="Arc 106"/>
            <p:cNvSpPr>
              <a:spLocks/>
            </p:cNvSpPr>
            <p:nvPr/>
          </p:nvSpPr>
          <p:spPr bwMode="auto">
            <a:xfrm flipH="1">
              <a:off x="1440" y="2208"/>
              <a:ext cx="912" cy="834"/>
            </a:xfrm>
            <a:custGeom>
              <a:avLst/>
              <a:gdLst>
                <a:gd name="T0" fmla="*/ 2 w 21600"/>
                <a:gd name="T1" fmla="*/ 1 h 22602"/>
                <a:gd name="T2" fmla="*/ 0 w 21600"/>
                <a:gd name="T3" fmla="*/ 0 h 22602"/>
                <a:gd name="T4" fmla="*/ 2 w 21600"/>
                <a:gd name="T5" fmla="*/ 0 h 22602"/>
                <a:gd name="T6" fmla="*/ 0 60000 65536"/>
                <a:gd name="T7" fmla="*/ 0 60000 65536"/>
                <a:gd name="T8" fmla="*/ 0 60000 65536"/>
                <a:gd name="T9" fmla="*/ 0 w 21600"/>
                <a:gd name="T10" fmla="*/ 0 h 22602"/>
                <a:gd name="T11" fmla="*/ 21600 w 21600"/>
                <a:gd name="T12" fmla="*/ 22602 h 22602"/>
              </a:gdLst>
              <a:ahLst/>
              <a:cxnLst>
                <a:cxn ang="T6">
                  <a:pos x="T0" y="T1"/>
                </a:cxn>
                <a:cxn ang="T7">
                  <a:pos x="T2" y="T3"/>
                </a:cxn>
                <a:cxn ang="T8">
                  <a:pos x="T4" y="T5"/>
                </a:cxn>
              </a:cxnLst>
              <a:rect l="T9" t="T10" r="T11" b="T12"/>
              <a:pathLst>
                <a:path w="21600" h="22602" fill="none" extrusionOk="0">
                  <a:moveTo>
                    <a:pt x="20846" y="22601"/>
                  </a:moveTo>
                  <a:cubicBezTo>
                    <a:pt x="9217" y="22195"/>
                    <a:pt x="0" y="12650"/>
                    <a:pt x="0" y="1015"/>
                  </a:cubicBezTo>
                  <a:cubicBezTo>
                    <a:pt x="-1" y="676"/>
                    <a:pt x="7" y="338"/>
                    <a:pt x="23" y="-1"/>
                  </a:cubicBezTo>
                </a:path>
                <a:path w="21600" h="22602" stroke="0" extrusionOk="0">
                  <a:moveTo>
                    <a:pt x="20846" y="22601"/>
                  </a:moveTo>
                  <a:cubicBezTo>
                    <a:pt x="9217" y="22195"/>
                    <a:pt x="0" y="12650"/>
                    <a:pt x="0" y="1015"/>
                  </a:cubicBezTo>
                  <a:cubicBezTo>
                    <a:pt x="-1" y="676"/>
                    <a:pt x="7" y="338"/>
                    <a:pt x="23" y="-1"/>
                  </a:cubicBezTo>
                  <a:lnTo>
                    <a:pt x="21600" y="1015"/>
                  </a:lnTo>
                  <a:lnTo>
                    <a:pt x="20846" y="22601"/>
                  </a:lnTo>
                  <a:close/>
                </a:path>
              </a:pathLst>
            </a:custGeom>
            <a:noFill/>
            <a:ln w="28575">
              <a:solidFill>
                <a:srgbClr val="006600"/>
              </a:solidFill>
              <a:prstDash val="sysDot"/>
              <a:round/>
              <a:headEnd type="triangle" w="med" len="me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grpSp>
          <p:nvGrpSpPr>
            <p:cNvPr id="6174" name="Group 107"/>
            <p:cNvGrpSpPr>
              <a:grpSpLocks/>
            </p:cNvGrpSpPr>
            <p:nvPr/>
          </p:nvGrpSpPr>
          <p:grpSpPr bwMode="auto">
            <a:xfrm>
              <a:off x="2160" y="2304"/>
              <a:ext cx="288" cy="202"/>
              <a:chOff x="864" y="2558"/>
              <a:chExt cx="288" cy="202"/>
            </a:xfrm>
          </p:grpSpPr>
          <p:sp>
            <p:nvSpPr>
              <p:cNvPr id="6175" name="Oval 108"/>
              <p:cNvSpPr>
                <a:spLocks noChangeArrowheads="1"/>
              </p:cNvSpPr>
              <p:nvPr/>
            </p:nvSpPr>
            <p:spPr bwMode="auto">
              <a:xfrm>
                <a:off x="912" y="2568"/>
                <a:ext cx="192" cy="192"/>
              </a:xfrm>
              <a:prstGeom prst="ellipse">
                <a:avLst/>
              </a:prstGeom>
              <a:solidFill>
                <a:schemeClr val="bg1"/>
              </a:solidFill>
              <a:ln w="9525">
                <a:solidFill>
                  <a:schemeClr val="tx1"/>
                </a:solidFill>
                <a:round/>
                <a:headEnd/>
                <a:tailEnd/>
              </a:ln>
            </p:spPr>
            <p:txBody>
              <a:bodyPr wrap="none" anchor="ct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endParaRPr lang="en-US" altLang="en-US"/>
              </a:p>
            </p:txBody>
          </p:sp>
          <p:sp>
            <p:nvSpPr>
              <p:cNvPr id="6176" name="Text Box 109"/>
              <p:cNvSpPr txBox="1">
                <a:spLocks noChangeArrowheads="1"/>
              </p:cNvSpPr>
              <p:nvPr/>
            </p:nvSpPr>
            <p:spPr bwMode="auto">
              <a:xfrm>
                <a:off x="864" y="2558"/>
                <a:ext cx="288" cy="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a:spcBef>
                    <a:spcPct val="50000"/>
                  </a:spcBef>
                </a:pPr>
                <a:r>
                  <a:rPr lang="en-US" altLang="en-US">
                    <a:latin typeface="Times New Roman" pitchFamily="18" charset="0"/>
                  </a:rPr>
                  <a:t>15</a:t>
                </a:r>
              </a:p>
            </p:txBody>
          </p:sp>
        </p:grpSp>
      </p:grpSp>
      <p:sp>
        <p:nvSpPr>
          <p:cNvPr id="112" name="Rectangle 6"/>
          <p:cNvSpPr>
            <a:spLocks noChangeArrowheads="1"/>
          </p:cNvSpPr>
          <p:nvPr/>
        </p:nvSpPr>
        <p:spPr bwMode="auto">
          <a:xfrm>
            <a:off x="8610600" y="6553200"/>
            <a:ext cx="5334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cs typeface="Arial" charset="0"/>
              </a:rPr>
              <a:t>20-</a:t>
            </a:r>
            <a:fld id="{756FC0CF-5C1A-4BD0-AD82-2A700C929D24}" type="slidenum">
              <a:rPr lang="en-US" altLang="en-US" sz="900" smtClean="0">
                <a:cs typeface="Arial" charset="0"/>
              </a:rPr>
              <a:pPr algn="r" eaLnBrk="1" hangingPunct="1"/>
              <a:t>4</a:t>
            </a:fld>
            <a:endParaRPr lang="en-US" altLang="en-US" sz="1000" dirty="0">
              <a:cs typeface="Arial" charset="0"/>
            </a:endParaRPr>
          </a:p>
        </p:txBody>
      </p:sp>
      <p:sp>
        <p:nvSpPr>
          <p:cNvPr id="113" name="Rectangle 20"/>
          <p:cNvSpPr>
            <a:spLocks noGrp="1" noChangeArrowheads="1"/>
          </p:cNvSpPr>
          <p:nvPr>
            <p:ph type="ftr" sz="quarter" idx="4294967295"/>
          </p:nvPr>
        </p:nvSpPr>
        <p:spPr bwMode="auto">
          <a:xfrm>
            <a:off x="5867400" y="6477001"/>
            <a:ext cx="2895600" cy="41275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t>Copyright © 2018 by the McGraw-Hill Companies, Inc. All rights reserved.</a:t>
            </a:r>
          </a:p>
          <a:p>
            <a:pPr algn="r" eaLnBrk="1" hangingPunct="1"/>
            <a:endParaRPr lang="en-US" altLang="en-US" sz="900" dirty="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up)">
                                      <p:cBhvr>
                                        <p:cTn id="12" dur="500"/>
                                        <p:tgtEl>
                                          <p:spTgt spid="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wipe(left)">
                                      <p:cBhvr>
                                        <p:cTn id="17" dur="500"/>
                                        <p:tgtEl>
                                          <p:spTgt spid="7"/>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4" fill="hold"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wipe(down)">
                                      <p:cBhvr>
                                        <p:cTn id="22" dur="500"/>
                                        <p:tgtEl>
                                          <p:spTgt spid="9"/>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2" fill="hold" nodeType="clickEffect">
                                  <p:stCondLst>
                                    <p:cond delay="0"/>
                                  </p:stCondLst>
                                  <p:childTnLst>
                                    <p:set>
                                      <p:cBhvr>
                                        <p:cTn id="26" dur="1" fill="hold">
                                          <p:stCondLst>
                                            <p:cond delay="0"/>
                                          </p:stCondLst>
                                        </p:cTn>
                                        <p:tgtEl>
                                          <p:spTgt spid="15"/>
                                        </p:tgtEl>
                                        <p:attrNameLst>
                                          <p:attrName>style.visibility</p:attrName>
                                        </p:attrNameLst>
                                      </p:cBhvr>
                                      <p:to>
                                        <p:strVal val="visible"/>
                                      </p:to>
                                    </p:set>
                                    <p:animEffect transition="in" filter="wipe(right)">
                                      <p:cBhvr>
                                        <p:cTn id="27" dur="500"/>
                                        <p:tgtEl>
                                          <p:spTgt spid="15"/>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1" fill="hold" nodeType="click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wipe(up)">
                                      <p:cBhvr>
                                        <p:cTn id="32" dur="500"/>
                                        <p:tgtEl>
                                          <p:spTgt spid="11"/>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2" presetClass="entr" presetSubtype="2" fill="hold" nodeType="clickEffect">
                                  <p:stCondLst>
                                    <p:cond delay="0"/>
                                  </p:stCondLst>
                                  <p:childTnLst>
                                    <p:set>
                                      <p:cBhvr>
                                        <p:cTn id="36" dur="1" fill="hold">
                                          <p:stCondLst>
                                            <p:cond delay="0"/>
                                          </p:stCondLst>
                                        </p:cTn>
                                        <p:tgtEl>
                                          <p:spTgt spid="23"/>
                                        </p:tgtEl>
                                        <p:attrNameLst>
                                          <p:attrName>style.visibility</p:attrName>
                                        </p:attrNameLst>
                                      </p:cBhvr>
                                      <p:to>
                                        <p:strVal val="visible"/>
                                      </p:to>
                                    </p:set>
                                    <p:animEffect transition="in" filter="wipe(right)">
                                      <p:cBhvr>
                                        <p:cTn id="37" dur="500"/>
                                        <p:tgtEl>
                                          <p:spTgt spid="23"/>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22" presetClass="entr" presetSubtype="8" fill="hold" nodeType="clickEffect">
                                  <p:stCondLst>
                                    <p:cond delay="0"/>
                                  </p:stCondLst>
                                  <p:childTnLst>
                                    <p:set>
                                      <p:cBhvr>
                                        <p:cTn id="41" dur="1" fill="hold">
                                          <p:stCondLst>
                                            <p:cond delay="0"/>
                                          </p:stCondLst>
                                        </p:cTn>
                                        <p:tgtEl>
                                          <p:spTgt spid="25"/>
                                        </p:tgtEl>
                                        <p:attrNameLst>
                                          <p:attrName>style.visibility</p:attrName>
                                        </p:attrNameLst>
                                      </p:cBhvr>
                                      <p:to>
                                        <p:strVal val="visible"/>
                                      </p:to>
                                    </p:set>
                                    <p:animEffect transition="in" filter="wipe(left)">
                                      <p:cBhvr>
                                        <p:cTn id="42" dur="500"/>
                                        <p:tgtEl>
                                          <p:spTgt spid="25"/>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22" presetClass="entr" presetSubtype="4" fill="hold" nodeType="clickEffect">
                                  <p:stCondLst>
                                    <p:cond delay="0"/>
                                  </p:stCondLst>
                                  <p:childTnLst>
                                    <p:set>
                                      <p:cBhvr>
                                        <p:cTn id="46" dur="1" fill="hold">
                                          <p:stCondLst>
                                            <p:cond delay="0"/>
                                          </p:stCondLst>
                                        </p:cTn>
                                        <p:tgtEl>
                                          <p:spTgt spid="13"/>
                                        </p:tgtEl>
                                        <p:attrNameLst>
                                          <p:attrName>style.visibility</p:attrName>
                                        </p:attrNameLst>
                                      </p:cBhvr>
                                      <p:to>
                                        <p:strVal val="visible"/>
                                      </p:to>
                                    </p:set>
                                    <p:animEffect transition="in" filter="wipe(down)">
                                      <p:cBhvr>
                                        <p:cTn id="47" dur="500"/>
                                        <p:tgtEl>
                                          <p:spTgt spid="13"/>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22" presetClass="entr" presetSubtype="1" fill="hold" nodeType="clickEffect">
                                  <p:stCondLst>
                                    <p:cond delay="0"/>
                                  </p:stCondLst>
                                  <p:childTnLst>
                                    <p:set>
                                      <p:cBhvr>
                                        <p:cTn id="51" dur="1" fill="hold">
                                          <p:stCondLst>
                                            <p:cond delay="0"/>
                                          </p:stCondLst>
                                        </p:cTn>
                                        <p:tgtEl>
                                          <p:spTgt spid="19"/>
                                        </p:tgtEl>
                                        <p:attrNameLst>
                                          <p:attrName>style.visibility</p:attrName>
                                        </p:attrNameLst>
                                      </p:cBhvr>
                                      <p:to>
                                        <p:strVal val="visible"/>
                                      </p:to>
                                    </p:set>
                                    <p:animEffect transition="in" filter="wipe(up)">
                                      <p:cBhvr>
                                        <p:cTn id="52" dur="500"/>
                                        <p:tgtEl>
                                          <p:spTgt spid="19"/>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22" presetClass="entr" presetSubtype="4" fill="hold" nodeType="clickEffect">
                                  <p:stCondLst>
                                    <p:cond delay="0"/>
                                  </p:stCondLst>
                                  <p:childTnLst>
                                    <p:set>
                                      <p:cBhvr>
                                        <p:cTn id="56" dur="1" fill="hold">
                                          <p:stCondLst>
                                            <p:cond delay="0"/>
                                          </p:stCondLst>
                                        </p:cTn>
                                        <p:tgtEl>
                                          <p:spTgt spid="21"/>
                                        </p:tgtEl>
                                        <p:attrNameLst>
                                          <p:attrName>style.visibility</p:attrName>
                                        </p:attrNameLst>
                                      </p:cBhvr>
                                      <p:to>
                                        <p:strVal val="visible"/>
                                      </p:to>
                                    </p:set>
                                    <p:animEffect transition="in" filter="wipe(down)">
                                      <p:cBhvr>
                                        <p:cTn id="57" dur="500"/>
                                        <p:tgtEl>
                                          <p:spTgt spid="21"/>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22" presetClass="entr" presetSubtype="4" fill="hold" nodeType="clickEffect">
                                  <p:stCondLst>
                                    <p:cond delay="0"/>
                                  </p:stCondLst>
                                  <p:childTnLst>
                                    <p:set>
                                      <p:cBhvr>
                                        <p:cTn id="61" dur="1" fill="hold">
                                          <p:stCondLst>
                                            <p:cond delay="0"/>
                                          </p:stCondLst>
                                        </p:cTn>
                                        <p:tgtEl>
                                          <p:spTgt spid="28"/>
                                        </p:tgtEl>
                                        <p:attrNameLst>
                                          <p:attrName>style.visibility</p:attrName>
                                        </p:attrNameLst>
                                      </p:cBhvr>
                                      <p:to>
                                        <p:strVal val="visible"/>
                                      </p:to>
                                    </p:set>
                                    <p:animEffect transition="in" filter="wipe(down)">
                                      <p:cBhvr>
                                        <p:cTn id="62" dur="500"/>
                                        <p:tgtEl>
                                          <p:spTgt spid="28"/>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22" presetClass="entr" presetSubtype="1" fill="hold" nodeType="clickEffect">
                                  <p:stCondLst>
                                    <p:cond delay="0"/>
                                  </p:stCondLst>
                                  <p:childTnLst>
                                    <p:set>
                                      <p:cBhvr>
                                        <p:cTn id="66" dur="1" fill="hold">
                                          <p:stCondLst>
                                            <p:cond delay="0"/>
                                          </p:stCondLst>
                                        </p:cTn>
                                        <p:tgtEl>
                                          <p:spTgt spid="30"/>
                                        </p:tgtEl>
                                        <p:attrNameLst>
                                          <p:attrName>style.visibility</p:attrName>
                                        </p:attrNameLst>
                                      </p:cBhvr>
                                      <p:to>
                                        <p:strVal val="visible"/>
                                      </p:to>
                                    </p:set>
                                    <p:animEffect transition="in" filter="wipe(up)">
                                      <p:cBhvr>
                                        <p:cTn id="67" dur="500"/>
                                        <p:tgtEl>
                                          <p:spTgt spid="30"/>
                                        </p:tgtEl>
                                      </p:cBhvr>
                                    </p:animEffect>
                                  </p:childTnLst>
                                </p:cTn>
                              </p:par>
                            </p:childTnLst>
                          </p:cTn>
                        </p:par>
                      </p:childTnLst>
                    </p:cTn>
                  </p:par>
                  <p:par>
                    <p:cTn id="68" fill="hold" nodeType="clickPar">
                      <p:stCondLst>
                        <p:cond delay="indefinite"/>
                      </p:stCondLst>
                      <p:childTnLst>
                        <p:par>
                          <p:cTn id="69" fill="hold" nodeType="withGroup">
                            <p:stCondLst>
                              <p:cond delay="0"/>
                            </p:stCondLst>
                            <p:childTnLst>
                              <p:par>
                                <p:cTn id="70" presetID="22" presetClass="entr" presetSubtype="1" fill="hold" nodeType="clickEffect">
                                  <p:stCondLst>
                                    <p:cond delay="0"/>
                                  </p:stCondLst>
                                  <p:childTnLst>
                                    <p:set>
                                      <p:cBhvr>
                                        <p:cTn id="71" dur="1" fill="hold">
                                          <p:stCondLst>
                                            <p:cond delay="0"/>
                                          </p:stCondLst>
                                        </p:cTn>
                                        <p:tgtEl>
                                          <p:spTgt spid="17"/>
                                        </p:tgtEl>
                                        <p:attrNameLst>
                                          <p:attrName>style.visibility</p:attrName>
                                        </p:attrNameLst>
                                      </p:cBhvr>
                                      <p:to>
                                        <p:strVal val="visible"/>
                                      </p:to>
                                    </p:set>
                                    <p:animEffect transition="in" filter="wipe(up)">
                                      <p:cBhvr>
                                        <p:cTn id="72" dur="500"/>
                                        <p:tgtEl>
                                          <p:spTgt spid="17"/>
                                        </p:tgtEl>
                                      </p:cBhvr>
                                    </p:animEffect>
                                  </p:childTnLst>
                                </p:cTn>
                              </p:par>
                            </p:childTnLst>
                          </p:cTn>
                        </p:par>
                      </p:childTnLst>
                    </p:cTn>
                  </p:par>
                  <p:par>
                    <p:cTn id="73" fill="hold" nodeType="clickPar">
                      <p:stCondLst>
                        <p:cond delay="indefinite"/>
                      </p:stCondLst>
                      <p:childTnLst>
                        <p:par>
                          <p:cTn id="74" fill="hold" nodeType="withGroup">
                            <p:stCondLst>
                              <p:cond delay="0"/>
                            </p:stCondLst>
                            <p:childTnLst>
                              <p:par>
                                <p:cTn id="75" presetID="22" presetClass="entr" presetSubtype="1" fill="hold" nodeType="clickEffect">
                                  <p:stCondLst>
                                    <p:cond delay="0"/>
                                  </p:stCondLst>
                                  <p:childTnLst>
                                    <p:set>
                                      <p:cBhvr>
                                        <p:cTn id="76" dur="1" fill="hold">
                                          <p:stCondLst>
                                            <p:cond delay="0"/>
                                          </p:stCondLst>
                                        </p:cTn>
                                        <p:tgtEl>
                                          <p:spTgt spid="924686"/>
                                        </p:tgtEl>
                                        <p:attrNameLst>
                                          <p:attrName>style.visibility</p:attrName>
                                        </p:attrNameLst>
                                      </p:cBhvr>
                                      <p:to>
                                        <p:strVal val="visible"/>
                                      </p:to>
                                    </p:set>
                                    <p:animEffect transition="in" filter="wipe(up)">
                                      <p:cBhvr>
                                        <p:cTn id="77" dur="500"/>
                                        <p:tgtEl>
                                          <p:spTgt spid="924686"/>
                                        </p:tgtEl>
                                      </p:cBhvr>
                                    </p:animEffect>
                                  </p:childTnLst>
                                </p:cTn>
                              </p:par>
                            </p:childTnLst>
                          </p:cTn>
                        </p:par>
                      </p:childTnLst>
                    </p:cTn>
                  </p:par>
                  <p:par>
                    <p:cTn id="78" fill="hold" nodeType="clickPar">
                      <p:stCondLst>
                        <p:cond delay="indefinite"/>
                      </p:stCondLst>
                      <p:childTnLst>
                        <p:par>
                          <p:cTn id="79" fill="hold" nodeType="withGroup">
                            <p:stCondLst>
                              <p:cond delay="0"/>
                            </p:stCondLst>
                            <p:childTnLst>
                              <p:par>
                                <p:cTn id="80" presetID="22" presetClass="entr" presetSubtype="4" fill="hold" nodeType="clickEffect">
                                  <p:stCondLst>
                                    <p:cond delay="0"/>
                                  </p:stCondLst>
                                  <p:childTnLst>
                                    <p:set>
                                      <p:cBhvr>
                                        <p:cTn id="81" dur="1" fill="hold">
                                          <p:stCondLst>
                                            <p:cond delay="0"/>
                                          </p:stCondLst>
                                        </p:cTn>
                                        <p:tgtEl>
                                          <p:spTgt spid="924672"/>
                                        </p:tgtEl>
                                        <p:attrNameLst>
                                          <p:attrName>style.visibility</p:attrName>
                                        </p:attrNameLst>
                                      </p:cBhvr>
                                      <p:to>
                                        <p:strVal val="visible"/>
                                      </p:to>
                                    </p:set>
                                    <p:animEffect transition="in" filter="wipe(down)">
                                      <p:cBhvr>
                                        <p:cTn id="82" dur="500"/>
                                        <p:tgtEl>
                                          <p:spTgt spid="92467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en-US" altLang="en-US" smtClean="0"/>
              <a:t>Letter of Credit</a:t>
            </a:r>
          </a:p>
        </p:txBody>
      </p:sp>
      <p:sp>
        <p:nvSpPr>
          <p:cNvPr id="7171" name="Rectangle 3"/>
          <p:cNvSpPr>
            <a:spLocks noGrp="1" noChangeArrowheads="1"/>
          </p:cNvSpPr>
          <p:nvPr>
            <p:ph idx="1"/>
          </p:nvPr>
        </p:nvSpPr>
        <p:spPr/>
        <p:txBody>
          <a:bodyPr/>
          <a:lstStyle/>
          <a:p>
            <a:pPr eaLnBrk="1" hangingPunct="1"/>
            <a:r>
              <a:rPr lang="en-US" altLang="en-US" smtClean="0"/>
              <a:t>A guarantee from the importer’s bank that it will act on behalf of the importer and pay the exporter for the merchandise if all relevant documents specified in the letter of credit are presented according to the terms of the letter of credit.</a:t>
            </a:r>
          </a:p>
          <a:p>
            <a:pPr lvl="1" eaLnBrk="1" hangingPunct="1"/>
            <a:r>
              <a:rPr lang="en-US" altLang="en-US" smtClean="0"/>
              <a:t>In essence, the importer’s bank is substituting its creditworthiness for that of the importer. </a:t>
            </a:r>
          </a:p>
        </p:txBody>
      </p:sp>
      <p:sp>
        <p:nvSpPr>
          <p:cNvPr id="5" name="Rectangle 6"/>
          <p:cNvSpPr>
            <a:spLocks noChangeArrowheads="1"/>
          </p:cNvSpPr>
          <p:nvPr/>
        </p:nvSpPr>
        <p:spPr bwMode="auto">
          <a:xfrm>
            <a:off x="8610600" y="6553200"/>
            <a:ext cx="5334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cs typeface="Arial" charset="0"/>
              </a:rPr>
              <a:t>20-</a:t>
            </a:r>
            <a:fld id="{756FC0CF-5C1A-4BD0-AD82-2A700C929D24}" type="slidenum">
              <a:rPr lang="en-US" altLang="en-US" sz="900" smtClean="0">
                <a:cs typeface="Arial" charset="0"/>
              </a:rPr>
              <a:pPr algn="r" eaLnBrk="1" hangingPunct="1"/>
              <a:t>5</a:t>
            </a:fld>
            <a:endParaRPr lang="en-US" altLang="en-US" sz="1000" dirty="0">
              <a:cs typeface="Arial" charset="0"/>
            </a:endParaRPr>
          </a:p>
        </p:txBody>
      </p:sp>
      <p:sp>
        <p:nvSpPr>
          <p:cNvPr id="6" name="Rectangle 20"/>
          <p:cNvSpPr>
            <a:spLocks noGrp="1" noChangeArrowheads="1"/>
          </p:cNvSpPr>
          <p:nvPr>
            <p:ph type="ftr" sz="quarter" idx="4294967295"/>
          </p:nvPr>
        </p:nvSpPr>
        <p:spPr bwMode="auto">
          <a:xfrm>
            <a:off x="5867400" y="6477001"/>
            <a:ext cx="2895600" cy="41275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t>Copyright © 2018 by the McGraw-Hill Companies, Inc. All rights reserved.</a:t>
            </a:r>
          </a:p>
          <a:p>
            <a:pPr algn="r" eaLnBrk="1" hangingPunct="1"/>
            <a:endParaRPr lang="en-US" altLang="en-US" sz="900"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n-US" altLang="en-US" smtClean="0"/>
              <a:t>Time Draft</a:t>
            </a:r>
          </a:p>
        </p:txBody>
      </p:sp>
      <p:sp>
        <p:nvSpPr>
          <p:cNvPr id="8195" name="Rectangle 3"/>
          <p:cNvSpPr>
            <a:spLocks noGrp="1" noChangeArrowheads="1"/>
          </p:cNvSpPr>
          <p:nvPr>
            <p:ph idx="1"/>
          </p:nvPr>
        </p:nvSpPr>
        <p:spPr/>
        <p:txBody>
          <a:bodyPr/>
          <a:lstStyle/>
          <a:p>
            <a:pPr eaLnBrk="1" hangingPunct="1"/>
            <a:r>
              <a:rPr lang="en-US" altLang="en-US" smtClean="0"/>
              <a:t>A time draft is a written order instructing the importer or his agent, the importer’s bank, to pay the amount specified on its face on a certain date.</a:t>
            </a:r>
          </a:p>
        </p:txBody>
      </p:sp>
      <p:sp>
        <p:nvSpPr>
          <p:cNvPr id="5" name="Rectangle 6"/>
          <p:cNvSpPr>
            <a:spLocks noChangeArrowheads="1"/>
          </p:cNvSpPr>
          <p:nvPr/>
        </p:nvSpPr>
        <p:spPr bwMode="auto">
          <a:xfrm>
            <a:off x="8610600" y="6553200"/>
            <a:ext cx="5334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cs typeface="Arial" charset="0"/>
              </a:rPr>
              <a:t>20-</a:t>
            </a:r>
            <a:fld id="{756FC0CF-5C1A-4BD0-AD82-2A700C929D24}" type="slidenum">
              <a:rPr lang="en-US" altLang="en-US" sz="900" smtClean="0">
                <a:cs typeface="Arial" charset="0"/>
              </a:rPr>
              <a:pPr algn="r" eaLnBrk="1" hangingPunct="1"/>
              <a:t>6</a:t>
            </a:fld>
            <a:endParaRPr lang="en-US" altLang="en-US" sz="1000" dirty="0">
              <a:cs typeface="Arial" charset="0"/>
            </a:endParaRPr>
          </a:p>
        </p:txBody>
      </p:sp>
      <p:sp>
        <p:nvSpPr>
          <p:cNvPr id="6" name="Rectangle 20"/>
          <p:cNvSpPr>
            <a:spLocks noGrp="1" noChangeArrowheads="1"/>
          </p:cNvSpPr>
          <p:nvPr>
            <p:ph type="ftr" sz="quarter" idx="4294967295"/>
          </p:nvPr>
        </p:nvSpPr>
        <p:spPr bwMode="auto">
          <a:xfrm>
            <a:off x="5867400" y="6477001"/>
            <a:ext cx="2895600" cy="41275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t>Copyright © 2018 by the McGraw-Hill Companies, Inc. All rights reserved.</a:t>
            </a:r>
          </a:p>
          <a:p>
            <a:pPr algn="r" eaLnBrk="1" hangingPunct="1"/>
            <a:endParaRPr lang="en-US" altLang="en-US" sz="900"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en-US" altLang="en-US" smtClean="0"/>
              <a:t>Bill of Lading</a:t>
            </a:r>
          </a:p>
        </p:txBody>
      </p:sp>
      <p:sp>
        <p:nvSpPr>
          <p:cNvPr id="9219" name="Rectangle 3"/>
          <p:cNvSpPr>
            <a:spLocks noGrp="1" noChangeArrowheads="1"/>
          </p:cNvSpPr>
          <p:nvPr>
            <p:ph idx="1"/>
          </p:nvPr>
        </p:nvSpPr>
        <p:spPr/>
        <p:txBody>
          <a:bodyPr/>
          <a:lstStyle/>
          <a:p>
            <a:pPr eaLnBrk="1" hangingPunct="1"/>
            <a:r>
              <a:rPr lang="en-US" altLang="en-US" smtClean="0"/>
              <a:t>A bill of lading is a document issued by the common carrier specifying that it has received the goods for shipment; it can serve as the title for the goods.</a:t>
            </a:r>
          </a:p>
        </p:txBody>
      </p:sp>
      <p:sp>
        <p:nvSpPr>
          <p:cNvPr id="5" name="Rectangle 6"/>
          <p:cNvSpPr>
            <a:spLocks noChangeArrowheads="1"/>
          </p:cNvSpPr>
          <p:nvPr/>
        </p:nvSpPr>
        <p:spPr bwMode="auto">
          <a:xfrm>
            <a:off x="8610600" y="6553200"/>
            <a:ext cx="5334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cs typeface="Arial" charset="0"/>
              </a:rPr>
              <a:t>20-</a:t>
            </a:r>
            <a:fld id="{756FC0CF-5C1A-4BD0-AD82-2A700C929D24}" type="slidenum">
              <a:rPr lang="en-US" altLang="en-US" sz="900" smtClean="0">
                <a:cs typeface="Arial" charset="0"/>
              </a:rPr>
              <a:pPr algn="r" eaLnBrk="1" hangingPunct="1"/>
              <a:t>7</a:t>
            </a:fld>
            <a:endParaRPr lang="en-US" altLang="en-US" sz="1000" dirty="0">
              <a:cs typeface="Arial" charset="0"/>
            </a:endParaRPr>
          </a:p>
        </p:txBody>
      </p:sp>
      <p:sp>
        <p:nvSpPr>
          <p:cNvPr id="6" name="Rectangle 20"/>
          <p:cNvSpPr>
            <a:spLocks noGrp="1" noChangeArrowheads="1"/>
          </p:cNvSpPr>
          <p:nvPr>
            <p:ph type="ftr" sz="quarter" idx="4294967295"/>
          </p:nvPr>
        </p:nvSpPr>
        <p:spPr bwMode="auto">
          <a:xfrm>
            <a:off x="5867400" y="6477001"/>
            <a:ext cx="2895600" cy="41275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t>Copyright © 2018 by the McGraw-Hill Companies, Inc. All rights reserved.</a:t>
            </a:r>
          </a:p>
          <a:p>
            <a:pPr algn="r" eaLnBrk="1" hangingPunct="1"/>
            <a:endParaRPr lang="en-US" altLang="en-US" sz="900"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US" altLang="en-US" smtClean="0"/>
              <a:t>Banker’s Acceptances</a:t>
            </a:r>
          </a:p>
        </p:txBody>
      </p:sp>
      <p:sp>
        <p:nvSpPr>
          <p:cNvPr id="10243" name="Rectangle 3"/>
          <p:cNvSpPr>
            <a:spLocks noGrp="1" noChangeArrowheads="1"/>
          </p:cNvSpPr>
          <p:nvPr>
            <p:ph idx="1"/>
          </p:nvPr>
        </p:nvSpPr>
        <p:spPr/>
        <p:txBody>
          <a:bodyPr/>
          <a:lstStyle/>
          <a:p>
            <a:pPr eaLnBrk="1" hangingPunct="1">
              <a:lnSpc>
                <a:spcPct val="90000"/>
              </a:lnSpc>
            </a:pPr>
            <a:r>
              <a:rPr lang="en-US" altLang="en-US" sz="2800" smtClean="0"/>
              <a:t>The exporter’s bank presents the shipping documents and the time draft to the importer’s bank.</a:t>
            </a:r>
          </a:p>
          <a:p>
            <a:pPr eaLnBrk="1" hangingPunct="1">
              <a:lnSpc>
                <a:spcPct val="90000"/>
              </a:lnSpc>
            </a:pPr>
            <a:r>
              <a:rPr lang="en-US" altLang="en-US" sz="2800" smtClean="0"/>
              <a:t>After taking the title for the goods via the bill of lading, the importer’s bank accepts the time draft.</a:t>
            </a:r>
          </a:p>
          <a:p>
            <a:pPr eaLnBrk="1" hangingPunct="1">
              <a:lnSpc>
                <a:spcPct val="90000"/>
              </a:lnSpc>
            </a:pPr>
            <a:r>
              <a:rPr lang="en-US" altLang="en-US" sz="2800" smtClean="0"/>
              <a:t>At this point the banker’s acceptance is created.</a:t>
            </a:r>
          </a:p>
          <a:p>
            <a:pPr lvl="1" eaLnBrk="1" hangingPunct="1">
              <a:lnSpc>
                <a:spcPct val="90000"/>
              </a:lnSpc>
            </a:pPr>
            <a:r>
              <a:rPr lang="en-US" altLang="en-US" smtClean="0"/>
              <a:t>It is a negotiable money market instrument.</a:t>
            </a:r>
          </a:p>
          <a:p>
            <a:pPr lvl="1" eaLnBrk="1" hangingPunct="1">
              <a:lnSpc>
                <a:spcPct val="90000"/>
              </a:lnSpc>
            </a:pPr>
            <a:r>
              <a:rPr lang="en-US" altLang="en-US" smtClean="0"/>
              <a:t>A secondary market exists for banker’s acceptances.</a:t>
            </a:r>
          </a:p>
        </p:txBody>
      </p:sp>
      <p:sp>
        <p:nvSpPr>
          <p:cNvPr id="5" name="Rectangle 6"/>
          <p:cNvSpPr>
            <a:spLocks noChangeArrowheads="1"/>
          </p:cNvSpPr>
          <p:nvPr/>
        </p:nvSpPr>
        <p:spPr bwMode="auto">
          <a:xfrm>
            <a:off x="8610600" y="6553200"/>
            <a:ext cx="5334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cs typeface="Arial" charset="0"/>
              </a:rPr>
              <a:t>20-</a:t>
            </a:r>
            <a:fld id="{756FC0CF-5C1A-4BD0-AD82-2A700C929D24}" type="slidenum">
              <a:rPr lang="en-US" altLang="en-US" sz="900" smtClean="0">
                <a:cs typeface="Arial" charset="0"/>
              </a:rPr>
              <a:pPr algn="r" eaLnBrk="1" hangingPunct="1"/>
              <a:t>8</a:t>
            </a:fld>
            <a:endParaRPr lang="en-US" altLang="en-US" sz="1000" dirty="0">
              <a:cs typeface="Arial" charset="0"/>
            </a:endParaRPr>
          </a:p>
        </p:txBody>
      </p:sp>
      <p:sp>
        <p:nvSpPr>
          <p:cNvPr id="6" name="Rectangle 20"/>
          <p:cNvSpPr>
            <a:spLocks noGrp="1" noChangeArrowheads="1"/>
          </p:cNvSpPr>
          <p:nvPr>
            <p:ph type="ftr" sz="quarter" idx="4294967295"/>
          </p:nvPr>
        </p:nvSpPr>
        <p:spPr bwMode="auto">
          <a:xfrm>
            <a:off x="5867400" y="6477001"/>
            <a:ext cx="2895600" cy="41275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t>Copyright © 2018 by the McGraw-Hill Companies, Inc. All rights reserved.</a:t>
            </a:r>
          </a:p>
          <a:p>
            <a:pPr algn="r" eaLnBrk="1" hangingPunct="1"/>
            <a:endParaRPr lang="en-US" altLang="en-US" sz="900"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en-US" altLang="en-US" smtClean="0"/>
              <a:t>Banker’s Acceptances</a:t>
            </a:r>
          </a:p>
        </p:txBody>
      </p:sp>
      <p:sp>
        <p:nvSpPr>
          <p:cNvPr id="11267" name="Rectangle 3"/>
          <p:cNvSpPr>
            <a:spLocks noGrp="1" noChangeArrowheads="1"/>
          </p:cNvSpPr>
          <p:nvPr>
            <p:ph idx="1"/>
          </p:nvPr>
        </p:nvSpPr>
        <p:spPr/>
        <p:txBody>
          <a:bodyPr/>
          <a:lstStyle/>
          <a:p>
            <a:pPr eaLnBrk="1" hangingPunct="1"/>
            <a:r>
              <a:rPr lang="en-US" altLang="en-US" smtClean="0"/>
              <a:t>Banker’s acceptances can be held to maturity by the exporter.</a:t>
            </a:r>
          </a:p>
          <a:p>
            <a:pPr eaLnBrk="1" hangingPunct="1"/>
            <a:r>
              <a:rPr lang="en-US" altLang="en-US" smtClean="0"/>
              <a:t>The exporter can also sell them (at a discount) in the money market.</a:t>
            </a:r>
          </a:p>
          <a:p>
            <a:pPr eaLnBrk="1" hangingPunct="1"/>
            <a:r>
              <a:rPr lang="en-US" altLang="en-US" smtClean="0"/>
              <a:t>Since the risks are similar, B/As trade at rates comparable to certificates of deposit.</a:t>
            </a:r>
          </a:p>
        </p:txBody>
      </p:sp>
      <p:sp>
        <p:nvSpPr>
          <p:cNvPr id="5" name="Rectangle 6"/>
          <p:cNvSpPr>
            <a:spLocks noChangeArrowheads="1"/>
          </p:cNvSpPr>
          <p:nvPr/>
        </p:nvSpPr>
        <p:spPr bwMode="auto">
          <a:xfrm>
            <a:off x="8610600" y="6553200"/>
            <a:ext cx="5334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cs typeface="Arial" charset="0"/>
              </a:rPr>
              <a:t>20-</a:t>
            </a:r>
            <a:fld id="{756FC0CF-5C1A-4BD0-AD82-2A700C929D24}" type="slidenum">
              <a:rPr lang="en-US" altLang="en-US" sz="900" smtClean="0">
                <a:cs typeface="Arial" charset="0"/>
              </a:rPr>
              <a:pPr algn="r" eaLnBrk="1" hangingPunct="1"/>
              <a:t>9</a:t>
            </a:fld>
            <a:endParaRPr lang="en-US" altLang="en-US" sz="1000" dirty="0">
              <a:cs typeface="Arial" charset="0"/>
            </a:endParaRPr>
          </a:p>
        </p:txBody>
      </p:sp>
      <p:sp>
        <p:nvSpPr>
          <p:cNvPr id="6" name="Rectangle 20"/>
          <p:cNvSpPr>
            <a:spLocks noGrp="1" noChangeArrowheads="1"/>
          </p:cNvSpPr>
          <p:nvPr>
            <p:ph type="ftr" sz="quarter" idx="4294967295"/>
          </p:nvPr>
        </p:nvSpPr>
        <p:spPr bwMode="auto">
          <a:xfrm>
            <a:off x="5867400" y="6477001"/>
            <a:ext cx="2895600" cy="41275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t>Copyright © 2018 by the McGraw-Hill Companies, Inc. All rights reserved.</a:t>
            </a:r>
          </a:p>
          <a:p>
            <a:pPr algn="r" eaLnBrk="1" hangingPunct="1"/>
            <a:endParaRPr lang="en-US" altLang="en-US" sz="900" dirty="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template</Template>
  <TotalTime>380</TotalTime>
  <Words>1441</Words>
  <Application>Microsoft Office PowerPoint</Application>
  <PresentationFormat>On-screen Show (4:3)</PresentationFormat>
  <Paragraphs>166</Paragraphs>
  <Slides>22</Slides>
  <Notes>1</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template</vt:lpstr>
      <vt:lpstr>International Trade Finance</vt:lpstr>
      <vt:lpstr>Chapter Outline</vt:lpstr>
      <vt:lpstr>A Typical Foreign Exchange Transaction</vt:lpstr>
      <vt:lpstr>Process of a Typical Foreign Trade Transaction</vt:lpstr>
      <vt:lpstr>Letter of Credit</vt:lpstr>
      <vt:lpstr>Time Draft</vt:lpstr>
      <vt:lpstr>Bill of Lading</vt:lpstr>
      <vt:lpstr>Banker’s Acceptances</vt:lpstr>
      <vt:lpstr>Banker’s Acceptances</vt:lpstr>
      <vt:lpstr>Forfaiting</vt:lpstr>
      <vt:lpstr>Government Assistance in Exporting</vt:lpstr>
      <vt:lpstr>The Export-Import Bank and Affiliated Organizations</vt:lpstr>
      <vt:lpstr>The Export-Import Bank and Affiliated Organizations (continued)</vt:lpstr>
      <vt:lpstr>Countertrade</vt:lpstr>
      <vt:lpstr>Forms of Countertrade: Barter</vt:lpstr>
      <vt:lpstr>Forms of Countertrade: Switch Trades and Buy-Back Transactions</vt:lpstr>
      <vt:lpstr>Forms of Countertrade: Counterpurchase Trade Agreements and Offset Transactions </vt:lpstr>
      <vt:lpstr>Disadvantages of Countertrade</vt:lpstr>
      <vt:lpstr>Advantages of Countertrade</vt:lpstr>
      <vt:lpstr>Generalizations about Countertrade</vt:lpstr>
      <vt:lpstr>Summary</vt:lpstr>
      <vt:lpstr>Summary (continued)</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tsonly</dc:creator>
  <cp:lastModifiedBy>Aysegul KURTULGAN</cp:lastModifiedBy>
  <cp:revision>38</cp:revision>
  <dcterms:created xsi:type="dcterms:W3CDTF">2010-12-17T11:54:02Z</dcterms:created>
  <dcterms:modified xsi:type="dcterms:W3CDTF">2020-02-10T11:56:25Z</dcterms:modified>
</cp:coreProperties>
</file>