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7" r:id="rId5"/>
    <p:sldId id="27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18288000" cy="10287000"/>
  <p:notesSz cx="6858000" cy="9144000"/>
  <p:embeddedFontLst>
    <p:embeddedFont>
      <p:font typeface="Libre Franklin" pitchFamily="2" charset="-94"/>
      <p:regular r:id="rId22"/>
      <p:bold r:id="rId23"/>
      <p:italic r:id="rId24"/>
      <p:boldItalic r:id="rId25"/>
    </p:embeddedFont>
    <p:embeddedFont>
      <p:font typeface="Libre Franklin Bold" charset="-94"/>
      <p:regular r:id="rId26"/>
    </p:embeddedFont>
    <p:embeddedFont>
      <p:font typeface="Public Sans" panose="020B0604020202020204" charset="-94"/>
      <p:regular r:id="rId27"/>
    </p:embeddedFont>
    <p:embeddedFont>
      <p:font typeface="Public Sans Bold" panose="020B0604020202020204" charset="-9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20" y="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7FD36-EAA6-460C-A5F2-BE49EA86449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C314879-73B0-46D7-A988-6E3E2EEA8CCC}">
      <dgm:prSet custT="1"/>
      <dgm:spPr/>
      <dgm:t>
        <a:bodyPr/>
        <a:lstStyle/>
        <a:p>
          <a:pPr>
            <a:lnSpc>
              <a:spcPct val="100000"/>
            </a:lnSpc>
          </a:pPr>
          <a:r>
            <a:rPr lang="tr-TR" sz="2400"/>
            <a:t>Poliklinik ve klinik hizmetlerinde bilgi teknolojileri kullanımının önemini anlayabilecek, </a:t>
          </a:r>
          <a:endParaRPr lang="en-US" sz="2400"/>
        </a:p>
      </dgm:t>
    </dgm:pt>
    <dgm:pt modelId="{CF10B1D0-A38C-4048-B6E9-61CD895C14AB}" type="parTrans" cxnId="{A894CB46-3A6D-41A9-83C6-85D70ECDC327}">
      <dgm:prSet/>
      <dgm:spPr/>
      <dgm:t>
        <a:bodyPr/>
        <a:lstStyle/>
        <a:p>
          <a:endParaRPr lang="en-US" sz="2400"/>
        </a:p>
      </dgm:t>
    </dgm:pt>
    <dgm:pt modelId="{81D6928E-ADDF-47ED-A325-F796B1B218C9}" type="sibTrans" cxnId="{A894CB46-3A6D-41A9-83C6-85D70ECDC327}">
      <dgm:prSet/>
      <dgm:spPr/>
      <dgm:t>
        <a:bodyPr/>
        <a:lstStyle/>
        <a:p>
          <a:endParaRPr lang="en-US" sz="2400"/>
        </a:p>
      </dgm:t>
    </dgm:pt>
    <dgm:pt modelId="{2C25EA4F-B951-4EDB-9D37-CB7F9A6B6335}">
      <dgm:prSet custT="1"/>
      <dgm:spPr/>
      <dgm:t>
        <a:bodyPr/>
        <a:lstStyle/>
        <a:p>
          <a:pPr>
            <a:lnSpc>
              <a:spcPct val="100000"/>
            </a:lnSpc>
          </a:pPr>
          <a:r>
            <a:rPr lang="tr-TR" sz="2400"/>
            <a:t>Poliklinik ve klinik hizmetlerinde gerekli bilgi teknolojilerinin kullanımı hakkında bilgi edinebilecek, </a:t>
          </a:r>
          <a:endParaRPr lang="en-US" sz="2400"/>
        </a:p>
      </dgm:t>
    </dgm:pt>
    <dgm:pt modelId="{FF0CDE47-EEFF-4B0E-B3D3-7A972C00BA24}" type="parTrans" cxnId="{8968E311-2DAD-4058-B04F-E9A0BBB05350}">
      <dgm:prSet/>
      <dgm:spPr/>
      <dgm:t>
        <a:bodyPr/>
        <a:lstStyle/>
        <a:p>
          <a:endParaRPr lang="en-US" sz="2400"/>
        </a:p>
      </dgm:t>
    </dgm:pt>
    <dgm:pt modelId="{C99AAE6F-E6B3-4294-AD46-135D28745656}" type="sibTrans" cxnId="{8968E311-2DAD-4058-B04F-E9A0BBB05350}">
      <dgm:prSet/>
      <dgm:spPr/>
      <dgm:t>
        <a:bodyPr/>
        <a:lstStyle/>
        <a:p>
          <a:endParaRPr lang="en-US" sz="2400"/>
        </a:p>
      </dgm:t>
    </dgm:pt>
    <dgm:pt modelId="{3A60DEA7-34DF-4834-9EF6-69EE37F19981}">
      <dgm:prSet custT="1"/>
      <dgm:spPr/>
      <dgm:t>
        <a:bodyPr/>
        <a:lstStyle/>
        <a:p>
          <a:pPr>
            <a:lnSpc>
              <a:spcPct val="100000"/>
            </a:lnSpc>
          </a:pPr>
          <a:r>
            <a:rPr lang="tr-TR" sz="2400"/>
            <a:t>Poliklinik ve klinik hizmetlerin bilgi teknolojileri ile entegrasyonunu kavrayabilecek, </a:t>
          </a:r>
          <a:endParaRPr lang="en-US" sz="2400"/>
        </a:p>
      </dgm:t>
    </dgm:pt>
    <dgm:pt modelId="{349FF06E-F984-497F-A36A-7048D29DCD82}" type="parTrans" cxnId="{19E4A27D-557D-4D50-9A16-3FB723597EA3}">
      <dgm:prSet/>
      <dgm:spPr/>
      <dgm:t>
        <a:bodyPr/>
        <a:lstStyle/>
        <a:p>
          <a:endParaRPr lang="en-US" sz="2400"/>
        </a:p>
      </dgm:t>
    </dgm:pt>
    <dgm:pt modelId="{AF389A51-ED2B-4745-B1C3-2148E7C69BC9}" type="sibTrans" cxnId="{19E4A27D-557D-4D50-9A16-3FB723597EA3}">
      <dgm:prSet/>
      <dgm:spPr/>
      <dgm:t>
        <a:bodyPr/>
        <a:lstStyle/>
        <a:p>
          <a:endParaRPr lang="en-US" sz="2400"/>
        </a:p>
      </dgm:t>
    </dgm:pt>
    <dgm:pt modelId="{3622C303-F48D-42A2-89A5-51DB5170225C}">
      <dgm:prSet custT="1"/>
      <dgm:spPr/>
      <dgm:t>
        <a:bodyPr/>
        <a:lstStyle/>
        <a:p>
          <a:pPr>
            <a:lnSpc>
              <a:spcPct val="100000"/>
            </a:lnSpc>
          </a:pPr>
          <a:r>
            <a:rPr lang="tr-TR" sz="2400"/>
            <a:t>Poliklinik bilgi sistemlerinin alt işlevlerini öğrenebileceksiniz.</a:t>
          </a:r>
          <a:endParaRPr lang="en-US" sz="2400"/>
        </a:p>
      </dgm:t>
    </dgm:pt>
    <dgm:pt modelId="{5317E656-957C-4CFF-90CD-12347159F4CB}" type="parTrans" cxnId="{6CC544D0-3859-4B3B-A356-DE0BF00258F5}">
      <dgm:prSet/>
      <dgm:spPr/>
      <dgm:t>
        <a:bodyPr/>
        <a:lstStyle/>
        <a:p>
          <a:endParaRPr lang="en-US" sz="2400"/>
        </a:p>
      </dgm:t>
    </dgm:pt>
    <dgm:pt modelId="{D6D2BB79-678D-4B2B-A57C-8FC8C2BF152C}" type="sibTrans" cxnId="{6CC544D0-3859-4B3B-A356-DE0BF00258F5}">
      <dgm:prSet/>
      <dgm:spPr/>
      <dgm:t>
        <a:bodyPr/>
        <a:lstStyle/>
        <a:p>
          <a:endParaRPr lang="en-US" sz="2400"/>
        </a:p>
      </dgm:t>
    </dgm:pt>
    <dgm:pt modelId="{E81BB0F7-2660-418B-B733-FD14F2F8C5EE}" type="pres">
      <dgm:prSet presAssocID="{CD37FD36-EAA6-460C-A5F2-BE49EA864498}" presName="root" presStyleCnt="0">
        <dgm:presLayoutVars>
          <dgm:dir/>
          <dgm:resizeHandles val="exact"/>
        </dgm:presLayoutVars>
      </dgm:prSet>
      <dgm:spPr/>
    </dgm:pt>
    <dgm:pt modelId="{68C6653F-CB30-4359-BE37-BF814F700E76}" type="pres">
      <dgm:prSet presAssocID="{DC314879-73B0-46D7-A988-6E3E2EEA8CCC}" presName="compNode" presStyleCnt="0"/>
      <dgm:spPr/>
    </dgm:pt>
    <dgm:pt modelId="{58CDC6A7-C5E3-4A0B-A585-678CFC3D33F6}" type="pres">
      <dgm:prSet presAssocID="{DC314879-73B0-46D7-A988-6E3E2EEA8C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oskop"/>
        </a:ext>
      </dgm:extLst>
    </dgm:pt>
    <dgm:pt modelId="{CE2FDCB9-BDF2-4DFE-B1AC-F5178E5B9984}" type="pres">
      <dgm:prSet presAssocID="{DC314879-73B0-46D7-A988-6E3E2EEA8CCC}" presName="spaceRect" presStyleCnt="0"/>
      <dgm:spPr/>
    </dgm:pt>
    <dgm:pt modelId="{6A21B679-7728-4489-B804-2142FFC16E4F}" type="pres">
      <dgm:prSet presAssocID="{DC314879-73B0-46D7-A988-6E3E2EEA8CCC}" presName="textRect" presStyleLbl="revTx" presStyleIdx="0" presStyleCnt="4">
        <dgm:presLayoutVars>
          <dgm:chMax val="1"/>
          <dgm:chPref val="1"/>
        </dgm:presLayoutVars>
      </dgm:prSet>
      <dgm:spPr/>
    </dgm:pt>
    <dgm:pt modelId="{5DE13E3C-8EC1-4AFD-81F3-AB711CDA11F7}" type="pres">
      <dgm:prSet presAssocID="{81D6928E-ADDF-47ED-A325-F796B1B218C9}" presName="sibTrans" presStyleCnt="0"/>
      <dgm:spPr/>
    </dgm:pt>
    <dgm:pt modelId="{B4846B17-9A57-476F-9DE8-016F68909053}" type="pres">
      <dgm:prSet presAssocID="{2C25EA4F-B951-4EDB-9D37-CB7F9A6B6335}" presName="compNode" presStyleCnt="0"/>
      <dgm:spPr/>
    </dgm:pt>
    <dgm:pt modelId="{D7096EF6-7171-43A1-A518-63738786AE6D}" type="pres">
      <dgm:prSet presAssocID="{2C25EA4F-B951-4EDB-9D37-CB7F9A6B633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taplar"/>
        </a:ext>
      </dgm:extLst>
    </dgm:pt>
    <dgm:pt modelId="{DC214345-0D81-4091-BD41-825B99D80590}" type="pres">
      <dgm:prSet presAssocID="{2C25EA4F-B951-4EDB-9D37-CB7F9A6B6335}" presName="spaceRect" presStyleCnt="0"/>
      <dgm:spPr/>
    </dgm:pt>
    <dgm:pt modelId="{D139D754-7241-4FC2-A5D6-C4E8B441FC09}" type="pres">
      <dgm:prSet presAssocID="{2C25EA4F-B951-4EDB-9D37-CB7F9A6B6335}" presName="textRect" presStyleLbl="revTx" presStyleIdx="1" presStyleCnt="4">
        <dgm:presLayoutVars>
          <dgm:chMax val="1"/>
          <dgm:chPref val="1"/>
        </dgm:presLayoutVars>
      </dgm:prSet>
      <dgm:spPr/>
    </dgm:pt>
    <dgm:pt modelId="{B07DA8FD-F079-46B6-ADC4-6E5090619961}" type="pres">
      <dgm:prSet presAssocID="{C99AAE6F-E6B3-4294-AD46-135D28745656}" presName="sibTrans" presStyleCnt="0"/>
      <dgm:spPr/>
    </dgm:pt>
    <dgm:pt modelId="{F5193C4F-0A30-4977-969D-E85C038A487F}" type="pres">
      <dgm:prSet presAssocID="{3A60DEA7-34DF-4834-9EF6-69EE37F19981}" presName="compNode" presStyleCnt="0"/>
      <dgm:spPr/>
    </dgm:pt>
    <dgm:pt modelId="{C923D3D5-032C-4909-8029-E46CC329E380}" type="pres">
      <dgm:prSet presAssocID="{3A60DEA7-34DF-4834-9EF6-69EE37F199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ktor"/>
        </a:ext>
      </dgm:extLst>
    </dgm:pt>
    <dgm:pt modelId="{220E7245-DE3A-4E32-B158-06F3F4449D6C}" type="pres">
      <dgm:prSet presAssocID="{3A60DEA7-34DF-4834-9EF6-69EE37F19981}" presName="spaceRect" presStyleCnt="0"/>
      <dgm:spPr/>
    </dgm:pt>
    <dgm:pt modelId="{7F9EEAE7-5CF8-451E-BD58-AA99CF144D44}" type="pres">
      <dgm:prSet presAssocID="{3A60DEA7-34DF-4834-9EF6-69EE37F19981}" presName="textRect" presStyleLbl="revTx" presStyleIdx="2" presStyleCnt="4">
        <dgm:presLayoutVars>
          <dgm:chMax val="1"/>
          <dgm:chPref val="1"/>
        </dgm:presLayoutVars>
      </dgm:prSet>
      <dgm:spPr/>
    </dgm:pt>
    <dgm:pt modelId="{864E9D3A-5A33-400F-B2A3-27D8F617277A}" type="pres">
      <dgm:prSet presAssocID="{AF389A51-ED2B-4745-B1C3-2148E7C69BC9}" presName="sibTrans" presStyleCnt="0"/>
      <dgm:spPr/>
    </dgm:pt>
    <dgm:pt modelId="{07AD7C40-6B41-4C01-A995-7A41FFF54B02}" type="pres">
      <dgm:prSet presAssocID="{3622C303-F48D-42A2-89A5-51DB5170225C}" presName="compNode" presStyleCnt="0"/>
      <dgm:spPr/>
    </dgm:pt>
    <dgm:pt modelId="{44D64109-7E3D-4615-A793-7424636543DE}" type="pres">
      <dgm:prSet presAssocID="{3622C303-F48D-42A2-89A5-51DB5170225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alp atışı"/>
        </a:ext>
      </dgm:extLst>
    </dgm:pt>
    <dgm:pt modelId="{182ACF0B-791E-42D2-9189-2117706EB77F}" type="pres">
      <dgm:prSet presAssocID="{3622C303-F48D-42A2-89A5-51DB5170225C}" presName="spaceRect" presStyleCnt="0"/>
      <dgm:spPr/>
    </dgm:pt>
    <dgm:pt modelId="{22FE98BF-B81C-4B26-AB5E-4AFB15CE95F7}" type="pres">
      <dgm:prSet presAssocID="{3622C303-F48D-42A2-89A5-51DB5170225C}" presName="textRect" presStyleLbl="revTx" presStyleIdx="3" presStyleCnt="4">
        <dgm:presLayoutVars>
          <dgm:chMax val="1"/>
          <dgm:chPref val="1"/>
        </dgm:presLayoutVars>
      </dgm:prSet>
      <dgm:spPr/>
    </dgm:pt>
  </dgm:ptLst>
  <dgm:cxnLst>
    <dgm:cxn modelId="{C0503709-D708-4BC5-BCCA-C409B1CC9386}" type="presOf" srcId="{3622C303-F48D-42A2-89A5-51DB5170225C}" destId="{22FE98BF-B81C-4B26-AB5E-4AFB15CE95F7}" srcOrd="0" destOrd="0" presId="urn:microsoft.com/office/officeart/2018/2/layout/IconLabelList"/>
    <dgm:cxn modelId="{8968E311-2DAD-4058-B04F-E9A0BBB05350}" srcId="{CD37FD36-EAA6-460C-A5F2-BE49EA864498}" destId="{2C25EA4F-B951-4EDB-9D37-CB7F9A6B6335}" srcOrd="1" destOrd="0" parTransId="{FF0CDE47-EEFF-4B0E-B3D3-7A972C00BA24}" sibTransId="{C99AAE6F-E6B3-4294-AD46-135D28745656}"/>
    <dgm:cxn modelId="{9A34823B-C567-4294-9940-B78677F706EC}" type="presOf" srcId="{CD37FD36-EAA6-460C-A5F2-BE49EA864498}" destId="{E81BB0F7-2660-418B-B733-FD14F2F8C5EE}" srcOrd="0" destOrd="0" presId="urn:microsoft.com/office/officeart/2018/2/layout/IconLabelList"/>
    <dgm:cxn modelId="{F2268D5D-440E-4F84-808D-1253843F8467}" type="presOf" srcId="{2C25EA4F-B951-4EDB-9D37-CB7F9A6B6335}" destId="{D139D754-7241-4FC2-A5D6-C4E8B441FC09}" srcOrd="0" destOrd="0" presId="urn:microsoft.com/office/officeart/2018/2/layout/IconLabelList"/>
    <dgm:cxn modelId="{A894CB46-3A6D-41A9-83C6-85D70ECDC327}" srcId="{CD37FD36-EAA6-460C-A5F2-BE49EA864498}" destId="{DC314879-73B0-46D7-A988-6E3E2EEA8CCC}" srcOrd="0" destOrd="0" parTransId="{CF10B1D0-A38C-4048-B6E9-61CD895C14AB}" sibTransId="{81D6928E-ADDF-47ED-A325-F796B1B218C9}"/>
    <dgm:cxn modelId="{CBB89D72-D23E-4988-B299-6AA35E44EF00}" type="presOf" srcId="{3A60DEA7-34DF-4834-9EF6-69EE37F19981}" destId="{7F9EEAE7-5CF8-451E-BD58-AA99CF144D44}" srcOrd="0" destOrd="0" presId="urn:microsoft.com/office/officeart/2018/2/layout/IconLabelList"/>
    <dgm:cxn modelId="{19E4A27D-557D-4D50-9A16-3FB723597EA3}" srcId="{CD37FD36-EAA6-460C-A5F2-BE49EA864498}" destId="{3A60DEA7-34DF-4834-9EF6-69EE37F19981}" srcOrd="2" destOrd="0" parTransId="{349FF06E-F984-497F-A36A-7048D29DCD82}" sibTransId="{AF389A51-ED2B-4745-B1C3-2148E7C69BC9}"/>
    <dgm:cxn modelId="{BDDE9E8B-8D39-4869-9895-79562A04F5BE}" type="presOf" srcId="{DC314879-73B0-46D7-A988-6E3E2EEA8CCC}" destId="{6A21B679-7728-4489-B804-2142FFC16E4F}" srcOrd="0" destOrd="0" presId="urn:microsoft.com/office/officeart/2018/2/layout/IconLabelList"/>
    <dgm:cxn modelId="{6CC544D0-3859-4B3B-A356-DE0BF00258F5}" srcId="{CD37FD36-EAA6-460C-A5F2-BE49EA864498}" destId="{3622C303-F48D-42A2-89A5-51DB5170225C}" srcOrd="3" destOrd="0" parTransId="{5317E656-957C-4CFF-90CD-12347159F4CB}" sibTransId="{D6D2BB79-678D-4B2B-A57C-8FC8C2BF152C}"/>
    <dgm:cxn modelId="{CA181ABA-5094-4010-A659-DD2E8EF8F7B1}" type="presParOf" srcId="{E81BB0F7-2660-418B-B733-FD14F2F8C5EE}" destId="{68C6653F-CB30-4359-BE37-BF814F700E76}" srcOrd="0" destOrd="0" presId="urn:microsoft.com/office/officeart/2018/2/layout/IconLabelList"/>
    <dgm:cxn modelId="{5FFF2995-27D9-45F1-B5C1-17E1FA81DE9E}" type="presParOf" srcId="{68C6653F-CB30-4359-BE37-BF814F700E76}" destId="{58CDC6A7-C5E3-4A0B-A585-678CFC3D33F6}" srcOrd="0" destOrd="0" presId="urn:microsoft.com/office/officeart/2018/2/layout/IconLabelList"/>
    <dgm:cxn modelId="{4E5ACBE2-72FD-4DE8-A2DB-A96A915F01FA}" type="presParOf" srcId="{68C6653F-CB30-4359-BE37-BF814F700E76}" destId="{CE2FDCB9-BDF2-4DFE-B1AC-F5178E5B9984}" srcOrd="1" destOrd="0" presId="urn:microsoft.com/office/officeart/2018/2/layout/IconLabelList"/>
    <dgm:cxn modelId="{9E875359-F0A4-40B3-A056-399D7E8E613F}" type="presParOf" srcId="{68C6653F-CB30-4359-BE37-BF814F700E76}" destId="{6A21B679-7728-4489-B804-2142FFC16E4F}" srcOrd="2" destOrd="0" presId="urn:microsoft.com/office/officeart/2018/2/layout/IconLabelList"/>
    <dgm:cxn modelId="{04A8586A-476D-46C3-814E-41360A0B6EB2}" type="presParOf" srcId="{E81BB0F7-2660-418B-B733-FD14F2F8C5EE}" destId="{5DE13E3C-8EC1-4AFD-81F3-AB711CDA11F7}" srcOrd="1" destOrd="0" presId="urn:microsoft.com/office/officeart/2018/2/layout/IconLabelList"/>
    <dgm:cxn modelId="{DCD7BB35-7336-4936-A81B-8D79DA73580A}" type="presParOf" srcId="{E81BB0F7-2660-418B-B733-FD14F2F8C5EE}" destId="{B4846B17-9A57-476F-9DE8-016F68909053}" srcOrd="2" destOrd="0" presId="urn:microsoft.com/office/officeart/2018/2/layout/IconLabelList"/>
    <dgm:cxn modelId="{DF5C291B-5C8E-4082-AEE2-F54BCF929FFD}" type="presParOf" srcId="{B4846B17-9A57-476F-9DE8-016F68909053}" destId="{D7096EF6-7171-43A1-A518-63738786AE6D}" srcOrd="0" destOrd="0" presId="urn:microsoft.com/office/officeart/2018/2/layout/IconLabelList"/>
    <dgm:cxn modelId="{17BFC3FB-93A3-4C79-86C2-5061A019F895}" type="presParOf" srcId="{B4846B17-9A57-476F-9DE8-016F68909053}" destId="{DC214345-0D81-4091-BD41-825B99D80590}" srcOrd="1" destOrd="0" presId="urn:microsoft.com/office/officeart/2018/2/layout/IconLabelList"/>
    <dgm:cxn modelId="{49F4442B-DE84-43D9-8CE7-ECCA04071A52}" type="presParOf" srcId="{B4846B17-9A57-476F-9DE8-016F68909053}" destId="{D139D754-7241-4FC2-A5D6-C4E8B441FC09}" srcOrd="2" destOrd="0" presId="urn:microsoft.com/office/officeart/2018/2/layout/IconLabelList"/>
    <dgm:cxn modelId="{67A71F77-B774-4C9C-9BB2-5B86E4631EF0}" type="presParOf" srcId="{E81BB0F7-2660-418B-B733-FD14F2F8C5EE}" destId="{B07DA8FD-F079-46B6-ADC4-6E5090619961}" srcOrd="3" destOrd="0" presId="urn:microsoft.com/office/officeart/2018/2/layout/IconLabelList"/>
    <dgm:cxn modelId="{EA18DC5D-2D73-43CD-B081-ECD59CB37A25}" type="presParOf" srcId="{E81BB0F7-2660-418B-B733-FD14F2F8C5EE}" destId="{F5193C4F-0A30-4977-969D-E85C038A487F}" srcOrd="4" destOrd="0" presId="urn:microsoft.com/office/officeart/2018/2/layout/IconLabelList"/>
    <dgm:cxn modelId="{BFBD8C11-4026-4687-B694-08F9F7564D6C}" type="presParOf" srcId="{F5193C4F-0A30-4977-969D-E85C038A487F}" destId="{C923D3D5-032C-4909-8029-E46CC329E380}" srcOrd="0" destOrd="0" presId="urn:microsoft.com/office/officeart/2018/2/layout/IconLabelList"/>
    <dgm:cxn modelId="{F42D49D6-7445-4A43-9661-7CFF25CCD13C}" type="presParOf" srcId="{F5193C4F-0A30-4977-969D-E85C038A487F}" destId="{220E7245-DE3A-4E32-B158-06F3F4449D6C}" srcOrd="1" destOrd="0" presId="urn:microsoft.com/office/officeart/2018/2/layout/IconLabelList"/>
    <dgm:cxn modelId="{F05DF3EB-59B3-4180-B573-E3A19778D2E0}" type="presParOf" srcId="{F5193C4F-0A30-4977-969D-E85C038A487F}" destId="{7F9EEAE7-5CF8-451E-BD58-AA99CF144D44}" srcOrd="2" destOrd="0" presId="urn:microsoft.com/office/officeart/2018/2/layout/IconLabelList"/>
    <dgm:cxn modelId="{92E85261-7B8F-43EC-90C3-FCFA0C65E50B}" type="presParOf" srcId="{E81BB0F7-2660-418B-B733-FD14F2F8C5EE}" destId="{864E9D3A-5A33-400F-B2A3-27D8F617277A}" srcOrd="5" destOrd="0" presId="urn:microsoft.com/office/officeart/2018/2/layout/IconLabelList"/>
    <dgm:cxn modelId="{B1174066-BB5A-4088-B65E-713A50BD0DEA}" type="presParOf" srcId="{E81BB0F7-2660-418B-B733-FD14F2F8C5EE}" destId="{07AD7C40-6B41-4C01-A995-7A41FFF54B02}" srcOrd="6" destOrd="0" presId="urn:microsoft.com/office/officeart/2018/2/layout/IconLabelList"/>
    <dgm:cxn modelId="{F35CE235-FA45-495B-B21F-B09BDF2B01E7}" type="presParOf" srcId="{07AD7C40-6B41-4C01-A995-7A41FFF54B02}" destId="{44D64109-7E3D-4615-A793-7424636543DE}" srcOrd="0" destOrd="0" presId="urn:microsoft.com/office/officeart/2018/2/layout/IconLabelList"/>
    <dgm:cxn modelId="{494F4118-EBFA-4B38-A27E-2473C4B5C5F3}" type="presParOf" srcId="{07AD7C40-6B41-4C01-A995-7A41FFF54B02}" destId="{182ACF0B-791E-42D2-9189-2117706EB77F}" srcOrd="1" destOrd="0" presId="urn:microsoft.com/office/officeart/2018/2/layout/IconLabelList"/>
    <dgm:cxn modelId="{F2DBF2FA-15E5-46C2-95A0-E17C8B3BDB8A}" type="presParOf" srcId="{07AD7C40-6B41-4C01-A995-7A41FFF54B02}" destId="{22FE98BF-B81C-4B26-AB5E-4AFB15CE95F7}"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2AE57B-E378-468C-ABF2-65EA2E2E85B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88C6A28-BAA4-4153-A2B7-7952C742018C}">
      <dgm:prSet/>
      <dgm:spPr/>
      <dgm:t>
        <a:bodyPr/>
        <a:lstStyle/>
        <a:p>
          <a:r>
            <a:rPr lang="tr-TR" b="0" i="0" baseline="0" dirty="0"/>
            <a:t>1. Aşama - MÜRACAAT</a:t>
          </a:r>
          <a:endParaRPr lang="en-US" dirty="0"/>
        </a:p>
      </dgm:t>
    </dgm:pt>
    <dgm:pt modelId="{475A116F-2A9A-46C1-B442-5B85505DC332}" type="parTrans" cxnId="{AB6F0392-8EDD-4CCF-A24F-FBBFA795E4E7}">
      <dgm:prSet/>
      <dgm:spPr/>
      <dgm:t>
        <a:bodyPr/>
        <a:lstStyle/>
        <a:p>
          <a:endParaRPr lang="en-US"/>
        </a:p>
      </dgm:t>
    </dgm:pt>
    <dgm:pt modelId="{D409767F-1334-4B2C-943C-0E592F9D59C9}" type="sibTrans" cxnId="{AB6F0392-8EDD-4CCF-A24F-FBBFA795E4E7}">
      <dgm:prSet/>
      <dgm:spPr/>
      <dgm:t>
        <a:bodyPr/>
        <a:lstStyle/>
        <a:p>
          <a:endParaRPr lang="en-US"/>
        </a:p>
      </dgm:t>
    </dgm:pt>
    <dgm:pt modelId="{EE3D00B6-F132-4E8F-BAD9-69836779819C}">
      <dgm:prSet/>
      <dgm:spPr/>
      <dgm:t>
        <a:bodyPr/>
        <a:lstStyle/>
        <a:p>
          <a:r>
            <a:rPr lang="tr-TR" b="0" i="0" baseline="0"/>
            <a:t>2. Aşama -EVRAK KONTROL VE RANDEVU</a:t>
          </a:r>
          <a:endParaRPr lang="en-US"/>
        </a:p>
      </dgm:t>
    </dgm:pt>
    <dgm:pt modelId="{D120E4B7-485C-4FB4-8DC2-D0472191B94A}" type="parTrans" cxnId="{99BADC96-F0C9-4514-8F58-D263C3E5B6FD}">
      <dgm:prSet/>
      <dgm:spPr/>
      <dgm:t>
        <a:bodyPr/>
        <a:lstStyle/>
        <a:p>
          <a:endParaRPr lang="en-US"/>
        </a:p>
      </dgm:t>
    </dgm:pt>
    <dgm:pt modelId="{D6EC475D-5930-4B12-B273-115C157D4BBA}" type="sibTrans" cxnId="{99BADC96-F0C9-4514-8F58-D263C3E5B6FD}">
      <dgm:prSet/>
      <dgm:spPr/>
      <dgm:t>
        <a:bodyPr/>
        <a:lstStyle/>
        <a:p>
          <a:endParaRPr lang="en-US"/>
        </a:p>
      </dgm:t>
    </dgm:pt>
    <dgm:pt modelId="{29A329E0-CBD6-4257-BAC8-9E370642090B}">
      <dgm:prSet/>
      <dgm:spPr/>
      <dgm:t>
        <a:bodyPr/>
        <a:lstStyle/>
        <a:p>
          <a:r>
            <a:rPr lang="tr-TR" b="0" i="0" baseline="0"/>
            <a:t>3. Aşama - MUAYENE</a:t>
          </a:r>
          <a:endParaRPr lang="en-US"/>
        </a:p>
      </dgm:t>
    </dgm:pt>
    <dgm:pt modelId="{82A2E9D7-6E42-4D18-87AE-2962B958A625}" type="parTrans" cxnId="{E8E2EC49-817E-44D8-817F-92F1E4D0E1CD}">
      <dgm:prSet/>
      <dgm:spPr/>
      <dgm:t>
        <a:bodyPr/>
        <a:lstStyle/>
        <a:p>
          <a:endParaRPr lang="en-US"/>
        </a:p>
      </dgm:t>
    </dgm:pt>
    <dgm:pt modelId="{8A13B6B5-1ECB-493C-A53D-17EED9EBA990}" type="sibTrans" cxnId="{E8E2EC49-817E-44D8-817F-92F1E4D0E1CD}">
      <dgm:prSet/>
      <dgm:spPr/>
      <dgm:t>
        <a:bodyPr/>
        <a:lstStyle/>
        <a:p>
          <a:endParaRPr lang="en-US"/>
        </a:p>
      </dgm:t>
    </dgm:pt>
    <dgm:pt modelId="{26F4BAF1-50BE-4214-9827-47D6512DBD87}">
      <dgm:prSet/>
      <dgm:spPr/>
      <dgm:t>
        <a:bodyPr/>
        <a:lstStyle/>
        <a:p>
          <a:r>
            <a:rPr lang="tr-TR" b="0" i="0" baseline="0"/>
            <a:t>4. Aşama - TETKİK İSTEMİ</a:t>
          </a:r>
          <a:endParaRPr lang="en-US"/>
        </a:p>
      </dgm:t>
    </dgm:pt>
    <dgm:pt modelId="{D747FEB8-F290-418A-8EB1-8D616A8BA2D4}" type="parTrans" cxnId="{1B8510D2-11DF-4ED6-A27A-1A02C65848FE}">
      <dgm:prSet/>
      <dgm:spPr/>
      <dgm:t>
        <a:bodyPr/>
        <a:lstStyle/>
        <a:p>
          <a:endParaRPr lang="en-US"/>
        </a:p>
      </dgm:t>
    </dgm:pt>
    <dgm:pt modelId="{43472589-EB61-446C-8F6C-7EF8BD1F23EF}" type="sibTrans" cxnId="{1B8510D2-11DF-4ED6-A27A-1A02C65848FE}">
      <dgm:prSet/>
      <dgm:spPr/>
      <dgm:t>
        <a:bodyPr/>
        <a:lstStyle/>
        <a:p>
          <a:endParaRPr lang="en-US"/>
        </a:p>
      </dgm:t>
    </dgm:pt>
    <dgm:pt modelId="{68220462-7A12-467E-B6B7-0FC9A2CCF1E4}">
      <dgm:prSet/>
      <dgm:spPr/>
      <dgm:t>
        <a:bodyPr/>
        <a:lstStyle/>
        <a:p>
          <a:r>
            <a:rPr lang="tr-TR" b="0" i="0" baseline="0"/>
            <a:t>5. Aşama - TETKİK GÖRME MUAYENESİ </a:t>
          </a:r>
          <a:endParaRPr lang="en-US"/>
        </a:p>
      </dgm:t>
    </dgm:pt>
    <dgm:pt modelId="{20D1158C-EA11-4E8B-8C37-B3C19002C282}" type="parTrans" cxnId="{64730565-33AD-4592-90EC-B9A5FEE757A2}">
      <dgm:prSet/>
      <dgm:spPr/>
      <dgm:t>
        <a:bodyPr/>
        <a:lstStyle/>
        <a:p>
          <a:endParaRPr lang="en-US"/>
        </a:p>
      </dgm:t>
    </dgm:pt>
    <dgm:pt modelId="{FA4B648B-1DD2-4877-B42C-44A92E745088}" type="sibTrans" cxnId="{64730565-33AD-4592-90EC-B9A5FEE757A2}">
      <dgm:prSet/>
      <dgm:spPr/>
      <dgm:t>
        <a:bodyPr/>
        <a:lstStyle/>
        <a:p>
          <a:endParaRPr lang="en-US"/>
        </a:p>
      </dgm:t>
    </dgm:pt>
    <dgm:pt modelId="{A0777CC1-74BB-481A-A70A-3150C9B4CAF1}">
      <dgm:prSet/>
      <dgm:spPr/>
      <dgm:t>
        <a:bodyPr/>
        <a:lstStyle/>
        <a:p>
          <a:r>
            <a:rPr lang="tr-TR" b="0" i="0" baseline="0"/>
            <a:t>6. Aşama - ARA SONUÇ</a:t>
          </a:r>
          <a:endParaRPr lang="en-US"/>
        </a:p>
      </dgm:t>
    </dgm:pt>
    <dgm:pt modelId="{8DAD7B9D-EB2B-4563-B682-0FC8123E5DBF}" type="parTrans" cxnId="{F067F469-3135-46C7-947A-0A782FBFC87A}">
      <dgm:prSet/>
      <dgm:spPr/>
      <dgm:t>
        <a:bodyPr/>
        <a:lstStyle/>
        <a:p>
          <a:endParaRPr lang="en-US"/>
        </a:p>
      </dgm:t>
    </dgm:pt>
    <dgm:pt modelId="{88768B91-C3A1-4074-B370-D57F3BF99E92}" type="sibTrans" cxnId="{F067F469-3135-46C7-947A-0A782FBFC87A}">
      <dgm:prSet/>
      <dgm:spPr/>
      <dgm:t>
        <a:bodyPr/>
        <a:lstStyle/>
        <a:p>
          <a:endParaRPr lang="en-US"/>
        </a:p>
      </dgm:t>
    </dgm:pt>
    <dgm:pt modelId="{447CDC81-FF3A-42A8-A2A9-30B662B55496}">
      <dgm:prSet/>
      <dgm:spPr/>
      <dgm:t>
        <a:bodyPr/>
        <a:lstStyle/>
        <a:p>
          <a:r>
            <a:rPr lang="tr-TR" b="0" i="0" baseline="0"/>
            <a:t>7. Aşama - MUAYENENİN SONLANDIRILMASI</a:t>
          </a:r>
          <a:endParaRPr lang="en-US"/>
        </a:p>
      </dgm:t>
    </dgm:pt>
    <dgm:pt modelId="{D0E87DDE-E337-474F-89DE-89CECB781BF7}" type="parTrans" cxnId="{C8642DF5-A0FC-451C-8263-2CA2DAA3610E}">
      <dgm:prSet/>
      <dgm:spPr/>
      <dgm:t>
        <a:bodyPr/>
        <a:lstStyle/>
        <a:p>
          <a:endParaRPr lang="en-US"/>
        </a:p>
      </dgm:t>
    </dgm:pt>
    <dgm:pt modelId="{473AA36C-D5D8-4F3F-90A5-80C62962BB77}" type="sibTrans" cxnId="{C8642DF5-A0FC-451C-8263-2CA2DAA3610E}">
      <dgm:prSet/>
      <dgm:spPr/>
      <dgm:t>
        <a:bodyPr/>
        <a:lstStyle/>
        <a:p>
          <a:endParaRPr lang="en-US"/>
        </a:p>
      </dgm:t>
    </dgm:pt>
    <dgm:pt modelId="{8AE163E2-B0CF-44A4-B897-F508C825C847}">
      <dgm:prSet/>
      <dgm:spPr/>
      <dgm:t>
        <a:bodyPr/>
        <a:lstStyle/>
        <a:p>
          <a:r>
            <a:rPr lang="tr-TR" b="0" i="0" baseline="0"/>
            <a:t>8. Aşama - KONTROL VE GÖZLEM</a:t>
          </a:r>
          <a:endParaRPr lang="en-US"/>
        </a:p>
      </dgm:t>
    </dgm:pt>
    <dgm:pt modelId="{146BB26E-A756-4C79-A22F-675B990847EB}" type="parTrans" cxnId="{8C57B9FC-431E-4527-BFF3-9569D02D343C}">
      <dgm:prSet/>
      <dgm:spPr/>
      <dgm:t>
        <a:bodyPr/>
        <a:lstStyle/>
        <a:p>
          <a:endParaRPr lang="en-US"/>
        </a:p>
      </dgm:t>
    </dgm:pt>
    <dgm:pt modelId="{5B92A2B2-9897-492F-AD17-2202F6CBA460}" type="sibTrans" cxnId="{8C57B9FC-431E-4527-BFF3-9569D02D343C}">
      <dgm:prSet/>
      <dgm:spPr/>
      <dgm:t>
        <a:bodyPr/>
        <a:lstStyle/>
        <a:p>
          <a:endParaRPr lang="en-US"/>
        </a:p>
      </dgm:t>
    </dgm:pt>
    <dgm:pt modelId="{D314E5EC-1849-4439-A051-97397EDB3E26}" type="pres">
      <dgm:prSet presAssocID="{252AE57B-E378-468C-ABF2-65EA2E2E85BE}" presName="linear" presStyleCnt="0">
        <dgm:presLayoutVars>
          <dgm:animLvl val="lvl"/>
          <dgm:resizeHandles val="exact"/>
        </dgm:presLayoutVars>
      </dgm:prSet>
      <dgm:spPr/>
    </dgm:pt>
    <dgm:pt modelId="{70772A98-3203-415F-A307-930F55AA7B25}" type="pres">
      <dgm:prSet presAssocID="{E88C6A28-BAA4-4153-A2B7-7952C742018C}" presName="parentText" presStyleLbl="node1" presStyleIdx="0" presStyleCnt="8">
        <dgm:presLayoutVars>
          <dgm:chMax val="0"/>
          <dgm:bulletEnabled val="1"/>
        </dgm:presLayoutVars>
      </dgm:prSet>
      <dgm:spPr/>
    </dgm:pt>
    <dgm:pt modelId="{9C428CEB-868A-49E0-98A0-C97537CFACCE}" type="pres">
      <dgm:prSet presAssocID="{D409767F-1334-4B2C-943C-0E592F9D59C9}" presName="spacer" presStyleCnt="0"/>
      <dgm:spPr/>
    </dgm:pt>
    <dgm:pt modelId="{6EB24616-3963-4CC6-BCF6-BF432AB30AB4}" type="pres">
      <dgm:prSet presAssocID="{EE3D00B6-F132-4E8F-BAD9-69836779819C}" presName="parentText" presStyleLbl="node1" presStyleIdx="1" presStyleCnt="8">
        <dgm:presLayoutVars>
          <dgm:chMax val="0"/>
          <dgm:bulletEnabled val="1"/>
        </dgm:presLayoutVars>
      </dgm:prSet>
      <dgm:spPr/>
    </dgm:pt>
    <dgm:pt modelId="{B1398C83-C2EC-4E63-9B14-A2470177770D}" type="pres">
      <dgm:prSet presAssocID="{D6EC475D-5930-4B12-B273-115C157D4BBA}" presName="spacer" presStyleCnt="0"/>
      <dgm:spPr/>
    </dgm:pt>
    <dgm:pt modelId="{7D973EAF-3AD5-43DB-BF66-E1468DF35C41}" type="pres">
      <dgm:prSet presAssocID="{29A329E0-CBD6-4257-BAC8-9E370642090B}" presName="parentText" presStyleLbl="node1" presStyleIdx="2" presStyleCnt="8">
        <dgm:presLayoutVars>
          <dgm:chMax val="0"/>
          <dgm:bulletEnabled val="1"/>
        </dgm:presLayoutVars>
      </dgm:prSet>
      <dgm:spPr/>
    </dgm:pt>
    <dgm:pt modelId="{823CADD7-9928-403D-925A-8876EE07364F}" type="pres">
      <dgm:prSet presAssocID="{8A13B6B5-1ECB-493C-A53D-17EED9EBA990}" presName="spacer" presStyleCnt="0"/>
      <dgm:spPr/>
    </dgm:pt>
    <dgm:pt modelId="{3F073289-3943-4DA1-97E4-6A6207728BA6}" type="pres">
      <dgm:prSet presAssocID="{26F4BAF1-50BE-4214-9827-47D6512DBD87}" presName="parentText" presStyleLbl="node1" presStyleIdx="3" presStyleCnt="8">
        <dgm:presLayoutVars>
          <dgm:chMax val="0"/>
          <dgm:bulletEnabled val="1"/>
        </dgm:presLayoutVars>
      </dgm:prSet>
      <dgm:spPr/>
    </dgm:pt>
    <dgm:pt modelId="{8D1F9BDD-35DE-455F-8CE7-EC081F6A011E}" type="pres">
      <dgm:prSet presAssocID="{43472589-EB61-446C-8F6C-7EF8BD1F23EF}" presName="spacer" presStyleCnt="0"/>
      <dgm:spPr/>
    </dgm:pt>
    <dgm:pt modelId="{BF722A01-E8F8-4A8B-BD03-700309474054}" type="pres">
      <dgm:prSet presAssocID="{68220462-7A12-467E-B6B7-0FC9A2CCF1E4}" presName="parentText" presStyleLbl="node1" presStyleIdx="4" presStyleCnt="8">
        <dgm:presLayoutVars>
          <dgm:chMax val="0"/>
          <dgm:bulletEnabled val="1"/>
        </dgm:presLayoutVars>
      </dgm:prSet>
      <dgm:spPr/>
    </dgm:pt>
    <dgm:pt modelId="{14E609C2-743F-4DCF-BAC1-329D628FD464}" type="pres">
      <dgm:prSet presAssocID="{FA4B648B-1DD2-4877-B42C-44A92E745088}" presName="spacer" presStyleCnt="0"/>
      <dgm:spPr/>
    </dgm:pt>
    <dgm:pt modelId="{9E955AC5-106A-4F22-838A-DEF7352C1E65}" type="pres">
      <dgm:prSet presAssocID="{A0777CC1-74BB-481A-A70A-3150C9B4CAF1}" presName="parentText" presStyleLbl="node1" presStyleIdx="5" presStyleCnt="8">
        <dgm:presLayoutVars>
          <dgm:chMax val="0"/>
          <dgm:bulletEnabled val="1"/>
        </dgm:presLayoutVars>
      </dgm:prSet>
      <dgm:spPr/>
    </dgm:pt>
    <dgm:pt modelId="{6AC23943-347A-4E6F-9E3C-D15BE91D5934}" type="pres">
      <dgm:prSet presAssocID="{88768B91-C3A1-4074-B370-D57F3BF99E92}" presName="spacer" presStyleCnt="0"/>
      <dgm:spPr/>
    </dgm:pt>
    <dgm:pt modelId="{99F27BE8-E786-4A37-AB64-F6B0A21CDD78}" type="pres">
      <dgm:prSet presAssocID="{447CDC81-FF3A-42A8-A2A9-30B662B55496}" presName="parentText" presStyleLbl="node1" presStyleIdx="6" presStyleCnt="8">
        <dgm:presLayoutVars>
          <dgm:chMax val="0"/>
          <dgm:bulletEnabled val="1"/>
        </dgm:presLayoutVars>
      </dgm:prSet>
      <dgm:spPr/>
    </dgm:pt>
    <dgm:pt modelId="{6F592695-49AF-4884-9D87-2B0542BCA1C7}" type="pres">
      <dgm:prSet presAssocID="{473AA36C-D5D8-4F3F-90A5-80C62962BB77}" presName="spacer" presStyleCnt="0"/>
      <dgm:spPr/>
    </dgm:pt>
    <dgm:pt modelId="{77B2BDB7-C591-45D6-8D6D-F52B74CF9F76}" type="pres">
      <dgm:prSet presAssocID="{8AE163E2-B0CF-44A4-B897-F508C825C847}" presName="parentText" presStyleLbl="node1" presStyleIdx="7" presStyleCnt="8">
        <dgm:presLayoutVars>
          <dgm:chMax val="0"/>
          <dgm:bulletEnabled val="1"/>
        </dgm:presLayoutVars>
      </dgm:prSet>
      <dgm:spPr/>
    </dgm:pt>
  </dgm:ptLst>
  <dgm:cxnLst>
    <dgm:cxn modelId="{86C5EA20-FFF1-40AE-8A2B-30F9A1F94351}" type="presOf" srcId="{29A329E0-CBD6-4257-BAC8-9E370642090B}" destId="{7D973EAF-3AD5-43DB-BF66-E1468DF35C41}" srcOrd="0" destOrd="0" presId="urn:microsoft.com/office/officeart/2005/8/layout/vList2"/>
    <dgm:cxn modelId="{9FE63D27-767B-4FED-94B7-584735AB0FE9}" type="presOf" srcId="{EE3D00B6-F132-4E8F-BAD9-69836779819C}" destId="{6EB24616-3963-4CC6-BCF6-BF432AB30AB4}" srcOrd="0" destOrd="0" presId="urn:microsoft.com/office/officeart/2005/8/layout/vList2"/>
    <dgm:cxn modelId="{69C23644-577E-4B98-8F40-56BC8D2B88FE}" type="presOf" srcId="{A0777CC1-74BB-481A-A70A-3150C9B4CAF1}" destId="{9E955AC5-106A-4F22-838A-DEF7352C1E65}" srcOrd="0" destOrd="0" presId="urn:microsoft.com/office/officeart/2005/8/layout/vList2"/>
    <dgm:cxn modelId="{64730565-33AD-4592-90EC-B9A5FEE757A2}" srcId="{252AE57B-E378-468C-ABF2-65EA2E2E85BE}" destId="{68220462-7A12-467E-B6B7-0FC9A2CCF1E4}" srcOrd="4" destOrd="0" parTransId="{20D1158C-EA11-4E8B-8C37-B3C19002C282}" sibTransId="{FA4B648B-1DD2-4877-B42C-44A92E745088}"/>
    <dgm:cxn modelId="{E8E2EC49-817E-44D8-817F-92F1E4D0E1CD}" srcId="{252AE57B-E378-468C-ABF2-65EA2E2E85BE}" destId="{29A329E0-CBD6-4257-BAC8-9E370642090B}" srcOrd="2" destOrd="0" parTransId="{82A2E9D7-6E42-4D18-87AE-2962B958A625}" sibTransId="{8A13B6B5-1ECB-493C-A53D-17EED9EBA990}"/>
    <dgm:cxn modelId="{F067F469-3135-46C7-947A-0A782FBFC87A}" srcId="{252AE57B-E378-468C-ABF2-65EA2E2E85BE}" destId="{A0777CC1-74BB-481A-A70A-3150C9B4CAF1}" srcOrd="5" destOrd="0" parTransId="{8DAD7B9D-EB2B-4563-B682-0FC8123E5DBF}" sibTransId="{88768B91-C3A1-4074-B370-D57F3BF99E92}"/>
    <dgm:cxn modelId="{725B8052-532C-49D1-9DE3-411388C8BB3C}" type="presOf" srcId="{68220462-7A12-467E-B6B7-0FC9A2CCF1E4}" destId="{BF722A01-E8F8-4A8B-BD03-700309474054}" srcOrd="0" destOrd="0" presId="urn:microsoft.com/office/officeart/2005/8/layout/vList2"/>
    <dgm:cxn modelId="{56E62476-4E5B-454F-B29E-86FC203FD491}" type="presOf" srcId="{447CDC81-FF3A-42A8-A2A9-30B662B55496}" destId="{99F27BE8-E786-4A37-AB64-F6B0A21CDD78}" srcOrd="0" destOrd="0" presId="urn:microsoft.com/office/officeart/2005/8/layout/vList2"/>
    <dgm:cxn modelId="{8EB4618C-628A-4E91-9034-8B3CADC8A5F3}" type="presOf" srcId="{8AE163E2-B0CF-44A4-B897-F508C825C847}" destId="{77B2BDB7-C591-45D6-8D6D-F52B74CF9F76}" srcOrd="0" destOrd="0" presId="urn:microsoft.com/office/officeart/2005/8/layout/vList2"/>
    <dgm:cxn modelId="{AB6F0392-8EDD-4CCF-A24F-FBBFA795E4E7}" srcId="{252AE57B-E378-468C-ABF2-65EA2E2E85BE}" destId="{E88C6A28-BAA4-4153-A2B7-7952C742018C}" srcOrd="0" destOrd="0" parTransId="{475A116F-2A9A-46C1-B442-5B85505DC332}" sibTransId="{D409767F-1334-4B2C-943C-0E592F9D59C9}"/>
    <dgm:cxn modelId="{99BADC96-F0C9-4514-8F58-D263C3E5B6FD}" srcId="{252AE57B-E378-468C-ABF2-65EA2E2E85BE}" destId="{EE3D00B6-F132-4E8F-BAD9-69836779819C}" srcOrd="1" destOrd="0" parTransId="{D120E4B7-485C-4FB4-8DC2-D0472191B94A}" sibTransId="{D6EC475D-5930-4B12-B273-115C157D4BBA}"/>
    <dgm:cxn modelId="{6A2E6B99-FE6A-43A6-BF54-D69D8D95BCE3}" type="presOf" srcId="{E88C6A28-BAA4-4153-A2B7-7952C742018C}" destId="{70772A98-3203-415F-A307-930F55AA7B25}" srcOrd="0" destOrd="0" presId="urn:microsoft.com/office/officeart/2005/8/layout/vList2"/>
    <dgm:cxn modelId="{523213A2-917C-4A63-8F8F-847600311DDC}" type="presOf" srcId="{252AE57B-E378-468C-ABF2-65EA2E2E85BE}" destId="{D314E5EC-1849-4439-A051-97397EDB3E26}" srcOrd="0" destOrd="0" presId="urn:microsoft.com/office/officeart/2005/8/layout/vList2"/>
    <dgm:cxn modelId="{1B8510D2-11DF-4ED6-A27A-1A02C65848FE}" srcId="{252AE57B-E378-468C-ABF2-65EA2E2E85BE}" destId="{26F4BAF1-50BE-4214-9827-47D6512DBD87}" srcOrd="3" destOrd="0" parTransId="{D747FEB8-F290-418A-8EB1-8D616A8BA2D4}" sibTransId="{43472589-EB61-446C-8F6C-7EF8BD1F23EF}"/>
    <dgm:cxn modelId="{C8642DF5-A0FC-451C-8263-2CA2DAA3610E}" srcId="{252AE57B-E378-468C-ABF2-65EA2E2E85BE}" destId="{447CDC81-FF3A-42A8-A2A9-30B662B55496}" srcOrd="6" destOrd="0" parTransId="{D0E87DDE-E337-474F-89DE-89CECB781BF7}" sibTransId="{473AA36C-D5D8-4F3F-90A5-80C62962BB77}"/>
    <dgm:cxn modelId="{8C57B9FC-431E-4527-BFF3-9569D02D343C}" srcId="{252AE57B-E378-468C-ABF2-65EA2E2E85BE}" destId="{8AE163E2-B0CF-44A4-B897-F508C825C847}" srcOrd="7" destOrd="0" parTransId="{146BB26E-A756-4C79-A22F-675B990847EB}" sibTransId="{5B92A2B2-9897-492F-AD17-2202F6CBA460}"/>
    <dgm:cxn modelId="{4D7757FD-CEA0-4661-8D72-B38610EF1B26}" type="presOf" srcId="{26F4BAF1-50BE-4214-9827-47D6512DBD87}" destId="{3F073289-3943-4DA1-97E4-6A6207728BA6}" srcOrd="0" destOrd="0" presId="urn:microsoft.com/office/officeart/2005/8/layout/vList2"/>
    <dgm:cxn modelId="{F95BBA48-3FF1-4485-A433-0DA4F223EA50}" type="presParOf" srcId="{D314E5EC-1849-4439-A051-97397EDB3E26}" destId="{70772A98-3203-415F-A307-930F55AA7B25}" srcOrd="0" destOrd="0" presId="urn:microsoft.com/office/officeart/2005/8/layout/vList2"/>
    <dgm:cxn modelId="{A21D02FE-015F-433E-8FD8-AC22BBD841C6}" type="presParOf" srcId="{D314E5EC-1849-4439-A051-97397EDB3E26}" destId="{9C428CEB-868A-49E0-98A0-C97537CFACCE}" srcOrd="1" destOrd="0" presId="urn:microsoft.com/office/officeart/2005/8/layout/vList2"/>
    <dgm:cxn modelId="{93F12F03-C848-4FFF-A3B9-7262400ACA8F}" type="presParOf" srcId="{D314E5EC-1849-4439-A051-97397EDB3E26}" destId="{6EB24616-3963-4CC6-BCF6-BF432AB30AB4}" srcOrd="2" destOrd="0" presId="urn:microsoft.com/office/officeart/2005/8/layout/vList2"/>
    <dgm:cxn modelId="{EFDF9F02-CBFA-4D24-945D-969DE1B93BF7}" type="presParOf" srcId="{D314E5EC-1849-4439-A051-97397EDB3E26}" destId="{B1398C83-C2EC-4E63-9B14-A2470177770D}" srcOrd="3" destOrd="0" presId="urn:microsoft.com/office/officeart/2005/8/layout/vList2"/>
    <dgm:cxn modelId="{C1B14502-5C85-45C7-8049-E403B1C59634}" type="presParOf" srcId="{D314E5EC-1849-4439-A051-97397EDB3E26}" destId="{7D973EAF-3AD5-43DB-BF66-E1468DF35C41}" srcOrd="4" destOrd="0" presId="urn:microsoft.com/office/officeart/2005/8/layout/vList2"/>
    <dgm:cxn modelId="{5757A1C6-BD97-49A9-B165-6185C508865A}" type="presParOf" srcId="{D314E5EC-1849-4439-A051-97397EDB3E26}" destId="{823CADD7-9928-403D-925A-8876EE07364F}" srcOrd="5" destOrd="0" presId="urn:microsoft.com/office/officeart/2005/8/layout/vList2"/>
    <dgm:cxn modelId="{F73F6E06-8DAB-458C-8E18-CA3347670D05}" type="presParOf" srcId="{D314E5EC-1849-4439-A051-97397EDB3E26}" destId="{3F073289-3943-4DA1-97E4-6A6207728BA6}" srcOrd="6" destOrd="0" presId="urn:microsoft.com/office/officeart/2005/8/layout/vList2"/>
    <dgm:cxn modelId="{5B97D121-74B6-424C-80AC-184767715DC2}" type="presParOf" srcId="{D314E5EC-1849-4439-A051-97397EDB3E26}" destId="{8D1F9BDD-35DE-455F-8CE7-EC081F6A011E}" srcOrd="7" destOrd="0" presId="urn:microsoft.com/office/officeart/2005/8/layout/vList2"/>
    <dgm:cxn modelId="{B4BFBA1E-6A41-43EC-A385-C06BB901ECBF}" type="presParOf" srcId="{D314E5EC-1849-4439-A051-97397EDB3E26}" destId="{BF722A01-E8F8-4A8B-BD03-700309474054}" srcOrd="8" destOrd="0" presId="urn:microsoft.com/office/officeart/2005/8/layout/vList2"/>
    <dgm:cxn modelId="{B44FE10E-73C5-46EC-9C14-40A8158AE2C0}" type="presParOf" srcId="{D314E5EC-1849-4439-A051-97397EDB3E26}" destId="{14E609C2-743F-4DCF-BAC1-329D628FD464}" srcOrd="9" destOrd="0" presId="urn:microsoft.com/office/officeart/2005/8/layout/vList2"/>
    <dgm:cxn modelId="{06A1DE28-3458-4627-9A62-C293F8A89499}" type="presParOf" srcId="{D314E5EC-1849-4439-A051-97397EDB3E26}" destId="{9E955AC5-106A-4F22-838A-DEF7352C1E65}" srcOrd="10" destOrd="0" presId="urn:microsoft.com/office/officeart/2005/8/layout/vList2"/>
    <dgm:cxn modelId="{A5066FEF-BE67-46D9-AD53-2805BEC60AA0}" type="presParOf" srcId="{D314E5EC-1849-4439-A051-97397EDB3E26}" destId="{6AC23943-347A-4E6F-9E3C-D15BE91D5934}" srcOrd="11" destOrd="0" presId="urn:microsoft.com/office/officeart/2005/8/layout/vList2"/>
    <dgm:cxn modelId="{B72B4DC7-3E12-4B74-B8ED-1CD6B451A8EF}" type="presParOf" srcId="{D314E5EC-1849-4439-A051-97397EDB3E26}" destId="{99F27BE8-E786-4A37-AB64-F6B0A21CDD78}" srcOrd="12" destOrd="0" presId="urn:microsoft.com/office/officeart/2005/8/layout/vList2"/>
    <dgm:cxn modelId="{AB37B85E-FC9C-46AD-BB7B-DF2A3E587E40}" type="presParOf" srcId="{D314E5EC-1849-4439-A051-97397EDB3E26}" destId="{6F592695-49AF-4884-9D87-2B0542BCA1C7}" srcOrd="13" destOrd="0" presId="urn:microsoft.com/office/officeart/2005/8/layout/vList2"/>
    <dgm:cxn modelId="{FBE8D84E-7453-44DF-810A-3226EC9CAB8A}" type="presParOf" srcId="{D314E5EC-1849-4439-A051-97397EDB3E26}" destId="{77B2BDB7-C591-45D6-8D6D-F52B74CF9F76}" srcOrd="1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DC6A7-C5E3-4A0B-A585-678CFC3D33F6}">
      <dsp:nvSpPr>
        <dsp:cNvPr id="0" name=""/>
        <dsp:cNvSpPr/>
      </dsp:nvSpPr>
      <dsp:spPr>
        <a:xfrm>
          <a:off x="1894237" y="1236477"/>
          <a:ext cx="1424878" cy="14248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1B679-7728-4489-B804-2142FFC16E4F}">
      <dsp:nvSpPr>
        <dsp:cNvPr id="0" name=""/>
        <dsp:cNvSpPr/>
      </dsp:nvSpPr>
      <dsp:spPr>
        <a:xfrm>
          <a:off x="1023477" y="3242133"/>
          <a:ext cx="3166397" cy="186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tr-TR" sz="2400" kern="1200"/>
            <a:t>Poliklinik ve klinik hizmetlerinde bilgi teknolojileri kullanımının önemini anlayabilecek, </a:t>
          </a:r>
          <a:endParaRPr lang="en-US" sz="2400" kern="1200"/>
        </a:p>
      </dsp:txBody>
      <dsp:txXfrm>
        <a:off x="1023477" y="3242133"/>
        <a:ext cx="3166397" cy="1864687"/>
      </dsp:txXfrm>
    </dsp:sp>
    <dsp:sp modelId="{D7096EF6-7171-43A1-A518-63738786AE6D}">
      <dsp:nvSpPr>
        <dsp:cNvPr id="0" name=""/>
        <dsp:cNvSpPr/>
      </dsp:nvSpPr>
      <dsp:spPr>
        <a:xfrm>
          <a:off x="5614753" y="1236477"/>
          <a:ext cx="1424878" cy="14248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39D754-7241-4FC2-A5D6-C4E8B441FC09}">
      <dsp:nvSpPr>
        <dsp:cNvPr id="0" name=""/>
        <dsp:cNvSpPr/>
      </dsp:nvSpPr>
      <dsp:spPr>
        <a:xfrm>
          <a:off x="4743994" y="3242133"/>
          <a:ext cx="3166397" cy="186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tr-TR" sz="2400" kern="1200"/>
            <a:t>Poliklinik ve klinik hizmetlerinde gerekli bilgi teknolojilerinin kullanımı hakkında bilgi edinebilecek, </a:t>
          </a:r>
          <a:endParaRPr lang="en-US" sz="2400" kern="1200"/>
        </a:p>
      </dsp:txBody>
      <dsp:txXfrm>
        <a:off x="4743994" y="3242133"/>
        <a:ext cx="3166397" cy="1864687"/>
      </dsp:txXfrm>
    </dsp:sp>
    <dsp:sp modelId="{C923D3D5-032C-4909-8029-E46CC329E380}">
      <dsp:nvSpPr>
        <dsp:cNvPr id="0" name=""/>
        <dsp:cNvSpPr/>
      </dsp:nvSpPr>
      <dsp:spPr>
        <a:xfrm>
          <a:off x="9335270" y="1236477"/>
          <a:ext cx="1424878" cy="14248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9EEAE7-5CF8-451E-BD58-AA99CF144D44}">
      <dsp:nvSpPr>
        <dsp:cNvPr id="0" name=""/>
        <dsp:cNvSpPr/>
      </dsp:nvSpPr>
      <dsp:spPr>
        <a:xfrm>
          <a:off x="8464511" y="3242133"/>
          <a:ext cx="3166397" cy="186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tr-TR" sz="2400" kern="1200"/>
            <a:t>Poliklinik ve klinik hizmetlerin bilgi teknolojileri ile entegrasyonunu kavrayabilecek, </a:t>
          </a:r>
          <a:endParaRPr lang="en-US" sz="2400" kern="1200"/>
        </a:p>
      </dsp:txBody>
      <dsp:txXfrm>
        <a:off x="8464511" y="3242133"/>
        <a:ext cx="3166397" cy="1864687"/>
      </dsp:txXfrm>
    </dsp:sp>
    <dsp:sp modelId="{44D64109-7E3D-4615-A793-7424636543DE}">
      <dsp:nvSpPr>
        <dsp:cNvPr id="0" name=""/>
        <dsp:cNvSpPr/>
      </dsp:nvSpPr>
      <dsp:spPr>
        <a:xfrm>
          <a:off x="13055787" y="1236477"/>
          <a:ext cx="1424878" cy="14248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FE98BF-B81C-4B26-AB5E-4AFB15CE95F7}">
      <dsp:nvSpPr>
        <dsp:cNvPr id="0" name=""/>
        <dsp:cNvSpPr/>
      </dsp:nvSpPr>
      <dsp:spPr>
        <a:xfrm>
          <a:off x="12185027" y="3242133"/>
          <a:ext cx="3166397" cy="186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tr-TR" sz="2400" kern="1200"/>
            <a:t>Poliklinik bilgi sistemlerinin alt işlevlerini öğrenebileceksiniz.</a:t>
          </a:r>
          <a:endParaRPr lang="en-US" sz="2400" kern="1200"/>
        </a:p>
      </dsp:txBody>
      <dsp:txXfrm>
        <a:off x="12185027" y="3242133"/>
        <a:ext cx="3166397" cy="1864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72A98-3203-415F-A307-930F55AA7B25}">
      <dsp:nvSpPr>
        <dsp:cNvPr id="0" name=""/>
        <dsp:cNvSpPr/>
      </dsp:nvSpPr>
      <dsp:spPr>
        <a:xfrm>
          <a:off x="0" y="89820"/>
          <a:ext cx="140208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b="0" i="0" kern="1200" baseline="0" dirty="0"/>
            <a:t>1. Aşama - MÜRACAAT</a:t>
          </a:r>
          <a:endParaRPr lang="en-US" sz="2800" kern="1200" dirty="0"/>
        </a:p>
      </dsp:txBody>
      <dsp:txXfrm>
        <a:off x="32784" y="122604"/>
        <a:ext cx="13955232" cy="606012"/>
      </dsp:txXfrm>
    </dsp:sp>
    <dsp:sp modelId="{6EB24616-3963-4CC6-BCF6-BF432AB30AB4}">
      <dsp:nvSpPr>
        <dsp:cNvPr id="0" name=""/>
        <dsp:cNvSpPr/>
      </dsp:nvSpPr>
      <dsp:spPr>
        <a:xfrm>
          <a:off x="0" y="842040"/>
          <a:ext cx="140208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b="0" i="0" kern="1200" baseline="0"/>
            <a:t>2. Aşama -EVRAK KONTROL VE RANDEVU</a:t>
          </a:r>
          <a:endParaRPr lang="en-US" sz="2800" kern="1200"/>
        </a:p>
      </dsp:txBody>
      <dsp:txXfrm>
        <a:off x="32784" y="874824"/>
        <a:ext cx="13955232" cy="606012"/>
      </dsp:txXfrm>
    </dsp:sp>
    <dsp:sp modelId="{7D973EAF-3AD5-43DB-BF66-E1468DF35C41}">
      <dsp:nvSpPr>
        <dsp:cNvPr id="0" name=""/>
        <dsp:cNvSpPr/>
      </dsp:nvSpPr>
      <dsp:spPr>
        <a:xfrm>
          <a:off x="0" y="1594260"/>
          <a:ext cx="140208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b="0" i="0" kern="1200" baseline="0"/>
            <a:t>3. Aşama - MUAYENE</a:t>
          </a:r>
          <a:endParaRPr lang="en-US" sz="2800" kern="1200"/>
        </a:p>
      </dsp:txBody>
      <dsp:txXfrm>
        <a:off x="32784" y="1627044"/>
        <a:ext cx="13955232" cy="606012"/>
      </dsp:txXfrm>
    </dsp:sp>
    <dsp:sp modelId="{3F073289-3943-4DA1-97E4-6A6207728BA6}">
      <dsp:nvSpPr>
        <dsp:cNvPr id="0" name=""/>
        <dsp:cNvSpPr/>
      </dsp:nvSpPr>
      <dsp:spPr>
        <a:xfrm>
          <a:off x="0" y="2346480"/>
          <a:ext cx="140208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b="0" i="0" kern="1200" baseline="0"/>
            <a:t>4. Aşama - TETKİK İSTEMİ</a:t>
          </a:r>
          <a:endParaRPr lang="en-US" sz="2800" kern="1200"/>
        </a:p>
      </dsp:txBody>
      <dsp:txXfrm>
        <a:off x="32784" y="2379264"/>
        <a:ext cx="13955232" cy="606012"/>
      </dsp:txXfrm>
    </dsp:sp>
    <dsp:sp modelId="{BF722A01-E8F8-4A8B-BD03-700309474054}">
      <dsp:nvSpPr>
        <dsp:cNvPr id="0" name=""/>
        <dsp:cNvSpPr/>
      </dsp:nvSpPr>
      <dsp:spPr>
        <a:xfrm>
          <a:off x="0" y="3098700"/>
          <a:ext cx="140208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b="0" i="0" kern="1200" baseline="0"/>
            <a:t>5. Aşama - TETKİK GÖRME MUAYENESİ </a:t>
          </a:r>
          <a:endParaRPr lang="en-US" sz="2800" kern="1200"/>
        </a:p>
      </dsp:txBody>
      <dsp:txXfrm>
        <a:off x="32784" y="3131484"/>
        <a:ext cx="13955232" cy="606012"/>
      </dsp:txXfrm>
    </dsp:sp>
    <dsp:sp modelId="{9E955AC5-106A-4F22-838A-DEF7352C1E65}">
      <dsp:nvSpPr>
        <dsp:cNvPr id="0" name=""/>
        <dsp:cNvSpPr/>
      </dsp:nvSpPr>
      <dsp:spPr>
        <a:xfrm>
          <a:off x="0" y="3850920"/>
          <a:ext cx="140208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b="0" i="0" kern="1200" baseline="0"/>
            <a:t>6. Aşama - ARA SONUÇ</a:t>
          </a:r>
          <a:endParaRPr lang="en-US" sz="2800" kern="1200"/>
        </a:p>
      </dsp:txBody>
      <dsp:txXfrm>
        <a:off x="32784" y="3883704"/>
        <a:ext cx="13955232" cy="606012"/>
      </dsp:txXfrm>
    </dsp:sp>
    <dsp:sp modelId="{99F27BE8-E786-4A37-AB64-F6B0A21CDD78}">
      <dsp:nvSpPr>
        <dsp:cNvPr id="0" name=""/>
        <dsp:cNvSpPr/>
      </dsp:nvSpPr>
      <dsp:spPr>
        <a:xfrm>
          <a:off x="0" y="4603140"/>
          <a:ext cx="140208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b="0" i="0" kern="1200" baseline="0"/>
            <a:t>7. Aşama - MUAYENENİN SONLANDIRILMASI</a:t>
          </a:r>
          <a:endParaRPr lang="en-US" sz="2800" kern="1200"/>
        </a:p>
      </dsp:txBody>
      <dsp:txXfrm>
        <a:off x="32784" y="4635924"/>
        <a:ext cx="13955232" cy="606012"/>
      </dsp:txXfrm>
    </dsp:sp>
    <dsp:sp modelId="{77B2BDB7-C591-45D6-8D6D-F52B74CF9F76}">
      <dsp:nvSpPr>
        <dsp:cNvPr id="0" name=""/>
        <dsp:cNvSpPr/>
      </dsp:nvSpPr>
      <dsp:spPr>
        <a:xfrm>
          <a:off x="0" y="5355360"/>
          <a:ext cx="140208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b="0" i="0" kern="1200" baseline="0"/>
            <a:t>8. Aşama - KONTROL VE GÖZLEM</a:t>
          </a:r>
          <a:endParaRPr lang="en-US" sz="2800" kern="1200"/>
        </a:p>
      </dsp:txBody>
      <dsp:txXfrm>
        <a:off x="32784" y="5388144"/>
        <a:ext cx="13955232" cy="60601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sv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iris.peabody.vanderbilt.edu/tr/module/tran/cresource/q2/p06/" TargetMode="Externa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svg"/><Relationship Id="rId7" Type="http://schemas.openxmlformats.org/officeDocument/2006/relationships/diagramLayout" Target="../diagrams/layout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hyperlink" Target="https://iris.peabody.vanderbilt.edu/tr/module/tran/cresource/q2/p06/" TargetMode="External"/><Relationship Id="rId10" Type="http://schemas.microsoft.com/office/2007/relationships/diagramDrawing" Target="../diagrams/drawing2.xml"/><Relationship Id="rId4" Type="http://schemas.openxmlformats.org/officeDocument/2006/relationships/image" Target="../media/image16.jpe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96" b="-9296"/>
            </a:stretch>
          </a:blipFill>
        </p:spPr>
        <p:txBody>
          <a:bodyPr/>
          <a:lstStyle/>
          <a:p>
            <a:endParaRPr lang="tr-TR" dirty="0"/>
          </a:p>
        </p:txBody>
      </p:sp>
      <p:sp>
        <p:nvSpPr>
          <p:cNvPr id="3" name="TextBox 3"/>
          <p:cNvSpPr txBox="1"/>
          <p:nvPr/>
        </p:nvSpPr>
        <p:spPr>
          <a:xfrm>
            <a:off x="2353301" y="1371763"/>
            <a:ext cx="13651141" cy="1675131"/>
          </a:xfrm>
          <a:prstGeom prst="rect">
            <a:avLst/>
          </a:prstGeom>
        </p:spPr>
        <p:txBody>
          <a:bodyPr lIns="0" tIns="0" rIns="0" bIns="0" rtlCol="0" anchor="t">
            <a:spAutoFit/>
          </a:bodyPr>
          <a:lstStyle/>
          <a:p>
            <a:pPr algn="ctr">
              <a:lnSpc>
                <a:spcPts val="13719"/>
              </a:lnSpc>
            </a:pPr>
            <a:r>
              <a:rPr lang="en-US" sz="9799" spc="-14" dirty="0">
                <a:solidFill>
                  <a:srgbClr val="000000"/>
                </a:solidFill>
                <a:latin typeface="Libre Franklin"/>
                <a:ea typeface="Libre Franklin"/>
                <a:cs typeface="Libre Franklin"/>
                <a:sym typeface="Libre Franklin"/>
              </a:rPr>
              <a:t>HASTANE</a:t>
            </a:r>
          </a:p>
        </p:txBody>
      </p:sp>
      <p:sp>
        <p:nvSpPr>
          <p:cNvPr id="4" name="TextBox 4"/>
          <p:cNvSpPr txBox="1"/>
          <p:nvPr/>
        </p:nvSpPr>
        <p:spPr>
          <a:xfrm>
            <a:off x="1964207" y="4287503"/>
            <a:ext cx="13651141" cy="3671711"/>
          </a:xfrm>
          <a:prstGeom prst="rect">
            <a:avLst/>
          </a:prstGeom>
        </p:spPr>
        <p:txBody>
          <a:bodyPr lIns="0" tIns="0" rIns="0" bIns="0" rtlCol="0" anchor="t">
            <a:spAutoFit/>
          </a:bodyPr>
          <a:lstStyle/>
          <a:p>
            <a:pPr algn="ctr">
              <a:lnSpc>
                <a:spcPts val="13719"/>
              </a:lnSpc>
            </a:pPr>
            <a:r>
              <a:rPr lang="en-US" sz="9799" spc="-14" dirty="0">
                <a:solidFill>
                  <a:srgbClr val="000000"/>
                </a:solidFill>
                <a:latin typeface="Libre Franklin"/>
                <a:ea typeface="Libre Franklin"/>
                <a:cs typeface="Libre Franklin"/>
                <a:sym typeface="Libre Franklin"/>
              </a:rPr>
              <a:t>S</a:t>
            </a:r>
            <a:r>
              <a:rPr lang="tr-TR" sz="9799" spc="-14" dirty="0">
                <a:solidFill>
                  <a:srgbClr val="000000"/>
                </a:solidFill>
                <a:latin typeface="Libre Franklin"/>
                <a:ea typeface="Libre Franklin"/>
                <a:cs typeface="Libre Franklin"/>
                <a:sym typeface="Libre Franklin"/>
              </a:rPr>
              <a:t>İ</a:t>
            </a:r>
            <a:r>
              <a:rPr lang="en-US" sz="9799" spc="-14" dirty="0">
                <a:solidFill>
                  <a:srgbClr val="000000"/>
                </a:solidFill>
                <a:latin typeface="Libre Franklin"/>
                <a:ea typeface="Libre Franklin"/>
                <a:cs typeface="Libre Franklin"/>
                <a:sym typeface="Libre Franklin"/>
              </a:rPr>
              <a:t>STEMLER</a:t>
            </a:r>
            <a:r>
              <a:rPr lang="tr-TR" sz="9799" spc="-14" dirty="0">
                <a:solidFill>
                  <a:srgbClr val="000000"/>
                </a:solidFill>
                <a:latin typeface="Libre Franklin"/>
                <a:ea typeface="Libre Franklin"/>
                <a:cs typeface="Libre Franklin"/>
                <a:sym typeface="Libre Franklin"/>
              </a:rPr>
              <a:t>İ</a:t>
            </a:r>
          </a:p>
          <a:p>
            <a:pPr algn="ctr">
              <a:lnSpc>
                <a:spcPct val="150000"/>
              </a:lnSpc>
            </a:pPr>
            <a:r>
              <a:rPr lang="tr-TR" sz="4400" b="1" i="1" spc="-14" dirty="0">
                <a:solidFill>
                  <a:srgbClr val="000000"/>
                </a:solidFill>
                <a:latin typeface="Libre Franklin"/>
                <a:ea typeface="Libre Franklin"/>
                <a:cs typeface="Libre Franklin"/>
                <a:sym typeface="Libre Franklin"/>
              </a:rPr>
              <a:t>POLİKLİNİK HİZMETLERİNDE BİLGİ SİSTEM KULLANIMI</a:t>
            </a:r>
            <a:endParaRPr lang="en-US" sz="4400" b="1" i="1" spc="-14" dirty="0">
              <a:solidFill>
                <a:srgbClr val="000000"/>
              </a:solidFill>
              <a:latin typeface="Libre Franklin"/>
              <a:ea typeface="Libre Franklin"/>
              <a:cs typeface="Libre Franklin"/>
              <a:sym typeface="Libre Franklin"/>
            </a:endParaRPr>
          </a:p>
        </p:txBody>
      </p:sp>
      <p:sp>
        <p:nvSpPr>
          <p:cNvPr id="5" name="TextBox 5"/>
          <p:cNvSpPr txBox="1"/>
          <p:nvPr/>
        </p:nvSpPr>
        <p:spPr>
          <a:xfrm>
            <a:off x="1997158" y="2856090"/>
            <a:ext cx="13651141" cy="1675129"/>
          </a:xfrm>
          <a:prstGeom prst="rect">
            <a:avLst/>
          </a:prstGeom>
        </p:spPr>
        <p:txBody>
          <a:bodyPr lIns="0" tIns="0" rIns="0" bIns="0" rtlCol="0" anchor="t">
            <a:spAutoFit/>
          </a:bodyPr>
          <a:lstStyle/>
          <a:p>
            <a:pPr algn="ctr">
              <a:lnSpc>
                <a:spcPts val="13720"/>
              </a:lnSpc>
            </a:pPr>
            <a:r>
              <a:rPr lang="en-US" sz="9800" b="1" spc="-14" dirty="0">
                <a:solidFill>
                  <a:srgbClr val="060644"/>
                </a:solidFill>
                <a:latin typeface="Libre Franklin Bold"/>
                <a:ea typeface="Libre Franklin Bold"/>
                <a:cs typeface="Libre Franklin Bold"/>
                <a:sym typeface="Libre Franklin Bold"/>
              </a:rPr>
              <a:t>B</a:t>
            </a:r>
            <a:r>
              <a:rPr lang="tr-TR" sz="9800" b="1" spc="-14" dirty="0">
                <a:solidFill>
                  <a:srgbClr val="060644"/>
                </a:solidFill>
                <a:latin typeface="Libre Franklin Bold"/>
                <a:ea typeface="Libre Franklin Bold"/>
                <a:cs typeface="Libre Franklin Bold"/>
                <a:sym typeface="Libre Franklin Bold"/>
              </a:rPr>
              <a:t>İ</a:t>
            </a:r>
            <a:r>
              <a:rPr lang="en-US" sz="9800" b="1" spc="-14" dirty="0">
                <a:solidFill>
                  <a:srgbClr val="060644"/>
                </a:solidFill>
                <a:latin typeface="Libre Franklin Bold"/>
                <a:ea typeface="Libre Franklin Bold"/>
                <a:cs typeface="Libre Franklin Bold"/>
                <a:sym typeface="Libre Franklin Bold"/>
              </a:rPr>
              <a:t>LG</a:t>
            </a:r>
            <a:r>
              <a:rPr lang="tr-TR" sz="9800" b="1" spc="-14" dirty="0">
                <a:solidFill>
                  <a:srgbClr val="060644"/>
                </a:solidFill>
                <a:latin typeface="Libre Franklin Bold"/>
                <a:ea typeface="Libre Franklin Bold"/>
                <a:cs typeface="Libre Franklin Bold"/>
                <a:sym typeface="Libre Franklin Bold"/>
              </a:rPr>
              <a:t>İ</a:t>
            </a:r>
            <a:endParaRPr lang="en-US" sz="9800" b="1" spc="-14" dirty="0">
              <a:solidFill>
                <a:srgbClr val="060644"/>
              </a:solidFill>
              <a:latin typeface="Libre Franklin Bold"/>
              <a:ea typeface="Libre Franklin Bold"/>
              <a:cs typeface="Libre Franklin Bold"/>
              <a:sym typeface="Libre Franklin Bold"/>
            </a:endParaRPr>
          </a:p>
        </p:txBody>
      </p:sp>
      <p:sp>
        <p:nvSpPr>
          <p:cNvPr id="6" name="Freeform 6"/>
          <p:cNvSpPr/>
          <p:nvPr/>
        </p:nvSpPr>
        <p:spPr>
          <a:xfrm>
            <a:off x="0" y="-78082"/>
            <a:ext cx="4157685" cy="5221582"/>
          </a:xfrm>
          <a:custGeom>
            <a:avLst/>
            <a:gdLst/>
            <a:ahLst/>
            <a:cxnLst/>
            <a:rect l="l" t="t" r="r" b="b"/>
            <a:pathLst>
              <a:path w="4157685" h="5221582">
                <a:moveTo>
                  <a:pt x="0" y="0"/>
                </a:moveTo>
                <a:lnTo>
                  <a:pt x="4157685" y="0"/>
                </a:lnTo>
                <a:lnTo>
                  <a:pt x="4157685" y="5221582"/>
                </a:lnTo>
                <a:lnTo>
                  <a:pt x="0" y="5221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Freeform 7"/>
          <p:cNvSpPr/>
          <p:nvPr/>
        </p:nvSpPr>
        <p:spPr>
          <a:xfrm flipH="1" flipV="1">
            <a:off x="14130315" y="5065418"/>
            <a:ext cx="4157685" cy="5221582"/>
          </a:xfrm>
          <a:custGeom>
            <a:avLst/>
            <a:gdLst/>
            <a:ahLst/>
            <a:cxnLst/>
            <a:rect l="l" t="t" r="r" b="b"/>
            <a:pathLst>
              <a:path w="4157685" h="5221582">
                <a:moveTo>
                  <a:pt x="4157685" y="5221582"/>
                </a:moveTo>
                <a:lnTo>
                  <a:pt x="0" y="5221582"/>
                </a:lnTo>
                <a:lnTo>
                  <a:pt x="0" y="0"/>
                </a:lnTo>
                <a:lnTo>
                  <a:pt x="4157685" y="0"/>
                </a:lnTo>
                <a:lnTo>
                  <a:pt x="4157685" y="522158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8"/>
          <p:cNvSpPr/>
          <p:nvPr/>
        </p:nvSpPr>
        <p:spPr>
          <a:xfrm>
            <a:off x="14988407" y="164585"/>
            <a:ext cx="2912651" cy="2912651"/>
          </a:xfrm>
          <a:custGeom>
            <a:avLst/>
            <a:gdLst/>
            <a:ahLst/>
            <a:cxnLst/>
            <a:rect l="l" t="t" r="r" b="b"/>
            <a:pathLst>
              <a:path w="2912651" h="2912651">
                <a:moveTo>
                  <a:pt x="0" y="0"/>
                </a:moveTo>
                <a:lnTo>
                  <a:pt x="2912651" y="0"/>
                </a:lnTo>
                <a:lnTo>
                  <a:pt x="2912651" y="2912651"/>
                </a:lnTo>
                <a:lnTo>
                  <a:pt x="0" y="2912651"/>
                </a:lnTo>
                <a:lnTo>
                  <a:pt x="0" y="0"/>
                </a:lnTo>
                <a:close/>
              </a:path>
            </a:pathLst>
          </a:custGeom>
          <a:blipFill>
            <a:blip r:embed="rId5"/>
            <a:stretch>
              <a:fillRect/>
            </a:stretch>
          </a:blipFill>
        </p:spPr>
        <p:txBody>
          <a:bodyPr/>
          <a:lstStyle/>
          <a:p>
            <a:endParaRPr lang="tr-TR"/>
          </a:p>
        </p:txBody>
      </p:sp>
      <p:sp>
        <p:nvSpPr>
          <p:cNvPr id="9" name="TextBox 9"/>
          <p:cNvSpPr txBox="1"/>
          <p:nvPr/>
        </p:nvSpPr>
        <p:spPr>
          <a:xfrm>
            <a:off x="8822729" y="8898558"/>
            <a:ext cx="6479958" cy="1126687"/>
          </a:xfrm>
          <a:prstGeom prst="rect">
            <a:avLst/>
          </a:prstGeom>
        </p:spPr>
        <p:txBody>
          <a:bodyPr lIns="0" tIns="0" rIns="0" bIns="0" rtlCol="0" anchor="t">
            <a:spAutoFit/>
          </a:bodyPr>
          <a:lstStyle/>
          <a:p>
            <a:pPr algn="just">
              <a:lnSpc>
                <a:spcPts val="4574"/>
              </a:lnSpc>
            </a:pPr>
            <a:r>
              <a:rPr lang="en-US" sz="3267">
                <a:solidFill>
                  <a:srgbClr val="000000"/>
                </a:solidFill>
                <a:latin typeface="Public Sans"/>
                <a:ea typeface="Public Sans"/>
                <a:cs typeface="Public Sans"/>
                <a:sym typeface="Public Sans"/>
              </a:rPr>
              <a:t>ÖĞR. GÖR. ŞEYDA ÇAVMAK</a:t>
            </a:r>
          </a:p>
          <a:p>
            <a:pPr algn="just">
              <a:lnSpc>
                <a:spcPts val="4574"/>
              </a:lnSpc>
            </a:pPr>
            <a:r>
              <a:rPr lang="en-US" sz="3267">
                <a:solidFill>
                  <a:srgbClr val="000000"/>
                </a:solidFill>
                <a:latin typeface="Public Sans"/>
                <a:ea typeface="Public Sans"/>
                <a:cs typeface="Public Sans"/>
                <a:sym typeface="Public Sans"/>
              </a:rPr>
              <a:t>seydacavmak@cag.edu.tr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0" name="Freeform 10"/>
          <p:cNvSpPr/>
          <p:nvPr/>
        </p:nvSpPr>
        <p:spPr>
          <a:xfrm flipH="1">
            <a:off x="7858" y="7612117"/>
            <a:ext cx="1346949" cy="2693898"/>
          </a:xfrm>
          <a:custGeom>
            <a:avLst/>
            <a:gdLst/>
            <a:ahLst/>
            <a:cxnLst/>
            <a:rect l="l" t="t" r="r" b="b"/>
            <a:pathLst>
              <a:path w="1346949" h="2693898">
                <a:moveTo>
                  <a:pt x="1346949" y="0"/>
                </a:moveTo>
                <a:lnTo>
                  <a:pt x="0" y="0"/>
                </a:lnTo>
                <a:lnTo>
                  <a:pt x="0" y="2693898"/>
                </a:lnTo>
                <a:lnTo>
                  <a:pt x="1346949" y="2693898"/>
                </a:lnTo>
                <a:lnTo>
                  <a:pt x="134694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5" name="TextBox 15"/>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tr-TR" sz="4899" b="1" dirty="0">
                <a:solidFill>
                  <a:srgbClr val="FFFFFF"/>
                </a:solidFill>
                <a:latin typeface="Public Sans Bold"/>
                <a:ea typeface="Public Sans Bold"/>
                <a:cs typeface="Public Sans Bold"/>
                <a:sym typeface="Public Sans Bold"/>
              </a:rPr>
              <a:t>10</a:t>
            </a:r>
            <a:endParaRPr lang="en-US" sz="4899" b="1" dirty="0">
              <a:solidFill>
                <a:srgbClr val="FFFFFF"/>
              </a:solidFill>
              <a:latin typeface="Public Sans Bold"/>
              <a:ea typeface="Public Sans Bold"/>
              <a:cs typeface="Public Sans Bold"/>
              <a:sym typeface="Public Sans Bold"/>
            </a:endParaRPr>
          </a:p>
        </p:txBody>
      </p:sp>
      <p:pic>
        <p:nvPicPr>
          <p:cNvPr id="12" name="Resim 11" descr="metin, ekran görüntüsü, çevrimiçi reklamcılık, web sitesi içeren bir resim&#10;&#10;Yapay zeka tarafından oluşturulmuş içerik yanlış olabilir.">
            <a:extLst>
              <a:ext uri="{FF2B5EF4-FFF2-40B4-BE49-F238E27FC236}">
                <a16:creationId xmlns:a16="http://schemas.microsoft.com/office/drawing/2014/main" id="{BB58B147-BF61-87E1-29AE-C401841D122E}"/>
              </a:ext>
            </a:extLst>
          </p:cNvPr>
          <p:cNvPicPr>
            <a:picLocks noChangeAspect="1"/>
          </p:cNvPicPr>
          <p:nvPr/>
        </p:nvPicPr>
        <p:blipFill>
          <a:blip r:embed="rId4">
            <a:extLst>
              <a:ext uri="{28A0092B-C50C-407E-A947-70E740481C1C}">
                <a14:useLocalDpi xmlns:a14="http://schemas.microsoft.com/office/drawing/2010/main" val="0"/>
              </a:ext>
            </a:extLst>
          </a:blip>
          <a:srcRect l="990" t="3638" r="2970" b="8377"/>
          <a:stretch>
            <a:fillRect/>
          </a:stretch>
        </p:blipFill>
        <p:spPr>
          <a:xfrm>
            <a:off x="4724400" y="0"/>
            <a:ext cx="8191500" cy="100493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AutoShape 9"/>
          <p:cNvSpPr/>
          <p:nvPr/>
        </p:nvSpPr>
        <p:spPr>
          <a:xfrm rot="-5399999">
            <a:off x="16257015" y="7295602"/>
            <a:ext cx="185840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1" name="Freeform 11"/>
          <p:cNvSpPr/>
          <p:nvPr/>
        </p:nvSpPr>
        <p:spPr>
          <a:xfrm rot="-5400000">
            <a:off x="16267577" y="-673474"/>
            <a:ext cx="1346949" cy="2693898"/>
          </a:xfrm>
          <a:custGeom>
            <a:avLst/>
            <a:gdLst/>
            <a:ahLst/>
            <a:cxnLst/>
            <a:rect l="l" t="t" r="r" b="b"/>
            <a:pathLst>
              <a:path w="1346949" h="2693898">
                <a:moveTo>
                  <a:pt x="0" y="0"/>
                </a:moveTo>
                <a:lnTo>
                  <a:pt x="1346949" y="0"/>
                </a:lnTo>
                <a:lnTo>
                  <a:pt x="1346949" y="2693897"/>
                </a:lnTo>
                <a:lnTo>
                  <a:pt x="0" y="26938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3" name="TextBox 13"/>
          <p:cNvSpPr txBox="1"/>
          <p:nvPr/>
        </p:nvSpPr>
        <p:spPr>
          <a:xfrm>
            <a:off x="247041" y="897340"/>
            <a:ext cx="16243325" cy="8732647"/>
          </a:xfrm>
          <a:prstGeom prst="rect">
            <a:avLst/>
          </a:prstGeom>
        </p:spPr>
        <p:txBody>
          <a:bodyPr wrap="square" lIns="0" tIns="0" rIns="0" bIns="0" rtlCol="0" anchor="t">
            <a:spAutoFit/>
          </a:bodyPr>
          <a:lstStyle/>
          <a:p>
            <a:pPr marL="755651" lvl="1" indent="-377825" algn="just">
              <a:lnSpc>
                <a:spcPts val="4900"/>
              </a:lnSpc>
              <a:buFont typeface="Arial"/>
              <a:buChar char="•"/>
            </a:pPr>
            <a:r>
              <a:rPr lang="tr-TR" sz="2800" dirty="0"/>
              <a:t>Poliklinik bilgi sistemleri, hastanın polikliniğe müracaatından hastaneyi terk etmesine kadar geçen süreçte ihtiyaç duyulan tüm resmi, tıbbi ve mali işlemlerin elektronik ortama aktarılması, ilgili kayıtların tutulması ve bu bilgilerin gerektiğinde incelenmesini sağlayan bilgi sistemleridir.</a:t>
            </a:r>
          </a:p>
          <a:p>
            <a:pPr marL="755651" lvl="1" indent="-377825" algn="just">
              <a:lnSpc>
                <a:spcPts val="4900"/>
              </a:lnSpc>
              <a:buFont typeface="Arial"/>
              <a:buChar char="•"/>
            </a:pPr>
            <a:r>
              <a:rPr lang="tr-TR" sz="2800" dirty="0"/>
              <a:t>Hastanelerde polikliniklerin ve kliniklerin işleyiş sürecini verimli hâle getirebilmek için bilgi sistemlerinin etkin bir biçimde kullanılması gerekmektedir. </a:t>
            </a:r>
          </a:p>
          <a:p>
            <a:pPr marL="755651" lvl="1" indent="-377825" algn="just">
              <a:lnSpc>
                <a:spcPts val="4900"/>
              </a:lnSpc>
              <a:buFont typeface="Arial"/>
              <a:buChar char="•"/>
            </a:pPr>
            <a:r>
              <a:rPr lang="tr-TR" sz="2800" dirty="0"/>
              <a:t>Bunun sonucunda ilgili kişi ve kurumlar birtakım avantajlar sağlayacaktır. </a:t>
            </a:r>
          </a:p>
          <a:p>
            <a:pPr marL="755651" lvl="1" indent="-377825" algn="just">
              <a:lnSpc>
                <a:spcPts val="4900"/>
              </a:lnSpc>
              <a:buFont typeface="Arial"/>
              <a:buChar char="•"/>
            </a:pPr>
            <a:r>
              <a:rPr lang="tr-TR" sz="2800" dirty="0"/>
              <a:t>Polikliniklerde bilgi sistemlerinin etkin kullanılmasının sağlayacağı avantajların bazıları aşağıdaki gibi sıralanabilir: </a:t>
            </a:r>
          </a:p>
          <a:p>
            <a:pPr marL="1749426" lvl="3" indent="-457200" algn="just">
              <a:lnSpc>
                <a:spcPts val="4900"/>
              </a:lnSpc>
              <a:buFont typeface="Wingdings" panose="05000000000000000000" pitchFamily="2" charset="2"/>
              <a:buChar char="ü"/>
            </a:pPr>
            <a:r>
              <a:rPr lang="tr-TR" sz="2800" dirty="0"/>
              <a:t>Hastanın teşhis ve tedavi süreci kısalır. </a:t>
            </a:r>
          </a:p>
          <a:p>
            <a:pPr marL="1749426" lvl="3" indent="-457200" algn="just">
              <a:lnSpc>
                <a:spcPts val="4900"/>
              </a:lnSpc>
              <a:buFont typeface="Wingdings" panose="05000000000000000000" pitchFamily="2" charset="2"/>
              <a:buChar char="ü"/>
            </a:pPr>
            <a:r>
              <a:rPr lang="tr-TR" sz="2800" dirty="0"/>
              <a:t>Polikliniklerde daha fazla hastaya sağlık hizmeti sunulur. </a:t>
            </a:r>
          </a:p>
          <a:p>
            <a:pPr marL="1749426" lvl="3" indent="-457200" algn="just">
              <a:lnSpc>
                <a:spcPts val="4900"/>
              </a:lnSpc>
              <a:buFont typeface="Wingdings" panose="05000000000000000000" pitchFamily="2" charset="2"/>
              <a:buChar char="ü"/>
            </a:pPr>
            <a:r>
              <a:rPr lang="tr-TR" sz="2800" dirty="0"/>
              <a:t>Anlık bilgiler görüntülenebilir. </a:t>
            </a:r>
          </a:p>
          <a:p>
            <a:pPr marL="1749426" lvl="3" indent="-457200" algn="just">
              <a:lnSpc>
                <a:spcPts val="4900"/>
              </a:lnSpc>
              <a:buFont typeface="Wingdings" panose="05000000000000000000" pitchFamily="2" charset="2"/>
              <a:buChar char="ü"/>
            </a:pPr>
            <a:r>
              <a:rPr lang="tr-TR" sz="2800" dirty="0"/>
              <a:t>Hastalar ve hekimler zaman tasarrufu sağlar. </a:t>
            </a:r>
          </a:p>
          <a:p>
            <a:pPr marL="1749426" lvl="3" indent="-457200" algn="just">
              <a:lnSpc>
                <a:spcPts val="4900"/>
              </a:lnSpc>
              <a:buFont typeface="Wingdings" panose="05000000000000000000" pitchFamily="2" charset="2"/>
              <a:buChar char="ü"/>
            </a:pPr>
            <a:r>
              <a:rPr lang="tr-TR" sz="2800" dirty="0"/>
              <a:t>Hastane yönetiminin verimliliği artar. </a:t>
            </a:r>
          </a:p>
          <a:p>
            <a:pPr marL="1749426" lvl="3" indent="-457200" algn="just">
              <a:lnSpc>
                <a:spcPts val="4900"/>
              </a:lnSpc>
              <a:buFont typeface="Wingdings" panose="05000000000000000000" pitchFamily="2" charset="2"/>
              <a:buChar char="ü"/>
            </a:pPr>
            <a:r>
              <a:rPr lang="tr-TR" sz="2800" dirty="0"/>
              <a:t>Muhasebeleştirme ve faturalama süreci etkin hâle gelir. </a:t>
            </a:r>
            <a:endParaRPr lang="en-US" sz="2800"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4" name="TextBox 14"/>
          <p:cNvSpPr txBox="1"/>
          <p:nvPr/>
        </p:nvSpPr>
        <p:spPr>
          <a:xfrm>
            <a:off x="463131" y="170966"/>
            <a:ext cx="15610442" cy="555408"/>
          </a:xfrm>
          <a:prstGeom prst="rect">
            <a:avLst/>
          </a:prstGeom>
        </p:spPr>
        <p:txBody>
          <a:bodyPr wrap="square" lIns="0" tIns="0" rIns="0" bIns="0" rtlCol="0" anchor="t">
            <a:spAutoFit/>
          </a:bodyPr>
          <a:lstStyle/>
          <a:p>
            <a:pPr algn="l">
              <a:lnSpc>
                <a:spcPts val="4920"/>
              </a:lnSpc>
            </a:pPr>
            <a:r>
              <a:rPr lang="tr-TR" sz="2800" b="1" dirty="0">
                <a:solidFill>
                  <a:srgbClr val="060644"/>
                </a:solidFill>
                <a:latin typeface="Times New Roman" panose="02020603050405020304" pitchFamily="18" charset="0"/>
                <a:ea typeface="Public Sans Bold"/>
                <a:cs typeface="Times New Roman" panose="02020603050405020304" pitchFamily="18" charset="0"/>
                <a:sym typeface="Public Sans Bold"/>
              </a:rPr>
              <a:t>POLİKLİNİKLERİN İŞLEYİŞİNDE BİLGİ SİSTEMLERİ KULLANIMI</a:t>
            </a:r>
            <a:endParaRPr lang="en-US" sz="2800" b="1" dirty="0">
              <a:solidFill>
                <a:srgbClr val="060644"/>
              </a:solidFill>
              <a:latin typeface="Times New Roman" panose="02020603050405020304" pitchFamily="18" charset="0"/>
              <a:ea typeface="Public Sans Bold"/>
              <a:cs typeface="Times New Roman" panose="02020603050405020304" pitchFamily="18" charset="0"/>
              <a:sym typeface="Public Sans Bold"/>
            </a:endParaRPr>
          </a:p>
        </p:txBody>
      </p:sp>
      <p:sp>
        <p:nvSpPr>
          <p:cNvPr id="15" name="TextBox 15"/>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FFFFFF"/>
                </a:solidFill>
                <a:latin typeface="Public Sans Bold"/>
                <a:ea typeface="Public Sans Bold"/>
                <a:cs typeface="Public Sans Bold"/>
                <a:sym typeface="Public Sans Bold"/>
              </a:rPr>
              <a:t>1</a:t>
            </a:r>
            <a:r>
              <a:rPr lang="tr-TR" sz="4899" b="1" dirty="0">
                <a:solidFill>
                  <a:srgbClr val="FFFFFF"/>
                </a:solidFill>
                <a:latin typeface="Public Sans Bold"/>
                <a:ea typeface="Public Sans Bold"/>
                <a:cs typeface="Public Sans Bold"/>
                <a:sym typeface="Public Sans Bold"/>
              </a:rPr>
              <a:t>1</a:t>
            </a:r>
            <a:endParaRPr lang="en-US" sz="4899" b="1" dirty="0">
              <a:solidFill>
                <a:srgbClr val="FFFFFF"/>
              </a:solidFill>
              <a:latin typeface="Public Sans Bold"/>
              <a:ea typeface="Public Sans Bold"/>
              <a:cs typeface="Public Sans Bold"/>
              <a:sym typeface="Public Sa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26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3" name="Freeform 3"/>
          <p:cNvSpPr/>
          <p:nvPr/>
        </p:nvSpPr>
        <p:spPr>
          <a:xfrm flipH="1" flipV="1">
            <a:off x="0" y="0"/>
            <a:ext cx="2057400" cy="4114800"/>
          </a:xfrm>
          <a:custGeom>
            <a:avLst/>
            <a:gdLst/>
            <a:ahLst/>
            <a:cxnLst/>
            <a:rect l="l" t="t" r="r" b="b"/>
            <a:pathLst>
              <a:path w="2057400" h="4114800">
                <a:moveTo>
                  <a:pt x="2057400" y="4114800"/>
                </a:moveTo>
                <a:lnTo>
                  <a:pt x="0" y="4114800"/>
                </a:lnTo>
                <a:lnTo>
                  <a:pt x="0" y="0"/>
                </a:lnTo>
                <a:lnTo>
                  <a:pt x="2057400" y="0"/>
                </a:lnTo>
                <a:lnTo>
                  <a:pt x="205740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16230600" y="6172200"/>
            <a:ext cx="2057400" cy="4114800"/>
          </a:xfrm>
          <a:custGeom>
            <a:avLst/>
            <a:gdLst/>
            <a:ahLst/>
            <a:cxnLst/>
            <a:rect l="l" t="t" r="r" b="b"/>
            <a:pathLst>
              <a:path w="2057400" h="4114800">
                <a:moveTo>
                  <a:pt x="0" y="0"/>
                </a:moveTo>
                <a:lnTo>
                  <a:pt x="2057400" y="0"/>
                </a:lnTo>
                <a:lnTo>
                  <a:pt x="20574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5" name="AutoShape 5"/>
          <p:cNvSpPr/>
          <p:nvPr/>
        </p:nvSpPr>
        <p:spPr>
          <a:xfrm>
            <a:off x="13353773" y="835718"/>
            <a:ext cx="3905051" cy="0"/>
          </a:xfrm>
          <a:prstGeom prst="line">
            <a:avLst/>
          </a:prstGeom>
          <a:ln w="47625" cap="flat">
            <a:solidFill>
              <a:srgbClr val="02084B"/>
            </a:solidFill>
            <a:prstDash val="solid"/>
            <a:headEnd type="none" w="sm" len="sm"/>
            <a:tailEnd type="none" w="sm" len="sm"/>
          </a:ln>
        </p:spPr>
        <p:txBody>
          <a:bodyPr/>
          <a:lstStyle/>
          <a:p>
            <a:endParaRPr lang="tr-TR"/>
          </a:p>
        </p:txBody>
      </p:sp>
      <p:sp>
        <p:nvSpPr>
          <p:cNvPr id="6" name="AutoShape 6"/>
          <p:cNvSpPr/>
          <p:nvPr/>
        </p:nvSpPr>
        <p:spPr>
          <a:xfrm rot="-10800000">
            <a:off x="1029176" y="9403657"/>
            <a:ext cx="3905051" cy="0"/>
          </a:xfrm>
          <a:prstGeom prst="line">
            <a:avLst/>
          </a:prstGeom>
          <a:ln w="47625" cap="flat">
            <a:solidFill>
              <a:srgbClr val="02084B"/>
            </a:solidFill>
            <a:prstDash val="solid"/>
            <a:headEnd type="none" w="sm" len="sm"/>
            <a:tailEnd type="none" w="sm" len="sm"/>
          </a:ln>
        </p:spPr>
        <p:txBody>
          <a:bodyPr/>
          <a:lstStyle/>
          <a:p>
            <a:endParaRPr lang="tr-TR"/>
          </a:p>
        </p:txBody>
      </p:sp>
      <p:sp>
        <p:nvSpPr>
          <p:cNvPr id="7" name="AutoShape 7"/>
          <p:cNvSpPr/>
          <p:nvPr/>
        </p:nvSpPr>
        <p:spPr>
          <a:xfrm rot="-5400000">
            <a:off x="15512315" y="2536508"/>
            <a:ext cx="3447298" cy="0"/>
          </a:xfrm>
          <a:prstGeom prst="line">
            <a:avLst/>
          </a:prstGeom>
          <a:ln w="47625" cap="flat">
            <a:solidFill>
              <a:srgbClr val="02084B"/>
            </a:solidFill>
            <a:prstDash val="solid"/>
            <a:headEnd type="none" w="sm" len="sm"/>
            <a:tailEnd type="none" w="sm" len="sm"/>
          </a:ln>
        </p:spPr>
        <p:txBody>
          <a:bodyPr/>
          <a:lstStyle/>
          <a:p>
            <a:endParaRPr lang="tr-TR"/>
          </a:p>
        </p:txBody>
      </p:sp>
      <p:sp>
        <p:nvSpPr>
          <p:cNvPr id="8" name="AutoShape 8"/>
          <p:cNvSpPr/>
          <p:nvPr/>
        </p:nvSpPr>
        <p:spPr>
          <a:xfrm rot="5400000">
            <a:off x="-671613" y="7702867"/>
            <a:ext cx="3447298" cy="0"/>
          </a:xfrm>
          <a:prstGeom prst="line">
            <a:avLst/>
          </a:prstGeom>
          <a:ln w="47625" cap="flat">
            <a:solidFill>
              <a:srgbClr val="02084B"/>
            </a:solidFill>
            <a:prstDash val="solid"/>
            <a:headEnd type="none" w="sm" len="sm"/>
            <a:tailEnd type="none" w="sm" len="sm"/>
          </a:ln>
        </p:spPr>
        <p:txBody>
          <a:bodyPr/>
          <a:lstStyle/>
          <a:p>
            <a:endParaRPr lang="tr-TR"/>
          </a:p>
        </p:txBody>
      </p:sp>
      <p:sp>
        <p:nvSpPr>
          <p:cNvPr id="10" name="TextBox 10"/>
          <p:cNvSpPr txBox="1"/>
          <p:nvPr/>
        </p:nvSpPr>
        <p:spPr>
          <a:xfrm>
            <a:off x="-914400" y="113066"/>
            <a:ext cx="15622153" cy="1160831"/>
          </a:xfrm>
          <a:prstGeom prst="rect">
            <a:avLst/>
          </a:prstGeom>
        </p:spPr>
        <p:txBody>
          <a:bodyPr wrap="square" lIns="0" tIns="0" rIns="0" bIns="0" rtlCol="0" anchor="t">
            <a:spAutoFit/>
          </a:bodyPr>
          <a:lstStyle/>
          <a:p>
            <a:pPr algn="ctr">
              <a:lnSpc>
                <a:spcPts val="10877"/>
              </a:lnSpc>
            </a:pPr>
            <a:r>
              <a:rPr lang="tr-TR" sz="3600" b="1" dirty="0">
                <a:solidFill>
                  <a:srgbClr val="060644"/>
                </a:solidFill>
                <a:latin typeface="Libre Franklin Bold"/>
                <a:ea typeface="Libre Franklin Bold"/>
                <a:cs typeface="Libre Franklin Bold"/>
                <a:sym typeface="Libre Franklin Bold"/>
              </a:rPr>
              <a:t>POLİKİLİNİK BİLGİ SİSTEMLERİ</a:t>
            </a:r>
            <a:endParaRPr lang="en-US" sz="3600" b="1" dirty="0">
              <a:solidFill>
                <a:srgbClr val="060644"/>
              </a:solidFill>
              <a:latin typeface="Libre Franklin Bold"/>
              <a:ea typeface="Libre Franklin Bold"/>
              <a:cs typeface="Libre Franklin Bold"/>
              <a:sym typeface="Libre Franklin Bold"/>
            </a:endParaRPr>
          </a:p>
        </p:txBody>
      </p:sp>
      <p:sp>
        <p:nvSpPr>
          <p:cNvPr id="11" name="TextBox 11"/>
          <p:cNvSpPr txBox="1"/>
          <p:nvPr/>
        </p:nvSpPr>
        <p:spPr>
          <a:xfrm>
            <a:off x="15787009" y="9032182"/>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02084B"/>
                </a:solidFill>
                <a:latin typeface="Public Sans Bold"/>
                <a:ea typeface="Public Sans Bold"/>
                <a:cs typeface="Public Sans Bold"/>
                <a:sym typeface="Public Sans Bold"/>
              </a:rPr>
              <a:t>1</a:t>
            </a:r>
            <a:r>
              <a:rPr lang="tr-TR" sz="4899" b="1" dirty="0">
                <a:solidFill>
                  <a:srgbClr val="02084B"/>
                </a:solidFill>
                <a:latin typeface="Public Sans Bold"/>
                <a:ea typeface="Public Sans Bold"/>
                <a:cs typeface="Public Sans Bold"/>
                <a:sym typeface="Public Sans Bold"/>
              </a:rPr>
              <a:t>2</a:t>
            </a:r>
            <a:endParaRPr lang="en-US" sz="4899" b="1" dirty="0">
              <a:solidFill>
                <a:srgbClr val="02084B"/>
              </a:solidFill>
              <a:latin typeface="Public Sans Bold"/>
              <a:ea typeface="Public Sans Bold"/>
              <a:cs typeface="Public Sans Bold"/>
              <a:sym typeface="Public Sans Bold"/>
            </a:endParaRPr>
          </a:p>
        </p:txBody>
      </p:sp>
      <p:sp>
        <p:nvSpPr>
          <p:cNvPr id="12" name="TextBox 10">
            <a:extLst>
              <a:ext uri="{FF2B5EF4-FFF2-40B4-BE49-F238E27FC236}">
                <a16:creationId xmlns:a16="http://schemas.microsoft.com/office/drawing/2014/main" id="{0435CC83-B8C0-28BD-1E07-839800E4E9CD}"/>
              </a:ext>
            </a:extLst>
          </p:cNvPr>
          <p:cNvSpPr txBox="1"/>
          <p:nvPr/>
        </p:nvSpPr>
        <p:spPr>
          <a:xfrm>
            <a:off x="1966437" y="1639795"/>
            <a:ext cx="15109032" cy="6401753"/>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tr-TR" sz="3200" dirty="0"/>
              <a:t>Bilgi sistemlerinin, güvenirlilik, kullanılırlık, etkinlik, güvenlik ve esneklik özelliklerini taşıması gerekmektedir. </a:t>
            </a:r>
          </a:p>
          <a:p>
            <a:pPr marL="457200" indent="-457200" algn="just">
              <a:buFont typeface="Arial" panose="020B0604020202020204" pitchFamily="34" charset="0"/>
              <a:buChar char="•"/>
            </a:pPr>
            <a:r>
              <a:rPr lang="tr-TR" sz="3200" dirty="0"/>
              <a:t>Bu bağlamda hastanelerde kurulacak bilgi sistemlerinin aşağıdaki asgari özellikleri sağlaması gerekmektedir</a:t>
            </a:r>
          </a:p>
          <a:p>
            <a:pPr marL="457200" indent="-457200" algn="just">
              <a:buFont typeface="Wingdings" panose="05000000000000000000" pitchFamily="2" charset="2"/>
              <a:buChar char="ü"/>
            </a:pPr>
            <a:r>
              <a:rPr lang="tr-TR" sz="3200" b="1" dirty="0"/>
              <a:t>Güvenirlilik: </a:t>
            </a:r>
            <a:r>
              <a:rPr lang="tr-TR" sz="3200" dirty="0"/>
              <a:t>Gerekli olan tüm zamanlarda sistemin çalışır durumda olması gerekmektedir. </a:t>
            </a:r>
          </a:p>
          <a:p>
            <a:pPr marL="457200" indent="-457200" algn="just">
              <a:buFont typeface="Wingdings" panose="05000000000000000000" pitchFamily="2" charset="2"/>
              <a:buChar char="ü"/>
            </a:pPr>
            <a:r>
              <a:rPr lang="tr-TR" sz="3200" b="1" dirty="0"/>
              <a:t>Kullanılırlık: </a:t>
            </a:r>
            <a:r>
              <a:rPr lang="tr-TR" sz="3200" dirty="0"/>
              <a:t>Kullanıcılar, kendileri için tanımlanmış işlemleri sorunsuz gerçekleştirebilmelidirler. </a:t>
            </a:r>
          </a:p>
          <a:p>
            <a:pPr marL="457200" indent="-457200" algn="just">
              <a:buFont typeface="Wingdings" panose="05000000000000000000" pitchFamily="2" charset="2"/>
              <a:buChar char="ü"/>
            </a:pPr>
            <a:r>
              <a:rPr lang="tr-TR" sz="3200" b="1" dirty="0"/>
              <a:t>Etkinlik: </a:t>
            </a:r>
            <a:r>
              <a:rPr lang="tr-TR" sz="3200" dirty="0"/>
              <a:t>Sistemin işlem hızı, işlem süresi ve işlem zamanı istenilen düzeyde olmalıdır. </a:t>
            </a:r>
          </a:p>
          <a:p>
            <a:pPr marL="457200" indent="-457200" algn="just">
              <a:buFont typeface="Wingdings" panose="05000000000000000000" pitchFamily="2" charset="2"/>
              <a:buChar char="ü"/>
            </a:pPr>
            <a:r>
              <a:rPr lang="tr-TR" sz="3200" b="1" dirty="0"/>
              <a:t>Güvenlik: </a:t>
            </a:r>
            <a:r>
              <a:rPr lang="tr-TR" sz="3200" dirty="0"/>
              <a:t>Sistemin yetkisiz müdahalelere karşı korumalı olması ve uyarı sisteminin bulunması gerekmektedir. </a:t>
            </a:r>
          </a:p>
          <a:p>
            <a:pPr marL="457200" indent="-457200" algn="just">
              <a:buFont typeface="Wingdings" panose="05000000000000000000" pitchFamily="2" charset="2"/>
              <a:buChar char="ü"/>
            </a:pPr>
            <a:r>
              <a:rPr lang="tr-TR" sz="3200" b="1" dirty="0"/>
              <a:t>Esneklik: </a:t>
            </a:r>
            <a:r>
              <a:rPr lang="tr-TR" sz="3200" dirty="0"/>
              <a:t>Yeni teknolojik değişimler ile olası kanun ve yönetmeliklerin getireceği düzenlemelere uyum sağlayacak düzeyde olmalıdır.</a:t>
            </a:r>
            <a:endParaRPr lang="tr-TR" sz="3200" b="1" dirty="0">
              <a:solidFill>
                <a:srgbClr val="060644"/>
              </a:solidFill>
              <a:latin typeface="Times New Roman" panose="02020603050405020304" pitchFamily="18" charset="0"/>
              <a:cs typeface="Times New Roman" panose="02020603050405020304" pitchFamily="18" charset="0"/>
              <a:sym typeface="Libre Franklin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Resim 17" descr="metin, ekran görüntüsü, yazı tipi, meneviş mavisi içeren bir resim&#10;&#10;Yapay zeka tarafından oluşturulmuş içerik yanlış olabilir.">
            <a:extLst>
              <a:ext uri="{FF2B5EF4-FFF2-40B4-BE49-F238E27FC236}">
                <a16:creationId xmlns:a16="http://schemas.microsoft.com/office/drawing/2014/main" id="{FBCE25E9-B73C-4D67-9B7B-AF35AB05C2B4}"/>
              </a:ext>
            </a:extLst>
          </p:cNvPr>
          <p:cNvPicPr>
            <a:picLocks noChangeAspect="1"/>
          </p:cNvPicPr>
          <p:nvPr/>
        </p:nvPicPr>
        <p:blipFill>
          <a:blip r:embed="rId2"/>
          <a:stretch>
            <a:fillRect/>
          </a:stretch>
        </p:blipFill>
        <p:spPr>
          <a:xfrm>
            <a:off x="2947262" y="1479340"/>
            <a:ext cx="10565561" cy="8119347"/>
          </a:xfrm>
          <a:prstGeom prst="rect">
            <a:avLst/>
          </a:prstGeom>
        </p:spPr>
      </p:pic>
      <p:grpSp>
        <p:nvGrpSpPr>
          <p:cNvPr id="4" name="Group 4"/>
          <p:cNvGrpSpPr/>
          <p:nvPr/>
        </p:nvGrpSpPr>
        <p:grpSpPr>
          <a:xfrm>
            <a:off x="16408880" y="8490744"/>
            <a:ext cx="1554673" cy="1554673"/>
            <a:chOff x="0" y="0"/>
            <a:chExt cx="2072897" cy="2072897"/>
          </a:xfrm>
        </p:grpSpPr>
        <p:grpSp>
          <p:nvGrpSpPr>
            <p:cNvPr id="5" name="Group 5"/>
            <p:cNvGrpSpPr/>
            <p:nvPr/>
          </p:nvGrpSpPr>
          <p:grpSpPr>
            <a:xfrm rot="-2700000">
              <a:off x="483157" y="483157"/>
              <a:ext cx="1106584" cy="1106584"/>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2700000">
              <a:off x="303569" y="303569"/>
              <a:ext cx="1465759" cy="1465759"/>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1" name="AutoShape 11"/>
          <p:cNvSpPr/>
          <p:nvPr/>
        </p:nvSpPr>
        <p:spPr>
          <a:xfrm rot="-5399999">
            <a:off x="16257015" y="7295602"/>
            <a:ext cx="185840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2" name="Freeform 12"/>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5" name="TextBox 15"/>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FFFFFF"/>
                </a:solidFill>
                <a:latin typeface="Public Sans Bold"/>
                <a:ea typeface="Public Sans Bold"/>
                <a:cs typeface="Public Sans Bold"/>
                <a:sym typeface="Public Sans Bold"/>
              </a:rPr>
              <a:t>1</a:t>
            </a:r>
            <a:r>
              <a:rPr lang="tr-TR" sz="4899" b="1" dirty="0">
                <a:solidFill>
                  <a:srgbClr val="FFFFFF"/>
                </a:solidFill>
                <a:latin typeface="Public Sans Bold"/>
                <a:ea typeface="Public Sans Bold"/>
                <a:cs typeface="Public Sans Bold"/>
                <a:sym typeface="Public Sans Bold"/>
              </a:rPr>
              <a:t>3</a:t>
            </a:r>
            <a:endParaRPr lang="en-US" sz="4899" b="1" dirty="0">
              <a:solidFill>
                <a:srgbClr val="FFFFFF"/>
              </a:solidFill>
              <a:latin typeface="Public Sans Bold"/>
              <a:ea typeface="Public Sans Bold"/>
              <a:cs typeface="Public Sans Bold"/>
              <a:sym typeface="Public Sans Bold"/>
            </a:endParaRPr>
          </a:p>
        </p:txBody>
      </p:sp>
      <p:sp>
        <p:nvSpPr>
          <p:cNvPr id="16" name="TextBox 16"/>
          <p:cNvSpPr txBox="1"/>
          <p:nvPr/>
        </p:nvSpPr>
        <p:spPr>
          <a:xfrm>
            <a:off x="762001" y="416816"/>
            <a:ext cx="15956812" cy="573940"/>
          </a:xfrm>
          <a:prstGeom prst="rect">
            <a:avLst/>
          </a:prstGeom>
        </p:spPr>
        <p:txBody>
          <a:bodyPr wrap="square" lIns="0" tIns="0" rIns="0" bIns="0" rtlCol="0" anchor="t">
            <a:spAutoFit/>
          </a:bodyPr>
          <a:lstStyle/>
          <a:p>
            <a:pPr algn="ctr">
              <a:lnSpc>
                <a:spcPts val="4709"/>
              </a:lnSpc>
              <a:spcBef>
                <a:spcPct val="0"/>
              </a:spcBef>
            </a:pPr>
            <a:r>
              <a:rPr lang="tr-TR" sz="3600" b="1" dirty="0"/>
              <a:t>POLİKİLİNİKLERDE KULLANILAN BİLGİ SİSTEMLERİNİN İŞLEVLERİ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6408880" y="8490744"/>
            <a:ext cx="1554673" cy="1554673"/>
            <a:chOff x="0" y="0"/>
            <a:chExt cx="2072897" cy="2072897"/>
          </a:xfrm>
        </p:grpSpPr>
        <p:grpSp>
          <p:nvGrpSpPr>
            <p:cNvPr id="5" name="Group 5"/>
            <p:cNvGrpSpPr/>
            <p:nvPr/>
          </p:nvGrpSpPr>
          <p:grpSpPr>
            <a:xfrm rot="-2700000">
              <a:off x="483157" y="483157"/>
              <a:ext cx="1106584" cy="1106584"/>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2700000">
              <a:off x="303569" y="303569"/>
              <a:ext cx="1465759" cy="1465759"/>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2" name="Freeform 12"/>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6" name="TextBox 16"/>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FFFFFF"/>
                </a:solidFill>
                <a:latin typeface="Public Sans Bold"/>
                <a:ea typeface="Public Sans Bold"/>
                <a:cs typeface="Public Sans Bold"/>
                <a:sym typeface="Public Sans Bold"/>
              </a:rPr>
              <a:t>1</a:t>
            </a:r>
            <a:r>
              <a:rPr lang="tr-TR" sz="4899" b="1" dirty="0">
                <a:solidFill>
                  <a:srgbClr val="FFFFFF"/>
                </a:solidFill>
                <a:latin typeface="Public Sans Bold"/>
                <a:ea typeface="Public Sans Bold"/>
                <a:cs typeface="Public Sans Bold"/>
                <a:sym typeface="Public Sans Bold"/>
              </a:rPr>
              <a:t>4</a:t>
            </a:r>
            <a:endParaRPr lang="en-US" sz="4899" b="1" dirty="0">
              <a:solidFill>
                <a:srgbClr val="FFFFFF"/>
              </a:solidFill>
              <a:latin typeface="Public Sans Bold"/>
              <a:ea typeface="Public Sans Bold"/>
              <a:cs typeface="Public Sans Bold"/>
              <a:sym typeface="Public Sans Bold"/>
            </a:endParaRPr>
          </a:p>
        </p:txBody>
      </p:sp>
      <p:sp>
        <p:nvSpPr>
          <p:cNvPr id="17" name="TextBox 17"/>
          <p:cNvSpPr txBox="1"/>
          <p:nvPr/>
        </p:nvSpPr>
        <p:spPr>
          <a:xfrm>
            <a:off x="514927" y="432064"/>
            <a:ext cx="16706273" cy="9582239"/>
          </a:xfrm>
          <a:prstGeom prst="rect">
            <a:avLst/>
          </a:prstGeom>
        </p:spPr>
        <p:txBody>
          <a:bodyPr wrap="square" lIns="0" tIns="0" rIns="0" bIns="0" rtlCol="0" anchor="t">
            <a:spAutoFit/>
          </a:bodyPr>
          <a:lstStyle/>
          <a:p>
            <a:pPr marL="0" marR="0" lvl="0" indent="0" algn="ctr" defTabSz="914400" rtl="0" eaLnBrk="1" fontAlgn="auto" latinLnBrk="0" hangingPunct="1">
              <a:lnSpc>
                <a:spcPts val="4709"/>
              </a:lnSpc>
              <a:spcBef>
                <a:spcPct val="0"/>
              </a:spcBef>
              <a:spcAft>
                <a:spcPts val="0"/>
              </a:spcAft>
              <a:buClrTx/>
              <a:buSzTx/>
              <a:buFontTx/>
              <a:buNone/>
              <a:tabLst/>
              <a:defRPr/>
            </a:pPr>
            <a:r>
              <a:rPr kumimoji="0" lang="tr-TR"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Kayıt İşlemleri </a:t>
            </a:r>
            <a:endParaRPr lang="tr-TR" sz="3600" dirty="0">
              <a:latin typeface="Times New Roman" panose="02020603050405020304" pitchFamily="18" charset="0"/>
              <a:cs typeface="Times New Roman" panose="02020603050405020304" pitchFamily="18" charset="0"/>
            </a:endParaRPr>
          </a:p>
          <a:p>
            <a:pPr algn="just">
              <a:lnSpc>
                <a:spcPct val="150000"/>
              </a:lnSpc>
              <a:spcBef>
                <a:spcPct val="0"/>
              </a:spcBef>
            </a:pPr>
            <a:r>
              <a:rPr lang="tr-TR" sz="2800" dirty="0">
                <a:latin typeface="Times New Roman" panose="02020603050405020304" pitchFamily="18" charset="0"/>
                <a:cs typeface="Times New Roman" panose="02020603050405020304" pitchFamily="18" charset="0"/>
              </a:rPr>
              <a:t>Temel poliklinik bilgi sistemlerinin ilki poliklinik kayıt işlemleridir. Hastanın  poliklinik giriş işlemlerinin yapıldığı bu aşamada uygulanan bilgi sistemlerinin  aşağıdaki işlevleri kapsaması gerekmektedir: </a:t>
            </a:r>
          </a:p>
          <a:p>
            <a:pPr marL="457200" indent="-457200" algn="just">
              <a:lnSpc>
                <a:spcPct val="150000"/>
              </a:lnSpc>
              <a:spcBef>
                <a:spcPct val="0"/>
              </a:spcBef>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Sistem, tüm poliklinikler ve acil servis arasında etkileşimi sağlayacak şekilde tasarlanmalıdır. </a:t>
            </a:r>
          </a:p>
          <a:p>
            <a:pPr marL="457200" indent="-457200" algn="just">
              <a:lnSpc>
                <a:spcPct val="150000"/>
              </a:lnSpc>
              <a:spcBef>
                <a:spcPct val="0"/>
              </a:spcBef>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Hastanın her müracaatında daha önce alınan alerji, diyabet ve benzeri kronik hastalıklar otomatik olarak ekranda görülmelidir.  </a:t>
            </a:r>
          </a:p>
          <a:p>
            <a:pPr marL="457200" indent="-457200" algn="just">
              <a:lnSpc>
                <a:spcPct val="150000"/>
              </a:lnSpc>
              <a:spcBef>
                <a:spcPct val="0"/>
              </a:spcBef>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Hekimler ve hemşireler tarafından hasta dosyasına aktarılan tüm muayene ve tedavi bilgileri elektronik ortamda görülebilmelidir.  </a:t>
            </a:r>
          </a:p>
          <a:p>
            <a:pPr marL="457200" indent="-457200" algn="just">
              <a:lnSpc>
                <a:spcPct val="150000"/>
              </a:lnSpc>
              <a:spcBef>
                <a:spcPct val="0"/>
              </a:spcBef>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Ücretli hastalar dışındaki yeşil kart, emekli sandığı, SSK, BAĞ-KUR gibi SGK mensubu hastaların mali kayıtlar, tedavi ve teşhis  sonrasında faturalandırmalara aktarılabilir düzeyde olmalıdır. </a:t>
            </a:r>
            <a:endParaRPr lang="tr-TR" sz="2800" dirty="0">
              <a:solidFill>
                <a:srgbClr val="000000"/>
              </a:solidFill>
              <a:latin typeface="Times New Roman" panose="02020603050405020304" pitchFamily="18" charset="0"/>
              <a:cs typeface="Times New Roman" panose="02020603050405020304" pitchFamily="18" charset="0"/>
              <a:sym typeface="Public Sans"/>
            </a:endParaRPr>
          </a:p>
          <a:p>
            <a:pPr marL="457200" indent="-457200" algn="just">
              <a:lnSpc>
                <a:spcPct val="150000"/>
              </a:lnSpc>
              <a:spcBef>
                <a:spcPct val="0"/>
              </a:spcBef>
              <a:buFont typeface="Arial" panose="020B0604020202020204" pitchFamily="34" charset="0"/>
              <a:buChar char="•"/>
            </a:pPr>
            <a:r>
              <a:rPr lang="tr-TR" sz="2800" dirty="0"/>
              <a:t>Hekim tetkik isteklerinde, tetkiki isteyen poliklinik, hekim, hemşire gibi kullanıcıların işlem tarih ve saatleri sistemde görülebilmelidir.</a:t>
            </a:r>
          </a:p>
          <a:p>
            <a:pPr marL="457200" indent="-457200" algn="just">
              <a:lnSpc>
                <a:spcPct val="150000"/>
              </a:lnSpc>
              <a:spcBef>
                <a:spcPct val="0"/>
              </a:spcBef>
              <a:buFont typeface="Arial" panose="020B0604020202020204" pitchFamily="34" charset="0"/>
              <a:buChar char="•"/>
            </a:pPr>
            <a:r>
              <a:rPr lang="tr-TR" sz="2800" dirty="0"/>
              <a:t>Poliklinik bilgi sistemleri, laboratuvar bilgi sistemlerine bilgi akışı sağlayacak şekilde yapılandırılmalıdır. </a:t>
            </a:r>
          </a:p>
          <a:p>
            <a:pPr marL="457200" indent="-457200" algn="just">
              <a:lnSpc>
                <a:spcPct val="150000"/>
              </a:lnSpc>
              <a:spcBef>
                <a:spcPct val="0"/>
              </a:spcBef>
              <a:buFont typeface="Arial" panose="020B0604020202020204" pitchFamily="34" charset="0"/>
              <a:buChar char="•"/>
            </a:pPr>
            <a:r>
              <a:rPr lang="tr-TR" sz="2800" dirty="0"/>
              <a:t>Sistem, ücretli hastalarla ilgili ödeme ve faturalandırma işlemlerinin kontrol ve görüntüleme işlevlerini içermelidir. </a:t>
            </a:r>
            <a:endParaRPr lang="tr-T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0" name="Freeform 10"/>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2" name="TextBox 12"/>
          <p:cNvSpPr txBox="1"/>
          <p:nvPr/>
        </p:nvSpPr>
        <p:spPr>
          <a:xfrm>
            <a:off x="347694" y="1346949"/>
            <a:ext cx="16944143" cy="8525347"/>
          </a:xfrm>
          <a:prstGeom prst="rect">
            <a:avLst/>
          </a:prstGeom>
        </p:spPr>
        <p:txBody>
          <a:bodyPr wrap="square" lIns="0" tIns="0" rIns="0" bIns="0" rtlCol="0" anchor="t">
            <a:spAutoFit/>
          </a:bodyPr>
          <a:lstStyle/>
          <a:p>
            <a:pPr marL="835026" lvl="1" indent="-457200" algn="just">
              <a:lnSpc>
                <a:spcPts val="6160"/>
              </a:lnSpc>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Tıbbi bilgi girişi hekimler tarafından ilgili hasta hakkında tıbbi bilgilerin girişlerinin yapıldığı aşamadır. </a:t>
            </a:r>
          </a:p>
          <a:p>
            <a:pPr marL="835026" lvl="1" indent="-457200" algn="just">
              <a:lnSpc>
                <a:spcPts val="6160"/>
              </a:lnSpc>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Hekim tıbbi bilgi girişi yapabildiği gibi mevcut tıbbi bilgileri de görüntülemek isteyecektir. Bu bakımdan tıbbi bilgi girişi ve görüntüleme işlevinin sahip olması gereken temel gereksinimler </a:t>
            </a:r>
            <a:r>
              <a:rPr lang="tr-TR" sz="2400" u="sng" dirty="0">
                <a:latin typeface="Times New Roman" panose="02020603050405020304" pitchFamily="18" charset="0"/>
                <a:cs typeface="Times New Roman" panose="02020603050405020304" pitchFamily="18" charset="0"/>
              </a:rPr>
              <a:t>aşağıda belirtilmiştir</a:t>
            </a:r>
          </a:p>
          <a:p>
            <a:pPr marL="835026" lvl="1" indent="-457200" algn="just">
              <a:lnSpc>
                <a:spcPts val="6160"/>
              </a:lnSpc>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Bilgi sistemleri, hekim tarafından hasta hakkındaki temel tıbbi bilgileri girebileceği serbest bir bölüm içermelidir.</a:t>
            </a:r>
          </a:p>
          <a:p>
            <a:pPr marL="835026" lvl="1" indent="-457200" algn="just">
              <a:lnSpc>
                <a:spcPts val="6160"/>
              </a:lnSpc>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Hastanın tedavi gördüğü tüm birimler ve tıbbi bilgi girişlerinin aynı anda görüntülenmesi sağlanmalıdır.</a:t>
            </a:r>
          </a:p>
          <a:p>
            <a:pPr marL="835026" lvl="1" indent="-457200" algn="just">
              <a:lnSpc>
                <a:spcPts val="6160"/>
              </a:lnSpc>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Gerektiğinde hekim dışındaki sağlık personelinin (tıbbi işlem yetkisi verilmiş) sisteme erişimini sağlayacak şekilde olmalıdır. </a:t>
            </a:r>
          </a:p>
          <a:p>
            <a:pPr marL="835026" lvl="1" indent="-457200" algn="just">
              <a:lnSpc>
                <a:spcPts val="6160"/>
              </a:lnSpc>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Sistemin, birden fazla tanıyı aynı ekrana işlemeye ve görüntülemeye olanak sağlaması gerekmektedir. </a:t>
            </a:r>
          </a:p>
          <a:p>
            <a:pPr marL="835026" lvl="1" indent="-457200" algn="just">
              <a:lnSpc>
                <a:spcPts val="6160"/>
              </a:lnSpc>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Sistem, temel tanı kodlarının yanında, hekim tarafından yeni tanı kaydı yapabilmeye olanak sağlamalıdır. </a:t>
            </a:r>
          </a:p>
          <a:p>
            <a:pPr marL="835026" lvl="1" indent="-457200" algn="just">
              <a:lnSpc>
                <a:spcPts val="6160"/>
              </a:lnSpc>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Sistem, Sağlık Bakanlığı tarafından yayımlanan Sağlık Kodlama Referans Sunucusu (SKRS) ile uyumlu çalışmalıdır. </a:t>
            </a:r>
          </a:p>
          <a:p>
            <a:pPr marL="835026" lvl="1" indent="-457200" algn="just">
              <a:lnSpc>
                <a:spcPts val="6160"/>
              </a:lnSpc>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Gizlilik ve Mahremiyet İlkeleri çerçevesinde sadece ilgili personelin tıbbi bilgileri görüntülemesine izin verilmelidir. </a:t>
            </a:r>
            <a:endParaRPr lang="en-US" sz="24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algn="just">
              <a:lnSpc>
                <a:spcPts val="4900"/>
              </a:lnSpc>
            </a:pPr>
            <a:endParaRPr lang="en-US" sz="3500" dirty="0">
              <a:solidFill>
                <a:srgbClr val="000000"/>
              </a:solidFill>
              <a:latin typeface="Public Sans"/>
              <a:ea typeface="Public Sans"/>
              <a:cs typeface="Public Sans"/>
              <a:sym typeface="Public Sans"/>
            </a:endParaRPr>
          </a:p>
        </p:txBody>
      </p:sp>
      <p:sp>
        <p:nvSpPr>
          <p:cNvPr id="13" name="TextBox 13"/>
          <p:cNvSpPr txBox="1"/>
          <p:nvPr/>
        </p:nvSpPr>
        <p:spPr>
          <a:xfrm>
            <a:off x="1676400" y="545904"/>
            <a:ext cx="14378891" cy="699294"/>
          </a:xfrm>
          <a:prstGeom prst="rect">
            <a:avLst/>
          </a:prstGeom>
        </p:spPr>
        <p:txBody>
          <a:bodyPr wrap="square" lIns="0" tIns="0" rIns="0" bIns="0" rtlCol="0" anchor="t">
            <a:spAutoFit/>
          </a:bodyPr>
          <a:lstStyle/>
          <a:p>
            <a:pPr algn="ctr">
              <a:lnSpc>
                <a:spcPts val="5760"/>
              </a:lnSpc>
            </a:pPr>
            <a:r>
              <a:rPr lang="tr-TR" sz="4800" b="1" dirty="0">
                <a:solidFill>
                  <a:srgbClr val="060644"/>
                </a:solidFill>
                <a:latin typeface="Public Sans Bold"/>
                <a:ea typeface="Public Sans Bold"/>
                <a:cs typeface="Public Sans Bold"/>
                <a:sym typeface="Public Sans Bold"/>
              </a:rPr>
              <a:t>Tıbbi Bilgi Girişi ve Görüntüleme </a:t>
            </a:r>
            <a:endParaRPr lang="en-US" sz="4800" b="1" dirty="0">
              <a:solidFill>
                <a:srgbClr val="060644"/>
              </a:solidFill>
              <a:latin typeface="Public Sans Bold"/>
              <a:ea typeface="Public Sans Bold"/>
              <a:cs typeface="Public Sans Bold"/>
              <a:sym typeface="Public Sans Bold"/>
            </a:endParaRPr>
          </a:p>
        </p:txBody>
      </p:sp>
      <p:sp>
        <p:nvSpPr>
          <p:cNvPr id="14" name="TextBox 14"/>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FFFFFF"/>
                </a:solidFill>
                <a:latin typeface="Public Sans Bold"/>
                <a:ea typeface="Public Sans Bold"/>
                <a:cs typeface="Public Sans Bold"/>
                <a:sym typeface="Public Sans Bold"/>
              </a:rPr>
              <a:t>1</a:t>
            </a:r>
            <a:r>
              <a:rPr lang="tr-TR" sz="4899" b="1" dirty="0">
                <a:solidFill>
                  <a:srgbClr val="FFFFFF"/>
                </a:solidFill>
                <a:latin typeface="Public Sans Bold"/>
                <a:ea typeface="Public Sans Bold"/>
                <a:cs typeface="Public Sans Bold"/>
                <a:sym typeface="Public Sans Bold"/>
              </a:rPr>
              <a:t>5</a:t>
            </a:r>
            <a:endParaRPr lang="en-US" sz="4899" b="1" dirty="0">
              <a:solidFill>
                <a:srgbClr val="FFFFFF"/>
              </a:solidFill>
              <a:latin typeface="Public Sans Bold"/>
              <a:ea typeface="Public Sans Bold"/>
              <a:cs typeface="Public Sans Bold"/>
              <a:sym typeface="Public Sans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1" name="TextBox 11"/>
          <p:cNvSpPr txBox="1"/>
          <p:nvPr/>
        </p:nvSpPr>
        <p:spPr>
          <a:xfrm>
            <a:off x="304800" y="1860522"/>
            <a:ext cx="17301194" cy="6366038"/>
          </a:xfrm>
          <a:prstGeom prst="rect">
            <a:avLst/>
          </a:prstGeom>
        </p:spPr>
        <p:txBody>
          <a:bodyPr wrap="square" lIns="0" tIns="0" rIns="0" bIns="0" rtlCol="0" anchor="t">
            <a:spAutoFit/>
          </a:bodyPr>
          <a:lstStyle/>
          <a:p>
            <a:pPr marL="770257" lvl="1" indent="-457200" algn="just">
              <a:lnSpc>
                <a:spcPts val="5104"/>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Bu işlev, hastaya ait tüm tanı ve sonuçların raporlandığı aşamadır. Raporlama işlemlerinin tüm ülkedeki sağlık kurumları tarafından ilgili hastanın müracaatında görüntülenebilir ve yazdırılabilir olması gerekmektedir. </a:t>
            </a:r>
          </a:p>
          <a:p>
            <a:pPr marL="770257" lvl="1" indent="-457200" algn="just">
              <a:lnSpc>
                <a:spcPts val="5104"/>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Bunun yanında ilgili bilgi sisteminin tıbbi rapor hazırlama açısından bazı unsurlar dikkate alınarak tasarlanması gerekmektedir. Bu tasarımda aşağıdaki unsurlara dikkat edilmelidir: </a:t>
            </a:r>
          </a:p>
          <a:p>
            <a:pPr marL="770257" lvl="1" indent="-457200" algn="just">
              <a:lnSpc>
                <a:spcPts val="5104"/>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Tıbbi rapor hazırlama yetkisi sadece hekimlere verilmelidir. Diğer kullanıcılara erişim yetkisi verilmemelidir. </a:t>
            </a:r>
          </a:p>
          <a:p>
            <a:pPr marL="770257" lvl="1" indent="-457200" algn="just">
              <a:lnSpc>
                <a:spcPts val="5104"/>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Tıbbi raporlarda kullanılacak tanı kodlarının listeler hâlinde hekim tarafından görülebilir ve listeden seçilebilir olması gerekmektedir. </a:t>
            </a:r>
          </a:p>
          <a:p>
            <a:pPr marL="770257" lvl="1" indent="-457200" algn="just">
              <a:lnSpc>
                <a:spcPts val="5104"/>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Sistem, yatan ve ayaktan hasta için farklı seçeneklerde tanı giriş ve raporlamaya izin vermelidir. </a:t>
            </a:r>
          </a:p>
          <a:p>
            <a:pPr marL="770257" lvl="1" indent="-457200" algn="just">
              <a:lnSpc>
                <a:spcPts val="5104"/>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Sitemin üreteceği rapor ve listelerin her türlü ofis programları ile uygun olması sağlanmalıdır.</a:t>
            </a:r>
            <a:endParaRPr lang="en-US" sz="2800" dirty="0">
              <a:solidFill>
                <a:srgbClr val="000000"/>
              </a:solidFill>
              <a:latin typeface="Times New Roman" panose="02020603050405020304" pitchFamily="18" charset="0"/>
              <a:ea typeface="Public Sans"/>
              <a:cs typeface="Times New Roman" panose="02020603050405020304" pitchFamily="18" charset="0"/>
              <a:sym typeface="Public Sans"/>
            </a:endParaRPr>
          </a:p>
          <a:p>
            <a:pPr algn="just">
              <a:lnSpc>
                <a:spcPts val="4060"/>
              </a:lnSpc>
            </a:pPr>
            <a:endParaRPr lang="en-US" sz="2900" dirty="0">
              <a:solidFill>
                <a:srgbClr val="000000"/>
              </a:solidFill>
              <a:latin typeface="Public Sans"/>
              <a:ea typeface="Public Sans"/>
              <a:cs typeface="Public Sans"/>
              <a:sym typeface="Public Sans"/>
            </a:endParaRPr>
          </a:p>
        </p:txBody>
      </p:sp>
      <p:sp>
        <p:nvSpPr>
          <p:cNvPr id="12" name="TextBox 12"/>
          <p:cNvSpPr txBox="1"/>
          <p:nvPr/>
        </p:nvSpPr>
        <p:spPr>
          <a:xfrm>
            <a:off x="3886200" y="548659"/>
            <a:ext cx="8823748" cy="715837"/>
          </a:xfrm>
          <a:prstGeom prst="rect">
            <a:avLst/>
          </a:prstGeom>
        </p:spPr>
        <p:txBody>
          <a:bodyPr lIns="0" tIns="0" rIns="0" bIns="0" rtlCol="0" anchor="t">
            <a:spAutoFit/>
          </a:bodyPr>
          <a:lstStyle/>
          <a:p>
            <a:pPr marL="0" marR="0" lvl="0" indent="0" algn="ctr" defTabSz="914400" rtl="0" eaLnBrk="1" fontAlgn="auto" latinLnBrk="0" hangingPunct="1">
              <a:lnSpc>
                <a:spcPts val="5760"/>
              </a:lnSpc>
              <a:spcBef>
                <a:spcPts val="0"/>
              </a:spcBef>
              <a:spcAft>
                <a:spcPts val="0"/>
              </a:spcAft>
              <a:buClrTx/>
              <a:buSzTx/>
              <a:buFontTx/>
              <a:buNone/>
              <a:tabLst/>
              <a:defRPr/>
            </a:pPr>
            <a:r>
              <a:rPr lang="tr-TR" sz="4800" b="1" dirty="0"/>
              <a:t>Tıbbi Rapor Hazırlama</a:t>
            </a:r>
            <a:endParaRPr kumimoji="0" lang="en-US" sz="4800" b="1" i="0" u="none" strike="noStrike" kern="1200" cap="none" spc="0" normalizeH="0" baseline="0" noProof="0" dirty="0">
              <a:ln>
                <a:noFill/>
              </a:ln>
              <a:solidFill>
                <a:srgbClr val="060644"/>
              </a:solidFill>
              <a:effectLst/>
              <a:uLnTx/>
              <a:uFillTx/>
              <a:latin typeface="Public Sans Bold"/>
              <a:ea typeface="Public Sans Bold"/>
              <a:cs typeface="Public Sans Bold"/>
              <a:sym typeface="Public Sans Bold"/>
            </a:endParaRPr>
          </a:p>
        </p:txBody>
      </p:sp>
      <p:sp>
        <p:nvSpPr>
          <p:cNvPr id="13" name="TextBox 13"/>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FFFFFF"/>
                </a:solidFill>
                <a:latin typeface="Public Sans Bold"/>
                <a:ea typeface="Public Sans Bold"/>
                <a:cs typeface="Public Sans Bold"/>
                <a:sym typeface="Public Sans Bold"/>
              </a:rPr>
              <a:t>1</a:t>
            </a:r>
            <a:r>
              <a:rPr lang="tr-TR" sz="4899" b="1" dirty="0">
                <a:solidFill>
                  <a:srgbClr val="FFFFFF"/>
                </a:solidFill>
                <a:latin typeface="Public Sans Bold"/>
                <a:ea typeface="Public Sans Bold"/>
                <a:cs typeface="Public Sans Bold"/>
                <a:sym typeface="Public Sans Bold"/>
              </a:rPr>
              <a:t>6</a:t>
            </a:r>
            <a:endParaRPr lang="en-US" sz="4899" b="1" dirty="0">
              <a:solidFill>
                <a:srgbClr val="FFFFFF"/>
              </a:solidFill>
              <a:latin typeface="Public Sans Bold"/>
              <a:ea typeface="Public Sans Bold"/>
              <a:cs typeface="Public Sans Bold"/>
              <a:sym typeface="Public Sans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1" name="TextBox 11"/>
          <p:cNvSpPr txBox="1"/>
          <p:nvPr/>
        </p:nvSpPr>
        <p:spPr>
          <a:xfrm>
            <a:off x="612294" y="512985"/>
            <a:ext cx="16346838" cy="8355621"/>
          </a:xfrm>
          <a:prstGeom prst="rect">
            <a:avLst/>
          </a:prstGeom>
        </p:spPr>
        <p:txBody>
          <a:bodyPr wrap="square" lIns="0" tIns="0" rIns="0" bIns="0" rtlCol="0" anchor="t">
            <a:spAutoFit/>
          </a:bodyPr>
          <a:lstStyle/>
          <a:p>
            <a:pPr algn="just">
              <a:lnSpc>
                <a:spcPts val="5977"/>
              </a:lnSpc>
            </a:pPr>
            <a:r>
              <a:rPr lang="tr-TR" sz="2800" b="1" dirty="0">
                <a:latin typeface="Times New Roman" panose="02020603050405020304" pitchFamily="18" charset="0"/>
                <a:cs typeface="Times New Roman" panose="02020603050405020304" pitchFamily="18" charset="0"/>
              </a:rPr>
              <a:t>İlaç ve Sarf Malzeme İstemi</a:t>
            </a:r>
          </a:p>
          <a:p>
            <a:pPr marL="571500" indent="-571500" algn="just">
              <a:lnSpc>
                <a:spcPts val="5977"/>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İlaç ve sarf malzeme istek, arama ve görüntüleme işlemlerinin yapılabilmesi ve ilgili bölümlere aktarımın sağlanabilmesi için geliştirilen bilgi sistemlerinin, takibi kolaylaştıracak şekilde tasarlanması gerekmektedir. </a:t>
            </a:r>
          </a:p>
          <a:p>
            <a:pPr marL="571500" indent="-571500" algn="just">
              <a:lnSpc>
                <a:spcPts val="5977"/>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Bu işlevle ilgili tasarımda aşağıdaki hususlara dikkat edilmesi gerekmektedir: </a:t>
            </a:r>
          </a:p>
          <a:p>
            <a:pPr marL="571500" indent="-571500" algn="just">
              <a:lnSpc>
                <a:spcPts val="5977"/>
              </a:lnSpc>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İlaç ve sarf malzemelere ilişkin kodlar, standartlaşmış kodlar olarak listeler hâlinde kullanıcılara sunulmalıdır. </a:t>
            </a:r>
          </a:p>
          <a:p>
            <a:pPr marL="571500" indent="-571500" algn="just">
              <a:lnSpc>
                <a:spcPts val="5977"/>
              </a:lnSpc>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Çoklu listelerden tarama yapabilmek için ilgili ilaç ve sarf malzeme adlarını ekrana çağırabilecek arama motorları içermelidir. </a:t>
            </a:r>
          </a:p>
          <a:p>
            <a:pPr marL="571500" indent="-571500" algn="just">
              <a:lnSpc>
                <a:spcPts val="5977"/>
              </a:lnSpc>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Hastaya yapılan tetkik, röntgen ve ufak çaplı operasyon gibi işlemelere ait kullanılan malzemelere ait ücretlerin hasta kayıtlarına anlık aktarılmasına olanak sağlanmalıdır.</a:t>
            </a:r>
          </a:p>
          <a:p>
            <a:pPr marL="571500" indent="-571500" algn="just">
              <a:lnSpc>
                <a:spcPts val="5977"/>
              </a:lnSpc>
              <a:buFont typeface="Wingdings" panose="05000000000000000000" pitchFamily="2" charset="2"/>
              <a:buChar char="Ø"/>
            </a:pPr>
            <a:r>
              <a:rPr lang="tr-TR" sz="2800" dirty="0">
                <a:latin typeface="Times New Roman" panose="02020603050405020304" pitchFamily="18" charset="0"/>
                <a:cs typeface="Times New Roman" panose="02020603050405020304" pitchFamily="18" charset="0"/>
              </a:rPr>
              <a:t>Sisteme, çeşitli tarih aralıklarına (günlük, haftalık, aylık vb.) ait sorgu sonuçlarının görüntülenebilir ve yazdırılabilir olması gerekmektedir.</a:t>
            </a:r>
            <a:endParaRPr lang="tr-TR" sz="2800" b="1" dirty="0">
              <a:latin typeface="Times New Roman" panose="02020603050405020304" pitchFamily="18" charset="0"/>
              <a:cs typeface="Times New Roman" panose="02020603050405020304" pitchFamily="18" charset="0"/>
            </a:endParaRPr>
          </a:p>
        </p:txBody>
      </p:sp>
      <p:sp>
        <p:nvSpPr>
          <p:cNvPr id="12" name="TextBox 12"/>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FFFFFF"/>
                </a:solidFill>
                <a:latin typeface="Public Sans Bold"/>
                <a:ea typeface="Public Sans Bold"/>
                <a:cs typeface="Public Sans Bold"/>
                <a:sym typeface="Public Sans Bold"/>
              </a:rPr>
              <a:t>1</a:t>
            </a:r>
            <a:r>
              <a:rPr lang="tr-TR" sz="4899" b="1" dirty="0">
                <a:solidFill>
                  <a:srgbClr val="FFFFFF"/>
                </a:solidFill>
                <a:latin typeface="Public Sans Bold"/>
                <a:ea typeface="Public Sans Bold"/>
                <a:cs typeface="Public Sans Bold"/>
                <a:sym typeface="Public Sans Bold"/>
              </a:rPr>
              <a:t>7</a:t>
            </a:r>
            <a:endParaRPr lang="en-US" sz="4899" b="1" dirty="0">
              <a:solidFill>
                <a:srgbClr val="FFFFFF"/>
              </a:solidFill>
              <a:latin typeface="Public Sans Bold"/>
              <a:ea typeface="Public Sans Bold"/>
              <a:cs typeface="Public Sans Bold"/>
              <a:sym typeface="Public Sans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AutoShape 9"/>
          <p:cNvSpPr/>
          <p:nvPr/>
        </p:nvSpPr>
        <p:spPr>
          <a:xfrm rot="-5399999">
            <a:off x="16257015" y="7295602"/>
            <a:ext cx="185840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0" name="Freeform 10"/>
          <p:cNvSpPr/>
          <p:nvPr/>
        </p:nvSpPr>
        <p:spPr>
          <a:xfrm flipV="1">
            <a:off x="16922066" y="-318249"/>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2" name="TextBox 12"/>
          <p:cNvSpPr txBox="1"/>
          <p:nvPr/>
        </p:nvSpPr>
        <p:spPr>
          <a:xfrm>
            <a:off x="762002" y="1747267"/>
            <a:ext cx="15646877" cy="5101525"/>
          </a:xfrm>
          <a:prstGeom prst="rect">
            <a:avLst/>
          </a:prstGeom>
        </p:spPr>
        <p:txBody>
          <a:bodyPr wrap="square" lIns="0" tIns="0" rIns="0" bIns="0" rtlCol="0" anchor="t">
            <a:spAutoFit/>
          </a:bodyPr>
          <a:lstStyle/>
          <a:p>
            <a:pPr marL="561339" lvl="1" indent="-280669" algn="just">
              <a:lnSpc>
                <a:spcPct val="150000"/>
              </a:lnSpc>
              <a:buAutoNum type="arabicPeriod"/>
            </a:pPr>
            <a:r>
              <a:rPr lang="tr-TR" sz="2800" dirty="0">
                <a:latin typeface="Times New Roman" panose="02020603050405020304" pitchFamily="18" charset="0"/>
                <a:cs typeface="Times New Roman" panose="02020603050405020304" pitchFamily="18" charset="0"/>
              </a:rPr>
              <a:t>Polikliniklerde ilgili istatistiksel raporların çeşitli zaman aralıklarında ve dilimlerinde yetkililer tarafından raporlanması önemlidir. Bu raporlar hastane yönetimi tarafından kullanılabileceği gibi Sağlık Bakanlığı ve izin alınması hâlinde akademik çalışmalar açısından da kullanılabilmektedir. </a:t>
            </a:r>
          </a:p>
          <a:p>
            <a:pPr marL="561339" lvl="1" indent="-280669" algn="just">
              <a:lnSpc>
                <a:spcPct val="150000"/>
              </a:lnSpc>
              <a:buAutoNum type="arabicPeriod"/>
            </a:pPr>
            <a:r>
              <a:rPr lang="tr-TR" sz="2800" dirty="0">
                <a:latin typeface="Times New Roman" panose="02020603050405020304" pitchFamily="18" charset="0"/>
                <a:cs typeface="Times New Roman" panose="02020603050405020304" pitchFamily="18" charset="0"/>
              </a:rPr>
              <a:t>Başvuran hasta sayısı, başvurulan poliklinik, tanılar, kullanılan malzemeler ve bunlara ait maliyet bilgileri içeren poliklinik raporları, detaylı ve özet istatistikler hâlinde ilgili kullanıcıların bilgi ihtiyaçlarını karşılamalıdır. </a:t>
            </a:r>
          </a:p>
          <a:p>
            <a:pPr marL="561339" lvl="1" indent="-280669" algn="just">
              <a:lnSpc>
                <a:spcPct val="150000"/>
              </a:lnSpc>
              <a:buAutoNum type="arabicPeriod"/>
            </a:pPr>
            <a:r>
              <a:rPr lang="tr-TR" sz="2800" dirty="0">
                <a:latin typeface="Times New Roman" panose="02020603050405020304" pitchFamily="18" charset="0"/>
                <a:cs typeface="Times New Roman" panose="02020603050405020304" pitchFamily="18" charset="0"/>
              </a:rPr>
              <a:t>Bu sebeple bilgi sistemleri tasarlanırken sistemin üretebileceği her türlü istatistik ve raporların görüntülenebilecek şekilde olmasına dikkat edilmelidir. </a:t>
            </a:r>
            <a:endParaRPr lang="en-US" sz="2599"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3" name="TextBox 13"/>
          <p:cNvSpPr txBox="1"/>
          <p:nvPr/>
        </p:nvSpPr>
        <p:spPr>
          <a:xfrm>
            <a:off x="18985" y="1019432"/>
            <a:ext cx="6461548" cy="525785"/>
          </a:xfrm>
          <a:prstGeom prst="rect">
            <a:avLst/>
          </a:prstGeom>
        </p:spPr>
        <p:txBody>
          <a:bodyPr wrap="square" lIns="0" tIns="0" rIns="0" bIns="0" rtlCol="0" anchor="t">
            <a:spAutoFit/>
          </a:bodyPr>
          <a:lstStyle/>
          <a:p>
            <a:pPr algn="ctr">
              <a:lnSpc>
                <a:spcPts val="4080"/>
              </a:lnSpc>
            </a:pPr>
            <a:r>
              <a:rPr lang="tr-TR" sz="3600" b="1" dirty="0"/>
              <a:t>Poliklinik Raporlama </a:t>
            </a:r>
            <a:endParaRPr lang="en-US" sz="3400" b="1" dirty="0">
              <a:solidFill>
                <a:srgbClr val="060644"/>
              </a:solidFill>
              <a:latin typeface="Times New Roman" panose="02020603050405020304" pitchFamily="18" charset="0"/>
              <a:ea typeface="Public Sans Bold"/>
              <a:cs typeface="Times New Roman" panose="02020603050405020304" pitchFamily="18" charset="0"/>
              <a:sym typeface="Public Sans Bold"/>
            </a:endParaRPr>
          </a:p>
        </p:txBody>
      </p:sp>
      <p:sp>
        <p:nvSpPr>
          <p:cNvPr id="14" name="TextBox 14"/>
          <p:cNvSpPr txBox="1"/>
          <p:nvPr/>
        </p:nvSpPr>
        <p:spPr>
          <a:xfrm>
            <a:off x="16718813" y="8886825"/>
            <a:ext cx="887181" cy="742950"/>
          </a:xfrm>
          <a:prstGeom prst="rect">
            <a:avLst/>
          </a:prstGeom>
        </p:spPr>
        <p:txBody>
          <a:bodyPr lIns="0" tIns="0" rIns="0" bIns="0" rtlCol="0" anchor="t">
            <a:spAutoFit/>
          </a:bodyPr>
          <a:lstStyle/>
          <a:p>
            <a:pPr algn="ctr">
              <a:lnSpc>
                <a:spcPts val="5879"/>
              </a:lnSpc>
              <a:spcBef>
                <a:spcPct val="0"/>
              </a:spcBef>
            </a:pPr>
            <a:r>
              <a:rPr lang="en-US" sz="4899" b="1">
                <a:solidFill>
                  <a:srgbClr val="FFFFFF"/>
                </a:solidFill>
                <a:latin typeface="Public Sans Bold"/>
                <a:ea typeface="Public Sans Bold"/>
                <a:cs typeface="Public Sans Bold"/>
                <a:sym typeface="Public Sans Bold"/>
              </a:rPr>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1" name="TextBox 11"/>
          <p:cNvSpPr txBox="1"/>
          <p:nvPr/>
        </p:nvSpPr>
        <p:spPr>
          <a:xfrm>
            <a:off x="2743200" y="479848"/>
            <a:ext cx="16535400" cy="8981818"/>
          </a:xfrm>
          <a:prstGeom prst="rect">
            <a:avLst/>
          </a:prstGeom>
        </p:spPr>
        <p:txBody>
          <a:bodyPr wrap="square" lIns="0" tIns="0" rIns="0" bIns="0" rtlCol="0" anchor="t">
            <a:spAutoFit/>
          </a:bodyPr>
          <a:lstStyle/>
          <a:p>
            <a:pPr>
              <a:lnSpc>
                <a:spcPct val="150000"/>
              </a:lnSpc>
              <a:buNone/>
            </a:pPr>
            <a:r>
              <a:rPr lang="tr-TR" sz="2800" b="1" dirty="0"/>
              <a:t>“Poliklinikte Bekleme Paradoksu”</a:t>
            </a:r>
          </a:p>
          <a:p>
            <a:pPr marL="457200" indent="-457200">
              <a:lnSpc>
                <a:spcPct val="150000"/>
              </a:lnSpc>
              <a:buFont typeface="Arial" panose="020B0604020202020204" pitchFamily="34" charset="0"/>
              <a:buChar char="•"/>
            </a:pPr>
            <a:r>
              <a:rPr lang="tr-TR" sz="2800" dirty="0"/>
              <a:t>Bir devlet hastanesinin dahiliye polikliniğinde tüm süreçler tamamen dijital yürütülmektedir. </a:t>
            </a:r>
          </a:p>
          <a:p>
            <a:pPr marL="457200" indent="-457200">
              <a:lnSpc>
                <a:spcPct val="150000"/>
              </a:lnSpc>
              <a:buFont typeface="Arial" panose="020B0604020202020204" pitchFamily="34" charset="0"/>
              <a:buChar char="•"/>
            </a:pPr>
            <a:r>
              <a:rPr lang="tr-TR" sz="2800" dirty="0"/>
              <a:t>Hastane Bilgi Yönetim Sistemi (HBYS) sorunsuz çalışmakta, manuel işlem yapılmamaktadır.</a:t>
            </a:r>
          </a:p>
          <a:p>
            <a:pPr marL="457200" indent="-457200">
              <a:lnSpc>
                <a:spcPct val="150000"/>
              </a:lnSpc>
              <a:buFont typeface="Arial" panose="020B0604020202020204" pitchFamily="34" charset="0"/>
              <a:buChar char="•"/>
            </a:pPr>
            <a:r>
              <a:rPr lang="tr-TR" sz="2800" dirty="0"/>
              <a:t>Ancak son aylarda hasta şikâyetleri artmıştır.</a:t>
            </a:r>
          </a:p>
          <a:p>
            <a:pPr lvl="3">
              <a:lnSpc>
                <a:spcPct val="150000"/>
              </a:lnSpc>
            </a:pPr>
            <a:r>
              <a:rPr lang="tr-TR" sz="2800" b="1" u="sng" dirty="0"/>
              <a:t>Durum:</a:t>
            </a:r>
          </a:p>
          <a:p>
            <a:pPr lvl="3">
              <a:buFont typeface="Arial" panose="020B0604020202020204" pitchFamily="34" charset="0"/>
              <a:buChar char="•"/>
            </a:pPr>
            <a:r>
              <a:rPr lang="tr-TR" sz="2800" dirty="0"/>
              <a:t>Günlük hasta sayısı: </a:t>
            </a:r>
            <a:r>
              <a:rPr lang="tr-TR" sz="2800" b="1" dirty="0"/>
              <a:t>400</a:t>
            </a:r>
            <a:endParaRPr lang="tr-TR" sz="2800" dirty="0"/>
          </a:p>
          <a:p>
            <a:pPr lvl="3">
              <a:buFont typeface="Arial" panose="020B0604020202020204" pitchFamily="34" charset="0"/>
              <a:buChar char="•"/>
            </a:pPr>
            <a:r>
              <a:rPr lang="tr-TR" sz="2800" dirty="0"/>
              <a:t>Hekim sayısı: </a:t>
            </a:r>
            <a:r>
              <a:rPr lang="tr-TR" sz="2800" b="1" dirty="0"/>
              <a:t>6</a:t>
            </a:r>
            <a:endParaRPr lang="tr-TR" sz="2800" dirty="0"/>
          </a:p>
          <a:p>
            <a:pPr lvl="3">
              <a:buFont typeface="Arial" panose="020B0604020202020204" pitchFamily="34" charset="0"/>
              <a:buChar char="•"/>
            </a:pPr>
            <a:r>
              <a:rPr lang="tr-TR" sz="2800" dirty="0"/>
              <a:t>Randevu süresi: </a:t>
            </a:r>
            <a:r>
              <a:rPr lang="tr-TR" sz="2800" b="1" dirty="0"/>
              <a:t>10 dk</a:t>
            </a:r>
            <a:endParaRPr lang="tr-TR" sz="2800" dirty="0"/>
          </a:p>
          <a:p>
            <a:pPr lvl="3">
              <a:buFont typeface="Arial" panose="020B0604020202020204" pitchFamily="34" charset="0"/>
              <a:buChar char="•"/>
            </a:pPr>
            <a:r>
              <a:rPr lang="tr-TR" sz="2800" dirty="0"/>
              <a:t>Ortalama bekleme süresi: </a:t>
            </a:r>
            <a:r>
              <a:rPr lang="tr-TR" sz="2800" b="1" dirty="0"/>
              <a:t>90 dk</a:t>
            </a:r>
            <a:endParaRPr lang="tr-TR" sz="2800" dirty="0"/>
          </a:p>
          <a:p>
            <a:pPr lvl="3">
              <a:buFont typeface="Arial" panose="020B0604020202020204" pitchFamily="34" charset="0"/>
              <a:buChar char="•"/>
            </a:pPr>
            <a:r>
              <a:rPr lang="tr-TR" sz="2800" dirty="0"/>
              <a:t>Sistem kayıtlarına göre hekimler zamanında çalışmaktadır.</a:t>
            </a:r>
          </a:p>
          <a:p>
            <a:pPr lvl="3">
              <a:buFont typeface="Arial" panose="020B0604020202020204" pitchFamily="34" charset="0"/>
              <a:buChar char="•"/>
            </a:pPr>
            <a:r>
              <a:rPr lang="tr-TR" sz="2800" dirty="0"/>
              <a:t>Tetkik isteyen hastaların büyük kısmı aynı gün tekrar polikliniğe yönelmektedir.</a:t>
            </a:r>
          </a:p>
          <a:p>
            <a:pPr lvl="3">
              <a:buFont typeface="Arial" panose="020B0604020202020204" pitchFamily="34" charset="0"/>
              <a:buChar char="•"/>
            </a:pPr>
            <a:r>
              <a:rPr lang="tr-TR" sz="2800" dirty="0"/>
              <a:t>Poliklinik koridorlarında sürekli yoğunluk oluşmaktadır.</a:t>
            </a:r>
          </a:p>
          <a:p>
            <a:pPr lvl="3"/>
            <a:endParaRPr lang="tr-TR" sz="2800" dirty="0"/>
          </a:p>
          <a:p>
            <a:pPr lvl="3"/>
            <a:r>
              <a:rPr lang="tr-TR" sz="2800" u="sng" dirty="0"/>
              <a:t>Teknik inceleme sonucunda sistemde herhangi bir hata bulunmamıştır.</a:t>
            </a:r>
          </a:p>
          <a:p>
            <a:pPr>
              <a:lnSpc>
                <a:spcPct val="150000"/>
              </a:lnSpc>
              <a:buNone/>
            </a:pPr>
            <a:endParaRPr lang="tr-TR" sz="2800" dirty="0"/>
          </a:p>
          <a:p>
            <a:pPr>
              <a:lnSpc>
                <a:spcPct val="150000"/>
              </a:lnSpc>
              <a:buNone/>
            </a:pPr>
            <a:r>
              <a:rPr lang="tr-TR" sz="2800" dirty="0"/>
              <a:t>Başhekim şu soruyu sorar:</a:t>
            </a:r>
          </a:p>
          <a:p>
            <a:pPr>
              <a:lnSpc>
                <a:spcPct val="150000"/>
              </a:lnSpc>
              <a:buNone/>
            </a:pPr>
            <a:r>
              <a:rPr lang="tr-TR" sz="2800" b="1" dirty="0"/>
              <a:t>“Sistem düzgün çalışıyorsa neden hasta akışı tıkanıyor?”</a:t>
            </a:r>
            <a:endParaRPr lang="tr-TR" sz="2800" dirty="0"/>
          </a:p>
        </p:txBody>
      </p:sp>
      <p:sp>
        <p:nvSpPr>
          <p:cNvPr id="12" name="TextBox 12"/>
          <p:cNvSpPr txBox="1"/>
          <p:nvPr/>
        </p:nvSpPr>
        <p:spPr>
          <a:xfrm rot="16200000">
            <a:off x="-3200393" y="4669239"/>
            <a:ext cx="8823748" cy="448841"/>
          </a:xfrm>
          <a:prstGeom prst="rect">
            <a:avLst/>
          </a:prstGeom>
        </p:spPr>
        <p:txBody>
          <a:bodyPr lIns="0" tIns="0" rIns="0" bIns="0" rtlCol="0" anchor="t">
            <a:spAutoFit/>
          </a:bodyPr>
          <a:lstStyle/>
          <a:p>
            <a:pPr algn="ctr">
              <a:lnSpc>
                <a:spcPts val="3480"/>
              </a:lnSpc>
            </a:pPr>
            <a:r>
              <a:rPr lang="tr-TR" sz="3600" b="1" dirty="0">
                <a:solidFill>
                  <a:srgbClr val="060644"/>
                </a:solidFill>
                <a:latin typeface="Times New Roman" panose="02020603050405020304" pitchFamily="18" charset="0"/>
                <a:ea typeface="Public Sans Bold"/>
                <a:cs typeface="Times New Roman" panose="02020603050405020304" pitchFamily="18" charset="0"/>
                <a:sym typeface="Public Sans Bold"/>
              </a:rPr>
              <a:t>VAKA ÇALIŞMASI</a:t>
            </a:r>
            <a:endParaRPr lang="en-US" sz="3600" b="1" dirty="0">
              <a:solidFill>
                <a:srgbClr val="060644"/>
              </a:solidFill>
              <a:latin typeface="Times New Roman" panose="02020603050405020304" pitchFamily="18" charset="0"/>
              <a:ea typeface="Public Sans Bold"/>
              <a:cs typeface="Times New Roman" panose="02020603050405020304" pitchFamily="18" charset="0"/>
              <a:sym typeface="Public Sans Bold"/>
            </a:endParaRPr>
          </a:p>
        </p:txBody>
      </p:sp>
      <p:sp>
        <p:nvSpPr>
          <p:cNvPr id="13" name="TextBox 13"/>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en-US" sz="4899" b="1" dirty="0">
                <a:solidFill>
                  <a:srgbClr val="FFFFFF"/>
                </a:solidFill>
                <a:latin typeface="Public Sans Bold"/>
                <a:ea typeface="Public Sans Bold"/>
                <a:cs typeface="Public Sans Bold"/>
                <a:sym typeface="Public Sans Bold"/>
              </a:rPr>
              <a:t>1</a:t>
            </a:r>
            <a:r>
              <a:rPr lang="tr-TR" sz="4899" b="1" dirty="0">
                <a:solidFill>
                  <a:srgbClr val="FFFFFF"/>
                </a:solidFill>
                <a:latin typeface="Public Sans Bold"/>
                <a:ea typeface="Public Sans Bold"/>
                <a:cs typeface="Public Sans Bold"/>
                <a:sym typeface="Public Sans Bold"/>
              </a:rPr>
              <a:t>9</a:t>
            </a:r>
            <a:endParaRPr lang="en-US" sz="4899" b="1" dirty="0">
              <a:solidFill>
                <a:srgbClr val="FFFFFF"/>
              </a:solidFill>
              <a:latin typeface="Public Sans Bold"/>
              <a:ea typeface="Public Sans Bold"/>
              <a:cs typeface="Public Sans Bold"/>
              <a:sym typeface="Public San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latin typeface="Times New Roman" panose="02020603050405020304" pitchFamily="18" charset="0"/>
                  <a:cs typeface="Times New Roman" panose="02020603050405020304" pitchFamily="18" charset="0"/>
                </a:endParaRP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latin typeface="Times New Roman" panose="02020603050405020304" pitchFamily="18" charset="0"/>
                  <a:cs typeface="Times New Roman" panose="02020603050405020304" pitchFamily="18" charset="0"/>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latin typeface="Times New Roman" panose="02020603050405020304" pitchFamily="18" charset="0"/>
                  <a:cs typeface="Times New Roman" panose="02020603050405020304" pitchFamily="18" charset="0"/>
                </a:endParaRP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latin typeface="Times New Roman" panose="02020603050405020304" pitchFamily="18" charset="0"/>
                  <a:cs typeface="Times New Roman" panose="02020603050405020304" pitchFamily="18" charset="0"/>
                </a:endParaRPr>
              </a:p>
            </p:txBody>
          </p:sp>
        </p:grpSp>
      </p:grpSp>
      <p:sp>
        <p:nvSpPr>
          <p:cNvPr id="9" name="AutoShape 9"/>
          <p:cNvSpPr/>
          <p:nvPr/>
        </p:nvSpPr>
        <p:spPr>
          <a:xfrm rot="-5399999">
            <a:off x="16257015" y="7295602"/>
            <a:ext cx="1858401" cy="0"/>
          </a:xfrm>
          <a:prstGeom prst="line">
            <a:avLst/>
          </a:prstGeom>
          <a:ln w="47625" cap="flat">
            <a:solidFill>
              <a:srgbClr val="02084B"/>
            </a:solidFill>
            <a:prstDash val="solid"/>
            <a:headEnd type="none" w="sm" len="sm"/>
            <a:tailEnd type="none" w="sm" len="sm"/>
          </a:ln>
        </p:spPr>
        <p:txBody>
          <a:bodyPr/>
          <a:lstStyle/>
          <a:p>
            <a:endParaRPr lang="tr-TR">
              <a:latin typeface="Times New Roman" panose="02020603050405020304" pitchFamily="18" charset="0"/>
              <a:cs typeface="Times New Roman" panose="02020603050405020304" pitchFamily="18" charset="0"/>
            </a:endParaRPr>
          </a:p>
        </p:txBody>
      </p:sp>
      <p:sp>
        <p:nvSpPr>
          <p:cNvPr id="10" name="Freeform 10"/>
          <p:cNvSpPr/>
          <p:nvPr/>
        </p:nvSpPr>
        <p:spPr>
          <a:xfrm flipH="1" flipV="1">
            <a:off x="-3777" y="0"/>
            <a:ext cx="1346949" cy="2693898"/>
          </a:xfrm>
          <a:custGeom>
            <a:avLst/>
            <a:gdLst/>
            <a:ahLst/>
            <a:cxnLst/>
            <a:rect l="l" t="t" r="r" b="b"/>
            <a:pathLst>
              <a:path w="1346949" h="2693898">
                <a:moveTo>
                  <a:pt x="1346948" y="2693898"/>
                </a:moveTo>
                <a:lnTo>
                  <a:pt x="0" y="2693898"/>
                </a:lnTo>
                <a:lnTo>
                  <a:pt x="0" y="0"/>
                </a:lnTo>
                <a:lnTo>
                  <a:pt x="1346948" y="0"/>
                </a:lnTo>
                <a:lnTo>
                  <a:pt x="1346948"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latin typeface="Times New Roman" panose="02020603050405020304" pitchFamily="18" charset="0"/>
              <a:cs typeface="Times New Roman" panose="02020603050405020304" pitchFamily="18" charset="0"/>
            </a:endParaRPr>
          </a:p>
        </p:txBody>
      </p:sp>
      <p:sp>
        <p:nvSpPr>
          <p:cNvPr id="11" name="Freeform 11"/>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latin typeface="Times New Roman" panose="02020603050405020304" pitchFamily="18" charset="0"/>
              <a:cs typeface="Times New Roman" panose="02020603050405020304" pitchFamily="18" charset="0"/>
            </a:endParaRPr>
          </a:p>
        </p:txBody>
      </p:sp>
      <p:sp>
        <p:nvSpPr>
          <p:cNvPr id="12" name="AutoShape 12"/>
          <p:cNvSpPr/>
          <p:nvPr/>
        </p:nvSpPr>
        <p:spPr>
          <a:xfrm rot="-10800000">
            <a:off x="1029176" y="9403657"/>
            <a:ext cx="1947686" cy="0"/>
          </a:xfrm>
          <a:prstGeom prst="line">
            <a:avLst/>
          </a:prstGeom>
          <a:ln w="47625" cap="flat">
            <a:solidFill>
              <a:srgbClr val="02084B"/>
            </a:solidFill>
            <a:prstDash val="solid"/>
            <a:headEnd type="none" w="sm" len="sm"/>
            <a:tailEnd type="none" w="sm" len="sm"/>
          </a:ln>
        </p:spPr>
        <p:txBody>
          <a:bodyPr/>
          <a:lstStyle/>
          <a:p>
            <a:endParaRPr lang="tr-TR">
              <a:latin typeface="Times New Roman" panose="02020603050405020304" pitchFamily="18" charset="0"/>
              <a:cs typeface="Times New Roman" panose="02020603050405020304" pitchFamily="18" charset="0"/>
            </a:endParaRPr>
          </a:p>
        </p:txBody>
      </p:sp>
      <p:sp>
        <p:nvSpPr>
          <p:cNvPr id="13" name="AutoShape 13"/>
          <p:cNvSpPr/>
          <p:nvPr/>
        </p:nvSpPr>
        <p:spPr>
          <a:xfrm rot="5400000">
            <a:off x="80968" y="8455449"/>
            <a:ext cx="1942136" cy="0"/>
          </a:xfrm>
          <a:prstGeom prst="line">
            <a:avLst/>
          </a:prstGeom>
          <a:ln w="47625" cap="flat">
            <a:solidFill>
              <a:srgbClr val="02084B"/>
            </a:solidFill>
            <a:prstDash val="solid"/>
            <a:headEnd type="none" w="sm" len="sm"/>
            <a:tailEnd type="none" w="sm" len="sm"/>
          </a:ln>
        </p:spPr>
        <p:txBody>
          <a:bodyPr/>
          <a:lstStyle/>
          <a:p>
            <a:endParaRPr lang="tr-TR">
              <a:latin typeface="Times New Roman" panose="02020603050405020304" pitchFamily="18" charset="0"/>
              <a:cs typeface="Times New Roman" panose="02020603050405020304" pitchFamily="18" charset="0"/>
            </a:endParaRPr>
          </a:p>
        </p:txBody>
      </p:sp>
      <p:sp>
        <p:nvSpPr>
          <p:cNvPr id="15" name="TextBox 15"/>
          <p:cNvSpPr txBox="1"/>
          <p:nvPr/>
        </p:nvSpPr>
        <p:spPr>
          <a:xfrm>
            <a:off x="1600206" y="907779"/>
            <a:ext cx="8304857" cy="820609"/>
          </a:xfrm>
          <a:prstGeom prst="rect">
            <a:avLst/>
          </a:prstGeom>
        </p:spPr>
        <p:txBody>
          <a:bodyPr lIns="0" tIns="0" rIns="0" bIns="0" rtlCol="0" anchor="t">
            <a:spAutoFit/>
          </a:bodyPr>
          <a:lstStyle/>
          <a:p>
            <a:pPr algn="ctr">
              <a:lnSpc>
                <a:spcPts val="7000"/>
              </a:lnSpc>
            </a:pPr>
            <a:r>
              <a:rPr lang="en-US" sz="5000" b="1" dirty="0">
                <a:solidFill>
                  <a:srgbClr val="060644"/>
                </a:solidFill>
                <a:latin typeface="Times New Roman" panose="02020603050405020304" pitchFamily="18" charset="0"/>
                <a:ea typeface="Public Sans Bold"/>
                <a:cs typeface="Times New Roman" panose="02020603050405020304" pitchFamily="18" charset="0"/>
                <a:sym typeface="Public Sans Bold"/>
              </a:rPr>
              <a:t>DERS</a:t>
            </a:r>
            <a:r>
              <a:rPr lang="tr-TR" sz="5000" b="1" dirty="0">
                <a:solidFill>
                  <a:srgbClr val="060644"/>
                </a:solidFill>
                <a:latin typeface="Times New Roman" panose="02020603050405020304" pitchFamily="18" charset="0"/>
                <a:ea typeface="Public Sans Bold"/>
                <a:cs typeface="Times New Roman" panose="02020603050405020304" pitchFamily="18" charset="0"/>
                <a:sym typeface="Public Sans Bold"/>
              </a:rPr>
              <a:t>İ</a:t>
            </a:r>
            <a:r>
              <a:rPr lang="en-US" sz="5000" b="1" dirty="0">
                <a:solidFill>
                  <a:srgbClr val="060644"/>
                </a:solidFill>
                <a:latin typeface="Times New Roman" panose="02020603050405020304" pitchFamily="18" charset="0"/>
                <a:ea typeface="Public Sans Bold"/>
                <a:cs typeface="Times New Roman" panose="02020603050405020304" pitchFamily="18" charset="0"/>
                <a:sym typeface="Public Sans Bold"/>
              </a:rPr>
              <a:t>N </a:t>
            </a:r>
            <a:r>
              <a:rPr lang="tr-TR" sz="5000" b="1" dirty="0">
                <a:solidFill>
                  <a:srgbClr val="060644"/>
                </a:solidFill>
                <a:latin typeface="Times New Roman" panose="02020603050405020304" pitchFamily="18" charset="0"/>
                <a:ea typeface="Public Sans Bold"/>
                <a:cs typeface="Times New Roman" panose="02020603050405020304" pitchFamily="18" charset="0"/>
                <a:sym typeface="Public Sans Bold"/>
              </a:rPr>
              <a:t>KAZANIMLARI</a:t>
            </a:r>
            <a:endParaRPr lang="en-US" sz="5000" b="1" dirty="0">
              <a:solidFill>
                <a:srgbClr val="060644"/>
              </a:solidFill>
              <a:latin typeface="Times New Roman" panose="02020603050405020304" pitchFamily="18" charset="0"/>
              <a:ea typeface="Public Sans Bold"/>
              <a:cs typeface="Times New Roman" panose="02020603050405020304" pitchFamily="18" charset="0"/>
              <a:sym typeface="Public Sans Bold"/>
            </a:endParaRPr>
          </a:p>
        </p:txBody>
      </p:sp>
      <p:sp>
        <p:nvSpPr>
          <p:cNvPr id="17" name="TextBox 17"/>
          <p:cNvSpPr txBox="1"/>
          <p:nvPr/>
        </p:nvSpPr>
        <p:spPr>
          <a:xfrm>
            <a:off x="16718813" y="8886825"/>
            <a:ext cx="887181" cy="742950"/>
          </a:xfrm>
          <a:prstGeom prst="rect">
            <a:avLst/>
          </a:prstGeom>
        </p:spPr>
        <p:txBody>
          <a:bodyPr lIns="0" tIns="0" rIns="0" bIns="0" rtlCol="0" anchor="t">
            <a:spAutoFit/>
          </a:bodyPr>
          <a:lstStyle/>
          <a:p>
            <a:pPr algn="ctr">
              <a:lnSpc>
                <a:spcPts val="5879"/>
              </a:lnSpc>
              <a:spcBef>
                <a:spcPct val="0"/>
              </a:spcBef>
            </a:pPr>
            <a:r>
              <a:rPr lang="en-US" sz="4899" b="1">
                <a:solidFill>
                  <a:srgbClr val="FFFFFF"/>
                </a:solidFill>
                <a:latin typeface="Times New Roman" panose="02020603050405020304" pitchFamily="18" charset="0"/>
                <a:ea typeface="Public Sans Bold"/>
                <a:cs typeface="Times New Roman" panose="02020603050405020304" pitchFamily="18" charset="0"/>
                <a:sym typeface="Public Sans Bold"/>
              </a:rPr>
              <a:t>2</a:t>
            </a:r>
          </a:p>
        </p:txBody>
      </p:sp>
      <p:pic>
        <p:nvPicPr>
          <p:cNvPr id="18" name="Resim 17" descr="logo, metin, simge, sembol, yazı tipi içeren bir resim&#10;&#10;Yapay zeka tarafından oluşturulmuş içerik yanlış olabilir.">
            <a:extLst>
              <a:ext uri="{FF2B5EF4-FFF2-40B4-BE49-F238E27FC236}">
                <a16:creationId xmlns:a16="http://schemas.microsoft.com/office/drawing/2014/main" id="{65CCFA35-7684-21E5-3300-80BD8F5BD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4800" y="225789"/>
            <a:ext cx="2857500" cy="1600200"/>
          </a:xfrm>
          <a:prstGeom prst="rect">
            <a:avLst/>
          </a:prstGeom>
        </p:spPr>
      </p:pic>
      <p:graphicFrame>
        <p:nvGraphicFramePr>
          <p:cNvPr id="23" name="Metin kutusu 20">
            <a:extLst>
              <a:ext uri="{FF2B5EF4-FFF2-40B4-BE49-F238E27FC236}">
                <a16:creationId xmlns:a16="http://schemas.microsoft.com/office/drawing/2014/main" id="{F1C6EE8C-B99F-1780-28BD-4E9FA2C792F6}"/>
              </a:ext>
            </a:extLst>
          </p:cNvPr>
          <p:cNvGraphicFramePr/>
          <p:nvPr>
            <p:extLst>
              <p:ext uri="{D42A27DB-BD31-4B8C-83A1-F6EECF244321}">
                <p14:modId xmlns:p14="http://schemas.microsoft.com/office/powerpoint/2010/main" val="2581190613"/>
              </p:ext>
            </p:extLst>
          </p:nvPr>
        </p:nvGraphicFramePr>
        <p:xfrm>
          <a:off x="1074897" y="2055493"/>
          <a:ext cx="16374903" cy="63432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500" b="-9499"/>
            </a:stretch>
          </a:blipFill>
        </p:spPr>
        <p:txBody>
          <a:bodyPr/>
          <a:lstStyle/>
          <a:p>
            <a:endParaRPr lang="tr-TR"/>
          </a:p>
        </p:txBody>
      </p:sp>
      <p:sp>
        <p:nvSpPr>
          <p:cNvPr id="3" name="TextBox 3"/>
          <p:cNvSpPr txBox="1"/>
          <p:nvPr/>
        </p:nvSpPr>
        <p:spPr>
          <a:xfrm>
            <a:off x="1052036" y="4296918"/>
            <a:ext cx="16231552" cy="1407413"/>
          </a:xfrm>
          <a:prstGeom prst="rect">
            <a:avLst/>
          </a:prstGeom>
        </p:spPr>
        <p:txBody>
          <a:bodyPr lIns="0" tIns="0" rIns="0" bIns="0" rtlCol="0" anchor="t">
            <a:spAutoFit/>
          </a:bodyPr>
          <a:lstStyle/>
          <a:p>
            <a:pPr algn="ctr">
              <a:lnSpc>
                <a:spcPts val="10877"/>
              </a:lnSpc>
            </a:pPr>
            <a:r>
              <a:rPr lang="en-US" sz="9799" b="1">
                <a:solidFill>
                  <a:srgbClr val="060644"/>
                </a:solidFill>
                <a:latin typeface="Libre Franklin Bold"/>
                <a:ea typeface="Libre Franklin Bold"/>
                <a:cs typeface="Libre Franklin Bold"/>
                <a:sym typeface="Libre Franklin Bold"/>
              </a:rPr>
              <a:t>TEŞEKKÜRLER</a:t>
            </a:r>
          </a:p>
        </p:txBody>
      </p:sp>
      <p:sp>
        <p:nvSpPr>
          <p:cNvPr id="4" name="Freeform 4"/>
          <p:cNvSpPr/>
          <p:nvPr/>
        </p:nvSpPr>
        <p:spPr>
          <a:xfrm flipH="1" flipV="1">
            <a:off x="0" y="0"/>
            <a:ext cx="2057400" cy="4114800"/>
          </a:xfrm>
          <a:custGeom>
            <a:avLst/>
            <a:gdLst/>
            <a:ahLst/>
            <a:cxnLst/>
            <a:rect l="l" t="t" r="r" b="b"/>
            <a:pathLst>
              <a:path w="2057400" h="4114800">
                <a:moveTo>
                  <a:pt x="2057400" y="4114800"/>
                </a:moveTo>
                <a:lnTo>
                  <a:pt x="0" y="4114800"/>
                </a:lnTo>
                <a:lnTo>
                  <a:pt x="0" y="0"/>
                </a:lnTo>
                <a:lnTo>
                  <a:pt x="2057400" y="0"/>
                </a:lnTo>
                <a:lnTo>
                  <a:pt x="205740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5" name="Freeform 5"/>
          <p:cNvSpPr/>
          <p:nvPr/>
        </p:nvSpPr>
        <p:spPr>
          <a:xfrm>
            <a:off x="16230600" y="6172200"/>
            <a:ext cx="2057400" cy="4114800"/>
          </a:xfrm>
          <a:custGeom>
            <a:avLst/>
            <a:gdLst/>
            <a:ahLst/>
            <a:cxnLst/>
            <a:rect l="l" t="t" r="r" b="b"/>
            <a:pathLst>
              <a:path w="2057400" h="4114800">
                <a:moveTo>
                  <a:pt x="0" y="0"/>
                </a:moveTo>
                <a:lnTo>
                  <a:pt x="2057400" y="0"/>
                </a:lnTo>
                <a:lnTo>
                  <a:pt x="20574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nvGrpSpPr>
          <p:cNvPr id="6" name="Group 6"/>
          <p:cNvGrpSpPr/>
          <p:nvPr/>
        </p:nvGrpSpPr>
        <p:grpSpPr>
          <a:xfrm>
            <a:off x="15453264" y="8626320"/>
            <a:ext cx="1554673" cy="1554673"/>
            <a:chOff x="0" y="0"/>
            <a:chExt cx="2072897" cy="2072897"/>
          </a:xfrm>
        </p:grpSpPr>
        <p:grpSp>
          <p:nvGrpSpPr>
            <p:cNvPr id="7" name="Group 7"/>
            <p:cNvGrpSpPr/>
            <p:nvPr/>
          </p:nvGrpSpPr>
          <p:grpSpPr>
            <a:xfrm rot="-2700000">
              <a:off x="483157" y="483157"/>
              <a:ext cx="1106584" cy="1106584"/>
              <a:chOff x="0" y="0"/>
              <a:chExt cx="812800" cy="812800"/>
            </a:xfrm>
          </p:grpSpPr>
          <p:sp>
            <p:nvSpPr>
              <p:cNvPr id="8" name="Freeform 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2700000">
              <a:off x="303569" y="303569"/>
              <a:ext cx="1465759" cy="1465759"/>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3" name="AutoShape 13"/>
          <p:cNvSpPr/>
          <p:nvPr/>
        </p:nvSpPr>
        <p:spPr>
          <a:xfrm>
            <a:off x="14971262" y="835718"/>
            <a:ext cx="2287562" cy="0"/>
          </a:xfrm>
          <a:prstGeom prst="line">
            <a:avLst/>
          </a:prstGeom>
          <a:ln w="47625" cap="flat">
            <a:solidFill>
              <a:srgbClr val="02084B"/>
            </a:solidFill>
            <a:prstDash val="solid"/>
            <a:headEnd type="none" w="sm" len="sm"/>
            <a:tailEnd type="none" w="sm" len="sm"/>
          </a:ln>
        </p:spPr>
        <p:txBody>
          <a:bodyPr/>
          <a:lstStyle/>
          <a:p>
            <a:endParaRPr lang="tr-TR"/>
          </a:p>
        </p:txBody>
      </p:sp>
      <p:sp>
        <p:nvSpPr>
          <p:cNvPr id="14" name="AutoShape 14"/>
          <p:cNvSpPr/>
          <p:nvPr/>
        </p:nvSpPr>
        <p:spPr>
          <a:xfrm rot="-10800000">
            <a:off x="1029176" y="9403657"/>
            <a:ext cx="1947686" cy="0"/>
          </a:xfrm>
          <a:prstGeom prst="line">
            <a:avLst/>
          </a:prstGeom>
          <a:ln w="47625" cap="flat">
            <a:solidFill>
              <a:srgbClr val="02084B"/>
            </a:solidFill>
            <a:prstDash val="solid"/>
            <a:headEnd type="none" w="sm" len="sm"/>
            <a:tailEnd type="none" w="sm" len="sm"/>
          </a:ln>
        </p:spPr>
        <p:txBody>
          <a:bodyPr/>
          <a:lstStyle/>
          <a:p>
            <a:endParaRPr lang="tr-TR"/>
          </a:p>
        </p:txBody>
      </p:sp>
      <p:sp>
        <p:nvSpPr>
          <p:cNvPr id="15" name="AutoShape 15"/>
          <p:cNvSpPr/>
          <p:nvPr/>
        </p:nvSpPr>
        <p:spPr>
          <a:xfrm rot="-5354227">
            <a:off x="16076093" y="1957388"/>
            <a:ext cx="228926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6" name="AutoShape 16"/>
          <p:cNvSpPr/>
          <p:nvPr/>
        </p:nvSpPr>
        <p:spPr>
          <a:xfrm rot="5400000">
            <a:off x="80968" y="8455449"/>
            <a:ext cx="1942136" cy="0"/>
          </a:xfrm>
          <a:prstGeom prst="line">
            <a:avLst/>
          </a:prstGeom>
          <a:ln w="47625" cap="flat">
            <a:solidFill>
              <a:srgbClr val="02084B"/>
            </a:solidFill>
            <a:prstDash val="solid"/>
            <a:headEnd type="none" w="sm" len="sm"/>
            <a:tailEnd type="none" w="sm" len="sm"/>
          </a:ln>
        </p:spPr>
        <p:txBody>
          <a:bodyPr/>
          <a:lstStyle/>
          <a:p>
            <a:endParaRPr lang="tr-TR"/>
          </a:p>
        </p:txBody>
      </p:sp>
      <p:sp>
        <p:nvSpPr>
          <p:cNvPr id="17" name="Freeform 17"/>
          <p:cNvSpPr/>
          <p:nvPr/>
        </p:nvSpPr>
        <p:spPr>
          <a:xfrm>
            <a:off x="7530145" y="744988"/>
            <a:ext cx="2781774" cy="2781774"/>
          </a:xfrm>
          <a:custGeom>
            <a:avLst/>
            <a:gdLst/>
            <a:ahLst/>
            <a:cxnLst/>
            <a:rect l="l" t="t" r="r" b="b"/>
            <a:pathLst>
              <a:path w="2781774" h="2781774">
                <a:moveTo>
                  <a:pt x="0" y="0"/>
                </a:moveTo>
                <a:lnTo>
                  <a:pt x="2781773" y="0"/>
                </a:lnTo>
                <a:lnTo>
                  <a:pt x="2781773" y="2781774"/>
                </a:lnTo>
                <a:lnTo>
                  <a:pt x="0" y="2781774"/>
                </a:lnTo>
                <a:lnTo>
                  <a:pt x="0" y="0"/>
                </a:lnTo>
                <a:close/>
              </a:path>
            </a:pathLst>
          </a:custGeom>
          <a:blipFill>
            <a:blip r:embed="rId5"/>
            <a:stretch>
              <a:fillRect/>
            </a:stretch>
          </a:blipFill>
        </p:spPr>
        <p:txBody>
          <a:bodyPr/>
          <a:lstStyle/>
          <a:p>
            <a:endParaRPr lang="tr-TR"/>
          </a:p>
        </p:txBody>
      </p:sp>
      <p:sp>
        <p:nvSpPr>
          <p:cNvPr id="18" name="TextBox 18"/>
          <p:cNvSpPr txBox="1"/>
          <p:nvPr/>
        </p:nvSpPr>
        <p:spPr>
          <a:xfrm>
            <a:off x="2317953" y="7422468"/>
            <a:ext cx="13651141" cy="615950"/>
          </a:xfrm>
          <a:prstGeom prst="rect">
            <a:avLst/>
          </a:prstGeom>
        </p:spPr>
        <p:txBody>
          <a:bodyPr lIns="0" tIns="0" rIns="0" bIns="0" rtlCol="0" anchor="t">
            <a:spAutoFit/>
          </a:bodyPr>
          <a:lstStyle/>
          <a:p>
            <a:pPr algn="ctr">
              <a:lnSpc>
                <a:spcPts val="4900"/>
              </a:lnSpc>
            </a:pPr>
            <a:r>
              <a:rPr lang="en-US" sz="3500" spc="-5">
                <a:solidFill>
                  <a:srgbClr val="000000"/>
                </a:solidFill>
                <a:latin typeface="Public Sans"/>
                <a:ea typeface="Public Sans"/>
                <a:cs typeface="Public Sans"/>
                <a:sym typeface="Public Sans"/>
              </a:rPr>
              <a:t>seydacavmak@cag.edu.tr</a:t>
            </a:r>
          </a:p>
        </p:txBody>
      </p:sp>
      <p:sp>
        <p:nvSpPr>
          <p:cNvPr id="19" name="TextBox 19"/>
          <p:cNvSpPr txBox="1"/>
          <p:nvPr/>
        </p:nvSpPr>
        <p:spPr>
          <a:xfrm>
            <a:off x="15787009" y="9032182"/>
            <a:ext cx="887181" cy="742950"/>
          </a:xfrm>
          <a:prstGeom prst="rect">
            <a:avLst/>
          </a:prstGeom>
        </p:spPr>
        <p:txBody>
          <a:bodyPr lIns="0" tIns="0" rIns="0" bIns="0" rtlCol="0" anchor="t">
            <a:spAutoFit/>
          </a:bodyPr>
          <a:lstStyle/>
          <a:p>
            <a:pPr algn="ctr">
              <a:lnSpc>
                <a:spcPts val="5879"/>
              </a:lnSpc>
              <a:spcBef>
                <a:spcPct val="0"/>
              </a:spcBef>
            </a:pPr>
            <a:r>
              <a:rPr lang="en-US" sz="4899" b="1">
                <a:solidFill>
                  <a:srgbClr val="FFFFFF"/>
                </a:solidFill>
                <a:latin typeface="Public Sans Bold"/>
                <a:ea typeface="Public Sans Bold"/>
                <a:cs typeface="Public Sans Bold"/>
                <a:sym typeface="Public Sans Bold"/>
              </a:rPr>
              <a:t>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04960" y="8886825"/>
            <a:ext cx="1158592" cy="1158592"/>
            <a:chOff x="0" y="0"/>
            <a:chExt cx="1544789" cy="1544789"/>
          </a:xfrm>
        </p:grpSpPr>
        <p:grpSp>
          <p:nvGrpSpPr>
            <p:cNvPr id="3" name="Group 3"/>
            <p:cNvGrpSpPr/>
            <p:nvPr/>
          </p:nvGrpSpPr>
          <p:grpSpPr>
            <a:xfrm rot="-2700000">
              <a:off x="360064" y="360064"/>
              <a:ext cx="824662" cy="824662"/>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endParaRPr/>
              </a:p>
            </p:txBody>
          </p:sp>
        </p:grpSp>
        <p:grpSp>
          <p:nvGrpSpPr>
            <p:cNvPr id="6" name="Group 6"/>
            <p:cNvGrpSpPr/>
            <p:nvPr/>
          </p:nvGrpSpPr>
          <p:grpSpPr>
            <a:xfrm rot="-2700000">
              <a:off x="226229" y="226229"/>
              <a:ext cx="1092331" cy="1092331"/>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endParaRPr/>
              </a:p>
            </p:txBody>
          </p:sp>
        </p:grpSp>
      </p:grpSp>
      <p:sp>
        <p:nvSpPr>
          <p:cNvPr id="9" name="Freeform 9"/>
          <p:cNvSpPr/>
          <p:nvPr/>
        </p:nvSpPr>
        <p:spPr>
          <a:xfrm flipH="1" flipV="1">
            <a:off x="0" y="0"/>
            <a:ext cx="1346949" cy="2693898"/>
          </a:xfrm>
          <a:custGeom>
            <a:avLst/>
            <a:gdLst/>
            <a:ahLst/>
            <a:cxnLst/>
            <a:rect l="l" t="t" r="r" b="b"/>
            <a:pathLst>
              <a:path w="1346949" h="2693898">
                <a:moveTo>
                  <a:pt x="1346949" y="2693898"/>
                </a:moveTo>
                <a:lnTo>
                  <a:pt x="0" y="2693898"/>
                </a:lnTo>
                <a:lnTo>
                  <a:pt x="0" y="0"/>
                </a:lnTo>
                <a:lnTo>
                  <a:pt x="1346949" y="0"/>
                </a:lnTo>
                <a:lnTo>
                  <a:pt x="1346949"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0" name="TextBox 10"/>
          <p:cNvSpPr txBox="1"/>
          <p:nvPr/>
        </p:nvSpPr>
        <p:spPr>
          <a:xfrm>
            <a:off x="8120431" y="208337"/>
            <a:ext cx="8018404" cy="751103"/>
          </a:xfrm>
          <a:prstGeom prst="rect">
            <a:avLst/>
          </a:prstGeom>
        </p:spPr>
        <p:txBody>
          <a:bodyPr wrap="square" lIns="0" tIns="0" rIns="0" bIns="0" rtlCol="0" anchor="t">
            <a:spAutoFit/>
          </a:bodyPr>
          <a:lstStyle/>
          <a:p>
            <a:pPr algn="r">
              <a:lnSpc>
                <a:spcPts val="6440"/>
              </a:lnSpc>
            </a:pPr>
            <a:r>
              <a:rPr lang="tr-TR" sz="4600" b="1" dirty="0">
                <a:solidFill>
                  <a:srgbClr val="060644"/>
                </a:solidFill>
                <a:latin typeface="Public Sans Bold"/>
                <a:ea typeface="Public Sans Bold"/>
                <a:cs typeface="Public Sans Bold"/>
                <a:sym typeface="Public Sans Bold"/>
              </a:rPr>
              <a:t>POLİKLİNİK VE KLİNİK</a:t>
            </a:r>
            <a:endParaRPr lang="en-US" sz="4600" b="1" dirty="0">
              <a:solidFill>
                <a:srgbClr val="060644"/>
              </a:solidFill>
              <a:latin typeface="Public Sans Bold"/>
              <a:ea typeface="Public Sans Bold"/>
              <a:cs typeface="Public Sans Bold"/>
              <a:sym typeface="Public Sans Bold"/>
            </a:endParaRPr>
          </a:p>
        </p:txBody>
      </p:sp>
      <p:sp>
        <p:nvSpPr>
          <p:cNvPr id="11" name="TextBox 11"/>
          <p:cNvSpPr txBox="1"/>
          <p:nvPr/>
        </p:nvSpPr>
        <p:spPr>
          <a:xfrm>
            <a:off x="1346949" y="1194549"/>
            <a:ext cx="16333468" cy="6559488"/>
          </a:xfrm>
          <a:prstGeom prst="rect">
            <a:avLst/>
          </a:prstGeom>
        </p:spPr>
        <p:txBody>
          <a:bodyPr lIns="0" tIns="0" rIns="0" bIns="0" rtlCol="0" anchor="t">
            <a:spAutoFit/>
          </a:bodyPr>
          <a:lstStyle/>
          <a:p>
            <a:pPr marL="457200" indent="-457200" algn="just">
              <a:lnSpc>
                <a:spcPct val="150000"/>
              </a:lnSpc>
              <a:buFont typeface="Arial" panose="020B0604020202020204" pitchFamily="34" charset="0"/>
              <a:buChar char="•"/>
            </a:pPr>
            <a:r>
              <a:rPr lang="tr-TR" sz="3200" b="1" dirty="0">
                <a:latin typeface="Times New Roman" panose="02020603050405020304" pitchFamily="18" charset="0"/>
                <a:cs typeface="Times New Roman" panose="02020603050405020304" pitchFamily="18" charset="0"/>
              </a:rPr>
              <a:t>Poliklinik, </a:t>
            </a:r>
            <a:r>
              <a:rPr lang="tr-TR" sz="3200" dirty="0">
                <a:latin typeface="Times New Roman" panose="02020603050405020304" pitchFamily="18" charset="0"/>
                <a:cs typeface="Times New Roman" panose="02020603050405020304" pitchFamily="18" charset="0"/>
              </a:rPr>
              <a:t>Fransızca kökenli bir sözcük olup ayaktan muayene, tetkik, teşhis ve tedavi hizmetlerinin yapıldığı, hastaların yataklı tedavi kurumlarında ilk müracaat üniteleridir. </a:t>
            </a:r>
          </a:p>
          <a:p>
            <a:pPr marL="457200" indent="-457200" algn="just">
              <a:lnSpc>
                <a:spcPct val="150000"/>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Örneğin Ortopedi Polikliniği, Nöroloji Polikliniği, Kardiyoloji Polikliniği, Göz Hastalıkları Polikliniği, Çocuk Sağlığı Polikliniği vb. bu tür ünitelerdendir. </a:t>
            </a:r>
          </a:p>
          <a:p>
            <a:pPr marL="457200" indent="-457200" algn="just">
              <a:lnSpc>
                <a:spcPct val="150000"/>
              </a:lnSpc>
              <a:buFont typeface="Arial" panose="020B0604020202020204" pitchFamily="34" charset="0"/>
              <a:buChar char="•"/>
            </a:pPr>
            <a:r>
              <a:rPr lang="tr-TR" sz="3200" b="1" dirty="0">
                <a:latin typeface="Times New Roman" panose="02020603050405020304" pitchFamily="18" charset="0"/>
                <a:cs typeface="Times New Roman" panose="02020603050405020304" pitchFamily="18" charset="0"/>
              </a:rPr>
              <a:t>Klinik</a:t>
            </a:r>
            <a:r>
              <a:rPr lang="tr-TR" sz="3200" dirty="0">
                <a:latin typeface="Times New Roman" panose="02020603050405020304" pitchFamily="18" charset="0"/>
                <a:cs typeface="Times New Roman" panose="02020603050405020304" pitchFamily="18" charset="0"/>
              </a:rPr>
              <a:t> ise hasta bakımının yapıldığı yerdir. Klinik hizmetleri her ne kadar hasta bakımının yapıldığı yer olarak tanımlansa da uygulamada klinik hizmetleri ayakta bakılması gereken hastaların tanılarının yapıldığı yerler olarak da tanımlanabilmektedir. </a:t>
            </a:r>
          </a:p>
          <a:p>
            <a:pPr marL="457200" indent="-457200" algn="just">
              <a:lnSpc>
                <a:spcPct val="150000"/>
              </a:lnSpc>
              <a:buFont typeface="Arial" panose="020B0604020202020204" pitchFamily="34" charset="0"/>
              <a:buChar char="•"/>
            </a:pPr>
            <a:r>
              <a:rPr lang="tr-TR" sz="3200" dirty="0">
                <a:latin typeface="Times New Roman" panose="02020603050405020304" pitchFamily="18" charset="0"/>
                <a:cs typeface="Times New Roman" panose="02020603050405020304" pitchFamily="18" charset="0"/>
              </a:rPr>
              <a:t>Bu tür ünitelere ise Uyku Bozuklukları Merkezi, Diyaliz Ünitesi ve Evde Sağlık Hizmetleri örnek olarak gösterilebilir. </a:t>
            </a:r>
            <a:endParaRPr lang="en-US" sz="3035"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2" name="AutoShape 12"/>
          <p:cNvSpPr/>
          <p:nvPr/>
        </p:nvSpPr>
        <p:spPr>
          <a:xfrm flipH="1">
            <a:off x="6705600" y="583888"/>
            <a:ext cx="2829662" cy="0"/>
          </a:xfrm>
          <a:prstGeom prst="line">
            <a:avLst/>
          </a:prstGeom>
          <a:ln w="47625" cap="flat">
            <a:solidFill>
              <a:srgbClr val="02084B"/>
            </a:solidFill>
            <a:prstDash val="solid"/>
            <a:headEnd type="none" w="sm" len="sm"/>
            <a:tailEnd type="none" w="sm" len="sm"/>
          </a:ln>
        </p:spPr>
        <p:txBody>
          <a:bodyPr/>
          <a:lstStyle/>
          <a:p>
            <a:endParaRPr lang="tr-TR"/>
          </a:p>
        </p:txBody>
      </p:sp>
      <p:sp>
        <p:nvSpPr>
          <p:cNvPr id="13" name="TextBox 13"/>
          <p:cNvSpPr txBox="1"/>
          <p:nvPr/>
        </p:nvSpPr>
        <p:spPr>
          <a:xfrm>
            <a:off x="16940666" y="9094646"/>
            <a:ext cx="887181" cy="742950"/>
          </a:xfrm>
          <a:prstGeom prst="rect">
            <a:avLst/>
          </a:prstGeom>
        </p:spPr>
        <p:txBody>
          <a:bodyPr lIns="0" tIns="0" rIns="0" bIns="0" rtlCol="0" anchor="t">
            <a:spAutoFit/>
          </a:bodyPr>
          <a:lstStyle/>
          <a:p>
            <a:pPr algn="ctr">
              <a:lnSpc>
                <a:spcPts val="5879"/>
              </a:lnSpc>
              <a:spcBef>
                <a:spcPct val="0"/>
              </a:spcBef>
            </a:pPr>
            <a:r>
              <a:rPr lang="en-US" sz="4899" b="1">
                <a:solidFill>
                  <a:srgbClr val="FFFFFF"/>
                </a:solidFill>
                <a:latin typeface="Public Sans Bold"/>
                <a:ea typeface="Public Sans Bold"/>
                <a:cs typeface="Public Sans Bold"/>
                <a:sym typeface="Public Sans Bold"/>
              </a:rPr>
              <a:t>3</a:t>
            </a:r>
          </a:p>
        </p:txBody>
      </p:sp>
      <p:pic>
        <p:nvPicPr>
          <p:cNvPr id="15" name="Resim 14" descr="metin, daire, tasarım içeren bir resim">
            <a:extLst>
              <a:ext uri="{FF2B5EF4-FFF2-40B4-BE49-F238E27FC236}">
                <a16:creationId xmlns:a16="http://schemas.microsoft.com/office/drawing/2014/main" id="{6E46E3C1-114D-9F1E-6051-75EDBB8FC67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431009" y="7886700"/>
            <a:ext cx="3202787" cy="23140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BAFE3-B732-C9F8-1BCC-1F3E452A397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8FDEAE2-C1C1-B9CF-60DF-D9AF14F625CD}"/>
              </a:ext>
            </a:extLst>
          </p:cNvPr>
          <p:cNvGrpSpPr/>
          <p:nvPr/>
        </p:nvGrpSpPr>
        <p:grpSpPr>
          <a:xfrm>
            <a:off x="16804960" y="8886825"/>
            <a:ext cx="1158592" cy="1158592"/>
            <a:chOff x="0" y="0"/>
            <a:chExt cx="1544789" cy="1544789"/>
          </a:xfrm>
        </p:grpSpPr>
        <p:grpSp>
          <p:nvGrpSpPr>
            <p:cNvPr id="3" name="Group 3">
              <a:extLst>
                <a:ext uri="{FF2B5EF4-FFF2-40B4-BE49-F238E27FC236}">
                  <a16:creationId xmlns:a16="http://schemas.microsoft.com/office/drawing/2014/main" id="{EF5AAC82-7EEE-6A56-9BE2-F81B9E4CAF00}"/>
                </a:ext>
              </a:extLst>
            </p:cNvPr>
            <p:cNvGrpSpPr/>
            <p:nvPr/>
          </p:nvGrpSpPr>
          <p:grpSpPr>
            <a:xfrm rot="-2700000">
              <a:off x="360064" y="360064"/>
              <a:ext cx="824662" cy="824662"/>
              <a:chOff x="0" y="0"/>
              <a:chExt cx="812800" cy="812800"/>
            </a:xfrm>
          </p:grpSpPr>
          <p:sp>
            <p:nvSpPr>
              <p:cNvPr id="4" name="Freeform 4">
                <a:extLst>
                  <a:ext uri="{FF2B5EF4-FFF2-40B4-BE49-F238E27FC236}">
                    <a16:creationId xmlns:a16="http://schemas.microsoft.com/office/drawing/2014/main" id="{ACCD8773-1BBB-95E2-1A59-0AA5B419C050}"/>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a:extLst>
                  <a:ext uri="{FF2B5EF4-FFF2-40B4-BE49-F238E27FC236}">
                    <a16:creationId xmlns:a16="http://schemas.microsoft.com/office/drawing/2014/main" id="{4DF560FC-8C61-9633-27F9-C6E717A5DA66}"/>
                  </a:ext>
                </a:extLst>
              </p:cNvPr>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endParaRPr/>
              </a:p>
            </p:txBody>
          </p:sp>
        </p:grpSp>
        <p:grpSp>
          <p:nvGrpSpPr>
            <p:cNvPr id="6" name="Group 6">
              <a:extLst>
                <a:ext uri="{FF2B5EF4-FFF2-40B4-BE49-F238E27FC236}">
                  <a16:creationId xmlns:a16="http://schemas.microsoft.com/office/drawing/2014/main" id="{4F4F222B-FF98-B49D-484C-7BFCCF757BE0}"/>
                </a:ext>
              </a:extLst>
            </p:cNvPr>
            <p:cNvGrpSpPr/>
            <p:nvPr/>
          </p:nvGrpSpPr>
          <p:grpSpPr>
            <a:xfrm rot="-2700000">
              <a:off x="226229" y="226229"/>
              <a:ext cx="1092331" cy="1092331"/>
              <a:chOff x="0" y="0"/>
              <a:chExt cx="812800" cy="812800"/>
            </a:xfrm>
          </p:grpSpPr>
          <p:sp>
            <p:nvSpPr>
              <p:cNvPr id="7" name="Freeform 7">
                <a:extLst>
                  <a:ext uri="{FF2B5EF4-FFF2-40B4-BE49-F238E27FC236}">
                    <a16:creationId xmlns:a16="http://schemas.microsoft.com/office/drawing/2014/main" id="{2036DA8C-B7C1-81FA-6724-D68AD90BA8AA}"/>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a:extLst>
                  <a:ext uri="{FF2B5EF4-FFF2-40B4-BE49-F238E27FC236}">
                    <a16:creationId xmlns:a16="http://schemas.microsoft.com/office/drawing/2014/main" id="{91BECA89-6128-61B4-373D-F0ED94E062E5}"/>
                  </a:ext>
                </a:extLst>
              </p:cNvPr>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endParaRPr/>
              </a:p>
            </p:txBody>
          </p:sp>
        </p:grpSp>
      </p:grpSp>
      <p:sp>
        <p:nvSpPr>
          <p:cNvPr id="9" name="Freeform 9">
            <a:extLst>
              <a:ext uri="{FF2B5EF4-FFF2-40B4-BE49-F238E27FC236}">
                <a16:creationId xmlns:a16="http://schemas.microsoft.com/office/drawing/2014/main" id="{37135DB2-7D1E-AFC0-4F80-838A5129018C}"/>
              </a:ext>
            </a:extLst>
          </p:cNvPr>
          <p:cNvSpPr/>
          <p:nvPr/>
        </p:nvSpPr>
        <p:spPr>
          <a:xfrm flipH="1" flipV="1">
            <a:off x="0" y="0"/>
            <a:ext cx="1346949" cy="2693898"/>
          </a:xfrm>
          <a:custGeom>
            <a:avLst/>
            <a:gdLst/>
            <a:ahLst/>
            <a:cxnLst/>
            <a:rect l="l" t="t" r="r" b="b"/>
            <a:pathLst>
              <a:path w="1346949" h="2693898">
                <a:moveTo>
                  <a:pt x="1346949" y="2693898"/>
                </a:moveTo>
                <a:lnTo>
                  <a:pt x="0" y="2693898"/>
                </a:lnTo>
                <a:lnTo>
                  <a:pt x="0" y="0"/>
                </a:lnTo>
                <a:lnTo>
                  <a:pt x="1346949" y="0"/>
                </a:lnTo>
                <a:lnTo>
                  <a:pt x="1346949"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0" name="TextBox 10">
            <a:extLst>
              <a:ext uri="{FF2B5EF4-FFF2-40B4-BE49-F238E27FC236}">
                <a16:creationId xmlns:a16="http://schemas.microsoft.com/office/drawing/2014/main" id="{DCA4F050-0F7B-8E03-A07B-A7E66A231AF6}"/>
              </a:ext>
            </a:extLst>
          </p:cNvPr>
          <p:cNvSpPr txBox="1"/>
          <p:nvPr/>
        </p:nvSpPr>
        <p:spPr>
          <a:xfrm>
            <a:off x="9662013" y="187858"/>
            <a:ext cx="8018404" cy="721608"/>
          </a:xfrm>
          <a:prstGeom prst="rect">
            <a:avLst/>
          </a:prstGeom>
        </p:spPr>
        <p:txBody>
          <a:bodyPr wrap="square" lIns="0" tIns="0" rIns="0" bIns="0" rtlCol="0" anchor="t">
            <a:spAutoFit/>
          </a:bodyPr>
          <a:lstStyle/>
          <a:p>
            <a:pPr algn="r">
              <a:lnSpc>
                <a:spcPts val="6440"/>
              </a:lnSpc>
            </a:pPr>
            <a:r>
              <a:rPr lang="en-US" sz="3600" b="1" dirty="0">
                <a:solidFill>
                  <a:srgbClr val="060644"/>
                </a:solidFill>
                <a:latin typeface="Public Sans Bold"/>
                <a:ea typeface="Public Sans Bold"/>
                <a:cs typeface="Public Sans Bold"/>
                <a:sym typeface="Public Sans Bold"/>
              </a:rPr>
              <a:t>POLİKLİNİKLERİN İŞLEYİŞ SÜRECİ </a:t>
            </a:r>
          </a:p>
        </p:txBody>
      </p:sp>
      <p:sp>
        <p:nvSpPr>
          <p:cNvPr id="12" name="AutoShape 12">
            <a:extLst>
              <a:ext uri="{FF2B5EF4-FFF2-40B4-BE49-F238E27FC236}">
                <a16:creationId xmlns:a16="http://schemas.microsoft.com/office/drawing/2014/main" id="{E6662622-95BB-E1F5-1BBC-06F31403CCFB}"/>
              </a:ext>
            </a:extLst>
          </p:cNvPr>
          <p:cNvSpPr/>
          <p:nvPr/>
        </p:nvSpPr>
        <p:spPr>
          <a:xfrm flipH="1">
            <a:off x="6858000" y="647700"/>
            <a:ext cx="2829662" cy="0"/>
          </a:xfrm>
          <a:prstGeom prst="line">
            <a:avLst/>
          </a:prstGeom>
          <a:ln w="47625" cap="flat">
            <a:solidFill>
              <a:srgbClr val="02084B"/>
            </a:solidFill>
            <a:prstDash val="solid"/>
            <a:headEnd type="none" w="sm" len="sm"/>
            <a:tailEnd type="none" w="sm" len="sm"/>
          </a:ln>
        </p:spPr>
        <p:txBody>
          <a:bodyPr/>
          <a:lstStyle/>
          <a:p>
            <a:endParaRPr lang="tr-TR"/>
          </a:p>
        </p:txBody>
      </p:sp>
      <p:sp>
        <p:nvSpPr>
          <p:cNvPr id="13" name="TextBox 13">
            <a:extLst>
              <a:ext uri="{FF2B5EF4-FFF2-40B4-BE49-F238E27FC236}">
                <a16:creationId xmlns:a16="http://schemas.microsoft.com/office/drawing/2014/main" id="{08402064-845C-2853-3240-A7C44BAD2611}"/>
              </a:ext>
            </a:extLst>
          </p:cNvPr>
          <p:cNvSpPr txBox="1"/>
          <p:nvPr/>
        </p:nvSpPr>
        <p:spPr>
          <a:xfrm>
            <a:off x="16940666" y="9094646"/>
            <a:ext cx="887181" cy="711862"/>
          </a:xfrm>
          <a:prstGeom prst="rect">
            <a:avLst/>
          </a:prstGeom>
        </p:spPr>
        <p:txBody>
          <a:bodyPr lIns="0" tIns="0" rIns="0" bIns="0" rtlCol="0" anchor="t">
            <a:spAutoFit/>
          </a:bodyPr>
          <a:lstStyle/>
          <a:p>
            <a:pPr algn="ctr">
              <a:lnSpc>
                <a:spcPts val="5879"/>
              </a:lnSpc>
              <a:spcBef>
                <a:spcPct val="0"/>
              </a:spcBef>
            </a:pPr>
            <a:r>
              <a:rPr lang="tr-TR" sz="4899" b="1" dirty="0">
                <a:solidFill>
                  <a:srgbClr val="FFFFFF"/>
                </a:solidFill>
                <a:latin typeface="Public Sans Bold"/>
                <a:ea typeface="Public Sans Bold"/>
                <a:cs typeface="Public Sans Bold"/>
                <a:sym typeface="Public Sans Bold"/>
              </a:rPr>
              <a:t>4</a:t>
            </a:r>
            <a:endParaRPr lang="en-US" sz="4899" b="1" dirty="0">
              <a:solidFill>
                <a:srgbClr val="FFFFFF"/>
              </a:solidFill>
              <a:latin typeface="Public Sans Bold"/>
              <a:ea typeface="Public Sans Bold"/>
              <a:cs typeface="Public Sans Bold"/>
              <a:sym typeface="Public Sans Bold"/>
            </a:endParaRPr>
          </a:p>
        </p:txBody>
      </p:sp>
      <p:pic>
        <p:nvPicPr>
          <p:cNvPr id="15" name="Resim 14" descr="metin, daire, tasarım içeren bir resim">
            <a:extLst>
              <a:ext uri="{FF2B5EF4-FFF2-40B4-BE49-F238E27FC236}">
                <a16:creationId xmlns:a16="http://schemas.microsoft.com/office/drawing/2014/main" id="{7F6348B4-EE90-FD09-5F27-1BE974173FB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431009" y="7886700"/>
            <a:ext cx="3202787" cy="2314014"/>
          </a:xfrm>
          <a:prstGeom prst="rect">
            <a:avLst/>
          </a:prstGeom>
        </p:spPr>
      </p:pic>
      <p:graphicFrame>
        <p:nvGraphicFramePr>
          <p:cNvPr id="21" name="Metin kutusu 18">
            <a:extLst>
              <a:ext uri="{FF2B5EF4-FFF2-40B4-BE49-F238E27FC236}">
                <a16:creationId xmlns:a16="http://schemas.microsoft.com/office/drawing/2014/main" id="{BB0B7ECD-3EC2-1281-848F-EB7332ACA1F9}"/>
              </a:ext>
            </a:extLst>
          </p:cNvPr>
          <p:cNvGraphicFramePr/>
          <p:nvPr>
            <p:extLst>
              <p:ext uri="{D42A27DB-BD31-4B8C-83A1-F6EECF244321}">
                <p14:modId xmlns:p14="http://schemas.microsoft.com/office/powerpoint/2010/main" val="3790233873"/>
              </p:ext>
            </p:extLst>
          </p:nvPr>
        </p:nvGraphicFramePr>
        <p:xfrm>
          <a:off x="1981200" y="1769939"/>
          <a:ext cx="14020800" cy="61167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2479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78723-9CE7-71ED-11DF-17814C3A8C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58FBF02-3D3D-9275-F510-B6327F1DF3D2}"/>
              </a:ext>
            </a:extLst>
          </p:cNvPr>
          <p:cNvSpPr/>
          <p:nvPr/>
        </p:nvSpPr>
        <p:spPr>
          <a:xfrm flipH="1" flipV="1">
            <a:off x="0" y="0"/>
            <a:ext cx="2057400" cy="4114800"/>
          </a:xfrm>
          <a:custGeom>
            <a:avLst/>
            <a:gdLst/>
            <a:ahLst/>
            <a:cxnLst/>
            <a:rect l="l" t="t" r="r" b="b"/>
            <a:pathLst>
              <a:path w="2057400" h="4114800">
                <a:moveTo>
                  <a:pt x="2057400" y="4114800"/>
                </a:moveTo>
                <a:lnTo>
                  <a:pt x="0" y="4114800"/>
                </a:lnTo>
                <a:lnTo>
                  <a:pt x="0" y="0"/>
                </a:lnTo>
                <a:lnTo>
                  <a:pt x="2057400" y="0"/>
                </a:lnTo>
                <a:lnTo>
                  <a:pt x="2057400"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3" name="Freeform 3">
            <a:extLst>
              <a:ext uri="{FF2B5EF4-FFF2-40B4-BE49-F238E27FC236}">
                <a16:creationId xmlns:a16="http://schemas.microsoft.com/office/drawing/2014/main" id="{C54EB18B-16C9-5E90-BFB7-17B750BD1000}"/>
              </a:ext>
            </a:extLst>
          </p:cNvPr>
          <p:cNvSpPr/>
          <p:nvPr/>
        </p:nvSpPr>
        <p:spPr>
          <a:xfrm>
            <a:off x="16451769" y="6106315"/>
            <a:ext cx="2057400" cy="4114800"/>
          </a:xfrm>
          <a:custGeom>
            <a:avLst/>
            <a:gdLst/>
            <a:ahLst/>
            <a:cxnLst/>
            <a:rect l="l" t="t" r="r" b="b"/>
            <a:pathLst>
              <a:path w="2057400" h="4114800">
                <a:moveTo>
                  <a:pt x="0" y="0"/>
                </a:moveTo>
                <a:lnTo>
                  <a:pt x="2057400" y="0"/>
                </a:lnTo>
                <a:lnTo>
                  <a:pt x="20574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grpSp>
        <p:nvGrpSpPr>
          <p:cNvPr id="4" name="Group 4">
            <a:extLst>
              <a:ext uri="{FF2B5EF4-FFF2-40B4-BE49-F238E27FC236}">
                <a16:creationId xmlns:a16="http://schemas.microsoft.com/office/drawing/2014/main" id="{11D21C12-8EBE-3A26-921D-4EC02B20B08D}"/>
              </a:ext>
            </a:extLst>
          </p:cNvPr>
          <p:cNvGrpSpPr/>
          <p:nvPr/>
        </p:nvGrpSpPr>
        <p:grpSpPr>
          <a:xfrm>
            <a:off x="15453264" y="8626320"/>
            <a:ext cx="1554673" cy="1554673"/>
            <a:chOff x="0" y="0"/>
            <a:chExt cx="2072897" cy="2072897"/>
          </a:xfrm>
        </p:grpSpPr>
        <p:grpSp>
          <p:nvGrpSpPr>
            <p:cNvPr id="5" name="Group 5">
              <a:extLst>
                <a:ext uri="{FF2B5EF4-FFF2-40B4-BE49-F238E27FC236}">
                  <a16:creationId xmlns:a16="http://schemas.microsoft.com/office/drawing/2014/main" id="{FD211A53-9745-8A22-1ABB-6475EE95CA86}"/>
                </a:ext>
              </a:extLst>
            </p:cNvPr>
            <p:cNvGrpSpPr/>
            <p:nvPr/>
          </p:nvGrpSpPr>
          <p:grpSpPr>
            <a:xfrm rot="-2700000">
              <a:off x="483157" y="483157"/>
              <a:ext cx="1106584" cy="1106584"/>
              <a:chOff x="0" y="0"/>
              <a:chExt cx="812800" cy="812800"/>
            </a:xfrm>
          </p:grpSpPr>
          <p:sp>
            <p:nvSpPr>
              <p:cNvPr id="6" name="Freeform 6">
                <a:extLst>
                  <a:ext uri="{FF2B5EF4-FFF2-40B4-BE49-F238E27FC236}">
                    <a16:creationId xmlns:a16="http://schemas.microsoft.com/office/drawing/2014/main" id="{0CF9A7A1-34DA-6FB2-FB6F-C96109642238}"/>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7" name="TextBox 7">
                <a:extLst>
                  <a:ext uri="{FF2B5EF4-FFF2-40B4-BE49-F238E27FC236}">
                    <a16:creationId xmlns:a16="http://schemas.microsoft.com/office/drawing/2014/main" id="{6782229B-AB3C-5B4E-D892-4349F56CC43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a:extLst>
                <a:ext uri="{FF2B5EF4-FFF2-40B4-BE49-F238E27FC236}">
                  <a16:creationId xmlns:a16="http://schemas.microsoft.com/office/drawing/2014/main" id="{B1739857-BDE3-9ED8-498A-025F31AAD568}"/>
                </a:ext>
              </a:extLst>
            </p:cNvPr>
            <p:cNvGrpSpPr/>
            <p:nvPr/>
          </p:nvGrpSpPr>
          <p:grpSpPr>
            <a:xfrm rot="-2700000">
              <a:off x="303569" y="303569"/>
              <a:ext cx="1465759" cy="1465759"/>
              <a:chOff x="0" y="0"/>
              <a:chExt cx="812800" cy="812800"/>
            </a:xfrm>
          </p:grpSpPr>
          <p:sp>
            <p:nvSpPr>
              <p:cNvPr id="9" name="Freeform 9">
                <a:extLst>
                  <a:ext uri="{FF2B5EF4-FFF2-40B4-BE49-F238E27FC236}">
                    <a16:creationId xmlns:a16="http://schemas.microsoft.com/office/drawing/2014/main" id="{50853BDD-6286-A51F-9875-4093EA9F2EEB}"/>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10" name="TextBox 10">
                <a:extLst>
                  <a:ext uri="{FF2B5EF4-FFF2-40B4-BE49-F238E27FC236}">
                    <a16:creationId xmlns:a16="http://schemas.microsoft.com/office/drawing/2014/main" id="{3285B803-059E-7D61-4268-F86E4885955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1" name="AutoShape 11">
            <a:extLst>
              <a:ext uri="{FF2B5EF4-FFF2-40B4-BE49-F238E27FC236}">
                <a16:creationId xmlns:a16="http://schemas.microsoft.com/office/drawing/2014/main" id="{90FC60D8-333F-4370-D9B5-4D391D2A1EE5}"/>
              </a:ext>
            </a:extLst>
          </p:cNvPr>
          <p:cNvSpPr/>
          <p:nvPr/>
        </p:nvSpPr>
        <p:spPr>
          <a:xfrm>
            <a:off x="13353773" y="835718"/>
            <a:ext cx="390505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2" name="AutoShape 12">
            <a:extLst>
              <a:ext uri="{FF2B5EF4-FFF2-40B4-BE49-F238E27FC236}">
                <a16:creationId xmlns:a16="http://schemas.microsoft.com/office/drawing/2014/main" id="{F56BC49B-A5A9-B914-BCDA-C44AFBA80FFB}"/>
              </a:ext>
            </a:extLst>
          </p:cNvPr>
          <p:cNvSpPr/>
          <p:nvPr/>
        </p:nvSpPr>
        <p:spPr>
          <a:xfrm rot="-10800000">
            <a:off x="1029176" y="9403657"/>
            <a:ext cx="390505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3" name="AutoShape 13">
            <a:extLst>
              <a:ext uri="{FF2B5EF4-FFF2-40B4-BE49-F238E27FC236}">
                <a16:creationId xmlns:a16="http://schemas.microsoft.com/office/drawing/2014/main" id="{732C7CD6-7FFA-A100-FB90-3E596CDDF218}"/>
              </a:ext>
            </a:extLst>
          </p:cNvPr>
          <p:cNvSpPr/>
          <p:nvPr/>
        </p:nvSpPr>
        <p:spPr>
          <a:xfrm rot="-5400000">
            <a:off x="15512315" y="2536508"/>
            <a:ext cx="3447298" cy="0"/>
          </a:xfrm>
          <a:prstGeom prst="line">
            <a:avLst/>
          </a:prstGeom>
          <a:ln w="47625" cap="flat">
            <a:solidFill>
              <a:srgbClr val="02084B"/>
            </a:solidFill>
            <a:prstDash val="solid"/>
            <a:headEnd type="none" w="sm" len="sm"/>
            <a:tailEnd type="none" w="sm" len="sm"/>
          </a:ln>
        </p:spPr>
        <p:txBody>
          <a:bodyPr/>
          <a:lstStyle/>
          <a:p>
            <a:endParaRPr lang="tr-TR"/>
          </a:p>
        </p:txBody>
      </p:sp>
      <p:sp>
        <p:nvSpPr>
          <p:cNvPr id="14" name="AutoShape 14">
            <a:extLst>
              <a:ext uri="{FF2B5EF4-FFF2-40B4-BE49-F238E27FC236}">
                <a16:creationId xmlns:a16="http://schemas.microsoft.com/office/drawing/2014/main" id="{1C4113FC-616A-CBBA-1455-E3B58E7A5267}"/>
              </a:ext>
            </a:extLst>
          </p:cNvPr>
          <p:cNvSpPr/>
          <p:nvPr/>
        </p:nvSpPr>
        <p:spPr>
          <a:xfrm rot="5400000">
            <a:off x="-671613" y="7702867"/>
            <a:ext cx="3447298" cy="0"/>
          </a:xfrm>
          <a:prstGeom prst="line">
            <a:avLst/>
          </a:prstGeom>
          <a:ln w="47625" cap="flat">
            <a:solidFill>
              <a:srgbClr val="02084B"/>
            </a:solidFill>
            <a:prstDash val="solid"/>
            <a:headEnd type="none" w="sm" len="sm"/>
            <a:tailEnd type="none" w="sm" len="sm"/>
          </a:ln>
        </p:spPr>
        <p:txBody>
          <a:bodyPr/>
          <a:lstStyle/>
          <a:p>
            <a:endParaRPr lang="tr-TR"/>
          </a:p>
        </p:txBody>
      </p:sp>
      <p:sp>
        <p:nvSpPr>
          <p:cNvPr id="17" name="TextBox 17">
            <a:extLst>
              <a:ext uri="{FF2B5EF4-FFF2-40B4-BE49-F238E27FC236}">
                <a16:creationId xmlns:a16="http://schemas.microsoft.com/office/drawing/2014/main" id="{8B6CA91F-1045-6AD4-1AF1-9020085ADA71}"/>
              </a:ext>
            </a:extLst>
          </p:cNvPr>
          <p:cNvSpPr txBox="1"/>
          <p:nvPr/>
        </p:nvSpPr>
        <p:spPr>
          <a:xfrm>
            <a:off x="15787009" y="9079807"/>
            <a:ext cx="887181" cy="711862"/>
          </a:xfrm>
          <a:prstGeom prst="rect">
            <a:avLst/>
          </a:prstGeom>
        </p:spPr>
        <p:txBody>
          <a:bodyPr lIns="0" tIns="0" rIns="0" bIns="0" rtlCol="0" anchor="t">
            <a:spAutoFit/>
          </a:bodyPr>
          <a:lstStyle/>
          <a:p>
            <a:pPr algn="ctr">
              <a:lnSpc>
                <a:spcPts val="5879"/>
              </a:lnSpc>
              <a:spcBef>
                <a:spcPct val="0"/>
              </a:spcBef>
            </a:pPr>
            <a:r>
              <a:rPr lang="tr-TR" sz="4899" b="1" dirty="0">
                <a:solidFill>
                  <a:srgbClr val="FFFFFF"/>
                </a:solidFill>
                <a:latin typeface="Public Sans Bold"/>
                <a:ea typeface="Public Sans Bold"/>
                <a:cs typeface="Public Sans Bold"/>
                <a:sym typeface="Public Sans Bold"/>
              </a:rPr>
              <a:t>5</a:t>
            </a:r>
            <a:endParaRPr lang="en-US" sz="4899" b="1" dirty="0">
              <a:solidFill>
                <a:srgbClr val="FFFFFF"/>
              </a:solidFill>
              <a:latin typeface="Public Sans Bold"/>
              <a:ea typeface="Public Sans Bold"/>
              <a:cs typeface="Public Sans Bold"/>
              <a:sym typeface="Public Sans Bold"/>
            </a:endParaRPr>
          </a:p>
        </p:txBody>
      </p:sp>
      <p:sp>
        <p:nvSpPr>
          <p:cNvPr id="18" name="TextBox 18">
            <a:extLst>
              <a:ext uri="{FF2B5EF4-FFF2-40B4-BE49-F238E27FC236}">
                <a16:creationId xmlns:a16="http://schemas.microsoft.com/office/drawing/2014/main" id="{D4AADBDB-ADAD-BF34-21BA-08F94ED8694B}"/>
              </a:ext>
            </a:extLst>
          </p:cNvPr>
          <p:cNvSpPr txBox="1"/>
          <p:nvPr/>
        </p:nvSpPr>
        <p:spPr>
          <a:xfrm>
            <a:off x="5105400" y="232901"/>
            <a:ext cx="12559557" cy="896912"/>
          </a:xfrm>
          <a:prstGeom prst="rect">
            <a:avLst/>
          </a:prstGeom>
        </p:spPr>
        <p:txBody>
          <a:bodyPr wrap="square" lIns="0" tIns="0" rIns="0" bIns="0" rtlCol="0" anchor="t">
            <a:spAutoFit/>
          </a:bodyPr>
          <a:lstStyle/>
          <a:p>
            <a:pPr algn="ctr">
              <a:lnSpc>
                <a:spcPts val="8096"/>
              </a:lnSpc>
              <a:spcBef>
                <a:spcPct val="0"/>
              </a:spcBef>
            </a:pPr>
            <a:r>
              <a:rPr lang="tr-TR" sz="4000" b="1" dirty="0">
                <a:solidFill>
                  <a:srgbClr val="000000"/>
                </a:solidFill>
                <a:latin typeface="Public Sans"/>
                <a:ea typeface="Public Sans"/>
                <a:cs typeface="Public Sans"/>
                <a:sym typeface="Public Sans"/>
              </a:rPr>
              <a:t>MÜRACAAT</a:t>
            </a:r>
            <a:endParaRPr lang="en-US" sz="4000" b="1" dirty="0">
              <a:solidFill>
                <a:srgbClr val="000000"/>
              </a:solidFill>
              <a:latin typeface="Public Sans"/>
              <a:ea typeface="Public Sans"/>
              <a:cs typeface="Public Sans"/>
              <a:sym typeface="Public Sans"/>
            </a:endParaRPr>
          </a:p>
        </p:txBody>
      </p:sp>
      <p:sp>
        <p:nvSpPr>
          <p:cNvPr id="19" name="TextBox 19">
            <a:extLst>
              <a:ext uri="{FF2B5EF4-FFF2-40B4-BE49-F238E27FC236}">
                <a16:creationId xmlns:a16="http://schemas.microsoft.com/office/drawing/2014/main" id="{30A29127-914F-4D89-FF83-849DCB0651C8}"/>
              </a:ext>
            </a:extLst>
          </p:cNvPr>
          <p:cNvSpPr txBox="1"/>
          <p:nvPr/>
        </p:nvSpPr>
        <p:spPr>
          <a:xfrm>
            <a:off x="1633725" y="1295288"/>
            <a:ext cx="14781606" cy="7678512"/>
          </a:xfrm>
          <a:prstGeom prst="rect">
            <a:avLst/>
          </a:prstGeom>
        </p:spPr>
        <p:txBody>
          <a:bodyPr wrap="square" lIns="0" tIns="0" rIns="0" bIns="0" rtlCol="0" anchor="t">
            <a:spAutoFit/>
          </a:bodyPr>
          <a:lstStyle/>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Bu aşamada hasta ilgili polikliniğe ilk defa  başvurmuş ise hasta bilgilerinin sisteme kayıt edilmesi gerekmektedir. Hastanın  daha önce kaydı varsa T.C. Kimlik numarası ile müracaatını yapabilmektedir.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Merkezi Hastane Randevu Sistemi'ne (MHRS) kayıtlı olan sağlık kurumlarında  hastalar, 182 </a:t>
            </a:r>
            <a:r>
              <a:rPr lang="tr-TR" sz="2800" dirty="0" err="1">
                <a:latin typeface="Times New Roman" panose="02020603050405020304" pitchFamily="18" charset="0"/>
                <a:cs typeface="Times New Roman" panose="02020603050405020304" pitchFamily="18" charset="0"/>
              </a:rPr>
              <a:t>nolu</a:t>
            </a:r>
            <a:r>
              <a:rPr lang="tr-TR" sz="2800" dirty="0">
                <a:latin typeface="Times New Roman" panose="02020603050405020304" pitchFamily="18" charset="0"/>
                <a:cs typeface="Times New Roman" panose="02020603050405020304" pitchFamily="18" charset="0"/>
              </a:rPr>
              <a:t> MHRS telefonunu arayarak veya internet üzerinden  www.mhrs.gov.tr  web sitesi aracılığıyla randevu alabilmektedir.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Bu sistem  sayesinde hastalar, müracaat ve evrak kontrol aşamasını atlayarak doğrudan  polikliniklere başvurulabilmektedir.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Bu sebeple MHRS, poliklinik ve klinik  hizmetlerinde kullanılan en önemli bilgi teknolojilerinden biridir.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İlgili kullanıcı T.C.  kimlik numarası ve parolası ile sisteme girerek istediği polikliniğe randevu  alabilmektedir. </a:t>
            </a:r>
            <a:endParaRPr lang="en-US" sz="2800" b="1"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Tree>
    <p:extLst>
      <p:ext uri="{BB962C8B-B14F-4D97-AF65-F5344CB8AC3E}">
        <p14:creationId xmlns:p14="http://schemas.microsoft.com/office/powerpoint/2010/main" val="345380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10" name="Freeform 10"/>
          <p:cNvSpPr/>
          <p:nvPr/>
        </p:nvSpPr>
        <p:spPr>
          <a:xfrm flipH="1">
            <a:off x="7858" y="7612117"/>
            <a:ext cx="1346949" cy="2693898"/>
          </a:xfrm>
          <a:custGeom>
            <a:avLst/>
            <a:gdLst/>
            <a:ahLst/>
            <a:cxnLst/>
            <a:rect l="l" t="t" r="r" b="b"/>
            <a:pathLst>
              <a:path w="1346949" h="2693898">
                <a:moveTo>
                  <a:pt x="1346949" y="0"/>
                </a:moveTo>
                <a:lnTo>
                  <a:pt x="0" y="0"/>
                </a:lnTo>
                <a:lnTo>
                  <a:pt x="0" y="2693898"/>
                </a:lnTo>
                <a:lnTo>
                  <a:pt x="1346949" y="2693898"/>
                </a:lnTo>
                <a:lnTo>
                  <a:pt x="134694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1" name="Freeform 11"/>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3" name="TextBox 13"/>
          <p:cNvSpPr txBox="1"/>
          <p:nvPr/>
        </p:nvSpPr>
        <p:spPr>
          <a:xfrm>
            <a:off x="891565" y="590121"/>
            <a:ext cx="16504870" cy="669029"/>
          </a:xfrm>
          <a:prstGeom prst="rect">
            <a:avLst/>
          </a:prstGeom>
        </p:spPr>
        <p:txBody>
          <a:bodyPr wrap="square" lIns="0" tIns="0" rIns="0" bIns="0" rtlCol="0" anchor="t">
            <a:spAutoFit/>
          </a:bodyPr>
          <a:lstStyle/>
          <a:p>
            <a:pPr algn="ctr">
              <a:lnSpc>
                <a:spcPts val="5740"/>
              </a:lnSpc>
            </a:pPr>
            <a:r>
              <a:rPr lang="tr-TR" sz="4100" b="1" dirty="0">
                <a:solidFill>
                  <a:srgbClr val="060644"/>
                </a:solidFill>
                <a:latin typeface="Public Sans Bold"/>
                <a:ea typeface="Public Sans Bold"/>
                <a:cs typeface="Public Sans Bold"/>
                <a:sym typeface="Public Sans Bold"/>
              </a:rPr>
              <a:t>Evrak Kontrol ve Randevu </a:t>
            </a:r>
          </a:p>
        </p:txBody>
      </p:sp>
      <p:sp>
        <p:nvSpPr>
          <p:cNvPr id="14" name="TextBox 14"/>
          <p:cNvSpPr txBox="1"/>
          <p:nvPr/>
        </p:nvSpPr>
        <p:spPr>
          <a:xfrm>
            <a:off x="1018075" y="1490826"/>
            <a:ext cx="16754997" cy="6385851"/>
          </a:xfrm>
          <a:prstGeom prst="rect">
            <a:avLst/>
          </a:prstGeom>
        </p:spPr>
        <p:txBody>
          <a:bodyPr wrap="square" lIns="0" tIns="0" rIns="0" bIns="0" rtlCol="0" anchor="t">
            <a:spAutoFit/>
          </a:bodyPr>
          <a:lstStyle/>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Evrak kontrol aşamasında kayıt, ücretlendirme ve sıra alma işlemleri gerçekleştirilmektedir.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Hastalara randevu verilirken T.C. kimlik numarası ile ilgili kurumlardan provizyon alınmaktadır.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Provizyonu alınan hastalara istedikleri hekime sıra verilir.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Provizyon onayı alınamazsa hasta ücretini ödeyerek veya eksik evrak belgesi düzenleyerek işlemlerine devam eder.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Bu aşamada öncelikli muayene hakkı bulunan hastaların da sıra ve yönlendirme işlemleri gerçekleştirilir.</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Engelli raporu bulunanlar, 65 yaş üstü yaşlılar, 7 yaş altı çocuklar ve özürlü raporu bulunan engelliler yasal mevzuata göre bekletilmeden muayeneye alınmaktadır.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Hastalar, muayeneye yönlendirilirken (sıra verilirken) biri muayene için diğeri de olası istenecek tetkikler için en az 2 adet barkod düzenlenmektedir.</a:t>
            </a:r>
            <a:endParaRPr lang="en-US" sz="2800"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5" name="TextBox 15"/>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tr-TR" sz="4899" b="1" dirty="0">
                <a:solidFill>
                  <a:srgbClr val="FFFFFF"/>
                </a:solidFill>
                <a:latin typeface="Public Sans Bold"/>
                <a:ea typeface="Public Sans Bold"/>
                <a:cs typeface="Public Sans Bold"/>
                <a:sym typeface="Public Sans Bold"/>
              </a:rPr>
              <a:t>6</a:t>
            </a:r>
            <a:endParaRPr lang="en-US" sz="4899" b="1" dirty="0">
              <a:solidFill>
                <a:srgbClr val="FFFFFF"/>
              </a:solidFill>
              <a:latin typeface="Public Sans Bold"/>
              <a:ea typeface="Public Sans Bold"/>
              <a:cs typeface="Public Sans Bold"/>
              <a:sym typeface="Public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AutoShape 9"/>
          <p:cNvSpPr/>
          <p:nvPr/>
        </p:nvSpPr>
        <p:spPr>
          <a:xfrm rot="-5399999">
            <a:off x="16257015" y="7295602"/>
            <a:ext cx="1858401" cy="0"/>
          </a:xfrm>
          <a:prstGeom prst="line">
            <a:avLst/>
          </a:prstGeom>
          <a:ln w="47625" cap="flat">
            <a:solidFill>
              <a:srgbClr val="02084B"/>
            </a:solidFill>
            <a:prstDash val="solid"/>
            <a:headEnd type="none" w="sm" len="sm"/>
            <a:tailEnd type="none" w="sm" len="sm"/>
          </a:ln>
        </p:spPr>
        <p:txBody>
          <a:bodyPr/>
          <a:lstStyle/>
          <a:p>
            <a:endParaRPr lang="tr-TR"/>
          </a:p>
        </p:txBody>
      </p:sp>
      <p:sp>
        <p:nvSpPr>
          <p:cNvPr id="10" name="Freeform 10"/>
          <p:cNvSpPr/>
          <p:nvPr/>
        </p:nvSpPr>
        <p:spPr>
          <a:xfrm flipH="1">
            <a:off x="7858" y="7612117"/>
            <a:ext cx="1346949" cy="2693898"/>
          </a:xfrm>
          <a:custGeom>
            <a:avLst/>
            <a:gdLst/>
            <a:ahLst/>
            <a:cxnLst/>
            <a:rect l="l" t="t" r="r" b="b"/>
            <a:pathLst>
              <a:path w="1346949" h="2693898">
                <a:moveTo>
                  <a:pt x="1346949" y="0"/>
                </a:moveTo>
                <a:lnTo>
                  <a:pt x="0" y="0"/>
                </a:lnTo>
                <a:lnTo>
                  <a:pt x="0" y="2693898"/>
                </a:lnTo>
                <a:lnTo>
                  <a:pt x="1346949" y="2693898"/>
                </a:lnTo>
                <a:lnTo>
                  <a:pt x="134694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1" name="Freeform 11"/>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2" name="TextBox 12"/>
          <p:cNvSpPr txBox="1"/>
          <p:nvPr/>
        </p:nvSpPr>
        <p:spPr>
          <a:xfrm>
            <a:off x="1028700" y="1478950"/>
            <a:ext cx="16040100" cy="1996829"/>
          </a:xfrm>
          <a:prstGeom prst="rect">
            <a:avLst/>
          </a:prstGeom>
        </p:spPr>
        <p:txBody>
          <a:bodyPr wrap="square" lIns="0" tIns="0" rIns="0" bIns="0" rtlCol="0" anchor="t">
            <a:spAutoFit/>
          </a:bodyPr>
          <a:lstStyle/>
          <a:p>
            <a:pPr marL="817985" lvl="1" indent="-457200" algn="just">
              <a:lnSpc>
                <a:spcPts val="538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Hasta poliklinik veya kliniğe geldiğinde barkodu ve sırası kontrol edilerek muayeneye alınır. </a:t>
            </a:r>
          </a:p>
          <a:p>
            <a:pPr marL="817985" lvl="1" indent="-457200" algn="just">
              <a:lnSpc>
                <a:spcPts val="538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Günümüzde hastalar muayene sırasını, bilgi teknolojilerinin birisi olan kapı üstü bilgilendirme ekranlarından takip ederek muhtemel muayene saatlerini belirleyebilmektedirler. </a:t>
            </a:r>
            <a:endParaRPr lang="en-US" sz="2800"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3" name="TextBox 13"/>
          <p:cNvSpPr txBox="1"/>
          <p:nvPr/>
        </p:nvSpPr>
        <p:spPr>
          <a:xfrm>
            <a:off x="1354807" y="604726"/>
            <a:ext cx="12474615" cy="657103"/>
          </a:xfrm>
          <a:prstGeom prst="rect">
            <a:avLst/>
          </a:prstGeom>
        </p:spPr>
        <p:txBody>
          <a:bodyPr lIns="0" tIns="0" rIns="0" bIns="0" rtlCol="0" anchor="t">
            <a:spAutoFit/>
          </a:bodyPr>
          <a:lstStyle/>
          <a:p>
            <a:pPr algn="l">
              <a:lnSpc>
                <a:spcPts val="5640"/>
              </a:lnSpc>
            </a:pPr>
            <a:r>
              <a:rPr kumimoji="0" lang="tr-TR"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Muayene </a:t>
            </a:r>
            <a:endParaRPr lang="en-US" sz="4700" b="1" dirty="0">
              <a:solidFill>
                <a:srgbClr val="060644"/>
              </a:solidFill>
              <a:latin typeface="Times New Roman" panose="02020603050405020304" pitchFamily="18" charset="0"/>
              <a:ea typeface="Public Sans Bold"/>
              <a:cs typeface="Times New Roman" panose="02020603050405020304" pitchFamily="18" charset="0"/>
              <a:sym typeface="Public Sans Bold"/>
            </a:endParaRPr>
          </a:p>
        </p:txBody>
      </p:sp>
      <p:sp>
        <p:nvSpPr>
          <p:cNvPr id="14" name="TextBox 14"/>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tr-TR" sz="4899" b="1" dirty="0">
                <a:solidFill>
                  <a:srgbClr val="FFFFFF"/>
                </a:solidFill>
                <a:latin typeface="Public Sans Bold"/>
                <a:ea typeface="Public Sans Bold"/>
                <a:cs typeface="Public Sans Bold"/>
                <a:sym typeface="Public Sans Bold"/>
              </a:rPr>
              <a:t>7</a:t>
            </a:r>
            <a:endParaRPr lang="en-US" sz="4899" b="1" dirty="0">
              <a:solidFill>
                <a:srgbClr val="FFFFFF"/>
              </a:solidFill>
              <a:latin typeface="Public Sans Bold"/>
              <a:ea typeface="Public Sans Bold"/>
              <a:cs typeface="Public Sans Bold"/>
              <a:sym typeface="Public Sans Bold"/>
            </a:endParaRPr>
          </a:p>
        </p:txBody>
      </p:sp>
      <p:sp>
        <p:nvSpPr>
          <p:cNvPr id="16" name="Metin kutusu 15">
            <a:extLst>
              <a:ext uri="{FF2B5EF4-FFF2-40B4-BE49-F238E27FC236}">
                <a16:creationId xmlns:a16="http://schemas.microsoft.com/office/drawing/2014/main" id="{08ECA160-5843-AC30-7C50-8133B1DB1CF1}"/>
              </a:ext>
            </a:extLst>
          </p:cNvPr>
          <p:cNvSpPr txBox="1"/>
          <p:nvPr/>
        </p:nvSpPr>
        <p:spPr>
          <a:xfrm>
            <a:off x="1204282" y="3692900"/>
            <a:ext cx="9144000" cy="584775"/>
          </a:xfrm>
          <a:prstGeom prst="rect">
            <a:avLst/>
          </a:prstGeom>
          <a:noFill/>
        </p:spPr>
        <p:txBody>
          <a:bodyPr wrap="square">
            <a:spAutoFit/>
          </a:bodyPr>
          <a:lstStyle/>
          <a:p>
            <a:r>
              <a:rPr lang="tr-TR" sz="3200" b="1" dirty="0"/>
              <a:t>Tetkik İstemi</a:t>
            </a:r>
          </a:p>
        </p:txBody>
      </p:sp>
      <p:sp>
        <p:nvSpPr>
          <p:cNvPr id="19" name="Metin kutusu 18">
            <a:extLst>
              <a:ext uri="{FF2B5EF4-FFF2-40B4-BE49-F238E27FC236}">
                <a16:creationId xmlns:a16="http://schemas.microsoft.com/office/drawing/2014/main" id="{06D67571-51D4-2FC4-0F28-02106B40789F}"/>
              </a:ext>
            </a:extLst>
          </p:cNvPr>
          <p:cNvSpPr txBox="1"/>
          <p:nvPr/>
        </p:nvSpPr>
        <p:spPr>
          <a:xfrm>
            <a:off x="1219466" y="4318632"/>
            <a:ext cx="16040097" cy="5185522"/>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Hekimler, hastalara teşhis koyabilmek için gerekli durumlarda birtakım tetkikler isteyebilir.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Hastanın başvurduğu hastanede ilgili tetkikler yapılabiliyorsa ilgili otomasyon aracılığıyla hekim tarafından girişler yapılarak hasta tetkik istenen birime yönlendirilir.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İstenen tetkikler eş zamanlı olarak tetkik istenen birimin ekranına düşer ve sıra otomatik belirlenir.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Hastalar sırası geldiğinde ilgili tetkik işlemini yaptırarak sonuçları bekler.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Hastanın başvurduğu hastanede ilgili tetkikler yapılamıyorsa, hastanın sevki başka bir sağlık kurumuna yapılır. </a:t>
            </a:r>
          </a:p>
          <a:p>
            <a:pPr marL="457200"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Hasta istediği sağlık kurumuna giderek tetkiklerini yaptırabilir.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41051" y="8732327"/>
            <a:ext cx="1332434" cy="1332434"/>
            <a:chOff x="0" y="0"/>
            <a:chExt cx="1776579" cy="1776579"/>
          </a:xfrm>
        </p:grpSpPr>
        <p:grpSp>
          <p:nvGrpSpPr>
            <p:cNvPr id="3" name="Group 3"/>
            <p:cNvGrpSpPr/>
            <p:nvPr/>
          </p:nvGrpSpPr>
          <p:grpSpPr>
            <a:xfrm rot="-2700000">
              <a:off x="414090" y="414090"/>
              <a:ext cx="948399" cy="948399"/>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260174" y="260174"/>
              <a:ext cx="1256231" cy="1256231"/>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9" name="Freeform 9"/>
          <p:cNvSpPr/>
          <p:nvPr/>
        </p:nvSpPr>
        <p:spPr>
          <a:xfrm flipH="1">
            <a:off x="-87299" y="7948800"/>
            <a:ext cx="1230622" cy="2331873"/>
          </a:xfrm>
          <a:custGeom>
            <a:avLst/>
            <a:gdLst/>
            <a:ahLst/>
            <a:cxnLst/>
            <a:rect l="l" t="t" r="r" b="b"/>
            <a:pathLst>
              <a:path w="1346949" h="2693898">
                <a:moveTo>
                  <a:pt x="1346949" y="0"/>
                </a:moveTo>
                <a:lnTo>
                  <a:pt x="0" y="0"/>
                </a:lnTo>
                <a:lnTo>
                  <a:pt x="0" y="2693898"/>
                </a:lnTo>
                <a:lnTo>
                  <a:pt x="1346949" y="2693898"/>
                </a:lnTo>
                <a:lnTo>
                  <a:pt x="134694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0" name="Freeform 10"/>
          <p:cNvSpPr/>
          <p:nvPr/>
        </p:nvSpPr>
        <p:spPr>
          <a:xfrm flipV="1">
            <a:off x="16985704" y="89"/>
            <a:ext cx="1287781" cy="2275080"/>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11" name="TextBox 11"/>
          <p:cNvSpPr txBox="1"/>
          <p:nvPr/>
        </p:nvSpPr>
        <p:spPr>
          <a:xfrm>
            <a:off x="379152" y="1454129"/>
            <a:ext cx="17073268" cy="7708802"/>
          </a:xfrm>
          <a:prstGeom prst="rect">
            <a:avLst/>
          </a:prstGeom>
        </p:spPr>
        <p:txBody>
          <a:bodyPr wrap="square" lIns="0" tIns="0" rIns="0" bIns="0" rtlCol="0" anchor="t">
            <a:spAutoFit/>
          </a:bodyPr>
          <a:lstStyle/>
          <a:p>
            <a:pPr marL="647501" lvl="1" indent="-323750" algn="just">
              <a:lnSpc>
                <a:spcPts val="4708"/>
              </a:lnSpc>
              <a:buFont typeface="Arial"/>
              <a:buChar char="•"/>
            </a:pPr>
            <a:r>
              <a:rPr lang="tr-TR" sz="2800" dirty="0">
                <a:latin typeface="Times New Roman" panose="02020603050405020304" pitchFamily="18" charset="0"/>
                <a:cs typeface="Times New Roman" panose="02020603050405020304" pitchFamily="18" charset="0"/>
              </a:rPr>
              <a:t>İlgili muayene ve tetkikler tamamlanıp tetkik muayenesinin yapılmasından sonra ilgili hekim muayeneyi sonlandırmadan önce ara sonuç verebilir. </a:t>
            </a:r>
          </a:p>
          <a:p>
            <a:pPr marL="647501" lvl="1" indent="-323750" algn="just">
              <a:lnSpc>
                <a:spcPts val="4708"/>
              </a:lnSpc>
              <a:buFont typeface="Arial"/>
              <a:buChar char="•"/>
            </a:pPr>
            <a:r>
              <a:rPr lang="tr-TR" sz="2800" dirty="0">
                <a:latin typeface="Times New Roman" panose="02020603050405020304" pitchFamily="18" charset="0"/>
                <a:cs typeface="Times New Roman" panose="02020603050405020304" pitchFamily="18" charset="0"/>
              </a:rPr>
              <a:t>Bu sonuçlar sevk, yatış ve ameliyat işlemleridir. İlgili sağlık kuruluşunda sonuçlandırılamayan muayeneler için hastalar, daha donanımlı bir hastanede tedavisi yapılmak üzere sevk edilebilir.  </a:t>
            </a:r>
          </a:p>
          <a:p>
            <a:pPr marL="647501" lvl="1" indent="-323750" algn="just">
              <a:lnSpc>
                <a:spcPts val="4708"/>
              </a:lnSpc>
              <a:buFont typeface="Arial"/>
              <a:buChar char="•"/>
            </a:pPr>
            <a:r>
              <a:rPr lang="tr-TR" sz="2800" dirty="0">
                <a:latin typeface="Times New Roman" panose="02020603050405020304" pitchFamily="18" charset="0"/>
                <a:cs typeface="Times New Roman" panose="02020603050405020304" pitchFamily="18" charset="0"/>
              </a:rPr>
              <a:t>Bunun yanında ilgili hekim yatış kararı  vererek hastanın yatış işlemlerini başlatabilir. Bu tür bir süreç ilgili otomasyon tarafından gerçekleştirilerek hastanın ilgili odaya yatış işlemleri yapılır.</a:t>
            </a:r>
          </a:p>
          <a:p>
            <a:pPr marL="647501" lvl="1" indent="-323750" algn="just">
              <a:lnSpc>
                <a:spcPts val="4708"/>
              </a:lnSpc>
              <a:buFont typeface="Arial"/>
              <a:buChar char="•"/>
            </a:pPr>
            <a:r>
              <a:rPr lang="tr-TR" sz="2800" dirty="0">
                <a:latin typeface="Times New Roman" panose="02020603050405020304" pitchFamily="18" charset="0"/>
                <a:cs typeface="Times New Roman" panose="02020603050405020304" pitchFamily="18" charset="0"/>
              </a:rPr>
              <a:t>Bunun yanında bazı durumlarda acil ameliyat kararı verilebilir. Böyle bir durumda hastanın da istemesiyle ameliyat işlemleri için ilgili prosedürler işletilmeye başlar. </a:t>
            </a:r>
          </a:p>
          <a:p>
            <a:pPr marL="323751" lvl="1" algn="just">
              <a:lnSpc>
                <a:spcPts val="4708"/>
              </a:lnSpc>
            </a:pPr>
            <a:r>
              <a:rPr lang="tr-TR" sz="2800" b="1" dirty="0">
                <a:latin typeface="Times New Roman" panose="02020603050405020304" pitchFamily="18" charset="0"/>
                <a:cs typeface="Times New Roman" panose="02020603050405020304" pitchFamily="18" charset="0"/>
              </a:rPr>
              <a:t>Muayenenin Sonlandırılması </a:t>
            </a:r>
          </a:p>
          <a:p>
            <a:pPr marL="647501" lvl="1" indent="-323750" algn="just">
              <a:lnSpc>
                <a:spcPts val="4708"/>
              </a:lnSpc>
              <a:buFont typeface="Arial"/>
              <a:buChar char="•"/>
            </a:pPr>
            <a:r>
              <a:rPr lang="tr-TR" sz="2800" dirty="0">
                <a:latin typeface="Times New Roman" panose="02020603050405020304" pitchFamily="18" charset="0"/>
                <a:cs typeface="Times New Roman" panose="02020603050405020304" pitchFamily="18" charset="0"/>
              </a:rPr>
              <a:t>Ara sonuç aşamasından sonra muayenenin sonlandırılması aşaması gelmektedir. Hasta hakkında yatış, ameliyat veya sevk gibi herhangi bir karar yoksa  konulan teşhis doğrultusunda hekim yazılı veya sözlü olarak tedavi bildiriminde bulunabilir. Ayrıca hekimin uygun gördüğü durumlarda hastaya istirahat raporu ile adli rapor verilebilir. </a:t>
            </a:r>
            <a:endParaRPr lang="en-US" sz="2800"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2" name="TextBox 12"/>
          <p:cNvSpPr txBox="1"/>
          <p:nvPr/>
        </p:nvSpPr>
        <p:spPr>
          <a:xfrm>
            <a:off x="528012" y="742027"/>
            <a:ext cx="12474615" cy="567720"/>
          </a:xfrm>
          <a:prstGeom prst="rect">
            <a:avLst/>
          </a:prstGeom>
        </p:spPr>
        <p:txBody>
          <a:bodyPr lIns="0" tIns="0" rIns="0" bIns="0" rtlCol="0" anchor="t">
            <a:spAutoFit/>
          </a:bodyPr>
          <a:lstStyle/>
          <a:p>
            <a:pPr algn="l">
              <a:lnSpc>
                <a:spcPts val="4800"/>
              </a:lnSpc>
            </a:pPr>
            <a:r>
              <a:rPr lang="tr-TR" sz="3200" b="1" dirty="0">
                <a:solidFill>
                  <a:srgbClr val="060644"/>
                </a:solidFill>
                <a:latin typeface="Public Sans Bold"/>
                <a:ea typeface="Public Sans Bold"/>
                <a:cs typeface="Public Sans Bold"/>
                <a:sym typeface="Public Sans Bold"/>
              </a:rPr>
              <a:t>Ara Sonuç</a:t>
            </a:r>
            <a:endParaRPr lang="en-US" sz="3200" b="1" dirty="0">
              <a:solidFill>
                <a:srgbClr val="060644"/>
              </a:solidFill>
              <a:latin typeface="Public Sans Bold"/>
              <a:ea typeface="Public Sans Bold"/>
              <a:cs typeface="Public Sans Bold"/>
              <a:sym typeface="Public Sans Bold"/>
            </a:endParaRPr>
          </a:p>
        </p:txBody>
      </p:sp>
      <p:sp>
        <p:nvSpPr>
          <p:cNvPr id="13" name="TextBox 13"/>
          <p:cNvSpPr txBox="1"/>
          <p:nvPr/>
        </p:nvSpPr>
        <p:spPr>
          <a:xfrm>
            <a:off x="17259300" y="9119139"/>
            <a:ext cx="680440" cy="588869"/>
          </a:xfrm>
          <a:prstGeom prst="rect">
            <a:avLst/>
          </a:prstGeom>
        </p:spPr>
        <p:txBody>
          <a:bodyPr lIns="0" tIns="0" rIns="0" bIns="0" rtlCol="0" anchor="t">
            <a:spAutoFit/>
          </a:bodyPr>
          <a:lstStyle/>
          <a:p>
            <a:pPr algn="ctr">
              <a:lnSpc>
                <a:spcPts val="4509"/>
              </a:lnSpc>
              <a:spcBef>
                <a:spcPct val="0"/>
              </a:spcBef>
            </a:pPr>
            <a:r>
              <a:rPr lang="tr-TR" sz="3758" b="1" dirty="0">
                <a:solidFill>
                  <a:srgbClr val="FFFFFF"/>
                </a:solidFill>
                <a:latin typeface="Public Sans Bold"/>
                <a:ea typeface="Public Sans Bold"/>
                <a:cs typeface="Public Sans Bold"/>
                <a:sym typeface="Public Sans Bold"/>
              </a:rPr>
              <a:t>8</a:t>
            </a:r>
            <a:endParaRPr lang="en-US" sz="3758" b="1" dirty="0">
              <a:solidFill>
                <a:srgbClr val="FFFFFF"/>
              </a:solidFill>
              <a:latin typeface="Public Sans Bold"/>
              <a:ea typeface="Public Sans Bold"/>
              <a:cs typeface="Public Sans Bold"/>
              <a:sym typeface="Public Sa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08880" y="8490744"/>
            <a:ext cx="1554673" cy="1554673"/>
            <a:chOff x="0" y="0"/>
            <a:chExt cx="2072897" cy="2072897"/>
          </a:xfrm>
        </p:grpSpPr>
        <p:grpSp>
          <p:nvGrpSpPr>
            <p:cNvPr id="3" name="Group 3"/>
            <p:cNvGrpSpPr/>
            <p:nvPr/>
          </p:nvGrpSpPr>
          <p:grpSpPr>
            <a:xfrm rot="-2700000">
              <a:off x="483157" y="483157"/>
              <a:ext cx="1106584" cy="1106584"/>
              <a:chOff x="0" y="0"/>
              <a:chExt cx="812800" cy="812800"/>
            </a:xfrm>
          </p:grpSpPr>
          <p:sp>
            <p:nvSpPr>
              <p:cNvPr id="4" name="Freeform 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2084B"/>
              </a:solidFill>
            </p:spPr>
            <p:txBody>
              <a:bodyPr/>
              <a:lstStyle/>
              <a:p>
                <a:endParaRPr lang="tr-TR"/>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303569" y="303569"/>
              <a:ext cx="1465759" cy="1465759"/>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ln w="57150" cap="sq">
                <a:solidFill>
                  <a:srgbClr val="02084B"/>
                </a:solidFill>
                <a:prstDash val="solid"/>
                <a:miter/>
              </a:ln>
            </p:spPr>
            <p:txBody>
              <a:bodyPr/>
              <a:lstStyle/>
              <a:p>
                <a:endParaRPr lang="tr-T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grpSp>
        <p:nvGrpSpPr>
          <p:cNvPr id="10" name="Group 10"/>
          <p:cNvGrpSpPr/>
          <p:nvPr/>
        </p:nvGrpSpPr>
        <p:grpSpPr>
          <a:xfrm>
            <a:off x="6295396" y="1346949"/>
            <a:ext cx="740767" cy="4316575"/>
            <a:chOff x="0" y="0"/>
            <a:chExt cx="195099" cy="1136876"/>
          </a:xfrm>
        </p:grpSpPr>
        <p:sp>
          <p:nvSpPr>
            <p:cNvPr id="11" name="Freeform 11"/>
            <p:cNvSpPr/>
            <p:nvPr/>
          </p:nvSpPr>
          <p:spPr>
            <a:xfrm>
              <a:off x="0" y="0"/>
              <a:ext cx="195099" cy="1136876"/>
            </a:xfrm>
            <a:custGeom>
              <a:avLst/>
              <a:gdLst/>
              <a:ahLst/>
              <a:cxnLst/>
              <a:rect l="l" t="t" r="r" b="b"/>
              <a:pathLst>
                <a:path w="195099" h="1136876">
                  <a:moveTo>
                    <a:pt x="0" y="0"/>
                  </a:moveTo>
                  <a:lnTo>
                    <a:pt x="195099" y="0"/>
                  </a:lnTo>
                  <a:lnTo>
                    <a:pt x="195099" y="1136876"/>
                  </a:lnTo>
                  <a:lnTo>
                    <a:pt x="0" y="1136876"/>
                  </a:lnTo>
                  <a:close/>
                </a:path>
              </a:pathLst>
            </a:custGeom>
            <a:solidFill>
              <a:srgbClr val="02084B"/>
            </a:solidFill>
          </p:spPr>
          <p:txBody>
            <a:bodyPr/>
            <a:lstStyle/>
            <a:p>
              <a:endParaRPr lang="tr-TR"/>
            </a:p>
          </p:txBody>
        </p:sp>
        <p:sp>
          <p:nvSpPr>
            <p:cNvPr id="12" name="TextBox 12"/>
            <p:cNvSpPr txBox="1"/>
            <p:nvPr/>
          </p:nvSpPr>
          <p:spPr>
            <a:xfrm>
              <a:off x="0" y="-38100"/>
              <a:ext cx="195099" cy="1174976"/>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0" y="0"/>
            <a:ext cx="6689945" cy="10287000"/>
          </a:xfrm>
          <a:custGeom>
            <a:avLst/>
            <a:gdLst/>
            <a:ahLst/>
            <a:cxnLst/>
            <a:rect l="l" t="t" r="r" b="b"/>
            <a:pathLst>
              <a:path w="6689945" h="10287000">
                <a:moveTo>
                  <a:pt x="0" y="0"/>
                </a:moveTo>
                <a:lnTo>
                  <a:pt x="6689945" y="0"/>
                </a:lnTo>
                <a:lnTo>
                  <a:pt x="6689945" y="10287000"/>
                </a:lnTo>
                <a:lnTo>
                  <a:pt x="0" y="10287000"/>
                </a:lnTo>
                <a:lnTo>
                  <a:pt x="0" y="0"/>
                </a:lnTo>
                <a:close/>
              </a:path>
            </a:pathLst>
          </a:custGeom>
          <a:blipFill>
            <a:blip r:embed="rId2"/>
            <a:stretch>
              <a:fillRect l="-28211" r="-146374"/>
            </a:stretch>
          </a:blipFill>
        </p:spPr>
        <p:txBody>
          <a:bodyPr/>
          <a:lstStyle/>
          <a:p>
            <a:endParaRPr lang="tr-TR"/>
          </a:p>
        </p:txBody>
      </p:sp>
      <p:sp>
        <p:nvSpPr>
          <p:cNvPr id="14" name="Freeform 14"/>
          <p:cNvSpPr/>
          <p:nvPr/>
        </p:nvSpPr>
        <p:spPr>
          <a:xfrm flipV="1">
            <a:off x="16941051" y="0"/>
            <a:ext cx="1346949" cy="2693898"/>
          </a:xfrm>
          <a:custGeom>
            <a:avLst/>
            <a:gdLst/>
            <a:ahLst/>
            <a:cxnLst/>
            <a:rect l="l" t="t" r="r" b="b"/>
            <a:pathLst>
              <a:path w="1346949" h="2693898">
                <a:moveTo>
                  <a:pt x="0" y="2693898"/>
                </a:moveTo>
                <a:lnTo>
                  <a:pt x="1346949" y="2693898"/>
                </a:lnTo>
                <a:lnTo>
                  <a:pt x="1346949" y="0"/>
                </a:lnTo>
                <a:lnTo>
                  <a:pt x="0" y="0"/>
                </a:lnTo>
                <a:lnTo>
                  <a:pt x="0" y="269389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5" name="TextBox 15"/>
          <p:cNvSpPr txBox="1"/>
          <p:nvPr/>
        </p:nvSpPr>
        <p:spPr>
          <a:xfrm>
            <a:off x="6920421" y="1406200"/>
            <a:ext cx="10726052" cy="7678512"/>
          </a:xfrm>
          <a:prstGeom prst="rect">
            <a:avLst/>
          </a:prstGeom>
        </p:spPr>
        <p:txBody>
          <a:bodyPr wrap="square" lIns="0" tIns="0" rIns="0" bIns="0" rtlCol="0" anchor="t">
            <a:spAutoFit/>
          </a:bodyPr>
          <a:lstStyle/>
          <a:p>
            <a:pPr marL="835026" lvl="1"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Kontrol ve gözlem aşaması, önceki aşamalardan farklı bir aşamadır.</a:t>
            </a:r>
          </a:p>
          <a:p>
            <a:pPr marL="835026" lvl="1"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Bundan önceki aşamaların tamamı hastanın ilgili polikliniğe başvurusu ile başlayıp  muayenenin bitmesi ile sonlanmaktadır. </a:t>
            </a:r>
          </a:p>
          <a:p>
            <a:pPr marL="835026" lvl="1"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Bu aşama ilgili polikliniğe tekrar başvuruyu gerektirmektedir.</a:t>
            </a:r>
          </a:p>
          <a:p>
            <a:pPr marL="835026" lvl="1"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Hastalığın özelliklerine göre kontrol ve gözlem için hastadan yeniden polikliniğe başvurması istenebilir. </a:t>
            </a:r>
          </a:p>
          <a:p>
            <a:pPr marL="835026" lvl="1"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Bu tür durumlarda hasta ilgili polikliniğe geldiğinde yeni bir barkod alarak başvurusunu gerçekleştirir. Bilgi teknolojilerinin üst seviyede kullanıldığı sağlık kurumlarında bu süreç daha hızlı  işlemektedir.</a:t>
            </a:r>
          </a:p>
          <a:p>
            <a:pPr marL="835026" lvl="1"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Yukarıda anlatılan aşamalar incelendiğinde karmaşık görülen bu  </a:t>
            </a:r>
          </a:p>
          <a:p>
            <a:pPr marL="835026" lvl="1" indent="-457200" algn="just">
              <a:lnSpc>
                <a:spcPct val="150000"/>
              </a:lnSpc>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sürecin ancak bilgi teknolojilerinin etkin kullanılmasıyla verimli hâle geleceği açıktır.</a:t>
            </a:r>
            <a:endParaRPr lang="en-US" sz="2800" dirty="0">
              <a:solidFill>
                <a:srgbClr val="000000"/>
              </a:solidFill>
              <a:latin typeface="Times New Roman" panose="02020603050405020304" pitchFamily="18" charset="0"/>
              <a:ea typeface="Public Sans"/>
              <a:cs typeface="Times New Roman" panose="02020603050405020304" pitchFamily="18" charset="0"/>
              <a:sym typeface="Public Sans"/>
            </a:endParaRPr>
          </a:p>
        </p:txBody>
      </p:sp>
      <p:sp>
        <p:nvSpPr>
          <p:cNvPr id="16" name="TextBox 16"/>
          <p:cNvSpPr txBox="1"/>
          <p:nvPr/>
        </p:nvSpPr>
        <p:spPr>
          <a:xfrm>
            <a:off x="7304312" y="436629"/>
            <a:ext cx="9414501" cy="592150"/>
          </a:xfrm>
          <a:prstGeom prst="rect">
            <a:avLst/>
          </a:prstGeom>
        </p:spPr>
        <p:txBody>
          <a:bodyPr lIns="0" tIns="0" rIns="0" bIns="0" rtlCol="0" anchor="t">
            <a:spAutoFit/>
          </a:bodyPr>
          <a:lstStyle/>
          <a:p>
            <a:pPr algn="ctr">
              <a:lnSpc>
                <a:spcPts val="5173"/>
              </a:lnSpc>
            </a:pPr>
            <a:r>
              <a:rPr lang="tr-TR" sz="3061" b="1" dirty="0">
                <a:solidFill>
                  <a:srgbClr val="060644"/>
                </a:solidFill>
                <a:latin typeface="Times New Roman" panose="02020603050405020304" pitchFamily="18" charset="0"/>
                <a:ea typeface="Public Sans Bold"/>
                <a:cs typeface="Times New Roman" panose="02020603050405020304" pitchFamily="18" charset="0"/>
                <a:sym typeface="Public Sans Bold"/>
              </a:rPr>
              <a:t>Kontrol ve Gözlem</a:t>
            </a:r>
            <a:endParaRPr lang="en-US" sz="3061" b="1" dirty="0">
              <a:solidFill>
                <a:srgbClr val="060644"/>
              </a:solidFill>
              <a:latin typeface="Times New Roman" panose="02020603050405020304" pitchFamily="18" charset="0"/>
              <a:ea typeface="Public Sans Bold"/>
              <a:cs typeface="Times New Roman" panose="02020603050405020304" pitchFamily="18" charset="0"/>
              <a:sym typeface="Public Sans Bold"/>
            </a:endParaRPr>
          </a:p>
        </p:txBody>
      </p:sp>
      <p:sp>
        <p:nvSpPr>
          <p:cNvPr id="17" name="TextBox 17"/>
          <p:cNvSpPr txBox="1"/>
          <p:nvPr/>
        </p:nvSpPr>
        <p:spPr>
          <a:xfrm>
            <a:off x="16718813" y="8886825"/>
            <a:ext cx="887181" cy="711862"/>
          </a:xfrm>
          <a:prstGeom prst="rect">
            <a:avLst/>
          </a:prstGeom>
        </p:spPr>
        <p:txBody>
          <a:bodyPr lIns="0" tIns="0" rIns="0" bIns="0" rtlCol="0" anchor="t">
            <a:spAutoFit/>
          </a:bodyPr>
          <a:lstStyle/>
          <a:p>
            <a:pPr algn="ctr">
              <a:lnSpc>
                <a:spcPts val="5879"/>
              </a:lnSpc>
              <a:spcBef>
                <a:spcPct val="0"/>
              </a:spcBef>
            </a:pPr>
            <a:r>
              <a:rPr lang="tr-TR" sz="4899" b="1" dirty="0">
                <a:solidFill>
                  <a:srgbClr val="FFFFFF"/>
                </a:solidFill>
                <a:latin typeface="Public Sans Bold"/>
                <a:ea typeface="Public Sans Bold"/>
                <a:cs typeface="Public Sans Bold"/>
                <a:sym typeface="Public Sans Bold"/>
              </a:rPr>
              <a:t>9</a:t>
            </a:r>
            <a:endParaRPr lang="en-US" sz="4899" b="1" dirty="0">
              <a:solidFill>
                <a:srgbClr val="FFFFFF"/>
              </a:solidFill>
              <a:latin typeface="Public Sans Bold"/>
              <a:ea typeface="Public Sans Bold"/>
              <a:cs typeface="Public Sans Bold"/>
              <a:sym typeface="Public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DC32DEB-3A32-4534-9F0A-5D02BC8509EE}">
  <we:reference id="wa200005566" version="3.0.0.3" store="tr-TR"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238</TotalTime>
  <Words>1802</Words>
  <Application>Microsoft Office PowerPoint</Application>
  <PresentationFormat>Özel</PresentationFormat>
  <Paragraphs>168</Paragraphs>
  <Slides>20</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20</vt:i4>
      </vt:variant>
    </vt:vector>
  </HeadingPairs>
  <TitlesOfParts>
    <vt:vector size="29" baseType="lpstr">
      <vt:lpstr>Public Sans</vt:lpstr>
      <vt:lpstr>Public Sans Bold</vt:lpstr>
      <vt:lpstr>Libre Franklin Bold</vt:lpstr>
      <vt:lpstr>Wingdings</vt:lpstr>
      <vt:lpstr>Arial</vt:lpstr>
      <vt:lpstr>Times New Roman</vt:lpstr>
      <vt:lpstr>Libre Franklin</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ÇAĞ ÜNİVERSİTESİ</dc:title>
  <cp:lastModifiedBy>Şeyda Çavmak</cp:lastModifiedBy>
  <cp:revision>7</cp:revision>
  <dcterms:created xsi:type="dcterms:W3CDTF">2006-08-16T00:00:00Z</dcterms:created>
  <dcterms:modified xsi:type="dcterms:W3CDTF">2026-03-01T19:31:48Z</dcterms:modified>
  <dc:identifier>DAHBUn5Quj0</dc:identifier>
</cp:coreProperties>
</file>