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63" r:id="rId6"/>
    <p:sldId id="273" r:id="rId7"/>
    <p:sldId id="272"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9" r:id="rId21"/>
    <p:sldId id="278" r:id="rId22"/>
    <p:sldId id="280" r:id="rId23"/>
    <p:sldId id="288" r:id="rId24"/>
    <p:sldId id="289" r:id="rId25"/>
    <p:sldId id="290" r:id="rId26"/>
    <p:sldId id="281" r:id="rId27"/>
    <p:sldId id="282" r:id="rId28"/>
    <p:sldId id="291" r:id="rId29"/>
    <p:sldId id="292" r:id="rId30"/>
    <p:sldId id="283" r:id="rId31"/>
    <p:sldId id="284" r:id="rId32"/>
    <p:sldId id="296" r:id="rId33"/>
    <p:sldId id="300" r:id="rId34"/>
    <p:sldId id="301" r:id="rId35"/>
    <p:sldId id="285" r:id="rId36"/>
    <p:sldId id="286" r:id="rId37"/>
    <p:sldId id="287" r:id="rId38"/>
    <p:sldId id="293" r:id="rId39"/>
    <p:sldId id="295" r:id="rId40"/>
    <p:sldId id="298" r:id="rId41"/>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30" autoAdjust="0"/>
    <p:restoredTop sz="94660"/>
  </p:normalViewPr>
  <p:slideViewPr>
    <p:cSldViewPr snapToGrid="0" showGuides="1">
      <p:cViewPr varScale="1">
        <p:scale>
          <a:sx n="73" d="100"/>
          <a:sy n="73" d="100"/>
        </p:scale>
        <p:origin x="-420"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7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latin typeface="Arial" panose="020B0604020202020204" pitchFamily="34" charset="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A9E4D82-28F8-4AE6-AC58-4E0C47EB2011}" type="datetime1">
              <a:rPr lang="tr-TR" smtClean="0">
                <a:latin typeface="Arial" panose="020B0604020202020204" pitchFamily="34" charset="0"/>
              </a:rPr>
              <a:pPr rtl="0"/>
              <a:t>7.11.2025</a:t>
            </a:fld>
            <a:endParaRPr lang="tr-TR">
              <a:latin typeface="Arial" panose="020B0604020202020204" pitchFamily="34" charset="0"/>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latin typeface="Arial" panose="020B0604020202020204" pitchFamily="34" charset="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tr-TR">
                <a:latin typeface="Arial" panose="020B0604020202020204" pitchFamily="34" charset="0"/>
              </a:rPr>
              <a:pPr rtl="0"/>
              <a:t>‹#›</a:t>
            </a:fld>
            <a:endParaRPr lang="tr-TR">
              <a:latin typeface="Arial" panose="020B0604020202020204" pitchFamily="34" charset="0"/>
            </a:endParaRPr>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E143251-A342-438C-BAF0-43ECC974AE28}" type="datetime1">
              <a:rPr lang="tr-TR" noProof="0" smtClean="0"/>
              <a:pPr/>
              <a:t>7.11.2025</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tr-TR" noProof="0" smtClean="0"/>
              <a:pPr/>
              <a:t>‹#›</a:t>
            </a:fld>
            <a:endParaRPr lang="tr-TR" noProof="0"/>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a:defRPr sz="1200">
        <a:solidFill>
          <a:schemeClr val="tx1"/>
        </a:solidFill>
      </a:defRPr>
    </a:lvl2pPr>
    <a:lvl3pPr marL="914400" algn="l">
      <a:defRPr sz="1200">
        <a:solidFill>
          <a:schemeClr val="tx1"/>
        </a:solidFill>
      </a:defRPr>
    </a:lvl3pPr>
    <a:lvl4pPr marL="1371600" algn="l">
      <a:defRPr sz="1200">
        <a:solidFill>
          <a:schemeClr val="tx1"/>
        </a:solidFill>
      </a:defRPr>
    </a:lvl4pPr>
    <a:lvl5pPr marL="1828800" algn="l">
      <a:defRPr sz="1200">
        <a:solidFill>
          <a:schemeClr val="tx1"/>
        </a:solidFill>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pPr rtl="0"/>
              <a:t>1</a:t>
            </a:fld>
            <a:endParaRPr lang="tr-TR"/>
          </a:p>
        </p:txBody>
      </p:sp>
    </p:spTree>
    <p:extLst>
      <p:ext uri="{BB962C8B-B14F-4D97-AF65-F5344CB8AC3E}">
        <p14:creationId xmlns=""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
        <p:nvSpPr>
          <p:cNvPr id="2" name="Başlık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4" name="Tarih Yer Tutucusu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31EF5A91-0799-4CE3-8893-DF3BCE720C1F}" type="datetime1">
              <a:rPr lang="tr-TR" noProof="0" smtClean="0"/>
              <a:pPr rtl="0"/>
              <a:t>7.11.2025</a:t>
            </a:fld>
            <a:endParaRPr lang="tr-TR" noProof="0"/>
          </a:p>
        </p:txBody>
      </p:sp>
      <p:sp>
        <p:nvSpPr>
          <p:cNvPr id="5" name="Alt Bilgi Yer Tutucusu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tr-TR" noProof="0"/>
          </a:p>
        </p:txBody>
      </p:sp>
      <p:sp>
        <p:nvSpPr>
          <p:cNvPr id="6" name="Slayt Numarası Yer Tutucusu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tr-TR" noProof="0" smtClean="0"/>
              <a:pPr rtl="0"/>
              <a:t>‹#›</a:t>
            </a:fld>
            <a:endParaRPr lang="tr-TR" noProof="0"/>
          </a:p>
        </p:txBody>
      </p:sp>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a:t>Asıl başlık stilini düzenlemek için tıklayın</a:t>
            </a:r>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3" name="Resim Yer Tutucusu 2" descr="Resim eklemek için boş yer tutucu. Yer tutucuya tıklayın ve eklemek istediğiniz resmi seçin."/>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5" name="Tarih Yer Tutucusu 4"/>
          <p:cNvSpPr>
            <a:spLocks noGrp="1"/>
          </p:cNvSpPr>
          <p:nvPr>
            <p:ph type="dt" sz="half" idx="10"/>
          </p:nvPr>
        </p:nvSpPr>
        <p:spPr/>
        <p:txBody>
          <a:bodyPr rtlCol="0"/>
          <a:lstStyle/>
          <a:p>
            <a:pPr rtl="0"/>
            <a:fld id="{F56E95D7-159C-4174-82AC-3613AAC46482}" type="datetime1">
              <a:rPr lang="tr-TR" noProof="0" smtClean="0"/>
              <a:pPr rtl="0"/>
              <a:t>7.11.2025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271C3428-98D3-4BD8-A032-0DD45BF27FDB}" type="datetime1">
              <a:rPr lang="tr-TR" noProof="0" smtClean="0"/>
              <a:pPr rtl="0"/>
              <a:t>7.11.2025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p>
            <a:pPr rtl="0"/>
            <a:r>
              <a:rPr lang="tr-TR" noProof="0"/>
              <a:t>Asıl başlık stilini düzenlemek için tıklayın</a:t>
            </a:r>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25356B25-3FB7-4880-9BA4-27C0F94465FF}" type="datetime1">
              <a:rPr lang="tr-TR" noProof="0" smtClean="0"/>
              <a:pPr rtl="0"/>
              <a:t>7.11.2025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idx="1"/>
          </p:nvPr>
        </p:nvSpPr>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03E186AE-8D35-4729-91C0-26E7167BF293}" type="datetime1">
              <a:rPr lang="tr-TR" noProof="0" smtClean="0"/>
              <a:pPr rtl="0"/>
              <a:t>7.11.2025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11" name="Resim Yer Tutucusu 10" descr="Resim eklemek için boş yer tutucu. Yer tutucuya tıklayın ve eklemek istediğiniz resmi seçin."/>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tr-TR" noProof="0"/>
              <a:t>Resim eklemek için simgeye tıklayın</a:t>
            </a:r>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
        <p:nvSpPr>
          <p:cNvPr id="2" name="Başlık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tr-TR" noProof="0"/>
              <a:t>Asıl başlık stilini düzenlemek için tıklayın</a:t>
            </a:r>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CF750C6C-412C-489F-8BAC-18D550D6942B}" type="datetime1">
              <a:rPr lang="tr-TR" noProof="0" smtClean="0"/>
              <a:pPr rtl="0"/>
              <a:t>7.11.2025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90FEC8AD-8A50-473B-BF04-9574F76C88CE}" type="datetime1">
              <a:rPr lang="tr-TR" noProof="0" smtClean="0"/>
              <a:pPr rtl="0"/>
              <a:t>7.11.2025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1104900" y="2424112"/>
            <a:ext cx="4919472" cy="37480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6166110" y="2424112"/>
            <a:ext cx="4919472" cy="37480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p>
            <a:pPr rtl="0"/>
            <a:fld id="{8F97211E-2B8D-4E6B-8A37-6BBFCD26F52E}" type="datetime1">
              <a:rPr lang="tr-TR" noProof="0" smtClean="0"/>
              <a:pPr rtl="0"/>
              <a:t>7.11.2025</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Tarih Yer Tutucusu 2"/>
          <p:cNvSpPr>
            <a:spLocks noGrp="1"/>
          </p:cNvSpPr>
          <p:nvPr>
            <p:ph type="dt" sz="half" idx="10"/>
          </p:nvPr>
        </p:nvSpPr>
        <p:spPr/>
        <p:txBody>
          <a:bodyPr rtlCol="0"/>
          <a:lstStyle/>
          <a:p>
            <a:pPr rtl="0"/>
            <a:fld id="{712A8323-63D4-40B4-A3E2-9C0E1664D8F8}" type="datetime1">
              <a:rPr lang="tr-TR" noProof="0" smtClean="0"/>
              <a:pPr rtl="0"/>
              <a:t>7.11.2025</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D539C7CD-F92D-4811-A07F-670D486E3373}" type="datetime1">
              <a:rPr lang="tr-TR" noProof="0" smtClean="0"/>
              <a:pPr rtl="0"/>
              <a:t>7.11.2025</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a:t>Asıl başlık stilini düzenlemek için tıklayın</a:t>
            </a:r>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3" name="İçerik Yer Tutucusu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E0232D9F-D976-4514-8223-4E65A09DE921}" type="datetime1">
              <a:rPr lang="tr-TR" noProof="0" smtClean="0"/>
              <a:pPr rtl="0"/>
              <a:t>7.11.2025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a:p>
            <a:pPr lvl="5" rtl="0"/>
            <a:r>
              <a:rPr lang="tr-TR" noProof="0"/>
              <a:t>Altıncı düzey</a:t>
            </a:r>
          </a:p>
          <a:p>
            <a:pPr lvl="6" rtl="0"/>
            <a:r>
              <a:rPr lang="tr-TR" noProof="0"/>
              <a:t>Yedinci düzey</a:t>
            </a:r>
          </a:p>
          <a:p>
            <a:pPr lvl="7" rtl="0"/>
            <a:r>
              <a:rPr lang="tr-TR" noProof="0"/>
              <a:t>Sekizinci düzey</a:t>
            </a:r>
          </a:p>
          <a:p>
            <a:pPr lvl="8" rtl="0"/>
            <a:r>
              <a:rPr lang="tr-TR" noProof="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DB5AC4CC-6084-4463-8B9F-17A631234D33}" type="datetime1">
              <a:rPr lang="tr-TR" noProof="0" smtClean="0"/>
              <a:pPr/>
              <a:t>7.11.2025</a:t>
            </a:fld>
            <a:endParaRPr lang="tr-TR" noProof="0">
              <a:latin typeface="Arial" panose="020B0604020202020204" pitchFamily="34" charset="0"/>
              <a:cs typeface="Arial" panose="020B0604020202020204" pitchFamily="34" charset="0"/>
            </a:endParaRPr>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tr-TR" noProof="0">
              <a:latin typeface="Arial" panose="020B0604020202020204" pitchFamily="34" charset="0"/>
              <a:cs typeface="Arial" panose="020B0604020202020204" pitchFamily="34" charset="0"/>
            </a:endParaRPr>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tr-TR" noProof="0" smtClean="0"/>
              <a:pPr/>
              <a:t>‹#›</a:t>
            </a:fld>
            <a:endParaRPr lang="tr-TR" noProof="0">
              <a:latin typeface="Arial" panose="020B0604020202020204" pitchFamily="34" charset="0"/>
              <a:cs typeface="Arial" panose="020B0604020202020204" pitchFamily="34" charset="0"/>
            </a:endParaRPr>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250691" y="1767161"/>
            <a:ext cx="9690618" cy="2219691"/>
          </a:xfrm>
        </p:spPr>
        <p:txBody>
          <a:bodyPr rtlCol="0" anchor="ctr"/>
          <a:lstStyle/>
          <a:p>
            <a:pPr rtl="0"/>
            <a:endParaRPr lang="tr" b="1" dirty="0"/>
          </a:p>
        </p:txBody>
      </p:sp>
      <p:sp>
        <p:nvSpPr>
          <p:cNvPr id="7" name="Alt Başlık 6"/>
          <p:cNvSpPr>
            <a:spLocks noGrp="1"/>
          </p:cNvSpPr>
          <p:nvPr>
            <p:ph type="subTitle" idx="1"/>
          </p:nvPr>
        </p:nvSpPr>
        <p:spPr>
          <a:xfrm>
            <a:off x="1250691" y="4156184"/>
            <a:ext cx="5734050" cy="955565"/>
          </a:xfrm>
        </p:spPr>
        <p:txBody>
          <a:bodyPr rtlCol="0">
            <a:normAutofit fontScale="92500"/>
          </a:bodyPr>
          <a:lstStyle/>
          <a:p>
            <a:pPr rtl="0"/>
            <a:r>
              <a:rPr lang="tr" sz="2800" b="1" dirty="0"/>
              <a:t>GRAFİKLER</a:t>
            </a:r>
          </a:p>
          <a:p>
            <a:pPr rtl="0"/>
            <a:r>
              <a:rPr lang="tr" sz="2800" b="1" dirty="0"/>
              <a:t>MERKEZ EĞİLİM (YER) ÖLÇÜLERİ</a:t>
            </a:r>
          </a:p>
          <a:p>
            <a:pPr rtl="0"/>
            <a:endParaRPr lang="tr" sz="2800" b="1" dirty="0"/>
          </a:p>
        </p:txBody>
      </p:sp>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18AD05F-6A4B-EFE7-48AD-6FC31B421DA6}"/>
              </a:ext>
            </a:extLst>
          </p:cNvPr>
          <p:cNvSpPr>
            <a:spLocks noGrp="1"/>
          </p:cNvSpPr>
          <p:nvPr>
            <p:ph type="title"/>
          </p:nvPr>
        </p:nvSpPr>
        <p:spPr/>
        <p:txBody>
          <a:bodyPr/>
          <a:lstStyle/>
          <a:p>
            <a:r>
              <a:rPr lang="tr-TR" i="1" dirty="0"/>
              <a:t>Kutu Grafik</a:t>
            </a:r>
          </a:p>
        </p:txBody>
      </p:sp>
      <p:sp>
        <p:nvSpPr>
          <p:cNvPr id="3" name="İçerik Yer Tutucusu 2">
            <a:extLst>
              <a:ext uri="{FF2B5EF4-FFF2-40B4-BE49-F238E27FC236}">
                <a16:creationId xmlns="" xmlns:a16="http://schemas.microsoft.com/office/drawing/2014/main" id="{B93B9F63-2C6B-53B7-A0B1-73E6D3B99383}"/>
              </a:ext>
            </a:extLst>
          </p:cNvPr>
          <p:cNvSpPr>
            <a:spLocks noGrp="1"/>
          </p:cNvSpPr>
          <p:nvPr>
            <p:ph idx="1"/>
          </p:nvPr>
        </p:nvSpPr>
        <p:spPr/>
        <p:txBody>
          <a:bodyPr>
            <a:normAutofit/>
          </a:bodyPr>
          <a:lstStyle/>
          <a:p>
            <a:pPr marL="0" indent="0" algn="just">
              <a:buNone/>
            </a:pPr>
            <a:r>
              <a:rPr lang="tr-TR" dirty="0"/>
              <a:t>Diğer grafiklere göre daha özgün bir grafik türüdür. Bu grafik türü “Boksör Torbası Grafiği” olarak da adlandırılmaktadır. Verilerin dağılımı yanında birçok istatistik ölçüyü göstermek için kullanılır. </a:t>
            </a:r>
          </a:p>
          <a:p>
            <a:pPr marL="0" indent="0" algn="just">
              <a:buNone/>
            </a:pPr>
            <a:endParaRPr lang="tr-TR" sz="2800" dirty="0"/>
          </a:p>
        </p:txBody>
      </p:sp>
      <p:pic>
        <p:nvPicPr>
          <p:cNvPr id="5" name="Resim 4">
            <a:extLst>
              <a:ext uri="{FF2B5EF4-FFF2-40B4-BE49-F238E27FC236}">
                <a16:creationId xmlns="" xmlns:a16="http://schemas.microsoft.com/office/drawing/2014/main" id="{DC94D632-F5E1-A85D-5DC6-06E75CDA2CF9}"/>
              </a:ext>
            </a:extLst>
          </p:cNvPr>
          <p:cNvPicPr>
            <a:picLocks noChangeAspect="1"/>
          </p:cNvPicPr>
          <p:nvPr/>
        </p:nvPicPr>
        <p:blipFill>
          <a:blip r:embed="rId2"/>
          <a:stretch>
            <a:fillRect/>
          </a:stretch>
        </p:blipFill>
        <p:spPr>
          <a:xfrm>
            <a:off x="2556174" y="2523616"/>
            <a:ext cx="7078133" cy="4075622"/>
          </a:xfrm>
          <a:prstGeom prst="rect">
            <a:avLst/>
          </a:prstGeom>
        </p:spPr>
      </p:pic>
    </p:spTree>
    <p:extLst>
      <p:ext uri="{BB962C8B-B14F-4D97-AF65-F5344CB8AC3E}">
        <p14:creationId xmlns="" xmlns:p14="http://schemas.microsoft.com/office/powerpoint/2010/main" val="25498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9F1F55C-795B-1376-30C9-9F4380E2EE9B}"/>
              </a:ext>
            </a:extLst>
          </p:cNvPr>
          <p:cNvSpPr>
            <a:spLocks noGrp="1"/>
          </p:cNvSpPr>
          <p:nvPr>
            <p:ph type="title"/>
          </p:nvPr>
        </p:nvSpPr>
        <p:spPr/>
        <p:txBody>
          <a:bodyPr/>
          <a:lstStyle/>
          <a:p>
            <a:r>
              <a:rPr lang="tr-TR" i="1" dirty="0"/>
              <a:t>Özel Grafikler</a:t>
            </a:r>
          </a:p>
        </p:txBody>
      </p:sp>
      <p:sp>
        <p:nvSpPr>
          <p:cNvPr id="3" name="İçerik Yer Tutucusu 2">
            <a:extLst>
              <a:ext uri="{FF2B5EF4-FFF2-40B4-BE49-F238E27FC236}">
                <a16:creationId xmlns="" xmlns:a16="http://schemas.microsoft.com/office/drawing/2014/main" id="{FED7E5FF-3B07-EB15-0C64-2412B0A0D548}"/>
              </a:ext>
            </a:extLst>
          </p:cNvPr>
          <p:cNvSpPr>
            <a:spLocks noGrp="1"/>
          </p:cNvSpPr>
          <p:nvPr>
            <p:ph idx="1"/>
          </p:nvPr>
        </p:nvSpPr>
        <p:spPr/>
        <p:txBody>
          <a:bodyPr/>
          <a:lstStyle/>
          <a:p>
            <a:pPr marL="0" indent="0">
              <a:buNone/>
            </a:pPr>
            <a:r>
              <a:rPr lang="tr-TR" dirty="0"/>
              <a:t>Grafik ve şekil çiziminin esaslarına göre özel amaç için çizilen grafiklerdir.</a:t>
            </a:r>
          </a:p>
          <a:p>
            <a:pPr marL="0" indent="0">
              <a:buNone/>
            </a:pPr>
            <a:endParaRPr lang="tr-TR" dirty="0"/>
          </a:p>
        </p:txBody>
      </p:sp>
      <p:pic>
        <p:nvPicPr>
          <p:cNvPr id="5" name="Resim 4">
            <a:extLst>
              <a:ext uri="{FF2B5EF4-FFF2-40B4-BE49-F238E27FC236}">
                <a16:creationId xmlns="" xmlns:a16="http://schemas.microsoft.com/office/drawing/2014/main" id="{D08ADB7D-7F01-FD90-5E3B-68DBDBEC26DA}"/>
              </a:ext>
            </a:extLst>
          </p:cNvPr>
          <p:cNvPicPr>
            <a:picLocks noChangeAspect="1"/>
          </p:cNvPicPr>
          <p:nvPr/>
        </p:nvPicPr>
        <p:blipFill>
          <a:blip r:embed="rId2"/>
          <a:stretch>
            <a:fillRect/>
          </a:stretch>
        </p:blipFill>
        <p:spPr>
          <a:xfrm>
            <a:off x="2898598" y="2027238"/>
            <a:ext cx="6394803" cy="4296507"/>
          </a:xfrm>
          <a:prstGeom prst="rect">
            <a:avLst/>
          </a:prstGeom>
        </p:spPr>
      </p:pic>
    </p:spTree>
    <p:extLst>
      <p:ext uri="{BB962C8B-B14F-4D97-AF65-F5344CB8AC3E}">
        <p14:creationId xmlns="" xmlns:p14="http://schemas.microsoft.com/office/powerpoint/2010/main" val="37876637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D9C68E1-1BB5-22BB-FEC8-803760E51B8C}"/>
              </a:ext>
            </a:extLst>
          </p:cNvPr>
          <p:cNvSpPr>
            <a:spLocks noGrp="1"/>
          </p:cNvSpPr>
          <p:nvPr>
            <p:ph idx="1"/>
          </p:nvPr>
        </p:nvSpPr>
        <p:spPr/>
        <p:txBody>
          <a:bodyPr>
            <a:normAutofit lnSpcReduction="10000"/>
          </a:bodyPr>
          <a:lstStyle/>
          <a:p>
            <a:pPr marL="0" indent="0" algn="just">
              <a:buNone/>
            </a:pPr>
            <a:r>
              <a:rPr lang="tr-TR" sz="2800" dirty="0"/>
              <a:t>Grafik çiziminde sıkça bazı hatalar yapılmaktadır. Yapılan en önemli hatalar aşağıda sıralanmıştır. Bunlar;</a:t>
            </a:r>
          </a:p>
          <a:p>
            <a:pPr algn="just"/>
            <a:r>
              <a:rPr lang="tr-TR" sz="2800" dirty="0"/>
              <a:t>Eksenlerin orantısızlığı,</a:t>
            </a:r>
          </a:p>
          <a:p>
            <a:pPr algn="just"/>
            <a:r>
              <a:rPr lang="tr-TR" sz="2800" dirty="0"/>
              <a:t>Eksenlerde yer alan değerlerin ve birimlerinin belirtilmemesi,</a:t>
            </a:r>
          </a:p>
          <a:p>
            <a:pPr algn="just"/>
            <a:r>
              <a:rPr lang="tr-TR" sz="2800" dirty="0"/>
              <a:t>Şekil veya grafik içindeki detayların açıklanmaması,</a:t>
            </a:r>
          </a:p>
          <a:p>
            <a:pPr algn="just"/>
            <a:r>
              <a:rPr lang="tr-TR" sz="2800" dirty="0"/>
              <a:t>Şekil ve grafiğin içeriğini belirten başlığın şeklin altına yazılmaması,</a:t>
            </a:r>
          </a:p>
          <a:p>
            <a:pPr algn="just"/>
            <a:r>
              <a:rPr lang="tr-TR" sz="2800" dirty="0"/>
              <a:t>Eksenin başlangıç veya sıfır noktasının belirlenmemesi,</a:t>
            </a:r>
          </a:p>
          <a:p>
            <a:pPr algn="just"/>
            <a:r>
              <a:rPr lang="tr-TR" sz="2800" dirty="0"/>
              <a:t>Kısaltılan eksenlere kesme “//” işaretinin konmamasıdır.</a:t>
            </a:r>
          </a:p>
        </p:txBody>
      </p:sp>
    </p:spTree>
    <p:extLst>
      <p:ext uri="{BB962C8B-B14F-4D97-AF65-F5344CB8AC3E}">
        <p14:creationId xmlns="" xmlns:p14="http://schemas.microsoft.com/office/powerpoint/2010/main" val="33420080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F04442B-6149-517B-422F-2D36AFB4F591}"/>
              </a:ext>
            </a:extLst>
          </p:cNvPr>
          <p:cNvSpPr>
            <a:spLocks noGrp="1"/>
          </p:cNvSpPr>
          <p:nvPr>
            <p:ph type="title"/>
          </p:nvPr>
        </p:nvSpPr>
        <p:spPr/>
        <p:txBody>
          <a:bodyPr/>
          <a:lstStyle/>
          <a:p>
            <a:r>
              <a:rPr lang="tr-TR" dirty="0"/>
              <a:t>Merkezi Eğilim (Yer) Ölçüleri</a:t>
            </a:r>
          </a:p>
        </p:txBody>
      </p:sp>
      <p:sp>
        <p:nvSpPr>
          <p:cNvPr id="3" name="İçerik Yer Tutucusu 2">
            <a:extLst>
              <a:ext uri="{FF2B5EF4-FFF2-40B4-BE49-F238E27FC236}">
                <a16:creationId xmlns="" xmlns:a16="http://schemas.microsoft.com/office/drawing/2014/main" id="{61ABA1F8-D57D-47AA-23AE-29B5E27D4AE7}"/>
              </a:ext>
            </a:extLst>
          </p:cNvPr>
          <p:cNvSpPr>
            <a:spLocks noGrp="1"/>
          </p:cNvSpPr>
          <p:nvPr>
            <p:ph idx="1"/>
          </p:nvPr>
        </p:nvSpPr>
        <p:spPr/>
        <p:txBody>
          <a:bodyPr/>
          <a:lstStyle/>
          <a:p>
            <a:pPr marL="0" indent="0" algn="just">
              <a:buNone/>
            </a:pPr>
            <a:r>
              <a:rPr lang="tr-TR" dirty="0"/>
              <a:t>Merkezi eğilim ölçülerine yer veya yığılma ölçüleri de denilmektedir. Merkezi eğilim (yer) ölçüleri aşağıdaki gibi 3 grupta toplanabilir:</a:t>
            </a:r>
          </a:p>
          <a:p>
            <a:pPr algn="just"/>
            <a:r>
              <a:rPr lang="tr-TR" i="1" dirty="0"/>
              <a:t>Ortalamalar</a:t>
            </a:r>
          </a:p>
          <a:p>
            <a:pPr marL="0" indent="0" algn="just">
              <a:buNone/>
            </a:pPr>
            <a:r>
              <a:rPr lang="tr-TR" dirty="0"/>
              <a:t>Aritmetik ortalama</a:t>
            </a:r>
          </a:p>
          <a:p>
            <a:pPr marL="0" indent="0" algn="just">
              <a:buNone/>
            </a:pPr>
            <a:r>
              <a:rPr lang="tr-TR" dirty="0"/>
              <a:t>Ağırlıklı ortalama</a:t>
            </a:r>
          </a:p>
          <a:p>
            <a:pPr marL="0" indent="0" algn="just">
              <a:buNone/>
            </a:pPr>
            <a:r>
              <a:rPr lang="tr-TR" dirty="0"/>
              <a:t>Geometrik ortalama</a:t>
            </a:r>
          </a:p>
          <a:p>
            <a:pPr marL="0" indent="0" algn="just">
              <a:buNone/>
            </a:pPr>
            <a:r>
              <a:rPr lang="tr-TR" dirty="0"/>
              <a:t>Harmonik ortalama</a:t>
            </a:r>
          </a:p>
          <a:p>
            <a:pPr algn="just"/>
            <a:r>
              <a:rPr lang="tr-TR" i="1" dirty="0"/>
              <a:t>Medyan (ortanca) </a:t>
            </a:r>
          </a:p>
          <a:p>
            <a:pPr algn="just"/>
            <a:r>
              <a:rPr lang="tr-TR" i="1" dirty="0"/>
              <a:t>Mod (tepe değeri)</a:t>
            </a:r>
            <a:endParaRPr lang="tr-TR" dirty="0"/>
          </a:p>
        </p:txBody>
      </p:sp>
    </p:spTree>
    <p:extLst>
      <p:ext uri="{BB962C8B-B14F-4D97-AF65-F5344CB8AC3E}">
        <p14:creationId xmlns="" xmlns:p14="http://schemas.microsoft.com/office/powerpoint/2010/main" val="4261656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029E191-368E-D7EC-1E91-05DCFB4ECEEE}"/>
              </a:ext>
            </a:extLst>
          </p:cNvPr>
          <p:cNvSpPr>
            <a:spLocks noGrp="1"/>
          </p:cNvSpPr>
          <p:nvPr>
            <p:ph type="title"/>
          </p:nvPr>
        </p:nvSpPr>
        <p:spPr/>
        <p:txBody>
          <a:bodyPr/>
          <a:lstStyle/>
          <a:p>
            <a:r>
              <a:rPr lang="tr-TR" dirty="0"/>
              <a:t>Aritmetik Ortalama</a:t>
            </a:r>
          </a:p>
        </p:txBody>
      </p:sp>
      <p:sp>
        <p:nvSpPr>
          <p:cNvPr id="3" name="İçerik Yer Tutucusu 2">
            <a:extLst>
              <a:ext uri="{FF2B5EF4-FFF2-40B4-BE49-F238E27FC236}">
                <a16:creationId xmlns="" xmlns:a16="http://schemas.microsoft.com/office/drawing/2014/main" id="{E7037D88-9AEB-3C88-3237-B468BE0B754A}"/>
              </a:ext>
            </a:extLst>
          </p:cNvPr>
          <p:cNvSpPr>
            <a:spLocks noGrp="1"/>
          </p:cNvSpPr>
          <p:nvPr>
            <p:ph idx="1"/>
          </p:nvPr>
        </p:nvSpPr>
        <p:spPr/>
        <p:txBody>
          <a:bodyPr/>
          <a:lstStyle/>
          <a:p>
            <a:pPr marL="0" indent="0" algn="just">
              <a:buNone/>
            </a:pPr>
            <a:r>
              <a:rPr lang="tr-TR" sz="2400" dirty="0"/>
              <a:t>Dağılımın yerinin belirlenmesinde kullanılır. Tek başına ortalama teriminden aritmetik ortalama anlaşılır. Aritmetik ortalama herhangi bir konu ile ilgili gözlemlerin toplamının toplam gözlem sayısına bölümü ile bulunur. X1, X2, X3,..., </a:t>
            </a:r>
            <a:r>
              <a:rPr lang="tr-TR" sz="2400" dirty="0" err="1"/>
              <a:t>Xn</a:t>
            </a:r>
            <a:r>
              <a:rPr lang="tr-TR" sz="2400" dirty="0"/>
              <a:t> gözlenen örnek değerlerini ve n örnek hacmini (veri sayısını) göstermek üzere aritmetik ortalama;</a:t>
            </a:r>
          </a:p>
          <a:p>
            <a:pPr marL="0" indent="0" algn="just">
              <a:buNone/>
            </a:pPr>
            <a:r>
              <a:rPr lang="tr-TR" sz="2400" dirty="0"/>
              <a:t>Sınırlı veri grubu (örnek) için aritmetik ortalama (𝑿 ̅) </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r>
              <a:rPr lang="tr-TR" sz="2400" dirty="0"/>
              <a:t>İfadesiyle hesaplanır. </a:t>
            </a:r>
          </a:p>
          <a:p>
            <a:pPr marL="0" indent="0">
              <a:buNone/>
            </a:pPr>
            <a:endParaRPr lang="tr-TR" dirty="0"/>
          </a:p>
          <a:p>
            <a:pPr marL="0" indent="0">
              <a:buNone/>
            </a:pPr>
            <a:endParaRPr lang="tr-TR" dirty="0"/>
          </a:p>
        </p:txBody>
      </p:sp>
      <p:pic>
        <p:nvPicPr>
          <p:cNvPr id="4" name="Resim 3">
            <a:extLst>
              <a:ext uri="{FF2B5EF4-FFF2-40B4-BE49-F238E27FC236}">
                <a16:creationId xmlns="" xmlns:a16="http://schemas.microsoft.com/office/drawing/2014/main" id="{16FEC9BA-10F2-E3CD-DBEE-69A079D338A4}"/>
              </a:ext>
            </a:extLst>
          </p:cNvPr>
          <p:cNvPicPr>
            <a:picLocks noChangeAspect="1"/>
          </p:cNvPicPr>
          <p:nvPr/>
        </p:nvPicPr>
        <p:blipFill>
          <a:blip r:embed="rId2"/>
          <a:stretch>
            <a:fillRect/>
          </a:stretch>
        </p:blipFill>
        <p:spPr>
          <a:xfrm>
            <a:off x="3638268" y="4084659"/>
            <a:ext cx="4915463" cy="1173141"/>
          </a:xfrm>
          <a:prstGeom prst="rect">
            <a:avLst/>
          </a:prstGeom>
        </p:spPr>
      </p:pic>
    </p:spTree>
    <p:extLst>
      <p:ext uri="{BB962C8B-B14F-4D97-AF65-F5344CB8AC3E}">
        <p14:creationId xmlns="" xmlns:p14="http://schemas.microsoft.com/office/powerpoint/2010/main" val="35916392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900E1BE-71E4-7FAE-5D6D-1E8A1299C0D9}"/>
              </a:ext>
            </a:extLst>
          </p:cNvPr>
          <p:cNvSpPr>
            <a:spLocks noGrp="1"/>
          </p:cNvSpPr>
          <p:nvPr>
            <p:ph idx="1"/>
          </p:nvPr>
        </p:nvSpPr>
        <p:spPr/>
        <p:txBody>
          <a:bodyPr>
            <a:normAutofit lnSpcReduction="10000"/>
          </a:bodyPr>
          <a:lstStyle/>
          <a:p>
            <a:pPr marL="0" indent="0">
              <a:buNone/>
            </a:pPr>
            <a:r>
              <a:rPr lang="tr-TR" dirty="0"/>
              <a:t>Olayın tamamı (</a:t>
            </a:r>
            <a:r>
              <a:rPr lang="tr-TR" dirty="0" err="1"/>
              <a:t>anakülte</a:t>
            </a:r>
            <a:r>
              <a:rPr lang="tr-TR" dirty="0"/>
              <a:t>) için aritmetik ortalama (µ) </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lgn="just">
              <a:buNone/>
            </a:pPr>
            <a:r>
              <a:rPr lang="tr-TR" dirty="0"/>
              <a:t>formülü ile hesaplanır. Burada N anakütle (popülasyon) hacmini (veri sayısını) göstermektedir. Aritmetik ortalamanın iki önemli özelliği vardır:</a:t>
            </a:r>
          </a:p>
          <a:p>
            <a:pPr algn="just"/>
            <a:r>
              <a:rPr lang="tr-TR" dirty="0"/>
              <a:t>Verilerin, aritmetik ortalamadan sapmalarının toplamı sıfıra eşittir. </a:t>
            </a:r>
          </a:p>
          <a:p>
            <a:pPr algn="just"/>
            <a:r>
              <a:rPr lang="tr-TR" dirty="0"/>
              <a:t>Verilerin, aritmetik ortalamadan sapmalarının kareleri toplamı minimumdur. </a:t>
            </a:r>
          </a:p>
          <a:p>
            <a:pPr marL="0" indent="0">
              <a:buNone/>
            </a:pPr>
            <a:endParaRPr lang="tr-TR" dirty="0"/>
          </a:p>
        </p:txBody>
      </p:sp>
      <p:pic>
        <p:nvPicPr>
          <p:cNvPr id="4" name="Resim 3">
            <a:extLst>
              <a:ext uri="{FF2B5EF4-FFF2-40B4-BE49-F238E27FC236}">
                <a16:creationId xmlns="" xmlns:a16="http://schemas.microsoft.com/office/drawing/2014/main" id="{2D6DAC19-CF6C-2C0A-43FC-0EFA29EF5D9D}"/>
              </a:ext>
            </a:extLst>
          </p:cNvPr>
          <p:cNvPicPr>
            <a:picLocks noChangeAspect="1"/>
          </p:cNvPicPr>
          <p:nvPr/>
        </p:nvPicPr>
        <p:blipFill>
          <a:blip r:embed="rId2"/>
          <a:stretch>
            <a:fillRect/>
          </a:stretch>
        </p:blipFill>
        <p:spPr>
          <a:xfrm>
            <a:off x="2684873" y="2235200"/>
            <a:ext cx="6263591" cy="1845733"/>
          </a:xfrm>
          <a:prstGeom prst="rect">
            <a:avLst/>
          </a:prstGeom>
        </p:spPr>
      </p:pic>
    </p:spTree>
    <p:extLst>
      <p:ext uri="{BB962C8B-B14F-4D97-AF65-F5344CB8AC3E}">
        <p14:creationId xmlns="" xmlns:p14="http://schemas.microsoft.com/office/powerpoint/2010/main" val="17981359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9439E81-7B54-9C65-AA2A-719B65AC5C31}"/>
              </a:ext>
            </a:extLst>
          </p:cNvPr>
          <p:cNvSpPr>
            <a:spLocks noGrp="1"/>
          </p:cNvSpPr>
          <p:nvPr>
            <p:ph type="title"/>
          </p:nvPr>
        </p:nvSpPr>
        <p:spPr/>
        <p:txBody>
          <a:bodyPr/>
          <a:lstStyle/>
          <a:p>
            <a:r>
              <a:rPr lang="tr-TR" dirty="0"/>
              <a:t>Ağırlıklı (tartılı) Ortalama</a:t>
            </a:r>
          </a:p>
        </p:txBody>
      </p:sp>
      <p:sp>
        <p:nvSpPr>
          <p:cNvPr id="3" name="İçerik Yer Tutucusu 2">
            <a:extLst>
              <a:ext uri="{FF2B5EF4-FFF2-40B4-BE49-F238E27FC236}">
                <a16:creationId xmlns="" xmlns:a16="http://schemas.microsoft.com/office/drawing/2014/main" id="{4A5D760D-D5AE-DC7A-580F-4D88D35AD72B}"/>
              </a:ext>
            </a:extLst>
          </p:cNvPr>
          <p:cNvSpPr>
            <a:spLocks noGrp="1"/>
          </p:cNvSpPr>
          <p:nvPr>
            <p:ph idx="1"/>
          </p:nvPr>
        </p:nvSpPr>
        <p:spPr/>
        <p:txBody>
          <a:bodyPr/>
          <a:lstStyle/>
          <a:p>
            <a:pPr marL="0" indent="0" algn="just">
              <a:buNone/>
            </a:pPr>
            <a:r>
              <a:rPr lang="tr-TR" sz="3200" dirty="0"/>
              <a:t>Bazı durumlarda verilerin aritmetik ortalaması sonuç hakkında pek fazla açıklayıcı bilgi taşımaz. Örneğin farklı krediye sahip dersler almış olan bir öğrencinin başarı ortalaması hesaplanırken aritmetik ortalama ile anlamsız sonuçlar bulunur. Böylesi durumlarda verilerin gözlenen frekansları ile çarpılıp toplanması ve elde edilen değerin toplam frekansa bölünmesi ile bulunan değer kullanılır. Bu işleme ağırlıklı ortalama denir. </a:t>
            </a:r>
          </a:p>
          <a:p>
            <a:pPr marL="0" indent="0">
              <a:buNone/>
            </a:pPr>
            <a:endParaRPr lang="tr-TR" dirty="0"/>
          </a:p>
        </p:txBody>
      </p:sp>
    </p:spTree>
    <p:extLst>
      <p:ext uri="{BB962C8B-B14F-4D97-AF65-F5344CB8AC3E}">
        <p14:creationId xmlns="" xmlns:p14="http://schemas.microsoft.com/office/powerpoint/2010/main" val="21178238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 xmlns:a16="http://schemas.microsoft.com/office/drawing/2014/main" id="{2201DBBF-BEA8-5107-F1A3-6BAAEA66F03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992973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D124670-85B4-8CB2-0713-0E8C2C074056}"/>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82FD9AB9-149C-4307-4782-3B357B41319E}"/>
              </a:ext>
            </a:extLst>
          </p:cNvPr>
          <p:cNvSpPr>
            <a:spLocks noGrp="1"/>
          </p:cNvSpPr>
          <p:nvPr>
            <p:ph idx="1"/>
          </p:nvPr>
        </p:nvSpPr>
        <p:spPr/>
        <p:txBody>
          <a:bodyPr/>
          <a:lstStyle/>
          <a:p>
            <a:pPr marL="0" indent="0">
              <a:buNone/>
            </a:pPr>
            <a:r>
              <a:rPr lang="tr-TR" dirty="0"/>
              <a:t>Bir öğrencinin almış olduğu derslere ilişkin krediler ve notlar aşağıda verilmiştir. Öğrencinin başarı notunu;</a:t>
            </a:r>
          </a:p>
          <a:p>
            <a:pPr marL="514350" indent="-514350">
              <a:buAutoNum type="alphaLcParenR"/>
            </a:pPr>
            <a:r>
              <a:rPr lang="tr-TR" dirty="0"/>
              <a:t>Aritmetik ortalama yöntemiyle hesaplayınız.</a:t>
            </a:r>
          </a:p>
          <a:p>
            <a:pPr marL="514350" indent="-514350">
              <a:buAutoNum type="alphaLcParenR"/>
            </a:pPr>
            <a:r>
              <a:rPr lang="tr-TR" dirty="0"/>
              <a:t>Ağırlıklı ortalama yöntemiyle hesaplayınız.</a:t>
            </a:r>
          </a:p>
          <a:p>
            <a:pPr marL="0" indent="0">
              <a:buNone/>
            </a:pPr>
            <a:endParaRPr lang="tr-TR" dirty="0"/>
          </a:p>
        </p:txBody>
      </p:sp>
      <p:pic>
        <p:nvPicPr>
          <p:cNvPr id="4" name="Resim 3">
            <a:extLst>
              <a:ext uri="{FF2B5EF4-FFF2-40B4-BE49-F238E27FC236}">
                <a16:creationId xmlns="" xmlns:a16="http://schemas.microsoft.com/office/drawing/2014/main" id="{825A701C-E4AF-FD42-0A96-D136E6F63D9F}"/>
              </a:ext>
            </a:extLst>
          </p:cNvPr>
          <p:cNvPicPr>
            <a:picLocks noChangeAspect="1"/>
          </p:cNvPicPr>
          <p:nvPr/>
        </p:nvPicPr>
        <p:blipFill>
          <a:blip r:embed="rId2"/>
          <a:stretch>
            <a:fillRect/>
          </a:stretch>
        </p:blipFill>
        <p:spPr>
          <a:xfrm>
            <a:off x="1001782" y="3429000"/>
            <a:ext cx="10083800" cy="2854133"/>
          </a:xfrm>
          <a:prstGeom prst="rect">
            <a:avLst/>
          </a:prstGeom>
        </p:spPr>
      </p:pic>
    </p:spTree>
    <p:extLst>
      <p:ext uri="{BB962C8B-B14F-4D97-AF65-F5344CB8AC3E}">
        <p14:creationId xmlns="" xmlns:p14="http://schemas.microsoft.com/office/powerpoint/2010/main" val="464987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 xmlns:a16="http://schemas.microsoft.com/office/drawing/2014/main" id="{065B7AB9-77F6-A73B-D37D-0BBE4285F36B}"/>
              </a:ext>
            </a:extLst>
          </p:cNvPr>
          <p:cNvPicPr>
            <a:picLocks noChangeAspect="1"/>
          </p:cNvPicPr>
          <p:nvPr/>
        </p:nvPicPr>
        <p:blipFill>
          <a:blip r:embed="rId2"/>
          <a:stretch>
            <a:fillRect/>
          </a:stretch>
        </p:blipFill>
        <p:spPr>
          <a:xfrm>
            <a:off x="2162761" y="1216553"/>
            <a:ext cx="7866477" cy="4424893"/>
          </a:xfrm>
          <a:prstGeom prst="rect">
            <a:avLst/>
          </a:prstGeom>
        </p:spPr>
      </p:pic>
    </p:spTree>
    <p:extLst>
      <p:ext uri="{BB962C8B-B14F-4D97-AF65-F5344CB8AC3E}">
        <p14:creationId xmlns="" xmlns:p14="http://schemas.microsoft.com/office/powerpoint/2010/main" val="9309457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D9276E5-2245-91F3-BA1B-E3810F307926}"/>
              </a:ext>
            </a:extLst>
          </p:cNvPr>
          <p:cNvSpPr>
            <a:spLocks noGrp="1"/>
          </p:cNvSpPr>
          <p:nvPr>
            <p:ph type="title"/>
          </p:nvPr>
        </p:nvSpPr>
        <p:spPr/>
        <p:txBody>
          <a:bodyPr/>
          <a:lstStyle/>
          <a:p>
            <a:r>
              <a:rPr lang="tr-TR" dirty="0"/>
              <a:t>GRAFİKLER</a:t>
            </a:r>
          </a:p>
        </p:txBody>
      </p:sp>
      <p:sp>
        <p:nvSpPr>
          <p:cNvPr id="3" name="İçerik Yer Tutucusu 2">
            <a:extLst>
              <a:ext uri="{FF2B5EF4-FFF2-40B4-BE49-F238E27FC236}">
                <a16:creationId xmlns="" xmlns:a16="http://schemas.microsoft.com/office/drawing/2014/main" id="{C036B1AB-E4BB-EAC8-26CF-B256A908E8D5}"/>
              </a:ext>
            </a:extLst>
          </p:cNvPr>
          <p:cNvSpPr>
            <a:spLocks noGrp="1"/>
          </p:cNvSpPr>
          <p:nvPr>
            <p:ph idx="1"/>
          </p:nvPr>
        </p:nvSpPr>
        <p:spPr/>
        <p:txBody>
          <a:bodyPr>
            <a:normAutofit/>
          </a:bodyPr>
          <a:lstStyle/>
          <a:p>
            <a:pPr marL="0" indent="0" algn="just">
              <a:buNone/>
            </a:pPr>
            <a:r>
              <a:rPr lang="tr-TR" sz="3200" dirty="0"/>
              <a:t>Verilerin takdim ve özetlenmesinde oldukça yaygın olarak kullanılan bir diğer ana grup araç grafiklerdir.</a:t>
            </a:r>
          </a:p>
          <a:p>
            <a:pPr marL="0" indent="0" algn="just">
              <a:buNone/>
            </a:pPr>
            <a:r>
              <a:rPr lang="tr-TR" sz="3200" dirty="0"/>
              <a:t>Grafik, bulguların şekillerle ifade edilerek açık ve kolay anlaşılır bir biçimde okuyucuya sunulmasını sağlayan bir araçtır. Grafikler tablolardan daha kolay anlaşıldığı için tabloda okuyucunun dikkatinden kaçabileceği düşünülen noktaların daha çarpıcı bir biçimde okuyucuya sunulması sağlanır. </a:t>
            </a:r>
          </a:p>
          <a:p>
            <a:pPr marL="0" indent="0" algn="just">
              <a:buNone/>
            </a:pPr>
            <a:endParaRPr lang="tr-TR" sz="2400" dirty="0"/>
          </a:p>
        </p:txBody>
      </p:sp>
    </p:spTree>
    <p:extLst>
      <p:ext uri="{BB962C8B-B14F-4D97-AF65-F5344CB8AC3E}">
        <p14:creationId xmlns="" xmlns:p14="http://schemas.microsoft.com/office/powerpoint/2010/main" val="15983239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4272" y="3642360"/>
            <a:ext cx="9980682" cy="2183674"/>
          </a:xfrm>
        </p:spPr>
        <p:txBody>
          <a:bodyPr>
            <a:normAutofit/>
          </a:bodyPr>
          <a:lstStyle/>
          <a:p>
            <a:pPr marL="0" indent="0"/>
            <a:r>
              <a:rPr lang="tr-TR" dirty="0" smtClean="0"/>
              <a:t>Tarsus Devlet Hastanesine muayene gelen çocukların yaşı ve boyu aşağıda verilmiştir. Çocukların </a:t>
            </a:r>
            <a:r>
              <a:rPr lang="tr-TR" dirty="0" err="1" smtClean="0"/>
              <a:t>boyununu</a:t>
            </a:r>
            <a:r>
              <a:rPr lang="tr-TR" dirty="0" smtClean="0"/>
              <a:t>;</a:t>
            </a:r>
            <a:br>
              <a:rPr lang="tr-TR" dirty="0" smtClean="0"/>
            </a:br>
            <a:r>
              <a:rPr lang="tr-TR" dirty="0" smtClean="0"/>
              <a:t/>
            </a:r>
            <a:br>
              <a:rPr lang="tr-TR" dirty="0" smtClean="0"/>
            </a:br>
            <a:r>
              <a:rPr lang="tr-TR" dirty="0" smtClean="0"/>
              <a:t>A-)Aritmetik ortalama yöntemiyle hesaplayınız.</a:t>
            </a:r>
            <a:br>
              <a:rPr lang="tr-TR" dirty="0" smtClean="0"/>
            </a:br>
            <a:r>
              <a:rPr lang="tr-TR" dirty="0" smtClean="0"/>
              <a:t>B-)Ağırlıklı ortalama yöntemiyle hesaplayınız</a:t>
            </a:r>
            <a:endParaRPr lang="tr-TR" dirty="0"/>
          </a:p>
        </p:txBody>
      </p:sp>
      <p:graphicFrame>
        <p:nvGraphicFramePr>
          <p:cNvPr id="4" name="3 İçerik Yer Tutucusu"/>
          <p:cNvGraphicFramePr>
            <a:graphicFrameLocks noGrp="1"/>
          </p:cNvGraphicFramePr>
          <p:nvPr>
            <p:ph idx="1"/>
          </p:nvPr>
        </p:nvGraphicFramePr>
        <p:xfrm>
          <a:off x="1104900" y="1600200"/>
          <a:ext cx="9982200" cy="1112520"/>
        </p:xfrm>
        <a:graphic>
          <a:graphicData uri="http://schemas.openxmlformats.org/drawingml/2006/table">
            <a:tbl>
              <a:tblPr firstRow="1" bandRow="1">
                <a:tableStyleId>{5C22544A-7EE6-4342-B048-85BDC9FD1C3A}</a:tableStyleId>
              </a:tblPr>
              <a:tblGrid>
                <a:gridCol w="1663700"/>
                <a:gridCol w="1663700"/>
                <a:gridCol w="1663700"/>
                <a:gridCol w="1663700"/>
                <a:gridCol w="1663700"/>
                <a:gridCol w="1663700"/>
              </a:tblGrid>
              <a:tr h="370840">
                <a:tc>
                  <a:txBody>
                    <a:bodyPr/>
                    <a:lstStyle/>
                    <a:p>
                      <a:r>
                        <a:rPr lang="tr-TR" dirty="0" smtClean="0">
                          <a:solidFill>
                            <a:schemeClr val="tx1"/>
                          </a:solidFill>
                        </a:rPr>
                        <a:t>İsim</a:t>
                      </a:r>
                      <a:endParaRPr lang="tr-TR" dirty="0">
                        <a:solidFill>
                          <a:schemeClr val="tx1"/>
                        </a:solidFill>
                      </a:endParaRPr>
                    </a:p>
                  </a:txBody>
                  <a:tcPr/>
                </a:tc>
                <a:tc>
                  <a:txBody>
                    <a:bodyPr/>
                    <a:lstStyle/>
                    <a:p>
                      <a:r>
                        <a:rPr lang="tr-TR" dirty="0" smtClean="0">
                          <a:solidFill>
                            <a:schemeClr val="tx1"/>
                          </a:solidFill>
                        </a:rPr>
                        <a:t>Mehmet</a:t>
                      </a:r>
                      <a:endParaRPr lang="tr-TR" dirty="0">
                        <a:solidFill>
                          <a:schemeClr val="tx1"/>
                        </a:solidFill>
                      </a:endParaRPr>
                    </a:p>
                  </a:txBody>
                  <a:tcPr/>
                </a:tc>
                <a:tc>
                  <a:txBody>
                    <a:bodyPr/>
                    <a:lstStyle/>
                    <a:p>
                      <a:r>
                        <a:rPr lang="tr-TR" dirty="0" smtClean="0">
                          <a:solidFill>
                            <a:schemeClr val="tx1"/>
                          </a:solidFill>
                        </a:rPr>
                        <a:t>Ali </a:t>
                      </a:r>
                      <a:endParaRPr lang="tr-TR" dirty="0">
                        <a:solidFill>
                          <a:schemeClr val="tx1"/>
                        </a:solidFill>
                      </a:endParaRPr>
                    </a:p>
                  </a:txBody>
                  <a:tcPr/>
                </a:tc>
                <a:tc>
                  <a:txBody>
                    <a:bodyPr/>
                    <a:lstStyle/>
                    <a:p>
                      <a:r>
                        <a:rPr lang="tr-TR" dirty="0" smtClean="0">
                          <a:solidFill>
                            <a:schemeClr val="tx1"/>
                          </a:solidFill>
                        </a:rPr>
                        <a:t>Veli</a:t>
                      </a:r>
                      <a:endParaRPr lang="tr-TR" dirty="0">
                        <a:solidFill>
                          <a:schemeClr val="tx1"/>
                        </a:solidFill>
                      </a:endParaRPr>
                    </a:p>
                  </a:txBody>
                  <a:tcPr/>
                </a:tc>
                <a:tc>
                  <a:txBody>
                    <a:bodyPr/>
                    <a:lstStyle/>
                    <a:p>
                      <a:r>
                        <a:rPr lang="tr-TR" dirty="0" smtClean="0">
                          <a:solidFill>
                            <a:schemeClr val="tx1"/>
                          </a:solidFill>
                        </a:rPr>
                        <a:t>Hasan </a:t>
                      </a:r>
                      <a:endParaRPr lang="tr-TR" dirty="0">
                        <a:solidFill>
                          <a:schemeClr val="tx1"/>
                        </a:solidFill>
                      </a:endParaRPr>
                    </a:p>
                  </a:txBody>
                  <a:tcPr/>
                </a:tc>
                <a:tc>
                  <a:txBody>
                    <a:bodyPr/>
                    <a:lstStyle/>
                    <a:p>
                      <a:r>
                        <a:rPr lang="tr-TR" dirty="0" smtClean="0">
                          <a:solidFill>
                            <a:schemeClr val="tx1"/>
                          </a:solidFill>
                        </a:rPr>
                        <a:t>Hüseyin</a:t>
                      </a:r>
                      <a:endParaRPr lang="tr-TR" dirty="0">
                        <a:solidFill>
                          <a:schemeClr val="tx1"/>
                        </a:solidFill>
                      </a:endParaRPr>
                    </a:p>
                  </a:txBody>
                  <a:tcPr/>
                </a:tc>
              </a:tr>
              <a:tr h="370840">
                <a:tc>
                  <a:txBody>
                    <a:bodyPr/>
                    <a:lstStyle/>
                    <a:p>
                      <a:r>
                        <a:rPr lang="tr-TR" dirty="0" smtClean="0"/>
                        <a:t>Yaşı</a:t>
                      </a:r>
                      <a:endParaRPr lang="tr-TR" dirty="0"/>
                    </a:p>
                  </a:txBody>
                  <a:tcPr/>
                </a:tc>
                <a:tc>
                  <a:txBody>
                    <a:bodyPr/>
                    <a:lstStyle/>
                    <a:p>
                      <a:r>
                        <a:rPr lang="tr-TR" dirty="0" smtClean="0"/>
                        <a:t>5</a:t>
                      </a:r>
                      <a:endParaRPr lang="tr-TR" dirty="0"/>
                    </a:p>
                  </a:txBody>
                  <a:tcPr/>
                </a:tc>
                <a:tc>
                  <a:txBody>
                    <a:bodyPr/>
                    <a:lstStyle/>
                    <a:p>
                      <a:r>
                        <a:rPr lang="tr-TR" dirty="0" smtClean="0"/>
                        <a:t>7</a:t>
                      </a:r>
                      <a:endParaRPr lang="tr-TR" dirty="0"/>
                    </a:p>
                  </a:txBody>
                  <a:tcPr/>
                </a:tc>
                <a:tc>
                  <a:txBody>
                    <a:bodyPr/>
                    <a:lstStyle/>
                    <a:p>
                      <a:r>
                        <a:rPr lang="tr-TR" dirty="0" smtClean="0"/>
                        <a:t>4</a:t>
                      </a:r>
                      <a:endParaRPr lang="tr-TR" dirty="0"/>
                    </a:p>
                  </a:txBody>
                  <a:tcPr/>
                </a:tc>
                <a:tc>
                  <a:txBody>
                    <a:bodyPr/>
                    <a:lstStyle/>
                    <a:p>
                      <a:r>
                        <a:rPr lang="tr-TR" dirty="0" smtClean="0"/>
                        <a:t>8</a:t>
                      </a:r>
                      <a:endParaRPr lang="tr-TR" dirty="0"/>
                    </a:p>
                  </a:txBody>
                  <a:tcPr/>
                </a:tc>
                <a:tc>
                  <a:txBody>
                    <a:bodyPr/>
                    <a:lstStyle/>
                    <a:p>
                      <a:r>
                        <a:rPr lang="tr-TR" dirty="0" smtClean="0"/>
                        <a:t>9</a:t>
                      </a:r>
                      <a:endParaRPr lang="tr-TR" dirty="0"/>
                    </a:p>
                  </a:txBody>
                  <a:tcPr/>
                </a:tc>
              </a:tr>
              <a:tr h="370840">
                <a:tc>
                  <a:txBody>
                    <a:bodyPr/>
                    <a:lstStyle/>
                    <a:p>
                      <a:r>
                        <a:rPr lang="tr-TR" dirty="0" smtClean="0"/>
                        <a:t>Boyu</a:t>
                      </a:r>
                      <a:endParaRPr lang="tr-TR" dirty="0"/>
                    </a:p>
                  </a:txBody>
                  <a:tcPr/>
                </a:tc>
                <a:tc>
                  <a:txBody>
                    <a:bodyPr/>
                    <a:lstStyle/>
                    <a:p>
                      <a:r>
                        <a:rPr lang="tr-TR" dirty="0" smtClean="0"/>
                        <a:t>110 cm</a:t>
                      </a:r>
                      <a:endParaRPr lang="tr-TR" dirty="0"/>
                    </a:p>
                  </a:txBody>
                  <a:tcPr/>
                </a:tc>
                <a:tc>
                  <a:txBody>
                    <a:bodyPr/>
                    <a:lstStyle/>
                    <a:p>
                      <a:r>
                        <a:rPr lang="tr-TR" dirty="0" smtClean="0"/>
                        <a:t>120 cm</a:t>
                      </a:r>
                      <a:endParaRPr lang="tr-TR" dirty="0"/>
                    </a:p>
                  </a:txBody>
                  <a:tcPr/>
                </a:tc>
                <a:tc>
                  <a:txBody>
                    <a:bodyPr/>
                    <a:lstStyle/>
                    <a:p>
                      <a:r>
                        <a:rPr lang="tr-TR" dirty="0" smtClean="0"/>
                        <a:t>100 cm</a:t>
                      </a:r>
                      <a:endParaRPr lang="tr-TR" dirty="0"/>
                    </a:p>
                  </a:txBody>
                  <a:tcPr/>
                </a:tc>
                <a:tc>
                  <a:txBody>
                    <a:bodyPr/>
                    <a:lstStyle/>
                    <a:p>
                      <a:r>
                        <a:rPr lang="tr-TR" dirty="0" smtClean="0"/>
                        <a:t>125 cm</a:t>
                      </a:r>
                      <a:endParaRPr lang="tr-TR" dirty="0"/>
                    </a:p>
                  </a:txBody>
                  <a:tcPr/>
                </a:tc>
                <a:tc>
                  <a:txBody>
                    <a:bodyPr/>
                    <a:lstStyle/>
                    <a:p>
                      <a:r>
                        <a:rPr lang="tr-TR" dirty="0" smtClean="0"/>
                        <a:t>130 cm</a:t>
                      </a:r>
                      <a:endParaRPr lang="tr-TR" dirty="0"/>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Aritmetik ortalama:</a:t>
            </a:r>
          </a:p>
          <a:p>
            <a:pPr>
              <a:buNone/>
            </a:pPr>
            <a:r>
              <a:rPr lang="tr-TR" dirty="0" smtClean="0"/>
              <a:t>110+120+100+125+130​= 585</a:t>
            </a:r>
          </a:p>
          <a:p>
            <a:pPr>
              <a:buNone/>
            </a:pPr>
            <a:r>
              <a:rPr lang="tr-TR" dirty="0" smtClean="0"/>
              <a:t>585÷5=117</a:t>
            </a:r>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Ağırlıklı ortalama:</a:t>
            </a:r>
          </a:p>
          <a:p>
            <a:r>
              <a:rPr lang="tr-TR" dirty="0" smtClean="0"/>
              <a:t>(5×110)+(7×120)+(4×100)+(8×125)+(9×130)​/ 5+7+4+8+9</a:t>
            </a:r>
          </a:p>
          <a:p>
            <a:r>
              <a:rPr lang="sv-SE" dirty="0" smtClean="0"/>
              <a:t>Toplam = 550 + 840 + 400 + 1000 + 1170 = </a:t>
            </a:r>
            <a:r>
              <a:rPr lang="sv-SE" b="1" dirty="0" smtClean="0"/>
              <a:t>3960</a:t>
            </a:r>
            <a:endParaRPr lang="tr-TR" b="1" dirty="0" smtClean="0"/>
          </a:p>
          <a:p>
            <a:r>
              <a:rPr lang="tr-TR" dirty="0" smtClean="0"/>
              <a:t>Toplam yaş = 5 + 7 + 4 + 8 + 9 = </a:t>
            </a:r>
            <a:r>
              <a:rPr lang="tr-TR" b="1" dirty="0" smtClean="0"/>
              <a:t>33</a:t>
            </a:r>
          </a:p>
          <a:p>
            <a:r>
              <a:rPr lang="tr-TR" dirty="0" smtClean="0"/>
              <a:t>3960÷33=120</a:t>
            </a:r>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81858F0-B0EF-6E44-6161-E23721FEFA5A}"/>
              </a:ext>
            </a:extLst>
          </p:cNvPr>
          <p:cNvSpPr>
            <a:spLocks noGrp="1"/>
          </p:cNvSpPr>
          <p:nvPr>
            <p:ph type="title"/>
          </p:nvPr>
        </p:nvSpPr>
        <p:spPr/>
        <p:txBody>
          <a:bodyPr/>
          <a:lstStyle/>
          <a:p>
            <a:r>
              <a:rPr lang="tr-TR" dirty="0"/>
              <a:t>Geometrik Ortalama</a:t>
            </a:r>
          </a:p>
        </p:txBody>
      </p:sp>
      <p:sp>
        <p:nvSpPr>
          <p:cNvPr id="3" name="İçerik Yer Tutucusu 2">
            <a:extLst>
              <a:ext uri="{FF2B5EF4-FFF2-40B4-BE49-F238E27FC236}">
                <a16:creationId xmlns="" xmlns:a16="http://schemas.microsoft.com/office/drawing/2014/main" id="{5F00C371-35A4-DCC6-31AE-67F9BFB087C6}"/>
              </a:ext>
            </a:extLst>
          </p:cNvPr>
          <p:cNvSpPr>
            <a:spLocks noGrp="1"/>
          </p:cNvSpPr>
          <p:nvPr>
            <p:ph idx="1"/>
          </p:nvPr>
        </p:nvSpPr>
        <p:spPr/>
        <p:txBody>
          <a:bodyPr/>
          <a:lstStyle/>
          <a:p>
            <a:pPr marL="0" indent="0" algn="just">
              <a:buNone/>
            </a:pPr>
            <a:r>
              <a:rPr lang="tr-TR" sz="2400" dirty="0"/>
              <a:t>Özellikle eşit zaman aralığı ile değişen oranların ortalamasının hesaplanmasında geometrik ortalama kullanılır. Örneğin nüfus artışı, faiz gibi olaylarda ortalama artış hızı geometrik ortalama yöntemiyle hesaplanır. </a:t>
            </a:r>
          </a:p>
          <a:p>
            <a:pPr marL="0" indent="0" algn="just">
              <a:buNone/>
            </a:pPr>
            <a:r>
              <a:rPr lang="tr-TR" sz="2400" dirty="0"/>
              <a:t>X1, X2, X3,..., </a:t>
            </a:r>
            <a:r>
              <a:rPr lang="tr-TR" sz="2400" dirty="0" err="1"/>
              <a:t>Xn</a:t>
            </a:r>
            <a:r>
              <a:rPr lang="tr-TR" sz="2400" dirty="0"/>
              <a:t> gözlenen örnek oranlarını ve n örnek hacmini (veri sayısını) göstermek üzere geometrik ortalama, </a:t>
            </a:r>
          </a:p>
          <a:p>
            <a:pPr marL="0" indent="0">
              <a:buNone/>
            </a:pPr>
            <a:endParaRPr lang="tr-TR" dirty="0"/>
          </a:p>
        </p:txBody>
      </p:sp>
      <p:pic>
        <p:nvPicPr>
          <p:cNvPr id="4" name="Resim 3">
            <a:extLst>
              <a:ext uri="{FF2B5EF4-FFF2-40B4-BE49-F238E27FC236}">
                <a16:creationId xmlns="" xmlns:a16="http://schemas.microsoft.com/office/drawing/2014/main" id="{2A1FD173-E5FE-7E8A-A502-A8DAA29172DA}"/>
              </a:ext>
            </a:extLst>
          </p:cNvPr>
          <p:cNvPicPr>
            <a:picLocks noChangeAspect="1"/>
          </p:cNvPicPr>
          <p:nvPr/>
        </p:nvPicPr>
        <p:blipFill>
          <a:blip r:embed="rId2"/>
          <a:stretch>
            <a:fillRect/>
          </a:stretch>
        </p:blipFill>
        <p:spPr>
          <a:xfrm>
            <a:off x="2927358" y="4200526"/>
            <a:ext cx="5945708" cy="1971674"/>
          </a:xfrm>
          <a:prstGeom prst="rect">
            <a:avLst/>
          </a:prstGeom>
        </p:spPr>
      </p:pic>
    </p:spTree>
    <p:extLst>
      <p:ext uri="{BB962C8B-B14F-4D97-AF65-F5344CB8AC3E}">
        <p14:creationId xmlns="" xmlns:p14="http://schemas.microsoft.com/office/powerpoint/2010/main" val="2638846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CE7ECE8-0729-C2AE-DB6F-F4CA52D2ECA1}"/>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B52764D1-334B-97BB-FBD2-E70C6AF2DD49}"/>
              </a:ext>
            </a:extLst>
          </p:cNvPr>
          <p:cNvSpPr>
            <a:spLocks noGrp="1"/>
          </p:cNvSpPr>
          <p:nvPr>
            <p:ph idx="1"/>
          </p:nvPr>
        </p:nvSpPr>
        <p:spPr/>
        <p:txBody>
          <a:bodyPr/>
          <a:lstStyle/>
          <a:p>
            <a:pPr marL="0" indent="0" algn="just">
              <a:buNone/>
            </a:pPr>
            <a:r>
              <a:rPr lang="tr-TR" sz="2400" b="1" dirty="0"/>
              <a:t>Akaryakıt fiyatlarında ardışık 3 yıldaki fiyat artışı %15, %20 ve %24 olarak gerçekleşmiştir. Ortalama artış oranını hesaplayınız.</a:t>
            </a:r>
          </a:p>
          <a:p>
            <a:pPr marL="0" indent="0" algn="just">
              <a:buNone/>
            </a:pPr>
            <a:r>
              <a:rPr lang="tr-TR" sz="2400" dirty="0"/>
              <a:t>Eşit zaman aralığı ile değişen oranların ortalaması hesaplanacağından geometrik ortalama formülü kullanılır. Bu örnekte 3 tane oran gözlendiğinden oran değerleri formülde yerine koyulur ve 3.dereceden kök alınırsa akaryakıt fiyatlarındaki ardışık 3 yıldaki ortalama artış oranı </a:t>
            </a:r>
          </a:p>
          <a:p>
            <a:pPr marL="0" indent="0">
              <a:buNone/>
            </a:pPr>
            <a:endParaRPr lang="tr-TR" dirty="0"/>
          </a:p>
        </p:txBody>
      </p:sp>
      <p:pic>
        <p:nvPicPr>
          <p:cNvPr id="4" name="Resim 3">
            <a:extLst>
              <a:ext uri="{FF2B5EF4-FFF2-40B4-BE49-F238E27FC236}">
                <a16:creationId xmlns="" xmlns:a16="http://schemas.microsoft.com/office/drawing/2014/main" id="{5B4628FA-ECD5-386C-E163-FDF3B6AB3DD1}"/>
              </a:ext>
            </a:extLst>
          </p:cNvPr>
          <p:cNvPicPr>
            <a:picLocks noChangeAspect="1"/>
          </p:cNvPicPr>
          <p:nvPr/>
        </p:nvPicPr>
        <p:blipFill>
          <a:blip r:embed="rId2"/>
          <a:stretch>
            <a:fillRect/>
          </a:stretch>
        </p:blipFill>
        <p:spPr>
          <a:xfrm>
            <a:off x="2025808" y="4154691"/>
            <a:ext cx="8138865" cy="1664352"/>
          </a:xfrm>
          <a:prstGeom prst="rect">
            <a:avLst/>
          </a:prstGeom>
        </p:spPr>
      </p:pic>
    </p:spTree>
    <p:extLst>
      <p:ext uri="{BB962C8B-B14F-4D97-AF65-F5344CB8AC3E}">
        <p14:creationId xmlns="" xmlns:p14="http://schemas.microsoft.com/office/powerpoint/2010/main" val="2639872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marL="0" indent="0" algn="just">
              <a:buNone/>
            </a:pPr>
            <a:r>
              <a:rPr lang="tr-TR" b="1" dirty="0" smtClean="0"/>
              <a:t>A-) Özel bir hastanenin ardışık 2 yıldaki tahlil fiyat artışı %4 ve %9 olarak gerçekleşmiştir. Ortalama artış oranını hesaplayınız.</a:t>
            </a:r>
          </a:p>
          <a:p>
            <a:pPr marL="0" indent="0" algn="just">
              <a:buNone/>
            </a:pPr>
            <a:r>
              <a:rPr lang="tr-TR" dirty="0" smtClean="0"/>
              <a:t>Eşit zaman aralığı ile değişen oranların ortalaması hesaplanacağından geometrik ortalama formülü kullanılır. Bu örnekte 2 tane oran gözlendiğinden oran değerleri formülde yerine koyulur ve 2.dereceden kök alınırsa hastane tahlil fiyatlarındaki ardışık  2 yıldaki ortalama artış oranı </a:t>
            </a:r>
          </a:p>
          <a:p>
            <a:pPr marL="0" indent="0" algn="just">
              <a:buNone/>
            </a:pPr>
            <a:r>
              <a:rPr lang="tr-TR" b="1" dirty="0" smtClean="0"/>
              <a:t>B-) Özel bir hastanenin ardışık 3 yıldaki tetkik fiyat artışı %2, %4 ve %8 olarak gerçekleşmiştir. Ortalama artış oranını hesaplayınız.</a:t>
            </a:r>
          </a:p>
          <a:p>
            <a:pPr marL="0" indent="0" algn="just">
              <a:buNone/>
            </a:pPr>
            <a:r>
              <a:rPr lang="tr-TR" dirty="0" smtClean="0"/>
              <a:t>Eşit zaman aralığı ile değişen oranların ortalaması hesaplanacağından geometrik ortalama formülü kullanılır. Bu örnekte 3 tane oran gözlendiğinden oran değerleri formülde yerine koyulur ve 3.dereceden kök alınırsa hastane tetkik fiyatlarındaki ardışık  3 yıldaki ortalama artış oranı </a:t>
            </a:r>
          </a:p>
          <a:p>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A-) √4*9= √36: 6</a:t>
            </a:r>
          </a:p>
          <a:p>
            <a:r>
              <a:rPr lang="tr-TR" dirty="0" smtClean="0"/>
              <a:t>Geometrik ortalama: 6</a:t>
            </a:r>
          </a:p>
          <a:p>
            <a:pPr>
              <a:buNone/>
            </a:pPr>
            <a:endParaRPr lang="tr-TR" dirty="0" smtClean="0"/>
          </a:p>
          <a:p>
            <a:pPr>
              <a:buNone/>
            </a:pPr>
            <a:r>
              <a:rPr lang="tr-TR" dirty="0" smtClean="0"/>
              <a:t>B-)  ∛2*4*8=  ∛64</a:t>
            </a:r>
          </a:p>
          <a:p>
            <a:pPr>
              <a:buNone/>
            </a:pPr>
            <a:r>
              <a:rPr lang="tr-TR" dirty="0" smtClean="0"/>
              <a:t>Geometrik ortalama: 4</a:t>
            </a:r>
          </a:p>
          <a:p>
            <a:pPr>
              <a:buNone/>
            </a:pPr>
            <a:endParaRPr lang="tr-TR" dirty="0" smtClean="0"/>
          </a:p>
          <a:p>
            <a:pPr>
              <a:buNone/>
            </a:pPr>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599CCEF-CDE6-807C-FE75-E0BE0EBE7135}"/>
              </a:ext>
            </a:extLst>
          </p:cNvPr>
          <p:cNvSpPr>
            <a:spLocks noGrp="1"/>
          </p:cNvSpPr>
          <p:nvPr>
            <p:ph type="title"/>
          </p:nvPr>
        </p:nvSpPr>
        <p:spPr/>
        <p:txBody>
          <a:bodyPr/>
          <a:lstStyle/>
          <a:p>
            <a:r>
              <a:rPr lang="tr-TR" dirty="0"/>
              <a:t>Harmonik Ortalama</a:t>
            </a:r>
          </a:p>
        </p:txBody>
      </p:sp>
      <p:sp>
        <p:nvSpPr>
          <p:cNvPr id="3" name="İçerik Yer Tutucusu 2">
            <a:extLst>
              <a:ext uri="{FF2B5EF4-FFF2-40B4-BE49-F238E27FC236}">
                <a16:creationId xmlns="" xmlns:a16="http://schemas.microsoft.com/office/drawing/2014/main" id="{A728E950-DC18-BA2C-80D0-3407C16B87E5}"/>
              </a:ext>
            </a:extLst>
          </p:cNvPr>
          <p:cNvSpPr>
            <a:spLocks noGrp="1"/>
          </p:cNvSpPr>
          <p:nvPr>
            <p:ph idx="1"/>
          </p:nvPr>
        </p:nvSpPr>
        <p:spPr/>
        <p:txBody>
          <a:bodyPr/>
          <a:lstStyle/>
          <a:p>
            <a:pPr marL="0" indent="0" algn="just">
              <a:buNone/>
            </a:pPr>
            <a:r>
              <a:rPr lang="tr-TR" sz="2400" dirty="0"/>
              <a:t>Oran şeklinde türetilmiş verilerde, oran elde edilirken, d/t, eğer pay (d) sabit payda (t) değişken ise oranların ortalaması harmonik ortalama ile hesaplanır. Bunun tersi durumda ise aritmetik ortalama kullanılır. Örneğin, hız=yol/zaman  veya fiyat=para/mal  şeklinde ifade edilen olaylarda; zamanın değişken gidilen yolun sabit, alınan mal miktarının değişken paranın sabit olması halinde harmonik ortalama kullanılır.</a:t>
            </a:r>
          </a:p>
          <a:p>
            <a:pPr marL="0" indent="0" algn="just">
              <a:buNone/>
            </a:pPr>
            <a:r>
              <a:rPr lang="tr-TR" sz="2400" dirty="0"/>
              <a:t> X1, X2, X3,..., </a:t>
            </a:r>
            <a:r>
              <a:rPr lang="tr-TR" sz="2400" dirty="0" err="1"/>
              <a:t>Xn</a:t>
            </a:r>
            <a:r>
              <a:rPr lang="tr-TR" sz="2400" dirty="0"/>
              <a:t> gözlenen örnek değerlerini ve n örnek hacmini (veri sayısını) göstermek üzere harmonik ortalama </a:t>
            </a:r>
          </a:p>
          <a:p>
            <a:pPr marL="0" indent="0">
              <a:buNone/>
            </a:pPr>
            <a:endParaRPr lang="tr-TR" dirty="0"/>
          </a:p>
        </p:txBody>
      </p:sp>
      <p:pic>
        <p:nvPicPr>
          <p:cNvPr id="4" name="Resim 3">
            <a:extLst>
              <a:ext uri="{FF2B5EF4-FFF2-40B4-BE49-F238E27FC236}">
                <a16:creationId xmlns="" xmlns:a16="http://schemas.microsoft.com/office/drawing/2014/main" id="{6BA5BB3D-1F0B-6B19-9326-CBF2DF94BF15}"/>
              </a:ext>
            </a:extLst>
          </p:cNvPr>
          <p:cNvPicPr>
            <a:picLocks noChangeAspect="1"/>
          </p:cNvPicPr>
          <p:nvPr/>
        </p:nvPicPr>
        <p:blipFill>
          <a:blip r:embed="rId2"/>
          <a:stretch>
            <a:fillRect/>
          </a:stretch>
        </p:blipFill>
        <p:spPr>
          <a:xfrm>
            <a:off x="3053073" y="4690534"/>
            <a:ext cx="6084335" cy="1769533"/>
          </a:xfrm>
          <a:prstGeom prst="rect">
            <a:avLst/>
          </a:prstGeom>
        </p:spPr>
      </p:pic>
    </p:spTree>
    <p:extLst>
      <p:ext uri="{BB962C8B-B14F-4D97-AF65-F5344CB8AC3E}">
        <p14:creationId xmlns="" xmlns:p14="http://schemas.microsoft.com/office/powerpoint/2010/main" val="102036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62B01E8-50A6-9F34-2A85-FC446A1693D5}"/>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B69124C3-1EB5-933F-18AB-1F3B27FF15BB}"/>
              </a:ext>
            </a:extLst>
          </p:cNvPr>
          <p:cNvSpPr>
            <a:spLocks noGrp="1"/>
          </p:cNvSpPr>
          <p:nvPr>
            <p:ph idx="1"/>
          </p:nvPr>
        </p:nvSpPr>
        <p:spPr/>
        <p:txBody>
          <a:bodyPr>
            <a:normAutofit fontScale="92500" lnSpcReduction="10000"/>
          </a:bodyPr>
          <a:lstStyle/>
          <a:p>
            <a:pPr marL="0" indent="0" algn="just">
              <a:buNone/>
            </a:pPr>
            <a:r>
              <a:rPr lang="tr-TR" sz="1800" b="1" dirty="0"/>
              <a:t>Bir sürücü 200 km’lik yolu 2 saatte gitmiş ve 4 saatte dönmüştür. Bu yolculukta sürücünün ortalama hızını hesaplayınız.</a:t>
            </a:r>
          </a:p>
          <a:p>
            <a:pPr marL="0" indent="0" algn="just">
              <a:buNone/>
            </a:pPr>
            <a:r>
              <a:rPr lang="tr-TR" sz="1800" dirty="0"/>
              <a:t>hız=yol/zaman olup gidilen yol sabit, zaman değişken olduğundan harmonik ortalama kullanılır. </a:t>
            </a:r>
          </a:p>
          <a:p>
            <a:pPr marL="0" indent="0" algn="just">
              <a:buNone/>
            </a:pPr>
            <a:r>
              <a:rPr lang="tr-TR" sz="1800" dirty="0"/>
              <a:t>X1=Gidiş hızı=200/2=100km/s     </a:t>
            </a:r>
          </a:p>
          <a:p>
            <a:pPr marL="0" indent="0" algn="just">
              <a:buNone/>
            </a:pPr>
            <a:r>
              <a:rPr lang="tr-TR" sz="1800" dirty="0"/>
              <a:t>X2=Dönüş hızı=200/4=50km/s </a:t>
            </a:r>
          </a:p>
          <a:p>
            <a:pPr marL="0" indent="0" algn="just">
              <a:buNone/>
            </a:pPr>
            <a:r>
              <a:rPr lang="tr-TR" sz="1800" dirty="0"/>
              <a:t>n=2 </a:t>
            </a:r>
          </a:p>
          <a:p>
            <a:pPr marL="0" indent="0" algn="just">
              <a:buNone/>
            </a:pPr>
            <a:r>
              <a:rPr lang="tr-TR" sz="1800" dirty="0"/>
              <a:t>değerleri formülde yerine koyulursa ortalama hız </a:t>
            </a:r>
          </a:p>
          <a:p>
            <a:pPr marL="0" indent="0" algn="just">
              <a:buNone/>
            </a:pPr>
            <a:endParaRPr lang="tr-TR" sz="1800" dirty="0"/>
          </a:p>
          <a:p>
            <a:pPr marL="0" indent="0" algn="just">
              <a:buNone/>
            </a:pPr>
            <a:endParaRPr lang="tr-TR" sz="1800" dirty="0"/>
          </a:p>
          <a:p>
            <a:pPr marL="0" indent="0" algn="just">
              <a:buNone/>
            </a:pPr>
            <a:endParaRPr lang="tr-TR" sz="1800" dirty="0"/>
          </a:p>
          <a:p>
            <a:pPr marL="0" indent="0" algn="just">
              <a:buNone/>
            </a:pPr>
            <a:r>
              <a:rPr lang="tr-TR" sz="1800" dirty="0"/>
              <a:t>olarak hesaplanır. </a:t>
            </a:r>
          </a:p>
          <a:p>
            <a:pPr marL="0" indent="0" algn="just">
              <a:buNone/>
            </a:pPr>
            <a:endParaRPr lang="tr-TR" sz="1800" dirty="0"/>
          </a:p>
          <a:p>
            <a:pPr marL="0" indent="0">
              <a:buNone/>
            </a:pPr>
            <a:endParaRPr lang="tr-TR" dirty="0"/>
          </a:p>
        </p:txBody>
      </p:sp>
      <p:pic>
        <p:nvPicPr>
          <p:cNvPr id="4" name="Resim 3">
            <a:extLst>
              <a:ext uri="{FF2B5EF4-FFF2-40B4-BE49-F238E27FC236}">
                <a16:creationId xmlns="" xmlns:a16="http://schemas.microsoft.com/office/drawing/2014/main" id="{4F12320F-6D5D-97E8-AD07-E57E4E150E58}"/>
              </a:ext>
            </a:extLst>
          </p:cNvPr>
          <p:cNvPicPr>
            <a:picLocks noChangeAspect="1"/>
          </p:cNvPicPr>
          <p:nvPr/>
        </p:nvPicPr>
        <p:blipFill>
          <a:blip r:embed="rId2"/>
          <a:stretch>
            <a:fillRect/>
          </a:stretch>
        </p:blipFill>
        <p:spPr>
          <a:xfrm>
            <a:off x="3197725" y="4501122"/>
            <a:ext cx="4357953" cy="1140824"/>
          </a:xfrm>
          <a:prstGeom prst="rect">
            <a:avLst/>
          </a:prstGeom>
        </p:spPr>
      </p:pic>
    </p:spTree>
    <p:extLst>
      <p:ext uri="{BB962C8B-B14F-4D97-AF65-F5344CB8AC3E}">
        <p14:creationId xmlns="" xmlns:p14="http://schemas.microsoft.com/office/powerpoint/2010/main" val="1563504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WhatsApp Image 2025-11-07 at 12.40.02.jpeg"/>
          <p:cNvPicPr>
            <a:picLocks noGrp="1" noChangeAspect="1"/>
          </p:cNvPicPr>
          <p:nvPr>
            <p:ph idx="1"/>
          </p:nvPr>
        </p:nvPicPr>
        <p:blipFill>
          <a:blip r:embed="rId2"/>
          <a:stretch>
            <a:fillRect/>
          </a:stretch>
        </p:blipFill>
        <p:spPr>
          <a:xfrm rot="16200000">
            <a:off x="3781695" y="-1783085"/>
            <a:ext cx="5081459" cy="10424162"/>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7FAFD88-0FA8-EC6E-3F32-7EA0482CF76C}"/>
              </a:ext>
            </a:extLst>
          </p:cNvPr>
          <p:cNvSpPr>
            <a:spLocks noGrp="1"/>
          </p:cNvSpPr>
          <p:nvPr>
            <p:ph idx="1"/>
          </p:nvPr>
        </p:nvSpPr>
        <p:spPr/>
        <p:txBody>
          <a:bodyPr>
            <a:normAutofit lnSpcReduction="10000"/>
          </a:bodyPr>
          <a:lstStyle/>
          <a:p>
            <a:pPr marL="0" indent="0" algn="just">
              <a:buNone/>
            </a:pPr>
            <a:r>
              <a:rPr lang="tr-TR" sz="2800" dirty="0"/>
              <a:t>Grafik yapımında dikkat edilecek noktalar: </a:t>
            </a:r>
          </a:p>
          <a:p>
            <a:pPr algn="just"/>
            <a:r>
              <a:rPr lang="tr-TR" sz="2800" dirty="0"/>
              <a:t>Her grafiğin bir başlığı olmalıdır. Başlık grafiğin altına ya da üstüne konabilir.</a:t>
            </a:r>
          </a:p>
          <a:p>
            <a:pPr algn="just"/>
            <a:r>
              <a:rPr lang="tr-TR" sz="2800" dirty="0"/>
              <a:t>Eksenlerin neyi ifade ettiği belirtilmelidir. Genellikle x eksenine değişkenler, y eksenine frekans ya da oranlar (yüzde, binde vb.) konur.</a:t>
            </a:r>
          </a:p>
          <a:p>
            <a:pPr algn="just"/>
            <a:r>
              <a:rPr lang="tr-TR" sz="2800" dirty="0"/>
              <a:t>Grafikte kullanılan ölçekler ve işaretler hakkında açıklayıcı bilgi konulmalıdır.</a:t>
            </a:r>
          </a:p>
          <a:p>
            <a:pPr algn="just"/>
            <a:r>
              <a:rPr lang="tr-TR" sz="2800" dirty="0"/>
              <a:t>Grafik karışık olmamalıdır. Çok karışık işaretler ve çizgiler kullanılmamalıdır.</a:t>
            </a:r>
          </a:p>
          <a:p>
            <a:pPr marL="0" indent="0">
              <a:buNone/>
            </a:pPr>
            <a:endParaRPr lang="tr-TR" dirty="0"/>
          </a:p>
        </p:txBody>
      </p:sp>
    </p:spTree>
    <p:extLst>
      <p:ext uri="{BB962C8B-B14F-4D97-AF65-F5344CB8AC3E}">
        <p14:creationId xmlns="" xmlns:p14="http://schemas.microsoft.com/office/powerpoint/2010/main" val="33950170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62B01E8-50A6-9F34-2A85-FC446A1693D5}"/>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B69124C3-1EB5-933F-18AB-1F3B27FF15BB}"/>
              </a:ext>
            </a:extLst>
          </p:cNvPr>
          <p:cNvSpPr>
            <a:spLocks noGrp="1"/>
          </p:cNvSpPr>
          <p:nvPr>
            <p:ph idx="1"/>
          </p:nvPr>
        </p:nvSpPr>
        <p:spPr/>
        <p:txBody>
          <a:bodyPr>
            <a:normAutofit fontScale="92500" lnSpcReduction="20000"/>
          </a:bodyPr>
          <a:lstStyle/>
          <a:p>
            <a:pPr marL="0" indent="0" algn="just">
              <a:buNone/>
            </a:pPr>
            <a:r>
              <a:rPr lang="tr-TR" sz="1800" b="1" dirty="0"/>
              <a:t>Bir </a:t>
            </a:r>
            <a:r>
              <a:rPr lang="tr-TR" sz="1800" b="1" dirty="0" smtClean="0"/>
              <a:t>sürücü 500 </a:t>
            </a:r>
            <a:r>
              <a:rPr lang="tr-TR" sz="1800" b="1" dirty="0"/>
              <a:t>km’lik yolu </a:t>
            </a:r>
            <a:r>
              <a:rPr lang="tr-TR" sz="1800" b="1" dirty="0" smtClean="0"/>
              <a:t>5 saatte, 10 saatte, 25 saatte </a:t>
            </a:r>
            <a:r>
              <a:rPr lang="tr-TR" sz="1800" b="1" dirty="0"/>
              <a:t>dönmüştür. Bu yolculukta sürücünün ortalama hızını hesaplayınız.</a:t>
            </a:r>
          </a:p>
          <a:p>
            <a:pPr marL="0" indent="0" algn="just">
              <a:buNone/>
            </a:pPr>
            <a:r>
              <a:rPr lang="tr-TR" sz="1800" dirty="0"/>
              <a:t>hız=yol/zaman olup gidilen yol sabit, zaman değişken olduğundan harmonik ortalama kullanılır. </a:t>
            </a:r>
          </a:p>
          <a:p>
            <a:pPr marL="0" indent="0" algn="just">
              <a:buNone/>
            </a:pPr>
            <a:r>
              <a:rPr lang="tr-TR" sz="1800" dirty="0"/>
              <a:t>X1=Gidiş </a:t>
            </a:r>
            <a:r>
              <a:rPr lang="tr-TR" sz="1800" dirty="0" smtClean="0"/>
              <a:t>hızı=500/5=100km/s     </a:t>
            </a:r>
            <a:endParaRPr lang="tr-TR" sz="1800" dirty="0"/>
          </a:p>
          <a:p>
            <a:pPr marL="0" indent="0" algn="just">
              <a:buNone/>
            </a:pPr>
            <a:r>
              <a:rPr lang="tr-TR" sz="1800" dirty="0"/>
              <a:t>X2=Dönüş </a:t>
            </a:r>
            <a:r>
              <a:rPr lang="tr-TR" sz="1800" dirty="0" smtClean="0"/>
              <a:t>hızı=500/10=50km/s </a:t>
            </a:r>
          </a:p>
          <a:p>
            <a:pPr marL="0" indent="0" algn="just">
              <a:buNone/>
            </a:pPr>
            <a:r>
              <a:rPr lang="tr-TR" sz="1800" dirty="0" smtClean="0"/>
              <a:t>X3=Dönüş hızı=500/25=20km/s </a:t>
            </a:r>
            <a:endParaRPr lang="tr-TR" sz="1800" dirty="0" smtClean="0"/>
          </a:p>
          <a:p>
            <a:pPr marL="0" indent="0" algn="just">
              <a:buNone/>
            </a:pPr>
            <a:r>
              <a:rPr lang="tr-TR" sz="1800" dirty="0" smtClean="0"/>
              <a:t>n=3</a:t>
            </a:r>
            <a:endParaRPr lang="tr-TR" sz="1800" dirty="0"/>
          </a:p>
          <a:p>
            <a:pPr marL="0" indent="0" algn="just">
              <a:buNone/>
            </a:pPr>
            <a:r>
              <a:rPr lang="tr-TR" sz="1800" dirty="0"/>
              <a:t>değerleri formülde yerine koyulursa ortalama hız </a:t>
            </a:r>
          </a:p>
          <a:p>
            <a:pPr marL="0" indent="0" algn="just">
              <a:buNone/>
            </a:pPr>
            <a:endParaRPr lang="tr-TR" sz="1800" dirty="0"/>
          </a:p>
          <a:p>
            <a:pPr marL="0" indent="0" algn="just">
              <a:buNone/>
            </a:pPr>
            <a:endParaRPr lang="tr-TR" sz="1800" dirty="0"/>
          </a:p>
          <a:p>
            <a:pPr marL="0" indent="0" algn="just">
              <a:buNone/>
            </a:pPr>
            <a:endParaRPr lang="tr-TR" sz="1800" dirty="0"/>
          </a:p>
          <a:p>
            <a:pPr marL="0" indent="0" algn="just">
              <a:buNone/>
            </a:pPr>
            <a:r>
              <a:rPr lang="tr-TR" sz="1800" dirty="0"/>
              <a:t>olarak hesaplanır. </a:t>
            </a:r>
          </a:p>
          <a:p>
            <a:pPr marL="0" indent="0" algn="just">
              <a:buNone/>
            </a:pPr>
            <a:endParaRPr lang="tr-TR" sz="1800" dirty="0"/>
          </a:p>
          <a:p>
            <a:pPr marL="0" indent="0">
              <a:buNone/>
            </a:pPr>
            <a:endParaRPr lang="tr-TR" dirty="0"/>
          </a:p>
        </p:txBody>
      </p:sp>
    </p:spTree>
    <p:extLst>
      <p:ext uri="{BB962C8B-B14F-4D97-AF65-F5344CB8AC3E}">
        <p14:creationId xmlns="" xmlns:p14="http://schemas.microsoft.com/office/powerpoint/2010/main" val="1563504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WhatsApp Image 2025-11-07 at 15.10.37.jpeg"/>
          <p:cNvPicPr>
            <a:picLocks noGrp="1" noChangeAspect="1"/>
          </p:cNvPicPr>
          <p:nvPr>
            <p:ph idx="1"/>
          </p:nvPr>
        </p:nvPicPr>
        <p:blipFill>
          <a:blip r:embed="rId2"/>
          <a:stretch>
            <a:fillRect/>
          </a:stretch>
        </p:blipFill>
        <p:spPr>
          <a:xfrm rot="16200000">
            <a:off x="4127860" y="-1358540"/>
            <a:ext cx="4663445" cy="1051560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0E0A663-BCF1-AA2C-91ED-2A974EEC3846}"/>
              </a:ext>
            </a:extLst>
          </p:cNvPr>
          <p:cNvSpPr>
            <a:spLocks noGrp="1"/>
          </p:cNvSpPr>
          <p:nvPr>
            <p:ph type="title"/>
          </p:nvPr>
        </p:nvSpPr>
        <p:spPr/>
        <p:txBody>
          <a:bodyPr/>
          <a:lstStyle/>
          <a:p>
            <a:r>
              <a:rPr lang="tr-TR" dirty="0"/>
              <a:t>Medyan (Ortanca)</a:t>
            </a:r>
          </a:p>
        </p:txBody>
      </p:sp>
      <p:sp>
        <p:nvSpPr>
          <p:cNvPr id="3" name="İçerik Yer Tutucusu 2">
            <a:extLst>
              <a:ext uri="{FF2B5EF4-FFF2-40B4-BE49-F238E27FC236}">
                <a16:creationId xmlns="" xmlns:a16="http://schemas.microsoft.com/office/drawing/2014/main" id="{F27E0491-794D-D59E-21B3-B9F5E9EB9C47}"/>
              </a:ext>
            </a:extLst>
          </p:cNvPr>
          <p:cNvSpPr>
            <a:spLocks noGrp="1"/>
          </p:cNvSpPr>
          <p:nvPr>
            <p:ph idx="1"/>
          </p:nvPr>
        </p:nvSpPr>
        <p:spPr/>
        <p:txBody>
          <a:bodyPr/>
          <a:lstStyle/>
          <a:p>
            <a:pPr marL="0" indent="0" algn="just">
              <a:buNone/>
            </a:pPr>
            <a:r>
              <a:rPr lang="tr-TR" sz="2400" dirty="0"/>
              <a:t>Verilerin küçükten büyüğe veya büyükten küçüğe sıralanması halinde ortaya düşen değer (veri sayısı tek ise) veya ortaya düşen iki değer çiftinin ortalaması (veri sayısı çift ise) medyan (Md) olarak adlandırılır. n gözlenen veri sayısını göstermek üzere; </a:t>
            </a:r>
          </a:p>
          <a:p>
            <a:pPr marL="0" indent="0">
              <a:buNone/>
            </a:pPr>
            <a:endParaRPr lang="tr-TR" dirty="0"/>
          </a:p>
        </p:txBody>
      </p:sp>
      <p:pic>
        <p:nvPicPr>
          <p:cNvPr id="4" name="Resim 3">
            <a:extLst>
              <a:ext uri="{FF2B5EF4-FFF2-40B4-BE49-F238E27FC236}">
                <a16:creationId xmlns="" xmlns:a16="http://schemas.microsoft.com/office/drawing/2014/main" id="{DEE9A1DD-8C1C-6445-0FD6-D4957A5C8FFD}"/>
              </a:ext>
            </a:extLst>
          </p:cNvPr>
          <p:cNvPicPr>
            <a:picLocks noChangeAspect="1"/>
          </p:cNvPicPr>
          <p:nvPr/>
        </p:nvPicPr>
        <p:blipFill>
          <a:blip r:embed="rId2"/>
          <a:stretch>
            <a:fillRect/>
          </a:stretch>
        </p:blipFill>
        <p:spPr>
          <a:xfrm>
            <a:off x="2082417" y="3605628"/>
            <a:ext cx="8839966" cy="1804572"/>
          </a:xfrm>
          <a:prstGeom prst="rect">
            <a:avLst/>
          </a:prstGeom>
        </p:spPr>
      </p:pic>
    </p:spTree>
    <p:extLst>
      <p:ext uri="{BB962C8B-B14F-4D97-AF65-F5344CB8AC3E}">
        <p14:creationId xmlns="" xmlns:p14="http://schemas.microsoft.com/office/powerpoint/2010/main" val="2378549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B7D424E-D3C0-3F85-C4F9-3DF5C2D88970}"/>
              </a:ext>
            </a:extLst>
          </p:cNvPr>
          <p:cNvSpPr>
            <a:spLocks noGrp="1"/>
          </p:cNvSpPr>
          <p:nvPr>
            <p:ph type="title"/>
          </p:nvPr>
        </p:nvSpPr>
        <p:spPr/>
        <p:txBody>
          <a:bodyPr/>
          <a:lstStyle/>
          <a:p>
            <a:r>
              <a:rPr lang="tr-TR" dirty="0"/>
              <a:t>Mod (tepe değeri)</a:t>
            </a:r>
          </a:p>
        </p:txBody>
      </p:sp>
      <p:sp>
        <p:nvSpPr>
          <p:cNvPr id="3" name="İçerik Yer Tutucusu 2">
            <a:extLst>
              <a:ext uri="{FF2B5EF4-FFF2-40B4-BE49-F238E27FC236}">
                <a16:creationId xmlns="" xmlns:a16="http://schemas.microsoft.com/office/drawing/2014/main" id="{23A79867-D8EB-9BC1-FEB3-8EEEA73DDC97}"/>
              </a:ext>
            </a:extLst>
          </p:cNvPr>
          <p:cNvSpPr>
            <a:spLocks noGrp="1"/>
          </p:cNvSpPr>
          <p:nvPr>
            <p:ph idx="1"/>
          </p:nvPr>
        </p:nvSpPr>
        <p:spPr/>
        <p:txBody>
          <a:bodyPr/>
          <a:lstStyle/>
          <a:p>
            <a:pPr marL="0" indent="0" algn="just">
              <a:buNone/>
            </a:pPr>
            <a:r>
              <a:rPr lang="tr-TR" sz="4000" dirty="0"/>
              <a:t>Verilerin içinde en çok tekrarlanan (frekansı en büyük olan) değer mod (</a:t>
            </a:r>
            <a:r>
              <a:rPr lang="tr-TR" sz="4000" dirty="0" err="1"/>
              <a:t>Mo</a:t>
            </a:r>
            <a:r>
              <a:rPr lang="tr-TR" sz="4000" dirty="0"/>
              <a:t>) olarak adlandırılır. Mod değerinin anlamlı olabilmesi için gözlem sayısının çok fazla olması gerekir. Bazen veri grubunun birden fazla modu olabilir. </a:t>
            </a:r>
          </a:p>
          <a:p>
            <a:pPr marL="0" indent="0">
              <a:buNone/>
            </a:pPr>
            <a:endParaRPr lang="tr-TR" dirty="0"/>
          </a:p>
        </p:txBody>
      </p:sp>
    </p:spTree>
    <p:extLst>
      <p:ext uri="{BB962C8B-B14F-4D97-AF65-F5344CB8AC3E}">
        <p14:creationId xmlns="" xmlns:p14="http://schemas.microsoft.com/office/powerpoint/2010/main" val="729643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2E64690-962D-C94A-E92B-AC906BCE095B}"/>
              </a:ext>
            </a:extLst>
          </p:cNvPr>
          <p:cNvSpPr>
            <a:spLocks noGrp="1"/>
          </p:cNvSpPr>
          <p:nvPr>
            <p:ph type="title"/>
          </p:nvPr>
        </p:nvSpPr>
        <p:spPr/>
        <p:txBody>
          <a:bodyPr/>
          <a:lstStyle/>
          <a:p>
            <a:r>
              <a:rPr lang="tr-TR" sz="2800" dirty="0"/>
              <a:t>Örnek</a:t>
            </a:r>
            <a:endParaRPr lang="tr-TR" dirty="0"/>
          </a:p>
        </p:txBody>
      </p:sp>
      <p:pic>
        <p:nvPicPr>
          <p:cNvPr id="4" name="Resim 3">
            <a:extLst>
              <a:ext uri="{FF2B5EF4-FFF2-40B4-BE49-F238E27FC236}">
                <a16:creationId xmlns="" xmlns:a16="http://schemas.microsoft.com/office/drawing/2014/main" id="{811E4434-B1F1-7945-7281-D7AC2EB56BF8}"/>
              </a:ext>
            </a:extLst>
          </p:cNvPr>
          <p:cNvPicPr>
            <a:picLocks noChangeAspect="1"/>
          </p:cNvPicPr>
          <p:nvPr/>
        </p:nvPicPr>
        <p:blipFill>
          <a:blip r:embed="rId2"/>
          <a:stretch>
            <a:fillRect/>
          </a:stretch>
        </p:blipFill>
        <p:spPr>
          <a:xfrm>
            <a:off x="918632" y="1294924"/>
            <a:ext cx="10816167" cy="5072009"/>
          </a:xfrm>
          <a:prstGeom prst="rect">
            <a:avLst/>
          </a:prstGeom>
        </p:spPr>
      </p:pic>
      <p:pic>
        <p:nvPicPr>
          <p:cNvPr id="7" name="Resim 6">
            <a:extLst>
              <a:ext uri="{FF2B5EF4-FFF2-40B4-BE49-F238E27FC236}">
                <a16:creationId xmlns="" xmlns:a16="http://schemas.microsoft.com/office/drawing/2014/main" id="{A5B19793-C6BE-D225-3761-D326C01A4671}"/>
              </a:ext>
            </a:extLst>
          </p:cNvPr>
          <p:cNvPicPr>
            <a:picLocks noChangeAspect="1"/>
          </p:cNvPicPr>
          <p:nvPr/>
        </p:nvPicPr>
        <p:blipFill>
          <a:blip r:embed="rId3"/>
          <a:stretch>
            <a:fillRect/>
          </a:stretch>
        </p:blipFill>
        <p:spPr>
          <a:xfrm>
            <a:off x="4012282" y="5903597"/>
            <a:ext cx="3657917" cy="926672"/>
          </a:xfrm>
          <a:prstGeom prst="rect">
            <a:avLst/>
          </a:prstGeom>
        </p:spPr>
      </p:pic>
    </p:spTree>
    <p:extLst>
      <p:ext uri="{BB962C8B-B14F-4D97-AF65-F5344CB8AC3E}">
        <p14:creationId xmlns="" xmlns:p14="http://schemas.microsoft.com/office/powerpoint/2010/main" val="19009661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Veriler: 50, 150, 100, 150, 200, 300, 350,152</a:t>
            </a:r>
            <a:endParaRPr lang="tr-TR" dirty="0"/>
          </a:p>
        </p:txBody>
      </p:sp>
      <p:graphicFrame>
        <p:nvGraphicFramePr>
          <p:cNvPr id="4" name="3 İçerik Yer Tutucusu"/>
          <p:cNvGraphicFramePr>
            <a:graphicFrameLocks noGrp="1"/>
          </p:cNvGraphicFramePr>
          <p:nvPr>
            <p:ph idx="1"/>
          </p:nvPr>
        </p:nvGraphicFramePr>
        <p:xfrm>
          <a:off x="1104900" y="1600200"/>
          <a:ext cx="9982200" cy="1010920"/>
        </p:xfrm>
        <a:graphic>
          <a:graphicData uri="http://schemas.openxmlformats.org/drawingml/2006/table">
            <a:tbl>
              <a:tblPr firstRow="1" bandRow="1">
                <a:tableStyleId>{5C22544A-7EE6-4342-B048-85BDC9FD1C3A}</a:tableStyleId>
              </a:tblPr>
              <a:tblGrid>
                <a:gridCol w="1247775"/>
                <a:gridCol w="1247775"/>
                <a:gridCol w="1247775"/>
                <a:gridCol w="1247775"/>
                <a:gridCol w="1247775"/>
                <a:gridCol w="1247775"/>
                <a:gridCol w="1247775"/>
                <a:gridCol w="1247775"/>
              </a:tblGrid>
              <a:tr h="370840">
                <a:tc>
                  <a:txBody>
                    <a:bodyPr/>
                    <a:lstStyle/>
                    <a:p>
                      <a:r>
                        <a:rPr lang="tr-TR" dirty="0" smtClean="0">
                          <a:solidFill>
                            <a:schemeClr val="tx1"/>
                          </a:solidFill>
                        </a:rPr>
                        <a:t>1. değer</a:t>
                      </a:r>
                      <a:endParaRPr lang="tr-TR"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2.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3.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4.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5.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6.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7.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8. değer</a:t>
                      </a:r>
                    </a:p>
                    <a:p>
                      <a:endParaRPr lang="tr-TR" dirty="0"/>
                    </a:p>
                  </a:txBody>
                  <a:tcPr/>
                </a:tc>
              </a:tr>
              <a:tr h="370840">
                <a:tc>
                  <a:txBody>
                    <a:bodyPr/>
                    <a:lstStyle/>
                    <a:p>
                      <a:r>
                        <a:rPr lang="tr-TR" dirty="0" smtClean="0"/>
                        <a:t>50</a:t>
                      </a:r>
                      <a:endParaRPr lang="tr-TR" dirty="0"/>
                    </a:p>
                  </a:txBody>
                  <a:tcPr/>
                </a:tc>
                <a:tc>
                  <a:txBody>
                    <a:bodyPr/>
                    <a:lstStyle/>
                    <a:p>
                      <a:r>
                        <a:rPr lang="tr-TR" dirty="0" smtClean="0"/>
                        <a:t>100</a:t>
                      </a:r>
                      <a:endParaRPr lang="tr-TR" dirty="0"/>
                    </a:p>
                  </a:txBody>
                  <a:tcPr/>
                </a:tc>
                <a:tc>
                  <a:txBody>
                    <a:bodyPr/>
                    <a:lstStyle/>
                    <a:p>
                      <a:r>
                        <a:rPr lang="tr-TR" dirty="0" smtClean="0"/>
                        <a:t>150</a:t>
                      </a:r>
                      <a:endParaRPr lang="tr-TR" dirty="0"/>
                    </a:p>
                  </a:txBody>
                  <a:tcPr/>
                </a:tc>
                <a:tc>
                  <a:txBody>
                    <a:bodyPr/>
                    <a:lstStyle/>
                    <a:p>
                      <a:r>
                        <a:rPr lang="tr-TR" dirty="0" smtClean="0"/>
                        <a:t>150</a:t>
                      </a:r>
                      <a:endParaRPr lang="tr-TR" dirty="0"/>
                    </a:p>
                  </a:txBody>
                  <a:tcPr/>
                </a:tc>
                <a:tc>
                  <a:txBody>
                    <a:bodyPr/>
                    <a:lstStyle/>
                    <a:p>
                      <a:r>
                        <a:rPr lang="tr-TR" dirty="0" smtClean="0"/>
                        <a:t>152</a:t>
                      </a:r>
                      <a:endParaRPr lang="tr-TR" dirty="0"/>
                    </a:p>
                  </a:txBody>
                  <a:tcPr/>
                </a:tc>
                <a:tc>
                  <a:txBody>
                    <a:bodyPr/>
                    <a:lstStyle/>
                    <a:p>
                      <a:r>
                        <a:rPr lang="tr-TR" dirty="0" smtClean="0"/>
                        <a:t>200</a:t>
                      </a:r>
                      <a:endParaRPr lang="tr-TR" dirty="0"/>
                    </a:p>
                  </a:txBody>
                  <a:tcPr/>
                </a:tc>
                <a:tc>
                  <a:txBody>
                    <a:bodyPr/>
                    <a:lstStyle/>
                    <a:p>
                      <a:r>
                        <a:rPr lang="tr-TR" dirty="0" smtClean="0"/>
                        <a:t>300</a:t>
                      </a:r>
                      <a:endParaRPr lang="tr-TR" dirty="0"/>
                    </a:p>
                  </a:txBody>
                  <a:tcPr/>
                </a:tc>
                <a:tc>
                  <a:txBody>
                    <a:bodyPr/>
                    <a:lstStyle/>
                    <a:p>
                      <a:r>
                        <a:rPr lang="tr-TR" dirty="0" smtClean="0"/>
                        <a:t>350</a:t>
                      </a:r>
                      <a:endParaRPr lang="tr-TR" dirty="0"/>
                    </a:p>
                  </a:txBody>
                  <a:tcPr/>
                </a:tc>
              </a:tr>
            </a:tbl>
          </a:graphicData>
        </a:graphic>
      </p:graphicFrame>
      <p:sp>
        <p:nvSpPr>
          <p:cNvPr id="5" name="1 Başlık"/>
          <p:cNvSpPr txBox="1">
            <a:spLocks/>
          </p:cNvSpPr>
          <p:nvPr/>
        </p:nvSpPr>
        <p:spPr>
          <a:xfrm>
            <a:off x="930729" y="3455126"/>
            <a:ext cx="9980682" cy="1096962"/>
          </a:xfrm>
          <a:prstGeom prst="rect">
            <a:avLst/>
          </a:prstGeom>
        </p:spPr>
        <p:txBody>
          <a:bodyPr vert="horz" lIns="0" tIns="45720" rIns="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tr-T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Veriler: 50, 120, 100, 150, 200, 300, </a:t>
            </a:r>
            <a:r>
              <a:rPr lang="tr-TR" dirty="0" smtClean="0"/>
              <a:t>350,180,152</a:t>
            </a:r>
            <a:endParaRPr lang="tr-TR" dirty="0"/>
          </a:p>
        </p:txBody>
      </p:sp>
      <p:graphicFrame>
        <p:nvGraphicFramePr>
          <p:cNvPr id="4" name="3 İçerik Yer Tutucusu"/>
          <p:cNvGraphicFramePr>
            <a:graphicFrameLocks noGrp="1"/>
          </p:cNvGraphicFramePr>
          <p:nvPr>
            <p:ph idx="1"/>
          </p:nvPr>
        </p:nvGraphicFramePr>
        <p:xfrm>
          <a:off x="1104900" y="1600200"/>
          <a:ext cx="9982200" cy="1010920"/>
        </p:xfrm>
        <a:graphic>
          <a:graphicData uri="http://schemas.openxmlformats.org/drawingml/2006/table">
            <a:tbl>
              <a:tblPr firstRow="1" bandRow="1">
                <a:tableStyleId>{5C22544A-7EE6-4342-B048-85BDC9FD1C3A}</a:tableStyleId>
              </a:tblPr>
              <a:tblGrid>
                <a:gridCol w="1247775"/>
                <a:gridCol w="1247775"/>
                <a:gridCol w="1247775"/>
                <a:gridCol w="1247775"/>
                <a:gridCol w="1247775"/>
                <a:gridCol w="1247775"/>
                <a:gridCol w="1247775"/>
                <a:gridCol w="1247775"/>
              </a:tblGrid>
              <a:tr h="370840">
                <a:tc>
                  <a:txBody>
                    <a:bodyPr/>
                    <a:lstStyle/>
                    <a:p>
                      <a:r>
                        <a:rPr lang="tr-TR" dirty="0" smtClean="0">
                          <a:solidFill>
                            <a:schemeClr val="tx1"/>
                          </a:solidFill>
                        </a:rPr>
                        <a:t>1. değer</a:t>
                      </a:r>
                      <a:endParaRPr lang="tr-TR"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2.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3.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4.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5.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6.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7.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8. değer</a:t>
                      </a:r>
                    </a:p>
                    <a:p>
                      <a:endParaRPr lang="tr-TR" dirty="0"/>
                    </a:p>
                  </a:txBody>
                  <a:tcPr/>
                </a:tc>
              </a:tr>
              <a:tr h="370840">
                <a:tc>
                  <a:txBody>
                    <a:bodyPr/>
                    <a:lstStyle/>
                    <a:p>
                      <a:r>
                        <a:rPr lang="tr-TR" dirty="0" smtClean="0"/>
                        <a:t>50</a:t>
                      </a:r>
                      <a:endParaRPr lang="tr-TR" dirty="0"/>
                    </a:p>
                  </a:txBody>
                  <a:tcPr/>
                </a:tc>
                <a:tc>
                  <a:txBody>
                    <a:bodyPr/>
                    <a:lstStyle/>
                    <a:p>
                      <a:r>
                        <a:rPr lang="tr-TR" dirty="0" smtClean="0"/>
                        <a:t>100</a:t>
                      </a:r>
                      <a:endParaRPr lang="tr-TR" dirty="0"/>
                    </a:p>
                  </a:txBody>
                  <a:tcPr/>
                </a:tc>
                <a:tc>
                  <a:txBody>
                    <a:bodyPr/>
                    <a:lstStyle/>
                    <a:p>
                      <a:r>
                        <a:rPr lang="tr-TR" dirty="0" smtClean="0"/>
                        <a:t>150</a:t>
                      </a:r>
                      <a:endParaRPr lang="tr-TR" dirty="0"/>
                    </a:p>
                  </a:txBody>
                  <a:tcPr/>
                </a:tc>
                <a:tc>
                  <a:txBody>
                    <a:bodyPr/>
                    <a:lstStyle/>
                    <a:p>
                      <a:r>
                        <a:rPr lang="tr-TR" dirty="0" smtClean="0"/>
                        <a:t>150</a:t>
                      </a:r>
                      <a:endParaRPr lang="tr-TR" dirty="0"/>
                    </a:p>
                  </a:txBody>
                  <a:tcPr/>
                </a:tc>
                <a:tc>
                  <a:txBody>
                    <a:bodyPr/>
                    <a:lstStyle/>
                    <a:p>
                      <a:r>
                        <a:rPr lang="tr-TR" dirty="0" smtClean="0"/>
                        <a:t>152</a:t>
                      </a:r>
                      <a:endParaRPr lang="tr-TR" dirty="0"/>
                    </a:p>
                  </a:txBody>
                  <a:tcPr/>
                </a:tc>
                <a:tc>
                  <a:txBody>
                    <a:bodyPr/>
                    <a:lstStyle/>
                    <a:p>
                      <a:r>
                        <a:rPr lang="tr-TR" dirty="0" smtClean="0"/>
                        <a:t>200</a:t>
                      </a:r>
                      <a:endParaRPr lang="tr-TR" dirty="0"/>
                    </a:p>
                  </a:txBody>
                  <a:tcPr/>
                </a:tc>
                <a:tc>
                  <a:txBody>
                    <a:bodyPr/>
                    <a:lstStyle/>
                    <a:p>
                      <a:r>
                        <a:rPr lang="tr-TR" dirty="0" smtClean="0"/>
                        <a:t>300</a:t>
                      </a:r>
                      <a:endParaRPr lang="tr-TR" dirty="0"/>
                    </a:p>
                  </a:txBody>
                  <a:tcPr/>
                </a:tc>
                <a:tc>
                  <a:txBody>
                    <a:bodyPr/>
                    <a:lstStyle/>
                    <a:p>
                      <a:r>
                        <a:rPr lang="tr-TR" dirty="0" smtClean="0"/>
                        <a:t>350</a:t>
                      </a:r>
                      <a:endParaRPr lang="tr-TR" dirty="0"/>
                    </a:p>
                  </a:txBody>
                  <a:tcPr/>
                </a:tc>
              </a:tr>
            </a:tbl>
          </a:graphicData>
        </a:graphic>
      </p:graphicFrame>
      <p:sp>
        <p:nvSpPr>
          <p:cNvPr id="5" name="1 Başlık"/>
          <p:cNvSpPr txBox="1">
            <a:spLocks/>
          </p:cNvSpPr>
          <p:nvPr/>
        </p:nvSpPr>
        <p:spPr>
          <a:xfrm>
            <a:off x="1113608" y="4173583"/>
            <a:ext cx="9980682" cy="1096962"/>
          </a:xfrm>
          <a:prstGeom prst="rect">
            <a:avLst/>
          </a:prstGeom>
        </p:spPr>
        <p:txBody>
          <a:bodyPr vert="horz" lIns="0" tIns="45720" rIns="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tr-T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1 Başlık"/>
          <p:cNvSpPr txBox="1">
            <a:spLocks/>
          </p:cNvSpPr>
          <p:nvPr/>
        </p:nvSpPr>
        <p:spPr>
          <a:xfrm>
            <a:off x="1231175" y="4147457"/>
            <a:ext cx="9980682" cy="1096962"/>
          </a:xfrm>
          <a:prstGeom prst="rect">
            <a:avLst/>
          </a:prstGeom>
        </p:spPr>
        <p:txBody>
          <a:bodyPr vert="horz" lIns="0" tIns="45720" rIns="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0" i="0" u="none" strike="noStrike" kern="1200" cap="none" spc="0" normalizeH="0" baseline="0" noProof="0" dirty="0" err="1" smtClean="0">
                <a:ln>
                  <a:noFill/>
                </a:ln>
                <a:solidFill>
                  <a:schemeClr val="tx1"/>
                </a:solidFill>
                <a:effectLst/>
                <a:uLnTx/>
                <a:uFillTx/>
                <a:latin typeface="+mj-lt"/>
                <a:ea typeface="+mj-ea"/>
                <a:cs typeface="+mj-cs"/>
              </a:rPr>
              <a:t>Mod</a:t>
            </a:r>
            <a:r>
              <a:rPr kumimoji="0" lang="tr-TR" sz="2800" b="0" i="0" u="none" strike="noStrike" kern="1200" cap="none" spc="0" normalizeH="0" baseline="0" noProof="0" dirty="0" smtClean="0">
                <a:ln>
                  <a:noFill/>
                </a:ln>
                <a:solidFill>
                  <a:schemeClr val="tx1"/>
                </a:solidFill>
                <a:effectLst/>
                <a:uLnTx/>
                <a:uFillTx/>
                <a:latin typeface="+mj-lt"/>
                <a:ea typeface="+mj-ea"/>
                <a:cs typeface="+mj-cs"/>
              </a:rPr>
              <a:t>:</a:t>
            </a:r>
            <a:r>
              <a:rPr kumimoji="0" lang="tr-TR" sz="2800" b="0" i="0" u="none" strike="noStrike" kern="1200" cap="none" spc="0" normalizeH="0" noProof="0" dirty="0" smtClean="0">
                <a:ln>
                  <a:noFill/>
                </a:ln>
                <a:solidFill>
                  <a:schemeClr val="tx1"/>
                </a:solidFill>
                <a:effectLst/>
                <a:uLnTx/>
                <a:uFillTx/>
                <a:latin typeface="+mj-lt"/>
                <a:ea typeface="+mj-ea"/>
                <a:cs typeface="+mj-cs"/>
              </a:rPr>
              <a:t> 150</a:t>
            </a:r>
          </a:p>
          <a:p>
            <a:pPr marL="0" marR="0" lvl="0" indent="0" algn="l" defTabSz="914400" rtl="0" eaLnBrk="1" fontAlgn="auto" latinLnBrk="0" hangingPunct="1">
              <a:lnSpc>
                <a:spcPct val="90000"/>
              </a:lnSpc>
              <a:spcBef>
                <a:spcPct val="0"/>
              </a:spcBef>
              <a:spcAft>
                <a:spcPts val="0"/>
              </a:spcAft>
              <a:buClrTx/>
              <a:buSzTx/>
              <a:buFontTx/>
              <a:buNone/>
              <a:tabLst/>
              <a:defRPr/>
            </a:pPr>
            <a:r>
              <a:rPr lang="tr-TR" sz="2800" baseline="0" dirty="0" smtClean="0">
                <a:latin typeface="+mj-lt"/>
                <a:ea typeface="+mj-ea"/>
                <a:cs typeface="+mj-cs"/>
              </a:rPr>
              <a:t>Medyan:</a:t>
            </a:r>
            <a:r>
              <a:rPr lang="tr-TR" sz="2800" dirty="0" smtClean="0">
                <a:latin typeface="+mj-lt"/>
                <a:ea typeface="+mj-ea"/>
                <a:cs typeface="+mj-cs"/>
              </a:rPr>
              <a:t> 150+152/2 = 151</a:t>
            </a:r>
            <a:endParaRPr kumimoji="0" lang="tr-T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Veriler: 20, 84, 21, 40, 21, 53,84</a:t>
            </a:r>
            <a:endParaRPr lang="tr-TR" dirty="0"/>
          </a:p>
        </p:txBody>
      </p:sp>
      <p:graphicFrame>
        <p:nvGraphicFramePr>
          <p:cNvPr id="4" name="3 İçerik Yer Tutucusu"/>
          <p:cNvGraphicFramePr>
            <a:graphicFrameLocks noGrp="1"/>
          </p:cNvGraphicFramePr>
          <p:nvPr>
            <p:ph idx="1"/>
          </p:nvPr>
        </p:nvGraphicFramePr>
        <p:xfrm>
          <a:off x="1104900" y="1600200"/>
          <a:ext cx="8734425" cy="1010920"/>
        </p:xfrm>
        <a:graphic>
          <a:graphicData uri="http://schemas.openxmlformats.org/drawingml/2006/table">
            <a:tbl>
              <a:tblPr firstRow="1" bandRow="1">
                <a:tableStyleId>{5C22544A-7EE6-4342-B048-85BDC9FD1C3A}</a:tableStyleId>
              </a:tblPr>
              <a:tblGrid>
                <a:gridCol w="1247775"/>
                <a:gridCol w="1247775"/>
                <a:gridCol w="1247775"/>
                <a:gridCol w="1247775"/>
                <a:gridCol w="1247775"/>
                <a:gridCol w="1247775"/>
                <a:gridCol w="1247775"/>
              </a:tblGrid>
              <a:tr h="370840">
                <a:tc>
                  <a:txBody>
                    <a:bodyPr/>
                    <a:lstStyle/>
                    <a:p>
                      <a:r>
                        <a:rPr lang="tr-TR" dirty="0" smtClean="0">
                          <a:solidFill>
                            <a:schemeClr val="tx1"/>
                          </a:solidFill>
                        </a:rPr>
                        <a:t>1. değer</a:t>
                      </a:r>
                      <a:endParaRPr lang="tr-TR"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2.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3.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4.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5.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6. değer</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7. değer</a:t>
                      </a:r>
                    </a:p>
                    <a:p>
                      <a:endParaRPr lang="tr-TR" dirty="0"/>
                    </a:p>
                  </a:txBody>
                  <a:tcPr/>
                </a:tc>
              </a:tr>
              <a:tr h="370840">
                <a:tc>
                  <a:txBody>
                    <a:bodyPr/>
                    <a:lstStyle/>
                    <a:p>
                      <a:r>
                        <a:rPr lang="tr-TR" dirty="0" smtClean="0"/>
                        <a:t>20</a:t>
                      </a:r>
                      <a:endParaRPr lang="tr-TR" dirty="0"/>
                    </a:p>
                  </a:txBody>
                  <a:tcPr/>
                </a:tc>
                <a:tc>
                  <a:txBody>
                    <a:bodyPr/>
                    <a:lstStyle/>
                    <a:p>
                      <a:r>
                        <a:rPr lang="tr-TR" dirty="0" smtClean="0"/>
                        <a:t>21</a:t>
                      </a:r>
                      <a:endParaRPr lang="tr-TR" dirty="0"/>
                    </a:p>
                  </a:txBody>
                  <a:tcPr/>
                </a:tc>
                <a:tc>
                  <a:txBody>
                    <a:bodyPr/>
                    <a:lstStyle/>
                    <a:p>
                      <a:r>
                        <a:rPr lang="tr-TR" dirty="0" smtClean="0"/>
                        <a:t>21</a:t>
                      </a:r>
                      <a:endParaRPr lang="tr-TR" dirty="0"/>
                    </a:p>
                  </a:txBody>
                  <a:tcPr/>
                </a:tc>
                <a:tc>
                  <a:txBody>
                    <a:bodyPr/>
                    <a:lstStyle/>
                    <a:p>
                      <a:r>
                        <a:rPr lang="tr-TR" dirty="0" smtClean="0"/>
                        <a:t>40</a:t>
                      </a:r>
                      <a:endParaRPr lang="tr-TR" dirty="0"/>
                    </a:p>
                  </a:txBody>
                  <a:tcPr/>
                </a:tc>
                <a:tc>
                  <a:txBody>
                    <a:bodyPr/>
                    <a:lstStyle/>
                    <a:p>
                      <a:r>
                        <a:rPr lang="tr-TR" dirty="0" smtClean="0"/>
                        <a:t>53</a:t>
                      </a:r>
                      <a:endParaRPr lang="tr-TR" dirty="0"/>
                    </a:p>
                  </a:txBody>
                  <a:tcPr/>
                </a:tc>
                <a:tc>
                  <a:txBody>
                    <a:bodyPr/>
                    <a:lstStyle/>
                    <a:p>
                      <a:r>
                        <a:rPr lang="tr-TR" dirty="0" smtClean="0"/>
                        <a:t>84</a:t>
                      </a:r>
                      <a:endParaRPr lang="tr-TR" dirty="0"/>
                    </a:p>
                  </a:txBody>
                  <a:tcPr/>
                </a:tc>
                <a:tc>
                  <a:txBody>
                    <a:bodyPr/>
                    <a:lstStyle/>
                    <a:p>
                      <a:r>
                        <a:rPr lang="tr-TR" dirty="0" smtClean="0"/>
                        <a:t>84</a:t>
                      </a:r>
                      <a:endParaRPr lang="tr-TR" dirty="0"/>
                    </a:p>
                  </a:txBody>
                  <a:tcPr/>
                </a:tc>
              </a:tr>
            </a:tbl>
          </a:graphicData>
        </a:graphic>
      </p:graphicFrame>
      <p:sp>
        <p:nvSpPr>
          <p:cNvPr id="5" name="1 Başlık"/>
          <p:cNvSpPr txBox="1">
            <a:spLocks/>
          </p:cNvSpPr>
          <p:nvPr/>
        </p:nvSpPr>
        <p:spPr>
          <a:xfrm>
            <a:off x="930729" y="3455126"/>
            <a:ext cx="9980682" cy="1096962"/>
          </a:xfrm>
          <a:prstGeom prst="rect">
            <a:avLst/>
          </a:prstGeom>
        </p:spPr>
        <p:txBody>
          <a:bodyPr vert="horz" lIns="0" tIns="45720" rIns="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tr-T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61DD88A-8C85-BB01-5E35-7D878CA8BDC4}"/>
              </a:ext>
            </a:extLst>
          </p:cNvPr>
          <p:cNvSpPr>
            <a:spLocks noGrp="1"/>
          </p:cNvSpPr>
          <p:nvPr>
            <p:ph idx="1"/>
          </p:nvPr>
        </p:nvSpPr>
        <p:spPr/>
        <p:txBody>
          <a:bodyPr/>
          <a:lstStyle/>
          <a:p>
            <a:pPr marL="0" indent="0" algn="just">
              <a:buNone/>
            </a:pPr>
            <a:r>
              <a:rPr lang="tr-TR" sz="3200" dirty="0"/>
              <a:t>En önemli grafikler şunlardır;</a:t>
            </a:r>
          </a:p>
          <a:p>
            <a:pPr algn="just"/>
            <a:r>
              <a:rPr lang="tr-TR" sz="3200" dirty="0"/>
              <a:t>Histogramlar</a:t>
            </a:r>
          </a:p>
          <a:p>
            <a:pPr algn="just"/>
            <a:r>
              <a:rPr lang="tr-TR" sz="3200" dirty="0"/>
              <a:t>Sütun Grafikleri</a:t>
            </a:r>
          </a:p>
          <a:p>
            <a:pPr algn="just"/>
            <a:r>
              <a:rPr lang="tr-TR" sz="3200" dirty="0"/>
              <a:t>Çizgi veya Trend Grafikleri</a:t>
            </a:r>
          </a:p>
          <a:p>
            <a:pPr algn="just"/>
            <a:r>
              <a:rPr lang="tr-TR" sz="3200" dirty="0"/>
              <a:t>Bölünmüş Daire Grafikleri</a:t>
            </a:r>
          </a:p>
          <a:p>
            <a:pPr algn="just"/>
            <a:r>
              <a:rPr lang="tr-TR" sz="3200" dirty="0"/>
              <a:t>Kutu Grafikler</a:t>
            </a:r>
          </a:p>
          <a:p>
            <a:pPr algn="just"/>
            <a:r>
              <a:rPr lang="tr-TR" sz="3200" dirty="0"/>
              <a:t>Nüfus Piramitleri (Özel Grafikler)</a:t>
            </a:r>
          </a:p>
          <a:p>
            <a:pPr marL="0" indent="0">
              <a:buNone/>
            </a:pPr>
            <a:endParaRPr lang="tr-TR" dirty="0"/>
          </a:p>
        </p:txBody>
      </p:sp>
    </p:spTree>
    <p:extLst>
      <p:ext uri="{BB962C8B-B14F-4D97-AF65-F5344CB8AC3E}">
        <p14:creationId xmlns="" xmlns:p14="http://schemas.microsoft.com/office/powerpoint/2010/main" val="333786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436B8-F42E-D7A8-68BC-D2FFD2B5399A}"/>
              </a:ext>
            </a:extLst>
          </p:cNvPr>
          <p:cNvSpPr>
            <a:spLocks noGrp="1"/>
          </p:cNvSpPr>
          <p:nvPr>
            <p:ph type="title"/>
          </p:nvPr>
        </p:nvSpPr>
        <p:spPr/>
        <p:txBody>
          <a:bodyPr/>
          <a:lstStyle/>
          <a:p>
            <a:r>
              <a:rPr lang="tr-TR" i="1" dirty="0"/>
              <a:t>Histogramlar</a:t>
            </a:r>
          </a:p>
        </p:txBody>
      </p:sp>
      <p:sp>
        <p:nvSpPr>
          <p:cNvPr id="3" name="İçerik Yer Tutucusu 2">
            <a:extLst>
              <a:ext uri="{FF2B5EF4-FFF2-40B4-BE49-F238E27FC236}">
                <a16:creationId xmlns="" xmlns:a16="http://schemas.microsoft.com/office/drawing/2014/main" id="{E7B8A41C-99B7-F0C2-411F-08DE48270E29}"/>
              </a:ext>
            </a:extLst>
          </p:cNvPr>
          <p:cNvSpPr>
            <a:spLocks noGrp="1"/>
          </p:cNvSpPr>
          <p:nvPr>
            <p:ph idx="1"/>
          </p:nvPr>
        </p:nvSpPr>
        <p:spPr/>
        <p:txBody>
          <a:bodyPr>
            <a:normAutofit/>
          </a:bodyPr>
          <a:lstStyle/>
          <a:p>
            <a:pPr marL="0" indent="0" algn="just">
              <a:buNone/>
            </a:pPr>
            <a:r>
              <a:rPr lang="tr-TR" sz="3600" dirty="0"/>
              <a:t>Sürekli bir değişkene ait veri setinden oluşturulan sınıflardaki frekans dağılımını göstermek için çizilen grafik türüdür. Dik koordinat sisteminde yatay eksene (x) sınıf sınırları, dikey eksene (y) frekanslar yerleştirilerek çizilen dikdörtgenler vasıtasıyla frekans dağılışının gösteren histogram grafiği oluşturulur.</a:t>
            </a:r>
          </a:p>
        </p:txBody>
      </p:sp>
    </p:spTree>
    <p:extLst>
      <p:ext uri="{BB962C8B-B14F-4D97-AF65-F5344CB8AC3E}">
        <p14:creationId xmlns="" xmlns:p14="http://schemas.microsoft.com/office/powerpoint/2010/main" val="1573003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B33B58C-75C9-C29C-A877-253DC6B7D8D7}"/>
              </a:ext>
            </a:extLst>
          </p:cNvPr>
          <p:cNvSpPr>
            <a:spLocks noGrp="1"/>
          </p:cNvSpPr>
          <p:nvPr>
            <p:ph idx="1"/>
          </p:nvPr>
        </p:nvSpPr>
        <p:spPr/>
        <p:txBody>
          <a:bodyPr/>
          <a:lstStyle/>
          <a:p>
            <a:pPr marL="0" indent="0">
              <a:buNone/>
            </a:pPr>
            <a:r>
              <a:rPr lang="tr-TR" dirty="0"/>
              <a:t>Aşağıda çocuklarda doğum ağırlığı dağılımı için bir histogram örneği verilmiştir. </a:t>
            </a:r>
          </a:p>
        </p:txBody>
      </p:sp>
      <p:pic>
        <p:nvPicPr>
          <p:cNvPr id="5" name="Resim 4">
            <a:extLst>
              <a:ext uri="{FF2B5EF4-FFF2-40B4-BE49-F238E27FC236}">
                <a16:creationId xmlns="" xmlns:a16="http://schemas.microsoft.com/office/drawing/2014/main" id="{7C8B952E-09B4-4D13-A29C-9503AF708CEB}"/>
              </a:ext>
            </a:extLst>
          </p:cNvPr>
          <p:cNvPicPr>
            <a:picLocks noChangeAspect="1"/>
          </p:cNvPicPr>
          <p:nvPr/>
        </p:nvPicPr>
        <p:blipFill>
          <a:blip r:embed="rId2"/>
          <a:stretch>
            <a:fillRect/>
          </a:stretch>
        </p:blipFill>
        <p:spPr>
          <a:xfrm>
            <a:off x="1142309" y="2048709"/>
            <a:ext cx="9944791" cy="4385957"/>
          </a:xfrm>
          <a:prstGeom prst="rect">
            <a:avLst/>
          </a:prstGeom>
        </p:spPr>
      </p:pic>
    </p:spTree>
    <p:extLst>
      <p:ext uri="{BB962C8B-B14F-4D97-AF65-F5344CB8AC3E}">
        <p14:creationId xmlns="" xmlns:p14="http://schemas.microsoft.com/office/powerpoint/2010/main" val="2992219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31F484E-986A-C90F-2E14-64C03736D6E5}"/>
              </a:ext>
            </a:extLst>
          </p:cNvPr>
          <p:cNvSpPr>
            <a:spLocks noGrp="1"/>
          </p:cNvSpPr>
          <p:nvPr>
            <p:ph type="title"/>
          </p:nvPr>
        </p:nvSpPr>
        <p:spPr/>
        <p:txBody>
          <a:bodyPr/>
          <a:lstStyle/>
          <a:p>
            <a:r>
              <a:rPr lang="tr-TR" i="1" dirty="0"/>
              <a:t>Sütun Grafikler</a:t>
            </a:r>
          </a:p>
        </p:txBody>
      </p:sp>
      <p:sp>
        <p:nvSpPr>
          <p:cNvPr id="3" name="İçerik Yer Tutucusu 2">
            <a:extLst>
              <a:ext uri="{FF2B5EF4-FFF2-40B4-BE49-F238E27FC236}">
                <a16:creationId xmlns="" xmlns:a16="http://schemas.microsoft.com/office/drawing/2014/main" id="{23C49328-739D-208E-92A0-709812360C7B}"/>
              </a:ext>
            </a:extLst>
          </p:cNvPr>
          <p:cNvSpPr>
            <a:spLocks noGrp="1"/>
          </p:cNvSpPr>
          <p:nvPr>
            <p:ph idx="1"/>
          </p:nvPr>
        </p:nvSpPr>
        <p:spPr/>
        <p:txBody>
          <a:bodyPr/>
          <a:lstStyle/>
          <a:p>
            <a:pPr marL="0" indent="0">
              <a:buNone/>
            </a:pPr>
            <a:r>
              <a:rPr lang="tr-TR" dirty="0"/>
              <a:t>Kategori veya sınıflara ait miktarlar arasındaki ilgiyi göstermek için x eksenine sınıf veya alt sınıflar y eksenine mutlak veya nispi miktarları yerleştirilerek oluşturulan grafiklerdir.</a:t>
            </a:r>
          </a:p>
          <a:p>
            <a:pPr marL="0" indent="0">
              <a:buNone/>
            </a:pPr>
            <a:endParaRPr lang="tr-TR" dirty="0"/>
          </a:p>
        </p:txBody>
      </p:sp>
      <p:pic>
        <p:nvPicPr>
          <p:cNvPr id="5" name="Resim 4">
            <a:extLst>
              <a:ext uri="{FF2B5EF4-FFF2-40B4-BE49-F238E27FC236}">
                <a16:creationId xmlns="" xmlns:a16="http://schemas.microsoft.com/office/drawing/2014/main" id="{18EA95D0-99C6-7977-FEB7-97F5C590B2F3}"/>
              </a:ext>
            </a:extLst>
          </p:cNvPr>
          <p:cNvPicPr>
            <a:picLocks noChangeAspect="1"/>
          </p:cNvPicPr>
          <p:nvPr/>
        </p:nvPicPr>
        <p:blipFill>
          <a:blip r:embed="rId2"/>
          <a:stretch>
            <a:fillRect/>
          </a:stretch>
        </p:blipFill>
        <p:spPr>
          <a:xfrm>
            <a:off x="2836410" y="2404533"/>
            <a:ext cx="6517662" cy="4064000"/>
          </a:xfrm>
          <a:prstGeom prst="rect">
            <a:avLst/>
          </a:prstGeom>
        </p:spPr>
      </p:pic>
    </p:spTree>
    <p:extLst>
      <p:ext uri="{BB962C8B-B14F-4D97-AF65-F5344CB8AC3E}">
        <p14:creationId xmlns="" xmlns:p14="http://schemas.microsoft.com/office/powerpoint/2010/main" val="15786544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D451496-57D6-867C-3452-46DBF8D56B62}"/>
              </a:ext>
            </a:extLst>
          </p:cNvPr>
          <p:cNvSpPr>
            <a:spLocks noGrp="1"/>
          </p:cNvSpPr>
          <p:nvPr>
            <p:ph type="title"/>
          </p:nvPr>
        </p:nvSpPr>
        <p:spPr/>
        <p:txBody>
          <a:bodyPr/>
          <a:lstStyle/>
          <a:p>
            <a:r>
              <a:rPr lang="tr-TR" i="1" dirty="0"/>
              <a:t>Çizgi veya Trend Grafikleri</a:t>
            </a:r>
          </a:p>
        </p:txBody>
      </p:sp>
      <p:sp>
        <p:nvSpPr>
          <p:cNvPr id="3" name="İçerik Yer Tutucusu 2">
            <a:extLst>
              <a:ext uri="{FF2B5EF4-FFF2-40B4-BE49-F238E27FC236}">
                <a16:creationId xmlns="" xmlns:a16="http://schemas.microsoft.com/office/drawing/2014/main" id="{51B3A6CD-F70F-3B7D-16B6-7C8E308A1586}"/>
              </a:ext>
            </a:extLst>
          </p:cNvPr>
          <p:cNvSpPr>
            <a:spLocks noGrp="1"/>
          </p:cNvSpPr>
          <p:nvPr>
            <p:ph idx="1"/>
          </p:nvPr>
        </p:nvSpPr>
        <p:spPr/>
        <p:txBody>
          <a:bodyPr>
            <a:normAutofit/>
          </a:bodyPr>
          <a:lstStyle/>
          <a:p>
            <a:pPr marL="0" indent="0" algn="just">
              <a:buNone/>
            </a:pPr>
            <a:r>
              <a:rPr lang="tr-TR" sz="2200" dirty="0"/>
              <a:t>Sütun grafiklerin bir başka şekli çizgi grafiklerdir. Bu grafik X eksenindeki değişkenin sınıflarına veya alt sınıflara göre yönelimi göstermek için çizilen grafik türüdür. Genellikle bir değişkenin belirli bir süre içinde gösterdiği değişiklikleri incelemek için çizilen bir grafik türüdür. </a:t>
            </a:r>
          </a:p>
        </p:txBody>
      </p:sp>
      <p:pic>
        <p:nvPicPr>
          <p:cNvPr id="5" name="Resim 4">
            <a:extLst>
              <a:ext uri="{FF2B5EF4-FFF2-40B4-BE49-F238E27FC236}">
                <a16:creationId xmlns="" xmlns:a16="http://schemas.microsoft.com/office/drawing/2014/main" id="{906D807A-061F-E7E9-5E78-0187EF060EF8}"/>
              </a:ext>
            </a:extLst>
          </p:cNvPr>
          <p:cNvPicPr>
            <a:picLocks noChangeAspect="1"/>
          </p:cNvPicPr>
          <p:nvPr/>
        </p:nvPicPr>
        <p:blipFill>
          <a:blip r:embed="rId2"/>
          <a:stretch>
            <a:fillRect/>
          </a:stretch>
        </p:blipFill>
        <p:spPr>
          <a:xfrm>
            <a:off x="2827964" y="3136856"/>
            <a:ext cx="6016490" cy="3462382"/>
          </a:xfrm>
          <a:prstGeom prst="rect">
            <a:avLst/>
          </a:prstGeom>
        </p:spPr>
      </p:pic>
    </p:spTree>
    <p:extLst>
      <p:ext uri="{BB962C8B-B14F-4D97-AF65-F5344CB8AC3E}">
        <p14:creationId xmlns="" xmlns:p14="http://schemas.microsoft.com/office/powerpoint/2010/main" val="25036892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D7B3D12-DD76-2C9C-29B3-EF8DD1FE1629}"/>
              </a:ext>
            </a:extLst>
          </p:cNvPr>
          <p:cNvSpPr>
            <a:spLocks noGrp="1"/>
          </p:cNvSpPr>
          <p:nvPr>
            <p:ph type="title"/>
          </p:nvPr>
        </p:nvSpPr>
        <p:spPr/>
        <p:txBody>
          <a:bodyPr/>
          <a:lstStyle/>
          <a:p>
            <a:r>
              <a:rPr lang="tr-TR" i="1" dirty="0"/>
              <a:t>Bölünmüş Daire Grafikleri </a:t>
            </a:r>
          </a:p>
        </p:txBody>
      </p:sp>
      <p:sp>
        <p:nvSpPr>
          <p:cNvPr id="3" name="İçerik Yer Tutucusu 2">
            <a:extLst>
              <a:ext uri="{FF2B5EF4-FFF2-40B4-BE49-F238E27FC236}">
                <a16:creationId xmlns="" xmlns:a16="http://schemas.microsoft.com/office/drawing/2014/main" id="{F78EBE92-5AB5-387D-45A1-CA5199661ADA}"/>
              </a:ext>
            </a:extLst>
          </p:cNvPr>
          <p:cNvSpPr>
            <a:spLocks noGrp="1"/>
          </p:cNvSpPr>
          <p:nvPr>
            <p:ph idx="1"/>
          </p:nvPr>
        </p:nvSpPr>
        <p:spPr/>
        <p:txBody>
          <a:bodyPr>
            <a:normAutofit/>
          </a:bodyPr>
          <a:lstStyle/>
          <a:p>
            <a:pPr marL="0" indent="0" algn="just">
              <a:buNone/>
            </a:pPr>
            <a:r>
              <a:rPr lang="tr-TR" sz="2800" dirty="0"/>
              <a:t>Bir bütünü meydana getiren parçaların ifade edilmesinde daireden faydalanılarak çizilen grafiklerdir. Çizim, % 1’lik değerin 3,6 derecelik açıya karşılık getirilmesi esasına dayanır.</a:t>
            </a:r>
          </a:p>
        </p:txBody>
      </p:sp>
      <p:pic>
        <p:nvPicPr>
          <p:cNvPr id="5" name="Resim 4">
            <a:extLst>
              <a:ext uri="{FF2B5EF4-FFF2-40B4-BE49-F238E27FC236}">
                <a16:creationId xmlns="" xmlns:a16="http://schemas.microsoft.com/office/drawing/2014/main" id="{4E07C531-CDBE-1548-113D-34325763465D}"/>
              </a:ext>
            </a:extLst>
          </p:cNvPr>
          <p:cNvPicPr>
            <a:picLocks noChangeAspect="1"/>
          </p:cNvPicPr>
          <p:nvPr/>
        </p:nvPicPr>
        <p:blipFill>
          <a:blip r:embed="rId2"/>
          <a:stretch>
            <a:fillRect/>
          </a:stretch>
        </p:blipFill>
        <p:spPr>
          <a:xfrm>
            <a:off x="2019928" y="3210677"/>
            <a:ext cx="8150626" cy="2961523"/>
          </a:xfrm>
          <a:prstGeom prst="rect">
            <a:avLst/>
          </a:prstGeom>
        </p:spPr>
      </p:pic>
    </p:spTree>
    <p:extLst>
      <p:ext uri="{BB962C8B-B14F-4D97-AF65-F5344CB8AC3E}">
        <p14:creationId xmlns="" xmlns:p14="http://schemas.microsoft.com/office/powerpoint/2010/main" val="4048667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Akademi Yazını 16x9">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50521055_TF03431380_Win32" id="{B0DE8FB3-97D6-46B0-94A5-83744676D4AB}" vid="{5173B4A1-9727-4F84-A269-409334E64E2F}"/>
    </a:ext>
  </a:extLst>
</a:theme>
</file>

<file path=ppt/theme/theme2.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Akademik sunu, ince çizgiler ve şerit tasarımı (geniş ekran)</Template>
  <TotalTime>279</TotalTime>
  <Words>1465</Words>
  <Application>Microsoft Office PowerPoint</Application>
  <PresentationFormat>Özel</PresentationFormat>
  <Paragraphs>195</Paragraphs>
  <Slides>37</Slides>
  <Notes>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Akademi Yazını 16x9</vt:lpstr>
      <vt:lpstr>Slayt 1</vt:lpstr>
      <vt:lpstr>GRAFİKLER</vt:lpstr>
      <vt:lpstr>Slayt 3</vt:lpstr>
      <vt:lpstr>Slayt 4</vt:lpstr>
      <vt:lpstr>Histogramlar</vt:lpstr>
      <vt:lpstr>Slayt 6</vt:lpstr>
      <vt:lpstr>Sütun Grafikler</vt:lpstr>
      <vt:lpstr>Çizgi veya Trend Grafikleri</vt:lpstr>
      <vt:lpstr>Bölünmüş Daire Grafikleri </vt:lpstr>
      <vt:lpstr>Kutu Grafik</vt:lpstr>
      <vt:lpstr>Özel Grafikler</vt:lpstr>
      <vt:lpstr>Slayt 12</vt:lpstr>
      <vt:lpstr>Merkezi Eğilim (Yer) Ölçüleri</vt:lpstr>
      <vt:lpstr>Aritmetik Ortalama</vt:lpstr>
      <vt:lpstr>Slayt 15</vt:lpstr>
      <vt:lpstr>Ağırlıklı (tartılı) Ortalama</vt:lpstr>
      <vt:lpstr>Slayt 17</vt:lpstr>
      <vt:lpstr>Örnek</vt:lpstr>
      <vt:lpstr>Slayt 19</vt:lpstr>
      <vt:lpstr>Tarsus Devlet Hastanesine muayene gelen çocukların yaşı ve boyu aşağıda verilmiştir. Çocukların boyununu;  A-)Aritmetik ortalama yöntemiyle hesaplayınız. B-)Ağırlıklı ortalama yöntemiyle hesaplayınız</vt:lpstr>
      <vt:lpstr>Slayt 21</vt:lpstr>
      <vt:lpstr>Slayt 22</vt:lpstr>
      <vt:lpstr>Geometrik Ortalama</vt:lpstr>
      <vt:lpstr>Örnek</vt:lpstr>
      <vt:lpstr>Slayt 25</vt:lpstr>
      <vt:lpstr>Slayt 26</vt:lpstr>
      <vt:lpstr>Harmonik Ortalama</vt:lpstr>
      <vt:lpstr>Örnek</vt:lpstr>
      <vt:lpstr>Slayt 29</vt:lpstr>
      <vt:lpstr>Örnek</vt:lpstr>
      <vt:lpstr>Slayt 31</vt:lpstr>
      <vt:lpstr>Medyan (Ortanca)</vt:lpstr>
      <vt:lpstr>Mod (tepe değeri)</vt:lpstr>
      <vt:lpstr>Örnek</vt:lpstr>
      <vt:lpstr>Veriler: 50, 150, 100, 150, 200, 300, 350,152</vt:lpstr>
      <vt:lpstr>Veriler: 50, 120, 100, 150, 200, 300, 350,180,152</vt:lpstr>
      <vt:lpstr>Veriler: 20, 84, 21, 40, 21, 53,84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TIBBİ İSTATİSTİK VE RAPORLAMA</dc:title>
  <dc:creator>Kevser Hüsna ÖZYILDIZ</dc:creator>
  <cp:lastModifiedBy>Lenovo</cp:lastModifiedBy>
  <cp:revision>17</cp:revision>
  <dcterms:created xsi:type="dcterms:W3CDTF">2024-10-01T11:04:14Z</dcterms:created>
  <dcterms:modified xsi:type="dcterms:W3CDTF">2025-11-07T12:19:10Z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