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1" r:id="rId12"/>
    <p:sldId id="302" r:id="rId13"/>
    <p:sldId id="300" r:id="rId14"/>
    <p:sldId id="303" r:id="rId15"/>
    <p:sldId id="304" r:id="rId16"/>
    <p:sldId id="305" r:id="rId17"/>
    <p:sldId id="307" r:id="rId18"/>
    <p:sldId id="306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6" r:id="rId27"/>
    <p:sldId id="315" r:id="rId28"/>
    <p:sldId id="317" r:id="rId29"/>
    <p:sldId id="318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326" r:id="rId38"/>
    <p:sldId id="327" r:id="rId3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685C"/>
    <a:srgbClr val="FF7171"/>
    <a:srgbClr val="8200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20.09.2023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739" y="0"/>
            <a:ext cx="1262261" cy="126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204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20.09.2023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011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20.09.2023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2463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20.09.2023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151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20.09.2023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0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20.09.2023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991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20.09.2023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7075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20.09.2023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5449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20.09.2023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2476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20.09.2023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5552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20.09.2023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0231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20.09.2023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739" y="0"/>
            <a:ext cx="1262261" cy="126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8925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29BD45E2-9664-4F41-8A68-1837404E2146}"/>
              </a:ext>
            </a:extLst>
          </p:cNvPr>
          <p:cNvSpPr/>
          <p:nvPr/>
        </p:nvSpPr>
        <p:spPr>
          <a:xfrm>
            <a:off x="22387" y="25777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90704" y="2542353"/>
            <a:ext cx="8784976" cy="1470025"/>
          </a:xfrm>
        </p:spPr>
        <p:txBody>
          <a:bodyPr/>
          <a:lstStyle/>
          <a:p>
            <a:pPr lvl="0"/>
            <a:r>
              <a:rPr lang="tr-TR" b="1" dirty="0"/>
              <a:t>OTOMATİK</a:t>
            </a:r>
            <a:br>
              <a:rPr lang="tr-TR" b="1" dirty="0"/>
            </a:br>
            <a:r>
              <a:rPr lang="tr-TR" b="1" dirty="0"/>
              <a:t>EKSTERNAL </a:t>
            </a:r>
            <a:r>
              <a:rPr lang="tr-TR" sz="4000" b="1" dirty="0"/>
              <a:t>DEFİBRİLATÖR</a:t>
            </a:r>
            <a:r>
              <a:rPr lang="tr-TR" b="1" dirty="0"/>
              <a:t> (OED)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4F60EC95-C073-40CC-B0F1-845FAC8AEA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293096"/>
            <a:ext cx="4054152" cy="228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xmlns="" id="{9CEF1E4D-32FA-48E2-AEBA-06EABB831B3E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77025" y="2132856"/>
            <a:ext cx="8039248" cy="309634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tr-TR" sz="2400" dirty="0" err="1"/>
              <a:t>OED’lerin</a:t>
            </a:r>
            <a:r>
              <a:rPr lang="tr-TR" sz="2400" dirty="0"/>
              <a:t> </a:t>
            </a:r>
            <a:r>
              <a:rPr lang="tr-TR" sz="2400" b="1" i="1" dirty="0"/>
              <a:t>SESLİ VE/VEYA GÖRSEL KOMUTLARI YERİNE GETİRİLDİĞİ TAKDİRDE </a:t>
            </a:r>
            <a:r>
              <a:rPr lang="tr-TR" sz="2400" dirty="0"/>
              <a:t>hastaya zarar verilmesi mümkün değildir.</a:t>
            </a:r>
          </a:p>
          <a:p>
            <a:pPr algn="just">
              <a:lnSpc>
                <a:spcPct val="150000"/>
              </a:lnSpc>
            </a:pPr>
            <a:r>
              <a:rPr lang="tr-TR" sz="2400" dirty="0"/>
              <a:t>Bu cihazlar sadece hayatı tehdit eden ritimler için şok önerdiğinden ve uyguladığından dolayı güvenlidir.</a:t>
            </a:r>
          </a:p>
        </p:txBody>
      </p:sp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313184" y="404664"/>
            <a:ext cx="7859216" cy="994122"/>
          </a:xfrm>
        </p:spPr>
        <p:txBody>
          <a:bodyPr>
            <a:normAutofit/>
          </a:bodyPr>
          <a:lstStyle/>
          <a:p>
            <a:pPr algn="l"/>
            <a:r>
              <a:rPr lang="tr-TR" sz="3200" dirty="0"/>
              <a:t>OED Tanıtımı</a:t>
            </a:r>
            <a:br>
              <a:rPr lang="tr-TR" sz="3200" dirty="0"/>
            </a:br>
            <a:r>
              <a:rPr lang="tr-TR" sz="2400" dirty="0"/>
              <a:t>OED Kullanımı Güvenli Midir?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1738758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xmlns="" id="{F94ED17D-DA2B-40F4-908E-394376B6237D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65200" y="2348880"/>
            <a:ext cx="8039248" cy="18002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tr-TR" sz="2400" dirty="0"/>
              <a:t>OED kullanımı “Temel Yaşam Desteği” uygulaması içerisinde yer alır ve hayatı tehdit eden kalp ritimlerinin geri döndürülmesinde kullanılır.</a:t>
            </a:r>
          </a:p>
        </p:txBody>
      </p:sp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algn="l"/>
            <a:r>
              <a:rPr lang="tr-TR" sz="3200" dirty="0"/>
              <a:t>OED Kullanılan Durumlar</a:t>
            </a:r>
          </a:p>
        </p:txBody>
      </p:sp>
    </p:spTree>
    <p:extLst>
      <p:ext uri="{BB962C8B-B14F-4D97-AF65-F5344CB8AC3E}">
        <p14:creationId xmlns:p14="http://schemas.microsoft.com/office/powerpoint/2010/main" val="4274336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>
            <a:extLst>
              <a:ext uri="{FF2B5EF4-FFF2-40B4-BE49-F238E27FC236}">
                <a16:creationId xmlns:a16="http://schemas.microsoft.com/office/drawing/2014/main" xmlns="" id="{029FDF11-2BD8-48C4-AD48-5036C4AF7F79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65200" y="1844824"/>
            <a:ext cx="4150816" cy="424847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2400" dirty="0"/>
              <a:t>Müdahale öncesi olay yerinin ilk yardımcı, hasta/yaralı ve çevredeki insanlar açısından risk taşıyıp taşımadığı mutlaka değerlendirilmelidir.</a:t>
            </a:r>
          </a:p>
          <a:p>
            <a:pPr lvl="0" algn="just"/>
            <a:r>
              <a:rPr lang="tr-TR" sz="2400" dirty="0" err="1"/>
              <a:t>Pedlerin</a:t>
            </a:r>
            <a:r>
              <a:rPr lang="tr-TR" sz="2400" dirty="0"/>
              <a:t> yapışacağı bölgenin kuru olması gerekir. Eğer hasta/yaralının göğsünde ıslaklık var ise </a:t>
            </a:r>
            <a:r>
              <a:rPr lang="tr-TR" sz="2400" dirty="0" err="1"/>
              <a:t>pedler</a:t>
            </a:r>
            <a:r>
              <a:rPr lang="tr-TR" sz="2400" dirty="0"/>
              <a:t> yerleştirilmeden önce göğüs kurulanmalıdır. </a:t>
            </a:r>
          </a:p>
        </p:txBody>
      </p:sp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algn="l"/>
            <a:r>
              <a:rPr lang="tr-TR" sz="3200" dirty="0"/>
              <a:t>OED Uygulaması</a:t>
            </a:r>
            <a:r>
              <a:rPr lang="tr-TR" sz="3600" dirty="0"/>
              <a:t/>
            </a:r>
            <a:br>
              <a:rPr lang="tr-TR" sz="3600" dirty="0"/>
            </a:br>
            <a:r>
              <a:rPr lang="tr-TR" sz="2400" dirty="0"/>
              <a:t>Dikkat Edilmesi Gereken Genel İlkeler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80432751-46BE-49AB-B94E-32E489B77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950110"/>
            <a:ext cx="3096344" cy="1743509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9786C92F-3960-422D-B782-86F6E8379F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128994"/>
            <a:ext cx="3096344" cy="174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79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B20B1A7B-7032-4968-9138-B1771D5DCF82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65200" y="1700808"/>
            <a:ext cx="4654872" cy="460851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2400" dirty="0"/>
              <a:t>Hasta/yaralının göğsünün kıllı olması, boyun ve/veya göğüste takı vb. şeylerin bulunması </a:t>
            </a:r>
            <a:r>
              <a:rPr lang="tr-TR" sz="2400" dirty="0" err="1"/>
              <a:t>pedlerin</a:t>
            </a:r>
            <a:r>
              <a:rPr lang="tr-TR" sz="2400" dirty="0"/>
              <a:t> iletiminde sorun yaratabilir.</a:t>
            </a:r>
          </a:p>
          <a:p>
            <a:pPr lvl="0" algn="just"/>
            <a:r>
              <a:rPr lang="tr-TR" sz="2400" dirty="0"/>
              <a:t>Bu durumlarda cihazın yanında bulunan ilk yardım kiti içerisindeki makas, eldiven, tıraş bıçağı vb. malzemeler kullanılabilir.</a:t>
            </a:r>
          </a:p>
          <a:p>
            <a:pPr lvl="0" algn="just"/>
            <a:r>
              <a:rPr lang="tr-TR" sz="2400" dirty="0"/>
              <a:t>Takı ve benzerleri çıkarıldıklarında ayrı bir poşet içerisinde muhafaza edilmeleri gerekir.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xmlns="" id="{3097F697-461A-43F6-B09D-AC15A1B9B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algn="l"/>
            <a:r>
              <a:rPr lang="tr-TR" sz="3200" dirty="0"/>
              <a:t>OED Uygulaması</a:t>
            </a:r>
            <a:r>
              <a:rPr lang="tr-TR" sz="3600" dirty="0"/>
              <a:t/>
            </a:r>
            <a:br>
              <a:rPr lang="tr-TR" sz="3600" dirty="0"/>
            </a:br>
            <a:r>
              <a:rPr lang="tr-TR" sz="2400" dirty="0"/>
              <a:t>Dikkat Edilmesi Gereken Genel İlkeler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AD6DAF81-FEFA-41EB-B81A-2CBE534D69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82" y="1988840"/>
            <a:ext cx="3096344" cy="1584176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C176FAFE-ECD8-4699-B087-3A893F8001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84" y="4143899"/>
            <a:ext cx="3096344" cy="174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55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AE5E87EA-D673-48D4-8759-47F14E3325C6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467544" y="1628800"/>
            <a:ext cx="4464496" cy="475252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2400" dirty="0" err="1"/>
              <a:t>Pedlerin</a:t>
            </a:r>
            <a:r>
              <a:rPr lang="tr-TR" sz="2400" dirty="0"/>
              <a:t> yapıştırılacağı bölgede açık yara var ise, </a:t>
            </a:r>
            <a:r>
              <a:rPr lang="tr-TR" sz="2400" dirty="0" err="1"/>
              <a:t>pedler</a:t>
            </a:r>
            <a:r>
              <a:rPr lang="tr-TR" sz="2400" dirty="0"/>
              <a:t> yara üzerine yapıştırılmamalıdır.</a:t>
            </a:r>
          </a:p>
          <a:p>
            <a:pPr lvl="0" algn="just"/>
            <a:r>
              <a:rPr lang="tr-TR" sz="2400" dirty="0"/>
              <a:t>Göğüs bölgesinde yapıştırılmış ilaç bantları var ise öncelikle bantlar çıkartılmalı ve sonra </a:t>
            </a:r>
            <a:r>
              <a:rPr lang="tr-TR" sz="2400" dirty="0" err="1"/>
              <a:t>pedler</a:t>
            </a:r>
            <a:r>
              <a:rPr lang="tr-TR" sz="2400" dirty="0"/>
              <a:t> yapıştırılmalıdır.</a:t>
            </a:r>
          </a:p>
          <a:p>
            <a:pPr lvl="0" algn="just"/>
            <a:r>
              <a:rPr lang="tr-TR" sz="2400" dirty="0"/>
              <a:t>Gebeler ile kalp pili olduğu bilinen hastalarda OED kullanılabilir ancak, </a:t>
            </a:r>
            <a:r>
              <a:rPr lang="tr-TR" sz="2400" dirty="0" err="1"/>
              <a:t>ped</a:t>
            </a:r>
            <a:r>
              <a:rPr lang="tr-TR" sz="2400" dirty="0"/>
              <a:t> kalp pili üzerine değil 2,5 cm uzağına yapıştırılmalıdır.  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xmlns="" id="{4522479A-3FFD-4ABF-ABC2-EA7385265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algn="l"/>
            <a:r>
              <a:rPr lang="tr-TR" sz="3200" dirty="0"/>
              <a:t>OED Uygulaması</a:t>
            </a:r>
            <a:r>
              <a:rPr lang="tr-TR" sz="3600" dirty="0"/>
              <a:t/>
            </a:r>
            <a:br>
              <a:rPr lang="tr-TR" sz="3600" dirty="0"/>
            </a:br>
            <a:r>
              <a:rPr lang="tr-TR" sz="2400" dirty="0"/>
              <a:t>Dikkat Edilmesi Gereken Genel İlkeler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92E42F32-4DEB-4DA3-AFEA-42ACB3650B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088" y="4229365"/>
            <a:ext cx="2978184" cy="1676975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44EA82E0-104E-45F4-B544-5FDBAB6D95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060848"/>
            <a:ext cx="2978184" cy="16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26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AD64E7F6-FF88-441C-BFBE-59D696407D1A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467544" y="1988840"/>
            <a:ext cx="4536504" cy="39604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2400" dirty="0"/>
              <a:t>OED; kalp ritmi analizi yaparken ve şok verirken hasta/yaralıya dokunulmamalıdır.</a:t>
            </a:r>
          </a:p>
          <a:p>
            <a:pPr lvl="0" algn="just"/>
            <a:r>
              <a:rPr lang="tr-TR" sz="2400" dirty="0"/>
              <a:t>Hasta/yaralının bulunduğu yüzey iletken özellikte ise temas edilmemelidir.</a:t>
            </a:r>
          </a:p>
          <a:p>
            <a:pPr lvl="0" algn="just"/>
            <a:r>
              <a:rPr lang="tr-TR" sz="2400" dirty="0"/>
              <a:t>İlk yardımcı, aynı zamanda hasta/yaralıya dokunulmaması gerektiğini çevredekilere yüksek sesle söylemelidir.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xmlns="" id="{702B714E-CEE9-4FD6-992D-82129BEDD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algn="l"/>
            <a:r>
              <a:rPr lang="tr-TR" sz="3200" dirty="0"/>
              <a:t>OED Uygulaması</a:t>
            </a:r>
            <a:r>
              <a:rPr lang="tr-TR" sz="3600" dirty="0"/>
              <a:t/>
            </a:r>
            <a:br>
              <a:rPr lang="tr-TR" sz="3600" dirty="0"/>
            </a:br>
            <a:r>
              <a:rPr lang="tr-TR" sz="2400" dirty="0"/>
              <a:t>Dikkat Edilmesi Gereken Genel İlkeler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D12A63E3-B0D5-40D7-8946-43F2EEB82D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132856"/>
            <a:ext cx="3388843" cy="1908212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2DCDC32A-DC6D-43F7-8B90-D37E04CF7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293096"/>
            <a:ext cx="3388843" cy="190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21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FBEE996C-7917-4090-A440-1FB780086A68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467544" y="1916832"/>
            <a:ext cx="4464496" cy="439248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2400" dirty="0"/>
              <a:t>OED ve “Temel Yaşam Desteği” uygulamasından sonra yaşam belirtisi gösteren hasta/yaralıya </a:t>
            </a:r>
            <a:r>
              <a:rPr lang="tr-TR" sz="2400" b="1" dirty="0"/>
              <a:t>kurtarma</a:t>
            </a:r>
            <a:r>
              <a:rPr lang="tr-TR" sz="2400" dirty="0"/>
              <a:t> </a:t>
            </a:r>
            <a:r>
              <a:rPr lang="tr-TR" sz="2400" b="1" dirty="0"/>
              <a:t>(iyileşme, derlenme) pozisyonu </a:t>
            </a:r>
            <a:r>
              <a:rPr lang="tr-TR" sz="2400" dirty="0"/>
              <a:t>verilmelidir.</a:t>
            </a:r>
          </a:p>
          <a:p>
            <a:pPr algn="just"/>
            <a:r>
              <a:rPr lang="tr-TR" sz="2400" dirty="0"/>
              <a:t>Kesinlikle OED kapatılmamalı ve </a:t>
            </a:r>
            <a:r>
              <a:rPr lang="tr-TR" sz="2400" dirty="0" err="1"/>
              <a:t>pedler</a:t>
            </a:r>
            <a:r>
              <a:rPr lang="tr-TR" sz="2400" dirty="0"/>
              <a:t> çıkartılmamalıdır.</a:t>
            </a:r>
          </a:p>
          <a:p>
            <a:pPr algn="just"/>
            <a:r>
              <a:rPr lang="tr-TR" sz="2400" dirty="0"/>
              <a:t>Bu şekilde cihaz analiz yapmaya devam edecek ve ilk yardımcıyı sesli ve/veya görsel komutlar ile yönlendirebilecektir. 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xmlns="" id="{1267776D-C924-40F7-99AE-B32BB7B8B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algn="l"/>
            <a:r>
              <a:rPr lang="tr-TR" sz="3200" dirty="0"/>
              <a:t>OED Uygulaması</a:t>
            </a:r>
            <a:r>
              <a:rPr lang="tr-TR" sz="3600" dirty="0"/>
              <a:t/>
            </a:r>
            <a:br>
              <a:rPr lang="tr-TR" sz="3600" dirty="0"/>
            </a:br>
            <a:r>
              <a:rPr lang="tr-TR" sz="2400" dirty="0"/>
              <a:t>Dikkat Edilmesi Gereken Genel İlkeler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023A8771-2BBA-453A-9B8D-2B2E9F7C92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718" y="3068960"/>
            <a:ext cx="3228650" cy="181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36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2A5EA583-1EAD-44B1-9BFF-0FCE6FEBE6A6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457200" y="1667739"/>
            <a:ext cx="7776864" cy="288032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2400" b="1" dirty="0"/>
              <a:t>OED kullanılmaması gereken durumlar:</a:t>
            </a:r>
            <a:endParaRPr lang="tr-TR" sz="2400" dirty="0"/>
          </a:p>
          <a:p>
            <a:pPr lvl="1" algn="just"/>
            <a:r>
              <a:rPr lang="tr-TR" sz="2400" dirty="0"/>
              <a:t>OED; yağmur altında, ıslak ve metal zeminde olan hasta/yaralıya uygulanmamalıdır.</a:t>
            </a:r>
          </a:p>
          <a:p>
            <a:pPr lvl="1" algn="just"/>
            <a:r>
              <a:rPr lang="tr-TR" sz="2400" dirty="0"/>
              <a:t>Bu durumda hasta/yaralı kuru bir zemine çekilerek, göğüs kafesi kurulandıktan sonra </a:t>
            </a:r>
            <a:r>
              <a:rPr lang="tr-TR" sz="2400" dirty="0" err="1"/>
              <a:t>pedlerin</a:t>
            </a:r>
            <a:r>
              <a:rPr lang="tr-TR" sz="2400" dirty="0"/>
              <a:t> ve göğüs kafesinin tekrar ıslanmaması sağlanabiliyorsa kullanılmalıdır.</a:t>
            </a:r>
          </a:p>
        </p:txBody>
      </p:sp>
      <p:sp>
        <p:nvSpPr>
          <p:cNvPr id="9" name="Başlık 1">
            <a:extLst>
              <a:ext uri="{FF2B5EF4-FFF2-40B4-BE49-F238E27FC236}">
                <a16:creationId xmlns:a16="http://schemas.microsoft.com/office/drawing/2014/main" xmlns="" id="{5BE64DA5-5378-4827-88EC-4A27E2783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algn="l"/>
            <a:r>
              <a:rPr lang="tr-TR" sz="3200" dirty="0"/>
              <a:t>OED Uygulaması</a:t>
            </a:r>
            <a:r>
              <a:rPr lang="tr-TR" sz="3600" dirty="0"/>
              <a:t/>
            </a:r>
            <a:br>
              <a:rPr lang="tr-TR" sz="3600" dirty="0"/>
            </a:br>
            <a:r>
              <a:rPr lang="tr-TR" sz="2400" dirty="0"/>
              <a:t>Dikkat Edilmesi Gereken Genel İlkeler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ED1B2BFB-1E65-440D-B5ED-FF2D2D0B0B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535091"/>
            <a:ext cx="3672408" cy="206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65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26EAB47D-8D58-4E0A-9D6E-3E5A5EB72FE9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457200" y="1764866"/>
            <a:ext cx="8064896" cy="237626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400" b="1" dirty="0"/>
              <a:t>OED kullanılmaması gereken durumlar:</a:t>
            </a:r>
            <a:endParaRPr lang="tr-TR" sz="2400" dirty="0"/>
          </a:p>
          <a:p>
            <a:pPr lvl="1" algn="just"/>
            <a:r>
              <a:rPr lang="tr-TR" sz="2400" dirty="0"/>
              <a:t>Yangın ve patlama tehlikesi olan yanıcı gazların bulunduğu ve yoğun oksijenin olduğu ortamlarda kullanılmamalıdır. </a:t>
            </a:r>
          </a:p>
          <a:p>
            <a:pPr lvl="1" algn="just"/>
            <a:r>
              <a:rPr lang="tr-TR" sz="2400" dirty="0"/>
              <a:t>Sürekli oksijen verilen bir hastada müdahale sırasında oksijen kaynağı kesilmeli veya uzaklaştırılmalıdır.</a:t>
            </a:r>
          </a:p>
        </p:txBody>
      </p:sp>
      <p:sp>
        <p:nvSpPr>
          <p:cNvPr id="7" name="Metin kutusu 2"/>
          <p:cNvSpPr txBox="1"/>
          <p:nvPr/>
        </p:nvSpPr>
        <p:spPr>
          <a:xfrm>
            <a:off x="5940152" y="472514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 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xmlns="" id="{35D24713-7B4F-4EC6-A6FF-2551C683A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algn="l"/>
            <a:r>
              <a:rPr lang="tr-TR" sz="3200" dirty="0"/>
              <a:t>OED Uygulaması</a:t>
            </a:r>
            <a:r>
              <a:rPr lang="tr-TR" sz="3600" dirty="0"/>
              <a:t/>
            </a:r>
            <a:br>
              <a:rPr lang="tr-TR" sz="3600" dirty="0"/>
            </a:br>
            <a:r>
              <a:rPr lang="tr-TR" sz="2400" dirty="0"/>
              <a:t>Dikkat Edilmesi Gereken Genel İlkeler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7FC27EB9-CF1E-4D38-9F53-1AA5408AD9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158902"/>
            <a:ext cx="4067944" cy="22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07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>
            <a:extLst>
              <a:ext uri="{FF2B5EF4-FFF2-40B4-BE49-F238E27FC236}">
                <a16:creationId xmlns:a16="http://schemas.microsoft.com/office/drawing/2014/main" xmlns="" id="{4FE385C0-8295-462B-814B-D73F5426A711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467831" y="1699144"/>
            <a:ext cx="4248472" cy="511256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2400" dirty="0" err="1"/>
              <a:t>OED’yi</a:t>
            </a:r>
            <a:r>
              <a:rPr lang="tr-TR" sz="2400" dirty="0"/>
              <a:t> hastanın yanına uygun şekilde (yatay konumda) yerleştirin.</a:t>
            </a:r>
          </a:p>
          <a:p>
            <a:pPr lvl="0" algn="just"/>
            <a:r>
              <a:rPr lang="tr-TR" sz="2400" dirty="0"/>
              <a:t>OED kapağı açıldığında otomatik olarak açılan bir model değil ise açma düğmesine basarak cihazı çalıştırın.</a:t>
            </a:r>
          </a:p>
          <a:p>
            <a:pPr lvl="0" algn="just"/>
            <a:r>
              <a:rPr lang="tr-TR" sz="2400" dirty="0"/>
              <a:t>Cihazın yaptığı sesli ve/veya görsel komutları takip ederek yetişkin hasta </a:t>
            </a:r>
            <a:r>
              <a:rPr lang="tr-TR" sz="2400" dirty="0" err="1"/>
              <a:t>pedlerini</a:t>
            </a:r>
            <a:r>
              <a:rPr lang="tr-TR" sz="2400" dirty="0"/>
              <a:t> paketinden çıkarın.</a:t>
            </a:r>
          </a:p>
          <a:p>
            <a:pPr lvl="0" algn="just"/>
            <a:r>
              <a:rPr lang="tr-TR" sz="2400" dirty="0" err="1"/>
              <a:t>Pedler</a:t>
            </a:r>
            <a:r>
              <a:rPr lang="tr-TR" sz="2400" dirty="0"/>
              <a:t> </a:t>
            </a:r>
            <a:r>
              <a:rPr lang="tr-TR" sz="2400" dirty="0" err="1"/>
              <a:t>OED’ye</a:t>
            </a:r>
            <a:r>
              <a:rPr lang="tr-TR" sz="2400" dirty="0"/>
              <a:t> takılı değil ise takın.</a:t>
            </a:r>
          </a:p>
        </p:txBody>
      </p:sp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OED Uygulaması</a:t>
            </a:r>
            <a:r>
              <a:rPr lang="tr-TR" sz="3600" dirty="0">
                <a:latin typeface="+mj-lt"/>
              </a:rPr>
              <a:t/>
            </a:r>
            <a:br>
              <a:rPr lang="tr-TR" sz="3600" dirty="0">
                <a:latin typeface="+mj-lt"/>
              </a:rPr>
            </a:br>
            <a:r>
              <a:rPr lang="tr-TR" sz="2400" dirty="0">
                <a:latin typeface="+mj-lt"/>
              </a:rPr>
              <a:t>Yetişkinlerde OED Uygulaması</a:t>
            </a:r>
            <a:endParaRPr lang="tr-TR" sz="2000" dirty="0">
              <a:latin typeface="+mj-lt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CF3776E3-5172-458D-A895-10786FB67C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825400"/>
            <a:ext cx="3384376" cy="1905697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A4B2CFD4-62C8-47E8-BBC2-DDD62B27F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149080"/>
            <a:ext cx="3384377" cy="190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09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>
            <a:extLst>
              <a:ext uri="{FF2B5EF4-FFF2-40B4-BE49-F238E27FC236}">
                <a16:creationId xmlns:a16="http://schemas.microsoft.com/office/drawing/2014/main" xmlns="" id="{229704DD-DC8E-4C5F-B3B6-09EF4206D7A9}"/>
              </a:ext>
            </a:extLst>
          </p:cNvPr>
          <p:cNvSpPr/>
          <p:nvPr/>
        </p:nvSpPr>
        <p:spPr>
          <a:xfrm>
            <a:off x="666043" y="5373216"/>
            <a:ext cx="8226542" cy="936104"/>
          </a:xfrm>
          <a:prstGeom prst="rect">
            <a:avLst/>
          </a:prstGeom>
          <a:solidFill>
            <a:srgbClr val="C068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xmlns="" id="{2B059990-AA58-4E47-8CD0-30A0FDA28C0E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808" cy="1143000"/>
          </a:xfrm>
        </p:spPr>
        <p:txBody>
          <a:bodyPr>
            <a:normAutofit/>
          </a:bodyPr>
          <a:lstStyle/>
          <a:p>
            <a:pPr algn="l"/>
            <a:r>
              <a:rPr lang="tr-TR" sz="3200" dirty="0"/>
              <a:t>Sunum Planı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08824" y="1844824"/>
            <a:ext cx="7326352" cy="3456384"/>
          </a:xfrm>
        </p:spPr>
        <p:txBody>
          <a:bodyPr>
            <a:noAutofit/>
          </a:bodyPr>
          <a:lstStyle/>
          <a:p>
            <a:r>
              <a:rPr lang="tr-TR" sz="2400" dirty="0"/>
              <a:t>OED tanıtımı</a:t>
            </a:r>
          </a:p>
          <a:p>
            <a:r>
              <a:rPr lang="tr-TR" sz="2400" dirty="0" err="1"/>
              <a:t>OED’nin</a:t>
            </a:r>
            <a:r>
              <a:rPr lang="tr-TR" sz="2400" dirty="0"/>
              <a:t> kullanıldığı durumlar</a:t>
            </a:r>
          </a:p>
          <a:p>
            <a:r>
              <a:rPr lang="tr-TR" sz="2400" dirty="0"/>
              <a:t>OED uygulaması</a:t>
            </a:r>
          </a:p>
          <a:p>
            <a:pPr lvl="1"/>
            <a:r>
              <a:rPr lang="tr-TR" sz="2000" dirty="0"/>
              <a:t>OED kullanımı sırasından dikkat edilmesi gereken genel ilkeler</a:t>
            </a:r>
          </a:p>
          <a:p>
            <a:pPr lvl="1"/>
            <a:r>
              <a:rPr lang="tr-TR" sz="2000" dirty="0"/>
              <a:t>Yetişkinlerde OED uygulaması</a:t>
            </a:r>
          </a:p>
          <a:p>
            <a:pPr lvl="1"/>
            <a:r>
              <a:rPr lang="tr-TR" sz="2000" dirty="0"/>
              <a:t>Bebek (29 gün-1 yaş arası) ve Çocuklarda (1-8 yaş arası) OED uygulaması</a:t>
            </a:r>
          </a:p>
          <a:p>
            <a:r>
              <a:rPr lang="tr-TR" sz="2400" dirty="0"/>
              <a:t>Özet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xmlns="" id="{7E366F78-5D44-41E8-9081-070817BEB757}"/>
              </a:ext>
            </a:extLst>
          </p:cNvPr>
          <p:cNvSpPr txBox="1"/>
          <p:nvPr/>
        </p:nvSpPr>
        <p:spPr>
          <a:xfrm>
            <a:off x="810164" y="5425769"/>
            <a:ext cx="8082421" cy="830997"/>
          </a:xfrm>
          <a:prstGeom prst="rect">
            <a:avLst/>
          </a:prstGeom>
          <a:solidFill>
            <a:srgbClr val="C0685C"/>
          </a:solidFill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</a:rPr>
              <a:t> OED eğitimi video anlatımı: </a:t>
            </a:r>
          </a:p>
          <a:p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000" b="1" u="sng" dirty="0">
                <a:solidFill>
                  <a:schemeClr val="bg1"/>
                </a:solidFill>
              </a:rPr>
              <a:t>https://acilafet.saglik.gov.tr/TR-77783/egitim-videolari.html</a:t>
            </a:r>
          </a:p>
        </p:txBody>
      </p:sp>
    </p:spTree>
    <p:extLst>
      <p:ext uri="{BB962C8B-B14F-4D97-AF65-F5344CB8AC3E}">
        <p14:creationId xmlns:p14="http://schemas.microsoft.com/office/powerpoint/2010/main" val="74659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52BEE474-C544-466C-9FC1-E2F0EDF9D17C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467544" y="1700808"/>
            <a:ext cx="4248472" cy="446449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2400" dirty="0" err="1"/>
              <a:t>Pedler</a:t>
            </a:r>
            <a:r>
              <a:rPr lang="tr-TR" sz="2400" dirty="0"/>
              <a:t>, göğsün neresine yerleştirilmesi gerektiğini gösteren bir şema ile birlikte gelir.</a:t>
            </a:r>
          </a:p>
          <a:p>
            <a:pPr algn="just"/>
            <a:r>
              <a:rPr lang="tr-TR" sz="2400" dirty="0"/>
              <a:t>Buna göre; </a:t>
            </a:r>
            <a:r>
              <a:rPr lang="tr-TR" sz="2400" dirty="0" err="1"/>
              <a:t>pedlerden</a:t>
            </a:r>
            <a:r>
              <a:rPr lang="tr-TR" sz="2400" dirty="0"/>
              <a:t> birini göğüs kemiğinin sağına, köprücük kemiğinin hemen altına ve sağ meme başının üstüne, diğer </a:t>
            </a:r>
            <a:r>
              <a:rPr lang="tr-TR" sz="2400" dirty="0" err="1"/>
              <a:t>pedi</a:t>
            </a:r>
            <a:r>
              <a:rPr lang="tr-TR" sz="2400" dirty="0"/>
              <a:t> ise göğsün sol tarafına, meme başının soluna ve alt kaburga sınırının üzerine yerleştirin.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xmlns="" id="{BABEF45C-04B4-411A-89FE-3102DED93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OED Uygulaması</a:t>
            </a:r>
            <a:r>
              <a:rPr lang="tr-TR" sz="3600" dirty="0">
                <a:latin typeface="+mj-lt"/>
              </a:rPr>
              <a:t/>
            </a:r>
            <a:br>
              <a:rPr lang="tr-TR" sz="3600" dirty="0">
                <a:latin typeface="+mj-lt"/>
              </a:rPr>
            </a:br>
            <a:r>
              <a:rPr lang="tr-TR" sz="2400" dirty="0">
                <a:latin typeface="+mj-lt"/>
              </a:rPr>
              <a:t>Yetişkinlerde OED Uygulaması</a:t>
            </a:r>
            <a:endParaRPr lang="tr-TR" sz="2000" dirty="0">
              <a:latin typeface="+mj-lt"/>
            </a:endParaRP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27B17CEC-2166-4D6B-A6E4-C4EACEEFC4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576" y="1966825"/>
            <a:ext cx="3491880" cy="1966231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xmlns="" id="{F8A736CC-A8DE-493D-B31A-E031FF0332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577" y="4469247"/>
            <a:ext cx="3491881" cy="196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13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E04BA403-1A80-4D5F-9C0C-BD105EEF8F15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467544" y="1700808"/>
            <a:ext cx="3888432" cy="446449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2400" dirty="0"/>
              <a:t>İki ilk yardımcı var ise; birisi göğse </a:t>
            </a:r>
            <a:r>
              <a:rPr lang="tr-TR" sz="2400" dirty="0" err="1"/>
              <a:t>pedleri</a:t>
            </a:r>
            <a:r>
              <a:rPr lang="tr-TR" sz="2400" dirty="0"/>
              <a:t> yerleştirirken diğeri “Temel Yaşam Desteği” uygulamasına devam etmelidir.</a:t>
            </a:r>
          </a:p>
          <a:p>
            <a:pPr lvl="0" algn="just"/>
            <a:r>
              <a:rPr lang="tr-TR" sz="2400" dirty="0" err="1"/>
              <a:t>Pedlerin</a:t>
            </a:r>
            <a:r>
              <a:rPr lang="tr-TR" sz="2400" dirty="0"/>
              <a:t> hasta/yaralının göğsünde birbirine değmediğinden emin olun.</a:t>
            </a:r>
          </a:p>
          <a:p>
            <a:pPr lvl="0" algn="just"/>
            <a:r>
              <a:rPr lang="tr-TR" sz="2400" dirty="0" err="1"/>
              <a:t>Pedleri</a:t>
            </a:r>
            <a:r>
              <a:rPr lang="tr-TR" sz="2400" dirty="0"/>
              <a:t> çıplak göğse sıkıca yapıştırın.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xmlns="" id="{9645668D-E94C-491B-B573-921BF7D36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OED Uygulaması</a:t>
            </a:r>
            <a:r>
              <a:rPr lang="tr-TR" sz="3600" dirty="0">
                <a:latin typeface="+mj-lt"/>
              </a:rPr>
              <a:t/>
            </a:r>
            <a:br>
              <a:rPr lang="tr-TR" sz="3600" dirty="0">
                <a:latin typeface="+mj-lt"/>
              </a:rPr>
            </a:br>
            <a:r>
              <a:rPr lang="tr-TR" sz="2400" dirty="0">
                <a:latin typeface="+mj-lt"/>
              </a:rPr>
              <a:t>Yetişkinlerde OED Uygulaması</a:t>
            </a:r>
            <a:endParaRPr lang="tr-TR" sz="2000" dirty="0">
              <a:latin typeface="+mj-lt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565A2327-1754-445E-8B9C-AA503B922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849318"/>
            <a:ext cx="3528392" cy="1986790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DD09DAE9-2501-4F29-9B92-610CC8DE40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669" y="4238934"/>
            <a:ext cx="3491883" cy="196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68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74116AA3-0BE3-4C77-B7F3-4FEF3C8EA37E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467544" y="2132856"/>
            <a:ext cx="4176464" cy="36004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2400" dirty="0"/>
              <a:t>OED kalp ritmini analiz ederken, hasta/yaralıya dokunmayın ve kimsenin de dokunmasına izin vermeyin.</a:t>
            </a:r>
          </a:p>
          <a:p>
            <a:pPr lvl="0" algn="just"/>
            <a:r>
              <a:rPr lang="tr-TR" sz="2400" dirty="0"/>
              <a:t>Bununla ilişkili olarak cihaz size komut verecektir.</a:t>
            </a:r>
          </a:p>
          <a:p>
            <a:pPr lvl="0" algn="just"/>
            <a:r>
              <a:rPr lang="tr-TR" sz="2400" dirty="0"/>
              <a:t>Çevredekileri hasta/yaralıya dokunmamaları için yüksek sesle uyarın.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xmlns="" id="{C0E8D8C0-321B-46E9-B41A-C872235CC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OED Uygulaması</a:t>
            </a:r>
            <a:r>
              <a:rPr lang="tr-TR" sz="3600" dirty="0">
                <a:latin typeface="+mj-lt"/>
              </a:rPr>
              <a:t/>
            </a:r>
            <a:br>
              <a:rPr lang="tr-TR" sz="3600" dirty="0">
                <a:latin typeface="+mj-lt"/>
              </a:rPr>
            </a:br>
            <a:r>
              <a:rPr lang="tr-TR" sz="2400" dirty="0">
                <a:latin typeface="+mj-lt"/>
              </a:rPr>
              <a:t>Yetişkinlerde OED Uygulaması</a:t>
            </a:r>
            <a:endParaRPr lang="tr-TR" sz="2000" dirty="0">
              <a:latin typeface="+mj-lt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ED9E7D87-A290-42FD-839C-B6F1B0AEBB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9" y="2132857"/>
            <a:ext cx="3563890" cy="2006778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6FF973C7-608B-48FF-B4A9-1147D3BBAE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365104"/>
            <a:ext cx="3563889" cy="200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85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681C790A-BDC9-4405-A4D5-370BC1C9C01E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467544" y="1844824"/>
            <a:ext cx="4248472" cy="381642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2400" b="1" i="1" dirty="0"/>
              <a:t>Şok verilecek ise:</a:t>
            </a:r>
          </a:p>
          <a:p>
            <a:pPr lvl="1" algn="just"/>
            <a:r>
              <a:rPr lang="tr-TR" sz="2400" dirty="0"/>
              <a:t>OED tam otomatik ise şoku kendisi verir, yarı otomatik ise sizin bir düğmeye basmanız istenir. Cihazın yönlendirmelerini takip edin.</a:t>
            </a:r>
          </a:p>
          <a:p>
            <a:pPr lvl="1" algn="just"/>
            <a:r>
              <a:rPr lang="tr-TR" sz="2400" dirty="0"/>
              <a:t>Şok sonrası “Temel Yaşam Desteğine” başlayın.</a:t>
            </a:r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>
          <a:xfrm>
            <a:off x="4932040" y="1844824"/>
            <a:ext cx="4104456" cy="273630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tr-TR" sz="2400" b="1" i="1" dirty="0"/>
              <a:t>Şok gerekli değil ise;</a:t>
            </a:r>
            <a:endParaRPr lang="tr-TR" sz="2400" dirty="0"/>
          </a:p>
          <a:p>
            <a:pPr lvl="1" algn="just"/>
            <a:r>
              <a:rPr lang="tr-TR" sz="2400" dirty="0"/>
              <a:t>Cihazın yönlendirmelerini takip edin.</a:t>
            </a:r>
          </a:p>
          <a:p>
            <a:pPr lvl="1" algn="just"/>
            <a:r>
              <a:rPr lang="tr-TR" sz="2400" dirty="0"/>
              <a:t>“Temel Yaşam Desteğine” başlayın.</a:t>
            </a:r>
          </a:p>
        </p:txBody>
      </p:sp>
      <p:sp>
        <p:nvSpPr>
          <p:cNvPr id="7" name="Başlık 1">
            <a:extLst>
              <a:ext uri="{FF2B5EF4-FFF2-40B4-BE49-F238E27FC236}">
                <a16:creationId xmlns:a16="http://schemas.microsoft.com/office/drawing/2014/main" xmlns="" id="{C4FBE315-61B8-48D2-983E-D18B3683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OED Uygulaması</a:t>
            </a:r>
            <a:r>
              <a:rPr lang="tr-TR" sz="3600" dirty="0">
                <a:latin typeface="+mj-lt"/>
              </a:rPr>
              <a:t/>
            </a:r>
            <a:br>
              <a:rPr lang="tr-TR" sz="3600" dirty="0">
                <a:latin typeface="+mj-lt"/>
              </a:rPr>
            </a:br>
            <a:r>
              <a:rPr lang="tr-TR" sz="2400" dirty="0">
                <a:latin typeface="+mj-lt"/>
              </a:rPr>
              <a:t>Yetişkinlerde OED Uygulaması</a:t>
            </a:r>
            <a:endParaRPr lang="tr-TR" sz="2000" dirty="0">
              <a:latin typeface="+mj-lt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9343F782-DB15-44B0-934A-9CDEAB8624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538030"/>
            <a:ext cx="3384376" cy="190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895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2529C379-E62F-4B14-85E5-8D5708E7B4E1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467544" y="1628800"/>
            <a:ext cx="4032448" cy="468052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2400" dirty="0"/>
              <a:t>OED ve Temel Yaşam Desteği uygulamasından sonra yaşam belirtisi (</a:t>
            </a:r>
            <a:r>
              <a:rPr lang="tr-TR" sz="2400" b="1" dirty="0"/>
              <a:t>hareket, öksürük veya normal soluk alıp verme</a:t>
            </a:r>
            <a:r>
              <a:rPr lang="tr-TR" sz="2400" dirty="0"/>
              <a:t>, </a:t>
            </a:r>
            <a:r>
              <a:rPr lang="tr-TR" sz="2400" b="1" dirty="0"/>
              <a:t>gözlerin açılması </a:t>
            </a:r>
            <a:r>
              <a:rPr lang="tr-TR" sz="2400" dirty="0"/>
              <a:t>gibi) gösteren hasta/yaralıya kurtarma (iyileşme, derlenme) pozisyonu verin.</a:t>
            </a:r>
          </a:p>
          <a:p>
            <a:pPr lvl="0" algn="just"/>
            <a:r>
              <a:rPr lang="tr-TR" sz="2400" dirty="0"/>
              <a:t>Kesinlikle cihazı kapatmayın ve </a:t>
            </a:r>
            <a:r>
              <a:rPr lang="tr-TR" sz="2400" dirty="0" err="1"/>
              <a:t>pedleri</a:t>
            </a:r>
            <a:r>
              <a:rPr lang="tr-TR" sz="2400" dirty="0"/>
              <a:t> çıkarmayın. </a:t>
            </a:r>
          </a:p>
        </p:txBody>
      </p:sp>
      <p:sp>
        <p:nvSpPr>
          <p:cNvPr id="5" name="Metin kutusu 2"/>
          <p:cNvSpPr txBox="1"/>
          <p:nvPr/>
        </p:nvSpPr>
        <p:spPr>
          <a:xfrm>
            <a:off x="6228184" y="234888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 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xmlns="" id="{FA240841-B39F-4A1A-9032-4140DAB60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OED Uygulaması</a:t>
            </a:r>
            <a:r>
              <a:rPr lang="tr-TR" sz="3600" dirty="0">
                <a:latin typeface="+mj-lt"/>
              </a:rPr>
              <a:t/>
            </a:r>
            <a:br>
              <a:rPr lang="tr-TR" sz="3600" dirty="0">
                <a:latin typeface="+mj-lt"/>
              </a:rPr>
            </a:br>
            <a:r>
              <a:rPr lang="tr-TR" sz="2400" dirty="0">
                <a:latin typeface="+mj-lt"/>
              </a:rPr>
              <a:t>Yetişkinlerde OED Uygulaması</a:t>
            </a:r>
            <a:endParaRPr lang="tr-TR" sz="2000" dirty="0">
              <a:latin typeface="+mj-lt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F301FEBF-F801-429D-A0C1-98169542CA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00" y="2712363"/>
            <a:ext cx="3923928" cy="220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96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>
            <a:extLst>
              <a:ext uri="{FF2B5EF4-FFF2-40B4-BE49-F238E27FC236}">
                <a16:creationId xmlns:a16="http://schemas.microsoft.com/office/drawing/2014/main" xmlns="" id="{CA20F842-908D-4863-B5DE-A862D5A928F6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467544" y="1844824"/>
            <a:ext cx="3888432" cy="439248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tr-TR" sz="2400" dirty="0"/>
              <a:t>OED ve </a:t>
            </a:r>
            <a:r>
              <a:rPr lang="tr-TR" sz="2400" dirty="0" err="1"/>
              <a:t>Ped</a:t>
            </a:r>
            <a:r>
              <a:rPr lang="tr-TR" sz="2400" dirty="0"/>
              <a:t> seçimini doğru yapın. Bunun için:</a:t>
            </a:r>
          </a:p>
          <a:p>
            <a:pPr lvl="1" algn="just"/>
            <a:r>
              <a:rPr lang="tr-TR" sz="2000" dirty="0"/>
              <a:t>Sekiz yaşından büyük çocuklarda standart yetişkin </a:t>
            </a:r>
            <a:r>
              <a:rPr lang="tr-TR" sz="2000" dirty="0" err="1"/>
              <a:t>OED'ler</a:t>
            </a:r>
            <a:r>
              <a:rPr lang="tr-TR" sz="2000" dirty="0"/>
              <a:t> ve </a:t>
            </a:r>
            <a:r>
              <a:rPr lang="tr-TR" sz="2000" dirty="0" err="1"/>
              <a:t>pedler</a:t>
            </a:r>
            <a:r>
              <a:rPr lang="tr-TR" sz="2000" dirty="0"/>
              <a:t> kullanın.</a:t>
            </a:r>
          </a:p>
          <a:p>
            <a:pPr lvl="1" algn="just"/>
            <a:r>
              <a:rPr lang="tr-TR" sz="2000" dirty="0"/>
              <a:t>1-8 yaş arası çocuklar için çocuk (pediatrik) </a:t>
            </a:r>
            <a:r>
              <a:rPr lang="tr-TR" sz="2000" dirty="0" err="1"/>
              <a:t>pedleri</a:t>
            </a:r>
            <a:r>
              <a:rPr lang="tr-TR" sz="2000" dirty="0"/>
              <a:t> ve çocuk özelliği olan </a:t>
            </a:r>
            <a:r>
              <a:rPr lang="tr-TR" sz="2000" dirty="0" err="1"/>
              <a:t>OED’leri</a:t>
            </a:r>
            <a:r>
              <a:rPr lang="tr-TR" sz="2000" dirty="0"/>
              <a:t> kullanın. Ancak </a:t>
            </a:r>
            <a:r>
              <a:rPr lang="tr-TR" sz="2000" dirty="0" err="1"/>
              <a:t>OED'nin</a:t>
            </a:r>
            <a:r>
              <a:rPr lang="tr-TR" sz="2000" dirty="0"/>
              <a:t> çocuk </a:t>
            </a:r>
            <a:r>
              <a:rPr lang="tr-TR" sz="2000" dirty="0" err="1"/>
              <a:t>modu</a:t>
            </a:r>
            <a:r>
              <a:rPr lang="tr-TR" sz="2000" dirty="0"/>
              <a:t> veya çocuk </a:t>
            </a:r>
            <a:r>
              <a:rPr lang="tr-TR" sz="2000" dirty="0" err="1"/>
              <a:t>pedleri</a:t>
            </a:r>
            <a:r>
              <a:rPr lang="tr-TR" sz="2000" dirty="0"/>
              <a:t> yoksa, standart yetişkin OED ve </a:t>
            </a:r>
            <a:r>
              <a:rPr lang="tr-TR" sz="2000" dirty="0" err="1"/>
              <a:t>pedlerini</a:t>
            </a:r>
            <a:r>
              <a:rPr lang="tr-TR" sz="2000" dirty="0"/>
              <a:t> kullanın.</a:t>
            </a:r>
          </a:p>
        </p:txBody>
      </p:sp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OED Uygulaması</a:t>
            </a:r>
            <a:r>
              <a:rPr lang="tr-TR" sz="3600" dirty="0">
                <a:latin typeface="+mj-lt"/>
              </a:rPr>
              <a:t/>
            </a:r>
            <a:br>
              <a:rPr lang="tr-TR" sz="3600" dirty="0">
                <a:latin typeface="+mj-lt"/>
              </a:rPr>
            </a:br>
            <a:r>
              <a:rPr lang="tr-TR" sz="2400" dirty="0">
                <a:latin typeface="+mj-lt"/>
              </a:rPr>
              <a:t>Bebeklerde ve Çocuklarda OED Uygulaması</a:t>
            </a:r>
            <a:endParaRPr lang="tr-TR" sz="2000" dirty="0">
              <a:latin typeface="+mj-lt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D8F20CF8-CE98-425C-B91C-D258A3F05E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629" y="3789040"/>
            <a:ext cx="3756630" cy="211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373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60C99412-32F8-4240-8D74-61A0346BBF60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457200" y="2014731"/>
            <a:ext cx="8280920" cy="443860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tr-TR" sz="2400" dirty="0"/>
              <a:t>OED ve </a:t>
            </a:r>
            <a:r>
              <a:rPr lang="tr-TR" sz="2400" dirty="0" err="1"/>
              <a:t>Ped</a:t>
            </a:r>
            <a:r>
              <a:rPr lang="tr-TR" sz="2400" dirty="0"/>
              <a:t> seçimini doğru yapın. Bunun için 1 (bir) yaşından küçük bebeklerde (29 gün-1 yaş) :</a:t>
            </a:r>
          </a:p>
          <a:p>
            <a:pPr lvl="1" algn="just"/>
            <a:r>
              <a:rPr lang="tr-TR" sz="2000" dirty="0"/>
              <a:t>İlk yardım eğitimi almış sağlık eğitimi almamış, sağlık meslek mensubu olmayan ilk yardımcılar için;</a:t>
            </a:r>
            <a:r>
              <a:rPr lang="tr-TR" sz="2000" i="1" dirty="0"/>
              <a:t> uluslararası kabul gören otorite veya kuruluşlara göre çocuk (pediatrik) </a:t>
            </a:r>
            <a:r>
              <a:rPr lang="tr-TR" sz="2000" i="1" dirty="0" err="1"/>
              <a:t>pedleri</a:t>
            </a:r>
            <a:r>
              <a:rPr lang="tr-TR" sz="2000" i="1" dirty="0"/>
              <a:t> ve çocuk özelliği olan </a:t>
            </a:r>
            <a:r>
              <a:rPr lang="tr-TR" sz="2000" i="1" dirty="0" err="1"/>
              <a:t>OED’lerin</a:t>
            </a:r>
            <a:r>
              <a:rPr lang="tr-TR" sz="2000" i="1" dirty="0"/>
              <a:t> kullanımı önerilir. Ancak bunlar da yoksa standart yetişkin OED ve </a:t>
            </a:r>
            <a:r>
              <a:rPr lang="tr-TR" sz="2000" i="1" dirty="0" err="1"/>
              <a:t>pedlerinin</a:t>
            </a:r>
            <a:r>
              <a:rPr lang="tr-TR" sz="2000" i="1" dirty="0"/>
              <a:t> kullanımı kabul edilebilir. </a:t>
            </a:r>
            <a:endParaRPr lang="tr-TR" sz="2000" dirty="0"/>
          </a:p>
          <a:p>
            <a:pPr marL="457200" lvl="1" indent="0" algn="just">
              <a:buNone/>
            </a:pPr>
            <a:endParaRPr lang="tr-TR" sz="2000" dirty="0"/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>
          <a:xfrm>
            <a:off x="4355976" y="1484784"/>
            <a:ext cx="4536504" cy="511256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tr-TR" sz="2000" dirty="0">
              <a:highlight>
                <a:srgbClr val="FFFF00"/>
              </a:highlight>
            </a:endParaRPr>
          </a:p>
        </p:txBody>
      </p:sp>
      <p:sp>
        <p:nvSpPr>
          <p:cNvPr id="7" name="Başlık 1">
            <a:extLst>
              <a:ext uri="{FF2B5EF4-FFF2-40B4-BE49-F238E27FC236}">
                <a16:creationId xmlns:a16="http://schemas.microsoft.com/office/drawing/2014/main" xmlns="" id="{1D2B28D6-8DE4-419E-A5B3-CAEE1D6A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OED Uygulaması</a:t>
            </a:r>
            <a:r>
              <a:rPr lang="tr-TR" sz="3600" dirty="0">
                <a:latin typeface="+mj-lt"/>
              </a:rPr>
              <a:t/>
            </a:r>
            <a:br>
              <a:rPr lang="tr-TR" sz="3600" dirty="0">
                <a:latin typeface="+mj-lt"/>
              </a:rPr>
            </a:br>
            <a:r>
              <a:rPr lang="tr-TR" sz="2400" dirty="0">
                <a:latin typeface="+mj-lt"/>
              </a:rPr>
              <a:t>Bebeklerde ve Çocuklarda OED Uygulaması</a:t>
            </a:r>
            <a:endParaRPr lang="tr-TR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01017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5E2AD8A4-A1D7-40B0-AACC-FB40C124723F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03548" y="1628800"/>
            <a:ext cx="3996444" cy="475252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2400" dirty="0" err="1"/>
              <a:t>OED’yi</a:t>
            </a:r>
            <a:r>
              <a:rPr lang="tr-TR" sz="2400" dirty="0"/>
              <a:t> hastanın yanına uygun şekilde (yatay konumda) yerleştirin.</a:t>
            </a:r>
          </a:p>
          <a:p>
            <a:pPr lvl="0" algn="just"/>
            <a:r>
              <a:rPr lang="tr-TR" sz="2400" dirty="0"/>
              <a:t>OED kapağı açıldığında otomatik olarak açılan bir model değil ise açma düğmesine basarak cihazı çalıştırın.</a:t>
            </a:r>
          </a:p>
          <a:p>
            <a:pPr lvl="0" algn="just"/>
            <a:r>
              <a:rPr lang="tr-TR" sz="2400" dirty="0" err="1"/>
              <a:t>OED’nin</a:t>
            </a:r>
            <a:r>
              <a:rPr lang="tr-TR" sz="2400" dirty="0"/>
              <a:t> yaptığı sesli ve/veya görsel komutları takip ederek </a:t>
            </a:r>
            <a:r>
              <a:rPr lang="tr-TR" sz="2400" dirty="0" err="1"/>
              <a:t>pedleri</a:t>
            </a:r>
            <a:r>
              <a:rPr lang="tr-TR" sz="2400" dirty="0"/>
              <a:t> paketinden çıkarın.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xmlns="" id="{52A3D2B9-39CC-4365-A44F-0C0D9200B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OED Uygulaması</a:t>
            </a:r>
            <a:r>
              <a:rPr lang="tr-TR" sz="3600" dirty="0">
                <a:latin typeface="+mj-lt"/>
              </a:rPr>
              <a:t/>
            </a:r>
            <a:br>
              <a:rPr lang="tr-TR" sz="3600" dirty="0">
                <a:latin typeface="+mj-lt"/>
              </a:rPr>
            </a:br>
            <a:r>
              <a:rPr lang="tr-TR" sz="2400" dirty="0">
                <a:latin typeface="+mj-lt"/>
              </a:rPr>
              <a:t>Bebeklerde ve Çocuklarda OED Uygulaması</a:t>
            </a:r>
            <a:endParaRPr lang="tr-TR" sz="2000" dirty="0">
              <a:latin typeface="+mj-lt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6B015A8D-8147-43B1-8BBF-2938BDF9FA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788" y="2636912"/>
            <a:ext cx="3580664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59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AA505CFF-6AC0-43F4-8B15-43AF7E832731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03548" y="1772816"/>
            <a:ext cx="4068452" cy="475252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2400" dirty="0" err="1"/>
              <a:t>Pedler</a:t>
            </a:r>
            <a:r>
              <a:rPr lang="tr-TR" sz="2400" dirty="0"/>
              <a:t> </a:t>
            </a:r>
            <a:r>
              <a:rPr lang="tr-TR" sz="2400" dirty="0" err="1"/>
              <a:t>OED’ye</a:t>
            </a:r>
            <a:r>
              <a:rPr lang="tr-TR" sz="2400" dirty="0"/>
              <a:t> takılı değil ise takın.</a:t>
            </a:r>
          </a:p>
          <a:p>
            <a:pPr lvl="0" algn="just"/>
            <a:r>
              <a:rPr lang="tr-TR" sz="2400" b="1" dirty="0"/>
              <a:t>Eğer çocuk 8 (sekiz) yaşın üzerinde ise</a:t>
            </a:r>
            <a:r>
              <a:rPr lang="tr-TR" sz="2400" dirty="0"/>
              <a:t>; </a:t>
            </a:r>
            <a:r>
              <a:rPr lang="tr-TR" sz="2400" dirty="0" err="1"/>
              <a:t>pedlerden</a:t>
            </a:r>
            <a:r>
              <a:rPr lang="tr-TR" sz="2400" dirty="0"/>
              <a:t> birini göğüs kemiğinin sağına, köprücük kemiğinin hemen altına ve sağ meme başının üstüne, diğer </a:t>
            </a:r>
            <a:r>
              <a:rPr lang="tr-TR" sz="2400" dirty="0" err="1"/>
              <a:t>pedi</a:t>
            </a:r>
            <a:r>
              <a:rPr lang="tr-TR" sz="2400" dirty="0"/>
              <a:t> ise göğsün sol tarafına, meme başının soluna ve alt kaburga sınırının üzerine yerleştirin.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xmlns="" id="{C3C7677D-F1B7-4EFE-874E-853A71160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OED Uygulaması</a:t>
            </a:r>
            <a:r>
              <a:rPr lang="tr-TR" sz="3600" dirty="0">
                <a:latin typeface="+mj-lt"/>
              </a:rPr>
              <a:t/>
            </a:r>
            <a:br>
              <a:rPr lang="tr-TR" sz="3600" dirty="0">
                <a:latin typeface="+mj-lt"/>
              </a:rPr>
            </a:br>
            <a:r>
              <a:rPr lang="tr-TR" sz="2400" dirty="0">
                <a:latin typeface="+mj-lt"/>
              </a:rPr>
              <a:t>Bebeklerde ve Çocuklarda OED Uygulaması</a:t>
            </a:r>
            <a:endParaRPr lang="tr-TR" sz="2000" dirty="0">
              <a:latin typeface="+mj-lt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E15277B4-B87A-4999-AB3F-55CD40C73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889" y="3068960"/>
            <a:ext cx="3644563" cy="205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688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F9435596-B1AA-4563-87D3-09EB206A4376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03548" y="1916832"/>
            <a:ext cx="7740860" cy="39604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2400" b="1" dirty="0"/>
              <a:t>Çocuk 8 (sekiz) yaşın altında ve </a:t>
            </a:r>
            <a:r>
              <a:rPr lang="tr-TR" sz="2400" b="1" dirty="0" err="1"/>
              <a:t>pedler</a:t>
            </a:r>
            <a:r>
              <a:rPr lang="tr-TR" sz="2400" b="1" dirty="0"/>
              <a:t> çok büyükse</a:t>
            </a:r>
            <a:r>
              <a:rPr lang="tr-TR" sz="2400" dirty="0"/>
              <a:t>; birbirine değme riski varsa; ön-arka pozisyonu kullanın.</a:t>
            </a:r>
          </a:p>
          <a:p>
            <a:pPr marL="0" lvl="0" indent="0" algn="just">
              <a:buNone/>
            </a:pPr>
            <a:endParaRPr lang="tr-TR" sz="2400" dirty="0"/>
          </a:p>
          <a:p>
            <a:pPr lvl="0" algn="just"/>
            <a:r>
              <a:rPr lang="tr-TR" sz="2400" dirty="0" err="1"/>
              <a:t>Pedlerden</a:t>
            </a:r>
            <a:r>
              <a:rPr lang="tr-TR" sz="2400" dirty="0"/>
              <a:t> birini üst arkaya (kürek kemikleri arasına) ve diğer </a:t>
            </a:r>
            <a:r>
              <a:rPr lang="tr-TR" sz="2400" dirty="0" err="1"/>
              <a:t>pedi</a:t>
            </a:r>
            <a:r>
              <a:rPr lang="tr-TR" sz="2400" dirty="0"/>
              <a:t> ise göğsün ön kısmına yerleştirin (mümkünse hafifçe sola).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xmlns="" id="{6D205746-13A2-40F7-B18D-278E1CF1B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OED Uygulaması</a:t>
            </a:r>
            <a:r>
              <a:rPr lang="tr-TR" sz="3600" dirty="0">
                <a:latin typeface="+mj-lt"/>
              </a:rPr>
              <a:t/>
            </a:r>
            <a:br>
              <a:rPr lang="tr-TR" sz="3600" dirty="0">
                <a:latin typeface="+mj-lt"/>
              </a:rPr>
            </a:br>
            <a:r>
              <a:rPr lang="tr-TR" sz="2400" dirty="0">
                <a:latin typeface="+mj-lt"/>
              </a:rPr>
              <a:t>Bebeklerde ve Çocuklarda OED Uygulaması</a:t>
            </a:r>
            <a:endParaRPr lang="tr-TR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7300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xmlns="" id="{CA795F45-0AE6-4219-826D-704B480D9ED9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26968" cy="1143000"/>
          </a:xfrm>
        </p:spPr>
        <p:txBody>
          <a:bodyPr>
            <a:normAutofit/>
          </a:bodyPr>
          <a:lstStyle/>
          <a:p>
            <a:pPr algn="l"/>
            <a:r>
              <a:rPr lang="tr-TR" sz="3200" dirty="0"/>
              <a:t> OED Tanıtımı</a:t>
            </a:r>
            <a:br>
              <a:rPr lang="tr-TR" sz="3200" dirty="0"/>
            </a:br>
            <a:r>
              <a:rPr lang="tr-TR" sz="3200" dirty="0"/>
              <a:t> </a:t>
            </a:r>
            <a:r>
              <a:rPr lang="tr-TR" sz="2400" dirty="0"/>
              <a:t>OED Nedir? </a:t>
            </a:r>
            <a:endParaRPr lang="tr-TR" sz="3200" dirty="0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65200" y="1988840"/>
            <a:ext cx="8229600" cy="374441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60000"/>
              </a:lnSpc>
            </a:pPr>
            <a:r>
              <a:rPr lang="tr-TR" sz="2400" dirty="0"/>
              <a:t>OED, bir </a:t>
            </a:r>
            <a:r>
              <a:rPr lang="tr-TR" sz="2400" dirty="0" err="1"/>
              <a:t>defibrilatör</a:t>
            </a:r>
            <a:r>
              <a:rPr lang="tr-TR" sz="2400" dirty="0"/>
              <a:t> türüdür ve ani kalp durması sırasında göğse yapıştırılan </a:t>
            </a:r>
            <a:r>
              <a:rPr lang="tr-TR" sz="2400" dirty="0" err="1"/>
              <a:t>pedler</a:t>
            </a:r>
            <a:r>
              <a:rPr lang="tr-TR" sz="2400" dirty="0"/>
              <a:t> (elektrotlar) vasıtası ile kalbe şok verilmesini sağlayan hafif, kullanımı kolay ve taşınabilir bir cihazdır.</a:t>
            </a:r>
          </a:p>
          <a:p>
            <a:pPr lvl="0" algn="just">
              <a:lnSpc>
                <a:spcPct val="160000"/>
              </a:lnSpc>
            </a:pPr>
            <a:r>
              <a:rPr lang="tr-TR" sz="2400" dirty="0"/>
              <a:t>Bu cihazlar </a:t>
            </a:r>
            <a:r>
              <a:rPr lang="tr-TR" sz="2400" b="1" dirty="0"/>
              <a:t>OED kullanımını kapsayan ilk yardım eğitimi almış herkes tarafından kullanılabilir</a:t>
            </a:r>
            <a:r>
              <a:rPr lang="tr-T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691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BDEB1B37-CF8F-496F-9468-FDDE2674D84E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75556" y="1916832"/>
            <a:ext cx="4068452" cy="39604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2400" dirty="0"/>
              <a:t>İki ilkyardımcı var ise; birisi göğse </a:t>
            </a:r>
            <a:r>
              <a:rPr lang="tr-TR" sz="2400" dirty="0" err="1"/>
              <a:t>pedleri</a:t>
            </a:r>
            <a:r>
              <a:rPr lang="tr-TR" sz="2400" dirty="0"/>
              <a:t> yerleştirirken diğeri “Temel Yaşam Desteği” uygulamasına devam etmelidir.</a:t>
            </a:r>
          </a:p>
          <a:p>
            <a:pPr lvl="0" algn="just"/>
            <a:r>
              <a:rPr lang="tr-TR" sz="2400" dirty="0" err="1"/>
              <a:t>Pedlerin</a:t>
            </a:r>
            <a:r>
              <a:rPr lang="tr-TR" sz="2400" dirty="0"/>
              <a:t> çocuğun göğsünde birbirine değmediğinden emin olun.</a:t>
            </a:r>
          </a:p>
          <a:p>
            <a:pPr lvl="0" algn="just"/>
            <a:r>
              <a:rPr lang="tr-TR" sz="2400" dirty="0" err="1"/>
              <a:t>Pedleri</a:t>
            </a:r>
            <a:r>
              <a:rPr lang="tr-TR" sz="2400" dirty="0"/>
              <a:t> çıplak göğse sıkıca yapıştırın</a:t>
            </a:r>
            <a:r>
              <a:rPr lang="tr-TR" sz="2400" b="1" dirty="0"/>
              <a:t>.</a:t>
            </a:r>
            <a:endParaRPr lang="tr-TR" sz="2400" dirty="0"/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xmlns="" id="{85F74627-5BA5-4BF7-9253-02A12E12E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OED Uygulaması</a:t>
            </a:r>
            <a:r>
              <a:rPr lang="tr-TR" sz="3600" dirty="0">
                <a:latin typeface="+mj-lt"/>
              </a:rPr>
              <a:t/>
            </a:r>
            <a:br>
              <a:rPr lang="tr-TR" sz="3600" dirty="0">
                <a:latin typeface="+mj-lt"/>
              </a:rPr>
            </a:br>
            <a:r>
              <a:rPr lang="tr-TR" sz="2400" dirty="0">
                <a:latin typeface="+mj-lt"/>
              </a:rPr>
              <a:t>Bebeklerde ve Çocuklarda OED Uygulaması</a:t>
            </a:r>
            <a:endParaRPr lang="tr-TR" sz="2000" dirty="0">
              <a:latin typeface="+mj-lt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FB948333-D82D-4CF2-934C-868C086561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636912"/>
            <a:ext cx="3716571" cy="209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906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109BEC05-FE1E-4C6A-9346-C5D90F179FB6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75556" y="2060848"/>
            <a:ext cx="4068452" cy="39604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2400" dirty="0"/>
              <a:t>OED kalp ritmini analiz ederken, hasta/yaralıya dokunmayın ve kimsenin de dokunmasına izin vermeyin.</a:t>
            </a:r>
          </a:p>
          <a:p>
            <a:pPr lvl="0" algn="just"/>
            <a:r>
              <a:rPr lang="tr-TR" sz="2400" dirty="0"/>
              <a:t>Bununla ilişkili olarak cihazın sesli yönlendirmesi size komut verecektir.</a:t>
            </a:r>
          </a:p>
          <a:p>
            <a:pPr lvl="0" algn="just"/>
            <a:r>
              <a:rPr lang="tr-TR" sz="2400" dirty="0"/>
              <a:t>Çevredekileri çocuğa dokunmamaları için yüksek sesle uyarın.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xmlns="" id="{CCF26118-33CE-4D0C-9DC3-DE3C9055F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OED Uygulaması</a:t>
            </a:r>
            <a:r>
              <a:rPr lang="tr-TR" sz="3600" dirty="0">
                <a:latin typeface="+mj-lt"/>
              </a:rPr>
              <a:t/>
            </a:r>
            <a:br>
              <a:rPr lang="tr-TR" sz="3600" dirty="0">
                <a:latin typeface="+mj-lt"/>
              </a:rPr>
            </a:br>
            <a:r>
              <a:rPr lang="tr-TR" sz="2400" dirty="0">
                <a:latin typeface="+mj-lt"/>
              </a:rPr>
              <a:t>Bebeklerde ve Çocuklarda OED Uygulaması</a:t>
            </a:r>
            <a:endParaRPr lang="tr-TR" sz="2000" dirty="0">
              <a:latin typeface="+mj-lt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1E6BA66A-6BAC-48D0-B908-78C4C550FE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152" y="2239417"/>
            <a:ext cx="3024336" cy="1702963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06DD3771-F5AB-4C1E-88D0-DB6F2D0377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544" y="4501693"/>
            <a:ext cx="3044944" cy="171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995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12892579-6B72-4386-9FDD-FB719BC79766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467544" y="1844824"/>
            <a:ext cx="4248472" cy="381642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2400" b="1" i="1" dirty="0"/>
              <a:t>Şok verilecek ise:</a:t>
            </a:r>
          </a:p>
          <a:p>
            <a:pPr lvl="1" algn="just"/>
            <a:r>
              <a:rPr lang="tr-TR" sz="2400" dirty="0"/>
              <a:t>OED tam otomatik ise şoku kendisi verir, yarı otomatik ise sizin bir düğmeye basmanız istenir. Cihazın yönlendirmelerini takip edin.</a:t>
            </a:r>
          </a:p>
          <a:p>
            <a:pPr lvl="1" algn="just"/>
            <a:r>
              <a:rPr lang="tr-TR" sz="2400" dirty="0"/>
              <a:t>Şok sonrası “Temel Yaşam Desteğine” başlayın.</a:t>
            </a:r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>
          <a:xfrm>
            <a:off x="4932040" y="1844824"/>
            <a:ext cx="4104456" cy="273630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tr-TR" sz="2400" b="1" i="1" dirty="0"/>
              <a:t>Şok gerekli değil ise;</a:t>
            </a:r>
            <a:endParaRPr lang="tr-TR" sz="2400" dirty="0"/>
          </a:p>
          <a:p>
            <a:pPr lvl="1" algn="just"/>
            <a:r>
              <a:rPr lang="tr-TR" sz="2400" dirty="0"/>
              <a:t>Cihazın yönlendirmelerini takip edin.</a:t>
            </a:r>
          </a:p>
          <a:p>
            <a:pPr lvl="1" algn="just"/>
            <a:r>
              <a:rPr lang="tr-TR" sz="2400" dirty="0"/>
              <a:t>“Temel Yaşam Desteğine” başlayın.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xmlns="" id="{C4341AB4-21D5-4BCF-9950-EC5DA2A4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OED Uygulaması</a:t>
            </a:r>
            <a:r>
              <a:rPr lang="tr-TR" sz="3600" dirty="0">
                <a:latin typeface="+mj-lt"/>
              </a:rPr>
              <a:t/>
            </a:r>
            <a:br>
              <a:rPr lang="tr-TR" sz="3600" dirty="0">
                <a:latin typeface="+mj-lt"/>
              </a:rPr>
            </a:br>
            <a:r>
              <a:rPr lang="tr-TR" sz="2400" dirty="0">
                <a:latin typeface="+mj-lt"/>
              </a:rPr>
              <a:t>Bebeklerde ve Çocuklarda OED Uygulaması</a:t>
            </a:r>
            <a:endParaRPr lang="tr-TR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40767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96F75035-6EBD-4442-A8F6-E32BD6A868A7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39552" y="1646502"/>
            <a:ext cx="4032448" cy="466281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2400" dirty="0"/>
              <a:t>OED ve Temel Yaşam Desteği uygulamasından sonra yaşam belirtisi (</a:t>
            </a:r>
            <a:r>
              <a:rPr lang="tr-TR" sz="2400" b="1" dirty="0"/>
              <a:t>bebekler ve çocuklar için; hareket, öksürük veya normal soluk alıp verme, gözlerin açılması</a:t>
            </a:r>
            <a:r>
              <a:rPr lang="tr-TR" sz="2400" dirty="0"/>
              <a:t> gibi) gösteren bebek/çocuğa kurtarma (iyileşme, derlenme) pozisyonu verin.</a:t>
            </a:r>
          </a:p>
          <a:p>
            <a:pPr algn="just"/>
            <a:r>
              <a:rPr lang="tr-TR" sz="2400" dirty="0"/>
              <a:t>Kesinlikle cihazı kapatmayın ve </a:t>
            </a:r>
            <a:r>
              <a:rPr lang="tr-TR" sz="2400" dirty="0" err="1"/>
              <a:t>pedleri</a:t>
            </a:r>
            <a:r>
              <a:rPr lang="tr-TR" sz="2400" dirty="0"/>
              <a:t> çıkarmayın.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xmlns="" id="{1A308B8C-8A18-4BDF-A70E-5A013DF45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OED Uygulaması</a:t>
            </a:r>
            <a:r>
              <a:rPr lang="tr-TR" sz="3600" dirty="0">
                <a:latin typeface="+mj-lt"/>
              </a:rPr>
              <a:t/>
            </a:r>
            <a:br>
              <a:rPr lang="tr-TR" sz="3600" dirty="0">
                <a:latin typeface="+mj-lt"/>
              </a:rPr>
            </a:br>
            <a:r>
              <a:rPr lang="tr-TR" sz="2400" dirty="0">
                <a:latin typeface="+mj-lt"/>
              </a:rPr>
              <a:t>Bebeklerde ve Çocuklarda OED Uygulaması</a:t>
            </a:r>
            <a:endParaRPr lang="tr-TR" sz="2000" dirty="0">
              <a:latin typeface="+mj-lt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1CC764B3-E727-4365-9B1D-003FD4BDF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532" y="2348881"/>
            <a:ext cx="3836427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92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xmlns="" id="{251B4A9E-09D4-473C-8B46-520C0BB8EA98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39552" y="2078550"/>
            <a:ext cx="7992888" cy="300663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2400" dirty="0"/>
              <a:t>OED, ani kalp durması sırasında göğse yapıştırılan </a:t>
            </a:r>
            <a:r>
              <a:rPr lang="tr-TR" sz="2400" dirty="0" err="1"/>
              <a:t>pedler</a:t>
            </a:r>
            <a:r>
              <a:rPr lang="tr-TR" sz="2400" dirty="0"/>
              <a:t> vasıtası ile kalbe şok verilmesini sağlayan hafif, kullanımı kolay ve taşınabilir bir cihazdır.</a:t>
            </a:r>
          </a:p>
          <a:p>
            <a:pPr marL="0" lvl="0" indent="0" algn="just">
              <a:buNone/>
            </a:pPr>
            <a:endParaRPr lang="tr-TR" sz="2400" dirty="0"/>
          </a:p>
          <a:p>
            <a:pPr lvl="0" algn="just"/>
            <a:r>
              <a:rPr lang="tr-TR" sz="2400" dirty="0"/>
              <a:t>Ani kalp durması, kalpte aniden ortaya çıkan işlev bozukluğunda ve kalp beklenmedik bir şekilde atmayı bıraktığında ortaya çıkar.</a:t>
            </a:r>
          </a:p>
        </p:txBody>
      </p:sp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Özet</a:t>
            </a:r>
            <a:endParaRPr lang="tr-T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31624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xmlns="" id="{C7DA4735-A236-42DF-909B-F40A4C10C82D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39552" y="2006542"/>
            <a:ext cx="7992888" cy="358269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2400" dirty="0"/>
              <a:t>Kalp durmasından sonraki 3-5 dakika içinde uygulanabilen şok; sağ kalıma % 50-70 oranında olumlu katkı sağlar.</a:t>
            </a:r>
          </a:p>
          <a:p>
            <a:pPr marL="0" lvl="0" indent="0" algn="just">
              <a:buNone/>
            </a:pPr>
            <a:endParaRPr lang="tr-TR" sz="2400" dirty="0"/>
          </a:p>
          <a:p>
            <a:pPr lvl="0" algn="just"/>
            <a:r>
              <a:rPr lang="tr-TR" sz="2400" dirty="0" err="1"/>
              <a:t>OED’ler</a:t>
            </a:r>
            <a:r>
              <a:rPr lang="tr-TR" sz="2400" dirty="0"/>
              <a:t> “Tam Otomatik” veya “Yarı Otomatik” olabilir.</a:t>
            </a:r>
          </a:p>
          <a:p>
            <a:pPr lvl="0" algn="just"/>
            <a:endParaRPr lang="tr-TR" sz="2400" dirty="0"/>
          </a:p>
          <a:p>
            <a:pPr algn="just"/>
            <a:r>
              <a:rPr lang="tr-TR" sz="2400" dirty="0" err="1"/>
              <a:t>OED’lerin</a:t>
            </a:r>
            <a:r>
              <a:rPr lang="tr-TR" sz="2400" dirty="0"/>
              <a:t> sesli ve/veya görsel komutları yerine getirildiği takdirde hasta/yaralıya ve ilk yardımcıya zarar vermesi mümkün değildir. </a:t>
            </a:r>
          </a:p>
          <a:p>
            <a:pPr lvl="0"/>
            <a:endParaRPr lang="tr-TR" sz="2400" dirty="0"/>
          </a:p>
          <a:p>
            <a:pPr lvl="0" algn="just"/>
            <a:endParaRPr lang="tr-TR" sz="2400" dirty="0"/>
          </a:p>
        </p:txBody>
      </p:sp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Özet</a:t>
            </a:r>
            <a:endParaRPr lang="tr-T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31426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xmlns="" id="{53CF83B3-943E-4A61-AAC7-F5EBA24A513D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39552" y="2078550"/>
            <a:ext cx="7992888" cy="358269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2400" dirty="0"/>
              <a:t>OED; kalp ritmi analizi yaparken ve şok verirken hasta/yaralıya dokunulmamalıdır. </a:t>
            </a:r>
          </a:p>
          <a:p>
            <a:pPr marL="0" lvl="0" indent="0" algn="just">
              <a:buNone/>
            </a:pPr>
            <a:endParaRPr lang="tr-TR" sz="2400" dirty="0"/>
          </a:p>
          <a:p>
            <a:pPr lvl="0" algn="just"/>
            <a:r>
              <a:rPr lang="tr-TR" sz="2400" dirty="0"/>
              <a:t>Cihazın sesli ve/veya görsel komutları takip edilmelidir.</a:t>
            </a:r>
          </a:p>
          <a:p>
            <a:pPr marL="0" lvl="0" indent="0" algn="just">
              <a:buNone/>
            </a:pPr>
            <a:endParaRPr lang="tr-TR" sz="2400" dirty="0"/>
          </a:p>
          <a:p>
            <a:pPr lvl="0" algn="just"/>
            <a:r>
              <a:rPr lang="tr-TR" sz="2400" dirty="0"/>
              <a:t>Şok verildikten hemen sonra göğüs basısına devam edilmelidir.</a:t>
            </a:r>
          </a:p>
        </p:txBody>
      </p:sp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Özet</a:t>
            </a:r>
            <a:endParaRPr lang="tr-T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84612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xmlns="" id="{CEE6FE61-CA41-4EF3-B852-D4919C6623F0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39552" y="2438590"/>
            <a:ext cx="7992888" cy="300663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2400" dirty="0"/>
              <a:t>OED ve “Temel Yaşam Desteği” uygulamasından sonra yaşam belirtisi gösteren hasta/yaralıya kurtarma (iyileşme, derlenme) pozisyonu verilmelidir.</a:t>
            </a:r>
          </a:p>
          <a:p>
            <a:pPr marL="0" indent="0" algn="just">
              <a:buNone/>
            </a:pPr>
            <a:endParaRPr lang="tr-TR" sz="2400" dirty="0"/>
          </a:p>
          <a:p>
            <a:pPr algn="just"/>
            <a:r>
              <a:rPr lang="tr-TR" sz="2400" dirty="0"/>
              <a:t>Kesinlikle cihaz kapatılmamalı ve </a:t>
            </a:r>
            <a:r>
              <a:rPr lang="tr-TR" sz="2400" dirty="0" err="1"/>
              <a:t>pedler</a:t>
            </a:r>
            <a:r>
              <a:rPr lang="tr-TR" sz="2400" dirty="0"/>
              <a:t> çıkarılmamalıdır. Bu şekilde cihaz analiz yapmaya devam edecek ve ilk yardımcıyı sesli ve/veya görsel komutlar ile yönlendirecektir.</a:t>
            </a:r>
          </a:p>
          <a:p>
            <a:pPr lvl="0" algn="just"/>
            <a:endParaRPr lang="tr-TR" sz="2400" dirty="0"/>
          </a:p>
        </p:txBody>
      </p:sp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lvl="2"/>
            <a:r>
              <a:rPr lang="tr-TR" sz="3200" dirty="0">
                <a:latin typeface="+mj-lt"/>
              </a:rPr>
              <a:t>Özet</a:t>
            </a:r>
            <a:endParaRPr lang="tr-T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454390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CF47771C-9525-4453-99AD-B7FFB2378DC5}"/>
              </a:ext>
            </a:extLst>
          </p:cNvPr>
          <p:cNvSpPr/>
          <p:nvPr/>
        </p:nvSpPr>
        <p:spPr>
          <a:xfrm>
            <a:off x="36384" y="124348"/>
            <a:ext cx="2542023" cy="1936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9" y="116632"/>
            <a:ext cx="8604447" cy="6617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2232248" cy="1728192"/>
          </a:xfrm>
        </p:spPr>
        <p:txBody>
          <a:bodyPr>
            <a:normAutofit fontScale="90000"/>
          </a:bodyPr>
          <a:lstStyle/>
          <a:p>
            <a:pPr algn="l"/>
            <a:r>
              <a:rPr lang="tr-TR" sz="3600" dirty="0"/>
              <a:t>OED Uygulaması Akış Şeması</a:t>
            </a:r>
          </a:p>
        </p:txBody>
      </p:sp>
    </p:spTree>
    <p:extLst>
      <p:ext uri="{BB962C8B-B14F-4D97-AF65-F5344CB8AC3E}">
        <p14:creationId xmlns:p14="http://schemas.microsoft.com/office/powerpoint/2010/main" val="3322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xmlns="" id="{3F8C03A8-89D4-41A8-B49E-8EDC804891D9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39552" y="1693751"/>
            <a:ext cx="8229600" cy="439954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60000"/>
              </a:lnSpc>
            </a:pPr>
            <a:r>
              <a:rPr lang="tr-TR" sz="2400" b="1" dirty="0"/>
              <a:t>Ani kalp durması</a:t>
            </a:r>
            <a:r>
              <a:rPr lang="tr-TR" sz="2400" dirty="0"/>
              <a:t>; kalpte aniden ortaya çıkan ve çoğunlukla kalbin pompa işlevini yapmasına engel olan elektriksel bozukluktan kaynaklanır.</a:t>
            </a:r>
          </a:p>
          <a:p>
            <a:pPr algn="just">
              <a:lnSpc>
                <a:spcPct val="160000"/>
              </a:lnSpc>
            </a:pPr>
            <a:r>
              <a:rPr lang="tr-TR" sz="2400" dirty="0"/>
              <a:t>Birkaç dakika içinde tedavi edilmediği takdirde hızla ölüme yol açar.</a:t>
            </a:r>
          </a:p>
          <a:p>
            <a:pPr algn="just">
              <a:lnSpc>
                <a:spcPct val="160000"/>
              </a:lnSpc>
            </a:pPr>
            <a:r>
              <a:rPr lang="tr-TR" sz="2400" dirty="0"/>
              <a:t>Kalbin hızlı bir şekilde bu durumdan kurtarılması için kalbe şok uygulanması gerekir. </a:t>
            </a:r>
          </a:p>
        </p:txBody>
      </p:sp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algn="l"/>
            <a:r>
              <a:rPr lang="tr-TR" sz="3200" dirty="0"/>
              <a:t>OED Tanıtımı</a:t>
            </a:r>
            <a:br>
              <a:rPr lang="tr-TR" sz="3200" dirty="0"/>
            </a:br>
            <a:r>
              <a:rPr lang="tr-TR" sz="2400" dirty="0"/>
              <a:t> OED Nasıl Etki Eder?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4112117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xmlns="" id="{437DA1F7-B199-4992-BCA5-28C44268D49F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65200" y="1700808"/>
            <a:ext cx="8229600" cy="43204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60000"/>
              </a:lnSpc>
            </a:pPr>
            <a:r>
              <a:rPr lang="tr-TR" sz="2400" dirty="0"/>
              <a:t>Şokun, ani kalp durmasından sonraki ilk 3-5 dakika içinde uygulanması durumunda sağ kalım % 50-70 oranında olumlu etkilenir.</a:t>
            </a:r>
          </a:p>
          <a:p>
            <a:pPr algn="just">
              <a:lnSpc>
                <a:spcPct val="160000"/>
              </a:lnSpc>
            </a:pPr>
            <a:r>
              <a:rPr lang="tr-TR" sz="2400" dirty="0"/>
              <a:t>OED, kalbe şok verilmesini sağlayarak kalbin pompa işlevini yapmasına engel olan elektriksel bozuklukların ortadan kaldırılması ve normal ritmin devam etmesini sağlamak sureti ile etki eder.</a:t>
            </a:r>
          </a:p>
        </p:txBody>
      </p:sp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algn="l"/>
            <a:r>
              <a:rPr lang="tr-TR" sz="3200" dirty="0"/>
              <a:t> OED Tanıtımı</a:t>
            </a:r>
            <a:r>
              <a:rPr lang="tr-TR" sz="4000" dirty="0"/>
              <a:t/>
            </a:r>
            <a:br>
              <a:rPr lang="tr-TR" sz="4000" dirty="0"/>
            </a:br>
            <a:r>
              <a:rPr lang="tr-TR" sz="3200" dirty="0"/>
              <a:t> </a:t>
            </a:r>
            <a:r>
              <a:rPr lang="tr-TR" sz="2400" dirty="0"/>
              <a:t>OED Nasıl Etki Eder?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602448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xmlns="" id="{105F0A1C-F774-4167-86FF-7B04F695883C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65200" y="1628800"/>
            <a:ext cx="8039248" cy="39604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tr-TR" sz="2400" dirty="0" err="1"/>
              <a:t>OED’ler</a:t>
            </a:r>
            <a:r>
              <a:rPr lang="tr-TR" sz="2400" dirty="0"/>
              <a:t>;</a:t>
            </a:r>
          </a:p>
          <a:p>
            <a:pPr lvl="1" algn="just">
              <a:lnSpc>
                <a:spcPct val="150000"/>
              </a:lnSpc>
            </a:pPr>
            <a:r>
              <a:rPr lang="tr-TR" sz="2400" dirty="0"/>
              <a:t>Hastane öncesindeki tüm ilk yardımcılar tarafından kullanılabilir olması</a:t>
            </a:r>
          </a:p>
          <a:p>
            <a:pPr lvl="1" algn="just">
              <a:lnSpc>
                <a:spcPct val="150000"/>
              </a:lnSpc>
            </a:pPr>
            <a:r>
              <a:rPr lang="tr-TR" sz="2400" dirty="0"/>
              <a:t>Taşınabilir olması ve</a:t>
            </a:r>
          </a:p>
          <a:p>
            <a:pPr lvl="1" algn="just">
              <a:lnSpc>
                <a:spcPct val="150000"/>
              </a:lnSpc>
            </a:pPr>
            <a:r>
              <a:rPr lang="tr-TR" sz="2400" dirty="0"/>
              <a:t>Daha fazla insanın hayatta kalmasına katkı sağlayacağından dolayı,</a:t>
            </a:r>
          </a:p>
          <a:p>
            <a:pPr marL="457200" lvl="1" indent="0" algn="just">
              <a:lnSpc>
                <a:spcPct val="150000"/>
              </a:lnSpc>
              <a:buNone/>
            </a:pPr>
            <a:r>
              <a:rPr lang="tr-TR" sz="2400" dirty="0"/>
              <a:t>Önemlidir</a:t>
            </a:r>
            <a:r>
              <a:rPr lang="tr-TR" sz="2000" dirty="0"/>
              <a:t>.</a:t>
            </a:r>
          </a:p>
        </p:txBody>
      </p:sp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algn="l"/>
            <a:r>
              <a:rPr lang="tr-TR" sz="3200" dirty="0"/>
              <a:t>OED Tanıtımı</a:t>
            </a:r>
            <a:br>
              <a:rPr lang="tr-TR" sz="3200" dirty="0"/>
            </a:br>
            <a:r>
              <a:rPr lang="tr-TR" sz="2400" dirty="0"/>
              <a:t>OED Neden Önemlidir?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3314534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xmlns="" id="{0A7ED534-88E6-488F-BE2A-F5077F6C8633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77025" y="1772816"/>
            <a:ext cx="8039248" cy="39604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2400" dirty="0"/>
              <a:t>Birçok farklı OED modeli mevcuttur. Kullanım ilkeleri her biri için aynıdır, ancak ekran ve seçenekler farklılık gösterebilir. Tüm </a:t>
            </a:r>
            <a:r>
              <a:rPr lang="tr-TR" sz="2400" dirty="0" err="1"/>
              <a:t>OED'ler</a:t>
            </a:r>
            <a:r>
              <a:rPr lang="tr-TR" sz="2400" dirty="0"/>
              <a:t> aşağıdaki ortak unsurlara sahiptir:</a:t>
            </a:r>
          </a:p>
          <a:p>
            <a:pPr lvl="1"/>
            <a:r>
              <a:rPr lang="tr-TR" sz="2400" dirty="0"/>
              <a:t>Açma/kapama mekanizması</a:t>
            </a:r>
          </a:p>
          <a:p>
            <a:pPr lvl="1"/>
            <a:r>
              <a:rPr lang="tr-TR" sz="2400" dirty="0"/>
              <a:t>Kablo ve </a:t>
            </a:r>
            <a:r>
              <a:rPr lang="tr-TR" sz="2400" dirty="0" err="1"/>
              <a:t>pedler</a:t>
            </a:r>
            <a:r>
              <a:rPr lang="tr-TR" sz="2400" dirty="0"/>
              <a:t> (elektrotlar)</a:t>
            </a:r>
          </a:p>
          <a:p>
            <a:pPr lvl="1"/>
            <a:r>
              <a:rPr lang="tr-TR" sz="2400" dirty="0"/>
              <a:t>Kalp ritmini değerlendirme yeteneği</a:t>
            </a:r>
          </a:p>
          <a:p>
            <a:pPr lvl="1"/>
            <a:r>
              <a:rPr lang="tr-TR" sz="2400" dirty="0"/>
              <a:t>Şok verme yeteneği</a:t>
            </a:r>
          </a:p>
          <a:p>
            <a:pPr lvl="1"/>
            <a:r>
              <a:rPr lang="tr-TR" sz="2400" dirty="0"/>
              <a:t>Sesli ve/veya görsel komut sistemi</a:t>
            </a:r>
          </a:p>
          <a:p>
            <a:pPr lvl="1"/>
            <a:r>
              <a:rPr lang="tr-TR" sz="2400" dirty="0"/>
              <a:t>Kolay taşınabilirlik için pil (batarya) ile çalıştırma</a:t>
            </a:r>
          </a:p>
        </p:txBody>
      </p:sp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algn="l"/>
            <a:r>
              <a:rPr lang="tr-TR" sz="3200" dirty="0"/>
              <a:t>OED Tanıtımı</a:t>
            </a:r>
            <a:br>
              <a:rPr lang="tr-TR" sz="3200" dirty="0"/>
            </a:br>
            <a:r>
              <a:rPr lang="tr-TR" sz="2400" dirty="0"/>
              <a:t>OED Çeşitleri Nelerdir? </a:t>
            </a:r>
            <a:endParaRPr lang="tr-TR" sz="3200" dirty="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C7A5456B-0FD0-483F-9E7E-B5193143D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3140968"/>
            <a:ext cx="2926398" cy="164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82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>
            <a:extLst>
              <a:ext uri="{FF2B5EF4-FFF2-40B4-BE49-F238E27FC236}">
                <a16:creationId xmlns:a16="http://schemas.microsoft.com/office/drawing/2014/main" xmlns="" id="{64D96A31-4FBD-4582-8937-C67491DC1564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465860" y="1681172"/>
            <a:ext cx="3989901" cy="238691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tr-TR" sz="2400" b="1" dirty="0"/>
              <a:t>Tam otomatik OED:</a:t>
            </a:r>
          </a:p>
          <a:p>
            <a:pPr marL="0" indent="0" algn="just">
              <a:buNone/>
            </a:pPr>
            <a:r>
              <a:rPr lang="tr-TR" sz="2400" dirty="0"/>
              <a:t>Kalpteki düzensiz ritmi tanıyan ve şok uygulaması için ilk yardımcının herhangi bir düğmeye basmasına gerek olmayan cihazlardır.</a:t>
            </a:r>
          </a:p>
        </p:txBody>
      </p:sp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algn="l"/>
            <a:r>
              <a:rPr lang="tr-TR" sz="3200" dirty="0"/>
              <a:t>OED Tanıtımı</a:t>
            </a:r>
            <a:br>
              <a:rPr lang="tr-TR" sz="3200" dirty="0"/>
            </a:br>
            <a:r>
              <a:rPr lang="tr-TR" sz="2400" dirty="0"/>
              <a:t>OED Çeşitleri Nelerdir? </a:t>
            </a:r>
            <a:endParaRPr lang="tr-TR" sz="3200" dirty="0"/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>
          <a:xfrm>
            <a:off x="4651975" y="1681172"/>
            <a:ext cx="3989901" cy="238691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tr-TR" sz="2400" b="1" dirty="0"/>
              <a:t>Yarı otomatik OED:</a:t>
            </a:r>
            <a:endParaRPr lang="tr-TR" sz="2400" dirty="0"/>
          </a:p>
          <a:p>
            <a:pPr marL="0" lvl="0" indent="0" algn="just">
              <a:buNone/>
            </a:pPr>
            <a:r>
              <a:rPr lang="tr-TR" sz="2400" dirty="0"/>
              <a:t>Kalpteki düzensiz ritmi tanıyan ve şok uygulaması için ilk yardımcının cihaz üzerindeki şok düğmesine basması gereken cihazlardır.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479D0216-489B-4FC1-A48A-06A7AF670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186" y="4288524"/>
            <a:ext cx="4283968" cy="241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78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xmlns="" id="{10FA6056-D98A-4488-8963-083A4B0FD88D}"/>
              </a:ext>
            </a:extLst>
          </p:cNvPr>
          <p:cNvSpPr/>
          <p:nvPr/>
        </p:nvSpPr>
        <p:spPr>
          <a:xfrm>
            <a:off x="13753" y="41628"/>
            <a:ext cx="9121613" cy="1490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77025" y="1700808"/>
            <a:ext cx="8039248" cy="417646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2400" dirty="0"/>
              <a:t>OED içindeki bir mikroişlemci, hasta/yaralının kalp ritmini yapışkan elektrotlar aracılığıyla analiz eder ve ilk yardımcıya şok gerekip gerekmediği komutunu verir.</a:t>
            </a:r>
          </a:p>
          <a:p>
            <a:pPr algn="just"/>
            <a:r>
              <a:rPr lang="tr-TR" sz="2400" dirty="0"/>
              <a:t>Eğer gerekli ise, kaydedilmiş bir ses, ilk yardımcıdan </a:t>
            </a:r>
            <a:r>
              <a:rPr lang="tr-TR" sz="2400" dirty="0" err="1"/>
              <a:t>OED'deki</a:t>
            </a:r>
            <a:r>
              <a:rPr lang="tr-TR" sz="2400" dirty="0"/>
              <a:t> şok düğmesine basmasını ister.</a:t>
            </a:r>
          </a:p>
          <a:p>
            <a:pPr algn="just"/>
            <a:r>
              <a:rPr lang="tr-TR" sz="2400" dirty="0"/>
              <a:t>Tam otomatik </a:t>
            </a:r>
            <a:r>
              <a:rPr lang="tr-TR" sz="2400" dirty="0" err="1"/>
              <a:t>OED’lerde</a:t>
            </a:r>
            <a:r>
              <a:rPr lang="tr-TR" sz="2400" dirty="0"/>
              <a:t> şok uygulaması için ilk yardımcının düğmeye basmasına gerek yoktur. Cihaz şoku kendisi otomatik olarak verir.</a:t>
            </a:r>
          </a:p>
          <a:p>
            <a:pPr algn="just"/>
            <a:r>
              <a:rPr lang="tr-TR" sz="2400" dirty="0"/>
              <a:t>Sesli ve/veya görsel komutlar ilk yardımcıyı işlem boyunca yönlendirir.</a:t>
            </a:r>
          </a:p>
        </p:txBody>
      </p:sp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pPr algn="l"/>
            <a:r>
              <a:rPr lang="tr-TR" sz="3200" dirty="0"/>
              <a:t>OED Tanıtımı </a:t>
            </a:r>
            <a:br>
              <a:rPr lang="tr-TR" sz="3200" dirty="0"/>
            </a:br>
            <a:r>
              <a:rPr lang="tr-TR" sz="2400" dirty="0"/>
              <a:t>OED Nasıl Çalışır?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2098173294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605</TotalTime>
  <Words>1619</Words>
  <Application>Microsoft Office PowerPoint</Application>
  <PresentationFormat>Ekran Gösterisi (4:3)</PresentationFormat>
  <Paragraphs>162</Paragraphs>
  <Slides>38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38</vt:i4>
      </vt:variant>
    </vt:vector>
  </HeadingPairs>
  <TitlesOfParts>
    <vt:vector size="39" baseType="lpstr">
      <vt:lpstr>Ofis Teması</vt:lpstr>
      <vt:lpstr>OTOMATİK EKSTERNAL DEFİBRİLATÖR (OED)</vt:lpstr>
      <vt:lpstr>Sunum Planı</vt:lpstr>
      <vt:lpstr> OED Tanıtımı  OED Nedir? </vt:lpstr>
      <vt:lpstr>OED Tanıtımı  OED Nasıl Etki Eder?</vt:lpstr>
      <vt:lpstr> OED Tanıtımı  OED Nasıl Etki Eder?</vt:lpstr>
      <vt:lpstr>OED Tanıtımı OED Neden Önemlidir?</vt:lpstr>
      <vt:lpstr>OED Tanıtımı OED Çeşitleri Nelerdir? </vt:lpstr>
      <vt:lpstr>OED Tanıtımı OED Çeşitleri Nelerdir? </vt:lpstr>
      <vt:lpstr>OED Tanıtımı  OED Nasıl Çalışır?</vt:lpstr>
      <vt:lpstr>OED Tanıtımı OED Kullanımı Güvenli Midir?</vt:lpstr>
      <vt:lpstr>OED Kullanılan Durumlar</vt:lpstr>
      <vt:lpstr>OED Uygulaması Dikkat Edilmesi Gereken Genel İlkeler</vt:lpstr>
      <vt:lpstr>OED Uygulaması Dikkat Edilmesi Gereken Genel İlkeler</vt:lpstr>
      <vt:lpstr>OED Uygulaması Dikkat Edilmesi Gereken Genel İlkeler</vt:lpstr>
      <vt:lpstr>OED Uygulaması Dikkat Edilmesi Gereken Genel İlkeler</vt:lpstr>
      <vt:lpstr>OED Uygulaması Dikkat Edilmesi Gereken Genel İlkeler</vt:lpstr>
      <vt:lpstr>OED Uygulaması Dikkat Edilmesi Gereken Genel İlkeler</vt:lpstr>
      <vt:lpstr>OED Uygulaması Dikkat Edilmesi Gereken Genel İlkeler</vt:lpstr>
      <vt:lpstr>OED Uygulaması Yetişkinlerde OED Uygulaması</vt:lpstr>
      <vt:lpstr>OED Uygulaması Yetişkinlerde OED Uygulaması</vt:lpstr>
      <vt:lpstr>OED Uygulaması Yetişkinlerde OED Uygulaması</vt:lpstr>
      <vt:lpstr>OED Uygulaması Yetişkinlerde OED Uygulaması</vt:lpstr>
      <vt:lpstr>OED Uygulaması Yetişkinlerde OED Uygulaması</vt:lpstr>
      <vt:lpstr>OED Uygulaması Yetişkinlerde OED Uygulaması</vt:lpstr>
      <vt:lpstr>OED Uygulaması Bebeklerde ve Çocuklarda OED Uygulaması</vt:lpstr>
      <vt:lpstr>OED Uygulaması Bebeklerde ve Çocuklarda OED Uygulaması</vt:lpstr>
      <vt:lpstr>OED Uygulaması Bebeklerde ve Çocuklarda OED Uygulaması</vt:lpstr>
      <vt:lpstr>OED Uygulaması Bebeklerde ve Çocuklarda OED Uygulaması</vt:lpstr>
      <vt:lpstr>OED Uygulaması Bebeklerde ve Çocuklarda OED Uygulaması</vt:lpstr>
      <vt:lpstr>OED Uygulaması Bebeklerde ve Çocuklarda OED Uygulaması</vt:lpstr>
      <vt:lpstr>OED Uygulaması Bebeklerde ve Çocuklarda OED Uygulaması</vt:lpstr>
      <vt:lpstr>OED Uygulaması Bebeklerde ve Çocuklarda OED Uygulaması</vt:lpstr>
      <vt:lpstr>OED Uygulaması Bebeklerde ve Çocuklarda OED Uygulaması</vt:lpstr>
      <vt:lpstr>Özet</vt:lpstr>
      <vt:lpstr>Özet</vt:lpstr>
      <vt:lpstr>Özet</vt:lpstr>
      <vt:lpstr>Özet</vt:lpstr>
      <vt:lpstr>OED Uygulaması Akış Şeması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GENEL İLK YARDIM BİLGİLERİ</dc:title>
  <dc:creator>win7</dc:creator>
  <cp:lastModifiedBy>Ayse ERCAN</cp:lastModifiedBy>
  <cp:revision>90</cp:revision>
  <dcterms:created xsi:type="dcterms:W3CDTF">2020-12-16T20:56:57Z</dcterms:created>
  <dcterms:modified xsi:type="dcterms:W3CDTF">2023-09-20T11:56:07Z</dcterms:modified>
</cp:coreProperties>
</file>