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70" r:id="rId5"/>
    <p:sldId id="258" r:id="rId6"/>
    <p:sldId id="266" r:id="rId7"/>
    <p:sldId id="271" r:id="rId8"/>
    <p:sldId id="267" r:id="rId9"/>
    <p:sldId id="268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20.10.2021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20.10.2021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20.10.2021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20.10.2021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20.10.2021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20.10.2021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20.10.2021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20.10.2021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20.10.2021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20.10.2021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20.10.2021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20.10.2021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2060848"/>
            <a:ext cx="7543800" cy="2088232"/>
          </a:xfrm>
        </p:spPr>
        <p:txBody>
          <a:bodyPr/>
          <a:lstStyle/>
          <a:p>
            <a:pPr algn="ctr"/>
            <a:r>
              <a:rPr lang="tr-TR" sz="3600" b="1" dirty="0"/>
              <a:t>TEBLİĞ EVRAKINI DÜZENLEYEN MERCİLERE GÖRE </a:t>
            </a:r>
            <a:br>
              <a:rPr lang="tr-TR" sz="3600" b="1" dirty="0"/>
            </a:br>
            <a:r>
              <a:rPr lang="tr-TR" sz="3600" b="1" dirty="0"/>
              <a:t>TEBLİGATIN TÜRÜ</a:t>
            </a:r>
          </a:p>
        </p:txBody>
      </p:sp>
    </p:spTree>
    <p:extLst>
      <p:ext uri="{BB962C8B-B14F-4D97-AF65-F5344CB8AC3E}">
        <p14:creationId xmlns:p14="http://schemas.microsoft.com/office/powerpoint/2010/main" val="845626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7620000" cy="1143000"/>
          </a:xfrm>
        </p:spPr>
        <p:txBody>
          <a:bodyPr/>
          <a:lstStyle/>
          <a:p>
            <a:pPr algn="ctr"/>
            <a:r>
              <a:rPr lang="tr-TR" b="1" dirty="0"/>
              <a:t>SORU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276872"/>
            <a:ext cx="7620000" cy="2880320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Aşağıdaki tebliğler, tebliğleri çıkaran merciler bakımından nasıl gruplandırılabilir?</a:t>
            </a:r>
          </a:p>
          <a:p>
            <a:pPr algn="just"/>
            <a:r>
              <a:rPr lang="tr-TR" dirty="0" err="1"/>
              <a:t>Kazai</a:t>
            </a:r>
            <a:r>
              <a:rPr lang="tr-TR" dirty="0"/>
              <a:t> Tebliğ</a:t>
            </a:r>
          </a:p>
          <a:p>
            <a:pPr algn="just"/>
            <a:r>
              <a:rPr lang="tr-TR" dirty="0"/>
              <a:t>Mali Tebliğ</a:t>
            </a:r>
          </a:p>
          <a:p>
            <a:pPr algn="just"/>
            <a:r>
              <a:rPr lang="tr-TR" dirty="0"/>
              <a:t>İdari Tebliğ</a:t>
            </a:r>
          </a:p>
        </p:txBody>
      </p:sp>
    </p:spTree>
    <p:extLst>
      <p:ext uri="{BB962C8B-B14F-4D97-AF65-F5344CB8AC3E}">
        <p14:creationId xmlns:p14="http://schemas.microsoft.com/office/powerpoint/2010/main" val="591198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OLAY-I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u="sng" dirty="0"/>
              <a:t>Antalya Sulh Hukuk Mahkemesi</a:t>
            </a:r>
            <a:r>
              <a:rPr lang="tr-TR" dirty="0"/>
              <a:t>, dava dilekçesini davalı Aynur’a 22.04.2019 tarihinde PTT vasıtasıyla tebliğ eder. Dava dilekçesiyle kiralayanın kendisine tahliye davası açtığını öğrenmekle üzülen Aynur, aynı gün derece ilerlemesini durduran idari işleme karşı </a:t>
            </a:r>
            <a:r>
              <a:rPr lang="tr-TR" u="sng" dirty="0"/>
              <a:t>Antalya 1. İdare Mahkemesi’nde </a:t>
            </a:r>
            <a:r>
              <a:rPr lang="tr-TR" dirty="0"/>
              <a:t>açtığı iptal davasında, lehine verilen bilirkişi raporunu tebliğ almakla sevinir. </a:t>
            </a:r>
          </a:p>
        </p:txBody>
      </p:sp>
    </p:spTree>
    <p:extLst>
      <p:ext uri="{BB962C8B-B14F-4D97-AF65-F5344CB8AC3E}">
        <p14:creationId xmlns:p14="http://schemas.microsoft.com/office/powerpoint/2010/main" val="673711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556792"/>
            <a:ext cx="7547992" cy="3960440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Yargısal (</a:t>
            </a:r>
            <a:r>
              <a:rPr lang="tr-TR" dirty="0" err="1"/>
              <a:t>Kazai</a:t>
            </a:r>
            <a:r>
              <a:rPr lang="tr-TR" dirty="0"/>
              <a:t>) tebliğ: Adli veya idari yargı alanında tebliğ. </a:t>
            </a:r>
            <a:r>
              <a:rPr lang="tr-TR" dirty="0" err="1"/>
              <a:t>Teb</a:t>
            </a:r>
            <a:r>
              <a:rPr lang="tr-TR" dirty="0"/>
              <a:t>. K. </a:t>
            </a:r>
            <a:r>
              <a:rPr lang="tr-TR" sz="2000" dirty="0"/>
              <a:t>m</a:t>
            </a:r>
            <a:r>
              <a:rPr lang="tr-TR" dirty="0"/>
              <a:t>. 34 vd.</a:t>
            </a:r>
          </a:p>
          <a:p>
            <a:pPr algn="just"/>
            <a:r>
              <a:rPr lang="tr-TR" dirty="0"/>
              <a:t>Tebligat hukukunun genel esasları: </a:t>
            </a:r>
            <a:r>
              <a:rPr lang="tr-TR" dirty="0" err="1"/>
              <a:t>Teb</a:t>
            </a:r>
            <a:r>
              <a:rPr lang="tr-TR" dirty="0"/>
              <a:t>. K. m. 1-33.</a:t>
            </a:r>
          </a:p>
          <a:p>
            <a:pPr marL="114300" indent="0" algn="just">
              <a:buNone/>
            </a:pPr>
            <a:r>
              <a:rPr lang="tr-TR" dirty="0" err="1"/>
              <a:t>Kazai</a:t>
            </a:r>
            <a:r>
              <a:rPr lang="tr-TR" dirty="0"/>
              <a:t> tebliğ</a:t>
            </a:r>
          </a:p>
          <a:p>
            <a:pPr marL="571500" indent="-457200" algn="just">
              <a:buAutoNum type="arabicPeriod"/>
            </a:pPr>
            <a:r>
              <a:rPr lang="tr-TR" dirty="0"/>
              <a:t>Mahkemeler (İdari yargı, adli yargı, AYM veya Uyuşmazlık vb.)</a:t>
            </a:r>
          </a:p>
          <a:p>
            <a:pPr marL="571500" indent="-457200" algn="just">
              <a:buAutoNum type="arabicPeriod"/>
            </a:pPr>
            <a:r>
              <a:rPr lang="tr-TR" dirty="0"/>
              <a:t>İcra daireleri</a:t>
            </a:r>
          </a:p>
          <a:p>
            <a:pPr marL="571500" indent="-457200" algn="just">
              <a:buAutoNum type="arabicPeriod"/>
            </a:pPr>
            <a:r>
              <a:rPr lang="tr-TR" dirty="0"/>
              <a:t>Savcılık</a:t>
            </a:r>
          </a:p>
          <a:p>
            <a:pPr algn="just"/>
            <a:r>
              <a:rPr lang="tr-TR" dirty="0"/>
              <a:t>Noterler? Barolar ? </a:t>
            </a:r>
            <a:r>
              <a:rPr lang="tr-TR" dirty="0" err="1"/>
              <a:t>Teb</a:t>
            </a:r>
            <a:r>
              <a:rPr lang="tr-TR" dirty="0"/>
              <a:t>. K. m.34 vd. yararlanabilir mi?</a:t>
            </a:r>
          </a:p>
          <a:p>
            <a:pPr marL="11430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1485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OLAY-II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Aynur’un çalıştığı Üniversite Enstitü Birimi Sayıştay denetiminden geçmiş, yapılan incelemede Enstitü Müdürü Kazım’ın, görevlendirilen öğretim üyelerine fazla ödemede bulunduğu tespit edilmiştir. </a:t>
            </a:r>
            <a:r>
              <a:rPr lang="tr-TR" u="sng" dirty="0">
                <a:highlight>
                  <a:srgbClr val="FFFF00"/>
                </a:highlight>
              </a:rPr>
              <a:t>Sayıştay’ın ilgili dairesi</a:t>
            </a:r>
            <a:r>
              <a:rPr lang="tr-TR" u="sng" dirty="0"/>
              <a:t>, Kazım’ın kamu zararına sebep olduğu 35.000 TL’nin ödemesine karar vermiş ve verilen hüküm Kazım’a Üniversite Rektörlüğü tarafından memur vasıtasıyla tebliğ edilmiştir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93157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OLAY-III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Aynur’un komşusu Saadet, sahip olduğu arabanın 2018 yılı motorlu taşıtlar vergisini ödememiş olup, </a:t>
            </a:r>
            <a:r>
              <a:rPr lang="tr-TR" u="sng" dirty="0"/>
              <a:t>Vergi Dairesi </a:t>
            </a:r>
            <a:r>
              <a:rPr lang="tr-TR" dirty="0"/>
              <a:t>tarafından çıkarılan ödeme emri kendisine PTT vasıtasıyla tebliğ edilmiştir.</a:t>
            </a:r>
          </a:p>
        </p:txBody>
      </p:sp>
    </p:spTree>
    <p:extLst>
      <p:ext uri="{BB962C8B-B14F-4D97-AF65-F5344CB8AC3E}">
        <p14:creationId xmlns:p14="http://schemas.microsoft.com/office/powerpoint/2010/main" val="3553424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628800"/>
            <a:ext cx="7403976" cy="2808312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Sayıştay: hesap mahkemesi</a:t>
            </a:r>
          </a:p>
          <a:p>
            <a:pPr algn="just"/>
            <a:r>
              <a:rPr lang="tr-TR" dirty="0" err="1"/>
              <a:t>Teb</a:t>
            </a:r>
            <a:r>
              <a:rPr lang="tr-TR" dirty="0"/>
              <a:t>. K. m.50- m.51</a:t>
            </a:r>
          </a:p>
          <a:p>
            <a:pPr algn="just"/>
            <a:r>
              <a:rPr lang="tr-TR" dirty="0"/>
              <a:t>Mali tebliğ</a:t>
            </a:r>
          </a:p>
          <a:p>
            <a:pPr marL="114300" indent="0" algn="just">
              <a:buNone/>
            </a:pPr>
            <a:r>
              <a:rPr lang="tr-TR" dirty="0"/>
              <a:t>	Sayıştay tarafından yapılan tebliğ</a:t>
            </a:r>
          </a:p>
          <a:p>
            <a:pPr marL="114300" indent="0" algn="just">
              <a:buNone/>
            </a:pPr>
            <a:r>
              <a:rPr lang="tr-TR" dirty="0"/>
              <a:t>	Vergi işlemlerinin tebliği (</a:t>
            </a:r>
            <a:r>
              <a:rPr lang="tr-TR" dirty="0" err="1"/>
              <a:t>Teb</a:t>
            </a:r>
            <a:r>
              <a:rPr lang="tr-TR" dirty="0"/>
              <a:t>. K. m.51 atfı dolayısıyla VUK 	m.93-109)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453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OLAY-IV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Okuduğu üniversitenin kantininde sigara içtiği gerekçesiyle, Metin’e Üniversite Yönetim Kurulu tarafından verilen para cezası 03.03.2018 tarihinde tebliğ edilir. </a:t>
            </a:r>
          </a:p>
          <a:p>
            <a:pPr marL="11430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4411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4DB1082-1E77-4486-912F-1DB382D52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844824"/>
            <a:ext cx="7609656" cy="2376264"/>
          </a:xfrm>
        </p:spPr>
        <p:txBody>
          <a:bodyPr/>
          <a:lstStyle/>
          <a:p>
            <a:r>
              <a:rPr lang="tr-TR" dirty="0"/>
              <a:t>İdari tebliğ: </a:t>
            </a:r>
            <a:r>
              <a:rPr lang="tr-TR" dirty="0" err="1"/>
              <a:t>Teb</a:t>
            </a:r>
            <a:r>
              <a:rPr lang="tr-TR" dirty="0"/>
              <a:t>. K. m.45</a:t>
            </a:r>
          </a:p>
          <a:p>
            <a:r>
              <a:rPr lang="tr-TR" dirty="0"/>
              <a:t>Mali ve </a:t>
            </a:r>
            <a:r>
              <a:rPr lang="tr-TR" dirty="0" err="1"/>
              <a:t>kazaî</a:t>
            </a:r>
            <a:r>
              <a:rPr lang="tr-TR" dirty="0"/>
              <a:t> tebliğin dışında kalan tebliğ işlemleridir.</a:t>
            </a:r>
          </a:p>
          <a:p>
            <a:r>
              <a:rPr lang="tr-TR" dirty="0"/>
              <a:t>Ör, 5326 sayılı Kabahatler Kanunu m.22</a:t>
            </a:r>
          </a:p>
          <a:p>
            <a:pPr marL="11430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16352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536</TotalTime>
  <Words>316</Words>
  <Application>Microsoft Office PowerPoint</Application>
  <PresentationFormat>Ekran Gösterisi (4:3)</PresentationFormat>
  <Paragraphs>29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Cambria</vt:lpstr>
      <vt:lpstr>Bitişiklik</vt:lpstr>
      <vt:lpstr>TEBLİĞ EVRAKINI DÜZENLEYEN MERCİLERE GÖRE  TEBLİGATIN TÜRÜ</vt:lpstr>
      <vt:lpstr>SORU</vt:lpstr>
      <vt:lpstr>OLAY-I</vt:lpstr>
      <vt:lpstr>PowerPoint Sunusu</vt:lpstr>
      <vt:lpstr>OLAY-II</vt:lpstr>
      <vt:lpstr>OLAY-III</vt:lpstr>
      <vt:lpstr>PowerPoint Sunusu</vt:lpstr>
      <vt:lpstr>OLAY-IV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Orkun TAT</dc:creator>
  <cp:lastModifiedBy>Nurdan</cp:lastModifiedBy>
  <cp:revision>19</cp:revision>
  <dcterms:created xsi:type="dcterms:W3CDTF">2021-09-07T20:03:52Z</dcterms:created>
  <dcterms:modified xsi:type="dcterms:W3CDTF">2021-10-20T08:36:08Z</dcterms:modified>
</cp:coreProperties>
</file>