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4" r:id="rId1"/>
  </p:sldMasterIdLst>
  <p:notesMasterIdLst>
    <p:notesMasterId r:id="rId55"/>
  </p:notesMasterIdLst>
  <p:sldIdLst>
    <p:sldId id="274" r:id="rId2"/>
    <p:sldId id="286" r:id="rId3"/>
    <p:sldId id="288" r:id="rId4"/>
    <p:sldId id="258" r:id="rId5"/>
    <p:sldId id="287" r:id="rId6"/>
    <p:sldId id="268" r:id="rId7"/>
    <p:sldId id="302" r:id="rId8"/>
    <p:sldId id="259" r:id="rId9"/>
    <p:sldId id="285"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 id="260" r:id="rId27"/>
    <p:sldId id="275" r:id="rId28"/>
    <p:sldId id="277" r:id="rId29"/>
    <p:sldId id="276" r:id="rId30"/>
    <p:sldId id="267" r:id="rId31"/>
    <p:sldId id="262" r:id="rId32"/>
    <p:sldId id="281" r:id="rId33"/>
    <p:sldId id="279" r:id="rId34"/>
    <p:sldId id="263" r:id="rId35"/>
    <p:sldId id="278" r:id="rId36"/>
    <p:sldId id="301" r:id="rId37"/>
    <p:sldId id="280" r:id="rId38"/>
    <p:sldId id="283" r:id="rId39"/>
    <p:sldId id="266" r:id="rId40"/>
    <p:sldId id="269" r:id="rId41"/>
    <p:sldId id="290" r:id="rId42"/>
    <p:sldId id="291" r:id="rId43"/>
    <p:sldId id="292" r:id="rId44"/>
    <p:sldId id="282" r:id="rId45"/>
    <p:sldId id="297" r:id="rId46"/>
    <p:sldId id="295" r:id="rId47"/>
    <p:sldId id="294" r:id="rId48"/>
    <p:sldId id="293" r:id="rId49"/>
    <p:sldId id="296" r:id="rId50"/>
    <p:sldId id="270" r:id="rId51"/>
    <p:sldId id="271" r:id="rId52"/>
    <p:sldId id="272" r:id="rId53"/>
    <p:sldId id="273" r:id="rId5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343" autoAdjust="0"/>
  </p:normalViewPr>
  <p:slideViewPr>
    <p:cSldViewPr>
      <p:cViewPr>
        <p:scale>
          <a:sx n="76" d="100"/>
          <a:sy n="76" d="100"/>
        </p:scale>
        <p:origin x="-1206"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ink/ink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28.065"/>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5309 7293 0,'24'0'110,"1"0"-110,25 0 15,-25 0-15,-1 24 16,1-24-16,0 0 15,25 0-15,-1 0 16,-24 0 0,0 0-16,24 0 15,-24 0-15,25 25 16,24-25-16,1 0 16,-1 0-16,-49 0 15,24 0-15,1 50 16,-25-50-16,25 0 31,-1 0-31,-24 0 31,0 0-15,0 0-16,24 25 16,-24-25-1,25 0 1,-1 0-16,1 0 15,-25 0-15,24 0 16,-24 0-16,0 0 16,0 0-1,-1 0-15,1 0 16,25 0-16,24 0 16,-49 0-16,25 0 15,-1 0-15,-24 0 16,0 0-16,0 0 15,49 0-15,-24 0 16,-25 0 0,49 0-16,-49 0 15,24 0-15,1 0 16,0 0 0,24 0-1,-49 0 1,49 0-16,1 0 15,-26 0-15,26 0 16,-26 0-16,-24 0 16,25 0-1,-26 0 1,51 0-16,-50 0 16,49 0-16,-24 0 15,-1 0-15,26 0 16,-1 0-16,-49 0 15,49 0-15,-49 0 16,25 0-16,-25 0 16,24 0-16,1 0 15,-25 0 1,-1 0 0,1 0-16,0 0 15,0 0 1,24 0-1,-24 0 17,25 0-17,-1 0 1,26 0 0,-26 0-16,1 0 15,0 0-15,-26 0 16,1 0 15,0 0-31,0 0 31,0 0 63,0 0-78,24 0 46,1 0-62,-25 0 63,-1-25-63,1 25 156,-25 25 94,0-1-234,0 1 46,0 0-46,0 0-16,0 0 15,25 24 95,-25-24-95,0 25-15,25-26 16,-25 1-16,-25-25 281,0 0-250,0 0-15,1 0 0,-1 25-16,0 0 15,0-25 1,-24 0-16,-26 0 16,25 0-1,26 0-15,-1 0 16,-25 0-1,1 0 1,24 0-16,0 0 16,0 0-1,0 0 1,1 0 15,-1 0-31,0 0 16,0 0 31,0 0-32,1 0 17,-1 0-17,0 0 1,0 0-1,0 0-15,1 0 16,-1 0-16,0 0 16,-25 0-16,26 0 15,-26 0 1,25 0 31,0 0 15,1 0-46,-1 0 0,0 0-1,0 0 1,25-25-16,-25 25 15,1 0-15,-1 0 16,0 0-16,0 0 16,-24 0-16,-26 0 15,25-25 1,1 25 0,-1 0-16,25 0 78,-24 0-63,24 0 1,-25 0 0,26 0 15,-1 0-16,-25 0-15,25 0 32,1 0-17,-1 0-15,-25 0 16,1 0-16,-26 0 16,1 0-16,-1 0 15,26 0-15,-1 0 16,25 0-16,1 0 15,-1 0 1,0 0 15,0 0-15,-49 0-16,24 0 16,25 0-16,-49 0 15,24 0-15,25 0 16,-49 0-16,24 0 15,1 0-15,-26 0 16,51 0 0,-26 0-1,25 0 1,-24 0-16,24 0 16,-25 0-16,1 0 15,-1 0-15,0 0 16,-24 0-16,24 0 15,25 0 1,-24 0-16,24 0 31,-25 0-15,26-25 0,-26 25-16,0 0 15,-24 0-15,49 0 16,0 0-1,1-24-15,-1 24 16,0 0 0,0 0-16,0 0 15,1 0 1,-1 0 0,0 0 30,0 0-46,0 0 16,1 0 31,-1 0-47,0 0 47,0 0 172,0 0-110</inkml:trace>
</inkml:ink>
</file>

<file path=ppt/ink/ink10.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8:40.026"/>
    </inkml:context>
    <inkml:brush xml:id="br0">
      <inkml:brushProperty name="width" value="0.05292" units="cm"/>
      <inkml:brushProperty name="height" value="0.05292" units="cm"/>
      <inkml:brushProperty name="color" value="#00B0F0"/>
    </inkml:brush>
  </inkml:definitions>
  <inkml:traceGroup>
    <inkml:annotationXML>
      <emma:emma xmlns:emma="http://www.w3.org/2003/04/emma" version="1.0">
        <emma:interpretation id="{D8B9F129-4489-42BD-9125-47312A4D9681}" emma:medium="tactile" emma:mode="ink">
          <msink:context xmlns:msink="http://schemas.microsoft.com/ink/2010/main" type="writingRegion" rotatedBoundingBox="23738,9401 24086,9401 24086,10269 23738,10269"/>
        </emma:interpretation>
      </emma:emma>
    </inkml:annotationXML>
    <inkml:traceGroup>
      <inkml:annotationXML>
        <emma:emma xmlns:emma="http://www.w3.org/2003/04/emma" version="1.0">
          <emma:interpretation id="{6CB103C0-F19F-4807-9386-A0EB475E964A}" emma:medium="tactile" emma:mode="ink">
            <msink:context xmlns:msink="http://schemas.microsoft.com/ink/2010/main" type="paragraph" rotatedBoundingBox="23738,9401 24086,9401 24086,10269 23738,10269" alignmentLevel="1"/>
          </emma:interpretation>
        </emma:emma>
      </inkml:annotationXML>
      <inkml:traceGroup>
        <inkml:annotationXML>
          <emma:emma xmlns:emma="http://www.w3.org/2003/04/emma" version="1.0">
            <emma:interpretation id="{245BE7FA-967C-4237-BEBC-ACF0518FFE4E}" emma:medium="tactile" emma:mode="ink">
              <msink:context xmlns:msink="http://schemas.microsoft.com/ink/2010/main" type="line" rotatedBoundingBox="23738,9401 24086,9401 24086,10269 23738,10269"/>
            </emma:interpretation>
          </emma:emma>
        </inkml:annotationXML>
        <inkml:traceGroup>
          <inkml:annotationXML>
            <emma:emma xmlns:emma="http://www.w3.org/2003/04/emma" version="1.0">
              <emma:interpretation id="{95000630-AFF6-475B-8E89-3B10B2B6000F}" emma:medium="tactile" emma:mode="ink">
                <msink:context xmlns:msink="http://schemas.microsoft.com/ink/2010/main" type="inkWord" rotatedBoundingBox="23738,9401 24086,9401 24086,10269 23738,10269">
                  <msink:destinationLink direction="with" ref="{90FC601B-846C-4E66-B3AF-66058032F544}"/>
                </msink:context>
              </emma:interpretation>
              <emma:one-of disjunction-type="recognition" id="oneOf0">
                <emma:interpretation id="interp0" emma:lang="" emma:confidence="0">
                  <emma:literal>S</emma:literal>
                </emma:interpretation>
                <emma:interpretation id="interp1" emma:lang="" emma:confidence="0">
                  <emma:literal>s</emma:literal>
                </emma:interpretation>
                <emma:interpretation id="interp2" emma:lang="" emma:confidence="0">
                  <emma:literal>}</emma:literal>
                </emma:interpretation>
                <emma:interpretation id="interp3" emma:lang="" emma:confidence="0">
                  <emma:literal>b</emma:literal>
                </emma:interpretation>
                <emma:interpretation id="interp4" emma:lang="" emma:confidence="0">
                  <emma:literal>6</emma:literal>
                </emma:interpretation>
              </emma:one-of>
            </emma:emma>
          </inkml:annotationXML>
          <inkml:trace contextRef="#ctx0" brushRef="#br0">24086 9500 0,'0'-25'16,"0"1"-16,0-1 16,0 0 15,-25 25 0,-25 0 32,1 25-48,49 24 1,-50 1-16,50 24 16,-25-49-16,25 50 15,0-26-15,0 1 16,0-25-16,0 24 15,0-24-15,0 25 16,0-26-16,25 1 16,0 25-16,24-25 31,-49 0 16,25-25-32,-25 24-15,25-24 16,-25 25-16,25 0 16,-25 0 31,-50 0-32,25-25 1,25 24-16,-24-24 15,-1 25 1,0-25-16,-25 0 31,26-25-15,-1 1 0,-25-1-1,50 0 1,0 0-16,-25 25 15</inkml:trace>
        </inkml:traceGroup>
      </inkml:traceGroup>
    </inkml:traceGroup>
  </inkml:traceGroup>
</inkml:ink>
</file>

<file path=ppt/ink/ink11.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7:21.204"/>
    </inkml:context>
    <inkml:brush xml:id="br0">
      <inkml:brushProperty name="width" value="0.05292" units="cm"/>
      <inkml:brushProperty name="height" value="0.05292" units="cm"/>
      <inkml:brushProperty name="color" value="#FF0000"/>
    </inkml:brush>
  </inkml:definitions>
  <inkml:traceGroup>
    <inkml:annotationXML>
      <emma:emma xmlns:emma="http://www.w3.org/2003/04/emma" version="1.0">
        <emma:interpretation id="{A5568BE5-6590-4B77-A2A6-8FCD14499FAD}" emma:medium="tactile" emma:mode="ink">
          <msink:context xmlns:msink="http://schemas.microsoft.com/ink/2010/main" type="writingRegion" rotatedBoundingBox="19001,10889 20439,10889 20439,13047 19001,13047"/>
        </emma:interpretation>
      </emma:emma>
    </inkml:annotationXML>
    <inkml:traceGroup>
      <inkml:annotationXML>
        <emma:emma xmlns:emma="http://www.w3.org/2003/04/emma" version="1.0">
          <emma:interpretation id="{727D9497-123F-4BDB-8498-A4DFFC95A925}" emma:medium="tactile" emma:mode="ink">
            <msink:context xmlns:msink="http://schemas.microsoft.com/ink/2010/main" type="paragraph" rotatedBoundingBox="19001,10889 20439,10889 20439,13047 19001,13047" alignmentLevel="1"/>
          </emma:interpretation>
        </emma:emma>
      </inkml:annotationXML>
      <inkml:traceGroup>
        <inkml:annotationXML>
          <emma:emma xmlns:emma="http://www.w3.org/2003/04/emma" version="1.0">
            <emma:interpretation id="{59AE7E5D-D316-4099-807E-E4FF59735562}" emma:medium="tactile" emma:mode="ink">
              <msink:context xmlns:msink="http://schemas.microsoft.com/ink/2010/main" type="line" rotatedBoundingBox="19001,10889 20439,10889 20439,13047 19001,13047"/>
            </emma:interpretation>
          </emma:emma>
        </inkml:annotationXML>
        <inkml:traceGroup>
          <inkml:annotationXML>
            <emma:emma xmlns:emma="http://www.w3.org/2003/04/emma" version="1.0">
              <emma:interpretation id="{8A4199AF-EB0A-42F0-BA81-13C93EB35B1C}" emma:medium="tactile" emma:mode="ink">
                <msink:context xmlns:msink="http://schemas.microsoft.com/ink/2010/main" type="inkWord" rotatedBoundingBox="19001,10889 20439,10889 20439,13047 19001,13047">
                  <msink:destinationLink direction="with" ref="{90FC601B-846C-4E66-B3AF-66058032F544}"/>
                </msink:context>
              </emma:interpretation>
            </emma:emma>
          </inkml:annotationXML>
          <inkml:trace contextRef="#ctx0" brushRef="#br0">20092 10889 0,'-25'0'125,"1"25"-125,-26-25 16,25 0-16,0 0 16,-24 25-16,24-25 15,0 0 1,0 0 15,0 0-15,1 25 15,-1-25 32,0 0-48,-25 0-15,1 0 16,-26 0-16,-24 0 15,-25 0-15,-49 0 16,123 0-16,-24 0 16,49 0-1,25 24 376,0 26-344,0-25 15,0 0-62,0 24 16,0 1-16,0 0 16,0-1-16,0-24 15,0 0-15,0 24 16,0-24-16,0 25 15,0-25-15,0 24 16,0-24-16,0 25 16,0-26-1,0 26-15,0-25 16,0 24-16,0 1 16,0 0-16,0-26 15,0 51-15,0-50 16,0 24-16,0 1 15,0-1-15,0-24 16,0 25-16,0 24 16,0-49-16,0 0 15,0 0-15,0 0 16,0-1 0,0 1-16,0 25 15,0-1-15,0 1 16,0 0-16,0 49 15,0-25-15,0-49 16,0 25-16,0-26 16,0 1-16,0 0 31,0 0-15,0 0 171,25-1-156,-1-24-15,26 0-16,-25 0 16,0 0-16,-1 0 15,1 0 16,25 0-31,-25 0 16,24 0-16,50 0 16,-24 0-16,-26 0 15,51 0-15,73 0 16,-98 25-16,-1-25 16,1 0-16,-26 0 15,-24 0 1,0 0 109,0 0-110,-1 0 64,1-25-64,-25 1 16,25-1-15,-25 0-16,0-25 16,25 50-16,-25-49 15,0 24-15,0-25 16,25 26-16,-25-51 16,0 26-16,0 24 15,24-25-15,-24 25 16,0-24-16,25-1 15,-25 25-15,25-24 16,0-1-16,-25 1 16,0-1-1,0 25 1,25 0-16,-1 0 16,-24 1-1,0-1-15,0 0 16,0 0-16,0 0 15,0 1 1,0-26 0,0 25-1,0-24-15,0-1 16,0 25 0,0 0-16,0 1 15,0-1-15,0 0 16,0-25-16,0 26 15,0-26 1,0 25 0,0-24-1,0 24 17,0 0-32,0 0 15,0 0 1,0 1-1,0-1-15,0 0 32,-24 0-32,24 0 15,-50-24-15,50 24 16,0 0-16,0 0 31,0 0-15,-25 25-1,25-24 32,0-1-31,0 0 31,-25 25-47,1-25 31,-1 0-15,0 25 15,25-24-15,-25 24-1,0-25 16,1 25 126</inkml:trace>
        </inkml:traceGroup>
      </inkml:traceGroup>
    </inkml:traceGroup>
  </inkml:traceGroup>
</inkml:ink>
</file>

<file path=ppt/ink/ink1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39:49.817"/>
    </inkml:context>
    <inkml:brush xml:id="br0">
      <inkml:brushProperty name="width" value="0.05292" units="cm"/>
      <inkml:brushProperty name="height" value="0.05292" units="cm"/>
      <inkml:brushProperty name="color" value="#00B0F0"/>
    </inkml:brush>
  </inkml:definitions>
  <inkml:trace contextRef="#ctx0" brushRef="#br0">12725 14808 0,'25'0'78,"0"0"-78,49 0 16,-49-24-16,25-1 15,-50 0-15,99 0 16,-74-24-16,74-26 16,-50 26-1,1-1-15,0 0 16,24-24-16,-24 49 15,-1-25-15,51 1 16,-51-1-16,26 1 16,-26-1-16,1 25 15,-1 0-15,1 1 16,-50-1-16,74 25 16,1-50-16,-50 25 15,24 25-15,-24-24 16,25-1-16,-1 0 15,1-25-15,-1 50 16,1-24 0,-25-1-1,24 0-15,-24 0 32,25 0-17,0 1-15,-26-1 16,26 25-16,0-75 15,-1 75-15,1-74 16,-25 74-16,49-50 16,-24 26-16,-1-26 15,1 50-15,-1-50 16,-24 26 0,0 24-1,25-25-15,-26 0 16,-24 0-1,25 25-15,0 0 16,0-25 0,-25 0-16,25 25 15,-1-24 1,1 24 15,0-25-31,25 0 31,-26 0-31,1 25 16,25-25 0,-25 1-16,49-26 15,-24 25-15,-1 25 16,-24-49-16,0 49 16,0 0-16,0-25 15,-1 0-15,1 25 16,-25-25-16,25 25 31,0 0-15,24-25 15,-49 1-15,25 24-1,-25-25-15,25 25 16,0 0-16,0-25 15,24 0 1,-24 0 15,0 25-15,0-24 15,-1 24 47,-24-25 32,25 0-63,0 25 78,0-25-125,24 0 15,-49 1 1,25 24-1,25-50-15,-50 25 16,25 0-16,24-24 16,-24 24-16,25 0 15,-26 0-15,26 1 16,0-26 0,-25 25-16,49-25 15,-24 1-15,-26-1 16,26 25-16,-25 1 15,24 24-15,-24-25 16,25-25-16,-25 25 16,24-24-16,-24 24 15,25 0-15,-26 0 16,26-24-16,-25 49 16,0-50-16,-1 50 15,26-49-15,-25 24 16,0 0-16,24-25 15,26 1 1,-26-1-16,1 1 16,0-1-1,-26 25-15,76-49 16,-76 49-16,1 0 16,0 0-1,0 0-15,0 1 16,24-26-1,-24 25-15,25-24 0,-50 24 16,24 0 0,1 0-16,0 25 15,0-49-15,0 24 16,-1 0 0,1 0-1,-25 0-15,25 25 16,-25-49-16,25 24 15,0 0 1,24-49-16,1 24 16,-25 1-1,-1-1 1,-24 25-16,25-24 16,0 49-16,-25-50 15,25 0 95,-50 50 15,-25 0-110,1 0-15,24 25 16,-25-25-1,1 25 1,24 0-16,0 0 16,-24-1-16,-1 1 15,25 0 1,0-25-16,-49 25 16,24 24-16,26-49 15,-26 50-15,0-25 16,26 0-16,-1-1 15,0-24-15,75 0 125,-1-24-109,26-1-16,-1 25 16,25-75-16,-24 51 15,49-26-15,0-24 16,-100 49-16,76-50 16,-51 75-16,1-74 15,-25 74-15,-1-25 16,26-24-16,0-1 15,-25 50 1,-1-25-16,-24 0 47,25 25 78,-25 25-109,-25 25-16,-24-1 15,24 1-15,0 0 16,-25 74-16,1 0 15,49-50-15,-50 25 16,25-49-16,25 24 16,-24-49-16,24 49 47,-50 50-32,50 0-15,0 50 16,0-50-16,-25 0 15,25-25-15,0-49 16,0-25-16,-25 0 297</inkml:trace>
  <inkml:trace contextRef="#ctx0" brushRef="#br0" timeOffset="1640.3651">17091 12675 0,'25'0'63,"-1"0"-48,1 25-15,0-25 16,25 25-16,-1-25 16,1 25-16,49-25 15,-25 0-15,26 0 16,-1 0-16,0 0 15,75 0-15,24 0 16,75 0-16,-25-25 16,0 0-16,50-25 15,-125 50-15,26 0 16,-100 0-16,-25 0 16,-148 0 124,0-24-124,49-1-16,-50 0 15,51 0-15,-1 25 16,99 0 109,1 0-125,24 25 16,0 0-16,0-25 15,-74 25-15,50-25 16,-1 24-16,-74 51 62,0-50-62,0 49 16,-74 50 0,49-99-1,25 0-15,0-1 16</inkml:trace>
  <inkml:trace contextRef="#ctx0" brushRef="#br0" timeOffset="2771.9239">21308 12427 0,'-25'-25'31,"-25"-24"31,25 24-46,-24 25-16,24-25 16,-25-24-16,-24 49 15,0 0-15,-1 0 16,25 0-16,26 0 15,-26 0-15,25 0 16,0 0-16,1 0 16,-26 0-16,25 24 15,-49 51-15,24-1 16,25-49-16,1 25 16,24-26-16,0 26 15,0 0-15,0-1 16,0 1-16,49-1 15,1 1-15,-25 0 16,24-26 0,-24 51-16,0-50 15,0-1-15,-25 26 16,0-25 0,0 0-16,0-1 15,0 26 1,0-25-1,0 25-15,-25-26 16,0 1-16,-25-25 16,1 0-16,24 0 15,0 0-15,-24 0 16,24 0-16,0-25 16,25 1-1,0-1-15,0 0 16,0 0-16,50-25 94,-26 50-79,26 0 1</inkml:trace>
  <inkml:trace contextRef="#ctx0" brushRef="#br0" timeOffset="3607.8428">20960 12998 0,'25'0'63,"0"0"-63,0 0 16,24 0-1,-24 0-15,25 0 16,-25 0-16,-1 0 15,26 0 1,0-25 0,24-25-16,-24 1 15,-26-1-15,-24 25 16,0-24-16,0 24 16,0-25-16,0 25 15,0 1 32,-24 24-31,-26 0-16,0 0 15,1 0-15,24 0 16,-25 0 0,26 0-1,-1 74 1,0 100-16,25-26 15,0 101-15,0-101 16,0 1 0,0-25-16,0-49 15,25-1-15,0-24 16,-1-50-16,-24 24 16,50-24-16,-25-24 15,24-26 1,-24-49-16,25 24 15,-50 51-15,0-1 16</inkml:trace>
  <inkml:trace contextRef="#ctx0" brushRef="#br0" timeOffset="4225.1543">21580 12353 0,'25'0'16,"0"0"15,-25 74-31,25 25 15,-25 50-15,0-50 16,49 25-16,-49-24 16,0-1-16,0-25 15,0 26-15,0-51 16,0 26 0,0-26-16,0-24 15,0 0 16,0-50 1,0-74-17,0 0-15,0 24 16</inkml:trace>
  <inkml:trace contextRef="#ctx0" brushRef="#br0" timeOffset="4720.1169">21853 12452 0,'25'0'16,"0"0"-1,0 124 1,24-25-1,-49 0-15,25 25 16,0 25-16,-25-25 16,0-24-16,0-51 15,0 1-15,0-25 16,-50-25 93</inkml:trace>
  <inkml:trace contextRef="#ctx0" brushRef="#br0" timeOffset="8454.013">18529 9798 0,'50'0'125,"-25"-50"-125,74-24 15,50-75-15,-25 25 16,0-50-16,-25 75 15,-74 25 1,25 24-16,-50 25 16,0 174 62,-50 50-78,-49-26 15,74-98-15,0-1 16,50-74 78,25 0-94,-1-50 15,75-49-15,50-25 16,-25 0-16,-1-25 16,1 50-16,-25 25 15,25-26 1,-99 51-16,-25 49 0,49-50 16,-24 25-1,-50 50 48,0 74-48,0 1-15,-50 24 16,25-75-16,25-24 16,0 25-1,0-25 16,0-1 48,124-98-79,124-75 15,-49 25-15,-1 25 16,-74 24-1,-25 26-15,1 24 0,-100 0 16,0 100 62,0-1-78,-25 0 16,-25-49-16,50 0 15,50-25 48,24-25-63,-49-24 16,25-26-16,98-74 15,-48 1-15,-26 48 16,-24 51-16,-1-1 15,-24 25 142</inkml:trace>
  <inkml:trace contextRef="#ctx0" brushRef="#br0" timeOffset="9384.6632">19794 8384 0,'0'25'31,"-24"74"-15,-1-49-16,-25 49 16,-49 50-16,49-50 15,-24 75-15,-25-50 16,24-25-16,51-74 16,-1 49-16,174-99 46,24-124-30,1 1-16,24 23 16,1 26-16,24 0 15,-49 25-15,-1-50 16,-123 124-16,24-75 16,-24 50-16,-50 1 15,25-1-15,-25 50 94,0 24-78,0-24-16,25 0 15,-1 0-15,26-25 16,24 0-16,100-75 15,24-74-15,-24 1 16,-25 24-16,0-25 16,-75 49-16,25 1 15,-49 50-15,-25 24 16,0 25-16,-25 25 62,0 49-46,0-24-16,0-26 16,-25-24 31,0 0-32</inkml:trace>
  <inkml:trace contextRef="#ctx0" brushRef="#br0" timeOffset="10224.1657">20043 7813 0,'0'100'32,"-50"24"-17,25-25-15,25-25 16,99-272 31,75-50-47,-25 74 15,-25 25-15,-50 50 16,1 50-16,-1-26 16,-24 50-16,-1 1 15,1 24 32,0 74-47,24 75 16,-74-124-16,50 99 15,-1-100-15,-49 1 16,25-25-16,49 0 16,26 0-16,73-25 15,75-74-15,-74 50 16,-25-51-16,-25 26 15,-99 49-15,24-24 16,-24 24-16,0 0 16,0 25 46,-1 0-31,1 0-15</inkml:trace>
  <inkml:trace contextRef="#ctx0" brushRef="#br0" timeOffset="18968.1958">12353 16942 0,'99'0'46,"100"0"-46,74 0 16,-25 0-16,49 0 16,51 24-16,-100-24 15,24 25-15,150 0 16,-99-25-16,73 0 16,1 99-1,0-99-15,-25 0 16,-74 0-16,0 0 15,-50 0-15,-50 0 16,-24 0-16,-75 0 16,-49 0-16,24 0 15,-148 0 110</inkml:trace>
  <inkml:trace contextRef="#ctx0" brushRef="#br0" timeOffset="19943.7893">8682 14139 0,'25'-75'62,"-25"-24"-46,49-25-1,-24-50-15,50-74 16,-51 25-16,1-50 16,-25-24-16,0-26 15,0 1-15,0-26 16,0 51-16,0-26 15,-74 26-15,49 148 16,25 50-16,0-1 16,0 26-16,0 24 15,0 26-15,0-26 16,0 25-16,0 0 31,0 1 0,0-26-31,0 0 16,0 25 0</inkml:trace>
  <inkml:trace contextRef="#ctx0" brushRef="#br0" timeOffset="325294.962">15801 9178 0,'0'-25'32,"-25"25"-17,-24 0 1,24 0-16,0 0 16,0 0-16,0 0 15,-24 0-15,-1 0 16,0 0-16,26 0 15,-26 0-15,-24 0 16,24 0-16,0 25 16,26-25-16,-26 25 15,0-1 1,1 1-16,24-25 16,-25 25-16,26 0 15,-1 24-15,25-24 16,0 0-16,-50 49 15,50-49 1,0 50-16,0-51 16,0 26-1,0-25 1,50 24-16,-25-24 16,24 0-16,1 0 15,-50 0-15,25-1 16,49 51-16,-49-75 15,0 25-15,24-1 16,-24 1-16,25-25 16,-1 25-16,-24-25 15,25 0-15,24 0 16,25 0-16,1 0 16,-51 0-1,50 0-15,25 0 0,-49 0 16,-26 0-16,-24 0 15,0 0 17,0-50-17,0 50-15,-1-49 16,1 24-16,0 0 16,0-24-16,0-1 15,-25 25 1,0 0-1,0 1-15,0-1 16,0 0 0,-25 0-16,0 0 15,0-24-15,0-1 16,-24 25-16,24-24 16,-25-1-16,1 1 15,-1-1-15,25 25 16,-24-24-16,-1 24 15,25 0 1,1 0-16,-1 25 16,0 0-1,0 0 1,-24 0 0,24 0-1,-50 0 1,50 0-16,1 0 15,-1 0-15,0 0 16,0 0-16,0 0 16</inkml:trace>
  <inkml:trace contextRef="#ctx0" brushRef="#br0" timeOffset="326956.0048">7863 5085 0,'100'0'47,"-1"0"-32,99 0-15,1 0 16,24 0-16,99 0 16,-24 0-16,0 0 15,-25 0 1,-25 0-16,25 25 15,-75-25-15,75 0 16,-75 0-16,25 0 16,-24 0-16,-1 0 15,1 0-15,-26 0 16,26 0-16,-26 0 16,26 0-16,-50 0 15,-25 0-15,0 0 16,0 0-16,25 0 15,24 0-15,-24 0 16,25 0-16,24 0 16,-24 0-16,49 0 15,-49 0-15,49 0 16,25 0-16,-25 0 16,-24 0-16,-1 0 15,-24 0-15,24 0 16,50 0-16,0 0 15,0 0-15,-74 0 16,24 0-16,-148-25 16,24 25-1,-49 0-15,25 0 16</inkml:trace>
  <inkml:trace contextRef="#ctx0" brushRef="#br0" timeOffset="333248.8212">19174 6152 0,'0'49'47,"0"75"-31,0-25-16,-24 1 15,-1 24-15,-25 0 16,-24 0-16,-1 0 16,1 25-16,-25-50 15,24 25-15,26-75 16,-1 51-16,0-76 15,26 26-15,-1-50 16,-25 0 31,25 0-31,1-50-1,-51-49-15,26 25 16,-51-75-16,51 75 15,-26-26-15,26 1 16,-1 74-16,25-24 16,-24-26-16,-1 26 31,25 24-15,1-25-1,-26 25-15,50 1 16,-50 24-16,1-50 15,-1 50 48,0 99-63,-24 25 16,49-24-16,-24 24 15,-1-75-15,0 50 16,26-49-16,-26 24 15,25-24-15,0 0 16,1-26-16,24 1 16,-25 0-1,0 0 32,-49-25-31,24 49-1,25-49-15,0 0 32,1 0-32,-26-24 15,0-51-15,1 1 16,49-25-16,-25-25 16,-25 49-16,50 26 15,-25-26-15,1 1 16,24-1-16,0 26 15,0-26-15,-50 50 16,50-24-16,0-1 16,0 25-16,-25 1 62,0 24-31,1 0-31,-1 24 16,-50 26 0,-24 49-16,0-24 15,-25 123-15,-50-49 16,75-25-16,-50 25 16,-49-25-16,99-25 15,-1 0-15,1-49 16,74-1-16,-24-24 15,-1-25 48,1-49-47,24-26-16,0-24 15,-25 25-15,26-50 16,-51 24-16,26-48 15,24-1-15,-50-50 16,51 125-16,24-75 16,-75 75-16,50-1 15,0 26-15,1 24 16,24 0 62,-50 25-62,0 50-16,-49 74 15,50-50-15,-100 100 16,74-100-16,-49 50 16,0 0-16,0-25 15,0 1-15,50-26 16,24-24-16,1-26 15,24 1-15,-25 0 16,1 0-16,24 0 16,0-25-16,-25 0 47,26-25-16,24-50-31,-25-24 15,25-25-15,-50 0 16,25 50 0,25-25-16,-24 24 15,24 25-15,0-24 16,0 0-16,0-1 16,0 26-16,-50-26 15,50 50-15,0 1 16,0-1-16,-25 0 15,0 25 79,-74 0-94,50 74 16,-100 100-16,-25 24 15,25-49-15,-24 25 16,49-50-16,-25 0 16,74-74-1,26-1-15,24-24 0,0-25 47,-24 0-16,24 0-31,25-25 0,-25 25 16,0-49 0,0-51-1,25 51-15,-24-100 16,24 50-16,-25-25 16,-25-50-16,25 50 15,25 25-15,-25-25 16,1 49-16,-26 51 15,50-51-15,-25 75 16,0-25 15,1 25-15,-26 0 0,-24 25-16,24 25 15,-24 24-15,-1-24 16,26-25-16,-51 49 15,-73 0-15,24 26 16,-50-1-16,51 25 16,-1-25-16,25 0 15,74-49-15,1-50 16,-1 74 0,25-74-16,0 25 0,1-25 15</inkml:trace>
  <inkml:trace contextRef="#ctx0" brushRef="#br0" timeOffset="334954.4832">11956 10071 0,'0'-25'31,"0"-25"-31,0 1 16,0 24 0,0-50-16,0 26 15,0-1-15,0-24 16,0 24-16,-25 1 16,-24-1-16,-1 0 15,1-24-15,-26 24 16,26 26-16,-1-26 15,-24 25-15,-26-24 16,26-1-16,-1 25 16,-24-24-16,0 24 15,-50 0-15,25-25 16,-74 50-16,24 0 16,-24 0-16,24 0 15,100 0-15,-1 0 16,50 0-16,1 0 15,-26 0-15,0 25 16,26 25 0,-26 24-1,25-24-15,0-1 0,1 51 16,24-1 0,-50 25-16,25-25 0,0 0 15,25 25-15,-24-25 16,24-24-1,0 24-15,0-49 16,0 49-16,0-25 16,0 26-16,0-26 15,24 25-15,26 0 16,49-49-16,-49-25 16,49 24-16,25-49 15,-50 0-15,50 0 16,-49 0-16,49 0 15,-25 0-15,0 0 16,25 0-16,0 0 16,0 0-16,-49-24 15,49-51-15,-50 50 16,-24 25-16,-1-24 16,-24-26-16,0 50 15,25-25 1,-1-24-16,1-1 15,-25 0 1,0 1-16,-1 24 16,1-25-16,-25 26 15,0-1 1,0-25 0,0 25-16,50-24 15,-50-1-15,0 1 16,0 24-16,0 0 15,0-50-15,0 51 16,25-1 0</inkml:trace>
</inkml:ink>
</file>

<file path=ppt/ink/ink1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40:27.025"/>
    </inkml:context>
    <inkml:brush xml:id="br0">
      <inkml:brushProperty name="width" value="0.05292" units="cm"/>
      <inkml:brushProperty name="height" value="0.05292" units="cm"/>
      <inkml:brushProperty name="color" value="#00B0F0"/>
    </inkml:brush>
  </inkml:definitions>
  <inkml:trace contextRef="#ctx0" brushRef="#br0">1910 6424 0,'0'0'0,"-24"0"32,-26-24-32,-49 24 15,-25-25-15,24 25 16,26 0-16,0 0 16,-1 0-16,-24 0 15,25 0 1,-75 0-16,74 0 0,26 0 15,-1 0-15,25 0 32,-24 25-17,24-1-15,0 26 16,-25 0-16,50-1 16,-24 26-16,-1 24 15,-25-50-15,50 26 16,-25-1-16,25 1 15,-49-26-15,24 1 16,0 49-16,0-49 16,25 24-16,-24 1 15,24 24-15,0-74 16,0 49-16,0 0 16,24 1-16,51-1 15,-1-49-15,1 0 16,-26 0-16,26-1 15,-1-24-15,-24 0 16,-1 0-16,51 0 16,-51 0-16,1 0 15,24 0-15,-49 0 16,25 0-16,-1 0 16,-24 0-1,0 0-15,24 0 0,51-24 16,-51 24-1,1-25-15,-1-25 16,51 1-16,-100 24 16,49-25-16,1 25 15,0-24-15,-26-1 16,51 25-16,-50-24 16,-1 49-16,1-50 15,-25 25 1,25-24-16,0 24 15,24-99-15,-49 99 16,25-24-16,0-1 16,-25 0-16,0 1 15,25-26-15,-25 51 16,0-51-16,0 25 16,0-24-16,0 49 31,0 0-31,0 1 15,0-1 1,0 0-16,0 0 31,-25 25-15</inkml:trace>
  <inkml:trace contextRef="#ctx0" brushRef="#br0" timeOffset="6592.0859">2530 11485 0,'25'0'109,"25"0"-109,-1 0 16,-24 0-1,25 0-15,-1 0 16,1 0-1,-25-25-15,74 25 16,-24 0-16,-1 0 16,-24-50-16,-75 50 172,25-25-157,-50 1 1,-24-1-16,74 0 15,-25 0 1,0 0-16,0 1 16,-24-1-1,24 25 17,0 0-17,0 0 1,0 0-16,-24-25 15,24 0 1,75 50 156,-1-25-156,-24 25-1,0 0 1,0-1-16,-1-24 15,1 25-15,0 25 16,0-50-16,-25 25 16,50-25-1,-50 24-15,24-24 16,-24 25-16,25-25 16,0 25-16,25 0 15,-50 0 1,-25-25 187,-74 74-187,49-49-16,-25 49 15,26-24-15,-1-1 16,25 51-16,-24-76 15,49 1-15,-50 25 16,25-50-16</inkml:trace>
  <inkml:trace contextRef="#ctx0" brushRef="#br0" timeOffset="9416.3936">1315 12204 0,'50'0'109,"24"0"-93,0 0-16,50 0 15,-49 0-15,49-50 16,0 25-16,-74 25 16,-1-24-16,1-1 15,-25 0 1,24-25 0,-49 26-1,50-26 1,-25-24-16,24 49 15,-49 0-15,0 0 16,25 0-16,0-24 0,-25 24 16,25-25-1,-1 1 1,1-1 0,-25-24-16,0 24 0,0 25 15,0 1 1,0-1-16,0 0 31,0 0-15,-25 0-16,1 1 15,24-26 1,-50 25-16,25-25 16,0 50-16,1-49 15,-1 49-15,25-25 16,-50-25-16,25 1 15,-24 24 1,24 0-16,0-24 16,0 49-1,1 0 17,-1 0-32,-25 0 15,25 0-15,25-25 16,-24 25 31,-26 0-32,0 0 1,25 0-16,-24 0 16,24 0-16,0 0 15,-24 0-15,24 0 16,0 0-16,0 0 15,0 25 1,-24-25 0,49 24-1,-25-24-15,-25 0 16,26 25 0,-1 0-1,0-25-15,0 0 16,25 50-1,-25-50-15,1 49 16,-26-49-16,50 50 16,-50-25-16,50-1 15,-24 26-15,-1-50 16,0 50 0,0-1-16,25 1 15,0 0-15,-25-1 16,25 26-1,-49-26-15,49 1 16,-25 24-16,25-49 16,-25 49-16,25-49 15,-25 25 1,25-25 0,0 24 15,0-24-31,0 25 15,0-26 1,0 26-16,0-25 16,0 0-1,25-25-15,25 49 16,-50-24-16,25-25 16,-1 25-16,1 0 15,-25 0-15,25-25 31,-25 24-15,0 1-16,25-25 16,0 25 15</inkml:trace>
  <inkml:trace contextRef="#ctx0" brushRef="#br0" timeOffset="15860.0881">11162 16073 0,'25'0'79,"50"0"-64,49-24 1,25-1-16,-75 0 15,-24 25-15,24-25 16,0 25-16,1 0 16,-26 0-16,26 0 15,-1 0-15,1 0 16,24 0-16,-25 0 16,1-25-16,-26 25 15,1-24-15,-25-1 16,24 25-16,26 0 15,-1-25 1,-24 25 0,-1-25-16,-49 0 15,50 25 1,-25 0-16,24 0 16,-24 0-1,50-24 1,-51 24-1,1 0-15,25-50 16,-25 25 0,-1 25 31,26-49-32,-25-1 1,0 0-1,-1 26 1,-24-26-16,0 0 16,50-24-1,-50 24 1,0 25-16,0-24 16,25-1-16,-25-24 15,0-1-15,0 26 16,0-26-16,0 26 15,0-26 1,0 51-16,0-51 16,0 26-16,0-1 15,0 25-15,0-49 16,0 49 0,0 0-16,0 0 15,0 1-15,0-1 16,0 0-1,0 0-15,0-49 16,0 49 0,0-25-16,-25 50 31,0 0 0,0 0-15,1 0-16,-1 0 15,0 0-15,0 0 16,-24 0 0,24 0-16,-25 0 15,25 0 1,1 0 0,-1 0-16,0 0 15,-25 0-15,1 0 16,24 0-1,0 0-15,-24 0 0,24 0 16,-25 0-16,-24 0 16,-1 0-16,-123 0 15,-50 50 1,124-50-16,25 0 16,24 0-16,1 0 15,-1 0-15,1 0 16,24 0-16,1 0 15,-1 0-15,25 0 32,1 0-17,-1 25-15,-25-25 16,-74 24-16,-25 26 16,25-25-16,-25-25 15,50 25-15,0-25 16,25 25-16,24-1 15,25-24-15,0 0 16,1 0 47,24 50-63,0-25 15,0 49-15,0 1 16,0-51-16,0 51 15,0-50 1,0 24-16,0 1 16,0-1-1,0 26-15,0-26 16,0 26-16,0-1 16,0-49-16,0 25 15,0-1-15,24 26 16,-24-26-1,25-24-15,-25 50 16,25-51-16,-25 26 16,25 0-16,-25-1 15,25-24-15,-1 49 16,-24-49 0,0 0-16,25 0 15,25 24 1,-1-24-1,-49 0-15,25 0 16,25-25-16,24 25 16,-49-1-16,49 1 15,1-25-15,24 0 16,-49 0-16,123 0 16,-123 50-16,24-25 15,-24-25 1</inkml:trace>
  <inkml:trace contextRef="#ctx0" brushRef="#br0" timeOffset="24223.7856">13023 8235 0,'0'25'141,"49"25"-126,1-26 1,-25 26 0,0-50-16,-1 50 15,1-26 1,25 1-16,-50 0 15,25-25-15,-1 50 16,26-50-16,0 24 16,-26 1-16,76 25 15,-75-25-15,24-1 16,1 1-16,24 25 16,-24-25-1,24 49-15,-24-74 16,24 74-16,-49-49 15,25 0-15,-26 0 16,26 0-16,24 24 16,1-24-16,-26 25 15,-24-1-15,0-49 16,25 50-16,-26 0 16,26-1-1,-25-24-15,25 49 0,-1-49 16,-24 0-1,25 25-15,-26-1 16,1-24 0,0 25-16,25-26 15,24 26-15,-24 0 16,-1-1-16,-24 1 16,74-1-16,-49 26 15,-25-50-15,24 24 16,1 1-16,-25-25 15,24 24-15,-49-24 16,50 0-16,-25 49 16,49 1-16,-49-50 15,49 49-15,-24-24 16,24 24-16,1-74 16,-50 25-16,24 0 15,-24 24-15,25-49 16,-26 50-1,1-50-15,0 25 16,0-1-16,24 26 16,-24-50-16,0 50 15,49-26-15,-49 1 0,25 0 16,-25-25-16,-25 25 16,24-25-1,1 25-15,0 24 16,25-49-1,-26 25 1,51 25-16,-1-1 16,-24 1-16,0-25 15,-26 0-15,1-25 32,-25 24-17</inkml:trace>
  <inkml:trace contextRef="#ctx0" brushRef="#br0" timeOffset="27512.0269">11584 12278 0,'50'0'63,"-25"0"-48,24 0 1,26 0-16,-1 0 15,25 0-15,0 0 16,75 50-16,-75-50 16,100 25-16,-26 0 15,1-1-15,24-24 16,1 0-16,-50 50 16,0-50-16,-25 25 15,-50-25-15,25 0 16,0 0-16,-24 0 15,24 0 1,0 0-16,0 0 0,-24 0 16,-26 0-16,51 0 15,-26 0 1,25 0-16,-24 0 16,-1 0-16,-24 0 15,24 0-15,25 0 16,-24 0-16,24 0 15,0 0-15,0 0 16,50 0-16,-49 0 16,-1 0-16,0 0 15,25 0-15,-25-25 16,-24 25-16,-1 0 16,-24 0-16,24 0 15,25-25-15,-74 25 16,0 0-16,0 0 15,-1 0-15,26 0 16,0-49-16,-1 49 16,26-25-16,49 25 15,-25 0-15,0 0 16,0 0-16,-24 0 16,-50 0-16,24 0 15,1 0 1,24 0-16,25 0 15,1 0-15,24 0 16,25 0-16,-50 0 16,50 0-16,-1 0 15,-24 0-15,-24 0 16,48 0-16,-48 0 16,-1 0-16,-25 0 15,-49 0-15,25 0 16,-25 0-16,24-25 15,-24 25-15,99-50 16,-74 50-16,49 0 16,-25 0-16,-24 0 15,24 0-15,1 0 16,-51 0-16,26-24 16,-25 24-16,25 0 15,-26-25 1,26 0 15,-50-25 516,0 25-531,0 1-1,-50-26 1,50 25-16,-24 0 15,-1 25 1,0 0-16,-50 0 16,51-24-1,-26 24-15,0 0 16,-24-25-16,24 25 16,26 0-1,-51 0 1,1 0-16,-1 0 15,-24 0-15,50 0 16,-26 0-16,1 0 16,-1 0-16,1 0 15,-1 0-15,1-25 16,0 25-16,49-25 16,-25 25-16,1 0 15,-1 0-15,0 0 16,1 0-16,-1-49 15,1 49-15,-26 0 16,26 0-16,-1 0 16,0 0-16,-24 0 15,-25 0-15,0 0 16,24 0-16,-24 0 16,24 0-16,51 0 15,-26 0-15,0 0 16,26 0-16,-1 0 15,-25 0-15,25 0 16,1 0 0,-26 0-16,25 0 0,-49 0 15,49 0-15,-49-25 16,24 25-16,0 0 16,-49 0-1,25-25-15,-1 25 16,26 0-16,24 0 15,-25 0 1,25 0 0,1 0-1,-1 0-15,0 0 16,0 0 15,-24 0 16,73 0 94,1 0-110</inkml:trace>
  <inkml:trace contextRef="#ctx0" brushRef="#br0" timeOffset="34129.6112">12700 13618 0,'25'0'94,"25"0"-94,-1 0 16,1 0-16,-25 0 15,0 0-15,-1 0 16,51 0-16,-50 0 15,24 0-15,-24 0 16,49 0-16,-24 0 16,-25 0-16,24 0 15,-24 0 1,0 0-16,25 0 16,-1 0-16,1 0 15,0 0-15,-1 0 16,26 0-1,-51 0-15,51 0 16,-26 0-16,1 0 16,0 0-1,-26 0-15,26-25 16,-25 0-16,49 25 16,-49 0-16,49 0 15,-24 0-15,49 0 16,0-25-16,-49 25 15,49-24-15,-24 24 16,-26 0-16,1 0 16,0 0-16,24 0 15,0 0-15,1 0 16,-26 0-16,51 0 16,-26 0-16,-24 0 15,49 0-15,-50 0 16,51 0-1,-26 0-15,25 0 16,-24 0-16,49 0 0,-25 0 16,-25 0-16,-24 0 15,24 0-15,-24 0 16,-25 0-16,49 0 16,-49 0-1,49 0-15,-49 0 16,25 0-16,24 0 15,26 0-15,24 0 16,24 0-16,-24 0 16,50 0-16,-50 0 15,25 0-15,-50 0 16,0 0-16,1 0 16,-26 0-16,25 0 15,50 0-15,-25 0 16,74 0-16,-74 0 15,25 0-15,-49 0 16,-51 0-16,-24 0 16,49 0-16,1 0 15,-26 0-15,51 0 16,-26 0-16,0 0 16,-49 0-16,25 0 15,-25 0-15,49 0 16,-49 0-16,0 0 15,-1 0-15,26 0 32,-25-25-17,0 0 1,-1 25-16,26-50 16,-25 1-16,0 49 15,0-50-15,-1-24 16,-24 49-16,75-25 15,-75-24-15,25 24 16,24 1-16,-49 24 16,0 0-16,0 0 15,0 0-15,0 1 32,-25-1-17,1 25 1,-1-25-1,0 0-15,-25 25 16,1 0 0,24-25-16,0 25 15,0 0-15,-24 0 16,-26 0-16,50 0 16,-49 0-1,0 0-15,-1 0 0,26 0 16,-26 0-1,1 0-15,-1 0 16,26 0-16,-50 0 16,24 0-16,-24-49 15,-25 24-15,49 25 16,1-25-16,0 25 16,-1 0-16,1 0 15,-1 0-15,26 0 16,-26 0-16,1 0 15,24 0-15,26 0 16,-51 0-16,26 0 16,-1 0-16,-49 0 15,74 0-15,-25 0 16,25 0-16,-49 0 16,0 0-16,-1 0 15,26 0-15,-1 0 16,0 0-16,1 0 15,24 0-15,-74 0 16,24 0 0,-24 0-16,25 0 15,-50 0-15,49 0 16,1 0-16,24 0 16,-24 0-16,-1 0 15,26 0-15,-50 0 16,-1 0-16,-73 0 15,49 0-15,-50 0 16,0 0-16,50 0 16,0 0-16,0 0 15,50 0-15,0 0 16,49 0-16,-74 0 16,24 0-16,-24 0 15,-25 0-15,25 0 16,-50 0-16,25 0 15,49 0-15,-24 0 16,25 0-16,24 0 16,1 0-16,-75 0 15,49 25-15,1 0 16,49-25-16,-50 0 16,26 0-16,-1 0 15,-24 0-15,-1 0 16,1 0-1,24 0-15,1 25 0,24-25 16,-49 49-16,-1-49 16,-24 0-1,-50 0-15,50 25 16,-50 0-16,99-25 16,1 49-16,-1-49 15,1 0-15,24 0 16,25 25-1,-25 0 32,25 0-31,-25-25 0,25 25-16,0 24 15,0 1 1,0-25-16,0 24 15,0-24 1,0 0 0,0 0 15,0 0-31,0-1 16,0 1-1,25 25 16,0-50-15,0 0 0,-1 0-16,26 25 15,-25-25-15,0 0 16,24 0-16,-24 0 16,25 24-1,-26-24 1,26 0-16,0 25 15,-25-25 1,-1 0 78,1 0-79,0 0-15</inkml:trace>
  <inkml:trace contextRef="#ctx0" brushRef="#br0" timeOffset="203319.4661">20315 14188 0,'0'-25'156,"25"1"-156,99 24 16,50-50-16,-1 25 15,51 0-15,-51 1 16,75-26-16,-124 50 16,100-25-16,-125 0 15,-25 25-15,-49 0 16,0-24 156,-25-1-157,-25-25 1,-25 25-16,26 1 16,-26-1-16,50 0 15,-25 0 1,0 25 187,25 25-172,50 25-15,-25-50 0,49 24-1,-24 26-15,-25-25 16,24 0-16,-24 24 15,50 1-15,-75-1 16,24-49-16,-24 25 63,0 0-48,0 0 16,-24 24-15,-1-49-16,25 25 16,-25 0-16,25 0 15,-25 0-15,25-1 16</inkml:trace>
  <inkml:trace contextRef="#ctx0" brushRef="#br0" timeOffset="204344.4823">22746 13717 0,'0'-25'94,"50"25"-79,-1-25-15,1 1 16,-25 24-1,0 0 1,-1 0 0,-24 24 15,0 1-15,0 50-1,0-26-15,0 26 16,0-1-16,0-49 15,-49 49-15,24 1 16,0-26-16,-24 26 16,24-51-16,0 26 15,0-50 1,25 25 31,25 0-47,0 0 15,0-1-15,-1-24 16,1 0-16,0 0 31,0 0-15,24-24 93,-24 24-77,0-50-1,0 50-16,25-50-15,-50 25 16</inkml:trace>
  <inkml:trace contextRef="#ctx0" brushRef="#br0" timeOffset="205448.028">23714 13866 0,'49'-25'16,"-24"0"-1,0 0 1,49-24-16,-74 24 16,25 25-16,-25-25 15,0-24 1,0 24-1,0 0-15,0 0 16,-25 25 15,0 0-15,1 0 0,-1 0-16,0 0 15,0 0 1,0 25-16,-24 25 15,24-26 1,-25 26-16,-24 74 16,24-99-16,1 99 15,24-124-15,25 49 16,0-24 31,0 0-47,25 25 15,-25-26-15,25-24 16,-25 25-16,24-25 16,1 25-16,-25 0 15,25-25-15,-25 25 16,0-1 0,0 26-16,0-25 15,0 25 16,0-26-15,-25 26 0,-24-25-16,-1 24 15,0-24 1,26 0-16,-51 0 16,50-25-1,1 0 1,-1 0-1,0 0 1,0 0 47,25-25-48,0 0 1,-25 25-16</inkml:trace>
  <inkml:trace contextRef="#ctx0" brushRef="#br0" timeOffset="206312.0571">23738 13146 0,'0'100'47,"0"24"-47,-24 25 15,-1-1-15,0-48 16,-25 48-16,1 26 15,24-25-15,-25 0 16,1-25-16,49 0 16,-50-25-16,25 0 15,1-24-15,-1-26 16,0 50-16,0-49 16,0 74-16,25-50 15,-49 51-15,49-51 16,-25 0-16,25-49 15,0 0-15</inkml:trace>
</inkml:ink>
</file>

<file path=ppt/ink/ink1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43:16.481"/>
    </inkml:context>
    <inkml:brush xml:id="br0">
      <inkml:brushProperty name="width" value="0.05292" units="cm"/>
      <inkml:brushProperty name="height" value="0.05292" units="cm"/>
      <inkml:brushProperty name="color" value="#00B0F0"/>
    </inkml:brush>
  </inkml:definitions>
  <inkml:trace contextRef="#ctx0" brushRef="#br0">645 7367 0,'50'0'78,"-1"0"-78,1 0 15,0-25 1,24 25-16,1-25 16,24-24-16,0 49 15,25-50-15,-99 50 16,0-49-16,24 49 15,-24-25 1,0 0-16,24 0 16,-24 0-16,0 25 15,-25-24-15,25-26 16,0 50 0,-25-25-16,0-24 15,24 49-15,-24-50 16,0 25-16,0-49 15,0 49-15,50-25 16,-50-24-16,0 49 16,0-49-16,0 49 15,0-25-15,0 1 16,0-1 0,0 25-16,-25-24 15,25 24 1,-25 0-16,-24 0 15,-1-24 17,1 49-32,24-50 15,-25 25-15,-24-24 16,-25-1-16,99 25 16,-100-24-16,-24 24 15,50 0-15,24 25 16,1-25-16,-1 25 15,25 0-15,-49 0 16,49 0 0,0 0-1,0 0 1,1 0 0,-1 0-16,-25 50 15,1-1 1,-51-49-16,76 50 15,-1-25-15,-25 24 16,25-24-16,-24 25 16,-1 49-16,1-49 15,49-1-15,-25 26 16,0-26-16,25 26 16,0-1-1,-25-24-15,25-1 16,0-24-16,0 25 15,0-1-15,0 1 16,0-25-16,0 24 16,0-24-16,0 25 15,25-50-15,0 74 16,0-24-16,24 24 16,1-49-1,-50 25-15,49-26 16,-49 1-16,25-25 15,0 25-15,0 0 16,0-25 15,-1 0-15,1 0 0,0 0-1,25 25 1</inkml:trace>
  <inkml:trace contextRef="#ctx0" brushRef="#br0" timeOffset="5143.7829">4391 10393 0,'0'50'0,"0"-25"16,0-1-1,0 1 32,0 0-16,49-25-15,1 0-16,-25 0 16,24 0-16,-24 0 15,25 0-15,-25 0 16,-1 0-16,1 0 16,25 0-16,24 0 15,100 0-15,-25 0 16,-25 0-16,49-25 15,-123 25-15,0 0 16,-26 0-16,1 0 47,0-25-16,-25-24-15,25-1-16,0 1 0,-25-1 15,0 0 1,0 1-16,0 24 16,0-25 15,0 1-15,-25 49-1,25-25-15,-25-25 16,-25 1-16,26 24 15,-1-25-15,25 25 16,-25 1-16,25-1 16,-25 0-16,-24 0 15,24 25-15,-25-49 16,-74-1-16,50 50 16,24-74-16,-74 49 15,50-25-15,-1 1 16,1 24-16,24-25 15,-49 1 1,49 24-16,-24 0 0,-25 0 16,49 25-16,1 0 15,24 0 1,-25 0 0,1 0-16,-1 0 15,-24 50 1,49-50-16,-25 74 15,0-49-15,26 0 16,24 74-16,-25-49 16,-25 24-16,25-24 15,1-1-15,24 1 16,-25-1-16,0 26 16,25-50-16,0 49 15,0-24-15,0-1 16,0 1-16,0-25 15,0 24-15,0 1 16,25 0-16,24-1 16,1 1-16,-25-25 15,0-25 1,-1 0 0,1 0-16,0 0 31,0 0-16,0 0 1,-25 24-16,25-24 0,-1 25 16,1-25-16,0 25 31</inkml:trace>
  <inkml:trace contextRef="#ctx0" brushRef="#br0" timeOffset="21904.0888">4143 12105 0,'0'0'0,"25"0"32,49 0-32,-49 0 15,24 0-15,-24 0 16,25 0-16,-25 0 16,-1 0-16,1 0 15,25 0-15,-1 0 16,1 0-1,0 0-15,24 0 0,25 0 16,-74 0 0,49 0-16,1 0 15,-50 0 1,0 0 0,-1 0-1,1 0-15,0 0 16,0-50-16,0 25 15,-1 0-15,-24 1 16,0-1-16,50-25 16,-50 25-16,0 1 15,0-26-15,0 0 16,0 1 0,0-1-16,-25 1 15,25 24-15,0-25 16,0 25-16,-49-24 15,24-1 1,0 25-16,0 1 16,0-1-1,-24 0-15,-1 0 0,25 25 16,0-25-16,-49 25 16,49 0-1,-24 0 1,-1 0-16,0 0 15,-24 0-15,0 0 16,49 25-16,0-25 16,-25 0-16,26 25 15,-1-25 1,25 25 0,-50 0-1,25 24 1,1 1-16,-1-25 15,0-1-15,25 1 32,0 0-17,0 0 1,0 0 15,0 24-15,0-24-16,0 49 15,0-24-15,25 0 16,0-26 62,-1-24-78,1 25 16</inkml:trace>
  <inkml:trace contextRef="#ctx0" brushRef="#br0" timeOffset="24143.5837">4763 10517 0,'0'50'141,"0"-1"-141,0 1 15,0 0-15,0-1 16,0-24-16,0 0 16,0 0-16,0 24 31,0 1-31,0-25 15,0 24-15,0 1 16,0-25-16,0-1 16,0 1-1,0 0 17,-25-25 124,25-50-156,0 26 15,-25-1-15,25 0 16,-25 0-16,25 0 16,0-24-16,-24 24 15,24-25-15,0 100 266,0-25-250,0 24-16,24-24 15,1 25 1,-25-25 46,0 24-46,25-49 0,0 50-1,-25 0-15,49 24 16,-49-49-16,0 0 15,50-25 189,-50-25-173,25 0-16,-25 0-15,0-24 16,0 24 0,0 0-16,49-25 15,-49 25 17,0-49-17,0 49 1,0 0-1,25 1-15,-25-1 16</inkml:trace>
  <inkml:trace contextRef="#ctx0" brushRef="#br0" timeOffset="41703.937">17016 12923 0,'50'-25'78,"0"1"-63,24-26 1,-24 0-16,-26 50 16,26-24-16,-25 24 15,0-25-15,-1 25 16,1 0 0,0 0-1,0 0 1,-25 25 15,0 24-15,0-24-16,0 49 15,0 1-15,-25-26 16,0 51-16,-24-51 16,24 1-16,-25 24 15,25-24-15,-24-25 16,-1 74-16,1-99 15,49 25 1,-25-25 15,99 49 47,-24-24-62,24-25-16,50 0 16,0 25-16,-25-25 15,-49 0-15,0 0 16,-50 25 109</inkml:trace>
  <inkml:trace contextRef="#ctx0" brushRef="#br0" timeOffset="42736.0329">18529 12774 0,'0'0'0,"0"-74"0,0 0 16,0 49-1,0 0 1,0 0-16,0 0 16,-24 25-1,-26 0 1,0 0 0,1 25-1,24 0-15,-25 0 16,26 0-16,-1-1 15,0 1-15,0 25 16,0-25-16,25-1 16,0 51-16,-24-26 15,24-24-15,0 0 16,0 25-16,0-26 16,0 1-16,0 25 15,0-1-15,24-24 31,1 25 1,0 0-32,0 24 15,0-49 1,-1 24-16,-24 1 0,0 0 16,0-26 15,0 1-16,-24-25-15,-1 0 16,-25 25-16,1 0 16,-1-25-16,-24 0 15,49 0 1,0 0-16,0 0 62</inkml:trace>
  <inkml:trace contextRef="#ctx0" brushRef="#br0" timeOffset="43783.8672">18207 12378 0,'0'-25'0,"0"50"31,0-1-31,0 1 16,0 25-16,0-1 15,0-24 1,0 50-16,0-1 16,0 0-16,-25-24 15,25 49-15,0 25 16,-25 25-16,25-25 15,0-25-15,0-24 16,0-1-16,0 1 16,0-1-16,-24-24 15,24-1-15,-25 1 16,25-1 0,0 1-16,-25-25 15</inkml:trace>
  <inkml:trace contextRef="#ctx0" brushRef="#br0" timeOffset="44695.6912">16099 12973 0</inkml:trace>
  <inkml:trace contextRef="#ctx0" brushRef="#br0" timeOffset="45151.7011">15677 13047 0</inkml:trace>
  <inkml:trace contextRef="#ctx0" brushRef="#br0" timeOffset="45575.5849">15106 13047 0</inkml:trace>
  <inkml:trace contextRef="#ctx0" brushRef="#br0" timeOffset="69040.9984">14610 12998 0,'0'-25'47,"25"50"-31,0-25-1,0 24 48,0-24-48,24 0 17,-24 0-17,0-49-15,49-50 16,-49 49-16,-25 25 15,25 0-15,0 1 32,-1 24 30,-24 24-46,0 1-1,0 0-15,0 0 16,50 24-16,-25-49 94,24 0-79,1 0 1,0 0-16,-1-24 16,-24 24-1,0 0 95,-25 24-95,25 1-15,-25 0 16,24-25-16,26 0 78,0 0-62,-1-50-16,-24 26 15,0-1 1,0 25 31,-1 0-16,1 0 32,0 0-48,0 0 1</inkml:trace>
  <inkml:trace contextRef="#ctx0" brushRef="#br0" timeOffset="73368.1806">17711 12700 0,'0'-25'0,"-50"-24"16,25 49-16,-24 0 16,-26-25-16,-24 25 15,-50-25-15,1-25 16,-76 26-16,100 24 15,-49 0-15,123 0 16,0 0-16,26 0 16,-1 0-16,25 24 15,0 1 1,-50 25-16,50-1 16,0-24-1,0 25 1,0-1-16,0 1 15,0-25-15,0 49 16,0 1-16,0-1 16,50-24-16,-25 49 15,24-49-15,1-1 16,-25 1-16,24 24 16,26-49-16,24 25 15,-49-26-15,24 1 16,-24 0-16,-1-25 15,-24 25-15,25-25 16,49 49-16,50-49 16,-25 0-16,124 0 15,-99 0-15,99 0 16,-25 0 0,-50 0-16,26 0 0,-75 0 15,-25 0-15,-74 0 16,0 0-16,0 0 31,-1 0 0,51-24-31,-75-26 16,0 0-16,25 1 16,-25-1-16,24 25 15,-24-24-15,0-1 16,25 1-16,-25-1 15,0 0-15,0 25 16,0-49-16,0 24 16,0 26-1,-25-51-15,-24-24 16,24 49-16,0 1 16,0-1-16,1 1 15,-1 49 1,0 0 15,0 0-31,0 0 16,-24 0-1,24 0-15,-50 0 16,-24 0-16,-25 0 16,25 0-16,0 0 15,0 0-15,-25 0 16,0 24-16,-25 51 15,0-50-15,50-1 16,-1 1 0,51 0-16</inkml:trace>
  <inkml:trace contextRef="#ctx0" brushRef="#br0" timeOffset="90368.8455">18480 12973 0,'49'0'46,"-24"25"-46,25 24 16,24 1-16,-49-1 16,25-24-16,-26 0 15,1-25-15,0 0 16,-25 25 0,25-25 62,0 0-78,24-75 15,-24 1-15,74 0 16,-24-26-16,-26 26 16,1 0-16,-25 24 15,0 25-15,-25-24 16,24 49-16,-24-25 15,25 0-15,-25 0 32,25 50 15,0 25-32,-25-1-15,25 1 16,-25-25-16,24-1 15,-24 26-15,0-25 16,50 24 0,-50 1-1,25 0-15,0-26 16,-25 26-16,0-25 31,24 0 47,1-25-62,0-25-16,25-25 16,-1-24-16,1-25 15,-25 24 1,-25 26-16,0 24 15,49-50-15,-24 75 16,-25-24 0,25 24 62,0 24-63,24 76-15,-49-26 16,75 75 0,-26-25-16,51 50 15,-1-50-15,-50-75 16,1 1-16,-25-1 16,-25-73 62,0-1-78,0-25 15,0 25-15,25-24 16,-1 24-16,-24-49 16,0 24-1,0 25-15,0-25 16,0-24-16,25 24 15,-25 26-15,25-26 16,-25 0 0,0 26-1,25-1-15,0 0 16,-25 0 0,0 0-16,24-24 46,26 74 1,-25 24-47,0 26 16,-1-1-16,1-24 16,0-1-16,-25-24 15,0 0-15,25 24 16,0-49-1,-1-24 110,-24-51-109,0 1-16,25 24 16,0-49-16,-25 49 15,25 1 1,-25-1-16,25 50 16,24 0 62,-24 0-63,50 124-15,-51-25 16,51 75-16,24-50 16,-25-25-16,26 50 15,-51-74-15,1-1 16,-25-24-16,-25-75 78,0 0-78,0-49 16,49 24-16,-24-24 15,-25-1 1,0 50-16,74-99 15,-49 99-15,-25 1 16,25-51 0,25 1-16,-50 49 15,0-25-15,24 1 16,1-1-16,-25 25 16,0 1-16,0-26 15,25 25-15,0 25 78,0 50-62,-1-25-16,1 24 16,-25-24-16,25 0 15,25 24 1,-25-49 124,24 0-140,-24 0 16,0-49-16,24-26 16,1 1-16,-25 0 15,0 24-15,-1 25 16,-24-24-16,0 24 16,25 25 62,0 0-78,0 0 15,49 74 1,-24 1-16,-1 24 16,1 25-16,49 0 15,-24-50-15,-75-24 16,24-25-16,1-1 15,0 1 32,-25-74 31,25-51-62,-25 51-16,0-1 16,25-49-16,-25 25 15,49-26-15,-49 26 16,25 49-16,0 0 78,0 25-62,0 25-1,-1 0-15,1 49 16,25 1-16,24 74 16,50 24-16,0-24 15,-49-74-15,-1 49 16,-74-149 78,25-25-94,-25 1 15,25-1-15,-1 0 16,-24 1-16,25-26 15,-25-24-15,25 49 16,0-24-16,-25 49 16,25-24-16,-1-1 15,-24-24-15,25 24 16,0 0 0,0 50 62,24 0-63,1 50-15,0 74 16,24-74-16,-24 74 16,-1-75-16,1 50 15,-25-74 1,24 25-16,-24-25 15,0 24 1,25-123 125,-50 49-141,0-49 15,0-1-15,0 26 16,24-1-16,-24-24 16,25 49-16,-25 0 15,0 0 16,25 25 16,0 0 0,0 0-31,24 0-16,-49 25 15,25 0-15,-25 24 16,25 1-16,0-25 16,-1 0-1,-24-1 48,25-24-16,0-24-16,0-51-31,-25 1 16,25 49-16,-25-25 15,49-24-15,-49 49 16,0 0-1,25 25 64,0 25-64,0 50-15,-1-26 31,-24-24-15,0 0 78</inkml:trace>
  <inkml:trace contextRef="#ctx0" brushRef="#br0" timeOffset="94463.7506">25053 12700 0,'0'-25'140,"0"-24"-124,0 24-16,0 0 15,0 0-15,0-24 16,0 24 0,0 0-1,0 0 1,0 0 0,0 1-16,0-51 156,0 1-141,0 24-15,0 0 16,0 1-16,0-26 16,0 26-16,0 24 15,0 99 454,0 50-469,0 1 16,0-51-16,0-49 15,0 24-15,0-73 125,0-1-109,0 0 0,0 0-1,0 0-15,0 1 31,-25-1-15,25 50 109,25-50-62,-25-25-63,0-24 15,0 49 1,-25 25 78,25 25-63,0-1-16,25-24 48,-25-24-63,0-1 16,0 0-1,0 0 1,-25 25 62,50 0-16</inkml:trace>
  <inkml:trace contextRef="#ctx0" brushRef="#br0" timeOffset="96735.935">20291 11683 0,'0'-25'78,"-25"25"-63,-50 0-15,1 0 16,0-25-16,-100 1 16,50 24-16,-25 0 15,0-50-15,0 50 16,50 0-16,50 0 16,-51 0-16,26 0 15,0 0-15,-75 0 16,49 25-16,1-25 15,25 0-15,49 25 16,-25-25-16,26 0 16,-1 0-16,50 0 93,24 0-77,-24 0 0,49-25-16,-24 25 15,24-25-15,1 0 16,-50 25-16,24 0 16,1 0-16,-25-25 15,0 25 1,-1 0-16,-24-24 125,25 24-78,0 0-32,-25-25 32,0 0 31,-25 25-62,0 0-16,1-25 16,-1 25-16,0 0 15,0 0-15,-25 0 16,1 0-16,-1 0 15,25 0-15,1 0 16,-26 0-16,25 0 16,-24 0-1,24 25 1,25 0 0,-50 0-1,25-25 16,1 24-15,-1 1 15,0 0-31,0-25 32,25 25 14,-49 0-30,49-1 109,24-24-125,1 0 16,74 0-16,1 50 15,24 0-15,24-26 16,-23 51-16,-26-26 16,-74-24-16,24-25 15,-24 0 1</inkml:trace>
</inkml:ink>
</file>

<file path=ppt/ink/ink1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45:59.032"/>
    </inkml:context>
    <inkml:brush xml:id="br0">
      <inkml:brushProperty name="width" value="0.05292" units="cm"/>
      <inkml:brushProperty name="height" value="0.05292" units="cm"/>
      <inkml:brushProperty name="color" value="#00B0F0"/>
    </inkml:brush>
  </inkml:definitions>
  <inkml:trace contextRef="#ctx0" brushRef="#br0">10220 8285 0,'25'49'78,"-1"-24"-62,-24 25-1,25-50 1,-25 25 0,25-1 15,0-24 16,0 0-32,0 0 17,-1-24-17,26-51-15,49-74 16,-24 1-16,24 73 15,0-49-15,0 0 0,-24 50 16,73-50 0,-24 24-16,-24 1 15,-51 74-15,1-49 16,-25 74-16,0-25 16</inkml:trace>
  <inkml:trace contextRef="#ctx0" brushRef="#br0" timeOffset="5665.1196">5904 11485 0,'25'0'47,"24"0"-32,-24 0 1,49 0-16,1 0 16,24 0-16,25 0 15,-25 0-15,50 0 16,-25 0-16,75 0 16,-26 0-16,26 0 15,-50 0-15,74 0 16,-99 0-16,49 0 15,-24 0-15,-25 0 16,-24 0-16,24 0 16,0 0-16,49 0 15,-74 0-15,50 0 16,-74 0-16,24 0 16,-50 0-16,51 0 15,-51 0-15,26-25 16,-26 25-16,1 0 15,24-50 1,-24 50-16,24-25 16,1 1-16,-26-1 31,1 0-31,-25 25 16,0-25-16,-1 25 15,1-25-15,0 25 16,25-49-1,-50 24 1,0 0 15,0 0-31,0 0 16,0 1-16,24-26 16,-24 25-16,0 0 15,0-24-15,0 24 16,0-25-16,0 26 15,0-26 1,0 25 0,-24 25-16,24-25 15,-25 25-15,-25 0 16,1 0 0,-1 0-1,-49-49-15,49 49 16,1 0-16,-51-25 0,1 25 15,0-25 1,-25 25-16,-25-25 16,50 25-16,24-24 15,-24 24-15,0 0 16,0 0-16,0 0 16,24-25-16,1 25 15,49 0-15,-74 0 16,24 0-16,1 0 15,-1 0-15,1 0 16,24 0-16,26 0 16,-51 0-16,1 0 15,-1 0-15,51 0 16,-26 0-16,0 0 16,1 0-16,-1 25 15,-24-25 1,-1 0-16,1 0 15,24 24-15,1-24 16,-51 0-16,51 25 16,-26 0-16,-49-25 15,-24 0-15,24 25 16,24-25-16,51 25 16,-26-25-16,1 0 15,-25 49 1,-1-49-16,26 25 15,24-25-15,-24 0 16,24 25-16,-24-25 16,0 0-16,24 25 15,25-25-15,-49 0 16,74 24-16,-25-24 16,0 25-1,0 0 48,1 25-48,24-1-15,0-24 16,0 0-16,0 49 16,0-24-16,24 0 15,1-1-15,-25-24 16,50 49-16,-25-74 15,24 75-15,-24-50 16,0-1 0,0-24-1,-1 25-15,1-25 0,0 0 16,0 0 0,-25 25-16,25-25 15,-1 0 1,1 0-16,0 25 15,0 0-15,0-1 16,24-24 0,-24 0-1,0 0 1</inkml:trace>
  <inkml:trace contextRef="#ctx0" brushRef="#br0" timeOffset="7624.4476">10170 10294 0,'-25'0'62,"25"50"-46,25-1-16,-25-24 16,0 0-16,50 49 15,-25-24-15,-25-25 16,24-1-16,26 26 16,-25-50 124,25-25-124,-26 0-16,26-49 15,0-25-15,-1 49 16,1 1-16,24-51 16,-24 26-16,-1 24 15,-24 26-15,25-76 16,-1 51-16,-24 24 16,50-74-16,-26 49 15,1 25-15,74-74 16,-25 49-16,0 1 15,50-26-15,-74 1 16,49 0-16,-75 49 16,1-25-16</inkml:trace>
  <inkml:trace contextRef="#ctx0" brushRef="#br0" timeOffset="18592.4104">2555 14511 0,'0'-25'47,"25"25"-47,49 0 16,-24 0-1,74 0-15,0 0 16,25 0-16,74 50 16,-24-26-16,24-24 15,25 50-15,0-50 16,-50 0-16,1 0 16,-1 0-16,-49 0 15,-74 0-15,49 0 16,-50 0-16,50-25 15,-25 0-15,50-24 16,-25-1-16,-25 1 16,-24 49-16,49-75 15,-25 25-15,-25 1 16,-24 24-16,24-49 16,-49 74-16,-25-25 15,25-25-15,0 1 16,0-1-16,-1-24 15,26-1 1,0-49-16,-1 75 0,-24-51 16,0 1-16,24 25 15,-24 49-15,-25-25 16,0 26-16,0-26 16,0 25-1,0 0-15,0-24 16,-25 49-1,25-25-15,-24 25 16,-26-50-16,0 25 16,1 1-16,-125-51 15,50 50-15,-50-49 16,-74 49-16,25 0 16,-50 1-16,1-26 15,48 25-15,1 0 16,0 25-16,0 0 15,49 0-15,0 0 16,25 0-16,-99 0 16,50 25-16,0 0 15,-1 0-15,25 49 16,26-24-16,24-25 16,-75 49-16,100-49 15,-50 74-15,0-49 16,25 24-16,75-74 15,-1 75-15,0-51 16,26 26 0,-26-25-16,25 0 0,0 74 15,1 0 1,-26 75-16,25-26 16,25 1-16,0 0 15,-25-25-15,25-25 16,0-49-16,0 24 15,0 1-15,0-26 16,75 1-16,-1-25 16,1 0-16,73-1 15,26-24-15,-50 0 16,-25 0-16,1 0 16,24 0-16,-50 0 15,-24 0-15,24 0 16,-24 0-16,-26 0 15,1 0-15</inkml:trace>
  <inkml:trace contextRef="#ctx0" brushRef="#br0" timeOffset="26832.4366">10195 13419 0,'25'0'62,"0"50"-62,49 0 16,-24-1-16,-25-24 15,49 49-15,-24-24 16,-50-25-16,74 24 16,-49-49-1,0 25 1,-1-25 0,1 0 15,25 0-16,-25 0 1,74 0-16,-50-49 16,26-26-16,24 1 15,0-25-15,-24-1 16,-1 26-16,25-50 16,1-25-16,-76 75 15,76-50-15,-51 74 16,1-24-16,24-26 15,1 1-15,-1 74 16,0-24-16,-24 24 16,-25 0-16,0 25 15,-1 0 142</inkml:trace>
  <inkml:trace contextRef="#ctx0" brushRef="#br0" timeOffset="31304.1003">15503 9004 0,'25'0'31,"49"0"-31,-24 0 15,25 0-15,-1 25 16,-24-25-16,-1 0 16,-24 25-16,25-25 15,-1 0-15,26 0 16,-1 0-16,0 0 16,26 0-16,-26 0 15,0 0-15,26 0 16,-76 0-16,26 0 15,-25 0-15,0 0 16,0 0 0,-1 0-1,1 0 1,0 0-16,0 0 16,49-50-1,-24 50 1,-1-50-16,-24 26 15,0 24-15,0 0 16,24 0-16,-24-25 16,25 0-16,-25 0 15,-1 25 1,-24-49 0,50-1-1,-25 0 1,0 26-16,-25-26 15,49 0-15,-49 26 16,0-26-16,0 0 16,25 1-1,-25-1 1,0 1 0,0 24-16,0-25 15,0 1 1,0-1-16,0-24 0,0 24 15,0 0 1,25 1-16,-25-1 16,0 25-16,0-49 15,0 24-15,0 1 16,0-1-16,0 25 16,0-24-16,0 24 15,0-25 1,0 1-16,0-26 15,-25 1 1,0 49 0,0 0-16,1-24 15,-26 24-15,-24-25 16,49 50-16,-25-49 16,-74 24-16,75 0 15,-1 0-15,-49 0 16,24-24-16,51 24 15,-101-25 1,76 25-16,24 1 0,-74 24 16,24-25-16,-49 25 15,75-25 1,-1 25-16,1 0 16,24 0-16,-50 0 15,51 0-15,-1 0 16,0 0-16,-49 0 15,49 25 1,0 0-16,0-1 16,-49 51-16,49-50 15,-25 24-15,1 1 16,-1 0-16,0-26 16,50 26-16,-24-25 15,-1 24-15,0 1 16,25-25-1,0 0 1,0-1-16,0 1 16,0 25-16,0-1 15,-25 1-15,25 49 16,0-49-16,-25 49 16,25-25-16,0-24 15,0 24-15,0 1 16,0-25-1,0-26-15,0 1 0,0 0 16,0 25 0,0-26-16,0 26 15,0 0-15,50-1 16,-25 1 0,-25-25-1,25-1 1,-1 26-1,1-25 1,0 0 0,0-1-1,0 1-15,-1 0 16,1 0 0,0-25-1,-25 25-15,25-25 16,0 24-16,0 1 15,24 0 1,-49 0-16,25-25 0,0 25 16,0-1 15</inkml:trace>
  <inkml:trace contextRef="#ctx0" brushRef="#br0" timeOffset="35264.1349">15652 11609 0,'50'0'63,"24"0"-47,-24 0-16,99 0 15,-1 24-15,26 1 16,24-25-1,-24 25-15,25 0 0,-51-25 16,-24 0-16,50 0 16,-25 0-1,0 0-15,-25 0 16,25 0-16,-25 0 16,24 0-16,-48-75 15,24 51-15,24-51 16,-73 50-16,49-49 15,-75 24-15,1 26 16,0-51-16,-25 75 16,-1-25-16,-24 1 31,25-1-31,-25 0 16,25-25-1,0 1-15,0 24 16,-1-50-16,1 26 15,-25 24-15,0-49 16,0 49-16,0 0 16,0-25-16,0 1 15,0-1 1,-25 1-16,25 24 16,-74-25-1,49 1-15,-49-26 0,-26 26 16,-48-26-16,48 50 15,-48-24-15,48 24 16,-24 0 0,25 0-16,-50 1 15,25 24-15,-25-50 16,25 50-16,-24 0 16,-1 0-16,-50 0 15,51 0 1,24 0-16,-1 0 15,-123 50 1,25-1-16,149-49 16,-125 25-1,75-25-15,25 0 16,49 25-16,-24-25 16,-75 49-1,75-24-15,24-25 16,-24 25-16,24 0 15,25 24 1,1-24-16,-1 25 16,0-1-16,25-24 15,-25 25-15,-24 74 32,49 0-32,-25-75 15,-25 150 1,50-100-16,0-24 15,0-1-15,0 0 16,0-49-16,0 25 16,0-25-16,0-1 15,0 1-15,0 0 16,50-25-16,-1 25 16,-24-25-16,25 25 15,-25-25-15,24 0 16,-24 0-1,25 0-15,-26 0 16,26 0-16,-25 0 16,0 0-1</inkml:trace>
  <inkml:trace contextRef="#ctx0" brushRef="#br0" timeOffset="38352.184">19670 11435 0,'0'25'31,"0"49"-15,25-24-16,0 24 15,-25-24-15,25-25 16,0-1-16,-25 1 15,0 0-15,0 25 16,24-26-16,-24 1 16,0 50-1,0-51-15,0 26 0,0-25 16,0 0 15,0-1-31,0 1 31,0 0-31,0 0 16,0 0 0,0 0-1,0-1-15,0 1 16,0 0-16,0 0 16,0 0 62,-24-25-63,-51 0 1,50 0-16,1 0 16,-26 0-16,25 0 15,-24-25 1,49 0-1,-25 25-15,-25-50 0,50 26 16,-25 24 0,-24-25-16,24 0 15,50 50 110,24-25-109,1 74-16,-25-49 16,24 0-16,-24 24 15,25 1-15,-25 0 16,24-1-16,-24-24 15,0 0-15,24 24 16,-24-49 140,-25-24-156,25-76 16,0 76 0,0-26-16,0-24 15,24-1-15,-49 26 16,25-1-16,0 25 15,0-74-15,-1 74 16,-24 0 0,0 0-1,25 25 1</inkml:trace>
</inkml:ink>
</file>

<file path=ppt/ink/ink1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46:51.888"/>
    </inkml:context>
    <inkml:brush xml:id="br0">
      <inkml:brushProperty name="width" value="0.05292" units="cm"/>
      <inkml:brushProperty name="height" value="0.05292" units="cm"/>
      <inkml:brushProperty name="color" value="#00B0F0"/>
    </inkml:brush>
  </inkml:definitions>
  <inkml:trace contextRef="#ctx0" brushRef="#br0">4540 10393 0,'24'0'62,"51"0"-46,24 0-16,0 0 15,-24 0-15,24 0 16,-49 0-16,49 0 16,0 0-16,0 0 15,25-25-15,25 1 16,-25 24-1,-74-25-15,49 0 16,-50 0-16,-24 25 16,74-49-16,-24-1 15,-50 50-15,49-25 16,-24 0-16,-1-24 16,1-1-16,0 0 15,24-24-15,-49 24 16,0-24-16,24 24 15,-24 1 1,-25 24 0,0 0 15,0 0-15,-25 1-16,0 24 15,-24-50-15,24 0 16,-74-24-16,24-25 15,26 74-15,-1-25 16,25 26-16,-49-26 16,24 25-1,-24-24-15,-1 24 16,-49 0-16,50 0 0,-25 25 16,0-25-1,-1 25-15,-48 0 16,48 0-16,1 0 15,25 0-15,-1 0 16,1 0-16,24 0 16,-24 0-16,24 0 15,25 0-15,-24 0 32,-1 50-32,25 0 15,-24-26-15,-1 51 16,1-1-16,24-49 15,0 49-15,0-24 16,0 0-16,-24 24 16,49 0-16,-50-24 15,25 0-15,25-1 16,-49 1-16,24 24 16,25-24-16,0-25 15,0 24-15,0-24 16,0 25-16,0-25 31,0-1 16,0 1-31,50 0 15,24 0-31,-49-25 15,0 49-15,-1-49 16,1 25-16,0 0 16</inkml:trace>
  <inkml:trace contextRef="#ctx0" brushRef="#br0" timeOffset="1304.3339">6846 10344 0,'-24'0'93,"48"-50"-93,76 50 16,24-25-16,0 25 16,74-25-16,1 1 15,49-26-15,-25 25 16,50 0-16,0 1 16,-1-51-16,-48 50 15,-76 25 1,1-25-16,-124 25 0,0 0 15</inkml:trace>
  <inkml:trace contextRef="#ctx0" brushRef="#br0" timeOffset="2976.4225">9922 9351 0,'25'25'63,"-25"0"-48,25 25-15,0-1 16,-1-24-16,1 0 15,-25 24-15,25 1 32,0 0-32,0-50 125,-1-25-110,76-50-15,-1-49 16,0-24-16,-49 24 16,99-25-16,-50-25 15,-25 50-15,75-25 16,-124 50-16,74-25 15,-74 74-15,24-24 16,-24 49-16,0-24 16,0 24-16,0 0 15,-25 0-15,24 0 16,-24 1 0,50-1-16,-50 0 31</inkml:trace>
  <inkml:trace contextRef="#ctx0" brushRef="#br0" timeOffset="5672.2316">5061 13171 0,'24'0'63,"26"0"-48,0 0-15,24-25 16,0 25-16,50-24 16,50 24-16,99-75 15,-50 50 1,50 1-16,-25 24 16,25 0-16,0 0 15,-50 0-15,-49 0 16,-50 0-16,49 0 15,-74 0-15,50-25 16,-49 25-16,24-50 16,0 25-16,0 25 15,24-24-15,26-1 16,-25-25-16,-50 50 16,0 0-16,-24 0 15,-1-25-15,-24 25 16,24-24-16,-49 24 15,25 0-15,-26-50 16,1 50-16,25-25 16,49-49-16,-74 74 15,24-25-15,-24-25 16,25 1 0,-50 24-16,0 0 15,0-49-15,0 24 16,0 1-1,0-1-15,0 25 0,0-25 16,0-24 0,0 24-16,0 1 15,0-1 1,-25 1-16,0 24 16,0 0-16,1 25 15,-26-50-15,25 50 16,-49 0-16,-50 0 15,25 0-15,-1 0 16,-73 0-16,24 0 16,0 0-16,-25-24 15,1-1-15,-50 0 16,49-25-16,-25 26 16,1-1-16,99 25 15,-50-25-15,50 25 16,0 0-16,-50 0 15,25 0-15,-75 0 16,26 0-16,-26 0 16,50 0-16,1 0 15,-26 0-15,0 0 16,50 0-16,-49 0 16,49 0-1,49 0-15,-24 0 16,49 0-16,-24 0 15,0 0-15,49 50 16,0-50-16,0 0 16,0 0-16,0 0 15,-24 0 1,-50 49-16,74-49 16,-50 0-16,-24 50 15,74-50-15,-24 0 16,24 0-16,0 0 15,-24 25-15,-1 24 16,25-24 0,25 0-1,0 0-15,0 24 16,0 1-16,0-25 16,-25 49-16,25 0 15,0-24-15,0 25 16,0-26-16,0 1 15,0-25-15,0 24 16,0 1-16,25-1 16,0-24-16,-25 25 15,50-1-15,-26 1 16,-24 24-16,25-24 16,25 24-1,-50-24-15,25-25 16,-25 0-1</inkml:trace>
  <inkml:trace contextRef="#ctx0" brushRef="#br0" timeOffset="12048.6549">10319 12129 0,'0'25'47,"0"50"-47,0-1 16,0-49-16,0 49 15,0-49-15,0 25 16,25-25-16,0-1 63,0-24-48,-1-24-15,1 24 16,99-50-16,-74 0 15,74-49 1,-75 25-16,26-26 16,-26 26-16,51 0 15,-26-26-15,0 51 16,1-50-16,-26 74 16,1-25-16,0 25 15,-1-24-15,-49 24 16,25 0-16,50-24 15,-75 24-15,24 0 16</inkml:trace>
  <inkml:trace contextRef="#ctx0" brushRef="#br0" timeOffset="13378.1462">15528 10319 0,'0'-25'79,"50"25"-79,-1 0 15,26 0 1,-1 0-16,1-25 15,-26 25-15,26 0 16,-1-25-16,0 25 16,26-49-16,24 24 15,-25 25-15,-25 0 16,25 0-16,-24 0 16,24-25-16,-24-24 15,-1 49-15,0 0 16,-49 0-16,0 0 15</inkml:trace>
  <inkml:trace contextRef="#ctx0" brushRef="#br0" timeOffset="14264.3484">15702 10492 0,'25'0'78,"49"0"-62,0 0-16,26 0 15,-1 0-15,25 0 16,0 0-16,49 0 15,-24 0-15,-49-24 16,-26-26-16,-24 50 16,-1 0-16,-24 0 15,0-50-15,0 50 16,-1 0 15</inkml:trace>
  <inkml:trace contextRef="#ctx0" brushRef="#br0" timeOffset="21608.1108">15503 9153 0,'25'0'109,"25"0"-109,24 0 16,1 0-1,24 0-15,0 0 16,50 0-16,-25 0 16,0 0-16,49 0 15,-73 0-15,73 0 16,-73-25-16,-1 25 16,50 0-16,-75 0 15,25 0-15,0 0 16,1 0-16,-51 0 15,26 0-15,24 0 16,0 0-16,0 0 16,25 0-16,0 0 15,50 0-15,-75 0 16,0 0-16,-49 0 16,49 0-16,0 0 15,1 0-15,-1 0 16,99-49-16,-98 49 15,48 0-15,26 0 16,0 0-16,-1 0 16,26 0-1,-75 0-15,0 0 0,49 0 16,-24 0 0,-50 0-16,1 0 15,-1 0-15,25 0 16,25 0-16,49 0 15,-24-25-15,-75 0 16,75 0-16,-125 25 16,75-50-16,-74 50 15,49 0-15,0 0 16,-74 0-16,25 0 16,-25 0-16,24-24 15,-49-1 63,25-50-78,0 1 16,-25-25-16,0 24 16,0-24-16,0 74 15,0-49-15,0 0 16,0 49-1,0-50-15,0 1 0,-25 49 16,25 0-16,-25 25 31,-24-24-15,-51-1 0,-24 0-16,-49 25 15,24-25-15,0-25 16,-49 26-16,-1-1 15,-49 0-15,50 25 16,24 0-16,-24 0 16,-1 0-16,1 0 15,49 0-15,-99 0 16,25 0-16,-1 0 16,26 0-16,-50 0 15,49 0-15,1 0 16,-50 50-16,25-26 15,0 1-15,-50-25 16,0 0-16,74 0 16,-24 0-16,0 0 15,0 25-15,74-25 16,-25 25-16,1 0 16,-26 0-16,-49 24 15,25-49-15,-25 99 16,49-99-1,1 0-15,-1 25 16,1 0-16,99-25 16,-25 25-16,25 0 15,49-25-15,0 24 16,50 1 31,-24 0-47,24 25 15,0 24-15,0 0 16,0 26-16,0-26 16,0 0-16,0-49 15,0 50-15,49-26 16,26 26-16,-51-50 16,51 24-16,49 1 15,-50 24-15,50-24 16,-25-25-16,25 24 15,-24-49-15,-1 25 16,0-25-16,0 50 16,25-50-1,-24 0-15,73 0 0,1 0 16,24 0-16,-74 0 16,25 0-1,-99 0-15,-1 0 16</inkml:trace>
  <inkml:trace contextRef="#ctx0" brushRef="#br0" timeOffset="30112.2745">18182 12725 0,'25'0'31,"0"0"-31,24 0 16,26 0-16,24 0 15,-49 0-15,24 0 16,0 0-16,26 0 15,-1 0-15,75 0 16,24 0-16,25 0 16,-24 0-16,-1 0 15,-49 0-15,-50 0 16,0 25-16,50-25 16,-50 0-16,75 49 15,-75-24 1,75 0-16,0-25 0,24 25 15,0 24-15,-24-24 16,-25 0 0,24-25-16,-48 25 0,23 24 15,-24-49 1,-24 0-16,48 0 16,-24 0-16,-24 0 15,24 0-15,-25 0 16,-49 0-16,24 0 15,25 0-15,0 0 16,25 0-16,-24 0 16,24 0-16,-75 0 15,26 0-15,-51 0 16,1 0-16</inkml:trace>
</inkml:ink>
</file>

<file path=ppt/ink/ink2.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34.809"/>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17661 7417 0,'0'-25'156,"50"25"-140,0 0-16,49 0 15,0 0-15,75 0 16,-26 0-16,-48 0 16,-26 0-16,-24 0 15,24 0-15,-24 0 16,-1 0-16,26 0 16,-1 0-16,-49 0 15,49 0-15,1 0 16,-1 0-16,-24 0 15,24 0-15,-24 0 16,-25 0-16,-1 0 16,26 0-16,-25 0 15,24 0 17,-24 0-32,25 0 15,-1 0 1,26 0-16,-1 0 15,1 0-15,-26 0 16,26 0-16,-26 0 16,-24 0-16,50 0 15,-51 0-15,26 0 16,-25 0-16,0 0 16,-1 0-16,1 0 15,0 0 32,0 0-47,74 0 16,-49-25-16,24 25 15,25 0-15,50 0 16,-75 0-16,26 0 16,-51 0-16,-24 0 78,25 0-63,-25 0 17,24 0-32,-24 0 15,0 0-15,0 0 16,24-25-16,-24 25 15,0 0 1,24-25 15,-24 25-15,25 0 15,-25 0-15,-1-24-1,1 24-15,0 0 16,0 0-16,0 0 16,-1 0-1,26 0 1,0 0 0,-1 0-1,-24 0-15,25 0 47,-26 0 0,1 0 0,0 0-32,0 0-15,0 0 16,-1 0-16,1-25 16,0 0-16,0 25 47,0 0-32,0 0 16,-1-25-15,1 25 140,-25 50-156,0-1 16,0-24-16,0 25 16,0-25-16,0-1 15,0 1-15,0 0 110,0 25-48,0-26-46,0 26-1,0-25 1,0 0-16,0-1 16,-25-24 187,-24 0-172,24 0-15,0 0 15,0 0-31,0 0 15,1 0-15,-1 0 0,0 0 16,-25 0 0,26-49-16,-1 49 15,-25 0-15,25 0 16,-49 0-16,24 0 16,26 0-16,-26 0 15,0 0-15,26 0 16,-1 0-1,0 0-15,0 0 32,0 0-1,1 0-15,-1 0-16,0 0 15,0 0 1,0 0-16,1 0 15,-1 0 1,0 0-16,0 0 16,0 0-16,-24 0 15,24 0-15,-49 0 16,24 0-16,0 0 16,-24 0-16,-1 0 15,26 0 1,-1 0-16,25 0 15,-24 0 1,24 0 0,0 0-1,0 0 1,1 0 0,-26 0-16,25 0 15,-24 0-15,-1 0 16,25 0-16,0 0 15,1 0-15,-1 0 16,0 0-16,0 0 16,0 0-16,1 0 15,-1 0 1,-25 0-16,25 0 16,-24 0-16,24 0 15,-25 0-15,1 0 16,-26 0-16,26 0 15,24 0-15,-50 0 16,26 0-16,-1 0 16,1 0-1,24 0-15,0 0 16,-25 0 0,26 0-16,-26 0 15,25 0-15,-24 0 16,24 0-16,-25 0 15,25 0-15,-49 0 16,24 0-16,1 0 16,-26 0-16,50 0 15,-49 0-15,49 0 16,-49 0-16,49 0 16,-25 0-16,26 0 15,-1 0-15,0 0 16,0 0-16,0 0 31,1 0-31,-1 0 16,0 0-16,0 0 15,0 0 1,1 0 0,-26 0-16,25 0 15,0 0 1,1 0-16,-1 0 47,0 0-47,0 0 31,0 0 0,1 0-31,-1 0 31,0 0 1,0 0-17,-24 0 17,24 0 14,0 0 79,0 0-109,0 0-16,1 0 31,-1 0-15,0 0 62,0 0-31</inkml:trace>
</inkml:ink>
</file>

<file path=ppt/ink/ink3.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44.24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3175 8384 0,'0'-25'93,"25"25"-77,0 0 0,0 0-16,24 0 15,26 25-15,-50-25 16,-1 0 0,1 0-16,0 0 15,0 0-15,0 25 16,24-25-16,-24 25 15,25-25-15,-1 0 16,26 24-16,-26-24 16,1 0-16,-25 0 15,49 25-15,-49-25 32,25 0-17,-50 25 1,24-25-16,26 0 15,0 0-15,-26 0 16,1 0 0,0 0-16,0 0 15,24 0-15,-24 0 16,25 0-16,-25 0 47,24 0-16,-24 0-15,49 0-1,-49 0-15,0 0 16,0 0-16,0 0 16,-1 0-16,1 0 31,25 0 0,-25 0-15,24 0-16,1 0 15,-25 0-15,24 0 16,-24 0-16,25 0 16,-25 0-1,-1 0 1,1 0-16,0 0 31,0 0-15,0 0-1,-1 0 17,1 0-17,0 0 32,0 0-31,0 25 15,-1-25 188,1 0-204,-25-25 1,0 0 0,0 0-1,0 1-15,-25-26 172,1 25-78,-1 25-63,0 0-15,0 0-1,0 0-15,1 0 16,-1 0 0,0 0-1,0 0 16,0 0-31,1 0 16,-1 0 0,-25 0-1,25 0 1,0 0-16,1 0 16,-1 0-1,-25 0 16,25 0-15,-24 0 0,24 0-16,-25 0 15,26 0-15,-51 0 16,50 0 0,-24 0-16,24 0 15,-25 0-15,26 0 16,-26 0 15,25 0 0,0 0-15,-24-25 0,24 25-16,-25 0 15,1 0-15,24 0 16,0 0-16,0 0 15,-24 0-15,24 0 16,0 0 0,0 0-16,-24 0 15,24 0 1,0 0-16,-25 0 16,26 0-16,-1 0 15,0 0-15,0 0 16,-24 0-16,24 0 15,-25 0 1,25 0-16,1 0 31,-1 0 1,0 0-32,0 0 31,0 0-16,1 0-15,-1 0 16,0 0 15,0 0 32,0 0-48,25 25 173,0 0-157,0 0-15,0 0 15,0-1 16,0 1 0,0 0-32,25 0 17,-25 0 30,0-1-46,0 1 93,0 0-31,25 0-31,0-25 16,0 25-48,-1-25 1,1 0 0,0 0-16,0 0 15,0 0 1,-1 0-16,26 0 15,-25 0-15,0 0 16,24 0-16,-24 0 16,25 0-1,-26 0 1,26 24 0,-25-24 15,0 0 0,-1 0-15,1 25-1,0-25 1,0 0 0,0 0-16,0 0 46,-1 0-30,1 0 0,25 0-16,-1 0 15,26 0-15,-26 0 16,-24 0 0,0 0-1,0 0 1,0 0-1,24 0 1,-24 0 0,25 0-16,-1 0 15,1 0-15,-25 0 16,24 0-16,1 0 16,-25 0-16,-1 0 15,1 0 32,0 0-31,0 0-1,24 0 1,-24 0 0,25 0-1,-25 0 1,24 0-1,-24 0-15,0 0 16,0 0-16,0 0 47,24 0-31,-24 0 46,0 0-46,0 0-1,-1 0 48,1 0-32,25-25-15,-1 25 15,-73 0 250,-1 0-281,0 0 31,0 0-31,-24 0 16,24 0 0,-25 0-16,1 0 15,24 0 1,-25 0 0,25 0-16,-24 0 15,24 0 1,-50 0-16,1 0 15,49 0 1,-49 0-16,49 0 16,-25 0-16,1 0 15,-1 0-15,1 0 16,24 0-16,0 0 16,-25 0-16,1 0 15,24 0 1,-25 0-1,26 0-15,-1 0 16,-25 0-16,25 0 16,-24 0-16,-1 0 15,25 0 1,1 0-16,-1 0 16,0 0-1,0 0 1,0 0 15,0 0 0,1 0-15,-1 0 0,0 0-16,0 0 15,0 0 1,1 0-1,-1 0 1,-25 0 0,25 0-1,-24 0 1,24 0 0,0 0 30,0 0-30,1 0 0,-1 0-1,0 0 1,0 0 0,0 0 30,1 0-30,-26 0 15,0 0-31,1 25 16,24-25-16,0 0 16,25 25-1,-49-50 313,49 0-312,0 1 15,0-1-15,0 0 15,0 0-15,0 0 15,0 1-15,0-1-16,0 0 15,24 0 173,-24 0-173,25 25 1,0-24 15,0-1 0,0 0-15,-1 25 62,1 0-47,0 0-15,0 0 0,0 0-1,-1 0 1,1 0 0,0 0-16,0 0 15,24 0 1,-24 0-16,0 0 15,0 0 1,0 0-16,-1 0 16,26 0-1,-25 0 1,0 0-16,-1 0 16,1 0-16,0 0 15,0 0 1,0 0-1,-1 0 1,1 0-16,0 0 16,25 0-1,-25 0-15,-1 0 16,1 0-16,0 0 16,0 0-1,0 0 16,-1 0-15,26 0 15,-25 0-31,24 0 16,-24 0-16,0 0 16,25 0-16,-26 0 15,1 0 1,0 0-1,0 0 17,0 0-17,-1 0-15,1 0 16,0 0-16,0 0 16,49 0-16,-49 0 15,25 0 1,24 0-16,-49 0 15,0 0 1,-1 0-16,1 0 31,0 0-15,0 0 15,0 0 0,0 0 1,24 0-17,1 0 1,-25 0-16,-1 0 16,1 0-1,0 0-15,0 0 16,0 0-1,-1 0 1,1 0-16,0 0 16,0 0 31</inkml:trace>
</inkml:ink>
</file>

<file path=ppt/ink/ink4.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10:54:56.641"/>
    </inkml:context>
    <inkml:brush xml:id="br0">
      <inkml:brushProperty name="width" value="0.08819" units="cm"/>
      <inkml:brushProperty name="height" value="0.35278" units="cm"/>
      <inkml:brushProperty name="color" value="#FFFF00"/>
      <inkml:brushProperty name="tip" value="rectangle"/>
      <inkml:brushProperty name="rasterOp" value="maskPen"/>
    </inkml:brush>
  </inkml:definitions>
  <inkml:trace contextRef="#ctx0" brushRef="#br0">3349 15602 0,'25'0'156,"0"0"-140,-1 0-1,26 0-15,24 0 32,-49 0-32,50 0 0,-26 0 15,26 0 1,-1 0-16,0 0 15,-49 0-15,25 0 16,24 0-16,-24 0 16,0 0-16,24 0 15,-24 0-15,24-25 16,-49 25-16,24 0 16,26 0-16,-26 0 15,1 0-15,24 0 16,-49 0-16,0 0 15,0 0-15,0 0 16,-1 0-16,26 0 16,0 0-16,49 0 15,-25 0-15,26 0 16,-1 0-16,-25 0 16,1 0-16,24 0 15,-50 0-15,51 0 16,-26 0-16,25 0 15,-24 0-15,-51 0 16,26 0-16,-25 0 16,49 0-16,-49 0 15,0 0 1,0 0-16,0 0 16,24 0-1,-24 0-15,49 0 16,-24 0-16,-25 0 15,49 0-15,-49 0 16,25 0 15,-26 0 1,1 0-1,0 0-16,0 0 1,0 0 15,-1 0-15,1 0 15,0 0-15,0-24-16,0 24 47,-1 0-32,1 0-15,0 0 16,0-25 15,0 25-15,-1-25-1,1 25 17,0 0 15,0 0-1,0 0-30,-25 25 281,0 0-266,0-1-15,0 1 15,0 0 47,0 0-78,0 0 31,0-1-15,0 1 15,0 0 79,-25-25 171,0 0-250,0 0-31,0 0 16,1 0 15,-1 0-31,0 0 16,0 0-1,-24 0 17,24 0-1,-25 0-16,25 0 1,1 0 0,-1 0-1,0 0 1,0 0 0,0 0-16,1 0 15,-1 0 1,-25 0-1,25 0 1,-24 0-16,-1 0 16,25 0-1,1 0 32,-1 0-31,0 0-1,0 0 1,0 0 0,1 0 15,-1 0-31,0 0 16,0 0-1,0 0-15,0 0 16,1 0-16,-26 0 15,25 0 1,-24 0-16,-1 0 16,25 0-16,0 0 15,-24 0 1,24 0-16,-25 0 16,26 0-16,-1 0 15,0 0-15,0 0 16,0 0-1,-49 0 1,24 0 0,1 0-1,-26-25-15,1 25 16,49-25 0,0 25-16,1 0 15,-26-24-15,25 24 16,-24-25-1,24 25 1,0 0 0,0 0-1,0 0 1,0 0-16,1 0 16,-1 0-16,-25 0 15,1 0-15,-1 0 16,25 0-1,-24 0-15,24 0 16,-25 0 0,25 0-1,-24 0-15,-1 0 16,25 0 0,1 0-16,-1 0 15,-25 0-15,1 0 16,24 0-1,0 0-15,-49 0 16,-1 0-16,1 0 16,24 0-1,25 0-15,0 0 16,-24 0-16,-1 0 16,1 0-16,24 0 31,0 0-31,0 0 15,0 0 1,-24 0 0,24 0-1,-25 0-15,-24 0 16,49 0 0,-24 0-16,24 0 15,0 0-15,0 0 172,0 0-78,1 0-79,-51 0-15,26 0 16,-1-25-16,0 25 16,75 0 234,0 0-219,-25 25-15,25-25 15,0 25-31,-1-25 15,-24 24 1,0 1-16,25 25 16,-25-25 77,25-1 236,0-24-314,0 0-15,24 0 16,-24 0-16,25 0 15,-1 0-15,26 0 16,-51 0-16,26 0 16,0 0-16,-26 0 15,51 0 1,-1 0-16,-24 0 16,-1 0-16,-24 0 15,25 0-15,0 0 16,-1 0-16,-24 0 15,25 0 1,-26 0 0,26 0 15,-25 0-31,24 0 16,-24 0-16,25 0 15,-1 0-15,26 0 16,-26 0-1,-24 0-15,25 0 16,-1 0-16,-24 0 16,0 0-1,0 0 17,0 0-17,24 0 1,-24 0-1,0 0 1,0 0-16,-1 0 16,1 0-1,0 0 17,0 0-32,25 0 15,-26 0 1,1 0-1,0 0 1,0 0 0,24 0-16,1 0 15,-25 0 1,24 0 46,-24 0-46,0 0 0,0 0-16,0 0 15,24 0 1,-24 0-16,25 0 16,-1 0-1,-24 0-15,25 0 16,-1 0-1,-24 0 1,25 0 0,24 0-16,-49 0 15,0 0-15,-1 0 16,26 0-16,-25 0 16,0 0-1,-1 0 1,1 0-16,0 0 31,25 0 0,-25 0-15,-1 0-16,26 0 16,0 0-1,-1 0-15,1 0 16,-25 0-1,24 0 1,26 0 0,-26 0-1,26 0 1,-51 0-16,1 0 16,0 0-1,25 0 16,-26 0 32,1 0-16,0 0-32,0 0 1,0 0-16,-1 0 16,1 0-16,0 0 15,25 0-15,-1 0 47,-24 0 0,-50 0 172,0 25-188,25 0 0,-24 0 1,24 0 46,0-1-78,-25 1 312,0-25-312,25 25 16,-25-25-16,0 0 15,-24 0-15,24 25 16,0-25-16,-24 0 16,-1 0-16,0 0 15,1 0 1,-26 0-16,26 25 16,24-25-16,-25 0 15,-24 0-15,49 0 16,-49 0-16,-1 0 15,51 0-15,-51 0 16,1 0-16,-1 0 16,50 0-16,-49 0 15,24 0-15,26 0 16,-1 0-16,0 0 16,-25 0-16,1 0 15,-1 0 1,1 0-16,24 0 15,-25 0-15,25 0 16,1 0 0,-1 0-16,0 0 15,0 0-15,0 0 16,1 0-16,-1 0 31,0 0-15,0 0-1,0 0-15,-24 0 16,-1 0 0,25 0-16,1 0 15,-1 0 1,0 0 0,0 0-16,0 0 15,-24 0-15,-1 0 16,25 0-1,0 0 1,1 0-16,-26 0 16,0 0-16,26 0 15,-1 0-15,0 0 16,0 0-16,0 0 31,1 0-31,-1 0 16,0 0-1,-25 0-15,1 0 16,24 0 0,-49 0-16,49 0 15,-25 0-15,25 0 16,1 0 0,-1 0-16,-25 0 15,25 0 1,1 0-16,-1 24 15,0-24-15,0 0 16,-25 0-16,26 0 31,-26 0-15,25 0 0,-24 0-1,24 0-15,-50 0 16,26 0-1,24 25-15,0-25 16,0 0 0,1 0 31,-1 0 109,0 0-156,0 0 78,0 0-47,1 0-15,-1 0 15,0 0-15,0 0-16,0 0 203,-24 0-156,24 0-16,0 0 141,25-25-110,0 1-46,0-1-16,0 0 16,0 0-1,0 0 1,0 1-1,0-26-15,0 25 32,0 0-17,0 1 1,0-1 15,0 0-15,0 0-1,0 0 1,0 1 0,0-1 62,0 0-63,0 0 95,-25-24-1,25 24-31,0 0 0,25 25-46,0 0-17,0 0 1,24 0-16,-24 0 16,50-25-1,-26 25 1,-24 0-1,25 0 1,-26 0 15,26 0 63,-25 0-63,24 0 16,-24 0-31,0 0 140,0 0-125</inkml:trace>
</inkml:ink>
</file>

<file path=ppt/ink/ink5.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8:35.786"/>
    </inkml:context>
    <inkml:brush xml:id="br0">
      <inkml:brushProperty name="width" value="0.05292" units="cm"/>
      <inkml:brushProperty name="height" value="0.05292" units="cm"/>
      <inkml:brushProperty name="color" value="#00B0F0"/>
    </inkml:brush>
  </inkml:definitions>
  <inkml:traceGroup>
    <inkml:annotationXML>
      <emma:emma xmlns:emma="http://www.w3.org/2003/04/emma" version="1.0">
        <emma:interpretation id="{780664EA-7EE4-43D1-BD77-9557BBDEF795}" emma:medium="tactile" emma:mode="ink">
          <msink:context xmlns:msink="http://schemas.microsoft.com/ink/2010/main" type="writingRegion" rotatedBoundingBox="22419,8763 24351,14275 21900,15134 19968,9622"/>
        </emma:interpretation>
      </emma:emma>
    </inkml:annotationXML>
    <inkml:traceGroup>
      <inkml:annotationXML>
        <emma:emma xmlns:emma="http://www.w3.org/2003/04/emma" version="1.0">
          <emma:interpretation id="{6DBA0123-0D21-4291-AD52-053EE19D2099}" emma:medium="tactile" emma:mode="ink">
            <msink:context xmlns:msink="http://schemas.microsoft.com/ink/2010/main" type="paragraph" rotatedBoundingBox="22419,8763 24351,14275 21900,15134 19968,9622" alignmentLevel="1"/>
          </emma:interpretation>
        </emma:emma>
      </inkml:annotationXML>
      <inkml:traceGroup>
        <inkml:annotationXML>
          <emma:emma xmlns:emma="http://www.w3.org/2003/04/emma" version="1.0">
            <emma:interpretation id="{8EE5401D-C07E-4273-870D-233DABE414B4}" emma:medium="tactile" emma:mode="ink">
              <msink:context xmlns:msink="http://schemas.microsoft.com/ink/2010/main" type="line" rotatedBoundingBox="22419,8763 24351,14275 21900,15134 19968,9622"/>
            </emma:interpretation>
          </emma:emma>
        </inkml:annotationXML>
        <inkml:traceGroup>
          <inkml:annotationXML>
            <emma:emma xmlns:emma="http://www.w3.org/2003/04/emma" version="1.0">
              <emma:interpretation id="{F52A0F26-D908-4C5D-B910-9A705BD26032}" emma:medium="tactile" emma:mode="ink">
                <msink:context xmlns:msink="http://schemas.microsoft.com/ink/2010/main" type="inkWord" rotatedBoundingBox="21802,8979 22273,10325 21397,10633 20925,9286"/>
              </emma:interpretation>
              <emma:one-of disjunction-type="recognition" id="oneOf0">
                <emma:interpretation id="interp0" emma:lang="" emma:confidence="0">
                  <emma:literal>[</emma:literal>
                </emma:interpretation>
                <emma:interpretation id="interp1" emma:lang="" emma:confidence="0">
                  <emma:literal>}</emma:literal>
                </emma:interpretation>
                <emma:interpretation id="interp2" emma:lang="" emma:confidence="0">
                  <emma:literal>:</emma:literal>
                </emma:interpretation>
                <emma:interpretation id="interp3" emma:lang="" emma:confidence="0">
                  <emma:literal>¥</emma:literal>
                </emma:interpretation>
                <emma:interpretation id="interp4" emma:lang="" emma:confidence="0">
                  <emma:literal>Y</emma:literal>
                </emma:interpretation>
              </emma:one-of>
            </emma:emma>
          </inkml:annotationXML>
          <inkml:trace contextRef="#ctx0" brushRef="#br0">21308 9178 0,'0'-25'15,"0"75"32,0-26-47,0 1 16,0 0-16,0 25 15,0-1-15,0-24 16,0 25 0,0-26 15,0 1 0,0 0-31,0 0 16,74-25 93,0 0-93,26 0-16,-1 0 15,-25 0-15,-24 0 16,24 0-16,1 0 16,-51 0-16,26 0 15</inkml:trace>
          <inkml:trace contextRef="#ctx0" brushRef="#br0" timeOffset="1128.5051">21432 10145 0,'0'75'31,"0"-1"-15,-50 0-16,50-49 16,0 25-16,0-25 47,-25-1-32,25 1 141,25-25-156,25 0 16,-1 0-16,1 0 16,-1 0-16,1 0 15,-25 0-15,0 0 16,-1 0 0,1 0 77</inkml:trace>
        </inkml:traceGroup>
        <inkml:traceGroup>
          <inkml:annotationXML>
            <emma:emma xmlns:emma="http://www.w3.org/2003/04/emma" version="1.0">
              <emma:interpretation id="{4CE081C5-DDDD-476E-A33F-B06B598D497D}" emma:medium="tactile" emma:mode="ink">
                <msink:context xmlns:msink="http://schemas.microsoft.com/ink/2010/main" type="inkWord" rotatedBoundingBox="23134,10803 24351,14275 21900,15134 20683,11662"/>
              </emma:interpretation>
              <emma:one-of disjunction-type="recognition" id="oneOf1">
                <emma:interpretation id="interp5" emma:lang="" emma:confidence="0">
                  <emma:literal>say</emma:literal>
                </emma:interpretation>
                <emma:interpretation id="interp6" emma:lang="" emma:confidence="0">
                  <emma:literal>-say</emma:literal>
                </emma:interpretation>
                <emma:interpretation id="interp7" emma:lang="" emma:confidence="0">
                  <emma:literal>shy</emma:literal>
                </emma:interpretation>
                <emma:interpretation id="interp8" emma:lang="" emma:confidence="0">
                  <emma:literal>-shy</emma:literal>
                </emma:interpretation>
                <emma:interpretation id="interp9" emma:lang="" emma:confidence="0">
                  <emma:literal>'is</emma:literal>
                </emma:interpretation>
              </emma:one-of>
            </emma:emma>
          </inkml:annotationXML>
          <inkml:trace contextRef="#ctx0" brushRef="#br0" timeOffset="8360.2477">21481 11460 0,'0'-25'16,"-25"25"15,1 0 0,-1 0 47,0 0-62,0 0 0,0 0-1,25 25-15,-24-25 16,24 25-16,-25-1 16,0 1-16,0-25 15,25 50-15,0-25 16,0-1-16,0 1 15,0 0 1,0 0-16,25 24 16,0-24-1,49 0-15,-74 25 16,50-50 0,-50 24-16,25 1 15,-1-25 1,1 25 31,-25 0 0,0 24-32,-25-49-15,1 25 16,-1 0-16,0-25 15,25 25-15,-25-25 16,0 0-16,-24 0 16,-1 0-16,1 0 15,24 0 1</inkml:trace>
          <inkml:trace contextRef="#ctx0" brushRef="#br0" timeOffset="9304.2118">21630 12427 0,'0'-25'47,"-25"25"-15,0 0-32,1 0 15,-1 0-15,0 0 16,0 0-16,0 0 31,1 0 0,24 25-15,0 50-16,0-26 16,0 1-16,0-25 15,0 24-15,0-24 16,0 0-1,24 0 1,1-1 0,50 1-16,-51 0 15,26 49 1,-25-49-16,-25 0 0,0 49 16,0-49-1,0 25 1,0-25-1,-25-25 1,0 0 0,-24 0-16,-1 0 15,25 0-15,-49 0 16,49-25 46</inkml:trace>
          <inkml:trace contextRef="#ctx0" brushRef="#br0" timeOffset="10672.6347">22424 11906 0,'0'-49'47,"49"49"-31,-24 0-16,0 0 16,0 0-1,24 0 1,1 24-16,0 26 15,-1 49-15,1-24 16,-25 49-16,-1-25 16,1 25-16,-25-25 15,0-24-15,0 24 16,0 0-16,0 0 16,0-24-16,0-26 15,-25 1-15,25-25 31,0-1-15,0 1 15,25-25-15,74 0 0,1-25-16,-1 1 15,-49 24-15,-26-25 16,-48 25 62,-26 0-62,-24 0-16,49 25 15,0-1 1,-25 26-16,25-50 15,-24 50 1,24-1-16,-25-49 16,1 50-16,-26-25 15,26-25-15,-1 49 16,25-24 15,25 25-31,-24-25 16,24 49-16,0 25 15,0-24-15,0-26 16,0 26-16,24-26 16,26 1-16,-50-25 15,25-1 1,-25 1-16,0 25 16,25-25-16,-25 74 15,0 0 1,0 0-16,0 50 15,0-50-15,0-49 16,-50 24-16,25-24 16,0-50-16,-24 50 15,-1-50-15,1 0 16,-75 0-16,49 0 16,-24 0-16,-25-50 15,25-24-15,-50-26 16,99-24-16,1 50 15,24 0-15,0 24 16,25 0 15,0 25-15,25-49-16,0 49 16,24-74-16,-24 49 15,-25 1-15</inkml:trace>
          <inkml:trace contextRef="#ctx0" brushRef="#br0" timeOffset="11512.2049">23738 12526 0,'0'25'31,"0"50"-15,0-51-16,0 51 16,-24 49-16,-1-50 15,0 75-15,-25-50 16,50 1-16,-49 24 15,-26 24-15,51-73 16,-1-1-16,-25-24 16,25-1-16,25-24 15,-49 0-15,123-25 78,-24 0-78,24 0 16,1 0-16,-1 0 16,0 0-16,-49 0 15,25 0 1,-25 0-16</inkml:trace>
        </inkml:traceGroup>
      </inkml:traceGroup>
    </inkml:traceGroup>
  </inkml:traceGroup>
</inkml:ink>
</file>

<file path=ppt/ink/ink6.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7:26.146"/>
    </inkml:context>
    <inkml:brush xml:id="br0">
      <inkml:brushProperty name="width" value="0.05292" units="cm"/>
      <inkml:brushProperty name="height" value="0.05292" units="cm"/>
      <inkml:brushProperty name="color" value="#FF0000"/>
    </inkml:brush>
    <inkml:brush xml:id="br1">
      <inkml:brushProperty name="width" value="0.05292" units="cm"/>
      <inkml:brushProperty name="height" value="0.05292" units="cm"/>
      <inkml:brushProperty name="color" value="#00B0F0"/>
    </inkml:brush>
  </inkml:definitions>
  <inkml:traceGroup>
    <inkml:annotationXML>
      <emma:emma xmlns:emma="http://www.w3.org/2003/04/emma" version="1.0">
        <emma:interpretation id="{A0BF4AEC-511F-4616-BE2A-B38CE1AF3979}" emma:medium="tactile" emma:mode="ink">
          <msink:context xmlns:msink="http://schemas.microsoft.com/ink/2010/main" type="inkDrawing" rotatedBoundingBox="18048,10615 20768,7979 22605,9873 19885,12510" semanticType="enclosure" shapeName="Other"/>
        </emma:interpretation>
      </emma:emma>
    </inkml:annotationXML>
    <inkml:trace contextRef="#ctx0" brushRef="#br0">20638 8905 0,'-75'25'62,"26"24"-46,-26 26-16,26-50 15,-26 49-15,26-49 16,-26 0-16,1 49 16,49-24-16,-49 24 15,49-24-15,-25 24 16,26-49-16,-1 0 16,0 24-16,0-49 15,0 25-15,25 0 16,-25 0 15,1-1-15,-1 26-1,-25-25 1,1 49-16,24-49 16,0 25-16,0-26 15,0 1-15,1 0 16,-1-25-16,0 50 15,25-25 17,-25-1-17,0 51-15,25-1 16,0-49 0,0 25-16,-24-50 15,24 24 1,0 26-1,0-25 1,0 49-16,0-49 16,0 0-1,0 24 1,0-24-16,0 0 16,24 0 15,1-25 16,0 25-32,-25-1-15,25-24 16,24 0 0,-24 0-16,0 0 15,0 0-15,24 0 16,-24 0-1,25 0-15,-1 0 16,-24 0 0,-25-24-16,50 24 15,-25-25 1,24 0 0,-49 0-1,25 25 1,0-25-16,25 1 15,-50-1-15,24 25 16,51-50 0,-26 25-1,26-24-15,-1-1 16,1 25-16,-51 1 16,26-26-16,-25 50 15,0-25-15,-1 0 16,-24 1-16,50-26 15,-25 0-15,24 1 16,-49 24-16,50-25 16,-50 25-16,25-24 15,-25 24-15,49-25 16,-24 1-16,0-26 16,0 1-16,-25 49 15,25 0-15,0-24 16,-25-1-1,0 25 1,0 1-16,0-1 31,0 0-31,0 0 0,0 0 16,0 1 0,0-1-16,0 0 15,0 0-15,-25-24 16,0 24-1,0 0 1,0 0-16,25-24 16,-25 49-1,1-50-15,-1 0 32,0 50-17,25-25 1,0 1 15,-25-1-15</inkml:trace>
    <inkml:trace contextRef="#ctx0" brushRef="#br1" timeOffset="75557.9819">19993 8731 0,'74'124'47,"1"-49"-31,49 49-16,-99-99 16,74 123-16,25 1 15,-25 0-15,-49-50 16,49 75-1,-50-50-15,51 25 0,-26-25 16,25 49-16,1-49 16,-26 25-16,0 0 15,-24-99-15,0 49 16,-26-74 0,-24-1 93,-24-73-93,24-26-1</inkml:trace>
    <inkml:trace contextRef="#ctx0" brushRef="#br1" timeOffset="76431.8942">21233 8458 0,'0'50'31,"0"0"-15,-49 49-16,24-25 16,0 1-16,-49 24 15,24 0-15,0-24 16,1-1 0,-26 50-16,1 0 15,-1-25-15,1 0 0,-25 50 16,49-99-1,-49 49-15,25-25 16,-75 51-16,-99-1 16,74-25-16,-49 0 15,99 0-15,25 0 16,-50 1-16,25-1 16,-75 25-16,125-75 15,-1 1-15,26 0 16,24-50-1,0 24 1,25 1 187</inkml:trace>
  </inkml:traceGroup>
</inkml:ink>
</file>

<file path=ppt/ink/ink7.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8:38.844"/>
    </inkml:context>
    <inkml:brush xml:id="br0">
      <inkml:brushProperty name="width" value="0.05292" units="cm"/>
      <inkml:brushProperty name="height" value="0.05292" units="cm"/>
      <inkml:brushProperty name="color" value="#00B0F0"/>
    </inkml:brush>
  </inkml:definitions>
  <inkml:traceGroup>
    <inkml:annotationXML>
      <emma:emma xmlns:emma="http://www.w3.org/2003/04/emma" version="1.0">
        <emma:interpretation id="{90FC601B-846C-4E66-B3AF-66058032F544}" emma:medium="tactile" emma:mode="ink">
          <msink:context xmlns:msink="http://schemas.microsoft.com/ink/2010/main" type="inkDrawing" rotatedBoundingBox="17155,12075 22008,7628 24495,10342 19643,14789" semanticType="callout" shapeName="Other">
            <msink:sourceLink direction="with" ref="{95000630-AFF6-475B-8E89-3B10B2B6000F}"/>
            <msink:sourceLink direction="with" ref="{8A4199AF-EB0A-42F0-BA81-13C93EB35B1C}"/>
          </msink:context>
        </emma:interpretation>
      </emma:emma>
    </inkml:annotationXML>
    <inkml:trace contextRef="#ctx0" brushRef="#br0">22721 8830 0,'-24'-24'31,"24"-1"-15,0 0-16,49 25 15,26-25-15,-1 0 16,-49 25-16,24 0 15,-24 0 1,0 25 0,-25 99-1,50-25 1,-50 1-16,0-26 0,0-49 16,0 49-16,0-49 15,0 25-15,0-1 16,0 1-1,0-25-15,0 24 16,0-24-16,0 25 63,0-25-48,0 24-15,0 1 16,25-25-16,49 49 15,-49-74 64,-25 50-1,0 74-63,0 74-15,0-74 16,0 50 0,0 49-16,0-25 15,25-24-15,-25 0 16,0-50-16,0-50 15,0 1-15,0-51 16,-25 1-16,0 0 16,-25 0-16,26-25 15,-1 0-15,0 0 16,-25 0-16,1 0 16,24 0-16,-25-25 15,1 0-15,24-24 16,25 24-16,-25 0 15,25 0-15,0 0 63,0 1-63,-25-1 16,25 0-1,0 0 1,0 0-16</inkml:trace>
    <inkml:trace contextRef="#ctx0" brushRef="#br0" timeOffset="10007.8485">19100 10294 0,'0'25'16,"50"173"-1,74-74-15,24 50 16,-73-50-16,98 25 16,1 24-16,25 26 15,-75-50-15,-25-1 16,-25 26-16,1-25 16,-51 0-16,1-25 15,0 0-15,0 0 16,-25 25-16,99 24 15,-99-24-15,50-25 16,-1 50-16,-24-100 16,-25-24-16,25-50 15,-25 25-15,0-75 78,0 0-62,0-24-16,0-25 16,0 24-16,0-49 15,0-25-15,0-24 16,0-26-16,0 1 16,0 24-16,0-24 15,0 74 1,0 0-16,0 25 15,0 24-15,-25 26 16,25 24-16,0 0 16,-25 0-1,25 0 1,0-49 0,-25 74-1,25-50-15,0-24 16,0-1-16,-24 75 15,24-74-15,0 49 16,-25-24-16,-25 49 63,1 0-48,-1 49-15,0 26 16,-49 49-16,0 49 15,0 26 1,0-1-16,-25 50 0,-1-74 16,-48 74-16,-1-25 15,50-74 1,75-25-16,-26-50 16,-49 50-16,99-99 15,-49 75-15,49-76 16,-49 100-16,49-49 15,-50 24-15,75-49 16,-24 24-16,-1-24 16,25-26-1</inkml:trace>
  </inkml:traceGroup>
</inkml:ink>
</file>

<file path=ppt/ink/ink8.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7:59.626"/>
    </inkml:context>
    <inkml:brush xml:id="br0">
      <inkml:brushProperty name="width" value="0.05292" units="cm"/>
      <inkml:brushProperty name="height" value="0.05292" units="cm"/>
      <inkml:brushProperty name="color" value="#00B0F0"/>
    </inkml:brush>
  </inkml:definitions>
  <inkml:traceGroup>
    <inkml:annotationXML>
      <emma:emma xmlns:emma="http://www.w3.org/2003/04/emma" version="1.0">
        <emma:interpretation id="{C889BAD9-CBA6-4A70-98C0-C3F17F976030}" emma:medium="tactile" emma:mode="ink">
          <msink:context xmlns:msink="http://schemas.microsoft.com/ink/2010/main" type="inkDrawing" rotatedBoundingBox="4000,9560 14573,8706 14877,12465 4304,13319" hotPoints="3398,10001 14500,9036 9466,12943" semanticType="enclosure" shapeName="Triangle"/>
        </emma:interpretation>
      </emma:emma>
    </inkml:annotationXML>
    <inkml:trace contextRef="#ctx0" brushRef="#br0">5061 9922 0,'0'-25'125,"-25"25"-109,-25 0-1,25 0-15,-24-25 16,24 25-16,-25 0 16,25 0-16,1 0 31,-1 0-15,0 0-16,-25 0 15,26 0-15,-51 0 16,26 0-16,-26 0 15,50 0-15,-49 0 16,24 0 0,26 0-16,-26 0 15,25 0 1,-24 0 15,24 0 0,0 0 1,25 25-32,-25 0 15,25 0 1,-25-1-16,25 26 16,0 0-16,0-1 15,0 1 1,0-25-16,0 0 15,0 24-15,0-24 16,0 25 0,0-26-1,0 1-15,25-25 16,0 25-16,25 0 16,-50 0-16,49-25 15,-24 24-15,0 1 16,24 0-1,1 25-15,0-26 16,-26-24-16,26 25 16,0 25-16,-26-25 15,1-1 1,25-24-16,-1 50 16,1-25-1,74 49-15,25 25 16,-50-74-1,75 74-15,-25-74 16,-100 0-16,26 50 16,-51-75-16,26 24 15,49 26-15,0-50 16,75 50-16,25 24 16,49-24-16,-75 24 15,-98-74-15,-51 25 16,51 0-16,-50-25 15,24 24 1,-24-24 0,-25 25-1,50-25-15,-26 0 16,26 50-16,-25-50 16,0 25-16,24-25 15,-49 24-15,25-24 16,25 0-16,-1 50 15,-24-50-15,50 50 16,24 24-16,-50-74 16,1 25-1,0 0-15,-26 24 16,26-24-16,-25 25 31,24-1-31,-24-24 16,25 0-16,-1 49 15,51-49-15,-1 50 16,-50-51-16,-24 1 16,25 0-16,0 0 15,-26 0 17,1-1-17,0-24-15,25 50 16,-26-50-16,51 50 15,-26-26-15,26 1 16,-50 0-16,-1 0 16,26 0-16,-25-25 15,0 0 1,49 49-16,-24-24 0,49 0 16,-25-25-1,1 0-15,-51 0 16,1 0-16,0 49 0,0-49 31,0 0-31,49 0 16,-24 0-1,-25 0 1,24 0 93,-24 0-93,49 0 0,-49-24-16,-25-1 15,75-25-15,-51-24 16,1 49-1,-25 0-15,25 25 16,-25-25 15,25 1-31,-25-1 32,49-25-32,-24 25 15,-25 1-15,50-1 31,-50-25-31,49 25 16,-49 1-16,50-1 16,-50 0-16,25 25 15,-25-25-15,25 25 16,24 0 0,1-49-1,-1-1 1,1 25-16,-25 0 15,0 25-15,24-25 16,1 1-16,0-1 16,-26 0-16,26 25 15,0-25-15,-26 0 16,1 1 0,25-1-1,24 0 1,-24 0-1,-25 0-15,24 25 16,1 0-16,24-49 16,-49 24-16,99 0 15,-50-49 1,50-25-16,25 24 16,0-24-16,0 25 15,-25-1-15,25 26 16,0-1-16,24-25 15,1 26-15,-25-50 16,74-1-16,-74 51 16,0-50-16,-25 74 15,-25-50-15,0 26 16,0-26-16,25 1 16,-49 24-16,-50 26 15,74-26-15,-99 25 16,25 25-16,74-74 15,-50 49-15,1-49 16,0 24-16,24 0 16,-49 25-16,49-24 15,-49 49-15,-25-25 32,25 25-17,0 0-15,-1-50 0,26 50 16,-25-24-1,0-26 1,0 0 0,-1 26-1,-24-1-15,0-25 16,0 25-16,0-24 16,0 24-16,0-25 15,0 26-15,0-26 16,0 0-16,0 1 15,0 24 1,0-49-16,0 49 31,0 0-31,-49-25 16,24 1 0,0 24-1,-25 0 48,26 25-63,-26 0 15,0-25-15,-24 25 16,-25-25 0,24 1-16,1-26 0,49 50 15,-49-25 1,49 25-1,25-25-15,-25 25 16,-24 0-16,24 0 16,-25-24-16,-24 24 15,24 0-15,1 0 16,-1 0-16,-25 0 16,26 0-1,-1 0-15,-24 24 16,49 26-16,-74 49 15,24-24 1,75-1-16,-24-74 16,-1 50-16,0-25 15,25 24-15,-25-49 16,0 50-16,1-25 16,-1 24-16,-50 26 15,1 49-15,24-75 16,1 26-16,-26 49 15,1-50-15,-1 25 16,1-49 0,24 24-16,26-49 15,-1 25-15,-25-1 16,25-24-16,1 25 16,-26 24-16,0 1 15,1-26-15,24-24 16,-25 49-16,50-49 15,-74 25 1,74-1 0,-25-24-16,0-25 15,1 50-15,-1-25 16,25-1-16,-25 26 16,-25-25-1,26 0-15,-26 49 16,25-24-16,-24-1 15,24-24-15,0 25 16,0-1-16,-24-24 16,-1 25-1,25-50 1,25 25-16,-50-1 16,-49 51-16,74-50 15,-24-25-15,-1 0 16,-24 24-16,74 1 15,-25-25 1,0 0-16,0 0 16,1 25-1,-1-25 17,0 0-32,0 50 31,0-50 0,1 0-31,-1 24 16,0-24-1,0 25 1,-49 0-16,49 0 16,-25-25-16,26 25 15,-26 24-15,25-49 16,0 25-16,1-25 15,-1 0-15,-25 50 16,0-50 0,26 24-16,-26-24 0,25 25 15,0-25 63,1 25-78,-1-25 16,-25 0 0,25 25-16,1-25 15,-1 0-15,0 0 78,0 0-62,0 0 0,1 0-1,-26 0 1,25 0 31,-24 0 0,24 0-32,0 0 1,0 0 0,0-25-1,-24 25 1,24-25-1,0 25 1,0 0 15,1 0 1,-26-25-1,0 1-16,26 24 32,-26 0-31,0 0-16,25 0 16,-24 0-1,24 0-15,-25 0 16,1 24-1,24 1-15,-25 0 16,50 0 0,-24-25-1,-1 25 32,25 24-47,-25-24 16,25 25-1,-25 24-15,0-74 32,25 25-1,-24-25-15,24 25-1,0 0 1,-25-25 15,25 24-15,-25-24-1,0 0 1,0 0 46,1 0-46,-1 0-16,0 0 16,0 0-16,0 0 15,1-24 17,-1-1-17,0 25 1,25-25 15,0 0-15,-50-25-1,50 26 17,0-26-17,-24 25 1,-1-24-1,25 24 1,-25 0 0,-25-25-1,-24-24 1,-50 49-16,74-49 16,25 49-16,-49-25 15,74 26 1,-25 24-16,25-25 94,0 0-79,0 0 1,-25 0 15,-24-24-15,-26-1-1,-49 1-15,25-51 0,0 51 16,-50-26 0,100 26-16,-26 24 15,-49 0-15,124 0 0,-25 0 16,-24 25-16,24-24 15,0 24 1,-25-25-16,26-25 0,-26 25 16,25 1-1,0-1-15,-74-25 16,50 25-16,24 1 16,-25-1-16,1 25 15,24-25 1,-25 0-16,1 0 15,24 1-15,-50-26 16,26 25-16,-26-24 16,26 49-1,-26-50-15,1 0 16,24 26-16,-24-51 16,24 75-16,25-25 15,-24 1 16,-1-1-15,25 0-16,-24 0 16,24 25-16,0 0 15,0 0 17,1 0-17,-26-25 1,25 1 31,0 24-47,1-25 15,-76-25-15,51 25 16,24 25 15,-25-25 0,1-24-31,-26-1 16,26 25-16,24 1 16</inkml:trace>
  </inkml:traceGroup>
</inkml:ink>
</file>

<file path=ppt/ink/ink9.xml><?xml version="1.0" encoding="utf-8"?>
<inkml:ink xmlns:inkml="http://www.w3.org/2003/InkML">
  <inkml:definitions>
    <inkml:context xml:id="ctx0">
      <inkml:inkSource xml:id="inkSrc0">
        <inkml:traceFormat>
          <inkml:channel name="X" type="integer" max="1366" units="cm"/>
          <inkml:channel name="Y" type="integer" max="768" units="cm"/>
          <inkml:channel name="T" type="integer" max="2.14748E9" units="dev"/>
        </inkml:traceFormat>
        <inkml:channelProperties>
          <inkml:channelProperty channel="X" name="resolution" value="46.62116" units="1/cm"/>
          <inkml:channelProperty channel="Y" name="resolution" value="46.82927" units="1/cm"/>
          <inkml:channelProperty channel="T" name="resolution" value="1" units="1/dev"/>
        </inkml:channelProperties>
      </inkml:inkSource>
      <inkml:timestamp xml:id="ts0" timeString="2020-11-06T08:27:48.051"/>
    </inkml:context>
    <inkml:brush xml:id="br0">
      <inkml:brushProperty name="width" value="0.05292" units="cm"/>
      <inkml:brushProperty name="height" value="0.05292" units="cm"/>
      <inkml:brushProperty name="color" value="#FF0000"/>
    </inkml:brush>
  </inkml:definitions>
  <inkml:traceGroup>
    <inkml:annotationXML>
      <emma:emma xmlns:emma="http://www.w3.org/2003/04/emma" version="1.0">
        <emma:interpretation id="{3B1FEF51-F570-4340-9F95-71910F1C86CE}" emma:medium="tactile" emma:mode="ink">
          <msink:context xmlns:msink="http://schemas.microsoft.com/ink/2010/main" type="inkDrawing" rotatedBoundingBox="3962,10983 14309,10783 14349,12894 4003,13094" hotPoints="15767,12132 9134,13112 2489,12216 9122,11235" semanticType="enclosure" shapeName="Ellipse"/>
        </emma:interpretation>
      </emma:emma>
    </inkml:annotationXML>
    <inkml:trace contextRef="#ctx0" brushRef="#br0">4292 13047 0,'24'0'32,"1"0"-17,25 0-15,-25 0 16,-1 0-16,1 0 16,25 0-1,-25 0-15,24 0 16,1 0-16,-1-25 15,26 25-15,-1-24 16,1 24-16,49-25 16,-75 25-16,51-25 15,-1 0-15,-25 0 16,1 1-16,-26-1 16,-24 25-16,25-25 15,-1 25-15,-24-50 16,0 50-16,0 0 15,24-24-15,-24-1 16,49 25-16,-24-50 16,24 25-16,1 25 15,-1-24-15,-49-26 16,25 50 0,24-25-16,1 0 0,-26 1 15,1-1 1,-25 25-16,-1 0 15,76-75-15,-51 51 16,1 24 0,24-50-16,-24 25 15,49 0-15,-49 25 16,-1 0-16,1-49 16,-25 49-16,24 0 15,1 0-15,-25-25 16,49 0-16,-24 25 15,-1-25-15,-49 0 16,25 25-16,25 0 16,-25-24-16,24 24 15,-24 0-15,25 0 16,-26-25-16,1 25 16,25-25-16,-25 25 15,-1 0-15,26-25 16,0 25-1,-26-25-15,26 25 16,-25 0-16,49 0 16,-24-24-16,-1-1 15,51 0 1,-75 25-16,-1 0 16,1 0-1,25 0 79,-1-50-78,26 50-1,-1 0-15,-49 0 16,49 0-16,1-24 15,-50 24-15,-1 0 16,1 0-16,0 0 16,-25-25-16,50 25 31,-26 0-31,26 0 16,24 0-16,-24-25 15,0 25-15,-1 0 16,-49-25-16,50 25 15,-25 0 1,24 0 0,26 0-1,-26 0 1,26 0-16,24 0 16,-25 0-16,1 0 15,-50 0-15,49 0 16,-24 0-16,-1 0 15,50 0-15,-24 0 16,-26 0-16,26 0 16,-1 0-16,1 0 15,-26 0-15,51 0 16,-1 0-16,0 0 16,0 0-16,-24 0 15,24 0-15,-25 0 16,1 0-16,-1 0 15,-24 0-15,24 0 16,-24 0-16,49 0 16,0 0-16,0 25 15,-24-25-15,24 25 16,-74-25-16,24 0 16,1 25-16,0-25 15,-26 0-15,1 24 16,0-24-16,49 25 15,-24-25-15,99 75 16,-25-51 0,25 1-16,24 25 15,-49-1-15,0 1 16,-74-50-16,-25 25 16,0-25-16,-25 25 93,24 0-93,26-1 16,0 26-16,74 0 16,-50-1-16,25 1 15,-49-25-15,-25-1 16,24 26-1,-24-50-15,-25 25 16,25-25 15,-25 25-31,25-1 16,0 26 0,-1-25-16,-24 0 31,25-25-16,-25 24 1,25 26 0,0-50-1,0 50 1,-1-26 0,26-24-1,-25 0-15,0 0 16,-1 0-1,1 0 1,25 0 0,-25-24-1,24-26-15,-24 25 16,0 0-16,0-24 16,-25 24-1,0 0 1,24 0-16,-24-24 31,0 24-31,0 0 16,0 0-1,0 1-15,0-1 16,0 0 0,0 0-16,0 0 15,0 1 1,0-26-16,0 0 15,0 26 1,0-1 0,-24 0-1,24 0-15,-25 25 16,25-25 0,-25-24-16,0 24 15,0 0 1,25 0-1,-24 25 1,-1-49-16,0 24 16,0 0-1,0 25-15,1-25 16,-26 0 0,0 1-1,1-1 1,24 25-16,-49-50 15,49 25-15,-50 25 16,1-74 0,24 49-16,1 25 15,24-49-15,-25 49 16,1-25-16,-1 0 16,-49-25-16,-25 50 15,49-24-15,1-1 16,24 25-16,-24-50 15,0 50-15,49 0 16,-25 0-16,25 0 16,1-25-1,-26 25-15,25 0 16,-24 0-16,-1-24 16,-25 24-16,1 0 15,-25-25-15,0 0 16,-50 0-16,0 25 15,0-25-15,-24-24 16,98 49-16,1 0 16,24 0-16,25 0 15,0 0 17,1 0-17,24-25 1,-50 25-16,-24 0 15,-75 0-15,0 0 16,50 0-16,24-25 16,1 0-16,49 0 15,-24 25 1,24-24 15,-25 24-15,-24 0-1,-100-25-15,50-25 16,-50 50-16,100-25 16,0 1-16,-26-1 15,26 0-15,24 0 16,26 25-16,-1 0 16,-25 0 62,1 0-78,-1 0 15,25 0-15,-25 0 0,26 0 16,-26 0 0,0 0-16,1 0 15,24 0-15,-25 0 16,1 0-16,24 0 15,0 0-15,-24 0 16,-1 25 0,-24-25-16,-50 25 15,74-25-15,0 25 16,-24 24-16,24-49 16,26 0-16,-1 25 15,-99 0 1,74 0-16,-24-25 15,49 24 1,-25 1-16,-24-25 16,24 0-16,1 0 0,-1 0 15,25 0 1,-24 50-16,-1-50 0,25 0 16,-24 0-1,24 0-15,-50 0 0,51 0 16,-26 25-16,25-25 15,-99 74 1,50-74-16,-26 0 16,26 0-16,24 0 15,1 0-15,24 0 16,-49 25-16,-50-25 16,49 25-16,50-25 15,-49 0-15,0 0 16,24 49-16,0-49 15,-24 0-15,0 0 16,-26 25-16,-24 0 16,0-25-16,25 0 15,-50 0-15,75 0 16,-50 0-16,25 50 16,-50-26-16,50-24 15,24 0-15,1 0 16,49 0-16,-25 0 15,25 0 17,-24 0-32,-26 0 15,-24 75 17,50-75-32,-1 0 15,25 25-15,-24-1 16,-1-24-1,0 25-15,26 0 16,-51 0 0,26 0-1,24-1-15,0 1 16,0-25-16,0 0 16,25 25-1,-24 0 1,24 0-1,0-1 1,0 1 0,0 0-16,0 25 15,0-1 1,-50 1-16,50-1 16,0 1-16,0 0 15,0-25-15,0-1 16,0 26-16,0 0 15,0-26 1,0 1 0,0 25-1,0-1 1,0-24 0,0 25-1,25-25 1,0 24-16,-1-24 15,-24 25 17,0-26-17,25 1 1,-25 0-16,0 0 16,50 0-16,-50 24 15,25-24-15,-25 0 16,24 0-1,1-25-15,0 0 63,-25 24-32,25-24-15,0 0 187</inkml:trace>
  </inkml:traceGroup>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11D16A9-418E-4D7B-835C-0694AB081678}" type="datetimeFigureOut">
              <a:rPr lang="en-US"/>
              <a:pPr>
                <a:defRPr/>
              </a:pPr>
              <a:t>11/21/2022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605034D-3231-4DB0-A9B9-3BB1FBA62233}" type="slidenum">
              <a:rPr lang="en-US"/>
              <a:pPr>
                <a:defRPr/>
              </a:pPr>
              <a:t>‹#›</a:t>
            </a:fld>
            <a:endParaRPr lang="en-US"/>
          </a:p>
        </p:txBody>
      </p:sp>
    </p:spTree>
    <p:extLst>
      <p:ext uri="{BB962C8B-B14F-4D97-AF65-F5344CB8AC3E}">
        <p14:creationId xmlns:p14="http://schemas.microsoft.com/office/powerpoint/2010/main" val="30388886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34E3D10-3D82-4888-AC98-2CEE898C219C}" type="slidenum">
              <a:rPr lang="en-US" smtClean="0"/>
              <a:pPr fontAlgn="base">
                <a:spcBef>
                  <a:spcPct val="0"/>
                </a:spcBef>
                <a:spcAft>
                  <a:spcPct val="0"/>
                </a:spcAft>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40BBAEBE-81E6-4D1E-8F6C-2CFAB3EF0A3F}" type="slidenum">
              <a:rPr lang="en-US" smtClean="0"/>
              <a:pPr>
                <a:defRPr/>
              </a:pPr>
              <a:t>32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2B71BD83-909B-417A-BCB4-17F8A2CD936D}" type="slidenum">
              <a:rPr lang="en-US" smtClean="0"/>
              <a:pPr>
                <a:defRPr/>
              </a:pPr>
              <a:t>33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E82CD54D-E222-462E-B760-A495D31AAA2B}" type="slidenum">
              <a:rPr lang="en-US" smtClean="0"/>
              <a:pPr>
                <a:defRPr/>
              </a:pPr>
              <a:t>35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07C33AF5-AB4C-4309-970D-79582B218EE7}" type="slidenum">
              <a:rPr lang="en-US" smtClean="0"/>
              <a:pPr>
                <a:defRPr/>
              </a:pPr>
              <a:t>37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CA" altLang="en-US" dirty="0" smtClean="0"/>
              <a:t>1- d</a:t>
            </a:r>
            <a:r>
              <a:rPr lang="en-US" sz="1200" b="0" i="0" kern="1200" dirty="0" err="1" smtClean="0">
                <a:solidFill>
                  <a:schemeClr val="tx1"/>
                </a:solidFill>
                <a:effectLst/>
                <a:latin typeface="+mn-lt"/>
                <a:ea typeface="+mn-ea"/>
                <a:cs typeface="+mn-cs"/>
              </a:rPr>
              <a:t>epending</a:t>
            </a:r>
            <a:r>
              <a:rPr lang="en-US" sz="1200" b="0" i="0" kern="1200" dirty="0" smtClean="0">
                <a:solidFill>
                  <a:schemeClr val="tx1"/>
                </a:solidFill>
                <a:effectLst/>
                <a:latin typeface="+mn-lt"/>
                <a:ea typeface="+mn-ea"/>
                <a:cs typeface="+mn-cs"/>
              </a:rPr>
              <a:t>, on whether the trade is creating a new contract or closing out existing contracts, the open interest can either increase or decrease.</a:t>
            </a:r>
          </a:p>
          <a:p>
            <a:pPr eaLnBrk="1" hangingPunct="1">
              <a:spcBef>
                <a:spcPct val="0"/>
              </a:spcBef>
            </a:pPr>
            <a:endParaRPr lang="en-US" altLang="en-US" sz="1200" b="0" i="0" kern="1200" dirty="0" smtClean="0">
              <a:solidFill>
                <a:schemeClr val="tx1"/>
              </a:solidFill>
              <a:effectLst/>
              <a:latin typeface="+mn-lt"/>
              <a:ea typeface="+mn-ea"/>
              <a:cs typeface="+mn-cs"/>
            </a:endParaRPr>
          </a:p>
          <a:p>
            <a:pPr eaLnBrk="1" hangingPunct="1">
              <a:spcBef>
                <a:spcPct val="0"/>
              </a:spcBef>
            </a:pPr>
            <a:r>
              <a:rPr lang="en-US" altLang="en-US" sz="1200" b="0" i="0" kern="1200" dirty="0" smtClean="0">
                <a:solidFill>
                  <a:schemeClr val="tx1"/>
                </a:solidFill>
                <a:effectLst/>
                <a:latin typeface="+mn-lt"/>
                <a:ea typeface="+mn-ea"/>
                <a:cs typeface="+mn-cs"/>
              </a:rPr>
              <a:t>2- suppose you have 10 open contracts and you sell those to B</a:t>
            </a:r>
            <a:r>
              <a:rPr lang="en-US" altLang="en-US" sz="1200" b="0" i="0" kern="1200" baseline="0" dirty="0" smtClean="0">
                <a:solidFill>
                  <a:schemeClr val="tx1"/>
                </a:solidFill>
                <a:effectLst/>
                <a:latin typeface="+mn-lt"/>
                <a:ea typeface="+mn-ea"/>
                <a:cs typeface="+mn-cs"/>
              </a:rPr>
              <a:t> and then B cells to C.. This increase the trading volume, but open interest remains same. </a:t>
            </a:r>
            <a:endParaRPr lang="en-CA"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24A310F-CB0F-45B1-8098-B6815E4DC65E}" type="slidenum">
              <a:rPr lang="en-US" smtClean="0"/>
              <a:pPr>
                <a:defRPr/>
              </a:pPr>
              <a:t>43</a:t>
            </a:fld>
            <a:endParaRPr lang="en-US"/>
          </a:p>
        </p:txBody>
      </p:sp>
    </p:spTree>
    <p:extLst>
      <p:ext uri="{BB962C8B-B14F-4D97-AF65-F5344CB8AC3E}">
        <p14:creationId xmlns:p14="http://schemas.microsoft.com/office/powerpoint/2010/main" val="223112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24A310F-CB0F-45B1-8098-B6815E4DC65E}" type="slidenum">
              <a:rPr lang="en-US" smtClean="0"/>
              <a:pPr>
                <a:defRPr/>
              </a:pPr>
              <a:t>44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3"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itchFamily="34" charset="0"/>
              </a:defRPr>
            </a:lvl1pPr>
            <a:lvl2pPr marL="742950" indent="-285750" defTabSz="762000" eaLnBrk="0" hangingPunct="0">
              <a:spcBef>
                <a:spcPct val="30000"/>
              </a:spcBef>
              <a:defRPr sz="1200">
                <a:solidFill>
                  <a:schemeClr val="tx1"/>
                </a:solidFill>
                <a:latin typeface="Calibri" pitchFamily="34" charset="0"/>
              </a:defRPr>
            </a:lvl2pPr>
            <a:lvl3pPr marL="1143000" indent="-228600" defTabSz="762000" eaLnBrk="0" hangingPunct="0">
              <a:spcBef>
                <a:spcPct val="30000"/>
              </a:spcBef>
              <a:defRPr sz="1200">
                <a:solidFill>
                  <a:schemeClr val="tx1"/>
                </a:solidFill>
                <a:latin typeface="Calibri" pitchFamily="34" charset="0"/>
              </a:defRPr>
            </a:lvl3pPr>
            <a:lvl4pPr marL="1600200" indent="-228600" defTabSz="762000" eaLnBrk="0" hangingPunct="0">
              <a:spcBef>
                <a:spcPct val="30000"/>
              </a:spcBef>
              <a:defRPr sz="1200">
                <a:solidFill>
                  <a:schemeClr val="tx1"/>
                </a:solidFill>
                <a:latin typeface="Calibri" pitchFamily="34" charset="0"/>
              </a:defRPr>
            </a:lvl4pPr>
            <a:lvl5pPr marL="2057400" indent="-228600" defTabSz="762000" eaLnBrk="0" hangingPunct="0">
              <a:spcBef>
                <a:spcPct val="30000"/>
              </a:spcBef>
              <a:defRPr sz="1200">
                <a:solidFill>
                  <a:schemeClr val="tx1"/>
                </a:solidFill>
                <a:latin typeface="Calibri" pitchFamily="34" charset="0"/>
              </a:defRPr>
            </a:lvl5pPr>
            <a:lvl6pPr marL="2514600" indent="-228600" defTabSz="762000" eaLnBrk="0" fontAlgn="base" hangingPunct="0">
              <a:spcBef>
                <a:spcPct val="30000"/>
              </a:spcBef>
              <a:spcAft>
                <a:spcPct val="0"/>
              </a:spcAft>
              <a:defRPr sz="1200">
                <a:solidFill>
                  <a:schemeClr val="tx1"/>
                </a:solidFill>
                <a:latin typeface="Calibri" pitchFamily="34" charset="0"/>
              </a:defRPr>
            </a:lvl6pPr>
            <a:lvl7pPr marL="2971800" indent="-228600" defTabSz="762000" eaLnBrk="0" fontAlgn="base" hangingPunct="0">
              <a:spcBef>
                <a:spcPct val="30000"/>
              </a:spcBef>
              <a:spcAft>
                <a:spcPct val="0"/>
              </a:spcAft>
              <a:defRPr sz="1200">
                <a:solidFill>
                  <a:schemeClr val="tx1"/>
                </a:solidFill>
                <a:latin typeface="Calibri" pitchFamily="34" charset="0"/>
              </a:defRPr>
            </a:lvl7pPr>
            <a:lvl8pPr marL="3429000" indent="-228600" defTabSz="762000" eaLnBrk="0" fontAlgn="base" hangingPunct="0">
              <a:spcBef>
                <a:spcPct val="30000"/>
              </a:spcBef>
              <a:spcAft>
                <a:spcPct val="0"/>
              </a:spcAft>
              <a:defRPr sz="1200">
                <a:solidFill>
                  <a:schemeClr val="tx1"/>
                </a:solidFill>
                <a:latin typeface="Calibri" pitchFamily="34" charset="0"/>
              </a:defRPr>
            </a:lvl8pPr>
            <a:lvl9pPr marL="3886200" indent="-228600" defTabSz="762000"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1000" i="1">
                <a:latin typeface="Times New Roman" pitchFamily="18" charset="0"/>
              </a:rPr>
              <a:t>16</a:t>
            </a:r>
          </a:p>
        </p:txBody>
      </p:sp>
      <p:sp>
        <p:nvSpPr>
          <p:cNvPr id="51204"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5"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1206"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07"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27" name="Rectangle 3"/>
          <p:cNvSpPr>
            <a:spLocks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9050" tIns="0" rIns="19050" bIns="0" anchor="b"/>
          <a:lstStyle>
            <a:lvl1pPr defTabSz="762000" eaLnBrk="0" hangingPunct="0">
              <a:spcBef>
                <a:spcPct val="30000"/>
              </a:spcBef>
              <a:defRPr sz="1200">
                <a:solidFill>
                  <a:schemeClr val="tx1"/>
                </a:solidFill>
                <a:latin typeface="Calibri" pitchFamily="34" charset="0"/>
              </a:defRPr>
            </a:lvl1pPr>
            <a:lvl2pPr marL="742950" indent="-285750" defTabSz="762000" eaLnBrk="0" hangingPunct="0">
              <a:spcBef>
                <a:spcPct val="30000"/>
              </a:spcBef>
              <a:defRPr sz="1200">
                <a:solidFill>
                  <a:schemeClr val="tx1"/>
                </a:solidFill>
                <a:latin typeface="Calibri" pitchFamily="34" charset="0"/>
              </a:defRPr>
            </a:lvl2pPr>
            <a:lvl3pPr marL="1143000" indent="-228600" defTabSz="762000" eaLnBrk="0" hangingPunct="0">
              <a:spcBef>
                <a:spcPct val="30000"/>
              </a:spcBef>
              <a:defRPr sz="1200">
                <a:solidFill>
                  <a:schemeClr val="tx1"/>
                </a:solidFill>
                <a:latin typeface="Calibri" pitchFamily="34" charset="0"/>
              </a:defRPr>
            </a:lvl3pPr>
            <a:lvl4pPr marL="1600200" indent="-228600" defTabSz="762000" eaLnBrk="0" hangingPunct="0">
              <a:spcBef>
                <a:spcPct val="30000"/>
              </a:spcBef>
              <a:defRPr sz="1200">
                <a:solidFill>
                  <a:schemeClr val="tx1"/>
                </a:solidFill>
                <a:latin typeface="Calibri" pitchFamily="34" charset="0"/>
              </a:defRPr>
            </a:lvl4pPr>
            <a:lvl5pPr marL="2057400" indent="-228600" defTabSz="762000" eaLnBrk="0" hangingPunct="0">
              <a:spcBef>
                <a:spcPct val="30000"/>
              </a:spcBef>
              <a:defRPr sz="1200">
                <a:solidFill>
                  <a:schemeClr val="tx1"/>
                </a:solidFill>
                <a:latin typeface="Calibri" pitchFamily="34" charset="0"/>
              </a:defRPr>
            </a:lvl5pPr>
            <a:lvl6pPr marL="2514600" indent="-228600" defTabSz="762000" eaLnBrk="0" fontAlgn="base" hangingPunct="0">
              <a:spcBef>
                <a:spcPct val="30000"/>
              </a:spcBef>
              <a:spcAft>
                <a:spcPct val="0"/>
              </a:spcAft>
              <a:defRPr sz="1200">
                <a:solidFill>
                  <a:schemeClr val="tx1"/>
                </a:solidFill>
                <a:latin typeface="Calibri" pitchFamily="34" charset="0"/>
              </a:defRPr>
            </a:lvl6pPr>
            <a:lvl7pPr marL="2971800" indent="-228600" defTabSz="762000" eaLnBrk="0" fontAlgn="base" hangingPunct="0">
              <a:spcBef>
                <a:spcPct val="30000"/>
              </a:spcBef>
              <a:spcAft>
                <a:spcPct val="0"/>
              </a:spcAft>
              <a:defRPr sz="1200">
                <a:solidFill>
                  <a:schemeClr val="tx1"/>
                </a:solidFill>
                <a:latin typeface="Calibri" pitchFamily="34" charset="0"/>
              </a:defRPr>
            </a:lvl7pPr>
            <a:lvl8pPr marL="3429000" indent="-228600" defTabSz="762000" eaLnBrk="0" fontAlgn="base" hangingPunct="0">
              <a:spcBef>
                <a:spcPct val="30000"/>
              </a:spcBef>
              <a:spcAft>
                <a:spcPct val="0"/>
              </a:spcAft>
              <a:defRPr sz="1200">
                <a:solidFill>
                  <a:schemeClr val="tx1"/>
                </a:solidFill>
                <a:latin typeface="Calibri" pitchFamily="34" charset="0"/>
              </a:defRPr>
            </a:lvl8pPr>
            <a:lvl9pPr marL="3886200" indent="-228600" defTabSz="762000" eaLnBrk="0" fontAlgn="base" hangingPunct="0">
              <a:spcBef>
                <a:spcPct val="30000"/>
              </a:spcBef>
              <a:spcAft>
                <a:spcPct val="0"/>
              </a:spcAft>
              <a:defRPr sz="1200">
                <a:solidFill>
                  <a:schemeClr val="tx1"/>
                </a:solidFill>
                <a:latin typeface="Calibri" pitchFamily="34" charset="0"/>
              </a:defRPr>
            </a:lvl9pPr>
          </a:lstStyle>
          <a:p>
            <a:pPr algn="r">
              <a:spcBef>
                <a:spcPct val="0"/>
              </a:spcBef>
            </a:pPr>
            <a:r>
              <a:rPr lang="en-US" altLang="en-US" sz="1000" i="1">
                <a:latin typeface="Times New Roman" pitchFamily="18" charset="0"/>
              </a:rPr>
              <a:t>17</a:t>
            </a:r>
          </a:p>
        </p:txBody>
      </p:sp>
      <p:sp>
        <p:nvSpPr>
          <p:cNvPr id="52228" name="Rectangle 4"/>
          <p:cNvSpPr>
            <a:spLocks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29" name="Rectangle 5"/>
          <p:cNvSpPr>
            <a:spLocks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endParaRPr lang="en-US" altLang="en-US" sz="1800"/>
          </a:p>
        </p:txBody>
      </p:sp>
      <p:sp>
        <p:nvSpPr>
          <p:cNvPr id="52230" name="Rectangle 6"/>
          <p:cNvSpPr>
            <a:spLocks noGrp="1" noRot="1" noChangeAspect="1" noChangeArrowheads="1" noTextEdit="1"/>
          </p:cNvSpPr>
          <p:nvPr>
            <p:ph type="sldImg"/>
          </p:nvPr>
        </p:nvSpPr>
        <p:spPr bwMode="auto">
          <a:xfrm>
            <a:off x="1150938" y="692150"/>
            <a:ext cx="4556125" cy="3416300"/>
          </a:xfrm>
          <a:noFill/>
          <a:ln cap="flat">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2231" name="Rectangle 7"/>
          <p:cNvSpPr>
            <a:spLocks noGrp="1" noChangeArrowheads="1"/>
          </p:cNvSpPr>
          <p:nvPr>
            <p:ph type="body" idx="1"/>
          </p:nvPr>
        </p:nvSpPr>
        <p:spPr bwMode="auto">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0488" tIns="44450" rIns="90488" bIns="44450"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181CCFDA-78CC-4EF6-BE45-98A33DECDC29}" type="slidenum">
              <a:rPr lang="en-US" smtClean="0"/>
              <a:pPr>
                <a:defRPr/>
              </a:pPr>
              <a:t>27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CA6BBEF2-19C2-4355-9187-C4045585F874}" type="slidenum">
              <a:rPr lang="en-US" smtClean="0"/>
              <a:pPr>
                <a:defRPr/>
              </a:pPr>
              <a:t>28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 name="Slide Number Placeholder 3"/>
          <p:cNvSpPr>
            <a:spLocks noGrp="1"/>
          </p:cNvSpPr>
          <p:nvPr>
            <p:ph type="sldNum" sz="quarter" idx="5"/>
          </p:nvPr>
        </p:nvSpPr>
        <p:spPr/>
        <p:txBody>
          <a:bodyPr/>
          <a:lstStyle/>
          <a:p>
            <a:pPr>
              <a:defRPr/>
            </a:pPr>
            <a:fld id="{A3853CC4-8A98-4328-8315-B6A3F1B910DF}" type="slidenum">
              <a:rPr lang="en-US" smtClean="0"/>
              <a:pPr>
                <a:defRPr/>
              </a:pPr>
              <a:t>29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bwMode="auto">
          <a:xfrm>
            <a:off x="1150938" y="692150"/>
            <a:ext cx="4556125"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grpSp>
        <p:nvGrpSpPr>
          <p:cNvPr id="4" name="Group 2"/>
          <p:cNvGrpSpPr>
            <a:grpSpLocks/>
          </p:cNvGrpSpPr>
          <p:nvPr/>
        </p:nvGrpSpPr>
        <p:grpSpPr bwMode="auto">
          <a:xfrm>
            <a:off x="0" y="-19050"/>
            <a:ext cx="9144000" cy="6877050"/>
            <a:chOff x="0" y="-12"/>
            <a:chExt cx="5760" cy="4332"/>
          </a:xfrm>
        </p:grpSpPr>
        <p:sp>
          <p:nvSpPr>
            <p:cNvPr id="5" name="Rectangle 3"/>
            <p:cNvSpPr>
              <a:spLocks noChangeArrowheads="1"/>
            </p:cNvSpPr>
            <p:nvPr userDrawn="1"/>
          </p:nvSpPr>
          <p:spPr bwMode="hidden">
            <a:xfrm>
              <a:off x="1104" y="1008"/>
              <a:ext cx="4656" cy="3312"/>
            </a:xfrm>
            <a:prstGeom prst="rect">
              <a:avLst/>
            </a:prstGeom>
            <a:gradFill rotWithShape="0">
              <a:gsLst>
                <a:gs pos="0">
                  <a:schemeClr val="bg2"/>
                </a:gs>
                <a:gs pos="50000">
                  <a:schemeClr val="bg1"/>
                </a:gs>
                <a:gs pos="100000">
                  <a:schemeClr val="bg2"/>
                </a:gs>
              </a:gsLst>
              <a:lin ang="2700000" scaled="1"/>
            </a:gradFill>
            <a:ln w="9525">
              <a:noFill/>
              <a:miter lim="800000"/>
              <a:headEnd/>
              <a:tailEnd/>
            </a:ln>
            <a:effectLst/>
          </p:spPr>
          <p:txBody>
            <a:bodyPr wrap="none" anchor="ctr"/>
            <a:lstStyle/>
            <a:p>
              <a:pPr>
                <a:defRPr/>
              </a:pPr>
              <a:endParaRPr lang="en-US"/>
            </a:p>
          </p:txBody>
        </p:sp>
        <p:grpSp>
          <p:nvGrpSpPr>
            <p:cNvPr id="6" name="Group 4"/>
            <p:cNvGrpSpPr>
              <a:grpSpLocks/>
            </p:cNvGrpSpPr>
            <p:nvPr userDrawn="1"/>
          </p:nvGrpSpPr>
          <p:grpSpPr bwMode="auto">
            <a:xfrm>
              <a:off x="-1261" y="-157"/>
              <a:ext cx="7021" cy="1190"/>
              <a:chOff x="-1261" y="-154"/>
              <a:chExt cx="7021" cy="1190"/>
            </a:xfrm>
          </p:grpSpPr>
          <p:sp>
            <p:nvSpPr>
              <p:cNvPr id="8" name="Freeform 5"/>
              <p:cNvSpPr>
                <a:spLocks/>
              </p:cNvSpPr>
              <p:nvPr userDrawn="1"/>
            </p:nvSpPr>
            <p:spPr bwMode="ltGray">
              <a:xfrm>
                <a:off x="0" y="4"/>
                <a:ext cx="5760" cy="1032"/>
              </a:xfrm>
              <a:custGeom>
                <a:avLst/>
                <a:gdLst>
                  <a:gd name="T0" fmla="*/ 5760 w 4848"/>
                  <a:gd name="T1" fmla="*/ 1032 h 432"/>
                  <a:gd name="T2" fmla="*/ 0 w 4848"/>
                  <a:gd name="T3" fmla="*/ 1032 h 432"/>
                  <a:gd name="T4" fmla="*/ 0 w 4848"/>
                  <a:gd name="T5" fmla="*/ 0 h 432"/>
                  <a:gd name="T6" fmla="*/ 5760 w 4848"/>
                  <a:gd name="T7" fmla="*/ 0 h 432"/>
                  <a:gd name="T8" fmla="*/ 5760 w 4848"/>
                  <a:gd name="T9" fmla="*/ 1032 h 4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48" h="432">
                    <a:moveTo>
                      <a:pt x="4848" y="432"/>
                    </a:moveTo>
                    <a:lnTo>
                      <a:pt x="0" y="432"/>
                    </a:lnTo>
                    <a:lnTo>
                      <a:pt x="0" y="0"/>
                    </a:lnTo>
                    <a:lnTo>
                      <a:pt x="4848" y="0"/>
                    </a:lnTo>
                    <a:lnTo>
                      <a:pt x="4848" y="432"/>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nvGrpSpPr>
              <p:cNvPr id="9" name="Group 6"/>
              <p:cNvGrpSpPr>
                <a:grpSpLocks/>
              </p:cNvGrpSpPr>
              <p:nvPr userDrawn="1"/>
            </p:nvGrpSpPr>
            <p:grpSpPr bwMode="auto">
              <a:xfrm>
                <a:off x="333" y="-9"/>
                <a:ext cx="5176" cy="1044"/>
                <a:chOff x="333" y="-9"/>
                <a:chExt cx="5176" cy="1044"/>
              </a:xfrm>
            </p:grpSpPr>
            <p:sp>
              <p:nvSpPr>
                <p:cNvPr id="38" name="Freeform 7"/>
                <p:cNvSpPr>
                  <a:spLocks/>
                </p:cNvSpPr>
                <p:nvPr userDrawn="1"/>
              </p:nvSpPr>
              <p:spPr bwMode="ltGray">
                <a:xfrm>
                  <a:off x="3230" y="949"/>
                  <a:ext cx="17" cy="20"/>
                </a:xfrm>
                <a:custGeom>
                  <a:avLst/>
                  <a:gdLst>
                    <a:gd name="T0" fmla="*/ 6 w 15"/>
                    <a:gd name="T1" fmla="*/ 10 h 23"/>
                    <a:gd name="T2" fmla="*/ 17 w 15"/>
                    <a:gd name="T3" fmla="*/ 4 h 23"/>
                    <a:gd name="T4" fmla="*/ 15 w 15"/>
                    <a:gd name="T5" fmla="*/ 15 h 23"/>
                    <a:gd name="T6" fmla="*/ 6 w 15"/>
                    <a:gd name="T7" fmla="*/ 10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39" name="Freeform 8"/>
                <p:cNvSpPr>
                  <a:spLocks/>
                </p:cNvSpPr>
                <p:nvPr userDrawn="1"/>
              </p:nvSpPr>
              <p:spPr bwMode="ltGray">
                <a:xfrm>
                  <a:off x="3406" y="1015"/>
                  <a:ext cx="21" cy="20"/>
                </a:xfrm>
                <a:custGeom>
                  <a:avLst/>
                  <a:gdLst>
                    <a:gd name="T0" fmla="*/ 3 w 20"/>
                    <a:gd name="T1" fmla="*/ 11 h 23"/>
                    <a:gd name="T2" fmla="*/ 12 w 20"/>
                    <a:gd name="T3" fmla="*/ 3 h 23"/>
                    <a:gd name="T4" fmla="*/ 7 w 20"/>
                    <a:gd name="T5" fmla="*/ 17 h 23"/>
                    <a:gd name="T6" fmla="*/ 3 w 20"/>
                    <a:gd name="T7" fmla="*/ 11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0" name="Freeform 9"/>
                <p:cNvSpPr>
                  <a:spLocks/>
                </p:cNvSpPr>
                <p:nvPr userDrawn="1"/>
              </p:nvSpPr>
              <p:spPr bwMode="ltGray">
                <a:xfrm>
                  <a:off x="2909" y="908"/>
                  <a:ext cx="31" cy="34"/>
                </a:xfrm>
                <a:custGeom>
                  <a:avLst/>
                  <a:gdLst>
                    <a:gd name="T0" fmla="*/ 17 w 30"/>
                    <a:gd name="T1" fmla="*/ 27 h 42"/>
                    <a:gd name="T2" fmla="*/ 8 w 30"/>
                    <a:gd name="T3" fmla="*/ 17 h 42"/>
                    <a:gd name="T4" fmla="*/ 0 w 30"/>
                    <a:gd name="T5" fmla="*/ 7 h 42"/>
                    <a:gd name="T6" fmla="*/ 17 w 30"/>
                    <a:gd name="T7" fmla="*/ 2 h 42"/>
                    <a:gd name="T8" fmla="*/ 31 w 30"/>
                    <a:gd name="T9" fmla="*/ 19 h 42"/>
                    <a:gd name="T10" fmla="*/ 29 w 30"/>
                    <a:gd name="T11" fmla="*/ 25 h 42"/>
                    <a:gd name="T12" fmla="*/ 17 w 30"/>
                    <a:gd name="T13" fmla="*/ 27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1" name="Freeform 10"/>
                <p:cNvSpPr>
                  <a:spLocks/>
                </p:cNvSpPr>
                <p:nvPr userDrawn="1"/>
              </p:nvSpPr>
              <p:spPr bwMode="ltGray">
                <a:xfrm>
                  <a:off x="2551" y="940"/>
                  <a:ext cx="25" cy="12"/>
                </a:xfrm>
                <a:custGeom>
                  <a:avLst/>
                  <a:gdLst>
                    <a:gd name="T0" fmla="*/ 15 w 25"/>
                    <a:gd name="T1" fmla="*/ 12 h 16"/>
                    <a:gd name="T2" fmla="*/ 3 w 25"/>
                    <a:gd name="T3" fmla="*/ 6 h 16"/>
                    <a:gd name="T4" fmla="*/ 15 w 25"/>
                    <a:gd name="T5" fmla="*/ 0 h 16"/>
                    <a:gd name="T6" fmla="*/ 15 w 25"/>
                    <a:gd name="T7" fmla="*/ 12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2" name="Freeform 11"/>
                <p:cNvSpPr>
                  <a:spLocks/>
                </p:cNvSpPr>
                <p:nvPr userDrawn="1"/>
              </p:nvSpPr>
              <p:spPr bwMode="ltGray">
                <a:xfrm>
                  <a:off x="2443" y="954"/>
                  <a:ext cx="65" cy="39"/>
                </a:xfrm>
                <a:custGeom>
                  <a:avLst/>
                  <a:gdLst>
                    <a:gd name="T0" fmla="*/ 14 w 65"/>
                    <a:gd name="T1" fmla="*/ 20 h 46"/>
                    <a:gd name="T2" fmla="*/ 30 w 65"/>
                    <a:gd name="T3" fmla="*/ 3 h 46"/>
                    <a:gd name="T4" fmla="*/ 42 w 65"/>
                    <a:gd name="T5" fmla="*/ 0 h 46"/>
                    <a:gd name="T6" fmla="*/ 58 w 65"/>
                    <a:gd name="T7" fmla="*/ 10 h 46"/>
                    <a:gd name="T8" fmla="*/ 32 w 65"/>
                    <a:gd name="T9" fmla="*/ 22 h 46"/>
                    <a:gd name="T10" fmla="*/ 12 w 65"/>
                    <a:gd name="T11" fmla="*/ 39 h 46"/>
                    <a:gd name="T12" fmla="*/ 8 w 65"/>
                    <a:gd name="T13" fmla="*/ 17 h 46"/>
                    <a:gd name="T14" fmla="*/ 12 w 65"/>
                    <a:gd name="T15" fmla="*/ 12 h 46"/>
                    <a:gd name="T16" fmla="*/ 14 w 65"/>
                    <a:gd name="T17" fmla="*/ 20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3" name="Freeform 12"/>
                <p:cNvSpPr>
                  <a:spLocks/>
                </p:cNvSpPr>
                <p:nvPr userDrawn="1"/>
              </p:nvSpPr>
              <p:spPr bwMode="ltGray">
                <a:xfrm>
                  <a:off x="2375" y="952"/>
                  <a:ext cx="68" cy="39"/>
                </a:xfrm>
                <a:custGeom>
                  <a:avLst/>
                  <a:gdLst>
                    <a:gd name="T0" fmla="*/ 0 w 69"/>
                    <a:gd name="T1" fmla="*/ 26 h 47"/>
                    <a:gd name="T2" fmla="*/ 18 w 69"/>
                    <a:gd name="T3" fmla="*/ 21 h 47"/>
                    <a:gd name="T4" fmla="*/ 51 w 69"/>
                    <a:gd name="T5" fmla="*/ 1 h 47"/>
                    <a:gd name="T6" fmla="*/ 63 w 69"/>
                    <a:gd name="T7" fmla="*/ 2 h 47"/>
                    <a:gd name="T8" fmla="*/ 49 w 69"/>
                    <a:gd name="T9" fmla="*/ 16 h 47"/>
                    <a:gd name="T10" fmla="*/ 28 w 69"/>
                    <a:gd name="T11" fmla="*/ 27 h 47"/>
                    <a:gd name="T12" fmla="*/ 22 w 69"/>
                    <a:gd name="T13" fmla="*/ 39 h 47"/>
                    <a:gd name="T14" fmla="*/ 16 w 69"/>
                    <a:gd name="T15" fmla="*/ 37 h 47"/>
                    <a:gd name="T16" fmla="*/ 12 w 69"/>
                    <a:gd name="T17" fmla="*/ 32 h 47"/>
                    <a:gd name="T18" fmla="*/ 0 w 69"/>
                    <a:gd name="T19" fmla="*/ 29 h 47"/>
                    <a:gd name="T20" fmla="*/ 0 w 69"/>
                    <a:gd name="T21" fmla="*/ 26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4" name="Freeform 13"/>
                <p:cNvSpPr>
                  <a:spLocks/>
                </p:cNvSpPr>
                <p:nvPr userDrawn="1"/>
              </p:nvSpPr>
              <p:spPr bwMode="ltGray">
                <a:xfrm>
                  <a:off x="2007" y="739"/>
                  <a:ext cx="354" cy="228"/>
                </a:xfrm>
                <a:custGeom>
                  <a:avLst/>
                  <a:gdLst>
                    <a:gd name="T0" fmla="*/ 10 w 355"/>
                    <a:gd name="T1" fmla="*/ 3 h 277"/>
                    <a:gd name="T2" fmla="*/ 36 w 355"/>
                    <a:gd name="T3" fmla="*/ 15 h 277"/>
                    <a:gd name="T4" fmla="*/ 46 w 355"/>
                    <a:gd name="T5" fmla="*/ 25 h 277"/>
                    <a:gd name="T6" fmla="*/ 76 w 355"/>
                    <a:gd name="T7" fmla="*/ 43 h 277"/>
                    <a:gd name="T8" fmla="*/ 92 w 355"/>
                    <a:gd name="T9" fmla="*/ 54 h 277"/>
                    <a:gd name="T10" fmla="*/ 122 w 355"/>
                    <a:gd name="T11" fmla="*/ 81 h 277"/>
                    <a:gd name="T12" fmla="*/ 136 w 355"/>
                    <a:gd name="T13" fmla="*/ 105 h 277"/>
                    <a:gd name="T14" fmla="*/ 148 w 355"/>
                    <a:gd name="T15" fmla="*/ 109 h 277"/>
                    <a:gd name="T16" fmla="*/ 154 w 355"/>
                    <a:gd name="T17" fmla="*/ 123 h 277"/>
                    <a:gd name="T18" fmla="*/ 176 w 355"/>
                    <a:gd name="T19" fmla="*/ 125 h 277"/>
                    <a:gd name="T20" fmla="*/ 170 w 355"/>
                    <a:gd name="T21" fmla="*/ 161 h 277"/>
                    <a:gd name="T22" fmla="*/ 179 w 355"/>
                    <a:gd name="T23" fmla="*/ 184 h 277"/>
                    <a:gd name="T24" fmla="*/ 197 w 355"/>
                    <a:gd name="T25" fmla="*/ 191 h 277"/>
                    <a:gd name="T26" fmla="*/ 215 w 355"/>
                    <a:gd name="T27" fmla="*/ 193 h 277"/>
                    <a:gd name="T28" fmla="*/ 235 w 355"/>
                    <a:gd name="T29" fmla="*/ 199 h 277"/>
                    <a:gd name="T30" fmla="*/ 253 w 355"/>
                    <a:gd name="T31" fmla="*/ 194 h 277"/>
                    <a:gd name="T32" fmla="*/ 271 w 355"/>
                    <a:gd name="T33" fmla="*/ 204 h 277"/>
                    <a:gd name="T34" fmla="*/ 295 w 355"/>
                    <a:gd name="T35" fmla="*/ 211 h 277"/>
                    <a:gd name="T36" fmla="*/ 313 w 355"/>
                    <a:gd name="T37" fmla="*/ 217 h 277"/>
                    <a:gd name="T38" fmla="*/ 351 w 355"/>
                    <a:gd name="T39" fmla="*/ 219 h 277"/>
                    <a:gd name="T40" fmla="*/ 341 w 355"/>
                    <a:gd name="T41" fmla="*/ 226 h 277"/>
                    <a:gd name="T42" fmla="*/ 321 w 355"/>
                    <a:gd name="T43" fmla="*/ 224 h 277"/>
                    <a:gd name="T44" fmla="*/ 299 w 355"/>
                    <a:gd name="T45" fmla="*/ 222 h 277"/>
                    <a:gd name="T46" fmla="*/ 287 w 355"/>
                    <a:gd name="T47" fmla="*/ 219 h 277"/>
                    <a:gd name="T48" fmla="*/ 251 w 355"/>
                    <a:gd name="T49" fmla="*/ 217 h 277"/>
                    <a:gd name="T50" fmla="*/ 233 w 355"/>
                    <a:gd name="T51" fmla="*/ 214 h 277"/>
                    <a:gd name="T52" fmla="*/ 172 w 355"/>
                    <a:gd name="T53" fmla="*/ 199 h 277"/>
                    <a:gd name="T54" fmla="*/ 160 w 355"/>
                    <a:gd name="T55" fmla="*/ 178 h 277"/>
                    <a:gd name="T56" fmla="*/ 126 w 355"/>
                    <a:gd name="T57" fmla="*/ 165 h 277"/>
                    <a:gd name="T58" fmla="*/ 108 w 355"/>
                    <a:gd name="T59" fmla="*/ 153 h 277"/>
                    <a:gd name="T60" fmla="*/ 94 w 355"/>
                    <a:gd name="T61" fmla="*/ 130 h 277"/>
                    <a:gd name="T62" fmla="*/ 68 w 355"/>
                    <a:gd name="T63" fmla="*/ 89 h 277"/>
                    <a:gd name="T64" fmla="*/ 64 w 355"/>
                    <a:gd name="T65" fmla="*/ 84 h 277"/>
                    <a:gd name="T66" fmla="*/ 58 w 355"/>
                    <a:gd name="T67" fmla="*/ 82 h 277"/>
                    <a:gd name="T68" fmla="*/ 54 w 355"/>
                    <a:gd name="T69" fmla="*/ 72 h 277"/>
                    <a:gd name="T70" fmla="*/ 38 w 355"/>
                    <a:gd name="T71" fmla="*/ 48 h 277"/>
                    <a:gd name="T72" fmla="*/ 20 w 355"/>
                    <a:gd name="T73" fmla="*/ 33 h 277"/>
                    <a:gd name="T74" fmla="*/ 4 w 355"/>
                    <a:gd name="T75" fmla="*/ 18 h 277"/>
                    <a:gd name="T76" fmla="*/ 10 w 355"/>
                    <a:gd name="T77" fmla="*/ 2 h 277"/>
                    <a:gd name="T78" fmla="*/ 10 w 355"/>
                    <a:gd name="T79" fmla="*/ 3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5" name="Freeform 14"/>
                <p:cNvSpPr>
                  <a:spLocks/>
                </p:cNvSpPr>
                <p:nvPr userDrawn="1"/>
              </p:nvSpPr>
              <p:spPr bwMode="ltGray">
                <a:xfrm>
                  <a:off x="2222" y="724"/>
                  <a:ext cx="157" cy="167"/>
                </a:xfrm>
                <a:custGeom>
                  <a:avLst/>
                  <a:gdLst>
                    <a:gd name="T0" fmla="*/ 54 w 156"/>
                    <a:gd name="T1" fmla="*/ 54 h 206"/>
                    <a:gd name="T2" fmla="*/ 66 w 156"/>
                    <a:gd name="T3" fmla="*/ 47 h 206"/>
                    <a:gd name="T4" fmla="*/ 68 w 156"/>
                    <a:gd name="T5" fmla="*/ 42 h 206"/>
                    <a:gd name="T6" fmla="*/ 81 w 156"/>
                    <a:gd name="T7" fmla="*/ 36 h 206"/>
                    <a:gd name="T8" fmla="*/ 107 w 156"/>
                    <a:gd name="T9" fmla="*/ 18 h 206"/>
                    <a:gd name="T10" fmla="*/ 113 w 156"/>
                    <a:gd name="T11" fmla="*/ 3 h 206"/>
                    <a:gd name="T12" fmla="*/ 125 w 156"/>
                    <a:gd name="T13" fmla="*/ 0 h 206"/>
                    <a:gd name="T14" fmla="*/ 151 w 156"/>
                    <a:gd name="T15" fmla="*/ 23 h 206"/>
                    <a:gd name="T16" fmla="*/ 147 w 156"/>
                    <a:gd name="T17" fmla="*/ 36 h 206"/>
                    <a:gd name="T18" fmla="*/ 127 w 156"/>
                    <a:gd name="T19" fmla="*/ 52 h 206"/>
                    <a:gd name="T20" fmla="*/ 133 w 156"/>
                    <a:gd name="T21" fmla="*/ 76 h 206"/>
                    <a:gd name="T22" fmla="*/ 143 w 156"/>
                    <a:gd name="T23" fmla="*/ 89 h 206"/>
                    <a:gd name="T24" fmla="*/ 147 w 156"/>
                    <a:gd name="T25" fmla="*/ 104 h 206"/>
                    <a:gd name="T26" fmla="*/ 129 w 156"/>
                    <a:gd name="T27" fmla="*/ 104 h 206"/>
                    <a:gd name="T28" fmla="*/ 117 w 156"/>
                    <a:gd name="T29" fmla="*/ 118 h 206"/>
                    <a:gd name="T30" fmla="*/ 105 w 156"/>
                    <a:gd name="T31" fmla="*/ 126 h 206"/>
                    <a:gd name="T32" fmla="*/ 101 w 156"/>
                    <a:gd name="T33" fmla="*/ 161 h 206"/>
                    <a:gd name="T34" fmla="*/ 89 w 156"/>
                    <a:gd name="T35" fmla="*/ 164 h 206"/>
                    <a:gd name="T36" fmla="*/ 83 w 156"/>
                    <a:gd name="T37" fmla="*/ 167 h 206"/>
                    <a:gd name="T38" fmla="*/ 76 w 156"/>
                    <a:gd name="T39" fmla="*/ 164 h 206"/>
                    <a:gd name="T40" fmla="*/ 72 w 156"/>
                    <a:gd name="T41" fmla="*/ 154 h 206"/>
                    <a:gd name="T42" fmla="*/ 60 w 156"/>
                    <a:gd name="T43" fmla="*/ 151 h 206"/>
                    <a:gd name="T44" fmla="*/ 42 w 156"/>
                    <a:gd name="T45" fmla="*/ 157 h 206"/>
                    <a:gd name="T46" fmla="*/ 28 w 156"/>
                    <a:gd name="T47" fmla="*/ 151 h 206"/>
                    <a:gd name="T48" fmla="*/ 10 w 156"/>
                    <a:gd name="T49" fmla="*/ 120 h 206"/>
                    <a:gd name="T50" fmla="*/ 4 w 156"/>
                    <a:gd name="T51" fmla="*/ 105 h 206"/>
                    <a:gd name="T52" fmla="*/ 0 w 156"/>
                    <a:gd name="T53" fmla="*/ 96 h 206"/>
                    <a:gd name="T54" fmla="*/ 20 w 156"/>
                    <a:gd name="T55" fmla="*/ 78 h 206"/>
                    <a:gd name="T56" fmla="*/ 32 w 156"/>
                    <a:gd name="T57" fmla="*/ 84 h 206"/>
                    <a:gd name="T58" fmla="*/ 34 w 156"/>
                    <a:gd name="T59" fmla="*/ 65 h 206"/>
                    <a:gd name="T60" fmla="*/ 52 w 156"/>
                    <a:gd name="T61" fmla="*/ 57 h 206"/>
                    <a:gd name="T62" fmla="*/ 54 w 156"/>
                    <a:gd name="T63" fmla="*/ 54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6" name="Freeform 15"/>
                <p:cNvSpPr>
                  <a:spLocks/>
                </p:cNvSpPr>
                <p:nvPr userDrawn="1"/>
              </p:nvSpPr>
              <p:spPr bwMode="ltGray">
                <a:xfrm>
                  <a:off x="2375" y="800"/>
                  <a:ext cx="110" cy="32"/>
                </a:xfrm>
                <a:custGeom>
                  <a:avLst/>
                  <a:gdLst>
                    <a:gd name="T0" fmla="*/ 4 w 109"/>
                    <a:gd name="T1" fmla="*/ 27 h 38"/>
                    <a:gd name="T2" fmla="*/ 18 w 109"/>
                    <a:gd name="T3" fmla="*/ 8 h 38"/>
                    <a:gd name="T4" fmla="*/ 46 w 109"/>
                    <a:gd name="T5" fmla="*/ 17 h 38"/>
                    <a:gd name="T6" fmla="*/ 73 w 109"/>
                    <a:gd name="T7" fmla="*/ 12 h 38"/>
                    <a:gd name="T8" fmla="*/ 91 w 109"/>
                    <a:gd name="T9" fmla="*/ 0 h 38"/>
                    <a:gd name="T10" fmla="*/ 77 w 109"/>
                    <a:gd name="T11" fmla="*/ 22 h 38"/>
                    <a:gd name="T12" fmla="*/ 61 w 109"/>
                    <a:gd name="T13" fmla="*/ 32 h 38"/>
                    <a:gd name="T14" fmla="*/ 42 w 109"/>
                    <a:gd name="T15" fmla="*/ 27 h 38"/>
                    <a:gd name="T16" fmla="*/ 14 w 109"/>
                    <a:gd name="T17" fmla="*/ 25 h 38"/>
                    <a:gd name="T18" fmla="*/ 4 w 109"/>
                    <a:gd name="T19" fmla="*/ 27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7" name="Freeform 16"/>
                <p:cNvSpPr>
                  <a:spLocks/>
                </p:cNvSpPr>
                <p:nvPr userDrawn="1"/>
              </p:nvSpPr>
              <p:spPr bwMode="ltGray">
                <a:xfrm>
                  <a:off x="2370" y="839"/>
                  <a:ext cx="75" cy="84"/>
                </a:xfrm>
                <a:custGeom>
                  <a:avLst/>
                  <a:gdLst>
                    <a:gd name="T0" fmla="*/ 8 w 76"/>
                    <a:gd name="T1" fmla="*/ 15 h 104"/>
                    <a:gd name="T2" fmla="*/ 18 w 76"/>
                    <a:gd name="T3" fmla="*/ 0 h 104"/>
                    <a:gd name="T4" fmla="*/ 34 w 76"/>
                    <a:gd name="T5" fmla="*/ 15 h 104"/>
                    <a:gd name="T6" fmla="*/ 61 w 76"/>
                    <a:gd name="T7" fmla="*/ 3 h 104"/>
                    <a:gd name="T8" fmla="*/ 45 w 76"/>
                    <a:gd name="T9" fmla="*/ 27 h 104"/>
                    <a:gd name="T10" fmla="*/ 53 w 76"/>
                    <a:gd name="T11" fmla="*/ 39 h 104"/>
                    <a:gd name="T12" fmla="*/ 57 w 76"/>
                    <a:gd name="T13" fmla="*/ 48 h 104"/>
                    <a:gd name="T14" fmla="*/ 45 w 76"/>
                    <a:gd name="T15" fmla="*/ 60 h 104"/>
                    <a:gd name="T16" fmla="*/ 34 w 76"/>
                    <a:gd name="T17" fmla="*/ 48 h 104"/>
                    <a:gd name="T18" fmla="*/ 22 w 76"/>
                    <a:gd name="T19" fmla="*/ 39 h 104"/>
                    <a:gd name="T20" fmla="*/ 28 w 76"/>
                    <a:gd name="T21" fmla="*/ 55 h 104"/>
                    <a:gd name="T22" fmla="*/ 30 w 76"/>
                    <a:gd name="T23" fmla="*/ 60 h 104"/>
                    <a:gd name="T24" fmla="*/ 20 w 76"/>
                    <a:gd name="T25" fmla="*/ 84 h 104"/>
                    <a:gd name="T26" fmla="*/ 12 w 76"/>
                    <a:gd name="T27" fmla="*/ 82 h 104"/>
                    <a:gd name="T28" fmla="*/ 8 w 76"/>
                    <a:gd name="T29" fmla="*/ 73 h 104"/>
                    <a:gd name="T30" fmla="*/ 0 w 76"/>
                    <a:gd name="T31" fmla="*/ 44 h 104"/>
                    <a:gd name="T32" fmla="*/ 2 w 76"/>
                    <a:gd name="T33" fmla="*/ 24 h 104"/>
                    <a:gd name="T34" fmla="*/ 8 w 76"/>
                    <a:gd name="T35" fmla="*/ 15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8" name="Freeform 17"/>
                <p:cNvSpPr>
                  <a:spLocks/>
                </p:cNvSpPr>
                <p:nvPr userDrawn="1"/>
              </p:nvSpPr>
              <p:spPr bwMode="ltGray">
                <a:xfrm>
                  <a:off x="2497" y="793"/>
                  <a:ext cx="37" cy="49"/>
                </a:xfrm>
                <a:custGeom>
                  <a:avLst/>
                  <a:gdLst>
                    <a:gd name="T0" fmla="*/ 3 w 37"/>
                    <a:gd name="T1" fmla="*/ 22 h 61"/>
                    <a:gd name="T2" fmla="*/ 13 w 37"/>
                    <a:gd name="T3" fmla="*/ 0 h 61"/>
                    <a:gd name="T4" fmla="*/ 15 w 37"/>
                    <a:gd name="T5" fmla="*/ 22 h 61"/>
                    <a:gd name="T6" fmla="*/ 37 w 37"/>
                    <a:gd name="T7" fmla="*/ 31 h 61"/>
                    <a:gd name="T8" fmla="*/ 19 w 37"/>
                    <a:gd name="T9" fmla="*/ 35 h 61"/>
                    <a:gd name="T10" fmla="*/ 5 w 37"/>
                    <a:gd name="T11" fmla="*/ 47 h 61"/>
                    <a:gd name="T12" fmla="*/ 1 w 37"/>
                    <a:gd name="T13" fmla="*/ 27 h 61"/>
                    <a:gd name="T14" fmla="*/ 3 w 37"/>
                    <a:gd name="T15" fmla="*/ 22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9" name="Freeform 18"/>
                <p:cNvSpPr>
                  <a:spLocks/>
                </p:cNvSpPr>
                <p:nvPr userDrawn="1"/>
              </p:nvSpPr>
              <p:spPr bwMode="ltGray">
                <a:xfrm>
                  <a:off x="2506" y="869"/>
                  <a:ext cx="47" cy="24"/>
                </a:xfrm>
                <a:custGeom>
                  <a:avLst/>
                  <a:gdLst>
                    <a:gd name="T0" fmla="*/ 7 w 49"/>
                    <a:gd name="T1" fmla="*/ 0 h 29"/>
                    <a:gd name="T2" fmla="*/ 28 w 49"/>
                    <a:gd name="T3" fmla="*/ 0 h 29"/>
                    <a:gd name="T4" fmla="*/ 47 w 49"/>
                    <a:gd name="T5" fmla="*/ 13 h 29"/>
                    <a:gd name="T6" fmla="*/ 34 w 49"/>
                    <a:gd name="T7" fmla="*/ 12 h 29"/>
                    <a:gd name="T8" fmla="*/ 3 w 49"/>
                    <a:gd name="T9" fmla="*/ 13 h 29"/>
                    <a:gd name="T10" fmla="*/ 7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0" name="Freeform 19"/>
                <p:cNvSpPr>
                  <a:spLocks/>
                </p:cNvSpPr>
                <p:nvPr userDrawn="1"/>
              </p:nvSpPr>
              <p:spPr bwMode="ltGray">
                <a:xfrm>
                  <a:off x="2555" y="832"/>
                  <a:ext cx="61" cy="42"/>
                </a:xfrm>
                <a:custGeom>
                  <a:avLst/>
                  <a:gdLst>
                    <a:gd name="T0" fmla="*/ 21 w 61"/>
                    <a:gd name="T1" fmla="*/ 33 h 48"/>
                    <a:gd name="T2" fmla="*/ 15 w 61"/>
                    <a:gd name="T3" fmla="*/ 23 h 48"/>
                    <a:gd name="T4" fmla="*/ 3 w 61"/>
                    <a:gd name="T5" fmla="*/ 19 h 48"/>
                    <a:gd name="T6" fmla="*/ 13 w 61"/>
                    <a:gd name="T7" fmla="*/ 7 h 48"/>
                    <a:gd name="T8" fmla="*/ 25 w 61"/>
                    <a:gd name="T9" fmla="*/ 0 h 48"/>
                    <a:gd name="T10" fmla="*/ 49 w 61"/>
                    <a:gd name="T11" fmla="*/ 9 h 48"/>
                    <a:gd name="T12" fmla="*/ 53 w 61"/>
                    <a:gd name="T13" fmla="*/ 18 h 48"/>
                    <a:gd name="T14" fmla="*/ 61 w 61"/>
                    <a:gd name="T15" fmla="*/ 28 h 48"/>
                    <a:gd name="T16" fmla="*/ 41 w 61"/>
                    <a:gd name="T17" fmla="*/ 33 h 48"/>
                    <a:gd name="T18" fmla="*/ 23 w 61"/>
                    <a:gd name="T19" fmla="*/ 39 h 48"/>
                    <a:gd name="T20" fmla="*/ 21 w 61"/>
                    <a:gd name="T21" fmla="*/ 3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1" name="Freeform 20"/>
                <p:cNvSpPr>
                  <a:spLocks/>
                </p:cNvSpPr>
                <p:nvPr userDrawn="1"/>
              </p:nvSpPr>
              <p:spPr bwMode="ltGray">
                <a:xfrm>
                  <a:off x="2572" y="852"/>
                  <a:ext cx="286" cy="149"/>
                </a:xfrm>
                <a:custGeom>
                  <a:avLst/>
                  <a:gdLst>
                    <a:gd name="T0" fmla="*/ 46 w 286"/>
                    <a:gd name="T1" fmla="*/ 23 h 182"/>
                    <a:gd name="T2" fmla="*/ 36 w 286"/>
                    <a:gd name="T3" fmla="*/ 11 h 182"/>
                    <a:gd name="T4" fmla="*/ 26 w 286"/>
                    <a:gd name="T5" fmla="*/ 25 h 182"/>
                    <a:gd name="T6" fmla="*/ 0 w 286"/>
                    <a:gd name="T7" fmla="*/ 20 h 182"/>
                    <a:gd name="T8" fmla="*/ 10 w 286"/>
                    <a:gd name="T9" fmla="*/ 34 h 182"/>
                    <a:gd name="T10" fmla="*/ 16 w 286"/>
                    <a:gd name="T11" fmla="*/ 51 h 182"/>
                    <a:gd name="T12" fmla="*/ 24 w 286"/>
                    <a:gd name="T13" fmla="*/ 39 h 182"/>
                    <a:gd name="T14" fmla="*/ 30 w 286"/>
                    <a:gd name="T15" fmla="*/ 36 h 182"/>
                    <a:gd name="T16" fmla="*/ 48 w 286"/>
                    <a:gd name="T17" fmla="*/ 46 h 182"/>
                    <a:gd name="T18" fmla="*/ 70 w 286"/>
                    <a:gd name="T19" fmla="*/ 51 h 182"/>
                    <a:gd name="T20" fmla="*/ 88 w 286"/>
                    <a:gd name="T21" fmla="*/ 59 h 182"/>
                    <a:gd name="T22" fmla="*/ 106 w 286"/>
                    <a:gd name="T23" fmla="*/ 84 h 182"/>
                    <a:gd name="T24" fmla="*/ 104 w 286"/>
                    <a:gd name="T25" fmla="*/ 100 h 182"/>
                    <a:gd name="T26" fmla="*/ 98 w 286"/>
                    <a:gd name="T27" fmla="*/ 110 h 182"/>
                    <a:gd name="T28" fmla="*/ 122 w 286"/>
                    <a:gd name="T29" fmla="*/ 105 h 182"/>
                    <a:gd name="T30" fmla="*/ 140 w 286"/>
                    <a:gd name="T31" fmla="*/ 115 h 182"/>
                    <a:gd name="T32" fmla="*/ 168 w 286"/>
                    <a:gd name="T33" fmla="*/ 121 h 182"/>
                    <a:gd name="T34" fmla="*/ 174 w 286"/>
                    <a:gd name="T35" fmla="*/ 120 h 182"/>
                    <a:gd name="T36" fmla="*/ 168 w 286"/>
                    <a:gd name="T37" fmla="*/ 110 h 182"/>
                    <a:gd name="T38" fmla="*/ 178 w 286"/>
                    <a:gd name="T39" fmla="*/ 111 h 182"/>
                    <a:gd name="T40" fmla="*/ 186 w 286"/>
                    <a:gd name="T41" fmla="*/ 97 h 182"/>
                    <a:gd name="T42" fmla="*/ 202 w 286"/>
                    <a:gd name="T43" fmla="*/ 100 h 182"/>
                    <a:gd name="T44" fmla="*/ 214 w 286"/>
                    <a:gd name="T45" fmla="*/ 106 h 182"/>
                    <a:gd name="T46" fmla="*/ 244 w 286"/>
                    <a:gd name="T47" fmla="*/ 138 h 182"/>
                    <a:gd name="T48" fmla="*/ 262 w 286"/>
                    <a:gd name="T49" fmla="*/ 146 h 182"/>
                    <a:gd name="T50" fmla="*/ 284 w 286"/>
                    <a:gd name="T51" fmla="*/ 139 h 182"/>
                    <a:gd name="T52" fmla="*/ 268 w 286"/>
                    <a:gd name="T53" fmla="*/ 131 h 182"/>
                    <a:gd name="T54" fmla="*/ 256 w 286"/>
                    <a:gd name="T55" fmla="*/ 113 h 182"/>
                    <a:gd name="T56" fmla="*/ 250 w 286"/>
                    <a:gd name="T57" fmla="*/ 108 h 182"/>
                    <a:gd name="T58" fmla="*/ 248 w 286"/>
                    <a:gd name="T59" fmla="*/ 100 h 182"/>
                    <a:gd name="T60" fmla="*/ 236 w 286"/>
                    <a:gd name="T61" fmla="*/ 95 h 182"/>
                    <a:gd name="T62" fmla="*/ 240 w 286"/>
                    <a:gd name="T63" fmla="*/ 79 h 182"/>
                    <a:gd name="T64" fmla="*/ 220 w 286"/>
                    <a:gd name="T65" fmla="*/ 70 h 182"/>
                    <a:gd name="T66" fmla="*/ 210 w 286"/>
                    <a:gd name="T67" fmla="*/ 57 h 182"/>
                    <a:gd name="T68" fmla="*/ 190 w 286"/>
                    <a:gd name="T69" fmla="*/ 44 h 182"/>
                    <a:gd name="T70" fmla="*/ 168 w 286"/>
                    <a:gd name="T71" fmla="*/ 31 h 182"/>
                    <a:gd name="T72" fmla="*/ 156 w 286"/>
                    <a:gd name="T73" fmla="*/ 28 h 182"/>
                    <a:gd name="T74" fmla="*/ 120 w 286"/>
                    <a:gd name="T75" fmla="*/ 13 h 182"/>
                    <a:gd name="T76" fmla="*/ 102 w 286"/>
                    <a:gd name="T77" fmla="*/ 3 h 182"/>
                    <a:gd name="T78" fmla="*/ 96 w 286"/>
                    <a:gd name="T79" fmla="*/ 0 h 182"/>
                    <a:gd name="T80" fmla="*/ 70 w 286"/>
                    <a:gd name="T81" fmla="*/ 8 h 182"/>
                    <a:gd name="T82" fmla="*/ 56 w 286"/>
                    <a:gd name="T83" fmla="*/ 26 h 182"/>
                    <a:gd name="T84" fmla="*/ 46 w 286"/>
                    <a:gd name="T85" fmla="*/ 23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2" name="Freeform 21"/>
                <p:cNvSpPr>
                  <a:spLocks/>
                </p:cNvSpPr>
                <p:nvPr userDrawn="1"/>
              </p:nvSpPr>
              <p:spPr bwMode="ltGray">
                <a:xfrm>
                  <a:off x="2820" y="866"/>
                  <a:ext cx="78" cy="64"/>
                </a:xfrm>
                <a:custGeom>
                  <a:avLst/>
                  <a:gdLst>
                    <a:gd name="T0" fmla="*/ 1 w 78"/>
                    <a:gd name="T1" fmla="*/ 48 h 78"/>
                    <a:gd name="T2" fmla="*/ 27 w 78"/>
                    <a:gd name="T3" fmla="*/ 49 h 78"/>
                    <a:gd name="T4" fmla="*/ 45 w 78"/>
                    <a:gd name="T5" fmla="*/ 39 h 78"/>
                    <a:gd name="T6" fmla="*/ 57 w 78"/>
                    <a:gd name="T7" fmla="*/ 25 h 78"/>
                    <a:gd name="T8" fmla="*/ 43 w 78"/>
                    <a:gd name="T9" fmla="*/ 11 h 78"/>
                    <a:gd name="T10" fmla="*/ 43 w 78"/>
                    <a:gd name="T11" fmla="*/ 3 h 78"/>
                    <a:gd name="T12" fmla="*/ 71 w 78"/>
                    <a:gd name="T13" fmla="*/ 21 h 78"/>
                    <a:gd name="T14" fmla="*/ 67 w 78"/>
                    <a:gd name="T15" fmla="*/ 44 h 78"/>
                    <a:gd name="T16" fmla="*/ 33 w 78"/>
                    <a:gd name="T17" fmla="*/ 64 h 78"/>
                    <a:gd name="T18" fmla="*/ 9 w 78"/>
                    <a:gd name="T19" fmla="*/ 54 h 78"/>
                    <a:gd name="T20" fmla="*/ 3 w 78"/>
                    <a:gd name="T21" fmla="*/ 51 h 78"/>
                    <a:gd name="T22" fmla="*/ 1 w 78"/>
                    <a:gd name="T23" fmla="*/ 48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3" name="Freeform 22"/>
                <p:cNvSpPr>
                  <a:spLocks/>
                </p:cNvSpPr>
                <p:nvPr userDrawn="1"/>
              </p:nvSpPr>
              <p:spPr bwMode="ltGray">
                <a:xfrm>
                  <a:off x="2984" y="732"/>
                  <a:ext cx="19" cy="14"/>
                </a:xfrm>
                <a:custGeom>
                  <a:avLst/>
                  <a:gdLst>
                    <a:gd name="T0" fmla="*/ 3 w 17"/>
                    <a:gd name="T1" fmla="*/ 3 h 18"/>
                    <a:gd name="T2" fmla="*/ 3 w 17"/>
                    <a:gd name="T3" fmla="*/ 11 h 18"/>
                    <a:gd name="T4" fmla="*/ 3 w 17"/>
                    <a:gd name="T5" fmla="*/ 3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4" name="Freeform 23"/>
                <p:cNvSpPr>
                  <a:spLocks/>
                </p:cNvSpPr>
                <p:nvPr userDrawn="1"/>
              </p:nvSpPr>
              <p:spPr bwMode="ltGray">
                <a:xfrm>
                  <a:off x="3083" y="830"/>
                  <a:ext cx="26" cy="19"/>
                </a:xfrm>
                <a:custGeom>
                  <a:avLst/>
                  <a:gdLst>
                    <a:gd name="T0" fmla="*/ 8 w 26"/>
                    <a:gd name="T1" fmla="*/ 12 h 22"/>
                    <a:gd name="T2" fmla="*/ 14 w 26"/>
                    <a:gd name="T3" fmla="*/ 0 h 22"/>
                    <a:gd name="T4" fmla="*/ 14 w 26"/>
                    <a:gd name="T5" fmla="*/ 19 h 22"/>
                    <a:gd name="T6" fmla="*/ 8 w 26"/>
                    <a:gd name="T7" fmla="*/ 12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5" name="Freeform 24"/>
                <p:cNvSpPr>
                  <a:spLocks/>
                </p:cNvSpPr>
                <p:nvPr userDrawn="1"/>
              </p:nvSpPr>
              <p:spPr bwMode="ltGray">
                <a:xfrm>
                  <a:off x="2766" y="610"/>
                  <a:ext cx="19" cy="12"/>
                </a:xfrm>
                <a:custGeom>
                  <a:avLst/>
                  <a:gdLst>
                    <a:gd name="T0" fmla="*/ 7 w 20"/>
                    <a:gd name="T1" fmla="*/ 10 h 15"/>
                    <a:gd name="T2" fmla="*/ 16 w 20"/>
                    <a:gd name="T3" fmla="*/ 2 h 15"/>
                    <a:gd name="T4" fmla="*/ 9 w 20"/>
                    <a:gd name="T5" fmla="*/ 10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6" name="Freeform 25"/>
                <p:cNvSpPr>
                  <a:spLocks/>
                </p:cNvSpPr>
                <p:nvPr userDrawn="1"/>
              </p:nvSpPr>
              <p:spPr bwMode="ltGray">
                <a:xfrm>
                  <a:off x="2600" y="712"/>
                  <a:ext cx="19" cy="12"/>
                </a:xfrm>
                <a:custGeom>
                  <a:avLst/>
                  <a:gdLst>
                    <a:gd name="T0" fmla="*/ 7 w 20"/>
                    <a:gd name="T1" fmla="*/ 10 h 15"/>
                    <a:gd name="T2" fmla="*/ 14 w 20"/>
                    <a:gd name="T3" fmla="*/ 2 h 15"/>
                    <a:gd name="T4" fmla="*/ 14 w 20"/>
                    <a:gd name="T5" fmla="*/ 11 h 15"/>
                    <a:gd name="T6" fmla="*/ 7 w 20"/>
                    <a:gd name="T7" fmla="*/ 10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7" name="Freeform 26"/>
                <p:cNvSpPr>
                  <a:spLocks/>
                </p:cNvSpPr>
                <p:nvPr userDrawn="1"/>
              </p:nvSpPr>
              <p:spPr bwMode="ltGray">
                <a:xfrm>
                  <a:off x="2417" y="680"/>
                  <a:ext cx="80" cy="66"/>
                </a:xfrm>
                <a:custGeom>
                  <a:avLst/>
                  <a:gdLst>
                    <a:gd name="T0" fmla="*/ 0 w 80"/>
                    <a:gd name="T1" fmla="*/ 41 h 80"/>
                    <a:gd name="T2" fmla="*/ 14 w 80"/>
                    <a:gd name="T3" fmla="*/ 20 h 80"/>
                    <a:gd name="T4" fmla="*/ 26 w 80"/>
                    <a:gd name="T5" fmla="*/ 17 h 80"/>
                    <a:gd name="T6" fmla="*/ 48 w 80"/>
                    <a:gd name="T7" fmla="*/ 15 h 80"/>
                    <a:gd name="T8" fmla="*/ 58 w 80"/>
                    <a:gd name="T9" fmla="*/ 0 h 80"/>
                    <a:gd name="T10" fmla="*/ 80 w 80"/>
                    <a:gd name="T11" fmla="*/ 33 h 80"/>
                    <a:gd name="T12" fmla="*/ 70 w 80"/>
                    <a:gd name="T13" fmla="*/ 46 h 80"/>
                    <a:gd name="T14" fmla="*/ 54 w 80"/>
                    <a:gd name="T15" fmla="*/ 51 h 80"/>
                    <a:gd name="T16" fmla="*/ 48 w 80"/>
                    <a:gd name="T17" fmla="*/ 66 h 80"/>
                    <a:gd name="T18" fmla="*/ 32 w 80"/>
                    <a:gd name="T19" fmla="*/ 56 h 80"/>
                    <a:gd name="T20" fmla="*/ 38 w 80"/>
                    <a:gd name="T21" fmla="*/ 43 h 80"/>
                    <a:gd name="T22" fmla="*/ 30 w 80"/>
                    <a:gd name="T23" fmla="*/ 23 h 80"/>
                    <a:gd name="T24" fmla="*/ 20 w 80"/>
                    <a:gd name="T25" fmla="*/ 40 h 80"/>
                    <a:gd name="T26" fmla="*/ 8 w 80"/>
                    <a:gd name="T27" fmla="*/ 46 h 80"/>
                    <a:gd name="T28" fmla="*/ 0 w 80"/>
                    <a:gd name="T29" fmla="*/ 41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8" name="Freeform 27"/>
                <p:cNvSpPr>
                  <a:spLocks/>
                </p:cNvSpPr>
                <p:nvPr userDrawn="1"/>
              </p:nvSpPr>
              <p:spPr bwMode="ltGray">
                <a:xfrm>
                  <a:off x="2391" y="541"/>
                  <a:ext cx="94" cy="142"/>
                </a:xfrm>
                <a:custGeom>
                  <a:avLst/>
                  <a:gdLst>
                    <a:gd name="T0" fmla="*/ 14 w 94"/>
                    <a:gd name="T1" fmla="*/ 78 h 174"/>
                    <a:gd name="T2" fmla="*/ 26 w 94"/>
                    <a:gd name="T3" fmla="*/ 104 h 174"/>
                    <a:gd name="T4" fmla="*/ 32 w 94"/>
                    <a:gd name="T5" fmla="*/ 88 h 174"/>
                    <a:gd name="T6" fmla="*/ 52 w 94"/>
                    <a:gd name="T7" fmla="*/ 82 h 174"/>
                    <a:gd name="T8" fmla="*/ 46 w 94"/>
                    <a:gd name="T9" fmla="*/ 101 h 174"/>
                    <a:gd name="T10" fmla="*/ 66 w 94"/>
                    <a:gd name="T11" fmla="*/ 103 h 174"/>
                    <a:gd name="T12" fmla="*/ 76 w 94"/>
                    <a:gd name="T13" fmla="*/ 116 h 174"/>
                    <a:gd name="T14" fmla="*/ 58 w 94"/>
                    <a:gd name="T15" fmla="*/ 121 h 174"/>
                    <a:gd name="T16" fmla="*/ 74 w 94"/>
                    <a:gd name="T17" fmla="*/ 142 h 174"/>
                    <a:gd name="T18" fmla="*/ 84 w 94"/>
                    <a:gd name="T19" fmla="*/ 126 h 174"/>
                    <a:gd name="T20" fmla="*/ 82 w 94"/>
                    <a:gd name="T21" fmla="*/ 91 h 174"/>
                    <a:gd name="T22" fmla="*/ 60 w 94"/>
                    <a:gd name="T23" fmla="*/ 87 h 174"/>
                    <a:gd name="T24" fmla="*/ 50 w 94"/>
                    <a:gd name="T25" fmla="*/ 67 h 174"/>
                    <a:gd name="T26" fmla="*/ 34 w 94"/>
                    <a:gd name="T27" fmla="*/ 67 h 174"/>
                    <a:gd name="T28" fmla="*/ 30 w 94"/>
                    <a:gd name="T29" fmla="*/ 57 h 174"/>
                    <a:gd name="T30" fmla="*/ 42 w 94"/>
                    <a:gd name="T31" fmla="*/ 34 h 174"/>
                    <a:gd name="T32" fmla="*/ 30 w 94"/>
                    <a:gd name="T33" fmla="*/ 0 h 174"/>
                    <a:gd name="T34" fmla="*/ 18 w 94"/>
                    <a:gd name="T35" fmla="*/ 18 h 174"/>
                    <a:gd name="T36" fmla="*/ 4 w 94"/>
                    <a:gd name="T37" fmla="*/ 38 h 174"/>
                    <a:gd name="T38" fmla="*/ 14 w 94"/>
                    <a:gd name="T39" fmla="*/ 62 h 174"/>
                    <a:gd name="T40" fmla="*/ 14 w 94"/>
                    <a:gd name="T41" fmla="*/ 78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59" name="Freeform 28"/>
                <p:cNvSpPr>
                  <a:spLocks/>
                </p:cNvSpPr>
                <p:nvPr userDrawn="1"/>
              </p:nvSpPr>
              <p:spPr bwMode="ltGray">
                <a:xfrm>
                  <a:off x="2415" y="644"/>
                  <a:ext cx="32" cy="41"/>
                </a:xfrm>
                <a:custGeom>
                  <a:avLst/>
                  <a:gdLst>
                    <a:gd name="T0" fmla="*/ 6 w 32"/>
                    <a:gd name="T1" fmla="*/ 20 h 50"/>
                    <a:gd name="T2" fmla="*/ 12 w 32"/>
                    <a:gd name="T3" fmla="*/ 0 h 50"/>
                    <a:gd name="T4" fmla="*/ 20 w 32"/>
                    <a:gd name="T5" fmla="*/ 13 h 50"/>
                    <a:gd name="T6" fmla="*/ 22 w 32"/>
                    <a:gd name="T7" fmla="*/ 20 h 50"/>
                    <a:gd name="T8" fmla="*/ 28 w 32"/>
                    <a:gd name="T9" fmla="*/ 21 h 50"/>
                    <a:gd name="T10" fmla="*/ 32 w 32"/>
                    <a:gd name="T11" fmla="*/ 31 h 50"/>
                    <a:gd name="T12" fmla="*/ 18 w 32"/>
                    <a:gd name="T13" fmla="*/ 41 h 50"/>
                    <a:gd name="T14" fmla="*/ 6 w 32"/>
                    <a:gd name="T15" fmla="*/ 20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0" name="Freeform 29"/>
                <p:cNvSpPr>
                  <a:spLocks/>
                </p:cNvSpPr>
                <p:nvPr userDrawn="1"/>
              </p:nvSpPr>
              <p:spPr bwMode="ltGray">
                <a:xfrm>
                  <a:off x="2349" y="654"/>
                  <a:ext cx="45" cy="41"/>
                </a:xfrm>
                <a:custGeom>
                  <a:avLst/>
                  <a:gdLst>
                    <a:gd name="T0" fmla="*/ 0 w 43"/>
                    <a:gd name="T1" fmla="*/ 36 h 50"/>
                    <a:gd name="T2" fmla="*/ 23 w 43"/>
                    <a:gd name="T3" fmla="*/ 16 h 50"/>
                    <a:gd name="T4" fmla="*/ 38 w 43"/>
                    <a:gd name="T5" fmla="*/ 0 h 50"/>
                    <a:gd name="T6" fmla="*/ 25 w 43"/>
                    <a:gd name="T7" fmla="*/ 23 h 50"/>
                    <a:gd name="T8" fmla="*/ 2 w 43"/>
                    <a:gd name="T9" fmla="*/ 41 h 50"/>
                    <a:gd name="T10" fmla="*/ 0 w 43"/>
                    <a:gd name="T11" fmla="*/ 36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1" name="Freeform 30"/>
                <p:cNvSpPr>
                  <a:spLocks/>
                </p:cNvSpPr>
                <p:nvPr userDrawn="1"/>
              </p:nvSpPr>
              <p:spPr bwMode="ltGray">
                <a:xfrm>
                  <a:off x="4808" y="597"/>
                  <a:ext cx="701" cy="438"/>
                </a:xfrm>
                <a:custGeom>
                  <a:avLst/>
                  <a:gdLst>
                    <a:gd name="T0" fmla="*/ 31 w 471"/>
                    <a:gd name="T1" fmla="*/ 436 h 281"/>
                    <a:gd name="T2" fmla="*/ 36 w 471"/>
                    <a:gd name="T3" fmla="*/ 390 h 281"/>
                    <a:gd name="T4" fmla="*/ 33 w 471"/>
                    <a:gd name="T5" fmla="*/ 382 h 281"/>
                    <a:gd name="T6" fmla="*/ 24 w 471"/>
                    <a:gd name="T7" fmla="*/ 340 h 281"/>
                    <a:gd name="T8" fmla="*/ 6 w 471"/>
                    <a:gd name="T9" fmla="*/ 335 h 281"/>
                    <a:gd name="T10" fmla="*/ 0 w 471"/>
                    <a:gd name="T11" fmla="*/ 298 h 281"/>
                    <a:gd name="T12" fmla="*/ 18 w 471"/>
                    <a:gd name="T13" fmla="*/ 281 h 281"/>
                    <a:gd name="T14" fmla="*/ 9 w 471"/>
                    <a:gd name="T15" fmla="*/ 257 h 281"/>
                    <a:gd name="T16" fmla="*/ 3 w 471"/>
                    <a:gd name="T17" fmla="*/ 249 h 281"/>
                    <a:gd name="T18" fmla="*/ 42 w 471"/>
                    <a:gd name="T19" fmla="*/ 187 h 281"/>
                    <a:gd name="T20" fmla="*/ 65 w 471"/>
                    <a:gd name="T21" fmla="*/ 150 h 281"/>
                    <a:gd name="T22" fmla="*/ 63 w 471"/>
                    <a:gd name="T23" fmla="*/ 109 h 281"/>
                    <a:gd name="T24" fmla="*/ 36 w 471"/>
                    <a:gd name="T25" fmla="*/ 67 h 281"/>
                    <a:gd name="T26" fmla="*/ 30 w 471"/>
                    <a:gd name="T27" fmla="*/ 50 h 281"/>
                    <a:gd name="T28" fmla="*/ 39 w 471"/>
                    <a:gd name="T29" fmla="*/ 56 h 281"/>
                    <a:gd name="T30" fmla="*/ 71 w 471"/>
                    <a:gd name="T31" fmla="*/ 55 h 281"/>
                    <a:gd name="T32" fmla="*/ 95 w 471"/>
                    <a:gd name="T33" fmla="*/ 17 h 281"/>
                    <a:gd name="T34" fmla="*/ 122 w 471"/>
                    <a:gd name="T35" fmla="*/ 0 h 281"/>
                    <a:gd name="T36" fmla="*/ 131 w 471"/>
                    <a:gd name="T37" fmla="*/ 3 h 281"/>
                    <a:gd name="T38" fmla="*/ 137 w 471"/>
                    <a:gd name="T39" fmla="*/ 14 h 281"/>
                    <a:gd name="T40" fmla="*/ 146 w 471"/>
                    <a:gd name="T41" fmla="*/ 8 h 281"/>
                    <a:gd name="T42" fmla="*/ 164 w 471"/>
                    <a:gd name="T43" fmla="*/ 12 h 281"/>
                    <a:gd name="T44" fmla="*/ 173 w 471"/>
                    <a:gd name="T45" fmla="*/ 14 h 281"/>
                    <a:gd name="T46" fmla="*/ 210 w 471"/>
                    <a:gd name="T47" fmla="*/ 22 h 281"/>
                    <a:gd name="T48" fmla="*/ 231 w 471"/>
                    <a:gd name="T49" fmla="*/ 37 h 281"/>
                    <a:gd name="T50" fmla="*/ 249 w 471"/>
                    <a:gd name="T51" fmla="*/ 26 h 281"/>
                    <a:gd name="T52" fmla="*/ 257 w 471"/>
                    <a:gd name="T53" fmla="*/ 22 h 281"/>
                    <a:gd name="T54" fmla="*/ 290 w 471"/>
                    <a:gd name="T55" fmla="*/ 22 h 281"/>
                    <a:gd name="T56" fmla="*/ 314 w 471"/>
                    <a:gd name="T57" fmla="*/ 50 h 281"/>
                    <a:gd name="T58" fmla="*/ 344 w 471"/>
                    <a:gd name="T59" fmla="*/ 92 h 281"/>
                    <a:gd name="T60" fmla="*/ 365 w 471"/>
                    <a:gd name="T61" fmla="*/ 109 h 281"/>
                    <a:gd name="T62" fmla="*/ 382 w 471"/>
                    <a:gd name="T63" fmla="*/ 106 h 281"/>
                    <a:gd name="T64" fmla="*/ 402 w 471"/>
                    <a:gd name="T65" fmla="*/ 101 h 281"/>
                    <a:gd name="T66" fmla="*/ 432 w 471"/>
                    <a:gd name="T67" fmla="*/ 111 h 281"/>
                    <a:gd name="T68" fmla="*/ 446 w 471"/>
                    <a:gd name="T69" fmla="*/ 126 h 281"/>
                    <a:gd name="T70" fmla="*/ 458 w 471"/>
                    <a:gd name="T71" fmla="*/ 140 h 281"/>
                    <a:gd name="T72" fmla="*/ 473 w 471"/>
                    <a:gd name="T73" fmla="*/ 173 h 281"/>
                    <a:gd name="T74" fmla="*/ 479 w 471"/>
                    <a:gd name="T75" fmla="*/ 187 h 281"/>
                    <a:gd name="T76" fmla="*/ 482 w 471"/>
                    <a:gd name="T77" fmla="*/ 195 h 281"/>
                    <a:gd name="T78" fmla="*/ 461 w 471"/>
                    <a:gd name="T79" fmla="*/ 221 h 281"/>
                    <a:gd name="T80" fmla="*/ 479 w 471"/>
                    <a:gd name="T81" fmla="*/ 220 h 281"/>
                    <a:gd name="T82" fmla="*/ 509 w 471"/>
                    <a:gd name="T83" fmla="*/ 242 h 281"/>
                    <a:gd name="T84" fmla="*/ 542 w 471"/>
                    <a:gd name="T85" fmla="*/ 245 h 281"/>
                    <a:gd name="T86" fmla="*/ 566 w 471"/>
                    <a:gd name="T87" fmla="*/ 262 h 281"/>
                    <a:gd name="T88" fmla="*/ 569 w 471"/>
                    <a:gd name="T89" fmla="*/ 268 h 281"/>
                    <a:gd name="T90" fmla="*/ 569 w 471"/>
                    <a:gd name="T91" fmla="*/ 274 h 281"/>
                    <a:gd name="T92" fmla="*/ 586 w 471"/>
                    <a:gd name="T93" fmla="*/ 268 h 281"/>
                    <a:gd name="T94" fmla="*/ 595 w 471"/>
                    <a:gd name="T95" fmla="*/ 267 h 281"/>
                    <a:gd name="T96" fmla="*/ 653 w 471"/>
                    <a:gd name="T97" fmla="*/ 288 h 281"/>
                    <a:gd name="T98" fmla="*/ 665 w 471"/>
                    <a:gd name="T99" fmla="*/ 310 h 281"/>
                    <a:gd name="T100" fmla="*/ 692 w 471"/>
                    <a:gd name="T101" fmla="*/ 313 h 281"/>
                    <a:gd name="T102" fmla="*/ 701 w 471"/>
                    <a:gd name="T103" fmla="*/ 335 h 281"/>
                    <a:gd name="T104" fmla="*/ 671 w 471"/>
                    <a:gd name="T105" fmla="*/ 402 h 281"/>
                    <a:gd name="T106" fmla="*/ 647 w 471"/>
                    <a:gd name="T107" fmla="*/ 438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2" name="Freeform 31"/>
                <p:cNvSpPr>
                  <a:spLocks/>
                </p:cNvSpPr>
                <p:nvPr userDrawn="1"/>
              </p:nvSpPr>
              <p:spPr bwMode="ltGray">
                <a:xfrm>
                  <a:off x="3880" y="-7"/>
                  <a:ext cx="984" cy="692"/>
                </a:xfrm>
                <a:custGeom>
                  <a:avLst/>
                  <a:gdLst>
                    <a:gd name="T0" fmla="*/ 406 w 984"/>
                    <a:gd name="T1" fmla="*/ 5 h 844"/>
                    <a:gd name="T2" fmla="*/ 502 w 984"/>
                    <a:gd name="T3" fmla="*/ 28 h 844"/>
                    <a:gd name="T4" fmla="*/ 550 w 984"/>
                    <a:gd name="T5" fmla="*/ 31 h 844"/>
                    <a:gd name="T6" fmla="*/ 578 w 984"/>
                    <a:gd name="T7" fmla="*/ 107 h 844"/>
                    <a:gd name="T8" fmla="*/ 586 w 984"/>
                    <a:gd name="T9" fmla="*/ 74 h 844"/>
                    <a:gd name="T10" fmla="*/ 606 w 984"/>
                    <a:gd name="T11" fmla="*/ 57 h 844"/>
                    <a:gd name="T12" fmla="*/ 642 w 984"/>
                    <a:gd name="T13" fmla="*/ 103 h 844"/>
                    <a:gd name="T14" fmla="*/ 682 w 984"/>
                    <a:gd name="T15" fmla="*/ 80 h 844"/>
                    <a:gd name="T16" fmla="*/ 706 w 984"/>
                    <a:gd name="T17" fmla="*/ 71 h 844"/>
                    <a:gd name="T18" fmla="*/ 762 w 984"/>
                    <a:gd name="T19" fmla="*/ 2 h 844"/>
                    <a:gd name="T20" fmla="*/ 798 w 984"/>
                    <a:gd name="T21" fmla="*/ 57 h 844"/>
                    <a:gd name="T22" fmla="*/ 798 w 984"/>
                    <a:gd name="T23" fmla="*/ 107 h 844"/>
                    <a:gd name="T24" fmla="*/ 790 w 984"/>
                    <a:gd name="T25" fmla="*/ 130 h 844"/>
                    <a:gd name="T26" fmla="*/ 766 w 984"/>
                    <a:gd name="T27" fmla="*/ 133 h 844"/>
                    <a:gd name="T28" fmla="*/ 762 w 984"/>
                    <a:gd name="T29" fmla="*/ 153 h 844"/>
                    <a:gd name="T30" fmla="*/ 802 w 984"/>
                    <a:gd name="T31" fmla="*/ 185 h 844"/>
                    <a:gd name="T32" fmla="*/ 786 w 984"/>
                    <a:gd name="T33" fmla="*/ 264 h 844"/>
                    <a:gd name="T34" fmla="*/ 830 w 984"/>
                    <a:gd name="T35" fmla="*/ 339 h 844"/>
                    <a:gd name="T36" fmla="*/ 854 w 984"/>
                    <a:gd name="T37" fmla="*/ 369 h 844"/>
                    <a:gd name="T38" fmla="*/ 830 w 984"/>
                    <a:gd name="T39" fmla="*/ 369 h 844"/>
                    <a:gd name="T40" fmla="*/ 746 w 984"/>
                    <a:gd name="T41" fmla="*/ 310 h 844"/>
                    <a:gd name="T42" fmla="*/ 678 w 984"/>
                    <a:gd name="T43" fmla="*/ 330 h 844"/>
                    <a:gd name="T44" fmla="*/ 590 w 984"/>
                    <a:gd name="T45" fmla="*/ 362 h 844"/>
                    <a:gd name="T46" fmla="*/ 642 w 984"/>
                    <a:gd name="T47" fmla="*/ 474 h 844"/>
                    <a:gd name="T48" fmla="*/ 710 w 984"/>
                    <a:gd name="T49" fmla="*/ 500 h 844"/>
                    <a:gd name="T50" fmla="*/ 738 w 984"/>
                    <a:gd name="T51" fmla="*/ 451 h 844"/>
                    <a:gd name="T52" fmla="*/ 774 w 984"/>
                    <a:gd name="T53" fmla="*/ 467 h 844"/>
                    <a:gd name="T54" fmla="*/ 766 w 984"/>
                    <a:gd name="T55" fmla="*/ 517 h 844"/>
                    <a:gd name="T56" fmla="*/ 802 w 984"/>
                    <a:gd name="T57" fmla="*/ 549 h 844"/>
                    <a:gd name="T58" fmla="*/ 838 w 984"/>
                    <a:gd name="T59" fmla="*/ 539 h 844"/>
                    <a:gd name="T60" fmla="*/ 922 w 984"/>
                    <a:gd name="T61" fmla="*/ 661 h 844"/>
                    <a:gd name="T62" fmla="*/ 942 w 984"/>
                    <a:gd name="T63" fmla="*/ 677 h 844"/>
                    <a:gd name="T64" fmla="*/ 874 w 984"/>
                    <a:gd name="T65" fmla="*/ 664 h 844"/>
                    <a:gd name="T66" fmla="*/ 830 w 984"/>
                    <a:gd name="T67" fmla="*/ 621 h 844"/>
                    <a:gd name="T68" fmla="*/ 778 w 984"/>
                    <a:gd name="T69" fmla="*/ 582 h 844"/>
                    <a:gd name="T70" fmla="*/ 702 w 984"/>
                    <a:gd name="T71" fmla="*/ 543 h 844"/>
                    <a:gd name="T72" fmla="*/ 614 w 984"/>
                    <a:gd name="T73" fmla="*/ 530 h 844"/>
                    <a:gd name="T74" fmla="*/ 506 w 984"/>
                    <a:gd name="T75" fmla="*/ 487 h 844"/>
                    <a:gd name="T76" fmla="*/ 462 w 984"/>
                    <a:gd name="T77" fmla="*/ 415 h 844"/>
                    <a:gd name="T78" fmla="*/ 430 w 984"/>
                    <a:gd name="T79" fmla="*/ 379 h 844"/>
                    <a:gd name="T80" fmla="*/ 382 w 984"/>
                    <a:gd name="T81" fmla="*/ 353 h 844"/>
                    <a:gd name="T82" fmla="*/ 342 w 984"/>
                    <a:gd name="T83" fmla="*/ 303 h 844"/>
                    <a:gd name="T84" fmla="*/ 354 w 984"/>
                    <a:gd name="T85" fmla="*/ 339 h 844"/>
                    <a:gd name="T86" fmla="*/ 418 w 984"/>
                    <a:gd name="T87" fmla="*/ 405 h 844"/>
                    <a:gd name="T88" fmla="*/ 422 w 984"/>
                    <a:gd name="T89" fmla="*/ 431 h 844"/>
                    <a:gd name="T90" fmla="*/ 394 w 984"/>
                    <a:gd name="T91" fmla="*/ 408 h 844"/>
                    <a:gd name="T92" fmla="*/ 354 w 984"/>
                    <a:gd name="T93" fmla="*/ 382 h 844"/>
                    <a:gd name="T94" fmla="*/ 314 w 984"/>
                    <a:gd name="T95" fmla="*/ 330 h 844"/>
                    <a:gd name="T96" fmla="*/ 266 w 984"/>
                    <a:gd name="T97" fmla="*/ 284 h 844"/>
                    <a:gd name="T98" fmla="*/ 210 w 984"/>
                    <a:gd name="T99" fmla="*/ 257 h 844"/>
                    <a:gd name="T100" fmla="*/ 154 w 984"/>
                    <a:gd name="T101" fmla="*/ 195 h 844"/>
                    <a:gd name="T102" fmla="*/ 66 w 984"/>
                    <a:gd name="T103" fmla="*/ 54 h 844"/>
                    <a:gd name="T104" fmla="*/ 34 w 984"/>
                    <a:gd name="T105" fmla="*/ 31 h 844"/>
                    <a:gd name="T106" fmla="*/ 46 w 984"/>
                    <a:gd name="T107" fmla="*/ 18 h 844"/>
                    <a:gd name="T108" fmla="*/ 102 w 984"/>
                    <a:gd name="T109" fmla="*/ 57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3" name="Freeform 32"/>
                <p:cNvSpPr>
                  <a:spLocks/>
                </p:cNvSpPr>
                <p:nvPr userDrawn="1"/>
              </p:nvSpPr>
              <p:spPr bwMode="ltGray">
                <a:xfrm>
                  <a:off x="3577" y="490"/>
                  <a:ext cx="36" cy="39"/>
                </a:xfrm>
                <a:custGeom>
                  <a:avLst/>
                  <a:gdLst>
                    <a:gd name="T0" fmla="*/ 6 w 36"/>
                    <a:gd name="T1" fmla="*/ 23 h 48"/>
                    <a:gd name="T2" fmla="*/ 10 w 36"/>
                    <a:gd name="T3" fmla="*/ 39 h 48"/>
                    <a:gd name="T4" fmla="*/ 6 w 36"/>
                    <a:gd name="T5" fmla="*/ 23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4" name="Freeform 33"/>
                <p:cNvSpPr>
                  <a:spLocks/>
                </p:cNvSpPr>
                <p:nvPr userDrawn="1"/>
              </p:nvSpPr>
              <p:spPr bwMode="ltGray">
                <a:xfrm>
                  <a:off x="3549" y="475"/>
                  <a:ext cx="38" cy="29"/>
                </a:xfrm>
                <a:custGeom>
                  <a:avLst/>
                  <a:gdLst>
                    <a:gd name="T0" fmla="*/ 0 w 36"/>
                    <a:gd name="T1" fmla="*/ 4 h 37"/>
                    <a:gd name="T2" fmla="*/ 13 w 36"/>
                    <a:gd name="T3" fmla="*/ 1 h 37"/>
                    <a:gd name="T4" fmla="*/ 38 w 36"/>
                    <a:gd name="T5" fmla="*/ 13 h 37"/>
                    <a:gd name="T6" fmla="*/ 8 w 36"/>
                    <a:gd name="T7" fmla="*/ 13 h 37"/>
                    <a:gd name="T8" fmla="*/ 0 w 36"/>
                    <a:gd name="T9" fmla="*/ 4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5" name="Freeform 34"/>
                <p:cNvSpPr>
                  <a:spLocks/>
                </p:cNvSpPr>
                <p:nvPr userDrawn="1"/>
              </p:nvSpPr>
              <p:spPr bwMode="ltGray">
                <a:xfrm>
                  <a:off x="4686" y="394"/>
                  <a:ext cx="171" cy="81"/>
                </a:xfrm>
                <a:custGeom>
                  <a:avLst/>
                  <a:gdLst>
                    <a:gd name="T0" fmla="*/ 0 w 170"/>
                    <a:gd name="T1" fmla="*/ 41 h 96"/>
                    <a:gd name="T2" fmla="*/ 28 w 170"/>
                    <a:gd name="T3" fmla="*/ 21 h 96"/>
                    <a:gd name="T4" fmla="*/ 56 w 170"/>
                    <a:gd name="T5" fmla="*/ 18 h 96"/>
                    <a:gd name="T6" fmla="*/ 80 w 170"/>
                    <a:gd name="T7" fmla="*/ 8 h 96"/>
                    <a:gd name="T8" fmla="*/ 64 w 170"/>
                    <a:gd name="T9" fmla="*/ 21 h 96"/>
                    <a:gd name="T10" fmla="*/ 125 w 170"/>
                    <a:gd name="T11" fmla="*/ 41 h 96"/>
                    <a:gd name="T12" fmla="*/ 161 w 170"/>
                    <a:gd name="T13" fmla="*/ 55 h 96"/>
                    <a:gd name="T14" fmla="*/ 117 w 170"/>
                    <a:gd name="T15" fmla="*/ 65 h 96"/>
                    <a:gd name="T16" fmla="*/ 89 w 170"/>
                    <a:gd name="T17" fmla="*/ 48 h 96"/>
                    <a:gd name="T18" fmla="*/ 76 w 170"/>
                    <a:gd name="T19" fmla="*/ 45 h 96"/>
                    <a:gd name="T20" fmla="*/ 24 w 170"/>
                    <a:gd name="T21" fmla="*/ 35 h 96"/>
                    <a:gd name="T22" fmla="*/ 0 w 170"/>
                    <a:gd name="T23" fmla="*/ 41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6" name="Freeform 35"/>
                <p:cNvSpPr>
                  <a:spLocks/>
                </p:cNvSpPr>
                <p:nvPr userDrawn="1"/>
              </p:nvSpPr>
              <p:spPr bwMode="ltGray">
                <a:xfrm>
                  <a:off x="4867" y="460"/>
                  <a:ext cx="138" cy="37"/>
                </a:xfrm>
                <a:custGeom>
                  <a:avLst/>
                  <a:gdLst>
                    <a:gd name="T0" fmla="*/ 0 w 138"/>
                    <a:gd name="T1" fmla="*/ 0 h 44"/>
                    <a:gd name="T2" fmla="*/ 52 w 138"/>
                    <a:gd name="T3" fmla="*/ 3 h 44"/>
                    <a:gd name="T4" fmla="*/ 88 w 138"/>
                    <a:gd name="T5" fmla="*/ 20 h 44"/>
                    <a:gd name="T6" fmla="*/ 112 w 138"/>
                    <a:gd name="T7" fmla="*/ 17 h 44"/>
                    <a:gd name="T8" fmla="*/ 108 w 138"/>
                    <a:gd name="T9" fmla="*/ 37 h 44"/>
                    <a:gd name="T10" fmla="*/ 64 w 138"/>
                    <a:gd name="T11" fmla="*/ 34 h 44"/>
                    <a:gd name="T12" fmla="*/ 0 w 138"/>
                    <a:gd name="T13" fmla="*/ 30 h 44"/>
                    <a:gd name="T14" fmla="*/ 28 w 138"/>
                    <a:gd name="T15" fmla="*/ 1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7" name="Freeform 36"/>
                <p:cNvSpPr>
                  <a:spLocks/>
                </p:cNvSpPr>
                <p:nvPr userDrawn="1"/>
              </p:nvSpPr>
              <p:spPr bwMode="ltGray">
                <a:xfrm>
                  <a:off x="4794" y="480"/>
                  <a:ext cx="56" cy="34"/>
                </a:xfrm>
                <a:custGeom>
                  <a:avLst/>
                  <a:gdLst>
                    <a:gd name="T0" fmla="*/ 17 w 57"/>
                    <a:gd name="T1" fmla="*/ 20 h 42"/>
                    <a:gd name="T2" fmla="*/ 36 w 57"/>
                    <a:gd name="T3" fmla="*/ 11 h 42"/>
                    <a:gd name="T4" fmla="*/ 17 w 57"/>
                    <a:gd name="T5" fmla="*/ 20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8" name="Freeform 37"/>
                <p:cNvSpPr>
                  <a:spLocks/>
                </p:cNvSpPr>
                <p:nvPr userDrawn="1"/>
              </p:nvSpPr>
              <p:spPr bwMode="ltGray">
                <a:xfrm>
                  <a:off x="4757" y="375"/>
                  <a:ext cx="37" cy="44"/>
                </a:xfrm>
                <a:custGeom>
                  <a:avLst/>
                  <a:gdLst>
                    <a:gd name="T0" fmla="*/ 18 w 39"/>
                    <a:gd name="T1" fmla="*/ 27 h 52"/>
                    <a:gd name="T2" fmla="*/ 18 w 39"/>
                    <a:gd name="T3" fmla="*/ 0 h 52"/>
                    <a:gd name="T4" fmla="*/ 18 w 39"/>
                    <a:gd name="T5" fmla="*/ 27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69" name="Freeform 38"/>
                <p:cNvSpPr>
                  <a:spLocks/>
                </p:cNvSpPr>
                <p:nvPr userDrawn="1"/>
              </p:nvSpPr>
              <p:spPr bwMode="ltGray">
                <a:xfrm>
                  <a:off x="5054" y="507"/>
                  <a:ext cx="45" cy="66"/>
                </a:xfrm>
                <a:custGeom>
                  <a:avLst/>
                  <a:gdLst>
                    <a:gd name="T0" fmla="*/ 4 w 44"/>
                    <a:gd name="T1" fmla="*/ 7 h 80"/>
                    <a:gd name="T2" fmla="*/ 20 w 44"/>
                    <a:gd name="T3" fmla="*/ 27 h 80"/>
                    <a:gd name="T4" fmla="*/ 25 w 44"/>
                    <a:gd name="T5" fmla="*/ 40 h 80"/>
                    <a:gd name="T6" fmla="*/ 37 w 44"/>
                    <a:gd name="T7" fmla="*/ 44 h 80"/>
                    <a:gd name="T8" fmla="*/ 25 w 44"/>
                    <a:gd name="T9" fmla="*/ 60 h 80"/>
                    <a:gd name="T10" fmla="*/ 0 w 44"/>
                    <a:gd name="T11" fmla="*/ 17 h 80"/>
                    <a:gd name="T12" fmla="*/ 4 w 44"/>
                    <a:gd name="T13" fmla="*/ 7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0" name="Freeform 39"/>
                <p:cNvSpPr>
                  <a:spLocks/>
                </p:cNvSpPr>
                <p:nvPr userDrawn="1"/>
              </p:nvSpPr>
              <p:spPr bwMode="ltGray">
                <a:xfrm>
                  <a:off x="4260" y="6"/>
                  <a:ext cx="480" cy="100"/>
                </a:xfrm>
                <a:custGeom>
                  <a:avLst/>
                  <a:gdLst>
                    <a:gd name="T0" fmla="*/ 327 w 323"/>
                    <a:gd name="T1" fmla="*/ 2 h 64"/>
                    <a:gd name="T2" fmla="*/ 343 w 323"/>
                    <a:gd name="T3" fmla="*/ 13 h 64"/>
                    <a:gd name="T4" fmla="*/ 349 w 323"/>
                    <a:gd name="T5" fmla="*/ 0 h 64"/>
                    <a:gd name="T6" fmla="*/ 394 w 323"/>
                    <a:gd name="T7" fmla="*/ 0 h 64"/>
                    <a:gd name="T8" fmla="*/ 427 w 323"/>
                    <a:gd name="T9" fmla="*/ 27 h 64"/>
                    <a:gd name="T10" fmla="*/ 474 w 323"/>
                    <a:gd name="T11" fmla="*/ 16 h 64"/>
                    <a:gd name="T12" fmla="*/ 467 w 323"/>
                    <a:gd name="T13" fmla="*/ 45 h 64"/>
                    <a:gd name="T14" fmla="*/ 443 w 323"/>
                    <a:gd name="T15" fmla="*/ 72 h 64"/>
                    <a:gd name="T16" fmla="*/ 438 w 323"/>
                    <a:gd name="T17" fmla="*/ 45 h 64"/>
                    <a:gd name="T18" fmla="*/ 427 w 323"/>
                    <a:gd name="T19" fmla="*/ 48 h 64"/>
                    <a:gd name="T20" fmla="*/ 415 w 323"/>
                    <a:gd name="T21" fmla="*/ 45 h 64"/>
                    <a:gd name="T22" fmla="*/ 391 w 323"/>
                    <a:gd name="T23" fmla="*/ 33 h 64"/>
                    <a:gd name="T24" fmla="*/ 339 w 323"/>
                    <a:gd name="T25" fmla="*/ 59 h 64"/>
                    <a:gd name="T26" fmla="*/ 299 w 323"/>
                    <a:gd name="T27" fmla="*/ 69 h 64"/>
                    <a:gd name="T28" fmla="*/ 315 w 323"/>
                    <a:gd name="T29" fmla="*/ 89 h 64"/>
                    <a:gd name="T30" fmla="*/ 279 w 323"/>
                    <a:gd name="T31" fmla="*/ 98 h 64"/>
                    <a:gd name="T32" fmla="*/ 251 w 323"/>
                    <a:gd name="T33" fmla="*/ 95 h 64"/>
                    <a:gd name="T34" fmla="*/ 263 w 323"/>
                    <a:gd name="T35" fmla="*/ 89 h 64"/>
                    <a:gd name="T36" fmla="*/ 254 w 323"/>
                    <a:gd name="T37" fmla="*/ 63 h 64"/>
                    <a:gd name="T38" fmla="*/ 251 w 323"/>
                    <a:gd name="T39" fmla="*/ 48 h 64"/>
                    <a:gd name="T40" fmla="*/ 235 w 323"/>
                    <a:gd name="T41" fmla="*/ 36 h 64"/>
                    <a:gd name="T42" fmla="*/ 211 w 323"/>
                    <a:gd name="T43" fmla="*/ 42 h 64"/>
                    <a:gd name="T44" fmla="*/ 199 w 323"/>
                    <a:gd name="T45" fmla="*/ 42 h 64"/>
                    <a:gd name="T46" fmla="*/ 183 w 323"/>
                    <a:gd name="T47" fmla="*/ 39 h 64"/>
                    <a:gd name="T48" fmla="*/ 123 w 323"/>
                    <a:gd name="T49" fmla="*/ 3 h 64"/>
                    <a:gd name="T50" fmla="*/ 88 w 323"/>
                    <a:gd name="T51" fmla="*/ 22 h 64"/>
                    <a:gd name="T52" fmla="*/ 1 w 323"/>
                    <a:gd name="T53" fmla="*/ 0 h 64"/>
                    <a:gd name="T54" fmla="*/ 327 w 323"/>
                    <a:gd name="T55" fmla="*/ 2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1" name="Freeform 40"/>
                <p:cNvSpPr>
                  <a:spLocks/>
                </p:cNvSpPr>
                <p:nvPr userDrawn="1"/>
              </p:nvSpPr>
              <p:spPr bwMode="ltGray">
                <a:xfrm>
                  <a:off x="3835" y="3"/>
                  <a:ext cx="446" cy="49"/>
                </a:xfrm>
                <a:custGeom>
                  <a:avLst/>
                  <a:gdLst>
                    <a:gd name="T0" fmla="*/ 156 w 300"/>
                    <a:gd name="T1" fmla="*/ 49 h 31"/>
                    <a:gd name="T2" fmla="*/ 45 w 300"/>
                    <a:gd name="T3" fmla="*/ 2 h 31"/>
                    <a:gd name="T4" fmla="*/ 424 w 300"/>
                    <a:gd name="T5" fmla="*/ 0 h 31"/>
                    <a:gd name="T6" fmla="*/ 440 w 300"/>
                    <a:gd name="T7" fmla="*/ 22 h 31"/>
                    <a:gd name="T8" fmla="*/ 392 w 300"/>
                    <a:gd name="T9" fmla="*/ 25 h 31"/>
                    <a:gd name="T10" fmla="*/ 156 w 300"/>
                    <a:gd name="T11" fmla="*/ 49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2" name="Freeform 41"/>
                <p:cNvSpPr>
                  <a:spLocks/>
                </p:cNvSpPr>
                <p:nvPr userDrawn="1"/>
              </p:nvSpPr>
              <p:spPr bwMode="ltGray">
                <a:xfrm>
                  <a:off x="2853" y="74"/>
                  <a:ext cx="42" cy="25"/>
                </a:xfrm>
                <a:custGeom>
                  <a:avLst/>
                  <a:gdLst>
                    <a:gd name="T0" fmla="*/ 0 w 41"/>
                    <a:gd name="T1" fmla="*/ 22 h 29"/>
                    <a:gd name="T2" fmla="*/ 12 w 41"/>
                    <a:gd name="T3" fmla="*/ 25 h 29"/>
                    <a:gd name="T4" fmla="*/ 0 w 41"/>
                    <a:gd name="T5" fmla="*/ 22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3" name="Freeform 42"/>
                <p:cNvSpPr>
                  <a:spLocks/>
                </p:cNvSpPr>
                <p:nvPr userDrawn="1"/>
              </p:nvSpPr>
              <p:spPr bwMode="ltGray">
                <a:xfrm>
                  <a:off x="1704" y="3"/>
                  <a:ext cx="1022" cy="372"/>
                </a:xfrm>
                <a:custGeom>
                  <a:avLst/>
                  <a:gdLst>
                    <a:gd name="T0" fmla="*/ 171 w 436"/>
                    <a:gd name="T1" fmla="*/ 2 h 152"/>
                    <a:gd name="T2" fmla="*/ 1022 w 436"/>
                    <a:gd name="T3" fmla="*/ 0 h 152"/>
                    <a:gd name="T4" fmla="*/ 975 w 436"/>
                    <a:gd name="T5" fmla="*/ 132 h 152"/>
                    <a:gd name="T6" fmla="*/ 931 w 436"/>
                    <a:gd name="T7" fmla="*/ 166 h 152"/>
                    <a:gd name="T8" fmla="*/ 919 w 436"/>
                    <a:gd name="T9" fmla="*/ 171 h 152"/>
                    <a:gd name="T10" fmla="*/ 879 w 436"/>
                    <a:gd name="T11" fmla="*/ 179 h 152"/>
                    <a:gd name="T12" fmla="*/ 846 w 436"/>
                    <a:gd name="T13" fmla="*/ 215 h 152"/>
                    <a:gd name="T14" fmla="*/ 849 w 436"/>
                    <a:gd name="T15" fmla="*/ 242 h 152"/>
                    <a:gd name="T16" fmla="*/ 853 w 436"/>
                    <a:gd name="T17" fmla="*/ 262 h 152"/>
                    <a:gd name="T18" fmla="*/ 858 w 436"/>
                    <a:gd name="T19" fmla="*/ 277 h 152"/>
                    <a:gd name="T20" fmla="*/ 849 w 436"/>
                    <a:gd name="T21" fmla="*/ 299 h 152"/>
                    <a:gd name="T22" fmla="*/ 823 w 436"/>
                    <a:gd name="T23" fmla="*/ 294 h 152"/>
                    <a:gd name="T24" fmla="*/ 802 w 436"/>
                    <a:gd name="T25" fmla="*/ 316 h 152"/>
                    <a:gd name="T26" fmla="*/ 813 w 436"/>
                    <a:gd name="T27" fmla="*/ 257 h 152"/>
                    <a:gd name="T28" fmla="*/ 792 w 436"/>
                    <a:gd name="T29" fmla="*/ 245 h 152"/>
                    <a:gd name="T30" fmla="*/ 806 w 436"/>
                    <a:gd name="T31" fmla="*/ 228 h 152"/>
                    <a:gd name="T32" fmla="*/ 802 w 436"/>
                    <a:gd name="T33" fmla="*/ 218 h 152"/>
                    <a:gd name="T34" fmla="*/ 750 w 436"/>
                    <a:gd name="T35" fmla="*/ 230 h 152"/>
                    <a:gd name="T36" fmla="*/ 743 w 436"/>
                    <a:gd name="T37" fmla="*/ 208 h 152"/>
                    <a:gd name="T38" fmla="*/ 696 w 436"/>
                    <a:gd name="T39" fmla="*/ 230 h 152"/>
                    <a:gd name="T40" fmla="*/ 750 w 436"/>
                    <a:gd name="T41" fmla="*/ 252 h 152"/>
                    <a:gd name="T42" fmla="*/ 715 w 436"/>
                    <a:gd name="T43" fmla="*/ 286 h 152"/>
                    <a:gd name="T44" fmla="*/ 729 w 436"/>
                    <a:gd name="T45" fmla="*/ 308 h 152"/>
                    <a:gd name="T46" fmla="*/ 738 w 436"/>
                    <a:gd name="T47" fmla="*/ 338 h 152"/>
                    <a:gd name="T48" fmla="*/ 724 w 436"/>
                    <a:gd name="T49" fmla="*/ 340 h 152"/>
                    <a:gd name="T50" fmla="*/ 736 w 436"/>
                    <a:gd name="T51" fmla="*/ 352 h 152"/>
                    <a:gd name="T52" fmla="*/ 720 w 436"/>
                    <a:gd name="T53" fmla="*/ 372 h 152"/>
                    <a:gd name="T54" fmla="*/ 0 w 436"/>
                    <a:gd name="T55" fmla="*/ 365 h 152"/>
                    <a:gd name="T56" fmla="*/ 171 w 436"/>
                    <a:gd name="T57" fmla="*/ 2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4" name="Freeform 43"/>
                <p:cNvSpPr>
                  <a:spLocks/>
                </p:cNvSpPr>
                <p:nvPr userDrawn="1"/>
              </p:nvSpPr>
              <p:spPr bwMode="ltGray">
                <a:xfrm>
                  <a:off x="2729" y="-9"/>
                  <a:ext cx="47" cy="134"/>
                </a:xfrm>
                <a:custGeom>
                  <a:avLst/>
                  <a:gdLst>
                    <a:gd name="T0" fmla="*/ 5 w 47"/>
                    <a:gd name="T1" fmla="*/ 127 h 165"/>
                    <a:gd name="T2" fmla="*/ 15 w 47"/>
                    <a:gd name="T3" fmla="*/ 88 h 165"/>
                    <a:gd name="T4" fmla="*/ 17 w 47"/>
                    <a:gd name="T5" fmla="*/ 55 h 165"/>
                    <a:gd name="T6" fmla="*/ 11 w 47"/>
                    <a:gd name="T7" fmla="*/ 32 h 165"/>
                    <a:gd name="T8" fmla="*/ 17 w 47"/>
                    <a:gd name="T9" fmla="*/ 10 h 165"/>
                    <a:gd name="T10" fmla="*/ 21 w 47"/>
                    <a:gd name="T11" fmla="*/ 0 h 165"/>
                    <a:gd name="T12" fmla="*/ 31 w 47"/>
                    <a:gd name="T13" fmla="*/ 24 h 165"/>
                    <a:gd name="T14" fmla="*/ 47 w 47"/>
                    <a:gd name="T15" fmla="*/ 80 h 165"/>
                    <a:gd name="T16" fmla="*/ 31 w 47"/>
                    <a:gd name="T17" fmla="*/ 88 h 165"/>
                    <a:gd name="T18" fmla="*/ 23 w 47"/>
                    <a:gd name="T19" fmla="*/ 102 h 165"/>
                    <a:gd name="T20" fmla="*/ 21 w 47"/>
                    <a:gd name="T21" fmla="*/ 107 h 165"/>
                    <a:gd name="T22" fmla="*/ 27 w 47"/>
                    <a:gd name="T23" fmla="*/ 109 h 165"/>
                    <a:gd name="T24" fmla="*/ 31 w 47"/>
                    <a:gd name="T25" fmla="*/ 119 h 165"/>
                    <a:gd name="T26" fmla="*/ 13 w 47"/>
                    <a:gd name="T27" fmla="*/ 120 h 165"/>
                    <a:gd name="T28" fmla="*/ 7 w 47"/>
                    <a:gd name="T29" fmla="*/ 130 h 165"/>
                    <a:gd name="T30" fmla="*/ 3 w 47"/>
                    <a:gd name="T31" fmla="*/ 125 h 165"/>
                    <a:gd name="T32" fmla="*/ 5 w 47"/>
                    <a:gd name="T33" fmla="*/ 127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5" name="Freeform 44"/>
                <p:cNvSpPr>
                  <a:spLocks/>
                </p:cNvSpPr>
                <p:nvPr userDrawn="1"/>
              </p:nvSpPr>
              <p:spPr bwMode="ltGray">
                <a:xfrm>
                  <a:off x="2701" y="103"/>
                  <a:ext cx="138" cy="84"/>
                </a:xfrm>
                <a:custGeom>
                  <a:avLst/>
                  <a:gdLst>
                    <a:gd name="T0" fmla="*/ 26 w 138"/>
                    <a:gd name="T1" fmla="*/ 50 h 103"/>
                    <a:gd name="T2" fmla="*/ 30 w 138"/>
                    <a:gd name="T3" fmla="*/ 35 h 103"/>
                    <a:gd name="T4" fmla="*/ 50 w 138"/>
                    <a:gd name="T5" fmla="*/ 27 h 103"/>
                    <a:gd name="T6" fmla="*/ 54 w 138"/>
                    <a:gd name="T7" fmla="*/ 37 h 103"/>
                    <a:gd name="T8" fmla="*/ 66 w 138"/>
                    <a:gd name="T9" fmla="*/ 40 h 103"/>
                    <a:gd name="T10" fmla="*/ 80 w 138"/>
                    <a:gd name="T11" fmla="*/ 45 h 103"/>
                    <a:gd name="T12" fmla="*/ 116 w 138"/>
                    <a:gd name="T13" fmla="*/ 27 h 103"/>
                    <a:gd name="T14" fmla="*/ 130 w 138"/>
                    <a:gd name="T15" fmla="*/ 14 h 103"/>
                    <a:gd name="T16" fmla="*/ 138 w 138"/>
                    <a:gd name="T17" fmla="*/ 9 h 103"/>
                    <a:gd name="T18" fmla="*/ 106 w 138"/>
                    <a:gd name="T19" fmla="*/ 40 h 103"/>
                    <a:gd name="T20" fmla="*/ 84 w 138"/>
                    <a:gd name="T21" fmla="*/ 55 h 103"/>
                    <a:gd name="T22" fmla="*/ 66 w 138"/>
                    <a:gd name="T23" fmla="*/ 66 h 103"/>
                    <a:gd name="T24" fmla="*/ 48 w 138"/>
                    <a:gd name="T25" fmla="*/ 84 h 103"/>
                    <a:gd name="T26" fmla="*/ 26 w 138"/>
                    <a:gd name="T27" fmla="*/ 73 h 103"/>
                    <a:gd name="T28" fmla="*/ 20 w 138"/>
                    <a:gd name="T29" fmla="*/ 71 h 103"/>
                    <a:gd name="T30" fmla="*/ 22 w 138"/>
                    <a:gd name="T31" fmla="*/ 79 h 103"/>
                    <a:gd name="T32" fmla="*/ 0 w 138"/>
                    <a:gd name="T33" fmla="*/ 79 h 103"/>
                    <a:gd name="T34" fmla="*/ 10 w 138"/>
                    <a:gd name="T35" fmla="*/ 64 h 103"/>
                    <a:gd name="T36" fmla="*/ 26 w 138"/>
                    <a:gd name="T37" fmla="*/ 5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6" name="Freeform 45"/>
                <p:cNvSpPr>
                  <a:spLocks/>
                </p:cNvSpPr>
                <p:nvPr userDrawn="1"/>
              </p:nvSpPr>
              <p:spPr bwMode="ltGray">
                <a:xfrm>
                  <a:off x="2553" y="182"/>
                  <a:ext cx="187" cy="176"/>
                </a:xfrm>
                <a:custGeom>
                  <a:avLst/>
                  <a:gdLst>
                    <a:gd name="T0" fmla="*/ 157 w 188"/>
                    <a:gd name="T1" fmla="*/ 20 h 214"/>
                    <a:gd name="T2" fmla="*/ 159 w 188"/>
                    <a:gd name="T3" fmla="*/ 5 h 214"/>
                    <a:gd name="T4" fmla="*/ 169 w 188"/>
                    <a:gd name="T5" fmla="*/ 0 h 214"/>
                    <a:gd name="T6" fmla="*/ 181 w 188"/>
                    <a:gd name="T7" fmla="*/ 20 h 214"/>
                    <a:gd name="T8" fmla="*/ 187 w 188"/>
                    <a:gd name="T9" fmla="*/ 35 h 214"/>
                    <a:gd name="T10" fmla="*/ 177 w 188"/>
                    <a:gd name="T11" fmla="*/ 48 h 214"/>
                    <a:gd name="T12" fmla="*/ 169 w 188"/>
                    <a:gd name="T13" fmla="*/ 63 h 214"/>
                    <a:gd name="T14" fmla="*/ 161 w 188"/>
                    <a:gd name="T15" fmla="*/ 104 h 214"/>
                    <a:gd name="T16" fmla="*/ 143 w 188"/>
                    <a:gd name="T17" fmla="*/ 112 h 214"/>
                    <a:gd name="T18" fmla="*/ 119 w 188"/>
                    <a:gd name="T19" fmla="*/ 113 h 214"/>
                    <a:gd name="T20" fmla="*/ 111 w 188"/>
                    <a:gd name="T21" fmla="*/ 102 h 214"/>
                    <a:gd name="T22" fmla="*/ 101 w 188"/>
                    <a:gd name="T23" fmla="*/ 120 h 214"/>
                    <a:gd name="T24" fmla="*/ 90 w 188"/>
                    <a:gd name="T25" fmla="*/ 123 h 214"/>
                    <a:gd name="T26" fmla="*/ 80 w 188"/>
                    <a:gd name="T27" fmla="*/ 109 h 214"/>
                    <a:gd name="T28" fmla="*/ 58 w 188"/>
                    <a:gd name="T29" fmla="*/ 118 h 214"/>
                    <a:gd name="T30" fmla="*/ 76 w 188"/>
                    <a:gd name="T31" fmla="*/ 117 h 214"/>
                    <a:gd name="T32" fmla="*/ 78 w 188"/>
                    <a:gd name="T33" fmla="*/ 132 h 214"/>
                    <a:gd name="T34" fmla="*/ 58 w 188"/>
                    <a:gd name="T35" fmla="*/ 137 h 214"/>
                    <a:gd name="T36" fmla="*/ 34 w 188"/>
                    <a:gd name="T37" fmla="*/ 137 h 214"/>
                    <a:gd name="T38" fmla="*/ 36 w 188"/>
                    <a:gd name="T39" fmla="*/ 127 h 214"/>
                    <a:gd name="T40" fmla="*/ 46 w 188"/>
                    <a:gd name="T41" fmla="*/ 118 h 214"/>
                    <a:gd name="T42" fmla="*/ 34 w 188"/>
                    <a:gd name="T43" fmla="*/ 122 h 214"/>
                    <a:gd name="T44" fmla="*/ 26 w 188"/>
                    <a:gd name="T45" fmla="*/ 137 h 214"/>
                    <a:gd name="T46" fmla="*/ 30 w 188"/>
                    <a:gd name="T47" fmla="*/ 156 h 214"/>
                    <a:gd name="T48" fmla="*/ 14 w 188"/>
                    <a:gd name="T49" fmla="*/ 164 h 214"/>
                    <a:gd name="T50" fmla="*/ 0 w 188"/>
                    <a:gd name="T51" fmla="*/ 176 h 214"/>
                    <a:gd name="T52" fmla="*/ 8 w 188"/>
                    <a:gd name="T53" fmla="*/ 155 h 214"/>
                    <a:gd name="T54" fmla="*/ 0 w 188"/>
                    <a:gd name="T55" fmla="*/ 135 h 214"/>
                    <a:gd name="T56" fmla="*/ 14 w 188"/>
                    <a:gd name="T57" fmla="*/ 125 h 214"/>
                    <a:gd name="T58" fmla="*/ 32 w 188"/>
                    <a:gd name="T59" fmla="*/ 110 h 214"/>
                    <a:gd name="T60" fmla="*/ 44 w 188"/>
                    <a:gd name="T61" fmla="*/ 97 h 214"/>
                    <a:gd name="T62" fmla="*/ 72 w 188"/>
                    <a:gd name="T63" fmla="*/ 95 h 214"/>
                    <a:gd name="T64" fmla="*/ 84 w 188"/>
                    <a:gd name="T65" fmla="*/ 92 h 214"/>
                    <a:gd name="T66" fmla="*/ 113 w 188"/>
                    <a:gd name="T67" fmla="*/ 64 h 214"/>
                    <a:gd name="T68" fmla="*/ 119 w 188"/>
                    <a:gd name="T69" fmla="*/ 76 h 214"/>
                    <a:gd name="T70" fmla="*/ 131 w 188"/>
                    <a:gd name="T71" fmla="*/ 63 h 214"/>
                    <a:gd name="T72" fmla="*/ 149 w 188"/>
                    <a:gd name="T73" fmla="*/ 44 h 214"/>
                    <a:gd name="T74" fmla="*/ 153 w 188"/>
                    <a:gd name="T75" fmla="*/ 35 h 214"/>
                    <a:gd name="T76" fmla="*/ 147 w 188"/>
                    <a:gd name="T77" fmla="*/ 31 h 214"/>
                    <a:gd name="T78" fmla="*/ 151 w 188"/>
                    <a:gd name="T79" fmla="*/ 26 h 214"/>
                    <a:gd name="T80" fmla="*/ 157 w 188"/>
                    <a:gd name="T81" fmla="*/ 20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7" name="Freeform 46"/>
                <p:cNvSpPr>
                  <a:spLocks/>
                </p:cNvSpPr>
                <p:nvPr userDrawn="1"/>
              </p:nvSpPr>
              <p:spPr bwMode="ltGray">
                <a:xfrm>
                  <a:off x="2677" y="233"/>
                  <a:ext cx="14" cy="10"/>
                </a:xfrm>
                <a:custGeom>
                  <a:avLst/>
                  <a:gdLst>
                    <a:gd name="T0" fmla="*/ 0 w 13"/>
                    <a:gd name="T1" fmla="*/ 7 h 13"/>
                    <a:gd name="T2" fmla="*/ 4 w 13"/>
                    <a:gd name="T3" fmla="*/ 10 h 13"/>
                    <a:gd name="T4" fmla="*/ 0 w 13"/>
                    <a:gd name="T5" fmla="*/ 7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8" name="Freeform 47"/>
                <p:cNvSpPr>
                  <a:spLocks/>
                </p:cNvSpPr>
                <p:nvPr userDrawn="1"/>
              </p:nvSpPr>
              <p:spPr bwMode="ltGray">
                <a:xfrm>
                  <a:off x="1627" y="353"/>
                  <a:ext cx="813" cy="462"/>
                </a:xfrm>
                <a:custGeom>
                  <a:avLst/>
                  <a:gdLst>
                    <a:gd name="T0" fmla="*/ 813 w 812"/>
                    <a:gd name="T1" fmla="*/ 21 h 564"/>
                    <a:gd name="T2" fmla="*/ 779 w 812"/>
                    <a:gd name="T3" fmla="*/ 64 h 564"/>
                    <a:gd name="T4" fmla="*/ 749 w 812"/>
                    <a:gd name="T5" fmla="*/ 100 h 564"/>
                    <a:gd name="T6" fmla="*/ 723 w 812"/>
                    <a:gd name="T7" fmla="*/ 116 h 564"/>
                    <a:gd name="T8" fmla="*/ 635 w 812"/>
                    <a:gd name="T9" fmla="*/ 147 h 564"/>
                    <a:gd name="T10" fmla="*/ 633 w 812"/>
                    <a:gd name="T11" fmla="*/ 172 h 564"/>
                    <a:gd name="T12" fmla="*/ 605 w 812"/>
                    <a:gd name="T13" fmla="*/ 188 h 564"/>
                    <a:gd name="T14" fmla="*/ 621 w 812"/>
                    <a:gd name="T15" fmla="*/ 146 h 564"/>
                    <a:gd name="T16" fmla="*/ 577 w 812"/>
                    <a:gd name="T17" fmla="*/ 154 h 564"/>
                    <a:gd name="T18" fmla="*/ 557 w 812"/>
                    <a:gd name="T19" fmla="*/ 179 h 564"/>
                    <a:gd name="T20" fmla="*/ 597 w 812"/>
                    <a:gd name="T21" fmla="*/ 229 h 564"/>
                    <a:gd name="T22" fmla="*/ 595 w 812"/>
                    <a:gd name="T23" fmla="*/ 301 h 564"/>
                    <a:gd name="T24" fmla="*/ 543 w 812"/>
                    <a:gd name="T25" fmla="*/ 333 h 564"/>
                    <a:gd name="T26" fmla="*/ 523 w 812"/>
                    <a:gd name="T27" fmla="*/ 316 h 564"/>
                    <a:gd name="T28" fmla="*/ 483 w 812"/>
                    <a:gd name="T29" fmla="*/ 285 h 564"/>
                    <a:gd name="T30" fmla="*/ 463 w 812"/>
                    <a:gd name="T31" fmla="*/ 285 h 564"/>
                    <a:gd name="T32" fmla="*/ 451 w 812"/>
                    <a:gd name="T33" fmla="*/ 323 h 564"/>
                    <a:gd name="T34" fmla="*/ 501 w 812"/>
                    <a:gd name="T35" fmla="*/ 380 h 564"/>
                    <a:gd name="T36" fmla="*/ 511 w 812"/>
                    <a:gd name="T37" fmla="*/ 429 h 564"/>
                    <a:gd name="T38" fmla="*/ 527 w 812"/>
                    <a:gd name="T39" fmla="*/ 459 h 564"/>
                    <a:gd name="T40" fmla="*/ 493 w 812"/>
                    <a:gd name="T41" fmla="*/ 446 h 564"/>
                    <a:gd name="T42" fmla="*/ 471 w 812"/>
                    <a:gd name="T43" fmla="*/ 424 h 564"/>
                    <a:gd name="T44" fmla="*/ 423 w 812"/>
                    <a:gd name="T45" fmla="*/ 347 h 564"/>
                    <a:gd name="T46" fmla="*/ 427 w 812"/>
                    <a:gd name="T47" fmla="*/ 254 h 564"/>
                    <a:gd name="T48" fmla="*/ 423 w 812"/>
                    <a:gd name="T49" fmla="*/ 220 h 564"/>
                    <a:gd name="T50" fmla="*/ 413 w 812"/>
                    <a:gd name="T51" fmla="*/ 226 h 564"/>
                    <a:gd name="T52" fmla="*/ 386 w 812"/>
                    <a:gd name="T53" fmla="*/ 218 h 564"/>
                    <a:gd name="T54" fmla="*/ 360 w 812"/>
                    <a:gd name="T55" fmla="*/ 139 h 564"/>
                    <a:gd name="T56" fmla="*/ 330 w 812"/>
                    <a:gd name="T57" fmla="*/ 136 h 564"/>
                    <a:gd name="T58" fmla="*/ 288 w 812"/>
                    <a:gd name="T59" fmla="*/ 141 h 564"/>
                    <a:gd name="T60" fmla="*/ 242 w 812"/>
                    <a:gd name="T61" fmla="*/ 190 h 564"/>
                    <a:gd name="T62" fmla="*/ 196 w 812"/>
                    <a:gd name="T63" fmla="*/ 220 h 564"/>
                    <a:gd name="T64" fmla="*/ 184 w 812"/>
                    <a:gd name="T65" fmla="*/ 224 h 564"/>
                    <a:gd name="T66" fmla="*/ 160 w 812"/>
                    <a:gd name="T67" fmla="*/ 269 h 564"/>
                    <a:gd name="T68" fmla="*/ 152 w 812"/>
                    <a:gd name="T69" fmla="*/ 290 h 564"/>
                    <a:gd name="T70" fmla="*/ 128 w 812"/>
                    <a:gd name="T71" fmla="*/ 331 h 564"/>
                    <a:gd name="T72" fmla="*/ 94 w 812"/>
                    <a:gd name="T73" fmla="*/ 321 h 564"/>
                    <a:gd name="T74" fmla="*/ 66 w 812"/>
                    <a:gd name="T75" fmla="*/ 211 h 564"/>
                    <a:gd name="T76" fmla="*/ 72 w 812"/>
                    <a:gd name="T77" fmla="*/ 128 h 564"/>
                    <a:gd name="T78" fmla="*/ 44 w 812"/>
                    <a:gd name="T79" fmla="*/ 147 h 564"/>
                    <a:gd name="T80" fmla="*/ 20 w 812"/>
                    <a:gd name="T81" fmla="*/ 123 h 564"/>
                    <a:gd name="T82" fmla="*/ 24 w 812"/>
                    <a:gd name="T83" fmla="*/ 113 h 564"/>
                    <a:gd name="T84" fmla="*/ 0 w 812"/>
                    <a:gd name="T85" fmla="*/ 75 h 564"/>
                    <a:gd name="T86" fmla="*/ 799 w 812"/>
                    <a:gd name="T87" fmla="*/ 5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79" name="Freeform 48"/>
                <p:cNvSpPr>
                  <a:spLocks/>
                </p:cNvSpPr>
                <p:nvPr userDrawn="1"/>
              </p:nvSpPr>
              <p:spPr bwMode="ltGray">
                <a:xfrm>
                  <a:off x="1770" y="671"/>
                  <a:ext cx="45" cy="71"/>
                </a:xfrm>
                <a:custGeom>
                  <a:avLst/>
                  <a:gdLst>
                    <a:gd name="T0" fmla="*/ 7 w 43"/>
                    <a:gd name="T1" fmla="*/ 9 h 85"/>
                    <a:gd name="T2" fmla="*/ 18 w 43"/>
                    <a:gd name="T3" fmla="*/ 3 h 85"/>
                    <a:gd name="T4" fmla="*/ 39 w 43"/>
                    <a:gd name="T5" fmla="*/ 28 h 85"/>
                    <a:gd name="T6" fmla="*/ 20 w 43"/>
                    <a:gd name="T7" fmla="*/ 71 h 85"/>
                    <a:gd name="T8" fmla="*/ 1 w 43"/>
                    <a:gd name="T9" fmla="*/ 58 h 85"/>
                    <a:gd name="T10" fmla="*/ 7 w 43"/>
                    <a:gd name="T11" fmla="*/ 9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0" name="Freeform 49"/>
                <p:cNvSpPr>
                  <a:spLocks/>
                </p:cNvSpPr>
                <p:nvPr userDrawn="1"/>
              </p:nvSpPr>
              <p:spPr bwMode="ltGray">
                <a:xfrm>
                  <a:off x="2394" y="431"/>
                  <a:ext cx="42" cy="59"/>
                </a:xfrm>
                <a:custGeom>
                  <a:avLst/>
                  <a:gdLst>
                    <a:gd name="T0" fmla="*/ 12 w 44"/>
                    <a:gd name="T1" fmla="*/ 22 h 74"/>
                    <a:gd name="T2" fmla="*/ 28 w 44"/>
                    <a:gd name="T3" fmla="*/ 2 h 74"/>
                    <a:gd name="T4" fmla="*/ 41 w 44"/>
                    <a:gd name="T5" fmla="*/ 3 h 74"/>
                    <a:gd name="T6" fmla="*/ 37 w 44"/>
                    <a:gd name="T7" fmla="*/ 21 h 74"/>
                    <a:gd name="T8" fmla="*/ 12 w 44"/>
                    <a:gd name="T9" fmla="*/ 59 h 74"/>
                    <a:gd name="T10" fmla="*/ 7 w 44"/>
                    <a:gd name="T11" fmla="*/ 48 h 74"/>
                    <a:gd name="T12" fmla="*/ 3 w 44"/>
                    <a:gd name="T13" fmla="*/ 29 h 74"/>
                    <a:gd name="T14" fmla="*/ 12 w 44"/>
                    <a:gd name="T15" fmla="*/ 22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1" name="Freeform 50"/>
                <p:cNvSpPr>
                  <a:spLocks/>
                </p:cNvSpPr>
                <p:nvPr userDrawn="1"/>
              </p:nvSpPr>
              <p:spPr bwMode="ltGray">
                <a:xfrm>
                  <a:off x="2513" y="402"/>
                  <a:ext cx="21" cy="24"/>
                </a:xfrm>
                <a:custGeom>
                  <a:avLst/>
                  <a:gdLst>
                    <a:gd name="T0" fmla="*/ 7 w 20"/>
                    <a:gd name="T1" fmla="*/ 13 h 30"/>
                    <a:gd name="T2" fmla="*/ 5 w 20"/>
                    <a:gd name="T3" fmla="*/ 24 h 30"/>
                    <a:gd name="T4" fmla="*/ 7 w 20"/>
                    <a:gd name="T5" fmla="*/ 13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2" name="Freeform 51"/>
                <p:cNvSpPr>
                  <a:spLocks/>
                </p:cNvSpPr>
                <p:nvPr userDrawn="1"/>
              </p:nvSpPr>
              <p:spPr bwMode="ltGray">
                <a:xfrm>
                  <a:off x="333" y="169"/>
                  <a:ext cx="1015" cy="866"/>
                </a:xfrm>
                <a:custGeom>
                  <a:avLst/>
                  <a:gdLst>
                    <a:gd name="T0" fmla="*/ 716 w 682"/>
                    <a:gd name="T1" fmla="*/ 721 h 557"/>
                    <a:gd name="T2" fmla="*/ 723 w 682"/>
                    <a:gd name="T3" fmla="*/ 701 h 557"/>
                    <a:gd name="T4" fmla="*/ 744 w 682"/>
                    <a:gd name="T5" fmla="*/ 642 h 557"/>
                    <a:gd name="T6" fmla="*/ 460 w 682"/>
                    <a:gd name="T7" fmla="*/ 446 h 557"/>
                    <a:gd name="T8" fmla="*/ 420 w 682"/>
                    <a:gd name="T9" fmla="*/ 538 h 557"/>
                    <a:gd name="T10" fmla="*/ 451 w 682"/>
                    <a:gd name="T11" fmla="*/ 864 h 557"/>
                    <a:gd name="T12" fmla="*/ 420 w 682"/>
                    <a:gd name="T13" fmla="*/ 768 h 557"/>
                    <a:gd name="T14" fmla="*/ 360 w 682"/>
                    <a:gd name="T15" fmla="*/ 683 h 557"/>
                    <a:gd name="T16" fmla="*/ 365 w 682"/>
                    <a:gd name="T17" fmla="*/ 642 h 557"/>
                    <a:gd name="T18" fmla="*/ 368 w 682"/>
                    <a:gd name="T19" fmla="*/ 613 h 557"/>
                    <a:gd name="T20" fmla="*/ 327 w 682"/>
                    <a:gd name="T21" fmla="*/ 583 h 557"/>
                    <a:gd name="T22" fmla="*/ 289 w 682"/>
                    <a:gd name="T23" fmla="*/ 538 h 557"/>
                    <a:gd name="T24" fmla="*/ 220 w 682"/>
                    <a:gd name="T25" fmla="*/ 550 h 557"/>
                    <a:gd name="T26" fmla="*/ 188 w 682"/>
                    <a:gd name="T27" fmla="*/ 567 h 557"/>
                    <a:gd name="T28" fmla="*/ 116 w 682"/>
                    <a:gd name="T29" fmla="*/ 567 h 557"/>
                    <a:gd name="T30" fmla="*/ 33 w 682"/>
                    <a:gd name="T31" fmla="*/ 485 h 557"/>
                    <a:gd name="T32" fmla="*/ 16 w 682"/>
                    <a:gd name="T33" fmla="*/ 459 h 557"/>
                    <a:gd name="T34" fmla="*/ 0 w 682"/>
                    <a:gd name="T35" fmla="*/ 410 h 557"/>
                    <a:gd name="T36" fmla="*/ 36 w 682"/>
                    <a:gd name="T37" fmla="*/ 331 h 557"/>
                    <a:gd name="T38" fmla="*/ 48 w 682"/>
                    <a:gd name="T39" fmla="*/ 281 h 557"/>
                    <a:gd name="T40" fmla="*/ 76 w 682"/>
                    <a:gd name="T41" fmla="*/ 222 h 557"/>
                    <a:gd name="T42" fmla="*/ 121 w 682"/>
                    <a:gd name="T43" fmla="*/ 180 h 557"/>
                    <a:gd name="T44" fmla="*/ 249 w 682"/>
                    <a:gd name="T45" fmla="*/ 104 h 557"/>
                    <a:gd name="T46" fmla="*/ 327 w 682"/>
                    <a:gd name="T47" fmla="*/ 47 h 557"/>
                    <a:gd name="T48" fmla="*/ 384 w 682"/>
                    <a:gd name="T49" fmla="*/ 9 h 557"/>
                    <a:gd name="T50" fmla="*/ 540 w 682"/>
                    <a:gd name="T51" fmla="*/ 3 h 557"/>
                    <a:gd name="T52" fmla="*/ 592 w 682"/>
                    <a:gd name="T53" fmla="*/ 0 h 557"/>
                    <a:gd name="T54" fmla="*/ 571 w 682"/>
                    <a:gd name="T55" fmla="*/ 53 h 557"/>
                    <a:gd name="T56" fmla="*/ 659 w 682"/>
                    <a:gd name="T57" fmla="*/ 131 h 557"/>
                    <a:gd name="T58" fmla="*/ 740 w 682"/>
                    <a:gd name="T59" fmla="*/ 115 h 557"/>
                    <a:gd name="T60" fmla="*/ 787 w 682"/>
                    <a:gd name="T61" fmla="*/ 127 h 557"/>
                    <a:gd name="T62" fmla="*/ 832 w 682"/>
                    <a:gd name="T63" fmla="*/ 151 h 557"/>
                    <a:gd name="T64" fmla="*/ 851 w 682"/>
                    <a:gd name="T65" fmla="*/ 292 h 557"/>
                    <a:gd name="T66" fmla="*/ 851 w 682"/>
                    <a:gd name="T67" fmla="*/ 373 h 557"/>
                    <a:gd name="T68" fmla="*/ 891 w 682"/>
                    <a:gd name="T69" fmla="*/ 440 h 557"/>
                    <a:gd name="T70" fmla="*/ 960 w 682"/>
                    <a:gd name="T71" fmla="*/ 466 h 557"/>
                    <a:gd name="T72" fmla="*/ 1012 w 682"/>
                    <a:gd name="T73" fmla="*/ 459 h 557"/>
                    <a:gd name="T74" fmla="*/ 988 w 682"/>
                    <a:gd name="T75" fmla="*/ 529 h 557"/>
                    <a:gd name="T76" fmla="*/ 891 w 682"/>
                    <a:gd name="T77" fmla="*/ 633 h 557"/>
                    <a:gd name="T78" fmla="*/ 816 w 682"/>
                    <a:gd name="T79" fmla="*/ 754 h 557"/>
                    <a:gd name="T80" fmla="*/ 827 w 682"/>
                    <a:gd name="T81" fmla="*/ 790 h 557"/>
                    <a:gd name="T82" fmla="*/ 647 w 682"/>
                    <a:gd name="T83" fmla="*/ 864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3" name="Freeform 52"/>
                <p:cNvSpPr>
                  <a:spLocks/>
                </p:cNvSpPr>
                <p:nvPr userDrawn="1"/>
              </p:nvSpPr>
              <p:spPr bwMode="ltGray">
                <a:xfrm>
                  <a:off x="727" y="495"/>
                  <a:ext cx="382" cy="540"/>
                </a:xfrm>
                <a:custGeom>
                  <a:avLst/>
                  <a:gdLst>
                    <a:gd name="T0" fmla="*/ 361 w 257"/>
                    <a:gd name="T1" fmla="*/ 540 h 347"/>
                    <a:gd name="T2" fmla="*/ 346 w 257"/>
                    <a:gd name="T3" fmla="*/ 468 h 347"/>
                    <a:gd name="T4" fmla="*/ 323 w 257"/>
                    <a:gd name="T5" fmla="*/ 448 h 347"/>
                    <a:gd name="T6" fmla="*/ 320 w 257"/>
                    <a:gd name="T7" fmla="*/ 419 h 347"/>
                    <a:gd name="T8" fmla="*/ 311 w 257"/>
                    <a:gd name="T9" fmla="*/ 395 h 347"/>
                    <a:gd name="T10" fmla="*/ 311 w 257"/>
                    <a:gd name="T11" fmla="*/ 356 h 347"/>
                    <a:gd name="T12" fmla="*/ 308 w 257"/>
                    <a:gd name="T13" fmla="*/ 333 h 347"/>
                    <a:gd name="T14" fmla="*/ 339 w 257"/>
                    <a:gd name="T15" fmla="*/ 314 h 347"/>
                    <a:gd name="T16" fmla="*/ 382 w 257"/>
                    <a:gd name="T17" fmla="*/ 307 h 347"/>
                    <a:gd name="T18" fmla="*/ 382 w 257"/>
                    <a:gd name="T19" fmla="*/ 212 h 347"/>
                    <a:gd name="T20" fmla="*/ 80 w 257"/>
                    <a:gd name="T21" fmla="*/ 149 h 347"/>
                    <a:gd name="T22" fmla="*/ 48 w 257"/>
                    <a:gd name="T23" fmla="*/ 153 h 347"/>
                    <a:gd name="T24" fmla="*/ 24 w 257"/>
                    <a:gd name="T25" fmla="*/ 159 h 347"/>
                    <a:gd name="T26" fmla="*/ 0 w 257"/>
                    <a:gd name="T27" fmla="*/ 232 h 347"/>
                    <a:gd name="T28" fmla="*/ 138 w 257"/>
                    <a:gd name="T29" fmla="*/ 538 h 347"/>
                    <a:gd name="T30" fmla="*/ 361 w 257"/>
                    <a:gd name="T31" fmla="*/ 540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4" name="Freeform 53"/>
                <p:cNvSpPr>
                  <a:spLocks/>
                </p:cNvSpPr>
                <p:nvPr userDrawn="1"/>
              </p:nvSpPr>
              <p:spPr bwMode="ltGray">
                <a:xfrm>
                  <a:off x="1400" y="896"/>
                  <a:ext cx="16" cy="29"/>
                </a:xfrm>
                <a:custGeom>
                  <a:avLst/>
                  <a:gdLst>
                    <a:gd name="T0" fmla="*/ 6 w 19"/>
                    <a:gd name="T1" fmla="*/ 20 h 37"/>
                    <a:gd name="T2" fmla="*/ 16 w 19"/>
                    <a:gd name="T3" fmla="*/ 16 h 37"/>
                    <a:gd name="T4" fmla="*/ 6 w 19"/>
                    <a:gd name="T5" fmla="*/ 20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5" name="Freeform 54"/>
                <p:cNvSpPr>
                  <a:spLocks/>
                </p:cNvSpPr>
                <p:nvPr userDrawn="1"/>
              </p:nvSpPr>
              <p:spPr bwMode="ltGray">
                <a:xfrm>
                  <a:off x="1379" y="617"/>
                  <a:ext cx="21" cy="17"/>
                </a:xfrm>
                <a:custGeom>
                  <a:avLst/>
                  <a:gdLst>
                    <a:gd name="T0" fmla="*/ 11 w 22"/>
                    <a:gd name="T1" fmla="*/ 10 h 20"/>
                    <a:gd name="T2" fmla="*/ 15 w 22"/>
                    <a:gd name="T3" fmla="*/ 0 h 20"/>
                    <a:gd name="T4" fmla="*/ 19 w 22"/>
                    <a:gd name="T5" fmla="*/ 10 h 20"/>
                    <a:gd name="T6" fmla="*/ 8 w 22"/>
                    <a:gd name="T7" fmla="*/ 17 h 20"/>
                    <a:gd name="T8" fmla="*/ 11 w 22"/>
                    <a:gd name="T9" fmla="*/ 10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6" name="Freeform 55"/>
                <p:cNvSpPr>
                  <a:spLocks/>
                </p:cNvSpPr>
                <p:nvPr userDrawn="1"/>
              </p:nvSpPr>
              <p:spPr bwMode="ltGray">
                <a:xfrm>
                  <a:off x="453" y="275"/>
                  <a:ext cx="58" cy="24"/>
                </a:xfrm>
                <a:custGeom>
                  <a:avLst/>
                  <a:gdLst>
                    <a:gd name="T0" fmla="*/ 24 w 57"/>
                    <a:gd name="T1" fmla="*/ 14 h 30"/>
                    <a:gd name="T2" fmla="*/ 33 w 57"/>
                    <a:gd name="T3" fmla="*/ 5 h 30"/>
                    <a:gd name="T4" fmla="*/ 37 w 57"/>
                    <a:gd name="T5" fmla="*/ 24 h 30"/>
                    <a:gd name="T6" fmla="*/ 24 w 57"/>
                    <a:gd name="T7" fmla="*/ 14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7" name="Freeform 56"/>
                <p:cNvSpPr>
                  <a:spLocks/>
                </p:cNvSpPr>
                <p:nvPr userDrawn="1"/>
              </p:nvSpPr>
              <p:spPr bwMode="ltGray">
                <a:xfrm>
                  <a:off x="1161" y="50"/>
                  <a:ext cx="691" cy="569"/>
                </a:xfrm>
                <a:custGeom>
                  <a:avLst/>
                  <a:gdLst>
                    <a:gd name="T0" fmla="*/ 472 w 693"/>
                    <a:gd name="T1" fmla="*/ 379 h 696"/>
                    <a:gd name="T2" fmla="*/ 392 w 693"/>
                    <a:gd name="T3" fmla="*/ 370 h 696"/>
                    <a:gd name="T4" fmla="*/ 324 w 693"/>
                    <a:gd name="T5" fmla="*/ 337 h 696"/>
                    <a:gd name="T6" fmla="*/ 264 w 693"/>
                    <a:gd name="T7" fmla="*/ 327 h 696"/>
                    <a:gd name="T8" fmla="*/ 236 w 693"/>
                    <a:gd name="T9" fmla="*/ 340 h 696"/>
                    <a:gd name="T10" fmla="*/ 260 w 693"/>
                    <a:gd name="T11" fmla="*/ 350 h 696"/>
                    <a:gd name="T12" fmla="*/ 292 w 693"/>
                    <a:gd name="T13" fmla="*/ 383 h 696"/>
                    <a:gd name="T14" fmla="*/ 320 w 693"/>
                    <a:gd name="T15" fmla="*/ 389 h 696"/>
                    <a:gd name="T16" fmla="*/ 332 w 693"/>
                    <a:gd name="T17" fmla="*/ 438 h 696"/>
                    <a:gd name="T18" fmla="*/ 312 w 693"/>
                    <a:gd name="T19" fmla="*/ 451 h 696"/>
                    <a:gd name="T20" fmla="*/ 260 w 693"/>
                    <a:gd name="T21" fmla="*/ 504 h 696"/>
                    <a:gd name="T22" fmla="*/ 224 w 693"/>
                    <a:gd name="T23" fmla="*/ 513 h 696"/>
                    <a:gd name="T24" fmla="*/ 97 w 693"/>
                    <a:gd name="T25" fmla="*/ 569 h 696"/>
                    <a:gd name="T26" fmla="*/ 77 w 693"/>
                    <a:gd name="T27" fmla="*/ 504 h 696"/>
                    <a:gd name="T28" fmla="*/ 45 w 693"/>
                    <a:gd name="T29" fmla="*/ 428 h 696"/>
                    <a:gd name="T30" fmla="*/ 33 w 693"/>
                    <a:gd name="T31" fmla="*/ 366 h 696"/>
                    <a:gd name="T32" fmla="*/ 53 w 693"/>
                    <a:gd name="T33" fmla="*/ 281 h 696"/>
                    <a:gd name="T34" fmla="*/ 17 w 693"/>
                    <a:gd name="T35" fmla="*/ 320 h 696"/>
                    <a:gd name="T36" fmla="*/ 81 w 693"/>
                    <a:gd name="T37" fmla="*/ 229 h 696"/>
                    <a:gd name="T38" fmla="*/ 113 w 693"/>
                    <a:gd name="T39" fmla="*/ 167 h 696"/>
                    <a:gd name="T40" fmla="*/ 37 w 693"/>
                    <a:gd name="T41" fmla="*/ 167 h 696"/>
                    <a:gd name="T42" fmla="*/ 1 w 693"/>
                    <a:gd name="T43" fmla="*/ 160 h 696"/>
                    <a:gd name="T44" fmla="*/ 25 w 693"/>
                    <a:gd name="T45" fmla="*/ 114 h 696"/>
                    <a:gd name="T46" fmla="*/ 97 w 693"/>
                    <a:gd name="T47" fmla="*/ 92 h 696"/>
                    <a:gd name="T48" fmla="*/ 220 w 693"/>
                    <a:gd name="T49" fmla="*/ 101 h 696"/>
                    <a:gd name="T50" fmla="*/ 228 w 693"/>
                    <a:gd name="T51" fmla="*/ 52 h 696"/>
                    <a:gd name="T52" fmla="*/ 260 w 693"/>
                    <a:gd name="T53" fmla="*/ 0 h 696"/>
                    <a:gd name="T54" fmla="*/ 356 w 693"/>
                    <a:gd name="T55" fmla="*/ 36 h 696"/>
                    <a:gd name="T56" fmla="*/ 328 w 693"/>
                    <a:gd name="T57" fmla="*/ 72 h 696"/>
                    <a:gd name="T58" fmla="*/ 300 w 693"/>
                    <a:gd name="T59" fmla="*/ 144 h 696"/>
                    <a:gd name="T60" fmla="*/ 360 w 693"/>
                    <a:gd name="T61" fmla="*/ 157 h 696"/>
                    <a:gd name="T62" fmla="*/ 372 w 693"/>
                    <a:gd name="T63" fmla="*/ 111 h 696"/>
                    <a:gd name="T64" fmla="*/ 416 w 693"/>
                    <a:gd name="T65" fmla="*/ 75 h 696"/>
                    <a:gd name="T66" fmla="*/ 496 w 693"/>
                    <a:gd name="T67" fmla="*/ 72 h 696"/>
                    <a:gd name="T68" fmla="*/ 527 w 693"/>
                    <a:gd name="T69" fmla="*/ 43 h 696"/>
                    <a:gd name="T70" fmla="*/ 539 w 693"/>
                    <a:gd name="T71" fmla="*/ 376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8" name="Freeform 57"/>
                <p:cNvSpPr>
                  <a:spLocks/>
                </p:cNvSpPr>
                <p:nvPr userDrawn="1"/>
              </p:nvSpPr>
              <p:spPr bwMode="ltGray">
                <a:xfrm>
                  <a:off x="689" y="6"/>
                  <a:ext cx="1386" cy="232"/>
                </a:xfrm>
                <a:custGeom>
                  <a:avLst/>
                  <a:gdLst>
                    <a:gd name="T0" fmla="*/ 1228 w 931"/>
                    <a:gd name="T1" fmla="*/ 0 h 149"/>
                    <a:gd name="T2" fmla="*/ 213 w 931"/>
                    <a:gd name="T3" fmla="*/ 45 h 149"/>
                    <a:gd name="T4" fmla="*/ 135 w 931"/>
                    <a:gd name="T5" fmla="*/ 65 h 149"/>
                    <a:gd name="T6" fmla="*/ 92 w 931"/>
                    <a:gd name="T7" fmla="*/ 65 h 149"/>
                    <a:gd name="T8" fmla="*/ 33 w 931"/>
                    <a:gd name="T9" fmla="*/ 120 h 149"/>
                    <a:gd name="T10" fmla="*/ 0 w 931"/>
                    <a:gd name="T11" fmla="*/ 163 h 149"/>
                    <a:gd name="T12" fmla="*/ 88 w 931"/>
                    <a:gd name="T13" fmla="*/ 179 h 149"/>
                    <a:gd name="T14" fmla="*/ 144 w 931"/>
                    <a:gd name="T15" fmla="*/ 149 h 149"/>
                    <a:gd name="T16" fmla="*/ 161 w 931"/>
                    <a:gd name="T17" fmla="*/ 131 h 149"/>
                    <a:gd name="T18" fmla="*/ 249 w 931"/>
                    <a:gd name="T19" fmla="*/ 81 h 149"/>
                    <a:gd name="T20" fmla="*/ 320 w 931"/>
                    <a:gd name="T21" fmla="*/ 72 h 149"/>
                    <a:gd name="T22" fmla="*/ 353 w 931"/>
                    <a:gd name="T23" fmla="*/ 146 h 149"/>
                    <a:gd name="T24" fmla="*/ 280 w 931"/>
                    <a:gd name="T25" fmla="*/ 170 h 149"/>
                    <a:gd name="T26" fmla="*/ 344 w 931"/>
                    <a:gd name="T27" fmla="*/ 176 h 149"/>
                    <a:gd name="T28" fmla="*/ 372 w 931"/>
                    <a:gd name="T29" fmla="*/ 140 h 149"/>
                    <a:gd name="T30" fmla="*/ 396 w 931"/>
                    <a:gd name="T31" fmla="*/ 143 h 149"/>
                    <a:gd name="T32" fmla="*/ 377 w 931"/>
                    <a:gd name="T33" fmla="*/ 84 h 149"/>
                    <a:gd name="T34" fmla="*/ 396 w 931"/>
                    <a:gd name="T35" fmla="*/ 69 h 149"/>
                    <a:gd name="T36" fmla="*/ 412 w 931"/>
                    <a:gd name="T37" fmla="*/ 137 h 149"/>
                    <a:gd name="T38" fmla="*/ 396 w 931"/>
                    <a:gd name="T39" fmla="*/ 176 h 149"/>
                    <a:gd name="T40" fmla="*/ 441 w 931"/>
                    <a:gd name="T41" fmla="*/ 202 h 149"/>
                    <a:gd name="T42" fmla="*/ 445 w 931"/>
                    <a:gd name="T43" fmla="*/ 143 h 149"/>
                    <a:gd name="T44" fmla="*/ 493 w 931"/>
                    <a:gd name="T45" fmla="*/ 160 h 149"/>
                    <a:gd name="T46" fmla="*/ 569 w 931"/>
                    <a:gd name="T47" fmla="*/ 114 h 149"/>
                    <a:gd name="T48" fmla="*/ 609 w 931"/>
                    <a:gd name="T49" fmla="*/ 78 h 149"/>
                    <a:gd name="T50" fmla="*/ 654 w 931"/>
                    <a:gd name="T51" fmla="*/ 87 h 149"/>
                    <a:gd name="T52" fmla="*/ 677 w 931"/>
                    <a:gd name="T53" fmla="*/ 78 h 149"/>
                    <a:gd name="T54" fmla="*/ 642 w 931"/>
                    <a:gd name="T55" fmla="*/ 69 h 149"/>
                    <a:gd name="T56" fmla="*/ 706 w 931"/>
                    <a:gd name="T57" fmla="*/ 54 h 149"/>
                    <a:gd name="T58" fmla="*/ 810 w 931"/>
                    <a:gd name="T59" fmla="*/ 84 h 149"/>
                    <a:gd name="T60" fmla="*/ 865 w 931"/>
                    <a:gd name="T61" fmla="*/ 65 h 149"/>
                    <a:gd name="T62" fmla="*/ 869 w 931"/>
                    <a:gd name="T63" fmla="*/ 98 h 149"/>
                    <a:gd name="T64" fmla="*/ 846 w 931"/>
                    <a:gd name="T65" fmla="*/ 157 h 149"/>
                    <a:gd name="T66" fmla="*/ 910 w 931"/>
                    <a:gd name="T67" fmla="*/ 137 h 149"/>
                    <a:gd name="T68" fmla="*/ 929 w 931"/>
                    <a:gd name="T69" fmla="*/ 125 h 149"/>
                    <a:gd name="T70" fmla="*/ 965 w 931"/>
                    <a:gd name="T71" fmla="*/ 95 h 149"/>
                    <a:gd name="T72" fmla="*/ 1182 w 931"/>
                    <a:gd name="T73" fmla="*/ 131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89" name="Freeform 58"/>
                <p:cNvSpPr>
                  <a:spLocks/>
                </p:cNvSpPr>
                <p:nvPr userDrawn="1"/>
              </p:nvSpPr>
              <p:spPr bwMode="ltGray">
                <a:xfrm>
                  <a:off x="971" y="91"/>
                  <a:ext cx="30" cy="25"/>
                </a:xfrm>
                <a:custGeom>
                  <a:avLst/>
                  <a:gdLst>
                    <a:gd name="T0" fmla="*/ 3 w 31"/>
                    <a:gd name="T1" fmla="*/ 23 h 30"/>
                    <a:gd name="T2" fmla="*/ 30 w 31"/>
                    <a:gd name="T3" fmla="*/ 0 h 30"/>
                    <a:gd name="T4" fmla="*/ 18 w 31"/>
                    <a:gd name="T5" fmla="*/ 20 h 30"/>
                    <a:gd name="T6" fmla="*/ 3 w 31"/>
                    <a:gd name="T7" fmla="*/ 23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0" name="Freeform 59"/>
                <p:cNvSpPr>
                  <a:spLocks/>
                </p:cNvSpPr>
                <p:nvPr userDrawn="1"/>
              </p:nvSpPr>
              <p:spPr bwMode="ltGray">
                <a:xfrm>
                  <a:off x="935" y="125"/>
                  <a:ext cx="45" cy="27"/>
                </a:xfrm>
                <a:custGeom>
                  <a:avLst/>
                  <a:gdLst>
                    <a:gd name="T0" fmla="*/ 6 w 44"/>
                    <a:gd name="T1" fmla="*/ 27 h 32"/>
                    <a:gd name="T2" fmla="*/ 23 w 44"/>
                    <a:gd name="T3" fmla="*/ 0 h 32"/>
                    <a:gd name="T4" fmla="*/ 39 w 44"/>
                    <a:gd name="T5" fmla="*/ 3 h 32"/>
                    <a:gd name="T6" fmla="*/ 6 w 44"/>
                    <a:gd name="T7" fmla="*/ 27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1" name="Freeform 60"/>
                <p:cNvSpPr>
                  <a:spLocks/>
                </p:cNvSpPr>
                <p:nvPr userDrawn="1"/>
              </p:nvSpPr>
              <p:spPr bwMode="ltGray">
                <a:xfrm>
                  <a:off x="1081" y="226"/>
                  <a:ext cx="75" cy="14"/>
                </a:xfrm>
                <a:custGeom>
                  <a:avLst/>
                  <a:gdLst>
                    <a:gd name="T0" fmla="*/ 37 w 76"/>
                    <a:gd name="T1" fmla="*/ 14 h 18"/>
                    <a:gd name="T2" fmla="*/ 25 w 76"/>
                    <a:gd name="T3" fmla="*/ 2 h 18"/>
                    <a:gd name="T4" fmla="*/ 37 w 76"/>
                    <a:gd name="T5" fmla="*/ 14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2" name="Freeform 61"/>
                <p:cNvSpPr>
                  <a:spLocks/>
                </p:cNvSpPr>
                <p:nvPr userDrawn="1"/>
              </p:nvSpPr>
              <p:spPr bwMode="ltGray">
                <a:xfrm>
                  <a:off x="1210" y="223"/>
                  <a:ext cx="42" cy="37"/>
                </a:xfrm>
                <a:custGeom>
                  <a:avLst/>
                  <a:gdLst>
                    <a:gd name="T0" fmla="*/ 0 w 42"/>
                    <a:gd name="T1" fmla="*/ 18 h 44"/>
                    <a:gd name="T2" fmla="*/ 12 w 42"/>
                    <a:gd name="T3" fmla="*/ 8 h 44"/>
                    <a:gd name="T4" fmla="*/ 0 w 42"/>
                    <a:gd name="T5" fmla="*/ 18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93" name="Freeform 62"/>
                <p:cNvSpPr>
                  <a:spLocks/>
                </p:cNvSpPr>
                <p:nvPr userDrawn="1"/>
              </p:nvSpPr>
              <p:spPr bwMode="ltGray">
                <a:xfrm>
                  <a:off x="865" y="123"/>
                  <a:ext cx="33" cy="24"/>
                </a:xfrm>
                <a:custGeom>
                  <a:avLst/>
                  <a:gdLst>
                    <a:gd name="T0" fmla="*/ 7 w 31"/>
                    <a:gd name="T1" fmla="*/ 18 h 30"/>
                    <a:gd name="T2" fmla="*/ 33 w 31"/>
                    <a:gd name="T3" fmla="*/ 8 h 30"/>
                    <a:gd name="T4" fmla="*/ 7 w 31"/>
                    <a:gd name="T5" fmla="*/ 18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 name="Group 63"/>
              <p:cNvGrpSpPr>
                <a:grpSpLocks/>
              </p:cNvGrpSpPr>
              <p:nvPr userDrawn="1"/>
            </p:nvGrpSpPr>
            <p:grpSpPr bwMode="auto">
              <a:xfrm>
                <a:off x="7" y="-154"/>
                <a:ext cx="5739" cy="418"/>
                <a:chOff x="1056" y="111"/>
                <a:chExt cx="2448" cy="418"/>
              </a:xfrm>
            </p:grpSpPr>
            <p:sp>
              <p:nvSpPr>
                <p:cNvPr id="27" name="Line 64"/>
                <p:cNvSpPr>
                  <a:spLocks noChangeShapeType="1"/>
                </p:cNvSpPr>
                <p:nvPr/>
              </p:nvSpPr>
              <p:spPr bwMode="white">
                <a:xfrm>
                  <a:off x="1056" y="332"/>
                  <a:ext cx="2448"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65"/>
                <p:cNvSpPr>
                  <a:spLocks noChangeShapeType="1"/>
                </p:cNvSpPr>
                <p:nvPr/>
              </p:nvSpPr>
              <p:spPr bwMode="white">
                <a:xfrm>
                  <a:off x="125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66"/>
                <p:cNvSpPr>
                  <a:spLocks noChangeShapeType="1"/>
                </p:cNvSpPr>
                <p:nvPr/>
              </p:nvSpPr>
              <p:spPr bwMode="white">
                <a:xfrm>
                  <a:off x="148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67"/>
                <p:cNvSpPr>
                  <a:spLocks noChangeShapeType="1"/>
                </p:cNvSpPr>
                <p:nvPr/>
              </p:nvSpPr>
              <p:spPr bwMode="white">
                <a:xfrm>
                  <a:off x="171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68"/>
                <p:cNvSpPr>
                  <a:spLocks noChangeShapeType="1"/>
                </p:cNvSpPr>
                <p:nvPr/>
              </p:nvSpPr>
              <p:spPr bwMode="white">
                <a:xfrm>
                  <a:off x="193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69"/>
                <p:cNvSpPr>
                  <a:spLocks noChangeShapeType="1"/>
                </p:cNvSpPr>
                <p:nvPr/>
              </p:nvSpPr>
              <p:spPr bwMode="white">
                <a:xfrm>
                  <a:off x="216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70"/>
                <p:cNvSpPr>
                  <a:spLocks noChangeShapeType="1"/>
                </p:cNvSpPr>
                <p:nvPr/>
              </p:nvSpPr>
              <p:spPr bwMode="white">
                <a:xfrm>
                  <a:off x="2394"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71"/>
                <p:cNvSpPr>
                  <a:spLocks noChangeShapeType="1"/>
                </p:cNvSpPr>
                <p:nvPr/>
              </p:nvSpPr>
              <p:spPr bwMode="white">
                <a:xfrm>
                  <a:off x="2622"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72"/>
                <p:cNvSpPr>
                  <a:spLocks noChangeShapeType="1"/>
                </p:cNvSpPr>
                <p:nvPr/>
              </p:nvSpPr>
              <p:spPr bwMode="white">
                <a:xfrm>
                  <a:off x="2850"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73"/>
                <p:cNvSpPr>
                  <a:spLocks noChangeShapeType="1"/>
                </p:cNvSpPr>
                <p:nvPr/>
              </p:nvSpPr>
              <p:spPr bwMode="white">
                <a:xfrm>
                  <a:off x="3078"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74"/>
                <p:cNvSpPr>
                  <a:spLocks noChangeShapeType="1"/>
                </p:cNvSpPr>
                <p:nvPr/>
              </p:nvSpPr>
              <p:spPr bwMode="white">
                <a:xfrm>
                  <a:off x="3306" y="111"/>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1" name="Group 75"/>
              <p:cNvGrpSpPr>
                <a:grpSpLocks/>
              </p:cNvGrpSpPr>
              <p:nvPr userDrawn="1"/>
            </p:nvGrpSpPr>
            <p:grpSpPr bwMode="auto">
              <a:xfrm>
                <a:off x="-1261" y="-1"/>
                <a:ext cx="2098" cy="1030"/>
                <a:chOff x="1208" y="109"/>
                <a:chExt cx="2098" cy="423"/>
              </a:xfrm>
            </p:grpSpPr>
            <p:sp>
              <p:nvSpPr>
                <p:cNvPr id="12" name="Line 76"/>
                <p:cNvSpPr>
                  <a:spLocks noChangeShapeType="1"/>
                </p:cNvSpPr>
                <p:nvPr/>
              </p:nvSpPr>
              <p:spPr bwMode="ltGray">
                <a:xfrm>
                  <a:off x="2850" y="110"/>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77"/>
                <p:cNvSpPr>
                  <a:spLocks noChangeShapeType="1"/>
                </p:cNvSpPr>
                <p:nvPr/>
              </p:nvSpPr>
              <p:spPr bwMode="ltGray">
                <a:xfrm>
                  <a:off x="2972" y="332"/>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Line 78"/>
                <p:cNvSpPr>
                  <a:spLocks noChangeShapeType="1"/>
                </p:cNvSpPr>
                <p:nvPr/>
              </p:nvSpPr>
              <p:spPr bwMode="ltGray">
                <a:xfrm>
                  <a:off x="3078" y="350"/>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Line 79"/>
                <p:cNvSpPr>
                  <a:spLocks noChangeShapeType="1"/>
                </p:cNvSpPr>
                <p:nvPr/>
              </p:nvSpPr>
              <p:spPr bwMode="ltGray">
                <a:xfrm>
                  <a:off x="3306" y="450"/>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Line 80"/>
                <p:cNvSpPr>
                  <a:spLocks noChangeShapeType="1"/>
                </p:cNvSpPr>
                <p:nvPr/>
              </p:nvSpPr>
              <p:spPr bwMode="ltGray">
                <a:xfrm>
                  <a:off x="2166" y="114"/>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Line 81"/>
                <p:cNvSpPr>
                  <a:spLocks noChangeShapeType="1"/>
                </p:cNvSpPr>
                <p:nvPr/>
              </p:nvSpPr>
              <p:spPr bwMode="ltGray">
                <a:xfrm>
                  <a:off x="1938" y="111"/>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8" name="Line 82"/>
                <p:cNvSpPr>
                  <a:spLocks noChangeShapeType="1"/>
                </p:cNvSpPr>
                <p:nvPr/>
              </p:nvSpPr>
              <p:spPr bwMode="ltGray">
                <a:xfrm flipH="1">
                  <a:off x="1912" y="332"/>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83"/>
                <p:cNvSpPr>
                  <a:spLocks noChangeShapeType="1"/>
                </p:cNvSpPr>
                <p:nvPr/>
              </p:nvSpPr>
              <p:spPr bwMode="ltGray">
                <a:xfrm>
                  <a:off x="1778" y="332"/>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84"/>
                <p:cNvSpPr>
                  <a:spLocks noChangeShapeType="1"/>
                </p:cNvSpPr>
                <p:nvPr/>
              </p:nvSpPr>
              <p:spPr bwMode="ltGray">
                <a:xfrm flipH="1">
                  <a:off x="1578" y="332"/>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85"/>
                <p:cNvSpPr>
                  <a:spLocks noChangeShapeType="1"/>
                </p:cNvSpPr>
                <p:nvPr/>
              </p:nvSpPr>
              <p:spPr bwMode="ltGray">
                <a:xfrm>
                  <a:off x="1208" y="332"/>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86"/>
                <p:cNvSpPr>
                  <a:spLocks noChangeShapeType="1"/>
                </p:cNvSpPr>
                <p:nvPr/>
              </p:nvSpPr>
              <p:spPr bwMode="ltGray">
                <a:xfrm>
                  <a:off x="1480" y="234"/>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87"/>
                <p:cNvSpPr>
                  <a:spLocks noChangeShapeType="1"/>
                </p:cNvSpPr>
                <p:nvPr/>
              </p:nvSpPr>
              <p:spPr bwMode="ltGray">
                <a:xfrm>
                  <a:off x="1254" y="252"/>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88"/>
                <p:cNvSpPr>
                  <a:spLocks noChangeShapeType="1"/>
                </p:cNvSpPr>
                <p:nvPr/>
              </p:nvSpPr>
              <p:spPr bwMode="ltGray">
                <a:xfrm flipH="1" flipV="1">
                  <a:off x="1482" y="109"/>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89"/>
                <p:cNvSpPr>
                  <a:spLocks noChangeShapeType="1"/>
                </p:cNvSpPr>
                <p:nvPr/>
              </p:nvSpPr>
              <p:spPr bwMode="ltGray">
                <a:xfrm>
                  <a:off x="1710" y="180"/>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90"/>
                <p:cNvSpPr>
                  <a:spLocks noChangeShapeType="1"/>
                </p:cNvSpPr>
                <p:nvPr/>
              </p:nvSpPr>
              <p:spPr bwMode="ltGray">
                <a:xfrm flipV="1">
                  <a:off x="1710" y="111"/>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7" name="Picture 91" descr="earth"/>
            <p:cNvPicPr>
              <a:picLocks noChangeAspect="1" noChangeArrowheads="1"/>
            </p:cNvPicPr>
            <p:nvPr userDrawn="1"/>
          </p:nvPicPr>
          <p:blipFill>
            <a:blip r:embed="rId2">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gray">
            <a:xfrm>
              <a:off x="336" y="1566"/>
              <a:ext cx="690" cy="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212" name="Rectangle 92"/>
          <p:cNvSpPr>
            <a:spLocks noGrp="1" noChangeArrowheads="1"/>
          </p:cNvSpPr>
          <p:nvPr>
            <p:ph type="ctrTitle"/>
          </p:nvPr>
        </p:nvSpPr>
        <p:spPr>
          <a:xfrm>
            <a:off x="1828800" y="1828800"/>
            <a:ext cx="6934200" cy="2362200"/>
          </a:xfrm>
        </p:spPr>
        <p:txBody>
          <a:bodyPr/>
          <a:lstStyle>
            <a:lvl1pPr>
              <a:defRPr b="1"/>
            </a:lvl1pPr>
          </a:lstStyle>
          <a:p>
            <a:r>
              <a:rPr lang="en-US" smtClean="0"/>
              <a:t>Click to edit Master title style</a:t>
            </a:r>
            <a:endParaRPr lang="en-US" dirty="0"/>
          </a:p>
        </p:txBody>
      </p:sp>
      <p:sp>
        <p:nvSpPr>
          <p:cNvPr id="5213" name="Rectangle 93"/>
          <p:cNvSpPr>
            <a:spLocks noGrp="1" noChangeArrowheads="1"/>
          </p:cNvSpPr>
          <p:nvPr>
            <p:ph type="subTitle" idx="1"/>
          </p:nvPr>
        </p:nvSpPr>
        <p:spPr>
          <a:xfrm>
            <a:off x="1828800" y="4572000"/>
            <a:ext cx="6934200" cy="1295400"/>
          </a:xfrm>
        </p:spPr>
        <p:txBody>
          <a:bodyPr/>
          <a:lstStyle>
            <a:lvl1pPr marL="0" indent="0">
              <a:buFontTx/>
              <a:buNone/>
              <a:defRPr/>
            </a:lvl1pPr>
          </a:lstStyle>
          <a:p>
            <a:r>
              <a:rPr lang="en-US" smtClean="0"/>
              <a:t>Click to edit Master subtitle style</a:t>
            </a:r>
            <a:endParaRPr lang="en-US"/>
          </a:p>
        </p:txBody>
      </p:sp>
      <p:sp>
        <p:nvSpPr>
          <p:cNvPr id="94" name="Rectangle 94"/>
          <p:cNvSpPr>
            <a:spLocks noGrp="1" noChangeArrowheads="1"/>
          </p:cNvSpPr>
          <p:nvPr>
            <p:ph type="dt" sz="half" idx="10"/>
          </p:nvPr>
        </p:nvSpPr>
        <p:spPr>
          <a:xfrm>
            <a:off x="533400" y="6324600"/>
            <a:ext cx="1905000" cy="457200"/>
          </a:xfrm>
        </p:spPr>
        <p:txBody>
          <a:bodyPr/>
          <a:lstStyle>
            <a:lvl1pPr>
              <a:defRPr smtClean="0"/>
            </a:lvl1pPr>
          </a:lstStyle>
          <a:p>
            <a:pPr>
              <a:defRPr/>
            </a:pPr>
            <a:fld id="{E71ADCBC-7ADE-4CFD-8867-B88C74E6E932}" type="datetime1">
              <a:rPr lang="en-US"/>
              <a:pPr>
                <a:defRPr/>
              </a:pPr>
              <a:t>11/21/2022</a:t>
            </a:fld>
            <a:endParaRPr lang="en-US"/>
          </a:p>
        </p:txBody>
      </p:sp>
      <p:sp>
        <p:nvSpPr>
          <p:cNvPr id="95" name="Rectangle 95"/>
          <p:cNvSpPr>
            <a:spLocks noGrp="1" noChangeArrowheads="1"/>
          </p:cNvSpPr>
          <p:nvPr>
            <p:ph type="ftr" sz="quarter" idx="11"/>
          </p:nvPr>
        </p:nvSpPr>
        <p:spPr>
          <a:xfrm>
            <a:off x="1905000" y="6324600"/>
            <a:ext cx="5791200" cy="457200"/>
          </a:xfrm>
        </p:spPr>
        <p:txBody>
          <a:bodyPr/>
          <a:lstStyle>
            <a:lvl1pPr>
              <a:defRPr/>
            </a:lvl1pPr>
          </a:lstStyle>
          <a:p>
            <a:pPr>
              <a:defRPr/>
            </a:pPr>
            <a:r>
              <a:rPr lang="en-CA"/>
              <a:t>Options, Futures, and Other Derivatives, 9th  Edition,  Copyright © John C. Hull 2014</a:t>
            </a:r>
            <a:endParaRPr lang="en-US"/>
          </a:p>
        </p:txBody>
      </p:sp>
      <p:sp>
        <p:nvSpPr>
          <p:cNvPr id="96" name="Rectangle 96"/>
          <p:cNvSpPr>
            <a:spLocks noGrp="1" noChangeArrowheads="1"/>
          </p:cNvSpPr>
          <p:nvPr>
            <p:ph type="sldNum" sz="quarter" idx="12"/>
          </p:nvPr>
        </p:nvSpPr>
        <p:spPr>
          <a:xfrm>
            <a:off x="6858000" y="6324600"/>
            <a:ext cx="1905000" cy="457200"/>
          </a:xfrm>
        </p:spPr>
        <p:txBody>
          <a:bodyPr/>
          <a:lstStyle>
            <a:lvl1pPr>
              <a:defRPr/>
            </a:lvl1pPr>
          </a:lstStyle>
          <a:p>
            <a:pPr>
              <a:defRPr/>
            </a:pPr>
            <a:fld id="{754D749D-B02E-43F7-BF45-77292D7DECA3}" type="slidenum">
              <a:rPr lang="en-US"/>
              <a:pPr>
                <a:defRPr/>
              </a:pPr>
              <a:t>‹#›</a:t>
            </a:fld>
            <a:endParaRPr lang="en-US"/>
          </a:p>
        </p:txBody>
      </p:sp>
    </p:spTree>
    <p:extLst>
      <p:ext uri="{BB962C8B-B14F-4D97-AF65-F5344CB8AC3E}">
        <p14:creationId xmlns:p14="http://schemas.microsoft.com/office/powerpoint/2010/main" val="3027530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35CBC4E6-AD51-4B3C-99C7-32CCABF20D33}" type="datetime1">
              <a:rPr lang="en-US"/>
              <a:pPr>
                <a:defRPr/>
              </a:pPr>
              <a:t>11/21/2022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E50C14-AD8D-4227-8EE1-9BB6BD384870}" type="slidenum">
              <a:rPr lang="en-US"/>
              <a:pPr>
                <a:defRPr/>
              </a:pPr>
              <a:t>‹#›</a:t>
            </a:fld>
            <a:endParaRPr lang="en-US"/>
          </a:p>
        </p:txBody>
      </p:sp>
    </p:spTree>
    <p:extLst>
      <p:ext uri="{BB962C8B-B14F-4D97-AF65-F5344CB8AC3E}">
        <p14:creationId xmlns:p14="http://schemas.microsoft.com/office/powerpoint/2010/main" val="1002450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05563" y="930275"/>
            <a:ext cx="2052637" cy="53324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46063" y="930275"/>
            <a:ext cx="6007100" cy="53324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7DA9EE61-1A30-44F7-8A3F-AA89363B38BE}" type="datetime1">
              <a:rPr lang="en-US"/>
              <a:pPr>
                <a:defRPr/>
              </a:pPr>
              <a:t>11/21/2022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1699C8-A711-447C-9392-6C9B7979A4C2}" type="slidenum">
              <a:rPr lang="en-US"/>
              <a:pPr>
                <a:defRPr/>
              </a:pPr>
              <a:t>‹#›</a:t>
            </a:fld>
            <a:endParaRPr lang="en-US"/>
          </a:p>
        </p:txBody>
      </p:sp>
    </p:spTree>
    <p:extLst>
      <p:ext uri="{BB962C8B-B14F-4D97-AF65-F5344CB8AC3E}">
        <p14:creationId xmlns:p14="http://schemas.microsoft.com/office/powerpoint/2010/main" val="208488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smtClean="0"/>
            </a:lvl1pPr>
          </a:lstStyle>
          <a:p>
            <a:pPr>
              <a:defRPr/>
            </a:pPr>
            <a:fld id="{47F67344-D913-4312-8990-D6DB42A9935E}" type="datetime1">
              <a:rPr lang="en-US"/>
              <a:pPr>
                <a:defRPr/>
              </a:pPr>
              <a:t>11/21/2022</a:t>
            </a:fld>
            <a:endParaRPr lang="en-US"/>
          </a:p>
        </p:txBody>
      </p:sp>
      <p:sp>
        <p:nvSpPr>
          <p:cNvPr id="5" name="Footer Placeholder 4"/>
          <p:cNvSpPr>
            <a:spLocks noGrp="1"/>
          </p:cNvSpPr>
          <p:nvPr>
            <p:ph type="ftr" sz="quarter" idx="11"/>
          </p:nvPr>
        </p:nvSpPr>
        <p:spPr>
          <a:xfrm>
            <a:off x="1600200" y="6248400"/>
            <a:ext cx="5029200" cy="457200"/>
          </a:xfrm>
        </p:spPr>
        <p:txBody>
          <a:bodyPr/>
          <a:lstStyle>
            <a:lvl1pPr>
              <a:defRPr/>
            </a:lvl1pPr>
          </a:lstStyle>
          <a:p>
            <a:pPr>
              <a:defRPr/>
            </a:pPr>
            <a:r>
              <a:rPr lang="en-CA"/>
              <a:t>Options, Futures, and Other Derivatives, 9th  Edition,  Copyright © John C. Hull 2014</a:t>
            </a:r>
            <a:endParaRPr lang="en-US"/>
          </a:p>
        </p:txBody>
      </p:sp>
      <p:sp>
        <p:nvSpPr>
          <p:cNvPr id="6" name="Slide Number Placeholder 5"/>
          <p:cNvSpPr>
            <a:spLocks noGrp="1"/>
          </p:cNvSpPr>
          <p:nvPr>
            <p:ph type="sldNum" sz="quarter" idx="12"/>
          </p:nvPr>
        </p:nvSpPr>
        <p:spPr/>
        <p:txBody>
          <a:bodyPr/>
          <a:lstStyle>
            <a:lvl1pPr>
              <a:defRPr/>
            </a:lvl1pPr>
          </a:lstStyle>
          <a:p>
            <a:pPr>
              <a:defRPr/>
            </a:pPr>
            <a:fld id="{8CF71D3C-2420-4A89-861A-EFACF67BD985}" type="slidenum">
              <a:rPr lang="en-US"/>
              <a:pPr>
                <a:defRPr/>
              </a:pPr>
              <a:t>‹#›</a:t>
            </a:fld>
            <a:endParaRPr lang="en-US"/>
          </a:p>
        </p:txBody>
      </p:sp>
    </p:spTree>
    <p:extLst>
      <p:ext uri="{BB962C8B-B14F-4D97-AF65-F5344CB8AC3E}">
        <p14:creationId xmlns:p14="http://schemas.microsoft.com/office/powerpoint/2010/main" val="139899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A938A0A9-E6AA-4DC5-A6B3-3199D9A7A0EF}" type="datetime1">
              <a:rPr lang="en-US"/>
              <a:pPr>
                <a:defRPr/>
              </a:pPr>
              <a:t>11/21/2022</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9E7C516-7C16-4CAB-A74A-722B52755393}" type="slidenum">
              <a:rPr lang="en-US"/>
              <a:pPr>
                <a:defRPr/>
              </a:pPr>
              <a:t>‹#›</a:t>
            </a:fld>
            <a:endParaRPr lang="en-US"/>
          </a:p>
        </p:txBody>
      </p:sp>
    </p:spTree>
    <p:extLst>
      <p:ext uri="{BB962C8B-B14F-4D97-AF65-F5344CB8AC3E}">
        <p14:creationId xmlns:p14="http://schemas.microsoft.com/office/powerpoint/2010/main" val="2540726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47888"/>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B75C4E05-050F-42C3-8776-6A8C66AA5198}" type="datetime1">
              <a:rPr lang="en-US"/>
              <a:pPr>
                <a:defRPr/>
              </a:pPr>
              <a:t>11/21/2022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4FB457F-574C-4B27-B8FD-912742A6F5DF}" type="slidenum">
              <a:rPr lang="en-US"/>
              <a:pPr>
                <a:defRPr/>
              </a:pPr>
              <a:t>‹#›</a:t>
            </a:fld>
            <a:endParaRPr lang="en-US"/>
          </a:p>
        </p:txBody>
      </p:sp>
    </p:spTree>
    <p:extLst>
      <p:ext uri="{BB962C8B-B14F-4D97-AF65-F5344CB8AC3E}">
        <p14:creationId xmlns:p14="http://schemas.microsoft.com/office/powerpoint/2010/main" val="1730194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172AE6ED-3722-418E-A64E-2F1973592480}" type="datetime1">
              <a:rPr lang="en-US"/>
              <a:pPr>
                <a:defRPr/>
              </a:pPr>
              <a:t>11/21/2022</a:t>
            </a:fld>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749891F-5E13-4DF5-9FD6-9F860B36ED55}" type="slidenum">
              <a:rPr lang="en-US"/>
              <a:pPr>
                <a:defRPr/>
              </a:pPr>
              <a:t>‹#›</a:t>
            </a:fld>
            <a:endParaRPr lang="en-US"/>
          </a:p>
        </p:txBody>
      </p:sp>
    </p:spTree>
    <p:extLst>
      <p:ext uri="{BB962C8B-B14F-4D97-AF65-F5344CB8AC3E}">
        <p14:creationId xmlns:p14="http://schemas.microsoft.com/office/powerpoint/2010/main" val="2150524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a:defRPr/>
            </a:pPr>
            <a:fld id="{C9507C2F-565C-427E-BE21-112F880257A2}" type="datetime1">
              <a:rPr lang="en-US"/>
              <a:pPr>
                <a:defRPr/>
              </a:pPr>
              <a:t>11/21/2022</a:t>
            </a:fld>
            <a:endParaRPr lang="en-US"/>
          </a:p>
        </p:txBody>
      </p:sp>
      <p:sp>
        <p:nvSpPr>
          <p:cNvPr id="4" name="Footer Placeholder 3"/>
          <p:cNvSpPr>
            <a:spLocks noGrp="1"/>
          </p:cNvSpPr>
          <p:nvPr>
            <p:ph type="ftr" sz="quarter" idx="11"/>
          </p:nvPr>
        </p:nvSpPr>
        <p:spPr>
          <a:xfrm>
            <a:off x="2133600" y="6324600"/>
            <a:ext cx="4800600" cy="457200"/>
          </a:xfrm>
        </p:spPr>
        <p:txBody>
          <a:bodyPr/>
          <a:lstStyle>
            <a:lvl1pPr>
              <a:defRPr/>
            </a:lvl1pPr>
          </a:lstStyle>
          <a:p>
            <a:pPr>
              <a:defRPr/>
            </a:pPr>
            <a:r>
              <a:rPr lang="en-CA"/>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lvl1pPr>
              <a:defRPr/>
            </a:lvl1pPr>
          </a:lstStyle>
          <a:p>
            <a:pPr>
              <a:defRPr/>
            </a:pPr>
            <a:fld id="{AD75F502-3536-48AF-AF28-1F60F99AA4F1}" type="slidenum">
              <a:rPr lang="en-US"/>
              <a:pPr>
                <a:defRPr/>
              </a:pPr>
              <a:t>‹#›</a:t>
            </a:fld>
            <a:endParaRPr lang="en-US"/>
          </a:p>
        </p:txBody>
      </p:sp>
    </p:spTree>
    <p:extLst>
      <p:ext uri="{BB962C8B-B14F-4D97-AF65-F5344CB8AC3E}">
        <p14:creationId xmlns:p14="http://schemas.microsoft.com/office/powerpoint/2010/main" val="390044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FC51202D-9EDF-4378-AA53-0C2B6290DBD3}" type="datetime1">
              <a:rPr lang="en-US"/>
              <a:pPr>
                <a:defRPr/>
              </a:pPr>
              <a:t>11/21/2022</a:t>
            </a:fld>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ADD6A28-A226-4288-A746-966042DC6075}" type="slidenum">
              <a:rPr lang="en-US"/>
              <a:pPr>
                <a:defRPr/>
              </a:pPr>
              <a:t>‹#›</a:t>
            </a:fld>
            <a:endParaRPr lang="en-US"/>
          </a:p>
        </p:txBody>
      </p:sp>
    </p:spTree>
    <p:extLst>
      <p:ext uri="{BB962C8B-B14F-4D97-AF65-F5344CB8AC3E}">
        <p14:creationId xmlns:p14="http://schemas.microsoft.com/office/powerpoint/2010/main" val="2764214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63E6A8D-273A-4B9E-947D-80CCC848EC19}" type="datetime1">
              <a:rPr lang="en-US"/>
              <a:pPr>
                <a:defRPr/>
              </a:pPr>
              <a:t>11/21/2022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3A54336-C548-4054-B96E-922E33BFF272}" type="slidenum">
              <a:rPr lang="en-US"/>
              <a:pPr>
                <a:defRPr/>
              </a:pPr>
              <a:t>‹#›</a:t>
            </a:fld>
            <a:endParaRPr lang="en-US"/>
          </a:p>
        </p:txBody>
      </p:sp>
    </p:spTree>
    <p:extLst>
      <p:ext uri="{BB962C8B-B14F-4D97-AF65-F5344CB8AC3E}">
        <p14:creationId xmlns:p14="http://schemas.microsoft.com/office/powerpoint/2010/main" val="206005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AED27F3-DE59-44F5-969B-DA30259AB453}" type="datetime1">
              <a:rPr lang="en-US"/>
              <a:pPr>
                <a:defRPr/>
              </a:pPr>
              <a:t>11/21/2022</a:t>
            </a:fld>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CA"/>
              <a:t>Options, Futures, and Other Derivatives, 9th  Edition,  Copyright © John C. Hull 2014</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87B59A7-6786-41B6-91D9-33D4911DCF42}" type="slidenum">
              <a:rPr lang="en-US"/>
              <a:pPr>
                <a:defRPr/>
              </a:pPr>
              <a:t>‹#›</a:t>
            </a:fld>
            <a:endParaRPr lang="en-US"/>
          </a:p>
        </p:txBody>
      </p:sp>
    </p:spTree>
    <p:extLst>
      <p:ext uri="{BB962C8B-B14F-4D97-AF65-F5344CB8AC3E}">
        <p14:creationId xmlns:p14="http://schemas.microsoft.com/office/powerpoint/2010/main" val="3409402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27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6063" y="93027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2147888"/>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100" name="Rectangle 4"/>
          <p:cNvSpPr>
            <a:spLocks noGrp="1" noChangeArrowheads="1"/>
          </p:cNvSpPr>
          <p:nvPr>
            <p:ph type="dt" sz="half" idx="2"/>
          </p:nvPr>
        </p:nvSpPr>
        <p:spPr bwMode="auto">
          <a:xfrm>
            <a:off x="685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atin typeface="Arial" charset="0"/>
              </a:defRPr>
            </a:lvl1pPr>
          </a:lstStyle>
          <a:p>
            <a:pPr>
              <a:defRPr/>
            </a:pPr>
            <a:fld id="{970FC851-82FC-4B19-A619-6CCC8318164F}" type="datetime1">
              <a:rPr lang="en-US"/>
              <a:pPr>
                <a:defRPr/>
              </a:pPr>
              <a:t>11/21/2022</a:t>
            </a:fld>
            <a:endParaRPr lang="en-US"/>
          </a:p>
        </p:txBody>
      </p:sp>
      <p:sp>
        <p:nvSpPr>
          <p:cNvPr id="4101" name="Rectangle 5"/>
          <p:cNvSpPr>
            <a:spLocks noGrp="1" noChangeArrowheads="1"/>
          </p:cNvSpPr>
          <p:nvPr>
            <p:ph type="ftr" sz="quarter" idx="3"/>
          </p:nvPr>
        </p:nvSpPr>
        <p:spPr bwMode="auto">
          <a:xfrm>
            <a:off x="1828800" y="6324600"/>
            <a:ext cx="5486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Arial" charset="0"/>
              </a:defRPr>
            </a:lvl1pPr>
          </a:lstStyle>
          <a:p>
            <a:pPr>
              <a:defRPr/>
            </a:pPr>
            <a:r>
              <a:rPr lang="en-CA"/>
              <a:t>Options, Futures, and Other Derivatives, 9th  Edition,  Copyright © John C. Hull 2014</a:t>
            </a:r>
            <a:endParaRPr lang="en-US"/>
          </a:p>
        </p:txBody>
      </p:sp>
      <p:sp>
        <p:nvSpPr>
          <p:cNvPr id="4102" name="Rectangle 6"/>
          <p:cNvSpPr>
            <a:spLocks noGrp="1" noChangeArrowheads="1"/>
          </p:cNvSpPr>
          <p:nvPr>
            <p:ph type="sldNum" sz="quarter" idx="4"/>
          </p:nvPr>
        </p:nvSpPr>
        <p:spPr bwMode="auto">
          <a:xfrm>
            <a:off x="65532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Arial" charset="0"/>
              </a:defRPr>
            </a:lvl1pPr>
          </a:lstStyle>
          <a:p>
            <a:pPr>
              <a:defRPr/>
            </a:pPr>
            <a:fld id="{09C78114-CFAD-4537-838E-1DEBCB94A685}" type="slidenum">
              <a:rPr lang="en-US"/>
              <a:pPr>
                <a:defRPr/>
              </a:pPr>
              <a:t>‹#›</a:t>
            </a:fld>
            <a:endParaRPr lang="en-US"/>
          </a:p>
        </p:txBody>
      </p:sp>
      <p:grpSp>
        <p:nvGrpSpPr>
          <p:cNvPr id="1031" name="Group 7"/>
          <p:cNvGrpSpPr>
            <a:grpSpLocks/>
          </p:cNvGrpSpPr>
          <p:nvPr/>
        </p:nvGrpSpPr>
        <p:grpSpPr bwMode="auto">
          <a:xfrm>
            <a:off x="261938" y="87313"/>
            <a:ext cx="8488362" cy="831850"/>
            <a:chOff x="165" y="55"/>
            <a:chExt cx="5347" cy="524"/>
          </a:xfrm>
        </p:grpSpPr>
        <p:grpSp>
          <p:nvGrpSpPr>
            <p:cNvPr id="1032" name="Group 8"/>
            <p:cNvGrpSpPr>
              <a:grpSpLocks/>
            </p:cNvGrpSpPr>
            <p:nvPr userDrawn="1"/>
          </p:nvGrpSpPr>
          <p:grpSpPr bwMode="auto">
            <a:xfrm>
              <a:off x="664" y="104"/>
              <a:ext cx="4848" cy="432"/>
              <a:chOff x="664" y="104"/>
              <a:chExt cx="4848" cy="432"/>
            </a:xfrm>
          </p:grpSpPr>
          <p:sp>
            <p:nvSpPr>
              <p:cNvPr id="1034" name="Freeform 9"/>
              <p:cNvSpPr>
                <a:spLocks/>
              </p:cNvSpPr>
              <p:nvPr/>
            </p:nvSpPr>
            <p:spPr bwMode="ltGray">
              <a:xfrm>
                <a:off x="664" y="104"/>
                <a:ext cx="4848" cy="432"/>
              </a:xfrm>
              <a:custGeom>
                <a:avLst/>
                <a:gdLst>
                  <a:gd name="T0" fmla="*/ 4848 w 4848"/>
                  <a:gd name="T1" fmla="*/ 48 h 432"/>
                  <a:gd name="T2" fmla="*/ 4848 w 4848"/>
                  <a:gd name="T3" fmla="*/ 432 h 432"/>
                  <a:gd name="T4" fmla="*/ 0 w 4848"/>
                  <a:gd name="T5" fmla="*/ 432 h 432"/>
                  <a:gd name="T6" fmla="*/ 0 w 4848"/>
                  <a:gd name="T7" fmla="*/ 0 h 432"/>
                  <a:gd name="T8" fmla="*/ 4848 w 4848"/>
                  <a:gd name="T9" fmla="*/ 0 h 432"/>
                  <a:gd name="T10" fmla="*/ 4848 w 4848"/>
                  <a:gd name="T11" fmla="*/ 48 h 43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48" h="432">
                    <a:moveTo>
                      <a:pt x="4848" y="48"/>
                    </a:moveTo>
                    <a:lnTo>
                      <a:pt x="4848" y="432"/>
                    </a:lnTo>
                    <a:cubicBezTo>
                      <a:pt x="4848" y="432"/>
                      <a:pt x="2424" y="432"/>
                      <a:pt x="0" y="432"/>
                    </a:cubicBezTo>
                    <a:cubicBezTo>
                      <a:pt x="161" y="345"/>
                      <a:pt x="169" y="61"/>
                      <a:pt x="0" y="0"/>
                    </a:cubicBezTo>
                    <a:cubicBezTo>
                      <a:pt x="2424" y="0"/>
                      <a:pt x="4848" y="0"/>
                      <a:pt x="4848" y="0"/>
                    </a:cubicBezTo>
                    <a:lnTo>
                      <a:pt x="4848" y="48"/>
                    </a:lnTo>
                    <a:close/>
                  </a:path>
                </a:pathLst>
              </a:custGeom>
              <a:solidFill>
                <a:schemeClr val="hlink"/>
              </a:solidFill>
              <a:ln w="9525">
                <a:solidFill>
                  <a:schemeClr val="bg2"/>
                </a:solidFill>
                <a:round/>
                <a:headEnd/>
                <a:tailEnd/>
              </a:ln>
            </p:spPr>
            <p:txBody>
              <a:bodyPr wrap="none" anchor="ctr"/>
              <a:lstStyle/>
              <a:p>
                <a:endParaRPr lang="en-US"/>
              </a:p>
            </p:txBody>
          </p:sp>
          <p:grpSp>
            <p:nvGrpSpPr>
              <p:cNvPr id="1035" name="Group 10"/>
              <p:cNvGrpSpPr>
                <a:grpSpLocks/>
              </p:cNvGrpSpPr>
              <p:nvPr/>
            </p:nvGrpSpPr>
            <p:grpSpPr bwMode="auto">
              <a:xfrm>
                <a:off x="1195" y="104"/>
                <a:ext cx="3827" cy="429"/>
                <a:chOff x="1021" y="240"/>
                <a:chExt cx="3827" cy="429"/>
              </a:xfrm>
            </p:grpSpPr>
            <p:grpSp>
              <p:nvGrpSpPr>
                <p:cNvPr id="1084" name="Group 11"/>
                <p:cNvGrpSpPr>
                  <a:grpSpLocks/>
                </p:cNvGrpSpPr>
                <p:nvPr/>
              </p:nvGrpSpPr>
              <p:grpSpPr bwMode="auto">
                <a:xfrm>
                  <a:off x="1021" y="241"/>
                  <a:ext cx="2208" cy="427"/>
                  <a:chOff x="1021" y="241"/>
                  <a:chExt cx="2208" cy="427"/>
                </a:xfrm>
              </p:grpSpPr>
              <p:sp>
                <p:nvSpPr>
                  <p:cNvPr id="1128" name="Freeform 12"/>
                  <p:cNvSpPr>
                    <a:spLocks/>
                  </p:cNvSpPr>
                  <p:nvPr/>
                </p:nvSpPr>
                <p:spPr bwMode="ltGray">
                  <a:xfrm>
                    <a:off x="2257" y="633"/>
                    <a:ext cx="7" cy="8"/>
                  </a:xfrm>
                  <a:custGeom>
                    <a:avLst/>
                    <a:gdLst>
                      <a:gd name="T0" fmla="*/ 2 w 15"/>
                      <a:gd name="T1" fmla="*/ 4 h 23"/>
                      <a:gd name="T2" fmla="*/ 7 w 15"/>
                      <a:gd name="T3" fmla="*/ 2 h 23"/>
                      <a:gd name="T4" fmla="*/ 6 w 15"/>
                      <a:gd name="T5" fmla="*/ 6 h 23"/>
                      <a:gd name="T6" fmla="*/ 2 w 15"/>
                      <a:gd name="T7" fmla="*/ 4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5" h="23">
                        <a:moveTo>
                          <a:pt x="5" y="11"/>
                        </a:moveTo>
                        <a:cubicBezTo>
                          <a:pt x="2" y="1"/>
                          <a:pt x="7" y="0"/>
                          <a:pt x="15" y="5"/>
                        </a:cubicBezTo>
                        <a:cubicBezTo>
                          <a:pt x="14" y="9"/>
                          <a:pt x="15" y="13"/>
                          <a:pt x="13" y="17"/>
                        </a:cubicBezTo>
                        <a:cubicBezTo>
                          <a:pt x="9" y="23"/>
                          <a:pt x="0" y="16"/>
                          <a:pt x="5"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9" name="Freeform 13"/>
                  <p:cNvSpPr>
                    <a:spLocks/>
                  </p:cNvSpPr>
                  <p:nvPr/>
                </p:nvSpPr>
                <p:spPr bwMode="ltGray">
                  <a:xfrm>
                    <a:off x="2332" y="660"/>
                    <a:ext cx="9" cy="8"/>
                  </a:xfrm>
                  <a:custGeom>
                    <a:avLst/>
                    <a:gdLst>
                      <a:gd name="T0" fmla="*/ 1 w 20"/>
                      <a:gd name="T1" fmla="*/ 5 h 23"/>
                      <a:gd name="T2" fmla="*/ 5 w 20"/>
                      <a:gd name="T3" fmla="*/ 1 h 23"/>
                      <a:gd name="T4" fmla="*/ 3 w 20"/>
                      <a:gd name="T5" fmla="*/ 7 h 23"/>
                      <a:gd name="T6" fmla="*/ 1 w 20"/>
                      <a:gd name="T7" fmla="*/ 5 h 23"/>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23">
                        <a:moveTo>
                          <a:pt x="3" y="13"/>
                        </a:moveTo>
                        <a:cubicBezTo>
                          <a:pt x="0" y="5"/>
                          <a:pt x="2" y="0"/>
                          <a:pt x="11" y="3"/>
                        </a:cubicBezTo>
                        <a:cubicBezTo>
                          <a:pt x="16" y="10"/>
                          <a:pt x="20" y="23"/>
                          <a:pt x="7" y="19"/>
                        </a:cubicBezTo>
                        <a:cubicBezTo>
                          <a:pt x="6" y="17"/>
                          <a:pt x="3" y="13"/>
                          <a:pt x="3" y="1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0" name="Freeform 14"/>
                  <p:cNvSpPr>
                    <a:spLocks/>
                  </p:cNvSpPr>
                  <p:nvPr/>
                </p:nvSpPr>
                <p:spPr bwMode="ltGray">
                  <a:xfrm>
                    <a:off x="2120"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1" name="Freeform 15"/>
                  <p:cNvSpPr>
                    <a:spLocks/>
                  </p:cNvSpPr>
                  <p:nvPr/>
                </p:nvSpPr>
                <p:spPr bwMode="ltGray">
                  <a:xfrm>
                    <a:off x="1967"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2" name="Freeform 16"/>
                  <p:cNvSpPr>
                    <a:spLocks/>
                  </p:cNvSpPr>
                  <p:nvPr/>
                </p:nvSpPr>
                <p:spPr bwMode="ltGray">
                  <a:xfrm>
                    <a:off x="1921"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3" name="Freeform 17"/>
                  <p:cNvSpPr>
                    <a:spLocks/>
                  </p:cNvSpPr>
                  <p:nvPr/>
                </p:nvSpPr>
                <p:spPr bwMode="ltGray">
                  <a:xfrm>
                    <a:off x="1892"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4" name="Freeform 18"/>
                  <p:cNvSpPr>
                    <a:spLocks/>
                  </p:cNvSpPr>
                  <p:nvPr/>
                </p:nvSpPr>
                <p:spPr bwMode="ltGray">
                  <a:xfrm>
                    <a:off x="1735"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5" name="Freeform 19"/>
                  <p:cNvSpPr>
                    <a:spLocks/>
                  </p:cNvSpPr>
                  <p:nvPr/>
                </p:nvSpPr>
                <p:spPr bwMode="ltGray">
                  <a:xfrm>
                    <a:off x="1827"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6" name="Freeform 20"/>
                  <p:cNvSpPr>
                    <a:spLocks/>
                  </p:cNvSpPr>
                  <p:nvPr/>
                </p:nvSpPr>
                <p:spPr bwMode="ltGray">
                  <a:xfrm>
                    <a:off x="1892"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7" name="Freeform 21"/>
                  <p:cNvSpPr>
                    <a:spLocks/>
                  </p:cNvSpPr>
                  <p:nvPr/>
                </p:nvSpPr>
                <p:spPr bwMode="ltGray">
                  <a:xfrm>
                    <a:off x="1890"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8" name="Freeform 22"/>
                  <p:cNvSpPr>
                    <a:spLocks/>
                  </p:cNvSpPr>
                  <p:nvPr/>
                </p:nvSpPr>
                <p:spPr bwMode="ltGray">
                  <a:xfrm>
                    <a:off x="1944"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39" name="Freeform 23"/>
                  <p:cNvSpPr>
                    <a:spLocks/>
                  </p:cNvSpPr>
                  <p:nvPr/>
                </p:nvSpPr>
                <p:spPr bwMode="ltGray">
                  <a:xfrm>
                    <a:off x="1948"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0" name="Freeform 24"/>
                  <p:cNvSpPr>
                    <a:spLocks/>
                  </p:cNvSpPr>
                  <p:nvPr/>
                </p:nvSpPr>
                <p:spPr bwMode="ltGray">
                  <a:xfrm>
                    <a:off x="1969"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1" name="Freeform 25"/>
                  <p:cNvSpPr>
                    <a:spLocks/>
                  </p:cNvSpPr>
                  <p:nvPr/>
                </p:nvSpPr>
                <p:spPr bwMode="ltGray">
                  <a:xfrm>
                    <a:off x="1976"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2" name="Freeform 26"/>
                  <p:cNvSpPr>
                    <a:spLocks/>
                  </p:cNvSpPr>
                  <p:nvPr/>
                </p:nvSpPr>
                <p:spPr bwMode="ltGray">
                  <a:xfrm>
                    <a:off x="2082"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3" name="Freeform 27"/>
                  <p:cNvSpPr>
                    <a:spLocks/>
                  </p:cNvSpPr>
                  <p:nvPr/>
                </p:nvSpPr>
                <p:spPr bwMode="ltGray">
                  <a:xfrm>
                    <a:off x="2152"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4" name="Freeform 28"/>
                  <p:cNvSpPr>
                    <a:spLocks/>
                  </p:cNvSpPr>
                  <p:nvPr/>
                </p:nvSpPr>
                <p:spPr bwMode="ltGray">
                  <a:xfrm>
                    <a:off x="2194" y="584"/>
                    <a:ext cx="11" cy="8"/>
                  </a:xfrm>
                  <a:custGeom>
                    <a:avLst/>
                    <a:gdLst>
                      <a:gd name="T0" fmla="*/ 3 w 26"/>
                      <a:gd name="T1" fmla="*/ 5 h 22"/>
                      <a:gd name="T2" fmla="*/ 6 w 26"/>
                      <a:gd name="T3" fmla="*/ 0 h 22"/>
                      <a:gd name="T4" fmla="*/ 6 w 26"/>
                      <a:gd name="T5" fmla="*/ 8 h 22"/>
                      <a:gd name="T6" fmla="*/ 3 w 26"/>
                      <a:gd name="T7" fmla="*/ 5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6" h="22">
                        <a:moveTo>
                          <a:pt x="8" y="14"/>
                        </a:moveTo>
                        <a:cubicBezTo>
                          <a:pt x="5" y="6"/>
                          <a:pt x="5" y="3"/>
                          <a:pt x="14" y="0"/>
                        </a:cubicBezTo>
                        <a:cubicBezTo>
                          <a:pt x="26" y="4"/>
                          <a:pt x="23" y="16"/>
                          <a:pt x="14" y="22"/>
                        </a:cubicBezTo>
                        <a:cubicBezTo>
                          <a:pt x="0" y="17"/>
                          <a:pt x="13" y="3"/>
                          <a:pt x="8" y="1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5" name="Freeform 29"/>
                  <p:cNvSpPr>
                    <a:spLocks/>
                  </p:cNvSpPr>
                  <p:nvPr/>
                </p:nvSpPr>
                <p:spPr bwMode="ltGray">
                  <a:xfrm>
                    <a:off x="2059"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6" name="Freeform 30"/>
                  <p:cNvSpPr>
                    <a:spLocks/>
                  </p:cNvSpPr>
                  <p:nvPr/>
                </p:nvSpPr>
                <p:spPr bwMode="ltGray">
                  <a:xfrm>
                    <a:off x="1988"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7" name="Freeform 31"/>
                  <p:cNvSpPr>
                    <a:spLocks/>
                  </p:cNvSpPr>
                  <p:nvPr/>
                </p:nvSpPr>
                <p:spPr bwMode="ltGray">
                  <a:xfrm>
                    <a:off x="1910"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8" name="Freeform 32"/>
                  <p:cNvSpPr>
                    <a:spLocks/>
                  </p:cNvSpPr>
                  <p:nvPr/>
                </p:nvSpPr>
                <p:spPr bwMode="ltGray">
                  <a:xfrm>
                    <a:off x="1899"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49" name="Freeform 33"/>
                  <p:cNvSpPr>
                    <a:spLocks/>
                  </p:cNvSpPr>
                  <p:nvPr/>
                </p:nvSpPr>
                <p:spPr bwMode="ltGray">
                  <a:xfrm>
                    <a:off x="1909"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0" name="Freeform 34"/>
                  <p:cNvSpPr>
                    <a:spLocks/>
                  </p:cNvSpPr>
                  <p:nvPr/>
                </p:nvSpPr>
                <p:spPr bwMode="ltGray">
                  <a:xfrm>
                    <a:off x="1881"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1" name="Freeform 35"/>
                  <p:cNvSpPr>
                    <a:spLocks/>
                  </p:cNvSpPr>
                  <p:nvPr/>
                </p:nvSpPr>
                <p:spPr bwMode="ltGray">
                  <a:xfrm>
                    <a:off x="2930" y="489"/>
                    <a:ext cx="299" cy="179"/>
                  </a:xfrm>
                  <a:custGeom>
                    <a:avLst/>
                    <a:gdLst>
                      <a:gd name="T0" fmla="*/ 13 w 471"/>
                      <a:gd name="T1" fmla="*/ 178 h 281"/>
                      <a:gd name="T2" fmla="*/ 15 w 471"/>
                      <a:gd name="T3" fmla="*/ 159 h 281"/>
                      <a:gd name="T4" fmla="*/ 14 w 471"/>
                      <a:gd name="T5" fmla="*/ 156 h 281"/>
                      <a:gd name="T6" fmla="*/ 10 w 471"/>
                      <a:gd name="T7" fmla="*/ 139 h 281"/>
                      <a:gd name="T8" fmla="*/ 3 w 471"/>
                      <a:gd name="T9" fmla="*/ 137 h 281"/>
                      <a:gd name="T10" fmla="*/ 0 w 471"/>
                      <a:gd name="T11" fmla="*/ 122 h 281"/>
                      <a:gd name="T12" fmla="*/ 8 w 471"/>
                      <a:gd name="T13" fmla="*/ 115 h 281"/>
                      <a:gd name="T14" fmla="*/ 4 w 471"/>
                      <a:gd name="T15" fmla="*/ 105 h 281"/>
                      <a:gd name="T16" fmla="*/ 1 w 471"/>
                      <a:gd name="T17" fmla="*/ 102 h 281"/>
                      <a:gd name="T18" fmla="*/ 18 w 471"/>
                      <a:gd name="T19" fmla="*/ 76 h 281"/>
                      <a:gd name="T20" fmla="*/ 28 w 471"/>
                      <a:gd name="T21" fmla="*/ 61 h 281"/>
                      <a:gd name="T22" fmla="*/ 27 w 471"/>
                      <a:gd name="T23" fmla="*/ 45 h 281"/>
                      <a:gd name="T24" fmla="*/ 15 w 471"/>
                      <a:gd name="T25" fmla="*/ 27 h 281"/>
                      <a:gd name="T26" fmla="*/ 13 w 471"/>
                      <a:gd name="T27" fmla="*/ 20 h 281"/>
                      <a:gd name="T28" fmla="*/ 17 w 471"/>
                      <a:gd name="T29" fmla="*/ 23 h 281"/>
                      <a:gd name="T30" fmla="*/ 30 w 471"/>
                      <a:gd name="T31" fmla="*/ 22 h 281"/>
                      <a:gd name="T32" fmla="*/ 41 w 471"/>
                      <a:gd name="T33" fmla="*/ 7 h 281"/>
                      <a:gd name="T34" fmla="*/ 52 w 471"/>
                      <a:gd name="T35" fmla="*/ 0 h 281"/>
                      <a:gd name="T36" fmla="*/ 56 w 471"/>
                      <a:gd name="T37" fmla="*/ 1 h 281"/>
                      <a:gd name="T38" fmla="*/ 58 w 471"/>
                      <a:gd name="T39" fmla="*/ 6 h 281"/>
                      <a:gd name="T40" fmla="*/ 62 w 471"/>
                      <a:gd name="T41" fmla="*/ 3 h 281"/>
                      <a:gd name="T42" fmla="*/ 70 w 471"/>
                      <a:gd name="T43" fmla="*/ 5 h 281"/>
                      <a:gd name="T44" fmla="*/ 74 w 471"/>
                      <a:gd name="T45" fmla="*/ 6 h 281"/>
                      <a:gd name="T46" fmla="*/ 90 w 471"/>
                      <a:gd name="T47" fmla="*/ 9 h 281"/>
                      <a:gd name="T48" fmla="*/ 98 w 471"/>
                      <a:gd name="T49" fmla="*/ 15 h 281"/>
                      <a:gd name="T50" fmla="*/ 106 w 471"/>
                      <a:gd name="T51" fmla="*/ 11 h 281"/>
                      <a:gd name="T52" fmla="*/ 110 w 471"/>
                      <a:gd name="T53" fmla="*/ 9 h 281"/>
                      <a:gd name="T54" fmla="*/ 124 w 471"/>
                      <a:gd name="T55" fmla="*/ 9 h 281"/>
                      <a:gd name="T56" fmla="*/ 134 w 471"/>
                      <a:gd name="T57" fmla="*/ 20 h 281"/>
                      <a:gd name="T58" fmla="*/ 147 w 471"/>
                      <a:gd name="T59" fmla="*/ 38 h 281"/>
                      <a:gd name="T60" fmla="*/ 156 w 471"/>
                      <a:gd name="T61" fmla="*/ 45 h 281"/>
                      <a:gd name="T62" fmla="*/ 163 w 471"/>
                      <a:gd name="T63" fmla="*/ 43 h 281"/>
                      <a:gd name="T64" fmla="*/ 171 w 471"/>
                      <a:gd name="T65" fmla="*/ 41 h 281"/>
                      <a:gd name="T66" fmla="*/ 184 w 471"/>
                      <a:gd name="T67" fmla="*/ 45 h 281"/>
                      <a:gd name="T68" fmla="*/ 190 w 471"/>
                      <a:gd name="T69" fmla="*/ 52 h 281"/>
                      <a:gd name="T70" fmla="*/ 196 w 471"/>
                      <a:gd name="T71" fmla="*/ 57 h 281"/>
                      <a:gd name="T72" fmla="*/ 202 w 471"/>
                      <a:gd name="T73" fmla="*/ 71 h 281"/>
                      <a:gd name="T74" fmla="*/ 204 w 471"/>
                      <a:gd name="T75" fmla="*/ 76 h 281"/>
                      <a:gd name="T76" fmla="*/ 206 w 471"/>
                      <a:gd name="T77" fmla="*/ 80 h 281"/>
                      <a:gd name="T78" fmla="*/ 197 w 471"/>
                      <a:gd name="T79" fmla="*/ 90 h 281"/>
                      <a:gd name="T80" fmla="*/ 204 w 471"/>
                      <a:gd name="T81" fmla="*/ 90 h 281"/>
                      <a:gd name="T82" fmla="*/ 217 w 471"/>
                      <a:gd name="T83" fmla="*/ 99 h 281"/>
                      <a:gd name="T84" fmla="*/ 231 w 471"/>
                      <a:gd name="T85" fmla="*/ 100 h 281"/>
                      <a:gd name="T86" fmla="*/ 241 w 471"/>
                      <a:gd name="T87" fmla="*/ 107 h 281"/>
                      <a:gd name="T88" fmla="*/ 243 w 471"/>
                      <a:gd name="T89" fmla="*/ 110 h 281"/>
                      <a:gd name="T90" fmla="*/ 243 w 471"/>
                      <a:gd name="T91" fmla="*/ 112 h 281"/>
                      <a:gd name="T92" fmla="*/ 250 w 471"/>
                      <a:gd name="T93" fmla="*/ 110 h 281"/>
                      <a:gd name="T94" fmla="*/ 254 w 471"/>
                      <a:gd name="T95" fmla="*/ 109 h 281"/>
                      <a:gd name="T96" fmla="*/ 279 w 471"/>
                      <a:gd name="T97" fmla="*/ 118 h 281"/>
                      <a:gd name="T98" fmla="*/ 284 w 471"/>
                      <a:gd name="T99" fmla="*/ 127 h 281"/>
                      <a:gd name="T100" fmla="*/ 295 w 471"/>
                      <a:gd name="T101" fmla="*/ 128 h 281"/>
                      <a:gd name="T102" fmla="*/ 299 w 471"/>
                      <a:gd name="T103" fmla="*/ 137 h 281"/>
                      <a:gd name="T104" fmla="*/ 286 w 471"/>
                      <a:gd name="T105" fmla="*/ 164 h 281"/>
                      <a:gd name="T106" fmla="*/ 276 w 471"/>
                      <a:gd name="T107" fmla="*/ 179 h 281"/>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71" h="281">
                        <a:moveTo>
                          <a:pt x="21" y="280"/>
                        </a:moveTo>
                        <a:cubicBezTo>
                          <a:pt x="32" y="281"/>
                          <a:pt x="25" y="253"/>
                          <a:pt x="24" y="250"/>
                        </a:cubicBezTo>
                        <a:cubicBezTo>
                          <a:pt x="23" y="248"/>
                          <a:pt x="22" y="245"/>
                          <a:pt x="22" y="245"/>
                        </a:cubicBezTo>
                        <a:cubicBezTo>
                          <a:pt x="21" y="243"/>
                          <a:pt x="20" y="221"/>
                          <a:pt x="16" y="218"/>
                        </a:cubicBezTo>
                        <a:cubicBezTo>
                          <a:pt x="13" y="216"/>
                          <a:pt x="4" y="215"/>
                          <a:pt x="4" y="215"/>
                        </a:cubicBezTo>
                        <a:cubicBezTo>
                          <a:pt x="0" y="207"/>
                          <a:pt x="3" y="200"/>
                          <a:pt x="0" y="191"/>
                        </a:cubicBezTo>
                        <a:cubicBezTo>
                          <a:pt x="2" y="185"/>
                          <a:pt x="7" y="186"/>
                          <a:pt x="12" y="180"/>
                        </a:cubicBezTo>
                        <a:cubicBezTo>
                          <a:pt x="14" y="172"/>
                          <a:pt x="14" y="169"/>
                          <a:pt x="6" y="165"/>
                        </a:cubicBezTo>
                        <a:cubicBezTo>
                          <a:pt x="4" y="163"/>
                          <a:pt x="2" y="162"/>
                          <a:pt x="2" y="160"/>
                        </a:cubicBezTo>
                        <a:cubicBezTo>
                          <a:pt x="2" y="150"/>
                          <a:pt x="16" y="123"/>
                          <a:pt x="28" y="120"/>
                        </a:cubicBezTo>
                        <a:cubicBezTo>
                          <a:pt x="32" y="111"/>
                          <a:pt x="40" y="105"/>
                          <a:pt x="44" y="96"/>
                        </a:cubicBezTo>
                        <a:cubicBezTo>
                          <a:pt x="39" y="83"/>
                          <a:pt x="38" y="85"/>
                          <a:pt x="42" y="70"/>
                        </a:cubicBezTo>
                        <a:cubicBezTo>
                          <a:pt x="38" y="60"/>
                          <a:pt x="34" y="48"/>
                          <a:pt x="24" y="43"/>
                        </a:cubicBezTo>
                        <a:cubicBezTo>
                          <a:pt x="18" y="36"/>
                          <a:pt x="10" y="37"/>
                          <a:pt x="20" y="32"/>
                        </a:cubicBezTo>
                        <a:cubicBezTo>
                          <a:pt x="27" y="34"/>
                          <a:pt x="26" y="32"/>
                          <a:pt x="26" y="36"/>
                        </a:cubicBezTo>
                        <a:cubicBezTo>
                          <a:pt x="34" y="41"/>
                          <a:pt x="39" y="39"/>
                          <a:pt x="48" y="35"/>
                        </a:cubicBezTo>
                        <a:cubicBezTo>
                          <a:pt x="45" y="22"/>
                          <a:pt x="48" y="14"/>
                          <a:pt x="64" y="11"/>
                        </a:cubicBezTo>
                        <a:cubicBezTo>
                          <a:pt x="71" y="8"/>
                          <a:pt x="75" y="3"/>
                          <a:pt x="82" y="0"/>
                        </a:cubicBezTo>
                        <a:cubicBezTo>
                          <a:pt x="84" y="1"/>
                          <a:pt x="88" y="0"/>
                          <a:pt x="88" y="2"/>
                        </a:cubicBezTo>
                        <a:cubicBezTo>
                          <a:pt x="90" y="12"/>
                          <a:pt x="75" y="13"/>
                          <a:pt x="92" y="9"/>
                        </a:cubicBezTo>
                        <a:cubicBezTo>
                          <a:pt x="94" y="8"/>
                          <a:pt x="96" y="5"/>
                          <a:pt x="98" y="5"/>
                        </a:cubicBezTo>
                        <a:cubicBezTo>
                          <a:pt x="102" y="4"/>
                          <a:pt x="106" y="7"/>
                          <a:pt x="110" y="8"/>
                        </a:cubicBezTo>
                        <a:cubicBezTo>
                          <a:pt x="112" y="8"/>
                          <a:pt x="116" y="9"/>
                          <a:pt x="116" y="9"/>
                        </a:cubicBezTo>
                        <a:cubicBezTo>
                          <a:pt x="122" y="16"/>
                          <a:pt x="129" y="13"/>
                          <a:pt x="141" y="14"/>
                        </a:cubicBezTo>
                        <a:cubicBezTo>
                          <a:pt x="143" y="21"/>
                          <a:pt x="147" y="22"/>
                          <a:pt x="155" y="24"/>
                        </a:cubicBezTo>
                        <a:cubicBezTo>
                          <a:pt x="159" y="22"/>
                          <a:pt x="163" y="20"/>
                          <a:pt x="167" y="17"/>
                        </a:cubicBezTo>
                        <a:cubicBezTo>
                          <a:pt x="169" y="16"/>
                          <a:pt x="173" y="14"/>
                          <a:pt x="173" y="14"/>
                        </a:cubicBezTo>
                        <a:cubicBezTo>
                          <a:pt x="195" y="26"/>
                          <a:pt x="175" y="20"/>
                          <a:pt x="195" y="14"/>
                        </a:cubicBezTo>
                        <a:cubicBezTo>
                          <a:pt x="207" y="17"/>
                          <a:pt x="201" y="26"/>
                          <a:pt x="211" y="32"/>
                        </a:cubicBezTo>
                        <a:cubicBezTo>
                          <a:pt x="214" y="38"/>
                          <a:pt x="224" y="55"/>
                          <a:pt x="231" y="59"/>
                        </a:cubicBezTo>
                        <a:cubicBezTo>
                          <a:pt x="241" y="70"/>
                          <a:pt x="235" y="67"/>
                          <a:pt x="245" y="70"/>
                        </a:cubicBezTo>
                        <a:cubicBezTo>
                          <a:pt x="249" y="69"/>
                          <a:pt x="253" y="69"/>
                          <a:pt x="257" y="68"/>
                        </a:cubicBezTo>
                        <a:cubicBezTo>
                          <a:pt x="261" y="67"/>
                          <a:pt x="270" y="65"/>
                          <a:pt x="270" y="65"/>
                        </a:cubicBezTo>
                        <a:cubicBezTo>
                          <a:pt x="278" y="66"/>
                          <a:pt x="283" y="67"/>
                          <a:pt x="290" y="71"/>
                        </a:cubicBezTo>
                        <a:cubicBezTo>
                          <a:pt x="304" y="88"/>
                          <a:pt x="282" y="62"/>
                          <a:pt x="300" y="81"/>
                        </a:cubicBezTo>
                        <a:cubicBezTo>
                          <a:pt x="302" y="84"/>
                          <a:pt x="308" y="90"/>
                          <a:pt x="308" y="90"/>
                        </a:cubicBezTo>
                        <a:cubicBezTo>
                          <a:pt x="311" y="98"/>
                          <a:pt x="315" y="103"/>
                          <a:pt x="318" y="111"/>
                        </a:cubicBezTo>
                        <a:cubicBezTo>
                          <a:pt x="319" y="114"/>
                          <a:pt x="321" y="117"/>
                          <a:pt x="322" y="120"/>
                        </a:cubicBezTo>
                        <a:cubicBezTo>
                          <a:pt x="323" y="122"/>
                          <a:pt x="324" y="125"/>
                          <a:pt x="324" y="125"/>
                        </a:cubicBezTo>
                        <a:cubicBezTo>
                          <a:pt x="321" y="132"/>
                          <a:pt x="313" y="134"/>
                          <a:pt x="310" y="142"/>
                        </a:cubicBezTo>
                        <a:cubicBezTo>
                          <a:pt x="313" y="151"/>
                          <a:pt x="317" y="146"/>
                          <a:pt x="322" y="141"/>
                        </a:cubicBezTo>
                        <a:cubicBezTo>
                          <a:pt x="341" y="143"/>
                          <a:pt x="339" y="142"/>
                          <a:pt x="342" y="155"/>
                        </a:cubicBezTo>
                        <a:cubicBezTo>
                          <a:pt x="351" y="150"/>
                          <a:pt x="355" y="152"/>
                          <a:pt x="364" y="157"/>
                        </a:cubicBezTo>
                        <a:cubicBezTo>
                          <a:pt x="369" y="162"/>
                          <a:pt x="372" y="166"/>
                          <a:pt x="380" y="168"/>
                        </a:cubicBezTo>
                        <a:cubicBezTo>
                          <a:pt x="381" y="169"/>
                          <a:pt x="383" y="171"/>
                          <a:pt x="382" y="172"/>
                        </a:cubicBezTo>
                        <a:cubicBezTo>
                          <a:pt x="380" y="176"/>
                          <a:pt x="368" y="172"/>
                          <a:pt x="382" y="176"/>
                        </a:cubicBezTo>
                        <a:cubicBezTo>
                          <a:pt x="386" y="175"/>
                          <a:pt x="390" y="173"/>
                          <a:pt x="394" y="172"/>
                        </a:cubicBezTo>
                        <a:cubicBezTo>
                          <a:pt x="396" y="172"/>
                          <a:pt x="400" y="171"/>
                          <a:pt x="400" y="171"/>
                        </a:cubicBezTo>
                        <a:cubicBezTo>
                          <a:pt x="413" y="177"/>
                          <a:pt x="427" y="179"/>
                          <a:pt x="439" y="185"/>
                        </a:cubicBezTo>
                        <a:cubicBezTo>
                          <a:pt x="441" y="190"/>
                          <a:pt x="445" y="194"/>
                          <a:pt x="447" y="199"/>
                        </a:cubicBezTo>
                        <a:cubicBezTo>
                          <a:pt x="453" y="198"/>
                          <a:pt x="460" y="195"/>
                          <a:pt x="465" y="201"/>
                        </a:cubicBezTo>
                        <a:cubicBezTo>
                          <a:pt x="468" y="205"/>
                          <a:pt x="471" y="215"/>
                          <a:pt x="471" y="215"/>
                        </a:cubicBezTo>
                        <a:cubicBezTo>
                          <a:pt x="468" y="231"/>
                          <a:pt x="469" y="248"/>
                          <a:pt x="451" y="258"/>
                        </a:cubicBezTo>
                        <a:cubicBezTo>
                          <a:pt x="447" y="262"/>
                          <a:pt x="437" y="275"/>
                          <a:pt x="435" y="281"/>
                        </a:cubicBezTo>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2" name="Freeform 36"/>
                  <p:cNvSpPr>
                    <a:spLocks/>
                  </p:cNvSpPr>
                  <p:nvPr/>
                </p:nvSpPr>
                <p:spPr bwMode="ltGray">
                  <a:xfrm>
                    <a:off x="2534" y="242"/>
                    <a:ext cx="420" cy="283"/>
                  </a:xfrm>
                  <a:custGeom>
                    <a:avLst/>
                    <a:gdLst>
                      <a:gd name="T0" fmla="*/ 173 w 984"/>
                      <a:gd name="T1" fmla="*/ 2 h 844"/>
                      <a:gd name="T2" fmla="*/ 214 w 984"/>
                      <a:gd name="T3" fmla="*/ 11 h 844"/>
                      <a:gd name="T4" fmla="*/ 235 w 984"/>
                      <a:gd name="T5" fmla="*/ 13 h 844"/>
                      <a:gd name="T6" fmla="*/ 247 w 984"/>
                      <a:gd name="T7" fmla="*/ 44 h 844"/>
                      <a:gd name="T8" fmla="*/ 250 w 984"/>
                      <a:gd name="T9" fmla="*/ 30 h 844"/>
                      <a:gd name="T10" fmla="*/ 259 w 984"/>
                      <a:gd name="T11" fmla="*/ 23 h 844"/>
                      <a:gd name="T12" fmla="*/ 274 w 984"/>
                      <a:gd name="T13" fmla="*/ 42 h 844"/>
                      <a:gd name="T14" fmla="*/ 291 w 984"/>
                      <a:gd name="T15" fmla="*/ 33 h 844"/>
                      <a:gd name="T16" fmla="*/ 301 w 984"/>
                      <a:gd name="T17" fmla="*/ 29 h 844"/>
                      <a:gd name="T18" fmla="*/ 325 w 984"/>
                      <a:gd name="T19" fmla="*/ 1 h 844"/>
                      <a:gd name="T20" fmla="*/ 341 w 984"/>
                      <a:gd name="T21" fmla="*/ 23 h 844"/>
                      <a:gd name="T22" fmla="*/ 341 w 984"/>
                      <a:gd name="T23" fmla="*/ 44 h 844"/>
                      <a:gd name="T24" fmla="*/ 337 w 984"/>
                      <a:gd name="T25" fmla="*/ 53 h 844"/>
                      <a:gd name="T26" fmla="*/ 327 w 984"/>
                      <a:gd name="T27" fmla="*/ 54 h 844"/>
                      <a:gd name="T28" fmla="*/ 325 w 984"/>
                      <a:gd name="T29" fmla="*/ 62 h 844"/>
                      <a:gd name="T30" fmla="*/ 342 w 984"/>
                      <a:gd name="T31" fmla="*/ 76 h 844"/>
                      <a:gd name="T32" fmla="*/ 335 w 984"/>
                      <a:gd name="T33" fmla="*/ 108 h 844"/>
                      <a:gd name="T34" fmla="*/ 354 w 984"/>
                      <a:gd name="T35" fmla="*/ 139 h 844"/>
                      <a:gd name="T36" fmla="*/ 365 w 984"/>
                      <a:gd name="T37" fmla="*/ 151 h 844"/>
                      <a:gd name="T38" fmla="*/ 354 w 984"/>
                      <a:gd name="T39" fmla="*/ 151 h 844"/>
                      <a:gd name="T40" fmla="*/ 318 w 984"/>
                      <a:gd name="T41" fmla="*/ 127 h 844"/>
                      <a:gd name="T42" fmla="*/ 289 w 984"/>
                      <a:gd name="T43" fmla="*/ 135 h 844"/>
                      <a:gd name="T44" fmla="*/ 252 w 984"/>
                      <a:gd name="T45" fmla="*/ 148 h 844"/>
                      <a:gd name="T46" fmla="*/ 274 w 984"/>
                      <a:gd name="T47" fmla="*/ 194 h 844"/>
                      <a:gd name="T48" fmla="*/ 303 w 984"/>
                      <a:gd name="T49" fmla="*/ 205 h 844"/>
                      <a:gd name="T50" fmla="*/ 315 w 984"/>
                      <a:gd name="T51" fmla="*/ 184 h 844"/>
                      <a:gd name="T52" fmla="*/ 330 w 984"/>
                      <a:gd name="T53" fmla="*/ 191 h 844"/>
                      <a:gd name="T54" fmla="*/ 327 w 984"/>
                      <a:gd name="T55" fmla="*/ 211 h 844"/>
                      <a:gd name="T56" fmla="*/ 342 w 984"/>
                      <a:gd name="T57" fmla="*/ 225 h 844"/>
                      <a:gd name="T58" fmla="*/ 358 w 984"/>
                      <a:gd name="T59" fmla="*/ 221 h 844"/>
                      <a:gd name="T60" fmla="*/ 394 w 984"/>
                      <a:gd name="T61" fmla="*/ 270 h 844"/>
                      <a:gd name="T62" fmla="*/ 402 w 984"/>
                      <a:gd name="T63" fmla="*/ 277 h 844"/>
                      <a:gd name="T64" fmla="*/ 373 w 984"/>
                      <a:gd name="T65" fmla="*/ 272 h 844"/>
                      <a:gd name="T66" fmla="*/ 354 w 984"/>
                      <a:gd name="T67" fmla="*/ 254 h 844"/>
                      <a:gd name="T68" fmla="*/ 332 w 984"/>
                      <a:gd name="T69" fmla="*/ 238 h 844"/>
                      <a:gd name="T70" fmla="*/ 300 w 984"/>
                      <a:gd name="T71" fmla="*/ 222 h 844"/>
                      <a:gd name="T72" fmla="*/ 262 w 984"/>
                      <a:gd name="T73" fmla="*/ 217 h 844"/>
                      <a:gd name="T74" fmla="*/ 216 w 984"/>
                      <a:gd name="T75" fmla="*/ 199 h 844"/>
                      <a:gd name="T76" fmla="*/ 197 w 984"/>
                      <a:gd name="T77" fmla="*/ 170 h 844"/>
                      <a:gd name="T78" fmla="*/ 184 w 984"/>
                      <a:gd name="T79" fmla="*/ 155 h 844"/>
                      <a:gd name="T80" fmla="*/ 163 w 984"/>
                      <a:gd name="T81" fmla="*/ 144 h 844"/>
                      <a:gd name="T82" fmla="*/ 146 w 984"/>
                      <a:gd name="T83" fmla="*/ 124 h 844"/>
                      <a:gd name="T84" fmla="*/ 151 w 984"/>
                      <a:gd name="T85" fmla="*/ 139 h 844"/>
                      <a:gd name="T86" fmla="*/ 178 w 984"/>
                      <a:gd name="T87" fmla="*/ 166 h 844"/>
                      <a:gd name="T88" fmla="*/ 180 w 984"/>
                      <a:gd name="T89" fmla="*/ 176 h 844"/>
                      <a:gd name="T90" fmla="*/ 168 w 984"/>
                      <a:gd name="T91" fmla="*/ 167 h 844"/>
                      <a:gd name="T92" fmla="*/ 151 w 984"/>
                      <a:gd name="T93" fmla="*/ 156 h 844"/>
                      <a:gd name="T94" fmla="*/ 134 w 984"/>
                      <a:gd name="T95" fmla="*/ 135 h 844"/>
                      <a:gd name="T96" fmla="*/ 114 w 984"/>
                      <a:gd name="T97" fmla="*/ 116 h 844"/>
                      <a:gd name="T98" fmla="*/ 90 w 984"/>
                      <a:gd name="T99" fmla="*/ 105 h 844"/>
                      <a:gd name="T100" fmla="*/ 66 w 984"/>
                      <a:gd name="T101" fmla="*/ 80 h 844"/>
                      <a:gd name="T102" fmla="*/ 28 w 984"/>
                      <a:gd name="T103" fmla="*/ 22 h 844"/>
                      <a:gd name="T104" fmla="*/ 15 w 984"/>
                      <a:gd name="T105" fmla="*/ 13 h 844"/>
                      <a:gd name="T106" fmla="*/ 20 w 984"/>
                      <a:gd name="T107" fmla="*/ 7 h 844"/>
                      <a:gd name="T108" fmla="*/ 44 w 984"/>
                      <a:gd name="T109" fmla="*/ 23 h 84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984" h="844">
                        <a:moveTo>
                          <a:pt x="82" y="38"/>
                        </a:moveTo>
                        <a:lnTo>
                          <a:pt x="406" y="6"/>
                        </a:lnTo>
                        <a:cubicBezTo>
                          <a:pt x="497" y="22"/>
                          <a:pt x="465" y="0"/>
                          <a:pt x="474" y="54"/>
                        </a:cubicBezTo>
                        <a:cubicBezTo>
                          <a:pt x="492" y="48"/>
                          <a:pt x="484" y="40"/>
                          <a:pt x="502" y="34"/>
                        </a:cubicBezTo>
                        <a:cubicBezTo>
                          <a:pt x="510" y="37"/>
                          <a:pt x="517" y="46"/>
                          <a:pt x="526" y="46"/>
                        </a:cubicBezTo>
                        <a:cubicBezTo>
                          <a:pt x="534" y="46"/>
                          <a:pt x="550" y="38"/>
                          <a:pt x="550" y="38"/>
                        </a:cubicBezTo>
                        <a:cubicBezTo>
                          <a:pt x="556" y="55"/>
                          <a:pt x="552" y="60"/>
                          <a:pt x="542" y="74"/>
                        </a:cubicBezTo>
                        <a:cubicBezTo>
                          <a:pt x="555" y="114"/>
                          <a:pt x="550" y="102"/>
                          <a:pt x="578" y="130"/>
                        </a:cubicBezTo>
                        <a:cubicBezTo>
                          <a:pt x="584" y="148"/>
                          <a:pt x="590" y="148"/>
                          <a:pt x="606" y="138"/>
                        </a:cubicBezTo>
                        <a:cubicBezTo>
                          <a:pt x="600" y="119"/>
                          <a:pt x="594" y="107"/>
                          <a:pt x="586" y="90"/>
                        </a:cubicBezTo>
                        <a:cubicBezTo>
                          <a:pt x="583" y="82"/>
                          <a:pt x="578" y="66"/>
                          <a:pt x="578" y="66"/>
                        </a:cubicBezTo>
                        <a:cubicBezTo>
                          <a:pt x="585" y="44"/>
                          <a:pt x="597" y="56"/>
                          <a:pt x="606" y="70"/>
                        </a:cubicBezTo>
                        <a:cubicBezTo>
                          <a:pt x="609" y="86"/>
                          <a:pt x="608" y="117"/>
                          <a:pt x="626" y="90"/>
                        </a:cubicBezTo>
                        <a:cubicBezTo>
                          <a:pt x="648" y="97"/>
                          <a:pt x="646" y="104"/>
                          <a:pt x="642" y="126"/>
                        </a:cubicBezTo>
                        <a:cubicBezTo>
                          <a:pt x="650" y="150"/>
                          <a:pt x="665" y="141"/>
                          <a:pt x="682" y="130"/>
                        </a:cubicBezTo>
                        <a:cubicBezTo>
                          <a:pt x="689" y="108"/>
                          <a:pt x="673" y="124"/>
                          <a:pt x="682" y="98"/>
                        </a:cubicBezTo>
                        <a:cubicBezTo>
                          <a:pt x="683" y="94"/>
                          <a:pt x="690" y="96"/>
                          <a:pt x="694" y="94"/>
                        </a:cubicBezTo>
                        <a:cubicBezTo>
                          <a:pt x="698" y="92"/>
                          <a:pt x="702" y="89"/>
                          <a:pt x="706" y="86"/>
                        </a:cubicBezTo>
                        <a:cubicBezTo>
                          <a:pt x="717" y="54"/>
                          <a:pt x="688" y="54"/>
                          <a:pt x="742" y="46"/>
                        </a:cubicBezTo>
                        <a:cubicBezTo>
                          <a:pt x="748" y="27"/>
                          <a:pt x="741" y="9"/>
                          <a:pt x="762" y="2"/>
                        </a:cubicBezTo>
                        <a:cubicBezTo>
                          <a:pt x="788" y="11"/>
                          <a:pt x="777" y="38"/>
                          <a:pt x="802" y="46"/>
                        </a:cubicBezTo>
                        <a:cubicBezTo>
                          <a:pt x="831" y="36"/>
                          <a:pt x="805" y="63"/>
                          <a:pt x="798" y="70"/>
                        </a:cubicBezTo>
                        <a:cubicBezTo>
                          <a:pt x="789" y="96"/>
                          <a:pt x="787" y="96"/>
                          <a:pt x="802" y="118"/>
                        </a:cubicBezTo>
                        <a:cubicBezTo>
                          <a:pt x="801" y="122"/>
                          <a:pt x="801" y="127"/>
                          <a:pt x="798" y="130"/>
                        </a:cubicBezTo>
                        <a:cubicBezTo>
                          <a:pt x="794" y="133"/>
                          <a:pt x="784" y="129"/>
                          <a:pt x="782" y="134"/>
                        </a:cubicBezTo>
                        <a:cubicBezTo>
                          <a:pt x="780" y="142"/>
                          <a:pt x="790" y="158"/>
                          <a:pt x="790" y="158"/>
                        </a:cubicBezTo>
                        <a:cubicBezTo>
                          <a:pt x="786" y="161"/>
                          <a:pt x="783" y="165"/>
                          <a:pt x="778" y="166"/>
                        </a:cubicBezTo>
                        <a:cubicBezTo>
                          <a:pt x="774" y="167"/>
                          <a:pt x="769" y="159"/>
                          <a:pt x="766" y="162"/>
                        </a:cubicBezTo>
                        <a:cubicBezTo>
                          <a:pt x="758" y="170"/>
                          <a:pt x="794" y="182"/>
                          <a:pt x="794" y="182"/>
                        </a:cubicBezTo>
                        <a:cubicBezTo>
                          <a:pt x="804" y="211"/>
                          <a:pt x="775" y="190"/>
                          <a:pt x="762" y="186"/>
                        </a:cubicBezTo>
                        <a:cubicBezTo>
                          <a:pt x="767" y="194"/>
                          <a:pt x="773" y="202"/>
                          <a:pt x="778" y="210"/>
                        </a:cubicBezTo>
                        <a:cubicBezTo>
                          <a:pt x="783" y="218"/>
                          <a:pt x="802" y="226"/>
                          <a:pt x="802" y="226"/>
                        </a:cubicBezTo>
                        <a:cubicBezTo>
                          <a:pt x="813" y="242"/>
                          <a:pt x="804" y="245"/>
                          <a:pt x="810" y="262"/>
                        </a:cubicBezTo>
                        <a:cubicBezTo>
                          <a:pt x="803" y="282"/>
                          <a:pt x="793" y="301"/>
                          <a:pt x="786" y="322"/>
                        </a:cubicBezTo>
                        <a:cubicBezTo>
                          <a:pt x="783" y="330"/>
                          <a:pt x="778" y="346"/>
                          <a:pt x="778" y="346"/>
                        </a:cubicBezTo>
                        <a:cubicBezTo>
                          <a:pt x="785" y="366"/>
                          <a:pt x="817" y="394"/>
                          <a:pt x="830" y="414"/>
                        </a:cubicBezTo>
                        <a:cubicBezTo>
                          <a:pt x="835" y="422"/>
                          <a:pt x="841" y="430"/>
                          <a:pt x="846" y="438"/>
                        </a:cubicBezTo>
                        <a:cubicBezTo>
                          <a:pt x="849" y="442"/>
                          <a:pt x="854" y="450"/>
                          <a:pt x="854" y="450"/>
                        </a:cubicBezTo>
                        <a:cubicBezTo>
                          <a:pt x="853" y="457"/>
                          <a:pt x="855" y="466"/>
                          <a:pt x="850" y="470"/>
                        </a:cubicBezTo>
                        <a:cubicBezTo>
                          <a:pt x="844" y="475"/>
                          <a:pt x="831" y="451"/>
                          <a:pt x="830" y="450"/>
                        </a:cubicBezTo>
                        <a:cubicBezTo>
                          <a:pt x="811" y="431"/>
                          <a:pt x="789" y="421"/>
                          <a:pt x="774" y="398"/>
                        </a:cubicBezTo>
                        <a:cubicBezTo>
                          <a:pt x="769" y="379"/>
                          <a:pt x="766" y="371"/>
                          <a:pt x="746" y="378"/>
                        </a:cubicBezTo>
                        <a:cubicBezTo>
                          <a:pt x="717" y="368"/>
                          <a:pt x="730" y="368"/>
                          <a:pt x="706" y="374"/>
                        </a:cubicBezTo>
                        <a:cubicBezTo>
                          <a:pt x="688" y="402"/>
                          <a:pt x="699" y="395"/>
                          <a:pt x="678" y="402"/>
                        </a:cubicBezTo>
                        <a:cubicBezTo>
                          <a:pt x="654" y="386"/>
                          <a:pt x="650" y="390"/>
                          <a:pt x="618" y="394"/>
                        </a:cubicBezTo>
                        <a:cubicBezTo>
                          <a:pt x="607" y="411"/>
                          <a:pt x="601" y="426"/>
                          <a:pt x="590" y="442"/>
                        </a:cubicBezTo>
                        <a:cubicBezTo>
                          <a:pt x="600" y="471"/>
                          <a:pt x="593" y="459"/>
                          <a:pt x="606" y="478"/>
                        </a:cubicBezTo>
                        <a:cubicBezTo>
                          <a:pt x="593" y="518"/>
                          <a:pt x="622" y="548"/>
                          <a:pt x="642" y="578"/>
                        </a:cubicBezTo>
                        <a:cubicBezTo>
                          <a:pt x="651" y="591"/>
                          <a:pt x="651" y="601"/>
                          <a:pt x="666" y="606"/>
                        </a:cubicBezTo>
                        <a:cubicBezTo>
                          <a:pt x="680" y="627"/>
                          <a:pt x="691" y="623"/>
                          <a:pt x="710" y="610"/>
                        </a:cubicBezTo>
                        <a:cubicBezTo>
                          <a:pt x="729" y="616"/>
                          <a:pt x="729" y="606"/>
                          <a:pt x="734" y="590"/>
                        </a:cubicBezTo>
                        <a:cubicBezTo>
                          <a:pt x="735" y="577"/>
                          <a:pt x="731" y="562"/>
                          <a:pt x="738" y="550"/>
                        </a:cubicBezTo>
                        <a:cubicBezTo>
                          <a:pt x="742" y="543"/>
                          <a:pt x="762" y="542"/>
                          <a:pt x="762" y="542"/>
                        </a:cubicBezTo>
                        <a:cubicBezTo>
                          <a:pt x="783" y="547"/>
                          <a:pt x="786" y="552"/>
                          <a:pt x="774" y="570"/>
                        </a:cubicBezTo>
                        <a:cubicBezTo>
                          <a:pt x="779" y="590"/>
                          <a:pt x="790" y="605"/>
                          <a:pt x="770" y="618"/>
                        </a:cubicBezTo>
                        <a:cubicBezTo>
                          <a:pt x="769" y="622"/>
                          <a:pt x="764" y="626"/>
                          <a:pt x="766" y="630"/>
                        </a:cubicBezTo>
                        <a:cubicBezTo>
                          <a:pt x="768" y="634"/>
                          <a:pt x="775" y="634"/>
                          <a:pt x="778" y="638"/>
                        </a:cubicBezTo>
                        <a:cubicBezTo>
                          <a:pt x="788" y="651"/>
                          <a:pt x="786" y="660"/>
                          <a:pt x="802" y="670"/>
                        </a:cubicBezTo>
                        <a:cubicBezTo>
                          <a:pt x="810" y="667"/>
                          <a:pt x="818" y="665"/>
                          <a:pt x="826" y="662"/>
                        </a:cubicBezTo>
                        <a:cubicBezTo>
                          <a:pt x="830" y="661"/>
                          <a:pt x="838" y="658"/>
                          <a:pt x="838" y="658"/>
                        </a:cubicBezTo>
                        <a:cubicBezTo>
                          <a:pt x="857" y="664"/>
                          <a:pt x="864" y="680"/>
                          <a:pt x="870" y="698"/>
                        </a:cubicBezTo>
                        <a:cubicBezTo>
                          <a:pt x="859" y="731"/>
                          <a:pt x="887" y="794"/>
                          <a:pt x="922" y="806"/>
                        </a:cubicBezTo>
                        <a:cubicBezTo>
                          <a:pt x="938" y="801"/>
                          <a:pt x="941" y="792"/>
                          <a:pt x="958" y="798"/>
                        </a:cubicBezTo>
                        <a:cubicBezTo>
                          <a:pt x="984" y="837"/>
                          <a:pt x="928" y="784"/>
                          <a:pt x="942" y="826"/>
                        </a:cubicBezTo>
                        <a:cubicBezTo>
                          <a:pt x="936" y="844"/>
                          <a:pt x="930" y="844"/>
                          <a:pt x="914" y="834"/>
                        </a:cubicBezTo>
                        <a:cubicBezTo>
                          <a:pt x="903" y="817"/>
                          <a:pt x="890" y="821"/>
                          <a:pt x="874" y="810"/>
                        </a:cubicBezTo>
                        <a:cubicBezTo>
                          <a:pt x="851" y="776"/>
                          <a:pt x="882" y="816"/>
                          <a:pt x="854" y="794"/>
                        </a:cubicBezTo>
                        <a:cubicBezTo>
                          <a:pt x="843" y="785"/>
                          <a:pt x="840" y="768"/>
                          <a:pt x="830" y="758"/>
                        </a:cubicBezTo>
                        <a:cubicBezTo>
                          <a:pt x="824" y="739"/>
                          <a:pt x="817" y="724"/>
                          <a:pt x="798" y="718"/>
                        </a:cubicBezTo>
                        <a:cubicBezTo>
                          <a:pt x="791" y="696"/>
                          <a:pt x="800" y="712"/>
                          <a:pt x="778" y="710"/>
                        </a:cubicBezTo>
                        <a:cubicBezTo>
                          <a:pt x="767" y="709"/>
                          <a:pt x="746" y="702"/>
                          <a:pt x="746" y="702"/>
                        </a:cubicBezTo>
                        <a:cubicBezTo>
                          <a:pt x="729" y="691"/>
                          <a:pt x="720" y="674"/>
                          <a:pt x="702" y="662"/>
                        </a:cubicBezTo>
                        <a:cubicBezTo>
                          <a:pt x="694" y="665"/>
                          <a:pt x="687" y="673"/>
                          <a:pt x="678" y="674"/>
                        </a:cubicBezTo>
                        <a:cubicBezTo>
                          <a:pt x="657" y="677"/>
                          <a:pt x="630" y="657"/>
                          <a:pt x="614" y="646"/>
                        </a:cubicBezTo>
                        <a:cubicBezTo>
                          <a:pt x="600" y="637"/>
                          <a:pt x="580" y="639"/>
                          <a:pt x="566" y="630"/>
                        </a:cubicBezTo>
                        <a:cubicBezTo>
                          <a:pt x="546" y="617"/>
                          <a:pt x="525" y="607"/>
                          <a:pt x="506" y="594"/>
                        </a:cubicBezTo>
                        <a:cubicBezTo>
                          <a:pt x="513" y="572"/>
                          <a:pt x="509" y="551"/>
                          <a:pt x="490" y="538"/>
                        </a:cubicBezTo>
                        <a:cubicBezTo>
                          <a:pt x="485" y="522"/>
                          <a:pt x="476" y="515"/>
                          <a:pt x="462" y="506"/>
                        </a:cubicBezTo>
                        <a:cubicBezTo>
                          <a:pt x="441" y="474"/>
                          <a:pt x="469" y="513"/>
                          <a:pt x="442" y="486"/>
                        </a:cubicBezTo>
                        <a:cubicBezTo>
                          <a:pt x="436" y="480"/>
                          <a:pt x="436" y="468"/>
                          <a:pt x="430" y="462"/>
                        </a:cubicBezTo>
                        <a:cubicBezTo>
                          <a:pt x="427" y="459"/>
                          <a:pt x="422" y="459"/>
                          <a:pt x="418" y="458"/>
                        </a:cubicBezTo>
                        <a:cubicBezTo>
                          <a:pt x="407" y="447"/>
                          <a:pt x="382" y="430"/>
                          <a:pt x="382" y="430"/>
                        </a:cubicBezTo>
                        <a:cubicBezTo>
                          <a:pt x="371" y="413"/>
                          <a:pt x="358" y="399"/>
                          <a:pt x="346" y="382"/>
                        </a:cubicBezTo>
                        <a:cubicBezTo>
                          <a:pt x="344" y="378"/>
                          <a:pt x="345" y="373"/>
                          <a:pt x="342" y="370"/>
                        </a:cubicBezTo>
                        <a:cubicBezTo>
                          <a:pt x="339" y="367"/>
                          <a:pt x="334" y="367"/>
                          <a:pt x="330" y="366"/>
                        </a:cubicBezTo>
                        <a:cubicBezTo>
                          <a:pt x="322" y="390"/>
                          <a:pt x="342" y="398"/>
                          <a:pt x="354" y="414"/>
                        </a:cubicBezTo>
                        <a:cubicBezTo>
                          <a:pt x="368" y="432"/>
                          <a:pt x="372" y="446"/>
                          <a:pt x="390" y="458"/>
                        </a:cubicBezTo>
                        <a:cubicBezTo>
                          <a:pt x="409" y="487"/>
                          <a:pt x="399" y="475"/>
                          <a:pt x="418" y="494"/>
                        </a:cubicBezTo>
                        <a:cubicBezTo>
                          <a:pt x="423" y="510"/>
                          <a:pt x="428" y="517"/>
                          <a:pt x="442" y="526"/>
                        </a:cubicBezTo>
                        <a:cubicBezTo>
                          <a:pt x="450" y="550"/>
                          <a:pt x="432" y="533"/>
                          <a:pt x="422" y="526"/>
                        </a:cubicBezTo>
                        <a:cubicBezTo>
                          <a:pt x="399" y="492"/>
                          <a:pt x="430" y="532"/>
                          <a:pt x="402" y="510"/>
                        </a:cubicBezTo>
                        <a:cubicBezTo>
                          <a:pt x="398" y="507"/>
                          <a:pt x="397" y="501"/>
                          <a:pt x="394" y="498"/>
                        </a:cubicBezTo>
                        <a:cubicBezTo>
                          <a:pt x="391" y="495"/>
                          <a:pt x="386" y="493"/>
                          <a:pt x="382" y="490"/>
                        </a:cubicBezTo>
                        <a:cubicBezTo>
                          <a:pt x="377" y="474"/>
                          <a:pt x="370" y="471"/>
                          <a:pt x="354" y="466"/>
                        </a:cubicBezTo>
                        <a:cubicBezTo>
                          <a:pt x="344" y="452"/>
                          <a:pt x="340" y="447"/>
                          <a:pt x="346" y="430"/>
                        </a:cubicBezTo>
                        <a:cubicBezTo>
                          <a:pt x="338" y="418"/>
                          <a:pt x="314" y="402"/>
                          <a:pt x="314" y="402"/>
                        </a:cubicBezTo>
                        <a:cubicBezTo>
                          <a:pt x="306" y="390"/>
                          <a:pt x="298" y="378"/>
                          <a:pt x="290" y="366"/>
                        </a:cubicBezTo>
                        <a:cubicBezTo>
                          <a:pt x="284" y="357"/>
                          <a:pt x="273" y="354"/>
                          <a:pt x="266" y="346"/>
                        </a:cubicBezTo>
                        <a:cubicBezTo>
                          <a:pt x="263" y="342"/>
                          <a:pt x="262" y="337"/>
                          <a:pt x="258" y="334"/>
                        </a:cubicBezTo>
                        <a:cubicBezTo>
                          <a:pt x="243" y="324"/>
                          <a:pt x="225" y="324"/>
                          <a:pt x="210" y="314"/>
                        </a:cubicBezTo>
                        <a:cubicBezTo>
                          <a:pt x="201" y="300"/>
                          <a:pt x="194" y="291"/>
                          <a:pt x="178" y="286"/>
                        </a:cubicBezTo>
                        <a:cubicBezTo>
                          <a:pt x="160" y="260"/>
                          <a:pt x="192" y="247"/>
                          <a:pt x="154" y="238"/>
                        </a:cubicBezTo>
                        <a:cubicBezTo>
                          <a:pt x="111" y="209"/>
                          <a:pt x="106" y="149"/>
                          <a:pt x="90" y="102"/>
                        </a:cubicBezTo>
                        <a:cubicBezTo>
                          <a:pt x="86" y="90"/>
                          <a:pt x="76" y="73"/>
                          <a:pt x="66" y="66"/>
                        </a:cubicBezTo>
                        <a:cubicBezTo>
                          <a:pt x="58" y="60"/>
                          <a:pt x="42" y="50"/>
                          <a:pt x="42" y="50"/>
                        </a:cubicBezTo>
                        <a:cubicBezTo>
                          <a:pt x="39" y="46"/>
                          <a:pt x="38" y="41"/>
                          <a:pt x="34" y="38"/>
                        </a:cubicBezTo>
                        <a:cubicBezTo>
                          <a:pt x="27" y="34"/>
                          <a:pt x="10" y="30"/>
                          <a:pt x="10" y="30"/>
                        </a:cubicBezTo>
                        <a:cubicBezTo>
                          <a:pt x="0" y="1"/>
                          <a:pt x="31" y="17"/>
                          <a:pt x="46" y="22"/>
                        </a:cubicBezTo>
                        <a:cubicBezTo>
                          <a:pt x="65" y="51"/>
                          <a:pt x="61" y="41"/>
                          <a:pt x="86" y="58"/>
                        </a:cubicBezTo>
                        <a:cubicBezTo>
                          <a:pt x="94" y="70"/>
                          <a:pt x="94" y="93"/>
                          <a:pt x="102" y="70"/>
                        </a:cubicBezTo>
                        <a:cubicBezTo>
                          <a:pt x="95" y="49"/>
                          <a:pt x="82" y="62"/>
                          <a:pt x="82"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3" name="Freeform 37"/>
                  <p:cNvSpPr>
                    <a:spLocks/>
                  </p:cNvSpPr>
                  <p:nvPr/>
                </p:nvSpPr>
                <p:spPr bwMode="ltGray">
                  <a:xfrm>
                    <a:off x="2405" y="445"/>
                    <a:ext cx="15" cy="16"/>
                  </a:xfrm>
                  <a:custGeom>
                    <a:avLst/>
                    <a:gdLst>
                      <a:gd name="T0" fmla="*/ 3 w 36"/>
                      <a:gd name="T1" fmla="*/ 9 h 48"/>
                      <a:gd name="T2" fmla="*/ 4 w 36"/>
                      <a:gd name="T3" fmla="*/ 16 h 48"/>
                      <a:gd name="T4" fmla="*/ 3 w 36"/>
                      <a:gd name="T5" fmla="*/ 9 h 48"/>
                      <a:gd name="T6" fmla="*/ 0 60000 65536"/>
                      <a:gd name="T7" fmla="*/ 0 60000 65536"/>
                      <a:gd name="T8" fmla="*/ 0 60000 65536"/>
                    </a:gdLst>
                    <a:ahLst/>
                    <a:cxnLst>
                      <a:cxn ang="T6">
                        <a:pos x="T0" y="T1"/>
                      </a:cxn>
                      <a:cxn ang="T7">
                        <a:pos x="T2" y="T3"/>
                      </a:cxn>
                      <a:cxn ang="T8">
                        <a:pos x="T4" y="T5"/>
                      </a:cxn>
                    </a:cxnLst>
                    <a:rect l="0" t="0" r="r" b="b"/>
                    <a:pathLst>
                      <a:path w="36" h="48">
                        <a:moveTo>
                          <a:pt x="6" y="28"/>
                        </a:moveTo>
                        <a:cubicBezTo>
                          <a:pt x="25" y="0"/>
                          <a:pt x="36" y="31"/>
                          <a:pt x="10" y="48"/>
                        </a:cubicBezTo>
                        <a:cubicBezTo>
                          <a:pt x="0" y="34"/>
                          <a:pt x="0" y="40"/>
                          <a:pt x="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4" name="Freeform 38"/>
                  <p:cNvSpPr>
                    <a:spLocks/>
                  </p:cNvSpPr>
                  <p:nvPr/>
                </p:nvSpPr>
                <p:spPr bwMode="ltGray">
                  <a:xfrm>
                    <a:off x="2393" y="439"/>
                    <a:ext cx="16" cy="12"/>
                  </a:xfrm>
                  <a:custGeom>
                    <a:avLst/>
                    <a:gdLst>
                      <a:gd name="T0" fmla="*/ 0 w 36"/>
                      <a:gd name="T1" fmla="*/ 2 h 37"/>
                      <a:gd name="T2" fmla="*/ 5 w 36"/>
                      <a:gd name="T3" fmla="*/ 0 h 37"/>
                      <a:gd name="T4" fmla="*/ 16 w 36"/>
                      <a:gd name="T5" fmla="*/ 6 h 37"/>
                      <a:gd name="T6" fmla="*/ 4 w 36"/>
                      <a:gd name="T7" fmla="*/ 6 h 37"/>
                      <a:gd name="T8" fmla="*/ 0 w 36"/>
                      <a:gd name="T9" fmla="*/ 2 h 3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37">
                        <a:moveTo>
                          <a:pt x="0" y="5"/>
                        </a:moveTo>
                        <a:cubicBezTo>
                          <a:pt x="4" y="4"/>
                          <a:pt x="8" y="0"/>
                          <a:pt x="12" y="1"/>
                        </a:cubicBezTo>
                        <a:cubicBezTo>
                          <a:pt x="21" y="4"/>
                          <a:pt x="36" y="17"/>
                          <a:pt x="36" y="17"/>
                        </a:cubicBezTo>
                        <a:cubicBezTo>
                          <a:pt x="29" y="37"/>
                          <a:pt x="22" y="26"/>
                          <a:pt x="8" y="17"/>
                        </a:cubicBezTo>
                        <a:cubicBezTo>
                          <a:pt x="5" y="13"/>
                          <a:pt x="0" y="5"/>
                          <a:pt x="0" y="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5" name="Freeform 39"/>
                  <p:cNvSpPr>
                    <a:spLocks/>
                  </p:cNvSpPr>
                  <p:nvPr/>
                </p:nvSpPr>
                <p:spPr bwMode="ltGray">
                  <a:xfrm>
                    <a:off x="2878" y="406"/>
                    <a:ext cx="73" cy="33"/>
                  </a:xfrm>
                  <a:custGeom>
                    <a:avLst/>
                    <a:gdLst>
                      <a:gd name="T0" fmla="*/ 0 w 170"/>
                      <a:gd name="T1" fmla="*/ 17 h 96"/>
                      <a:gd name="T2" fmla="*/ 12 w 170"/>
                      <a:gd name="T3" fmla="*/ 9 h 96"/>
                      <a:gd name="T4" fmla="*/ 24 w 170"/>
                      <a:gd name="T5" fmla="*/ 7 h 96"/>
                      <a:gd name="T6" fmla="*/ 34 w 170"/>
                      <a:gd name="T7" fmla="*/ 3 h 96"/>
                      <a:gd name="T8" fmla="*/ 27 w 170"/>
                      <a:gd name="T9" fmla="*/ 9 h 96"/>
                      <a:gd name="T10" fmla="*/ 53 w 170"/>
                      <a:gd name="T11" fmla="*/ 17 h 96"/>
                      <a:gd name="T12" fmla="*/ 69 w 170"/>
                      <a:gd name="T13" fmla="*/ 22 h 96"/>
                      <a:gd name="T14" fmla="*/ 50 w 170"/>
                      <a:gd name="T15" fmla="*/ 26 h 96"/>
                      <a:gd name="T16" fmla="*/ 38 w 170"/>
                      <a:gd name="T17" fmla="*/ 20 h 96"/>
                      <a:gd name="T18" fmla="*/ 33 w 170"/>
                      <a:gd name="T19" fmla="*/ 18 h 96"/>
                      <a:gd name="T20" fmla="*/ 10 w 170"/>
                      <a:gd name="T21" fmla="*/ 14 h 96"/>
                      <a:gd name="T22" fmla="*/ 0 w 170"/>
                      <a:gd name="T23" fmla="*/ 17 h 9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0" h="96">
                        <a:moveTo>
                          <a:pt x="0" y="49"/>
                        </a:moveTo>
                        <a:cubicBezTo>
                          <a:pt x="5" y="33"/>
                          <a:pt x="12" y="30"/>
                          <a:pt x="28" y="25"/>
                        </a:cubicBezTo>
                        <a:cubicBezTo>
                          <a:pt x="20" y="0"/>
                          <a:pt x="42" y="16"/>
                          <a:pt x="56" y="21"/>
                        </a:cubicBezTo>
                        <a:cubicBezTo>
                          <a:pt x="56" y="21"/>
                          <a:pt x="77" y="6"/>
                          <a:pt x="80" y="9"/>
                        </a:cubicBezTo>
                        <a:cubicBezTo>
                          <a:pt x="85" y="14"/>
                          <a:pt x="71" y="23"/>
                          <a:pt x="64" y="25"/>
                        </a:cubicBezTo>
                        <a:cubicBezTo>
                          <a:pt x="82" y="37"/>
                          <a:pt x="103" y="42"/>
                          <a:pt x="124" y="49"/>
                        </a:cubicBezTo>
                        <a:cubicBezTo>
                          <a:pt x="136" y="53"/>
                          <a:pt x="160" y="65"/>
                          <a:pt x="160" y="65"/>
                        </a:cubicBezTo>
                        <a:cubicBezTo>
                          <a:pt x="170" y="96"/>
                          <a:pt x="134" y="83"/>
                          <a:pt x="116" y="77"/>
                        </a:cubicBezTo>
                        <a:cubicBezTo>
                          <a:pt x="109" y="57"/>
                          <a:pt x="116" y="66"/>
                          <a:pt x="88" y="57"/>
                        </a:cubicBezTo>
                        <a:cubicBezTo>
                          <a:pt x="84" y="56"/>
                          <a:pt x="76" y="53"/>
                          <a:pt x="76" y="53"/>
                        </a:cubicBezTo>
                        <a:cubicBezTo>
                          <a:pt x="57" y="34"/>
                          <a:pt x="53" y="37"/>
                          <a:pt x="24" y="41"/>
                        </a:cubicBezTo>
                        <a:cubicBezTo>
                          <a:pt x="9" y="51"/>
                          <a:pt x="17" y="49"/>
                          <a:pt x="0" y="4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6" name="Freeform 40"/>
                  <p:cNvSpPr>
                    <a:spLocks/>
                  </p:cNvSpPr>
                  <p:nvPr/>
                </p:nvSpPr>
                <p:spPr bwMode="ltGray">
                  <a:xfrm>
                    <a:off x="2955" y="433"/>
                    <a:ext cx="59" cy="15"/>
                  </a:xfrm>
                  <a:custGeom>
                    <a:avLst/>
                    <a:gdLst>
                      <a:gd name="T0" fmla="*/ 0 w 138"/>
                      <a:gd name="T1" fmla="*/ 0 h 44"/>
                      <a:gd name="T2" fmla="*/ 22 w 138"/>
                      <a:gd name="T3" fmla="*/ 1 h 44"/>
                      <a:gd name="T4" fmla="*/ 38 w 138"/>
                      <a:gd name="T5" fmla="*/ 8 h 44"/>
                      <a:gd name="T6" fmla="*/ 48 w 138"/>
                      <a:gd name="T7" fmla="*/ 7 h 44"/>
                      <a:gd name="T8" fmla="*/ 46 w 138"/>
                      <a:gd name="T9" fmla="*/ 15 h 44"/>
                      <a:gd name="T10" fmla="*/ 27 w 138"/>
                      <a:gd name="T11" fmla="*/ 14 h 44"/>
                      <a:gd name="T12" fmla="*/ 0 w 138"/>
                      <a:gd name="T13" fmla="*/ 12 h 44"/>
                      <a:gd name="T14" fmla="*/ 12 w 138"/>
                      <a:gd name="T15" fmla="*/ 7 h 44"/>
                      <a:gd name="T16" fmla="*/ 0 w 138"/>
                      <a:gd name="T17" fmla="*/ 0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8" h="44">
                        <a:moveTo>
                          <a:pt x="0" y="0"/>
                        </a:moveTo>
                        <a:cubicBezTo>
                          <a:pt x="19" y="3"/>
                          <a:pt x="35" y="10"/>
                          <a:pt x="52" y="4"/>
                        </a:cubicBezTo>
                        <a:cubicBezTo>
                          <a:pt x="87" y="11"/>
                          <a:pt x="61" y="15"/>
                          <a:pt x="88" y="24"/>
                        </a:cubicBezTo>
                        <a:cubicBezTo>
                          <a:pt x="96" y="23"/>
                          <a:pt x="104" y="19"/>
                          <a:pt x="112" y="20"/>
                        </a:cubicBezTo>
                        <a:cubicBezTo>
                          <a:pt x="138" y="23"/>
                          <a:pt x="118" y="41"/>
                          <a:pt x="108" y="44"/>
                        </a:cubicBezTo>
                        <a:cubicBezTo>
                          <a:pt x="78" y="34"/>
                          <a:pt x="92" y="34"/>
                          <a:pt x="64" y="40"/>
                        </a:cubicBezTo>
                        <a:cubicBezTo>
                          <a:pt x="41" y="37"/>
                          <a:pt x="22" y="41"/>
                          <a:pt x="0" y="36"/>
                        </a:cubicBezTo>
                        <a:cubicBezTo>
                          <a:pt x="6" y="11"/>
                          <a:pt x="7" y="27"/>
                          <a:pt x="28" y="20"/>
                        </a:cubicBezTo>
                        <a:cubicBezTo>
                          <a:pt x="17" y="13"/>
                          <a:pt x="0" y="13"/>
                          <a:pt x="0"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7" name="Freeform 41"/>
                  <p:cNvSpPr>
                    <a:spLocks/>
                  </p:cNvSpPr>
                  <p:nvPr/>
                </p:nvSpPr>
                <p:spPr bwMode="ltGray">
                  <a:xfrm>
                    <a:off x="2924" y="441"/>
                    <a:ext cx="24" cy="14"/>
                  </a:xfrm>
                  <a:custGeom>
                    <a:avLst/>
                    <a:gdLst>
                      <a:gd name="T0" fmla="*/ 7 w 57"/>
                      <a:gd name="T1" fmla="*/ 8 h 42"/>
                      <a:gd name="T2" fmla="*/ 16 w 57"/>
                      <a:gd name="T3" fmla="*/ 4 h 42"/>
                      <a:gd name="T4" fmla="*/ 7 w 57"/>
                      <a:gd name="T5" fmla="*/ 8 h 42"/>
                      <a:gd name="T6" fmla="*/ 0 60000 65536"/>
                      <a:gd name="T7" fmla="*/ 0 60000 65536"/>
                      <a:gd name="T8" fmla="*/ 0 60000 65536"/>
                    </a:gdLst>
                    <a:ahLst/>
                    <a:cxnLst>
                      <a:cxn ang="T6">
                        <a:pos x="T0" y="T1"/>
                      </a:cxn>
                      <a:cxn ang="T7">
                        <a:pos x="T2" y="T3"/>
                      </a:cxn>
                      <a:cxn ang="T8">
                        <a:pos x="T4" y="T5"/>
                      </a:cxn>
                    </a:cxnLst>
                    <a:rect l="0" t="0" r="r" b="b"/>
                    <a:pathLst>
                      <a:path w="57" h="42">
                        <a:moveTo>
                          <a:pt x="17" y="25"/>
                        </a:moveTo>
                        <a:cubicBezTo>
                          <a:pt x="0" y="0"/>
                          <a:pt x="21" y="9"/>
                          <a:pt x="37" y="13"/>
                        </a:cubicBezTo>
                        <a:cubicBezTo>
                          <a:pt x="57" y="42"/>
                          <a:pt x="30" y="25"/>
                          <a:pt x="1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8" name="Freeform 42"/>
                  <p:cNvSpPr>
                    <a:spLocks/>
                  </p:cNvSpPr>
                  <p:nvPr/>
                </p:nvSpPr>
                <p:spPr bwMode="ltGray">
                  <a:xfrm>
                    <a:off x="2908" y="398"/>
                    <a:ext cx="16" cy="18"/>
                  </a:xfrm>
                  <a:custGeom>
                    <a:avLst/>
                    <a:gdLst>
                      <a:gd name="T0" fmla="*/ 8 w 39"/>
                      <a:gd name="T1" fmla="*/ 11 h 52"/>
                      <a:gd name="T2" fmla="*/ 8 w 39"/>
                      <a:gd name="T3" fmla="*/ 0 h 52"/>
                      <a:gd name="T4" fmla="*/ 8 w 39"/>
                      <a:gd name="T5" fmla="*/ 11 h 52"/>
                      <a:gd name="T6" fmla="*/ 0 60000 65536"/>
                      <a:gd name="T7" fmla="*/ 0 60000 65536"/>
                      <a:gd name="T8" fmla="*/ 0 60000 65536"/>
                    </a:gdLst>
                    <a:ahLst/>
                    <a:cxnLst>
                      <a:cxn ang="T6">
                        <a:pos x="T0" y="T1"/>
                      </a:cxn>
                      <a:cxn ang="T7">
                        <a:pos x="T2" y="T3"/>
                      </a:cxn>
                      <a:cxn ang="T8">
                        <a:pos x="T4" y="T5"/>
                      </a:cxn>
                    </a:cxnLst>
                    <a:rect l="0" t="0" r="r" b="b"/>
                    <a:pathLst>
                      <a:path w="39" h="52">
                        <a:moveTo>
                          <a:pt x="19" y="32"/>
                        </a:moveTo>
                        <a:cubicBezTo>
                          <a:pt x="13" y="14"/>
                          <a:pt x="0" y="13"/>
                          <a:pt x="19" y="0"/>
                        </a:cubicBezTo>
                        <a:cubicBezTo>
                          <a:pt x="23" y="5"/>
                          <a:pt x="39" y="52"/>
                          <a:pt x="19"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59" name="Freeform 43"/>
                  <p:cNvSpPr>
                    <a:spLocks/>
                  </p:cNvSpPr>
                  <p:nvPr/>
                </p:nvSpPr>
                <p:spPr bwMode="ltGray">
                  <a:xfrm>
                    <a:off x="3035" y="452"/>
                    <a:ext cx="19" cy="27"/>
                  </a:xfrm>
                  <a:custGeom>
                    <a:avLst/>
                    <a:gdLst>
                      <a:gd name="T0" fmla="*/ 2 w 44"/>
                      <a:gd name="T1" fmla="*/ 3 h 80"/>
                      <a:gd name="T2" fmla="*/ 9 w 44"/>
                      <a:gd name="T3" fmla="*/ 11 h 80"/>
                      <a:gd name="T4" fmla="*/ 10 w 44"/>
                      <a:gd name="T5" fmla="*/ 17 h 80"/>
                      <a:gd name="T6" fmla="*/ 16 w 44"/>
                      <a:gd name="T7" fmla="*/ 18 h 80"/>
                      <a:gd name="T8" fmla="*/ 10 w 44"/>
                      <a:gd name="T9" fmla="*/ 25 h 80"/>
                      <a:gd name="T10" fmla="*/ 0 w 44"/>
                      <a:gd name="T11" fmla="*/ 7 h 80"/>
                      <a:gd name="T12" fmla="*/ 2 w 44"/>
                      <a:gd name="T13" fmla="*/ 3 h 8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4" h="80">
                        <a:moveTo>
                          <a:pt x="4" y="9"/>
                        </a:moveTo>
                        <a:cubicBezTo>
                          <a:pt x="9" y="17"/>
                          <a:pt x="18" y="24"/>
                          <a:pt x="20" y="33"/>
                        </a:cubicBezTo>
                        <a:cubicBezTo>
                          <a:pt x="21" y="38"/>
                          <a:pt x="21" y="45"/>
                          <a:pt x="24" y="49"/>
                        </a:cubicBezTo>
                        <a:cubicBezTo>
                          <a:pt x="27" y="52"/>
                          <a:pt x="32" y="52"/>
                          <a:pt x="36" y="53"/>
                        </a:cubicBezTo>
                        <a:cubicBezTo>
                          <a:pt x="41" y="68"/>
                          <a:pt x="44" y="80"/>
                          <a:pt x="24" y="73"/>
                        </a:cubicBezTo>
                        <a:cubicBezTo>
                          <a:pt x="19" y="55"/>
                          <a:pt x="11" y="37"/>
                          <a:pt x="0" y="21"/>
                        </a:cubicBezTo>
                        <a:cubicBezTo>
                          <a:pt x="4" y="4"/>
                          <a:pt x="4" y="0"/>
                          <a:pt x="4"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0" name="Freeform 44"/>
                  <p:cNvSpPr>
                    <a:spLocks/>
                  </p:cNvSpPr>
                  <p:nvPr/>
                </p:nvSpPr>
                <p:spPr bwMode="ltGray">
                  <a:xfrm>
                    <a:off x="2696" y="247"/>
                    <a:ext cx="205" cy="41"/>
                  </a:xfrm>
                  <a:custGeom>
                    <a:avLst/>
                    <a:gdLst>
                      <a:gd name="T0" fmla="*/ 140 w 323"/>
                      <a:gd name="T1" fmla="*/ 1 h 64"/>
                      <a:gd name="T2" fmla="*/ 147 w 323"/>
                      <a:gd name="T3" fmla="*/ 5 h 64"/>
                      <a:gd name="T4" fmla="*/ 149 w 323"/>
                      <a:gd name="T5" fmla="*/ 0 h 64"/>
                      <a:gd name="T6" fmla="*/ 168 w 323"/>
                      <a:gd name="T7" fmla="*/ 0 h 64"/>
                      <a:gd name="T8" fmla="*/ 182 w 323"/>
                      <a:gd name="T9" fmla="*/ 11 h 64"/>
                      <a:gd name="T10" fmla="*/ 202 w 323"/>
                      <a:gd name="T11" fmla="*/ 6 h 64"/>
                      <a:gd name="T12" fmla="*/ 199 w 323"/>
                      <a:gd name="T13" fmla="*/ 19 h 64"/>
                      <a:gd name="T14" fmla="*/ 189 w 323"/>
                      <a:gd name="T15" fmla="*/ 29 h 64"/>
                      <a:gd name="T16" fmla="*/ 187 w 323"/>
                      <a:gd name="T17" fmla="*/ 19 h 64"/>
                      <a:gd name="T18" fmla="*/ 182 w 323"/>
                      <a:gd name="T19" fmla="*/ 20 h 64"/>
                      <a:gd name="T20" fmla="*/ 177 w 323"/>
                      <a:gd name="T21" fmla="*/ 19 h 64"/>
                      <a:gd name="T22" fmla="*/ 167 w 323"/>
                      <a:gd name="T23" fmla="*/ 13 h 64"/>
                      <a:gd name="T24" fmla="*/ 145 w 323"/>
                      <a:gd name="T25" fmla="*/ 24 h 64"/>
                      <a:gd name="T26" fmla="*/ 128 w 323"/>
                      <a:gd name="T27" fmla="*/ 28 h 64"/>
                      <a:gd name="T28" fmla="*/ 135 w 323"/>
                      <a:gd name="T29" fmla="*/ 37 h 64"/>
                      <a:gd name="T30" fmla="*/ 119 w 323"/>
                      <a:gd name="T31" fmla="*/ 40 h 64"/>
                      <a:gd name="T32" fmla="*/ 107 w 323"/>
                      <a:gd name="T33" fmla="*/ 39 h 64"/>
                      <a:gd name="T34" fmla="*/ 112 w 323"/>
                      <a:gd name="T35" fmla="*/ 37 h 64"/>
                      <a:gd name="T36" fmla="*/ 109 w 323"/>
                      <a:gd name="T37" fmla="*/ 26 h 64"/>
                      <a:gd name="T38" fmla="*/ 107 w 323"/>
                      <a:gd name="T39" fmla="*/ 20 h 64"/>
                      <a:gd name="T40" fmla="*/ 100 w 323"/>
                      <a:gd name="T41" fmla="*/ 15 h 64"/>
                      <a:gd name="T42" fmla="*/ 90 w 323"/>
                      <a:gd name="T43" fmla="*/ 17 h 64"/>
                      <a:gd name="T44" fmla="*/ 85 w 323"/>
                      <a:gd name="T45" fmla="*/ 17 h 64"/>
                      <a:gd name="T46" fmla="*/ 78 w 323"/>
                      <a:gd name="T47" fmla="*/ 16 h 64"/>
                      <a:gd name="T48" fmla="*/ 53 w 323"/>
                      <a:gd name="T49" fmla="*/ 1 h 64"/>
                      <a:gd name="T50" fmla="*/ 37 w 323"/>
                      <a:gd name="T51" fmla="*/ 9 h 64"/>
                      <a:gd name="T52" fmla="*/ 1 w 323"/>
                      <a:gd name="T53" fmla="*/ 0 h 64"/>
                      <a:gd name="T54" fmla="*/ 140 w 323"/>
                      <a:gd name="T55" fmla="*/ 1 h 6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323" h="64">
                        <a:moveTo>
                          <a:pt x="220" y="1"/>
                        </a:moveTo>
                        <a:cubicBezTo>
                          <a:pt x="215" y="12"/>
                          <a:pt x="225" y="17"/>
                          <a:pt x="231" y="8"/>
                        </a:cubicBezTo>
                        <a:cubicBezTo>
                          <a:pt x="235" y="0"/>
                          <a:pt x="229" y="7"/>
                          <a:pt x="235" y="0"/>
                        </a:cubicBezTo>
                        <a:lnTo>
                          <a:pt x="265" y="0"/>
                        </a:lnTo>
                        <a:cubicBezTo>
                          <a:pt x="277" y="6"/>
                          <a:pt x="276" y="11"/>
                          <a:pt x="287" y="17"/>
                        </a:cubicBezTo>
                        <a:cubicBezTo>
                          <a:pt x="308" y="11"/>
                          <a:pt x="293" y="7"/>
                          <a:pt x="319" y="10"/>
                        </a:cubicBezTo>
                        <a:cubicBezTo>
                          <a:pt x="323" y="19"/>
                          <a:pt x="321" y="22"/>
                          <a:pt x="314" y="29"/>
                        </a:cubicBezTo>
                        <a:cubicBezTo>
                          <a:pt x="312" y="39"/>
                          <a:pt x="313" y="50"/>
                          <a:pt x="298" y="46"/>
                        </a:cubicBezTo>
                        <a:cubicBezTo>
                          <a:pt x="297" y="40"/>
                          <a:pt x="298" y="34"/>
                          <a:pt x="295" y="29"/>
                        </a:cubicBezTo>
                        <a:cubicBezTo>
                          <a:pt x="294" y="27"/>
                          <a:pt x="290" y="31"/>
                          <a:pt x="287" y="31"/>
                        </a:cubicBezTo>
                        <a:cubicBezTo>
                          <a:pt x="284" y="31"/>
                          <a:pt x="282" y="30"/>
                          <a:pt x="279" y="29"/>
                        </a:cubicBezTo>
                        <a:cubicBezTo>
                          <a:pt x="274" y="27"/>
                          <a:pt x="263" y="21"/>
                          <a:pt x="263" y="21"/>
                        </a:cubicBezTo>
                        <a:cubicBezTo>
                          <a:pt x="249" y="23"/>
                          <a:pt x="241" y="31"/>
                          <a:pt x="228" y="38"/>
                        </a:cubicBezTo>
                        <a:cubicBezTo>
                          <a:pt x="220" y="41"/>
                          <a:pt x="209" y="42"/>
                          <a:pt x="201" y="44"/>
                        </a:cubicBezTo>
                        <a:cubicBezTo>
                          <a:pt x="193" y="54"/>
                          <a:pt x="200" y="53"/>
                          <a:pt x="212" y="57"/>
                        </a:cubicBezTo>
                        <a:cubicBezTo>
                          <a:pt x="200" y="62"/>
                          <a:pt x="199" y="57"/>
                          <a:pt x="188" y="63"/>
                        </a:cubicBezTo>
                        <a:cubicBezTo>
                          <a:pt x="181" y="62"/>
                          <a:pt x="174" y="64"/>
                          <a:pt x="169" y="61"/>
                        </a:cubicBezTo>
                        <a:cubicBezTo>
                          <a:pt x="166" y="59"/>
                          <a:pt x="175" y="59"/>
                          <a:pt x="177" y="57"/>
                        </a:cubicBezTo>
                        <a:cubicBezTo>
                          <a:pt x="181" y="48"/>
                          <a:pt x="149" y="28"/>
                          <a:pt x="171" y="40"/>
                        </a:cubicBezTo>
                        <a:cubicBezTo>
                          <a:pt x="184" y="55"/>
                          <a:pt x="184" y="36"/>
                          <a:pt x="169" y="31"/>
                        </a:cubicBezTo>
                        <a:cubicBezTo>
                          <a:pt x="167" y="27"/>
                          <a:pt x="167" y="22"/>
                          <a:pt x="158" y="23"/>
                        </a:cubicBezTo>
                        <a:cubicBezTo>
                          <a:pt x="153" y="23"/>
                          <a:pt x="142" y="27"/>
                          <a:pt x="142" y="27"/>
                        </a:cubicBezTo>
                        <a:cubicBezTo>
                          <a:pt x="136" y="39"/>
                          <a:pt x="143" y="31"/>
                          <a:pt x="134" y="27"/>
                        </a:cubicBezTo>
                        <a:cubicBezTo>
                          <a:pt x="130" y="25"/>
                          <a:pt x="126" y="25"/>
                          <a:pt x="123" y="25"/>
                        </a:cubicBezTo>
                        <a:cubicBezTo>
                          <a:pt x="117" y="11"/>
                          <a:pt x="100" y="6"/>
                          <a:pt x="83" y="2"/>
                        </a:cubicBezTo>
                        <a:cubicBezTo>
                          <a:pt x="70" y="4"/>
                          <a:pt x="69" y="9"/>
                          <a:pt x="59" y="14"/>
                        </a:cubicBezTo>
                        <a:cubicBezTo>
                          <a:pt x="45" y="14"/>
                          <a:pt x="0" y="12"/>
                          <a:pt x="1" y="0"/>
                        </a:cubicBezTo>
                        <a:lnTo>
                          <a:pt x="220"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1" name="Freeform 45"/>
                  <p:cNvSpPr>
                    <a:spLocks/>
                  </p:cNvSpPr>
                  <p:nvPr/>
                </p:nvSpPr>
                <p:spPr bwMode="ltGray">
                  <a:xfrm>
                    <a:off x="2515" y="246"/>
                    <a:ext cx="190" cy="20"/>
                  </a:xfrm>
                  <a:custGeom>
                    <a:avLst/>
                    <a:gdLst>
                      <a:gd name="T0" fmla="*/ 67 w 300"/>
                      <a:gd name="T1" fmla="*/ 20 h 31"/>
                      <a:gd name="T2" fmla="*/ 19 w 300"/>
                      <a:gd name="T3" fmla="*/ 1 h 31"/>
                      <a:gd name="T4" fmla="*/ 181 w 300"/>
                      <a:gd name="T5" fmla="*/ 0 h 31"/>
                      <a:gd name="T6" fmla="*/ 187 w 300"/>
                      <a:gd name="T7" fmla="*/ 9 h 31"/>
                      <a:gd name="T8" fmla="*/ 167 w 300"/>
                      <a:gd name="T9" fmla="*/ 10 h 31"/>
                      <a:gd name="T10" fmla="*/ 67 w 300"/>
                      <a:gd name="T11" fmla="*/ 20 h 3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00" h="31">
                        <a:moveTo>
                          <a:pt x="105" y="31"/>
                        </a:moveTo>
                        <a:cubicBezTo>
                          <a:pt x="83" y="19"/>
                          <a:pt x="0" y="6"/>
                          <a:pt x="30" y="1"/>
                        </a:cubicBezTo>
                        <a:lnTo>
                          <a:pt x="285" y="0"/>
                        </a:lnTo>
                        <a:cubicBezTo>
                          <a:pt x="296" y="4"/>
                          <a:pt x="300" y="5"/>
                          <a:pt x="296" y="14"/>
                        </a:cubicBezTo>
                        <a:cubicBezTo>
                          <a:pt x="285" y="11"/>
                          <a:pt x="276" y="16"/>
                          <a:pt x="264" y="16"/>
                        </a:cubicBezTo>
                        <a:lnTo>
                          <a:pt x="105" y="3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2" name="Freeform 46"/>
                  <p:cNvSpPr>
                    <a:spLocks/>
                  </p:cNvSpPr>
                  <p:nvPr/>
                </p:nvSpPr>
                <p:spPr bwMode="ltGray">
                  <a:xfrm>
                    <a:off x="2096"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3" name="Freeform 47"/>
                  <p:cNvSpPr>
                    <a:spLocks/>
                  </p:cNvSpPr>
                  <p:nvPr/>
                </p:nvSpPr>
                <p:spPr bwMode="ltGray">
                  <a:xfrm>
                    <a:off x="1606" y="246"/>
                    <a:ext cx="436" cy="152"/>
                  </a:xfrm>
                  <a:custGeom>
                    <a:avLst/>
                    <a:gdLst>
                      <a:gd name="T0" fmla="*/ 73 w 436"/>
                      <a:gd name="T1" fmla="*/ 1 h 152"/>
                      <a:gd name="T2" fmla="*/ 436 w 436"/>
                      <a:gd name="T3" fmla="*/ 0 h 152"/>
                      <a:gd name="T4" fmla="*/ 416 w 436"/>
                      <a:gd name="T5" fmla="*/ 54 h 152"/>
                      <a:gd name="T6" fmla="*/ 397 w 436"/>
                      <a:gd name="T7" fmla="*/ 68 h 152"/>
                      <a:gd name="T8" fmla="*/ 392 w 436"/>
                      <a:gd name="T9" fmla="*/ 70 h 152"/>
                      <a:gd name="T10" fmla="*/ 375 w 436"/>
                      <a:gd name="T11" fmla="*/ 73 h 152"/>
                      <a:gd name="T12" fmla="*/ 361 w 436"/>
                      <a:gd name="T13" fmla="*/ 88 h 152"/>
                      <a:gd name="T14" fmla="*/ 362 w 436"/>
                      <a:gd name="T15" fmla="*/ 99 h 152"/>
                      <a:gd name="T16" fmla="*/ 364 w 436"/>
                      <a:gd name="T17" fmla="*/ 107 h 152"/>
                      <a:gd name="T18" fmla="*/ 366 w 436"/>
                      <a:gd name="T19" fmla="*/ 113 h 152"/>
                      <a:gd name="T20" fmla="*/ 362 w 436"/>
                      <a:gd name="T21" fmla="*/ 122 h 152"/>
                      <a:gd name="T22" fmla="*/ 351 w 436"/>
                      <a:gd name="T23" fmla="*/ 120 h 152"/>
                      <a:gd name="T24" fmla="*/ 342 w 436"/>
                      <a:gd name="T25" fmla="*/ 129 h 152"/>
                      <a:gd name="T26" fmla="*/ 347 w 436"/>
                      <a:gd name="T27" fmla="*/ 105 h 152"/>
                      <a:gd name="T28" fmla="*/ 338 w 436"/>
                      <a:gd name="T29" fmla="*/ 100 h 152"/>
                      <a:gd name="T30" fmla="*/ 344 w 436"/>
                      <a:gd name="T31" fmla="*/ 93 h 152"/>
                      <a:gd name="T32" fmla="*/ 342 w 436"/>
                      <a:gd name="T33" fmla="*/ 89 h 152"/>
                      <a:gd name="T34" fmla="*/ 320 w 436"/>
                      <a:gd name="T35" fmla="*/ 94 h 152"/>
                      <a:gd name="T36" fmla="*/ 317 w 436"/>
                      <a:gd name="T37" fmla="*/ 85 h 152"/>
                      <a:gd name="T38" fmla="*/ 297 w 436"/>
                      <a:gd name="T39" fmla="*/ 94 h 152"/>
                      <a:gd name="T40" fmla="*/ 320 w 436"/>
                      <a:gd name="T41" fmla="*/ 103 h 152"/>
                      <a:gd name="T42" fmla="*/ 305 w 436"/>
                      <a:gd name="T43" fmla="*/ 117 h 152"/>
                      <a:gd name="T44" fmla="*/ 311 w 436"/>
                      <a:gd name="T45" fmla="*/ 126 h 152"/>
                      <a:gd name="T46" fmla="*/ 315 w 436"/>
                      <a:gd name="T47" fmla="*/ 138 h 152"/>
                      <a:gd name="T48" fmla="*/ 309 w 436"/>
                      <a:gd name="T49" fmla="*/ 139 h 152"/>
                      <a:gd name="T50" fmla="*/ 314 w 436"/>
                      <a:gd name="T51" fmla="*/ 144 h 152"/>
                      <a:gd name="T52" fmla="*/ 307 w 436"/>
                      <a:gd name="T53" fmla="*/ 152 h 152"/>
                      <a:gd name="T54" fmla="*/ 0 w 436"/>
                      <a:gd name="T55" fmla="*/ 149 h 152"/>
                      <a:gd name="T56" fmla="*/ 73 w 436"/>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6" h="152">
                        <a:moveTo>
                          <a:pt x="73" y="1"/>
                        </a:moveTo>
                        <a:lnTo>
                          <a:pt x="436" y="0"/>
                        </a:lnTo>
                        <a:cubicBezTo>
                          <a:pt x="430"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4" name="Freeform 48"/>
                  <p:cNvSpPr>
                    <a:spLocks/>
                  </p:cNvSpPr>
                  <p:nvPr/>
                </p:nvSpPr>
                <p:spPr bwMode="ltGray">
                  <a:xfrm>
                    <a:off x="2043" y="241"/>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5" name="Freeform 49"/>
                  <p:cNvSpPr>
                    <a:spLocks/>
                  </p:cNvSpPr>
                  <p:nvPr/>
                </p:nvSpPr>
                <p:spPr bwMode="ltGray">
                  <a:xfrm>
                    <a:off x="2031"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6" name="Freeform 50"/>
                  <p:cNvSpPr>
                    <a:spLocks/>
                  </p:cNvSpPr>
                  <p:nvPr/>
                </p:nvSpPr>
                <p:spPr bwMode="ltGray">
                  <a:xfrm>
                    <a:off x="1968"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7" name="Freeform 51"/>
                  <p:cNvSpPr>
                    <a:spLocks/>
                  </p:cNvSpPr>
                  <p:nvPr/>
                </p:nvSpPr>
                <p:spPr bwMode="ltGray">
                  <a:xfrm>
                    <a:off x="2021"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8" name="Freeform 52"/>
                  <p:cNvSpPr>
                    <a:spLocks/>
                  </p:cNvSpPr>
                  <p:nvPr/>
                </p:nvSpPr>
                <p:spPr bwMode="ltGray">
                  <a:xfrm>
                    <a:off x="1573"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69" name="Freeform 53"/>
                  <p:cNvSpPr>
                    <a:spLocks/>
                  </p:cNvSpPr>
                  <p:nvPr/>
                </p:nvSpPr>
                <p:spPr bwMode="ltGray">
                  <a:xfrm>
                    <a:off x="1634"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0" name="Freeform 54"/>
                  <p:cNvSpPr>
                    <a:spLocks/>
                  </p:cNvSpPr>
                  <p:nvPr/>
                </p:nvSpPr>
                <p:spPr bwMode="ltGray">
                  <a:xfrm>
                    <a:off x="1900"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1" name="Freeform 55"/>
                  <p:cNvSpPr>
                    <a:spLocks/>
                  </p:cNvSpPr>
                  <p:nvPr/>
                </p:nvSpPr>
                <p:spPr bwMode="ltGray">
                  <a:xfrm>
                    <a:off x="1951"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2" name="Freeform 56"/>
                  <p:cNvSpPr>
                    <a:spLocks/>
                  </p:cNvSpPr>
                  <p:nvPr/>
                </p:nvSpPr>
                <p:spPr bwMode="ltGray">
                  <a:xfrm>
                    <a:off x="1021" y="314"/>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3" name="Freeform 57"/>
                  <p:cNvSpPr>
                    <a:spLocks/>
                  </p:cNvSpPr>
                  <p:nvPr/>
                </p:nvSpPr>
                <p:spPr bwMode="ltGray">
                  <a:xfrm>
                    <a:off x="1189" y="447"/>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4" name="Freeform 58"/>
                  <p:cNvSpPr>
                    <a:spLocks/>
                  </p:cNvSpPr>
                  <p:nvPr/>
                </p:nvSpPr>
                <p:spPr bwMode="ltGray">
                  <a:xfrm>
                    <a:off x="1476"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5" name="Freeform 59"/>
                  <p:cNvSpPr>
                    <a:spLocks/>
                  </p:cNvSpPr>
                  <p:nvPr/>
                </p:nvSpPr>
                <p:spPr bwMode="ltGray">
                  <a:xfrm>
                    <a:off x="1467"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6" name="Freeform 60"/>
                  <p:cNvSpPr>
                    <a:spLocks/>
                  </p:cNvSpPr>
                  <p:nvPr/>
                </p:nvSpPr>
                <p:spPr bwMode="ltGray">
                  <a:xfrm>
                    <a:off x="1072"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7" name="Freeform 61"/>
                  <p:cNvSpPr>
                    <a:spLocks/>
                  </p:cNvSpPr>
                  <p:nvPr/>
                </p:nvSpPr>
                <p:spPr bwMode="ltGray">
                  <a:xfrm>
                    <a:off x="1374"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8" name="Freeform 62"/>
                  <p:cNvSpPr>
                    <a:spLocks/>
                  </p:cNvSpPr>
                  <p:nvPr/>
                </p:nvSpPr>
                <p:spPr bwMode="ltGray">
                  <a:xfrm>
                    <a:off x="1173"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79" name="Freeform 63"/>
                  <p:cNvSpPr>
                    <a:spLocks/>
                  </p:cNvSpPr>
                  <p:nvPr/>
                </p:nvSpPr>
                <p:spPr bwMode="ltGray">
                  <a:xfrm>
                    <a:off x="1293"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0" name="Freeform 64"/>
                  <p:cNvSpPr>
                    <a:spLocks/>
                  </p:cNvSpPr>
                  <p:nvPr/>
                </p:nvSpPr>
                <p:spPr bwMode="ltGray">
                  <a:xfrm>
                    <a:off x="1278"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1" name="Freeform 65"/>
                  <p:cNvSpPr>
                    <a:spLocks/>
                  </p:cNvSpPr>
                  <p:nvPr/>
                </p:nvSpPr>
                <p:spPr bwMode="ltGray">
                  <a:xfrm>
                    <a:off x="1340"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2" name="Freeform 66"/>
                  <p:cNvSpPr>
                    <a:spLocks/>
                  </p:cNvSpPr>
                  <p:nvPr/>
                </p:nvSpPr>
                <p:spPr bwMode="ltGray">
                  <a:xfrm>
                    <a:off x="1395"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83" name="Freeform 67"/>
                  <p:cNvSpPr>
                    <a:spLocks/>
                  </p:cNvSpPr>
                  <p:nvPr/>
                </p:nvSpPr>
                <p:spPr bwMode="ltGray">
                  <a:xfrm>
                    <a:off x="1248"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nvGrpSpPr>
                <p:cNvPr id="1085" name="Group 68"/>
                <p:cNvGrpSpPr>
                  <a:grpSpLocks/>
                </p:cNvGrpSpPr>
                <p:nvPr/>
              </p:nvGrpSpPr>
              <p:grpSpPr bwMode="auto">
                <a:xfrm>
                  <a:off x="3709" y="240"/>
                  <a:ext cx="1139" cy="429"/>
                  <a:chOff x="3709" y="240"/>
                  <a:chExt cx="1139" cy="429"/>
                </a:xfrm>
              </p:grpSpPr>
              <p:sp>
                <p:nvSpPr>
                  <p:cNvPr id="1086" name="Freeform 69"/>
                  <p:cNvSpPr>
                    <a:spLocks/>
                  </p:cNvSpPr>
                  <p:nvPr/>
                </p:nvSpPr>
                <p:spPr bwMode="ltGray">
                  <a:xfrm>
                    <a:off x="4808" y="616"/>
                    <a:ext cx="13" cy="14"/>
                  </a:xfrm>
                  <a:custGeom>
                    <a:avLst/>
                    <a:gdLst>
                      <a:gd name="T0" fmla="*/ 7 w 30"/>
                      <a:gd name="T1" fmla="*/ 11 h 42"/>
                      <a:gd name="T2" fmla="*/ 3 w 30"/>
                      <a:gd name="T3" fmla="*/ 7 h 42"/>
                      <a:gd name="T4" fmla="*/ 0 w 30"/>
                      <a:gd name="T5" fmla="*/ 3 h 42"/>
                      <a:gd name="T6" fmla="*/ 7 w 30"/>
                      <a:gd name="T7" fmla="*/ 1 h 42"/>
                      <a:gd name="T8" fmla="*/ 13 w 30"/>
                      <a:gd name="T9" fmla="*/ 8 h 42"/>
                      <a:gd name="T10" fmla="*/ 12 w 30"/>
                      <a:gd name="T11" fmla="*/ 10 h 42"/>
                      <a:gd name="T12" fmla="*/ 7 w 30"/>
                      <a:gd name="T13" fmla="*/ 11 h 4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2">
                        <a:moveTo>
                          <a:pt x="16" y="33"/>
                        </a:moveTo>
                        <a:cubicBezTo>
                          <a:pt x="3" y="20"/>
                          <a:pt x="15" y="34"/>
                          <a:pt x="8" y="21"/>
                        </a:cubicBezTo>
                        <a:cubicBezTo>
                          <a:pt x="6" y="17"/>
                          <a:pt x="0" y="9"/>
                          <a:pt x="0" y="9"/>
                        </a:cubicBezTo>
                        <a:cubicBezTo>
                          <a:pt x="5" y="1"/>
                          <a:pt x="7" y="0"/>
                          <a:pt x="16" y="3"/>
                        </a:cubicBezTo>
                        <a:cubicBezTo>
                          <a:pt x="25" y="16"/>
                          <a:pt x="10" y="16"/>
                          <a:pt x="30" y="23"/>
                        </a:cubicBezTo>
                        <a:cubicBezTo>
                          <a:pt x="29" y="26"/>
                          <a:pt x="30" y="29"/>
                          <a:pt x="28" y="31"/>
                        </a:cubicBezTo>
                        <a:cubicBezTo>
                          <a:pt x="15" y="42"/>
                          <a:pt x="16" y="38"/>
                          <a:pt x="16" y="33"/>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7" name="Freeform 70"/>
                  <p:cNvSpPr>
                    <a:spLocks/>
                  </p:cNvSpPr>
                  <p:nvPr/>
                </p:nvSpPr>
                <p:spPr bwMode="ltGray">
                  <a:xfrm>
                    <a:off x="4655" y="629"/>
                    <a:ext cx="11" cy="5"/>
                  </a:xfrm>
                  <a:custGeom>
                    <a:avLst/>
                    <a:gdLst>
                      <a:gd name="T0" fmla="*/ 7 w 25"/>
                      <a:gd name="T1" fmla="*/ 5 h 16"/>
                      <a:gd name="T2" fmla="*/ 1 w 25"/>
                      <a:gd name="T3" fmla="*/ 3 h 16"/>
                      <a:gd name="T4" fmla="*/ 7 w 25"/>
                      <a:gd name="T5" fmla="*/ 0 h 16"/>
                      <a:gd name="T6" fmla="*/ 7 w 25"/>
                      <a:gd name="T7" fmla="*/ 5 h 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5" h="16">
                        <a:moveTo>
                          <a:pt x="15" y="16"/>
                        </a:moveTo>
                        <a:cubicBezTo>
                          <a:pt x="10" y="15"/>
                          <a:pt x="0" y="12"/>
                          <a:pt x="3" y="8"/>
                        </a:cubicBezTo>
                        <a:cubicBezTo>
                          <a:pt x="6" y="4"/>
                          <a:pt x="15" y="0"/>
                          <a:pt x="15" y="0"/>
                        </a:cubicBezTo>
                        <a:cubicBezTo>
                          <a:pt x="17" y="3"/>
                          <a:pt x="25" y="16"/>
                          <a:pt x="15"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8" name="Freeform 71"/>
                  <p:cNvSpPr>
                    <a:spLocks/>
                  </p:cNvSpPr>
                  <p:nvPr/>
                </p:nvSpPr>
                <p:spPr bwMode="ltGray">
                  <a:xfrm>
                    <a:off x="4609" y="635"/>
                    <a:ext cx="28" cy="16"/>
                  </a:xfrm>
                  <a:custGeom>
                    <a:avLst/>
                    <a:gdLst>
                      <a:gd name="T0" fmla="*/ 6 w 65"/>
                      <a:gd name="T1" fmla="*/ 8 h 46"/>
                      <a:gd name="T2" fmla="*/ 13 w 65"/>
                      <a:gd name="T3" fmla="*/ 1 h 46"/>
                      <a:gd name="T4" fmla="*/ 18 w 65"/>
                      <a:gd name="T5" fmla="*/ 0 h 46"/>
                      <a:gd name="T6" fmla="*/ 25 w 65"/>
                      <a:gd name="T7" fmla="*/ 4 h 46"/>
                      <a:gd name="T8" fmla="*/ 14 w 65"/>
                      <a:gd name="T9" fmla="*/ 9 h 46"/>
                      <a:gd name="T10" fmla="*/ 5 w 65"/>
                      <a:gd name="T11" fmla="*/ 16 h 46"/>
                      <a:gd name="T12" fmla="*/ 3 w 65"/>
                      <a:gd name="T13" fmla="*/ 7 h 46"/>
                      <a:gd name="T14" fmla="*/ 5 w 65"/>
                      <a:gd name="T15" fmla="*/ 5 h 46"/>
                      <a:gd name="T16" fmla="*/ 6 w 65"/>
                      <a:gd name="T17" fmla="*/ 8 h 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5" h="46">
                        <a:moveTo>
                          <a:pt x="14" y="24"/>
                        </a:moveTo>
                        <a:cubicBezTo>
                          <a:pt x="18" y="13"/>
                          <a:pt x="16" y="9"/>
                          <a:pt x="30" y="4"/>
                        </a:cubicBezTo>
                        <a:cubicBezTo>
                          <a:pt x="34" y="3"/>
                          <a:pt x="42" y="0"/>
                          <a:pt x="42" y="0"/>
                        </a:cubicBezTo>
                        <a:cubicBezTo>
                          <a:pt x="50" y="1"/>
                          <a:pt x="65" y="0"/>
                          <a:pt x="58" y="12"/>
                        </a:cubicBezTo>
                        <a:cubicBezTo>
                          <a:pt x="53" y="21"/>
                          <a:pt x="40" y="21"/>
                          <a:pt x="32" y="26"/>
                        </a:cubicBezTo>
                        <a:cubicBezTo>
                          <a:pt x="26" y="35"/>
                          <a:pt x="23" y="42"/>
                          <a:pt x="12" y="46"/>
                        </a:cubicBezTo>
                        <a:cubicBezTo>
                          <a:pt x="0" y="42"/>
                          <a:pt x="5" y="30"/>
                          <a:pt x="8" y="20"/>
                        </a:cubicBezTo>
                        <a:cubicBezTo>
                          <a:pt x="9" y="18"/>
                          <a:pt x="10" y="13"/>
                          <a:pt x="12" y="14"/>
                        </a:cubicBezTo>
                        <a:cubicBezTo>
                          <a:pt x="15" y="16"/>
                          <a:pt x="13" y="21"/>
                          <a:pt x="14"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89" name="Freeform 72"/>
                  <p:cNvSpPr>
                    <a:spLocks/>
                  </p:cNvSpPr>
                  <p:nvPr/>
                </p:nvSpPr>
                <p:spPr bwMode="ltGray">
                  <a:xfrm>
                    <a:off x="4580" y="634"/>
                    <a:ext cx="29" cy="16"/>
                  </a:xfrm>
                  <a:custGeom>
                    <a:avLst/>
                    <a:gdLst>
                      <a:gd name="T0" fmla="*/ 0 w 69"/>
                      <a:gd name="T1" fmla="*/ 11 h 47"/>
                      <a:gd name="T2" fmla="*/ 8 w 69"/>
                      <a:gd name="T3" fmla="*/ 9 h 47"/>
                      <a:gd name="T4" fmla="*/ 22 w 69"/>
                      <a:gd name="T5" fmla="*/ 0 h 47"/>
                      <a:gd name="T6" fmla="*/ 27 w 69"/>
                      <a:gd name="T7" fmla="*/ 1 h 47"/>
                      <a:gd name="T8" fmla="*/ 21 w 69"/>
                      <a:gd name="T9" fmla="*/ 6 h 47"/>
                      <a:gd name="T10" fmla="*/ 12 w 69"/>
                      <a:gd name="T11" fmla="*/ 11 h 47"/>
                      <a:gd name="T12" fmla="*/ 9 w 69"/>
                      <a:gd name="T13" fmla="*/ 16 h 47"/>
                      <a:gd name="T14" fmla="*/ 7 w 69"/>
                      <a:gd name="T15" fmla="*/ 15 h 47"/>
                      <a:gd name="T16" fmla="*/ 5 w 69"/>
                      <a:gd name="T17" fmla="*/ 13 h 47"/>
                      <a:gd name="T18" fmla="*/ 0 w 69"/>
                      <a:gd name="T19" fmla="*/ 12 h 47"/>
                      <a:gd name="T20" fmla="*/ 0 w 69"/>
                      <a:gd name="T21" fmla="*/ 11 h 4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9" h="47">
                        <a:moveTo>
                          <a:pt x="0" y="31"/>
                        </a:moveTo>
                        <a:cubicBezTo>
                          <a:pt x="7" y="24"/>
                          <a:pt x="9" y="22"/>
                          <a:pt x="18" y="25"/>
                        </a:cubicBezTo>
                        <a:cubicBezTo>
                          <a:pt x="25" y="4"/>
                          <a:pt x="36" y="12"/>
                          <a:pt x="52" y="1"/>
                        </a:cubicBezTo>
                        <a:cubicBezTo>
                          <a:pt x="56" y="2"/>
                          <a:pt x="61" y="0"/>
                          <a:pt x="64" y="3"/>
                        </a:cubicBezTo>
                        <a:cubicBezTo>
                          <a:pt x="69" y="8"/>
                          <a:pt x="50" y="19"/>
                          <a:pt x="50" y="19"/>
                        </a:cubicBezTo>
                        <a:cubicBezTo>
                          <a:pt x="46" y="31"/>
                          <a:pt x="35" y="22"/>
                          <a:pt x="28" y="33"/>
                        </a:cubicBezTo>
                        <a:cubicBezTo>
                          <a:pt x="31" y="41"/>
                          <a:pt x="31" y="44"/>
                          <a:pt x="22" y="47"/>
                        </a:cubicBezTo>
                        <a:cubicBezTo>
                          <a:pt x="20" y="46"/>
                          <a:pt x="18" y="46"/>
                          <a:pt x="16" y="45"/>
                        </a:cubicBezTo>
                        <a:cubicBezTo>
                          <a:pt x="14" y="43"/>
                          <a:pt x="14" y="40"/>
                          <a:pt x="12" y="39"/>
                        </a:cubicBezTo>
                        <a:cubicBezTo>
                          <a:pt x="8" y="37"/>
                          <a:pt x="0" y="35"/>
                          <a:pt x="0" y="35"/>
                        </a:cubicBezTo>
                        <a:cubicBezTo>
                          <a:pt x="2" y="26"/>
                          <a:pt x="3" y="25"/>
                          <a:pt x="0" y="3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0" name="Freeform 73"/>
                  <p:cNvSpPr>
                    <a:spLocks/>
                  </p:cNvSpPr>
                  <p:nvPr/>
                </p:nvSpPr>
                <p:spPr bwMode="ltGray">
                  <a:xfrm>
                    <a:off x="4423" y="547"/>
                    <a:ext cx="151" cy="93"/>
                  </a:xfrm>
                  <a:custGeom>
                    <a:avLst/>
                    <a:gdLst>
                      <a:gd name="T0" fmla="*/ 4 w 355"/>
                      <a:gd name="T1" fmla="*/ 1 h 277"/>
                      <a:gd name="T2" fmla="*/ 15 w 355"/>
                      <a:gd name="T3" fmla="*/ 6 h 277"/>
                      <a:gd name="T4" fmla="*/ 20 w 355"/>
                      <a:gd name="T5" fmla="*/ 10 h 277"/>
                      <a:gd name="T6" fmla="*/ 32 w 355"/>
                      <a:gd name="T7" fmla="*/ 17 h 277"/>
                      <a:gd name="T8" fmla="*/ 39 w 355"/>
                      <a:gd name="T9" fmla="*/ 22 h 277"/>
                      <a:gd name="T10" fmla="*/ 52 w 355"/>
                      <a:gd name="T11" fmla="*/ 33 h 277"/>
                      <a:gd name="T12" fmla="*/ 58 w 355"/>
                      <a:gd name="T13" fmla="*/ 43 h 277"/>
                      <a:gd name="T14" fmla="*/ 63 w 355"/>
                      <a:gd name="T15" fmla="*/ 44 h 277"/>
                      <a:gd name="T16" fmla="*/ 66 w 355"/>
                      <a:gd name="T17" fmla="*/ 50 h 277"/>
                      <a:gd name="T18" fmla="*/ 75 w 355"/>
                      <a:gd name="T19" fmla="*/ 51 h 277"/>
                      <a:gd name="T20" fmla="*/ 72 w 355"/>
                      <a:gd name="T21" fmla="*/ 66 h 277"/>
                      <a:gd name="T22" fmla="*/ 77 w 355"/>
                      <a:gd name="T23" fmla="*/ 75 h 277"/>
                      <a:gd name="T24" fmla="*/ 84 w 355"/>
                      <a:gd name="T25" fmla="*/ 78 h 277"/>
                      <a:gd name="T26" fmla="*/ 92 w 355"/>
                      <a:gd name="T27" fmla="*/ 79 h 277"/>
                      <a:gd name="T28" fmla="*/ 100 w 355"/>
                      <a:gd name="T29" fmla="*/ 81 h 277"/>
                      <a:gd name="T30" fmla="*/ 108 w 355"/>
                      <a:gd name="T31" fmla="*/ 79 h 277"/>
                      <a:gd name="T32" fmla="*/ 116 w 355"/>
                      <a:gd name="T33" fmla="*/ 83 h 277"/>
                      <a:gd name="T34" fmla="*/ 126 w 355"/>
                      <a:gd name="T35" fmla="*/ 86 h 277"/>
                      <a:gd name="T36" fmla="*/ 134 w 355"/>
                      <a:gd name="T37" fmla="*/ 89 h 277"/>
                      <a:gd name="T38" fmla="*/ 150 w 355"/>
                      <a:gd name="T39" fmla="*/ 89 h 277"/>
                      <a:gd name="T40" fmla="*/ 145 w 355"/>
                      <a:gd name="T41" fmla="*/ 92 h 277"/>
                      <a:gd name="T42" fmla="*/ 137 w 355"/>
                      <a:gd name="T43" fmla="*/ 91 h 277"/>
                      <a:gd name="T44" fmla="*/ 128 w 355"/>
                      <a:gd name="T45" fmla="*/ 91 h 277"/>
                      <a:gd name="T46" fmla="*/ 123 w 355"/>
                      <a:gd name="T47" fmla="*/ 89 h 277"/>
                      <a:gd name="T48" fmla="*/ 107 w 355"/>
                      <a:gd name="T49" fmla="*/ 89 h 277"/>
                      <a:gd name="T50" fmla="*/ 100 w 355"/>
                      <a:gd name="T51" fmla="*/ 87 h 277"/>
                      <a:gd name="T52" fmla="*/ 73 w 355"/>
                      <a:gd name="T53" fmla="*/ 81 h 277"/>
                      <a:gd name="T54" fmla="*/ 68 w 355"/>
                      <a:gd name="T55" fmla="*/ 73 h 277"/>
                      <a:gd name="T56" fmla="*/ 54 w 355"/>
                      <a:gd name="T57" fmla="*/ 67 h 277"/>
                      <a:gd name="T58" fmla="*/ 46 w 355"/>
                      <a:gd name="T59" fmla="*/ 62 h 277"/>
                      <a:gd name="T60" fmla="*/ 40 w 355"/>
                      <a:gd name="T61" fmla="*/ 53 h 277"/>
                      <a:gd name="T62" fmla="*/ 29 w 355"/>
                      <a:gd name="T63" fmla="*/ 36 h 277"/>
                      <a:gd name="T64" fmla="*/ 27 w 355"/>
                      <a:gd name="T65" fmla="*/ 34 h 277"/>
                      <a:gd name="T66" fmla="*/ 25 w 355"/>
                      <a:gd name="T67" fmla="*/ 34 h 277"/>
                      <a:gd name="T68" fmla="*/ 23 w 355"/>
                      <a:gd name="T69" fmla="*/ 30 h 277"/>
                      <a:gd name="T70" fmla="*/ 16 w 355"/>
                      <a:gd name="T71" fmla="*/ 19 h 277"/>
                      <a:gd name="T72" fmla="*/ 9 w 355"/>
                      <a:gd name="T73" fmla="*/ 13 h 277"/>
                      <a:gd name="T74" fmla="*/ 2 w 355"/>
                      <a:gd name="T75" fmla="*/ 7 h 277"/>
                      <a:gd name="T76" fmla="*/ 4 w 355"/>
                      <a:gd name="T77" fmla="*/ 1 h 277"/>
                      <a:gd name="T78" fmla="*/ 4 w 355"/>
                      <a:gd name="T79" fmla="*/ 1 h 27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355" h="277">
                        <a:moveTo>
                          <a:pt x="10" y="4"/>
                        </a:moveTo>
                        <a:cubicBezTo>
                          <a:pt x="22" y="0"/>
                          <a:pt x="24" y="14"/>
                          <a:pt x="36" y="18"/>
                        </a:cubicBezTo>
                        <a:cubicBezTo>
                          <a:pt x="37" y="19"/>
                          <a:pt x="45" y="29"/>
                          <a:pt x="46" y="30"/>
                        </a:cubicBezTo>
                        <a:cubicBezTo>
                          <a:pt x="56" y="40"/>
                          <a:pt x="67" y="38"/>
                          <a:pt x="76" y="52"/>
                        </a:cubicBezTo>
                        <a:cubicBezTo>
                          <a:pt x="80" y="58"/>
                          <a:pt x="92" y="66"/>
                          <a:pt x="92" y="66"/>
                        </a:cubicBezTo>
                        <a:cubicBezTo>
                          <a:pt x="96" y="79"/>
                          <a:pt x="112" y="88"/>
                          <a:pt x="122" y="98"/>
                        </a:cubicBezTo>
                        <a:cubicBezTo>
                          <a:pt x="124" y="105"/>
                          <a:pt x="130" y="124"/>
                          <a:pt x="136" y="128"/>
                        </a:cubicBezTo>
                        <a:cubicBezTo>
                          <a:pt x="140" y="130"/>
                          <a:pt x="148" y="132"/>
                          <a:pt x="148" y="132"/>
                        </a:cubicBezTo>
                        <a:cubicBezTo>
                          <a:pt x="150" y="138"/>
                          <a:pt x="154" y="150"/>
                          <a:pt x="154" y="150"/>
                        </a:cubicBezTo>
                        <a:cubicBezTo>
                          <a:pt x="161" y="139"/>
                          <a:pt x="168" y="144"/>
                          <a:pt x="176" y="152"/>
                        </a:cubicBezTo>
                        <a:cubicBezTo>
                          <a:pt x="174" y="167"/>
                          <a:pt x="173" y="181"/>
                          <a:pt x="170" y="196"/>
                        </a:cubicBezTo>
                        <a:cubicBezTo>
                          <a:pt x="171" y="202"/>
                          <a:pt x="174" y="220"/>
                          <a:pt x="180" y="224"/>
                        </a:cubicBezTo>
                        <a:cubicBezTo>
                          <a:pt x="185" y="228"/>
                          <a:pt x="193" y="228"/>
                          <a:pt x="198" y="232"/>
                        </a:cubicBezTo>
                        <a:cubicBezTo>
                          <a:pt x="204" y="230"/>
                          <a:pt x="216" y="234"/>
                          <a:pt x="216" y="234"/>
                        </a:cubicBezTo>
                        <a:cubicBezTo>
                          <a:pt x="223" y="241"/>
                          <a:pt x="225" y="245"/>
                          <a:pt x="236" y="242"/>
                        </a:cubicBezTo>
                        <a:cubicBezTo>
                          <a:pt x="242" y="240"/>
                          <a:pt x="254" y="236"/>
                          <a:pt x="254" y="236"/>
                        </a:cubicBezTo>
                        <a:cubicBezTo>
                          <a:pt x="260" y="240"/>
                          <a:pt x="265" y="246"/>
                          <a:pt x="272" y="248"/>
                        </a:cubicBezTo>
                        <a:cubicBezTo>
                          <a:pt x="277" y="250"/>
                          <a:pt x="291" y="252"/>
                          <a:pt x="296" y="256"/>
                        </a:cubicBezTo>
                        <a:cubicBezTo>
                          <a:pt x="301" y="260"/>
                          <a:pt x="314" y="264"/>
                          <a:pt x="314" y="264"/>
                        </a:cubicBezTo>
                        <a:cubicBezTo>
                          <a:pt x="330" y="263"/>
                          <a:pt x="338" y="261"/>
                          <a:pt x="352" y="266"/>
                        </a:cubicBezTo>
                        <a:cubicBezTo>
                          <a:pt x="355" y="275"/>
                          <a:pt x="350" y="277"/>
                          <a:pt x="342" y="274"/>
                        </a:cubicBezTo>
                        <a:cubicBezTo>
                          <a:pt x="336" y="276"/>
                          <a:pt x="322" y="272"/>
                          <a:pt x="322" y="272"/>
                        </a:cubicBezTo>
                        <a:cubicBezTo>
                          <a:pt x="314" y="275"/>
                          <a:pt x="308" y="272"/>
                          <a:pt x="300" y="270"/>
                        </a:cubicBezTo>
                        <a:cubicBezTo>
                          <a:pt x="296" y="269"/>
                          <a:pt x="288" y="266"/>
                          <a:pt x="288" y="266"/>
                        </a:cubicBezTo>
                        <a:cubicBezTo>
                          <a:pt x="276" y="270"/>
                          <a:pt x="264" y="266"/>
                          <a:pt x="252" y="264"/>
                        </a:cubicBezTo>
                        <a:cubicBezTo>
                          <a:pt x="245" y="259"/>
                          <a:pt x="242" y="257"/>
                          <a:pt x="234" y="260"/>
                        </a:cubicBezTo>
                        <a:cubicBezTo>
                          <a:pt x="211" y="252"/>
                          <a:pt x="192" y="256"/>
                          <a:pt x="172" y="242"/>
                        </a:cubicBezTo>
                        <a:cubicBezTo>
                          <a:pt x="165" y="231"/>
                          <a:pt x="176" y="221"/>
                          <a:pt x="160" y="216"/>
                        </a:cubicBezTo>
                        <a:cubicBezTo>
                          <a:pt x="154" y="233"/>
                          <a:pt x="136" y="203"/>
                          <a:pt x="126" y="200"/>
                        </a:cubicBezTo>
                        <a:cubicBezTo>
                          <a:pt x="120" y="196"/>
                          <a:pt x="114" y="190"/>
                          <a:pt x="108" y="186"/>
                        </a:cubicBezTo>
                        <a:cubicBezTo>
                          <a:pt x="104" y="175"/>
                          <a:pt x="104" y="165"/>
                          <a:pt x="94" y="158"/>
                        </a:cubicBezTo>
                        <a:cubicBezTo>
                          <a:pt x="83" y="142"/>
                          <a:pt x="85" y="119"/>
                          <a:pt x="68" y="108"/>
                        </a:cubicBezTo>
                        <a:cubicBezTo>
                          <a:pt x="67" y="106"/>
                          <a:pt x="66" y="104"/>
                          <a:pt x="64" y="102"/>
                        </a:cubicBezTo>
                        <a:cubicBezTo>
                          <a:pt x="62" y="101"/>
                          <a:pt x="59" y="102"/>
                          <a:pt x="58" y="100"/>
                        </a:cubicBezTo>
                        <a:cubicBezTo>
                          <a:pt x="56" y="97"/>
                          <a:pt x="54" y="88"/>
                          <a:pt x="54" y="88"/>
                        </a:cubicBezTo>
                        <a:cubicBezTo>
                          <a:pt x="59" y="73"/>
                          <a:pt x="52" y="61"/>
                          <a:pt x="38" y="58"/>
                        </a:cubicBezTo>
                        <a:cubicBezTo>
                          <a:pt x="32" y="49"/>
                          <a:pt x="31" y="44"/>
                          <a:pt x="20" y="40"/>
                        </a:cubicBezTo>
                        <a:cubicBezTo>
                          <a:pt x="16" y="27"/>
                          <a:pt x="16" y="26"/>
                          <a:pt x="4" y="22"/>
                        </a:cubicBezTo>
                        <a:cubicBezTo>
                          <a:pt x="1" y="13"/>
                          <a:pt x="0" y="5"/>
                          <a:pt x="10" y="2"/>
                        </a:cubicBezTo>
                        <a:cubicBezTo>
                          <a:pt x="18" y="5"/>
                          <a:pt x="18" y="4"/>
                          <a:pt x="10"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1" name="Freeform 74"/>
                  <p:cNvSpPr>
                    <a:spLocks/>
                  </p:cNvSpPr>
                  <p:nvPr/>
                </p:nvSpPr>
                <p:spPr bwMode="ltGray">
                  <a:xfrm>
                    <a:off x="4515" y="541"/>
                    <a:ext cx="67" cy="68"/>
                  </a:xfrm>
                  <a:custGeom>
                    <a:avLst/>
                    <a:gdLst>
                      <a:gd name="T0" fmla="*/ 23 w 156"/>
                      <a:gd name="T1" fmla="*/ 22 h 206"/>
                      <a:gd name="T2" fmla="*/ 28 w 156"/>
                      <a:gd name="T3" fmla="*/ 19 h 206"/>
                      <a:gd name="T4" fmla="*/ 29 w 156"/>
                      <a:gd name="T5" fmla="*/ 17 h 206"/>
                      <a:gd name="T6" fmla="*/ 34 w 156"/>
                      <a:gd name="T7" fmla="*/ 15 h 206"/>
                      <a:gd name="T8" fmla="*/ 46 w 156"/>
                      <a:gd name="T9" fmla="*/ 7 h 206"/>
                      <a:gd name="T10" fmla="*/ 48 w 156"/>
                      <a:gd name="T11" fmla="*/ 1 h 206"/>
                      <a:gd name="T12" fmla="*/ 53 w 156"/>
                      <a:gd name="T13" fmla="*/ 0 h 206"/>
                      <a:gd name="T14" fmla="*/ 64 w 156"/>
                      <a:gd name="T15" fmla="*/ 9 h 206"/>
                      <a:gd name="T16" fmla="*/ 63 w 156"/>
                      <a:gd name="T17" fmla="*/ 15 h 206"/>
                      <a:gd name="T18" fmla="*/ 54 w 156"/>
                      <a:gd name="T19" fmla="*/ 21 h 206"/>
                      <a:gd name="T20" fmla="*/ 57 w 156"/>
                      <a:gd name="T21" fmla="*/ 31 h 206"/>
                      <a:gd name="T22" fmla="*/ 61 w 156"/>
                      <a:gd name="T23" fmla="*/ 36 h 206"/>
                      <a:gd name="T24" fmla="*/ 63 w 156"/>
                      <a:gd name="T25" fmla="*/ 42 h 206"/>
                      <a:gd name="T26" fmla="*/ 55 w 156"/>
                      <a:gd name="T27" fmla="*/ 42 h 206"/>
                      <a:gd name="T28" fmla="*/ 50 w 156"/>
                      <a:gd name="T29" fmla="*/ 48 h 206"/>
                      <a:gd name="T30" fmla="*/ 45 w 156"/>
                      <a:gd name="T31" fmla="*/ 51 h 206"/>
                      <a:gd name="T32" fmla="*/ 43 w 156"/>
                      <a:gd name="T33" fmla="*/ 65 h 206"/>
                      <a:gd name="T34" fmla="*/ 38 w 156"/>
                      <a:gd name="T35" fmla="*/ 67 h 206"/>
                      <a:gd name="T36" fmla="*/ 35 w 156"/>
                      <a:gd name="T37" fmla="*/ 68 h 206"/>
                      <a:gd name="T38" fmla="*/ 33 w 156"/>
                      <a:gd name="T39" fmla="*/ 67 h 206"/>
                      <a:gd name="T40" fmla="*/ 31 w 156"/>
                      <a:gd name="T41" fmla="*/ 63 h 206"/>
                      <a:gd name="T42" fmla="*/ 26 w 156"/>
                      <a:gd name="T43" fmla="*/ 61 h 206"/>
                      <a:gd name="T44" fmla="*/ 18 w 156"/>
                      <a:gd name="T45" fmla="*/ 64 h 206"/>
                      <a:gd name="T46" fmla="*/ 12 w 156"/>
                      <a:gd name="T47" fmla="*/ 61 h 206"/>
                      <a:gd name="T48" fmla="*/ 4 w 156"/>
                      <a:gd name="T49" fmla="*/ 49 h 206"/>
                      <a:gd name="T50" fmla="*/ 2 w 156"/>
                      <a:gd name="T51" fmla="*/ 43 h 206"/>
                      <a:gd name="T52" fmla="*/ 0 w 156"/>
                      <a:gd name="T53" fmla="*/ 39 h 206"/>
                      <a:gd name="T54" fmla="*/ 9 w 156"/>
                      <a:gd name="T55" fmla="*/ 32 h 206"/>
                      <a:gd name="T56" fmla="*/ 14 w 156"/>
                      <a:gd name="T57" fmla="*/ 34 h 206"/>
                      <a:gd name="T58" fmla="*/ 15 w 156"/>
                      <a:gd name="T59" fmla="*/ 26 h 206"/>
                      <a:gd name="T60" fmla="*/ 22 w 156"/>
                      <a:gd name="T61" fmla="*/ 23 h 206"/>
                      <a:gd name="T62" fmla="*/ 23 w 156"/>
                      <a:gd name="T63" fmla="*/ 22 h 20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156" h="206">
                        <a:moveTo>
                          <a:pt x="54" y="66"/>
                        </a:moveTo>
                        <a:cubicBezTo>
                          <a:pt x="58" y="63"/>
                          <a:pt x="64" y="63"/>
                          <a:pt x="66" y="58"/>
                        </a:cubicBezTo>
                        <a:cubicBezTo>
                          <a:pt x="67" y="56"/>
                          <a:pt x="67" y="53"/>
                          <a:pt x="68" y="52"/>
                        </a:cubicBezTo>
                        <a:cubicBezTo>
                          <a:pt x="71" y="49"/>
                          <a:pt x="80" y="44"/>
                          <a:pt x="80" y="44"/>
                        </a:cubicBezTo>
                        <a:cubicBezTo>
                          <a:pt x="113" y="55"/>
                          <a:pt x="85" y="29"/>
                          <a:pt x="106" y="22"/>
                        </a:cubicBezTo>
                        <a:cubicBezTo>
                          <a:pt x="110" y="17"/>
                          <a:pt x="108" y="9"/>
                          <a:pt x="112" y="4"/>
                        </a:cubicBezTo>
                        <a:cubicBezTo>
                          <a:pt x="115" y="1"/>
                          <a:pt x="124" y="0"/>
                          <a:pt x="124" y="0"/>
                        </a:cubicBezTo>
                        <a:cubicBezTo>
                          <a:pt x="138" y="14"/>
                          <a:pt x="126" y="23"/>
                          <a:pt x="150" y="28"/>
                        </a:cubicBezTo>
                        <a:cubicBezTo>
                          <a:pt x="156" y="36"/>
                          <a:pt x="154" y="39"/>
                          <a:pt x="146" y="44"/>
                        </a:cubicBezTo>
                        <a:cubicBezTo>
                          <a:pt x="141" y="52"/>
                          <a:pt x="135" y="61"/>
                          <a:pt x="126" y="64"/>
                        </a:cubicBezTo>
                        <a:cubicBezTo>
                          <a:pt x="118" y="75"/>
                          <a:pt x="128" y="83"/>
                          <a:pt x="132" y="94"/>
                        </a:cubicBezTo>
                        <a:cubicBezTo>
                          <a:pt x="129" y="103"/>
                          <a:pt x="135" y="105"/>
                          <a:pt x="142" y="110"/>
                        </a:cubicBezTo>
                        <a:cubicBezTo>
                          <a:pt x="145" y="119"/>
                          <a:pt x="141" y="120"/>
                          <a:pt x="146" y="128"/>
                        </a:cubicBezTo>
                        <a:cubicBezTo>
                          <a:pt x="142" y="139"/>
                          <a:pt x="135" y="133"/>
                          <a:pt x="128" y="128"/>
                        </a:cubicBezTo>
                        <a:cubicBezTo>
                          <a:pt x="116" y="132"/>
                          <a:pt x="122" y="136"/>
                          <a:pt x="116" y="146"/>
                        </a:cubicBezTo>
                        <a:cubicBezTo>
                          <a:pt x="113" y="151"/>
                          <a:pt x="108" y="152"/>
                          <a:pt x="104" y="156"/>
                        </a:cubicBezTo>
                        <a:cubicBezTo>
                          <a:pt x="107" y="167"/>
                          <a:pt x="112" y="191"/>
                          <a:pt x="100" y="198"/>
                        </a:cubicBezTo>
                        <a:cubicBezTo>
                          <a:pt x="96" y="200"/>
                          <a:pt x="92" y="200"/>
                          <a:pt x="88" y="202"/>
                        </a:cubicBezTo>
                        <a:cubicBezTo>
                          <a:pt x="86" y="203"/>
                          <a:pt x="84" y="205"/>
                          <a:pt x="82" y="206"/>
                        </a:cubicBezTo>
                        <a:cubicBezTo>
                          <a:pt x="80" y="205"/>
                          <a:pt x="77" y="204"/>
                          <a:pt x="76" y="202"/>
                        </a:cubicBezTo>
                        <a:cubicBezTo>
                          <a:pt x="74" y="198"/>
                          <a:pt x="76" y="191"/>
                          <a:pt x="72" y="190"/>
                        </a:cubicBezTo>
                        <a:cubicBezTo>
                          <a:pt x="68" y="189"/>
                          <a:pt x="60" y="186"/>
                          <a:pt x="60" y="186"/>
                        </a:cubicBezTo>
                        <a:cubicBezTo>
                          <a:pt x="53" y="188"/>
                          <a:pt x="49" y="192"/>
                          <a:pt x="42" y="194"/>
                        </a:cubicBezTo>
                        <a:cubicBezTo>
                          <a:pt x="34" y="189"/>
                          <a:pt x="37" y="183"/>
                          <a:pt x="28" y="186"/>
                        </a:cubicBezTo>
                        <a:cubicBezTo>
                          <a:pt x="12" y="181"/>
                          <a:pt x="19" y="161"/>
                          <a:pt x="10" y="148"/>
                        </a:cubicBezTo>
                        <a:cubicBezTo>
                          <a:pt x="5" y="121"/>
                          <a:pt x="11" y="147"/>
                          <a:pt x="4" y="130"/>
                        </a:cubicBezTo>
                        <a:cubicBezTo>
                          <a:pt x="2" y="126"/>
                          <a:pt x="0" y="118"/>
                          <a:pt x="0" y="118"/>
                        </a:cubicBezTo>
                        <a:cubicBezTo>
                          <a:pt x="2" y="95"/>
                          <a:pt x="0" y="83"/>
                          <a:pt x="20" y="96"/>
                        </a:cubicBezTo>
                        <a:cubicBezTo>
                          <a:pt x="23" y="105"/>
                          <a:pt x="23" y="110"/>
                          <a:pt x="32" y="104"/>
                        </a:cubicBezTo>
                        <a:cubicBezTo>
                          <a:pt x="35" y="95"/>
                          <a:pt x="29" y="88"/>
                          <a:pt x="34" y="80"/>
                        </a:cubicBezTo>
                        <a:cubicBezTo>
                          <a:pt x="36" y="76"/>
                          <a:pt x="48" y="73"/>
                          <a:pt x="52" y="70"/>
                        </a:cubicBezTo>
                        <a:cubicBezTo>
                          <a:pt x="57" y="63"/>
                          <a:pt x="58" y="62"/>
                          <a:pt x="54" y="6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2" name="Freeform 75"/>
                  <p:cNvSpPr>
                    <a:spLocks/>
                  </p:cNvSpPr>
                  <p:nvPr/>
                </p:nvSpPr>
                <p:spPr bwMode="ltGray">
                  <a:xfrm>
                    <a:off x="4580" y="572"/>
                    <a:ext cx="47" cy="13"/>
                  </a:xfrm>
                  <a:custGeom>
                    <a:avLst/>
                    <a:gdLst>
                      <a:gd name="T0" fmla="*/ 2 w 109"/>
                      <a:gd name="T1" fmla="*/ 11 h 38"/>
                      <a:gd name="T2" fmla="*/ 8 w 109"/>
                      <a:gd name="T3" fmla="*/ 3 h 38"/>
                      <a:gd name="T4" fmla="*/ 20 w 109"/>
                      <a:gd name="T5" fmla="*/ 7 h 38"/>
                      <a:gd name="T6" fmla="*/ 31 w 109"/>
                      <a:gd name="T7" fmla="*/ 5 h 38"/>
                      <a:gd name="T8" fmla="*/ 39 w 109"/>
                      <a:gd name="T9" fmla="*/ 0 h 38"/>
                      <a:gd name="T10" fmla="*/ 33 w 109"/>
                      <a:gd name="T11" fmla="*/ 9 h 38"/>
                      <a:gd name="T12" fmla="*/ 26 w 109"/>
                      <a:gd name="T13" fmla="*/ 13 h 38"/>
                      <a:gd name="T14" fmla="*/ 18 w 109"/>
                      <a:gd name="T15" fmla="*/ 11 h 38"/>
                      <a:gd name="T16" fmla="*/ 6 w 109"/>
                      <a:gd name="T17" fmla="*/ 10 h 38"/>
                      <a:gd name="T18" fmla="*/ 2 w 109"/>
                      <a:gd name="T19" fmla="*/ 11 h 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09" h="38">
                        <a:moveTo>
                          <a:pt x="4" y="32"/>
                        </a:moveTo>
                        <a:cubicBezTo>
                          <a:pt x="7" y="22"/>
                          <a:pt x="7" y="14"/>
                          <a:pt x="18" y="10"/>
                        </a:cubicBezTo>
                        <a:cubicBezTo>
                          <a:pt x="28" y="12"/>
                          <a:pt x="37" y="14"/>
                          <a:pt x="46" y="20"/>
                        </a:cubicBezTo>
                        <a:cubicBezTo>
                          <a:pt x="62" y="15"/>
                          <a:pt x="54" y="17"/>
                          <a:pt x="72" y="14"/>
                        </a:cubicBezTo>
                        <a:cubicBezTo>
                          <a:pt x="77" y="9"/>
                          <a:pt x="90" y="0"/>
                          <a:pt x="90" y="0"/>
                        </a:cubicBezTo>
                        <a:cubicBezTo>
                          <a:pt x="109" y="6"/>
                          <a:pt x="85" y="23"/>
                          <a:pt x="76" y="26"/>
                        </a:cubicBezTo>
                        <a:cubicBezTo>
                          <a:pt x="71" y="33"/>
                          <a:pt x="68" y="35"/>
                          <a:pt x="60" y="38"/>
                        </a:cubicBezTo>
                        <a:cubicBezTo>
                          <a:pt x="54" y="36"/>
                          <a:pt x="42" y="32"/>
                          <a:pt x="42" y="32"/>
                        </a:cubicBezTo>
                        <a:cubicBezTo>
                          <a:pt x="33" y="23"/>
                          <a:pt x="26" y="26"/>
                          <a:pt x="14" y="30"/>
                        </a:cubicBezTo>
                        <a:cubicBezTo>
                          <a:pt x="1" y="28"/>
                          <a:pt x="0" y="24"/>
                          <a:pt x="4"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3" name="Freeform 76"/>
                  <p:cNvSpPr>
                    <a:spLocks/>
                  </p:cNvSpPr>
                  <p:nvPr/>
                </p:nvSpPr>
                <p:spPr bwMode="ltGray">
                  <a:xfrm>
                    <a:off x="4578" y="588"/>
                    <a:ext cx="32" cy="34"/>
                  </a:xfrm>
                  <a:custGeom>
                    <a:avLst/>
                    <a:gdLst>
                      <a:gd name="T0" fmla="*/ 3 w 76"/>
                      <a:gd name="T1" fmla="*/ 6 h 104"/>
                      <a:gd name="T2" fmla="*/ 8 w 76"/>
                      <a:gd name="T3" fmla="*/ 0 h 104"/>
                      <a:gd name="T4" fmla="*/ 14 w 76"/>
                      <a:gd name="T5" fmla="*/ 6 h 104"/>
                      <a:gd name="T6" fmla="*/ 26 w 76"/>
                      <a:gd name="T7" fmla="*/ 1 h 104"/>
                      <a:gd name="T8" fmla="*/ 19 w 76"/>
                      <a:gd name="T9" fmla="*/ 11 h 104"/>
                      <a:gd name="T10" fmla="*/ 23 w 76"/>
                      <a:gd name="T11" fmla="*/ 16 h 104"/>
                      <a:gd name="T12" fmla="*/ 24 w 76"/>
                      <a:gd name="T13" fmla="*/ 20 h 104"/>
                      <a:gd name="T14" fmla="*/ 19 w 76"/>
                      <a:gd name="T15" fmla="*/ 24 h 104"/>
                      <a:gd name="T16" fmla="*/ 14 w 76"/>
                      <a:gd name="T17" fmla="*/ 20 h 104"/>
                      <a:gd name="T18" fmla="*/ 9 w 76"/>
                      <a:gd name="T19" fmla="*/ 16 h 104"/>
                      <a:gd name="T20" fmla="*/ 12 w 76"/>
                      <a:gd name="T21" fmla="*/ 22 h 104"/>
                      <a:gd name="T22" fmla="*/ 13 w 76"/>
                      <a:gd name="T23" fmla="*/ 24 h 104"/>
                      <a:gd name="T24" fmla="*/ 8 w 76"/>
                      <a:gd name="T25" fmla="*/ 34 h 104"/>
                      <a:gd name="T26" fmla="*/ 5 w 76"/>
                      <a:gd name="T27" fmla="*/ 33 h 104"/>
                      <a:gd name="T28" fmla="*/ 3 w 76"/>
                      <a:gd name="T29" fmla="*/ 29 h 104"/>
                      <a:gd name="T30" fmla="*/ 0 w 76"/>
                      <a:gd name="T31" fmla="*/ 18 h 104"/>
                      <a:gd name="T32" fmla="*/ 1 w 76"/>
                      <a:gd name="T33" fmla="*/ 10 h 104"/>
                      <a:gd name="T34" fmla="*/ 3 w 76"/>
                      <a:gd name="T35" fmla="*/ 6 h 10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76" h="104">
                        <a:moveTo>
                          <a:pt x="8" y="18"/>
                        </a:moveTo>
                        <a:cubicBezTo>
                          <a:pt x="10" y="8"/>
                          <a:pt x="9" y="3"/>
                          <a:pt x="18" y="0"/>
                        </a:cubicBezTo>
                        <a:cubicBezTo>
                          <a:pt x="28" y="3"/>
                          <a:pt x="25" y="12"/>
                          <a:pt x="34" y="18"/>
                        </a:cubicBezTo>
                        <a:cubicBezTo>
                          <a:pt x="46" y="16"/>
                          <a:pt x="51" y="8"/>
                          <a:pt x="62" y="4"/>
                        </a:cubicBezTo>
                        <a:cubicBezTo>
                          <a:pt x="76" y="9"/>
                          <a:pt x="56" y="31"/>
                          <a:pt x="46" y="34"/>
                        </a:cubicBezTo>
                        <a:cubicBezTo>
                          <a:pt x="51" y="56"/>
                          <a:pt x="43" y="29"/>
                          <a:pt x="54" y="48"/>
                        </a:cubicBezTo>
                        <a:cubicBezTo>
                          <a:pt x="56" y="52"/>
                          <a:pt x="58" y="60"/>
                          <a:pt x="58" y="60"/>
                        </a:cubicBezTo>
                        <a:cubicBezTo>
                          <a:pt x="55" y="68"/>
                          <a:pt x="54" y="71"/>
                          <a:pt x="46" y="74"/>
                        </a:cubicBezTo>
                        <a:cubicBezTo>
                          <a:pt x="38" y="71"/>
                          <a:pt x="37" y="68"/>
                          <a:pt x="34" y="60"/>
                        </a:cubicBezTo>
                        <a:cubicBezTo>
                          <a:pt x="33" y="50"/>
                          <a:pt x="32" y="33"/>
                          <a:pt x="22" y="48"/>
                        </a:cubicBezTo>
                        <a:cubicBezTo>
                          <a:pt x="25" y="60"/>
                          <a:pt x="23" y="53"/>
                          <a:pt x="28" y="68"/>
                        </a:cubicBezTo>
                        <a:cubicBezTo>
                          <a:pt x="29" y="70"/>
                          <a:pt x="30" y="74"/>
                          <a:pt x="30" y="74"/>
                        </a:cubicBezTo>
                        <a:cubicBezTo>
                          <a:pt x="24" y="84"/>
                          <a:pt x="22" y="93"/>
                          <a:pt x="20" y="104"/>
                        </a:cubicBezTo>
                        <a:cubicBezTo>
                          <a:pt x="17" y="103"/>
                          <a:pt x="14" y="104"/>
                          <a:pt x="12" y="102"/>
                        </a:cubicBezTo>
                        <a:cubicBezTo>
                          <a:pt x="9" y="99"/>
                          <a:pt x="8" y="90"/>
                          <a:pt x="8" y="90"/>
                        </a:cubicBezTo>
                        <a:cubicBezTo>
                          <a:pt x="13" y="75"/>
                          <a:pt x="14" y="64"/>
                          <a:pt x="0" y="54"/>
                        </a:cubicBezTo>
                        <a:cubicBezTo>
                          <a:pt x="1" y="46"/>
                          <a:pt x="1" y="38"/>
                          <a:pt x="2" y="30"/>
                        </a:cubicBezTo>
                        <a:cubicBezTo>
                          <a:pt x="2" y="27"/>
                          <a:pt x="13" y="2"/>
                          <a:pt x="8"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4" name="Freeform 77"/>
                  <p:cNvSpPr>
                    <a:spLocks/>
                  </p:cNvSpPr>
                  <p:nvPr/>
                </p:nvSpPr>
                <p:spPr bwMode="ltGray">
                  <a:xfrm>
                    <a:off x="4632" y="569"/>
                    <a:ext cx="16" cy="20"/>
                  </a:xfrm>
                  <a:custGeom>
                    <a:avLst/>
                    <a:gdLst>
                      <a:gd name="T0" fmla="*/ 1 w 37"/>
                      <a:gd name="T1" fmla="*/ 9 h 61"/>
                      <a:gd name="T2" fmla="*/ 6 w 37"/>
                      <a:gd name="T3" fmla="*/ 0 h 61"/>
                      <a:gd name="T4" fmla="*/ 6 w 37"/>
                      <a:gd name="T5" fmla="*/ 9 h 61"/>
                      <a:gd name="T6" fmla="*/ 16 w 37"/>
                      <a:gd name="T7" fmla="*/ 12 h 61"/>
                      <a:gd name="T8" fmla="*/ 8 w 37"/>
                      <a:gd name="T9" fmla="*/ 14 h 61"/>
                      <a:gd name="T10" fmla="*/ 2 w 37"/>
                      <a:gd name="T11" fmla="*/ 19 h 61"/>
                      <a:gd name="T12" fmla="*/ 0 w 37"/>
                      <a:gd name="T13" fmla="*/ 11 h 61"/>
                      <a:gd name="T14" fmla="*/ 1 w 37"/>
                      <a:gd name="T15" fmla="*/ 9 h 6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7" h="61">
                        <a:moveTo>
                          <a:pt x="3" y="28"/>
                        </a:moveTo>
                        <a:cubicBezTo>
                          <a:pt x="5" y="14"/>
                          <a:pt x="2" y="7"/>
                          <a:pt x="13" y="0"/>
                        </a:cubicBezTo>
                        <a:cubicBezTo>
                          <a:pt x="26" y="9"/>
                          <a:pt x="23" y="17"/>
                          <a:pt x="15" y="28"/>
                        </a:cubicBezTo>
                        <a:cubicBezTo>
                          <a:pt x="25" y="31"/>
                          <a:pt x="33" y="27"/>
                          <a:pt x="37" y="38"/>
                        </a:cubicBezTo>
                        <a:cubicBezTo>
                          <a:pt x="30" y="45"/>
                          <a:pt x="28" y="47"/>
                          <a:pt x="19" y="44"/>
                        </a:cubicBezTo>
                        <a:cubicBezTo>
                          <a:pt x="13" y="54"/>
                          <a:pt x="18" y="61"/>
                          <a:pt x="5" y="58"/>
                        </a:cubicBezTo>
                        <a:cubicBezTo>
                          <a:pt x="0" y="50"/>
                          <a:pt x="3" y="44"/>
                          <a:pt x="1" y="34"/>
                        </a:cubicBezTo>
                        <a:cubicBezTo>
                          <a:pt x="2" y="32"/>
                          <a:pt x="3" y="28"/>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5" name="Freeform 78"/>
                  <p:cNvSpPr>
                    <a:spLocks/>
                  </p:cNvSpPr>
                  <p:nvPr/>
                </p:nvSpPr>
                <p:spPr bwMode="ltGray">
                  <a:xfrm>
                    <a:off x="4636" y="600"/>
                    <a:ext cx="20" cy="10"/>
                  </a:xfrm>
                  <a:custGeom>
                    <a:avLst/>
                    <a:gdLst>
                      <a:gd name="T0" fmla="*/ 3 w 49"/>
                      <a:gd name="T1" fmla="*/ 0 h 29"/>
                      <a:gd name="T2" fmla="*/ 12 w 49"/>
                      <a:gd name="T3" fmla="*/ 0 h 29"/>
                      <a:gd name="T4" fmla="*/ 20 w 49"/>
                      <a:gd name="T5" fmla="*/ 6 h 29"/>
                      <a:gd name="T6" fmla="*/ 14 w 49"/>
                      <a:gd name="T7" fmla="*/ 5 h 29"/>
                      <a:gd name="T8" fmla="*/ 1 w 49"/>
                      <a:gd name="T9" fmla="*/ 6 h 29"/>
                      <a:gd name="T10" fmla="*/ 3 w 49"/>
                      <a:gd name="T11" fmla="*/ 0 h 2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29">
                        <a:moveTo>
                          <a:pt x="7" y="0"/>
                        </a:moveTo>
                        <a:cubicBezTo>
                          <a:pt x="15" y="6"/>
                          <a:pt x="19" y="2"/>
                          <a:pt x="29" y="0"/>
                        </a:cubicBezTo>
                        <a:cubicBezTo>
                          <a:pt x="45" y="5"/>
                          <a:pt x="40" y="3"/>
                          <a:pt x="49" y="16"/>
                        </a:cubicBezTo>
                        <a:cubicBezTo>
                          <a:pt x="46" y="29"/>
                          <a:pt x="42" y="21"/>
                          <a:pt x="35" y="14"/>
                        </a:cubicBezTo>
                        <a:cubicBezTo>
                          <a:pt x="26" y="15"/>
                          <a:pt x="12" y="19"/>
                          <a:pt x="3" y="16"/>
                        </a:cubicBezTo>
                        <a:cubicBezTo>
                          <a:pt x="0" y="6"/>
                          <a:pt x="7" y="10"/>
                          <a:pt x="7" y="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6" name="Freeform 79"/>
                  <p:cNvSpPr>
                    <a:spLocks/>
                  </p:cNvSpPr>
                  <p:nvPr/>
                </p:nvSpPr>
                <p:spPr bwMode="ltGray">
                  <a:xfrm>
                    <a:off x="4657" y="585"/>
                    <a:ext cx="26" cy="17"/>
                  </a:xfrm>
                  <a:custGeom>
                    <a:avLst/>
                    <a:gdLst>
                      <a:gd name="T0" fmla="*/ 9 w 61"/>
                      <a:gd name="T1" fmla="*/ 13 h 48"/>
                      <a:gd name="T2" fmla="*/ 6 w 61"/>
                      <a:gd name="T3" fmla="*/ 9 h 48"/>
                      <a:gd name="T4" fmla="*/ 1 w 61"/>
                      <a:gd name="T5" fmla="*/ 8 h 48"/>
                      <a:gd name="T6" fmla="*/ 6 w 61"/>
                      <a:gd name="T7" fmla="*/ 3 h 48"/>
                      <a:gd name="T8" fmla="*/ 11 w 61"/>
                      <a:gd name="T9" fmla="*/ 0 h 48"/>
                      <a:gd name="T10" fmla="*/ 21 w 61"/>
                      <a:gd name="T11" fmla="*/ 4 h 48"/>
                      <a:gd name="T12" fmla="*/ 23 w 61"/>
                      <a:gd name="T13" fmla="*/ 7 h 48"/>
                      <a:gd name="T14" fmla="*/ 26 w 61"/>
                      <a:gd name="T15" fmla="*/ 11 h 48"/>
                      <a:gd name="T16" fmla="*/ 17 w 61"/>
                      <a:gd name="T17" fmla="*/ 13 h 48"/>
                      <a:gd name="T18" fmla="*/ 10 w 61"/>
                      <a:gd name="T19" fmla="*/ 16 h 48"/>
                      <a:gd name="T20" fmla="*/ 9 w 61"/>
                      <a:gd name="T21" fmla="*/ 13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61" h="48">
                        <a:moveTo>
                          <a:pt x="21" y="38"/>
                        </a:moveTo>
                        <a:cubicBezTo>
                          <a:pt x="19" y="34"/>
                          <a:pt x="19" y="29"/>
                          <a:pt x="15" y="26"/>
                        </a:cubicBezTo>
                        <a:cubicBezTo>
                          <a:pt x="12" y="24"/>
                          <a:pt x="3" y="22"/>
                          <a:pt x="3" y="22"/>
                        </a:cubicBezTo>
                        <a:cubicBezTo>
                          <a:pt x="0" y="12"/>
                          <a:pt x="5" y="12"/>
                          <a:pt x="13" y="8"/>
                        </a:cubicBezTo>
                        <a:cubicBezTo>
                          <a:pt x="17" y="6"/>
                          <a:pt x="25" y="0"/>
                          <a:pt x="25" y="0"/>
                        </a:cubicBezTo>
                        <a:cubicBezTo>
                          <a:pt x="37" y="2"/>
                          <a:pt x="41" y="2"/>
                          <a:pt x="49" y="10"/>
                        </a:cubicBezTo>
                        <a:cubicBezTo>
                          <a:pt x="45" y="21"/>
                          <a:pt x="46" y="12"/>
                          <a:pt x="53" y="20"/>
                        </a:cubicBezTo>
                        <a:cubicBezTo>
                          <a:pt x="56" y="24"/>
                          <a:pt x="61" y="32"/>
                          <a:pt x="61" y="32"/>
                        </a:cubicBezTo>
                        <a:cubicBezTo>
                          <a:pt x="56" y="47"/>
                          <a:pt x="53" y="42"/>
                          <a:pt x="41" y="38"/>
                        </a:cubicBezTo>
                        <a:cubicBezTo>
                          <a:pt x="27" y="47"/>
                          <a:pt x="34" y="48"/>
                          <a:pt x="23" y="44"/>
                        </a:cubicBezTo>
                        <a:cubicBezTo>
                          <a:pt x="22" y="42"/>
                          <a:pt x="21" y="38"/>
                          <a:pt x="21" y="3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7" name="Freeform 80"/>
                  <p:cNvSpPr>
                    <a:spLocks/>
                  </p:cNvSpPr>
                  <p:nvPr/>
                </p:nvSpPr>
                <p:spPr bwMode="ltGray">
                  <a:xfrm>
                    <a:off x="4664" y="593"/>
                    <a:ext cx="122" cy="61"/>
                  </a:xfrm>
                  <a:custGeom>
                    <a:avLst/>
                    <a:gdLst>
                      <a:gd name="T0" fmla="*/ 20 w 286"/>
                      <a:gd name="T1" fmla="*/ 9 h 182"/>
                      <a:gd name="T2" fmla="*/ 15 w 286"/>
                      <a:gd name="T3" fmla="*/ 5 h 182"/>
                      <a:gd name="T4" fmla="*/ 11 w 286"/>
                      <a:gd name="T5" fmla="*/ 10 h 182"/>
                      <a:gd name="T6" fmla="*/ 0 w 286"/>
                      <a:gd name="T7" fmla="*/ 8 h 182"/>
                      <a:gd name="T8" fmla="*/ 4 w 286"/>
                      <a:gd name="T9" fmla="*/ 14 h 182"/>
                      <a:gd name="T10" fmla="*/ 7 w 286"/>
                      <a:gd name="T11" fmla="*/ 21 h 182"/>
                      <a:gd name="T12" fmla="*/ 10 w 286"/>
                      <a:gd name="T13" fmla="*/ 16 h 182"/>
                      <a:gd name="T14" fmla="*/ 13 w 286"/>
                      <a:gd name="T15" fmla="*/ 15 h 182"/>
                      <a:gd name="T16" fmla="*/ 20 w 286"/>
                      <a:gd name="T17" fmla="*/ 19 h 182"/>
                      <a:gd name="T18" fmla="*/ 30 w 286"/>
                      <a:gd name="T19" fmla="*/ 21 h 182"/>
                      <a:gd name="T20" fmla="*/ 38 w 286"/>
                      <a:gd name="T21" fmla="*/ 24 h 182"/>
                      <a:gd name="T22" fmla="*/ 45 w 286"/>
                      <a:gd name="T23" fmla="*/ 34 h 182"/>
                      <a:gd name="T24" fmla="*/ 44 w 286"/>
                      <a:gd name="T25" fmla="*/ 41 h 182"/>
                      <a:gd name="T26" fmla="*/ 42 w 286"/>
                      <a:gd name="T27" fmla="*/ 45 h 182"/>
                      <a:gd name="T28" fmla="*/ 52 w 286"/>
                      <a:gd name="T29" fmla="*/ 43 h 182"/>
                      <a:gd name="T30" fmla="*/ 60 w 286"/>
                      <a:gd name="T31" fmla="*/ 47 h 182"/>
                      <a:gd name="T32" fmla="*/ 72 w 286"/>
                      <a:gd name="T33" fmla="*/ 50 h 182"/>
                      <a:gd name="T34" fmla="*/ 74 w 286"/>
                      <a:gd name="T35" fmla="*/ 49 h 182"/>
                      <a:gd name="T36" fmla="*/ 72 w 286"/>
                      <a:gd name="T37" fmla="*/ 45 h 182"/>
                      <a:gd name="T38" fmla="*/ 76 w 286"/>
                      <a:gd name="T39" fmla="*/ 46 h 182"/>
                      <a:gd name="T40" fmla="*/ 79 w 286"/>
                      <a:gd name="T41" fmla="*/ 40 h 182"/>
                      <a:gd name="T42" fmla="*/ 86 w 286"/>
                      <a:gd name="T43" fmla="*/ 41 h 182"/>
                      <a:gd name="T44" fmla="*/ 91 w 286"/>
                      <a:gd name="T45" fmla="*/ 44 h 182"/>
                      <a:gd name="T46" fmla="*/ 104 w 286"/>
                      <a:gd name="T47" fmla="*/ 56 h 182"/>
                      <a:gd name="T48" fmla="*/ 112 w 286"/>
                      <a:gd name="T49" fmla="*/ 60 h 182"/>
                      <a:gd name="T50" fmla="*/ 121 w 286"/>
                      <a:gd name="T51" fmla="*/ 57 h 182"/>
                      <a:gd name="T52" fmla="*/ 114 w 286"/>
                      <a:gd name="T53" fmla="*/ 54 h 182"/>
                      <a:gd name="T54" fmla="*/ 109 w 286"/>
                      <a:gd name="T55" fmla="*/ 46 h 182"/>
                      <a:gd name="T56" fmla="*/ 107 w 286"/>
                      <a:gd name="T57" fmla="*/ 44 h 182"/>
                      <a:gd name="T58" fmla="*/ 106 w 286"/>
                      <a:gd name="T59" fmla="*/ 41 h 182"/>
                      <a:gd name="T60" fmla="*/ 101 w 286"/>
                      <a:gd name="T61" fmla="*/ 39 h 182"/>
                      <a:gd name="T62" fmla="*/ 102 w 286"/>
                      <a:gd name="T63" fmla="*/ 32 h 182"/>
                      <a:gd name="T64" fmla="*/ 94 w 286"/>
                      <a:gd name="T65" fmla="*/ 29 h 182"/>
                      <a:gd name="T66" fmla="*/ 90 w 286"/>
                      <a:gd name="T67" fmla="*/ 23 h 182"/>
                      <a:gd name="T68" fmla="*/ 81 w 286"/>
                      <a:gd name="T69" fmla="*/ 18 h 182"/>
                      <a:gd name="T70" fmla="*/ 72 w 286"/>
                      <a:gd name="T71" fmla="*/ 13 h 182"/>
                      <a:gd name="T72" fmla="*/ 67 w 286"/>
                      <a:gd name="T73" fmla="*/ 11 h 182"/>
                      <a:gd name="T74" fmla="*/ 51 w 286"/>
                      <a:gd name="T75" fmla="*/ 5 h 182"/>
                      <a:gd name="T76" fmla="*/ 44 w 286"/>
                      <a:gd name="T77" fmla="*/ 1 h 182"/>
                      <a:gd name="T78" fmla="*/ 41 w 286"/>
                      <a:gd name="T79" fmla="*/ 0 h 182"/>
                      <a:gd name="T80" fmla="*/ 30 w 286"/>
                      <a:gd name="T81" fmla="*/ 3 h 182"/>
                      <a:gd name="T82" fmla="*/ 24 w 286"/>
                      <a:gd name="T83" fmla="*/ 11 h 182"/>
                      <a:gd name="T84" fmla="*/ 20 w 286"/>
                      <a:gd name="T85" fmla="*/ 9 h 18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286" h="182">
                        <a:moveTo>
                          <a:pt x="46" y="28"/>
                        </a:moveTo>
                        <a:cubicBezTo>
                          <a:pt x="41" y="14"/>
                          <a:pt x="46" y="17"/>
                          <a:pt x="36" y="14"/>
                        </a:cubicBezTo>
                        <a:cubicBezTo>
                          <a:pt x="31" y="17"/>
                          <a:pt x="26" y="30"/>
                          <a:pt x="26" y="30"/>
                        </a:cubicBezTo>
                        <a:cubicBezTo>
                          <a:pt x="12" y="25"/>
                          <a:pt x="19" y="21"/>
                          <a:pt x="0" y="24"/>
                        </a:cubicBezTo>
                        <a:cubicBezTo>
                          <a:pt x="2" y="33"/>
                          <a:pt x="2" y="37"/>
                          <a:pt x="10" y="42"/>
                        </a:cubicBezTo>
                        <a:cubicBezTo>
                          <a:pt x="12" y="49"/>
                          <a:pt x="14" y="55"/>
                          <a:pt x="16" y="62"/>
                        </a:cubicBezTo>
                        <a:cubicBezTo>
                          <a:pt x="24" y="59"/>
                          <a:pt x="27" y="57"/>
                          <a:pt x="24" y="48"/>
                        </a:cubicBezTo>
                        <a:cubicBezTo>
                          <a:pt x="26" y="47"/>
                          <a:pt x="28" y="43"/>
                          <a:pt x="30" y="44"/>
                        </a:cubicBezTo>
                        <a:cubicBezTo>
                          <a:pt x="48" y="48"/>
                          <a:pt x="36" y="52"/>
                          <a:pt x="48" y="56"/>
                        </a:cubicBezTo>
                        <a:cubicBezTo>
                          <a:pt x="74" y="65"/>
                          <a:pt x="47" y="56"/>
                          <a:pt x="70" y="62"/>
                        </a:cubicBezTo>
                        <a:cubicBezTo>
                          <a:pt x="77" y="64"/>
                          <a:pt x="88" y="72"/>
                          <a:pt x="88" y="72"/>
                        </a:cubicBezTo>
                        <a:cubicBezTo>
                          <a:pt x="96" y="84"/>
                          <a:pt x="102" y="87"/>
                          <a:pt x="106" y="102"/>
                        </a:cubicBezTo>
                        <a:cubicBezTo>
                          <a:pt x="105" y="109"/>
                          <a:pt x="106" y="115"/>
                          <a:pt x="104" y="122"/>
                        </a:cubicBezTo>
                        <a:cubicBezTo>
                          <a:pt x="103" y="126"/>
                          <a:pt x="94" y="132"/>
                          <a:pt x="98" y="134"/>
                        </a:cubicBezTo>
                        <a:cubicBezTo>
                          <a:pt x="106" y="137"/>
                          <a:pt x="122" y="128"/>
                          <a:pt x="122" y="128"/>
                        </a:cubicBezTo>
                        <a:cubicBezTo>
                          <a:pt x="130" y="131"/>
                          <a:pt x="133" y="135"/>
                          <a:pt x="140" y="140"/>
                        </a:cubicBezTo>
                        <a:cubicBezTo>
                          <a:pt x="148" y="145"/>
                          <a:pt x="159" y="145"/>
                          <a:pt x="168" y="148"/>
                        </a:cubicBezTo>
                        <a:cubicBezTo>
                          <a:pt x="170" y="147"/>
                          <a:pt x="173" y="148"/>
                          <a:pt x="174" y="146"/>
                        </a:cubicBezTo>
                        <a:cubicBezTo>
                          <a:pt x="176" y="142"/>
                          <a:pt x="164" y="136"/>
                          <a:pt x="168" y="134"/>
                        </a:cubicBezTo>
                        <a:cubicBezTo>
                          <a:pt x="171" y="132"/>
                          <a:pt x="175" y="135"/>
                          <a:pt x="178" y="136"/>
                        </a:cubicBezTo>
                        <a:cubicBezTo>
                          <a:pt x="182" y="131"/>
                          <a:pt x="186" y="118"/>
                          <a:pt x="186" y="118"/>
                        </a:cubicBezTo>
                        <a:cubicBezTo>
                          <a:pt x="189" y="119"/>
                          <a:pt x="199" y="120"/>
                          <a:pt x="202" y="122"/>
                        </a:cubicBezTo>
                        <a:cubicBezTo>
                          <a:pt x="206" y="124"/>
                          <a:pt x="214" y="130"/>
                          <a:pt x="214" y="130"/>
                        </a:cubicBezTo>
                        <a:cubicBezTo>
                          <a:pt x="224" y="145"/>
                          <a:pt x="228" y="158"/>
                          <a:pt x="244" y="168"/>
                        </a:cubicBezTo>
                        <a:cubicBezTo>
                          <a:pt x="250" y="172"/>
                          <a:pt x="262" y="178"/>
                          <a:pt x="262" y="178"/>
                        </a:cubicBezTo>
                        <a:cubicBezTo>
                          <a:pt x="265" y="178"/>
                          <a:pt x="286" y="182"/>
                          <a:pt x="284" y="170"/>
                        </a:cubicBezTo>
                        <a:cubicBezTo>
                          <a:pt x="283" y="164"/>
                          <a:pt x="268" y="160"/>
                          <a:pt x="268" y="160"/>
                        </a:cubicBezTo>
                        <a:cubicBezTo>
                          <a:pt x="261" y="150"/>
                          <a:pt x="270" y="143"/>
                          <a:pt x="256" y="138"/>
                        </a:cubicBezTo>
                        <a:cubicBezTo>
                          <a:pt x="254" y="136"/>
                          <a:pt x="251" y="135"/>
                          <a:pt x="250" y="132"/>
                        </a:cubicBezTo>
                        <a:cubicBezTo>
                          <a:pt x="248" y="129"/>
                          <a:pt x="250" y="125"/>
                          <a:pt x="248" y="122"/>
                        </a:cubicBezTo>
                        <a:cubicBezTo>
                          <a:pt x="246" y="118"/>
                          <a:pt x="240" y="118"/>
                          <a:pt x="236" y="116"/>
                        </a:cubicBezTo>
                        <a:cubicBezTo>
                          <a:pt x="230" y="107"/>
                          <a:pt x="227" y="100"/>
                          <a:pt x="240" y="96"/>
                        </a:cubicBezTo>
                        <a:cubicBezTo>
                          <a:pt x="236" y="83"/>
                          <a:pt x="236" y="84"/>
                          <a:pt x="220" y="86"/>
                        </a:cubicBezTo>
                        <a:cubicBezTo>
                          <a:pt x="209" y="82"/>
                          <a:pt x="208" y="82"/>
                          <a:pt x="210" y="70"/>
                        </a:cubicBezTo>
                        <a:cubicBezTo>
                          <a:pt x="207" y="60"/>
                          <a:pt x="199" y="57"/>
                          <a:pt x="190" y="54"/>
                        </a:cubicBezTo>
                        <a:cubicBezTo>
                          <a:pt x="181" y="45"/>
                          <a:pt x="181" y="42"/>
                          <a:pt x="168" y="38"/>
                        </a:cubicBezTo>
                        <a:cubicBezTo>
                          <a:pt x="164" y="37"/>
                          <a:pt x="156" y="34"/>
                          <a:pt x="156" y="34"/>
                        </a:cubicBezTo>
                        <a:cubicBezTo>
                          <a:pt x="146" y="24"/>
                          <a:pt x="134" y="21"/>
                          <a:pt x="120" y="16"/>
                        </a:cubicBezTo>
                        <a:cubicBezTo>
                          <a:pt x="113" y="14"/>
                          <a:pt x="108" y="8"/>
                          <a:pt x="102" y="4"/>
                        </a:cubicBezTo>
                        <a:cubicBezTo>
                          <a:pt x="100" y="3"/>
                          <a:pt x="96" y="0"/>
                          <a:pt x="96" y="0"/>
                        </a:cubicBezTo>
                        <a:cubicBezTo>
                          <a:pt x="83" y="2"/>
                          <a:pt x="79" y="1"/>
                          <a:pt x="70" y="10"/>
                        </a:cubicBezTo>
                        <a:cubicBezTo>
                          <a:pt x="67" y="19"/>
                          <a:pt x="63" y="27"/>
                          <a:pt x="56" y="32"/>
                        </a:cubicBezTo>
                        <a:cubicBezTo>
                          <a:pt x="49" y="30"/>
                          <a:pt x="52" y="31"/>
                          <a:pt x="46"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8" name="Freeform 81"/>
                  <p:cNvSpPr>
                    <a:spLocks/>
                  </p:cNvSpPr>
                  <p:nvPr/>
                </p:nvSpPr>
                <p:spPr bwMode="ltGray">
                  <a:xfrm>
                    <a:off x="4770" y="599"/>
                    <a:ext cx="33" cy="26"/>
                  </a:xfrm>
                  <a:custGeom>
                    <a:avLst/>
                    <a:gdLst>
                      <a:gd name="T0" fmla="*/ 0 w 78"/>
                      <a:gd name="T1" fmla="*/ 19 h 78"/>
                      <a:gd name="T2" fmla="*/ 11 w 78"/>
                      <a:gd name="T3" fmla="*/ 20 h 78"/>
                      <a:gd name="T4" fmla="*/ 19 w 78"/>
                      <a:gd name="T5" fmla="*/ 16 h 78"/>
                      <a:gd name="T6" fmla="*/ 24 w 78"/>
                      <a:gd name="T7" fmla="*/ 10 h 78"/>
                      <a:gd name="T8" fmla="*/ 18 w 78"/>
                      <a:gd name="T9" fmla="*/ 5 h 78"/>
                      <a:gd name="T10" fmla="*/ 18 w 78"/>
                      <a:gd name="T11" fmla="*/ 1 h 78"/>
                      <a:gd name="T12" fmla="*/ 30 w 78"/>
                      <a:gd name="T13" fmla="*/ 9 h 78"/>
                      <a:gd name="T14" fmla="*/ 28 w 78"/>
                      <a:gd name="T15" fmla="*/ 18 h 78"/>
                      <a:gd name="T16" fmla="*/ 14 w 78"/>
                      <a:gd name="T17" fmla="*/ 26 h 78"/>
                      <a:gd name="T18" fmla="*/ 4 w 78"/>
                      <a:gd name="T19" fmla="*/ 22 h 78"/>
                      <a:gd name="T20" fmla="*/ 1 w 78"/>
                      <a:gd name="T21" fmla="*/ 21 h 78"/>
                      <a:gd name="T22" fmla="*/ 0 w 78"/>
                      <a:gd name="T23" fmla="*/ 19 h 7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8" h="78">
                        <a:moveTo>
                          <a:pt x="1" y="58"/>
                        </a:moveTo>
                        <a:cubicBezTo>
                          <a:pt x="6" y="44"/>
                          <a:pt x="18" y="57"/>
                          <a:pt x="27" y="60"/>
                        </a:cubicBezTo>
                        <a:cubicBezTo>
                          <a:pt x="35" y="57"/>
                          <a:pt x="38" y="52"/>
                          <a:pt x="45" y="48"/>
                        </a:cubicBezTo>
                        <a:cubicBezTo>
                          <a:pt x="48" y="40"/>
                          <a:pt x="51" y="36"/>
                          <a:pt x="57" y="30"/>
                        </a:cubicBezTo>
                        <a:cubicBezTo>
                          <a:pt x="55" y="23"/>
                          <a:pt x="43" y="14"/>
                          <a:pt x="43" y="14"/>
                        </a:cubicBezTo>
                        <a:cubicBezTo>
                          <a:pt x="33" y="0"/>
                          <a:pt x="30" y="1"/>
                          <a:pt x="43" y="4"/>
                        </a:cubicBezTo>
                        <a:cubicBezTo>
                          <a:pt x="54" y="11"/>
                          <a:pt x="58" y="22"/>
                          <a:pt x="71" y="26"/>
                        </a:cubicBezTo>
                        <a:cubicBezTo>
                          <a:pt x="78" y="37"/>
                          <a:pt x="78" y="46"/>
                          <a:pt x="67" y="54"/>
                        </a:cubicBezTo>
                        <a:cubicBezTo>
                          <a:pt x="51" y="49"/>
                          <a:pt x="53" y="71"/>
                          <a:pt x="33" y="78"/>
                        </a:cubicBezTo>
                        <a:cubicBezTo>
                          <a:pt x="16" y="72"/>
                          <a:pt x="25" y="76"/>
                          <a:pt x="9" y="66"/>
                        </a:cubicBezTo>
                        <a:cubicBezTo>
                          <a:pt x="7" y="65"/>
                          <a:pt x="3" y="62"/>
                          <a:pt x="3" y="62"/>
                        </a:cubicBezTo>
                        <a:cubicBezTo>
                          <a:pt x="0" y="54"/>
                          <a:pt x="13" y="42"/>
                          <a:pt x="1" y="5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099" name="Freeform 82"/>
                  <p:cNvSpPr>
                    <a:spLocks/>
                  </p:cNvSpPr>
                  <p:nvPr/>
                </p:nvSpPr>
                <p:spPr bwMode="ltGray">
                  <a:xfrm>
                    <a:off x="4840" y="544"/>
                    <a:ext cx="8" cy="6"/>
                  </a:xfrm>
                  <a:custGeom>
                    <a:avLst/>
                    <a:gdLst>
                      <a:gd name="T0" fmla="*/ 1 w 17"/>
                      <a:gd name="T1" fmla="*/ 1 h 18"/>
                      <a:gd name="T2" fmla="*/ 1 w 17"/>
                      <a:gd name="T3" fmla="*/ 5 h 18"/>
                      <a:gd name="T4" fmla="*/ 1 w 17"/>
                      <a:gd name="T5" fmla="*/ 1 h 18"/>
                      <a:gd name="T6" fmla="*/ 0 60000 65536"/>
                      <a:gd name="T7" fmla="*/ 0 60000 65536"/>
                      <a:gd name="T8" fmla="*/ 0 60000 65536"/>
                    </a:gdLst>
                    <a:ahLst/>
                    <a:cxnLst>
                      <a:cxn ang="T6">
                        <a:pos x="T0" y="T1"/>
                      </a:cxn>
                      <a:cxn ang="T7">
                        <a:pos x="T2" y="T3"/>
                      </a:cxn>
                      <a:cxn ang="T8">
                        <a:pos x="T4" y="T5"/>
                      </a:cxn>
                    </a:cxnLst>
                    <a:rect l="0" t="0" r="r" b="b"/>
                    <a:pathLst>
                      <a:path w="17" h="18">
                        <a:moveTo>
                          <a:pt x="3" y="4"/>
                        </a:moveTo>
                        <a:cubicBezTo>
                          <a:pt x="17" y="7"/>
                          <a:pt x="16" y="18"/>
                          <a:pt x="3" y="14"/>
                        </a:cubicBezTo>
                        <a:cubicBezTo>
                          <a:pt x="0" y="6"/>
                          <a:pt x="7" y="0"/>
                          <a:pt x="3" y="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0" name="Freeform 83"/>
                  <p:cNvSpPr>
                    <a:spLocks/>
                  </p:cNvSpPr>
                  <p:nvPr/>
                </p:nvSpPr>
                <p:spPr bwMode="ltGray">
                  <a:xfrm>
                    <a:off x="4747" y="494"/>
                    <a:ext cx="8" cy="5"/>
                  </a:xfrm>
                  <a:custGeom>
                    <a:avLst/>
                    <a:gdLst>
                      <a:gd name="T0" fmla="*/ 3 w 20"/>
                      <a:gd name="T1" fmla="*/ 4 h 15"/>
                      <a:gd name="T2" fmla="*/ 7 w 20"/>
                      <a:gd name="T3" fmla="*/ 1 h 15"/>
                      <a:gd name="T4" fmla="*/ 4 w 20"/>
                      <a:gd name="T5" fmla="*/ 4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1"/>
                          <a:pt x="6" y="0"/>
                          <a:pt x="17" y="2"/>
                        </a:cubicBezTo>
                        <a:cubicBezTo>
                          <a:pt x="20" y="10"/>
                          <a:pt x="18" y="15"/>
                          <a:pt x="9" y="12"/>
                        </a:cubicBezTo>
                        <a:cubicBezTo>
                          <a:pt x="4" y="4"/>
                          <a:pt x="4" y="4"/>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1" name="Freeform 84"/>
                  <p:cNvSpPr>
                    <a:spLocks/>
                  </p:cNvSpPr>
                  <p:nvPr/>
                </p:nvSpPr>
                <p:spPr bwMode="ltGray">
                  <a:xfrm>
                    <a:off x="4676" y="536"/>
                    <a:ext cx="8" cy="5"/>
                  </a:xfrm>
                  <a:custGeom>
                    <a:avLst/>
                    <a:gdLst>
                      <a:gd name="T0" fmla="*/ 3 w 20"/>
                      <a:gd name="T1" fmla="*/ 4 h 15"/>
                      <a:gd name="T2" fmla="*/ 6 w 20"/>
                      <a:gd name="T3" fmla="*/ 1 h 15"/>
                      <a:gd name="T4" fmla="*/ 6 w 20"/>
                      <a:gd name="T5" fmla="*/ 5 h 15"/>
                      <a:gd name="T6" fmla="*/ 3 w 20"/>
                      <a:gd name="T7" fmla="*/ 4 h 1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0" h="15">
                        <a:moveTo>
                          <a:pt x="7" y="12"/>
                        </a:moveTo>
                        <a:cubicBezTo>
                          <a:pt x="0" y="2"/>
                          <a:pt x="3" y="0"/>
                          <a:pt x="15" y="2"/>
                        </a:cubicBezTo>
                        <a:cubicBezTo>
                          <a:pt x="16" y="4"/>
                          <a:pt x="20" y="12"/>
                          <a:pt x="15" y="14"/>
                        </a:cubicBezTo>
                        <a:cubicBezTo>
                          <a:pt x="12" y="15"/>
                          <a:pt x="7" y="12"/>
                          <a:pt x="7"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2" name="Freeform 85"/>
                  <p:cNvSpPr>
                    <a:spLocks/>
                  </p:cNvSpPr>
                  <p:nvPr/>
                </p:nvSpPr>
                <p:spPr bwMode="ltGray">
                  <a:xfrm>
                    <a:off x="4598" y="523"/>
                    <a:ext cx="34" cy="27"/>
                  </a:xfrm>
                  <a:custGeom>
                    <a:avLst/>
                    <a:gdLst>
                      <a:gd name="T0" fmla="*/ 0 w 80"/>
                      <a:gd name="T1" fmla="*/ 17 h 80"/>
                      <a:gd name="T2" fmla="*/ 6 w 80"/>
                      <a:gd name="T3" fmla="*/ 8 h 80"/>
                      <a:gd name="T4" fmla="*/ 11 w 80"/>
                      <a:gd name="T5" fmla="*/ 7 h 80"/>
                      <a:gd name="T6" fmla="*/ 20 w 80"/>
                      <a:gd name="T7" fmla="*/ 6 h 80"/>
                      <a:gd name="T8" fmla="*/ 25 w 80"/>
                      <a:gd name="T9" fmla="*/ 0 h 80"/>
                      <a:gd name="T10" fmla="*/ 34 w 80"/>
                      <a:gd name="T11" fmla="*/ 14 h 80"/>
                      <a:gd name="T12" fmla="*/ 30 w 80"/>
                      <a:gd name="T13" fmla="*/ 19 h 80"/>
                      <a:gd name="T14" fmla="*/ 23 w 80"/>
                      <a:gd name="T15" fmla="*/ 21 h 80"/>
                      <a:gd name="T16" fmla="*/ 20 w 80"/>
                      <a:gd name="T17" fmla="*/ 27 h 80"/>
                      <a:gd name="T18" fmla="*/ 14 w 80"/>
                      <a:gd name="T19" fmla="*/ 23 h 80"/>
                      <a:gd name="T20" fmla="*/ 16 w 80"/>
                      <a:gd name="T21" fmla="*/ 18 h 80"/>
                      <a:gd name="T22" fmla="*/ 13 w 80"/>
                      <a:gd name="T23" fmla="*/ 9 h 80"/>
                      <a:gd name="T24" fmla="*/ 9 w 80"/>
                      <a:gd name="T25" fmla="*/ 16 h 80"/>
                      <a:gd name="T26" fmla="*/ 3 w 80"/>
                      <a:gd name="T27" fmla="*/ 19 h 80"/>
                      <a:gd name="T28" fmla="*/ 0 w 80"/>
                      <a:gd name="T29" fmla="*/ 17 h 8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80" h="80">
                        <a:moveTo>
                          <a:pt x="0" y="50"/>
                        </a:moveTo>
                        <a:cubicBezTo>
                          <a:pt x="1" y="47"/>
                          <a:pt x="12" y="25"/>
                          <a:pt x="14" y="24"/>
                        </a:cubicBezTo>
                        <a:cubicBezTo>
                          <a:pt x="17" y="22"/>
                          <a:pt x="26" y="20"/>
                          <a:pt x="26" y="20"/>
                        </a:cubicBezTo>
                        <a:cubicBezTo>
                          <a:pt x="34" y="23"/>
                          <a:pt x="40" y="21"/>
                          <a:pt x="48" y="18"/>
                        </a:cubicBezTo>
                        <a:cubicBezTo>
                          <a:pt x="52" y="12"/>
                          <a:pt x="54" y="6"/>
                          <a:pt x="58" y="0"/>
                        </a:cubicBezTo>
                        <a:cubicBezTo>
                          <a:pt x="70" y="4"/>
                          <a:pt x="76" y="28"/>
                          <a:pt x="80" y="40"/>
                        </a:cubicBezTo>
                        <a:cubicBezTo>
                          <a:pt x="75" y="54"/>
                          <a:pt x="80" y="50"/>
                          <a:pt x="70" y="56"/>
                        </a:cubicBezTo>
                        <a:cubicBezTo>
                          <a:pt x="61" y="53"/>
                          <a:pt x="59" y="54"/>
                          <a:pt x="54" y="62"/>
                        </a:cubicBezTo>
                        <a:cubicBezTo>
                          <a:pt x="57" y="71"/>
                          <a:pt x="56" y="75"/>
                          <a:pt x="48" y="80"/>
                        </a:cubicBezTo>
                        <a:cubicBezTo>
                          <a:pt x="40" y="77"/>
                          <a:pt x="39" y="72"/>
                          <a:pt x="32" y="68"/>
                        </a:cubicBezTo>
                        <a:cubicBezTo>
                          <a:pt x="26" y="59"/>
                          <a:pt x="30" y="57"/>
                          <a:pt x="38" y="52"/>
                        </a:cubicBezTo>
                        <a:cubicBezTo>
                          <a:pt x="41" y="42"/>
                          <a:pt x="39" y="34"/>
                          <a:pt x="30" y="28"/>
                        </a:cubicBezTo>
                        <a:cubicBezTo>
                          <a:pt x="20" y="31"/>
                          <a:pt x="30" y="40"/>
                          <a:pt x="20" y="48"/>
                        </a:cubicBezTo>
                        <a:cubicBezTo>
                          <a:pt x="16" y="51"/>
                          <a:pt x="8" y="56"/>
                          <a:pt x="8" y="56"/>
                        </a:cubicBezTo>
                        <a:cubicBezTo>
                          <a:pt x="2" y="50"/>
                          <a:pt x="5" y="50"/>
                          <a:pt x="0" y="50"/>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3" name="Freeform 86"/>
                  <p:cNvSpPr>
                    <a:spLocks/>
                  </p:cNvSpPr>
                  <p:nvPr/>
                </p:nvSpPr>
                <p:spPr bwMode="ltGray">
                  <a:xfrm>
                    <a:off x="4587" y="466"/>
                    <a:ext cx="40" cy="58"/>
                  </a:xfrm>
                  <a:custGeom>
                    <a:avLst/>
                    <a:gdLst>
                      <a:gd name="T0" fmla="*/ 6 w 94"/>
                      <a:gd name="T1" fmla="*/ 32 h 174"/>
                      <a:gd name="T2" fmla="*/ 11 w 94"/>
                      <a:gd name="T3" fmla="*/ 43 h 174"/>
                      <a:gd name="T4" fmla="*/ 14 w 94"/>
                      <a:gd name="T5" fmla="*/ 36 h 174"/>
                      <a:gd name="T6" fmla="*/ 22 w 94"/>
                      <a:gd name="T7" fmla="*/ 33 h 174"/>
                      <a:gd name="T8" fmla="*/ 20 w 94"/>
                      <a:gd name="T9" fmla="*/ 41 h 174"/>
                      <a:gd name="T10" fmla="*/ 28 w 94"/>
                      <a:gd name="T11" fmla="*/ 42 h 174"/>
                      <a:gd name="T12" fmla="*/ 32 w 94"/>
                      <a:gd name="T13" fmla="*/ 47 h 174"/>
                      <a:gd name="T14" fmla="*/ 25 w 94"/>
                      <a:gd name="T15" fmla="*/ 49 h 174"/>
                      <a:gd name="T16" fmla="*/ 31 w 94"/>
                      <a:gd name="T17" fmla="*/ 58 h 174"/>
                      <a:gd name="T18" fmla="*/ 36 w 94"/>
                      <a:gd name="T19" fmla="*/ 51 h 174"/>
                      <a:gd name="T20" fmla="*/ 35 w 94"/>
                      <a:gd name="T21" fmla="*/ 37 h 174"/>
                      <a:gd name="T22" fmla="*/ 26 w 94"/>
                      <a:gd name="T23" fmla="*/ 35 h 174"/>
                      <a:gd name="T24" fmla="*/ 21 w 94"/>
                      <a:gd name="T25" fmla="*/ 27 h 174"/>
                      <a:gd name="T26" fmla="*/ 14 w 94"/>
                      <a:gd name="T27" fmla="*/ 27 h 174"/>
                      <a:gd name="T28" fmla="*/ 13 w 94"/>
                      <a:gd name="T29" fmla="*/ 23 h 174"/>
                      <a:gd name="T30" fmla="*/ 18 w 94"/>
                      <a:gd name="T31" fmla="*/ 14 h 174"/>
                      <a:gd name="T32" fmla="*/ 13 w 94"/>
                      <a:gd name="T33" fmla="*/ 0 h 174"/>
                      <a:gd name="T34" fmla="*/ 8 w 94"/>
                      <a:gd name="T35" fmla="*/ 7 h 174"/>
                      <a:gd name="T36" fmla="*/ 2 w 94"/>
                      <a:gd name="T37" fmla="*/ 15 h 174"/>
                      <a:gd name="T38" fmla="*/ 6 w 94"/>
                      <a:gd name="T39" fmla="*/ 25 h 174"/>
                      <a:gd name="T40" fmla="*/ 6 w 94"/>
                      <a:gd name="T41" fmla="*/ 32 h 17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94" h="174">
                        <a:moveTo>
                          <a:pt x="14" y="96"/>
                        </a:moveTo>
                        <a:cubicBezTo>
                          <a:pt x="11" y="109"/>
                          <a:pt x="15" y="120"/>
                          <a:pt x="26" y="128"/>
                        </a:cubicBezTo>
                        <a:cubicBezTo>
                          <a:pt x="34" y="120"/>
                          <a:pt x="35" y="119"/>
                          <a:pt x="32" y="108"/>
                        </a:cubicBezTo>
                        <a:cubicBezTo>
                          <a:pt x="35" y="92"/>
                          <a:pt x="39" y="92"/>
                          <a:pt x="52" y="100"/>
                        </a:cubicBezTo>
                        <a:cubicBezTo>
                          <a:pt x="59" y="110"/>
                          <a:pt x="49" y="114"/>
                          <a:pt x="46" y="124"/>
                        </a:cubicBezTo>
                        <a:cubicBezTo>
                          <a:pt x="50" y="137"/>
                          <a:pt x="57" y="129"/>
                          <a:pt x="66" y="126"/>
                        </a:cubicBezTo>
                        <a:cubicBezTo>
                          <a:pt x="77" y="129"/>
                          <a:pt x="79" y="131"/>
                          <a:pt x="76" y="142"/>
                        </a:cubicBezTo>
                        <a:cubicBezTo>
                          <a:pt x="67" y="139"/>
                          <a:pt x="65" y="141"/>
                          <a:pt x="58" y="148"/>
                        </a:cubicBezTo>
                        <a:cubicBezTo>
                          <a:pt x="60" y="160"/>
                          <a:pt x="62" y="170"/>
                          <a:pt x="74" y="174"/>
                        </a:cubicBezTo>
                        <a:cubicBezTo>
                          <a:pt x="77" y="165"/>
                          <a:pt x="74" y="157"/>
                          <a:pt x="84" y="154"/>
                        </a:cubicBezTo>
                        <a:cubicBezTo>
                          <a:pt x="91" y="143"/>
                          <a:pt x="94" y="122"/>
                          <a:pt x="82" y="112"/>
                        </a:cubicBezTo>
                        <a:cubicBezTo>
                          <a:pt x="77" y="108"/>
                          <a:pt x="66" y="108"/>
                          <a:pt x="60" y="106"/>
                        </a:cubicBezTo>
                        <a:cubicBezTo>
                          <a:pt x="65" y="92"/>
                          <a:pt x="66" y="87"/>
                          <a:pt x="50" y="82"/>
                        </a:cubicBezTo>
                        <a:cubicBezTo>
                          <a:pt x="48" y="82"/>
                          <a:pt x="37" y="86"/>
                          <a:pt x="34" y="82"/>
                        </a:cubicBezTo>
                        <a:cubicBezTo>
                          <a:pt x="32" y="79"/>
                          <a:pt x="30" y="70"/>
                          <a:pt x="30" y="70"/>
                        </a:cubicBezTo>
                        <a:cubicBezTo>
                          <a:pt x="32" y="54"/>
                          <a:pt x="32" y="52"/>
                          <a:pt x="42" y="42"/>
                        </a:cubicBezTo>
                        <a:cubicBezTo>
                          <a:pt x="41" y="30"/>
                          <a:pt x="45" y="5"/>
                          <a:pt x="30" y="0"/>
                        </a:cubicBezTo>
                        <a:cubicBezTo>
                          <a:pt x="14" y="4"/>
                          <a:pt x="16" y="4"/>
                          <a:pt x="18" y="22"/>
                        </a:cubicBezTo>
                        <a:cubicBezTo>
                          <a:pt x="16" y="39"/>
                          <a:pt x="15" y="35"/>
                          <a:pt x="4" y="46"/>
                        </a:cubicBezTo>
                        <a:cubicBezTo>
                          <a:pt x="0" y="59"/>
                          <a:pt x="5" y="67"/>
                          <a:pt x="14" y="76"/>
                        </a:cubicBezTo>
                        <a:cubicBezTo>
                          <a:pt x="15" y="80"/>
                          <a:pt x="17" y="93"/>
                          <a:pt x="14" y="9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4" name="Freeform 87"/>
                  <p:cNvSpPr>
                    <a:spLocks/>
                  </p:cNvSpPr>
                  <p:nvPr/>
                </p:nvSpPr>
                <p:spPr bwMode="ltGray">
                  <a:xfrm>
                    <a:off x="4597" y="508"/>
                    <a:ext cx="14" cy="17"/>
                  </a:xfrm>
                  <a:custGeom>
                    <a:avLst/>
                    <a:gdLst>
                      <a:gd name="T0" fmla="*/ 3 w 32"/>
                      <a:gd name="T1" fmla="*/ 8 h 50"/>
                      <a:gd name="T2" fmla="*/ 5 w 32"/>
                      <a:gd name="T3" fmla="*/ 0 h 50"/>
                      <a:gd name="T4" fmla="*/ 9 w 32"/>
                      <a:gd name="T5" fmla="*/ 5 h 50"/>
                      <a:gd name="T6" fmla="*/ 10 w 32"/>
                      <a:gd name="T7" fmla="*/ 8 h 50"/>
                      <a:gd name="T8" fmla="*/ 12 w 32"/>
                      <a:gd name="T9" fmla="*/ 9 h 50"/>
                      <a:gd name="T10" fmla="*/ 14 w 32"/>
                      <a:gd name="T11" fmla="*/ 13 h 50"/>
                      <a:gd name="T12" fmla="*/ 8 w 32"/>
                      <a:gd name="T13" fmla="*/ 17 h 50"/>
                      <a:gd name="T14" fmla="*/ 3 w 32"/>
                      <a:gd name="T15" fmla="*/ 8 h 50"/>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2" h="50">
                        <a:moveTo>
                          <a:pt x="6" y="24"/>
                        </a:moveTo>
                        <a:cubicBezTo>
                          <a:pt x="0" y="15"/>
                          <a:pt x="3" y="6"/>
                          <a:pt x="12" y="0"/>
                        </a:cubicBezTo>
                        <a:cubicBezTo>
                          <a:pt x="23" y="3"/>
                          <a:pt x="23" y="5"/>
                          <a:pt x="20" y="16"/>
                        </a:cubicBezTo>
                        <a:cubicBezTo>
                          <a:pt x="21" y="19"/>
                          <a:pt x="20" y="22"/>
                          <a:pt x="22" y="24"/>
                        </a:cubicBezTo>
                        <a:cubicBezTo>
                          <a:pt x="23" y="26"/>
                          <a:pt x="27" y="24"/>
                          <a:pt x="28" y="26"/>
                        </a:cubicBezTo>
                        <a:cubicBezTo>
                          <a:pt x="30" y="29"/>
                          <a:pt x="32" y="38"/>
                          <a:pt x="32" y="38"/>
                        </a:cubicBezTo>
                        <a:cubicBezTo>
                          <a:pt x="29" y="46"/>
                          <a:pt x="26" y="47"/>
                          <a:pt x="18" y="50"/>
                        </a:cubicBezTo>
                        <a:cubicBezTo>
                          <a:pt x="12" y="41"/>
                          <a:pt x="18" y="24"/>
                          <a:pt x="6" y="2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5" name="Freeform 88"/>
                  <p:cNvSpPr>
                    <a:spLocks/>
                  </p:cNvSpPr>
                  <p:nvPr/>
                </p:nvSpPr>
                <p:spPr bwMode="ltGray">
                  <a:xfrm>
                    <a:off x="4569" y="512"/>
                    <a:ext cx="19" cy="17"/>
                  </a:xfrm>
                  <a:custGeom>
                    <a:avLst/>
                    <a:gdLst>
                      <a:gd name="T0" fmla="*/ 0 w 43"/>
                      <a:gd name="T1" fmla="*/ 15 h 50"/>
                      <a:gd name="T2" fmla="*/ 10 w 43"/>
                      <a:gd name="T3" fmla="*/ 7 h 50"/>
                      <a:gd name="T4" fmla="*/ 16 w 43"/>
                      <a:gd name="T5" fmla="*/ 0 h 50"/>
                      <a:gd name="T6" fmla="*/ 11 w 43"/>
                      <a:gd name="T7" fmla="*/ 10 h 50"/>
                      <a:gd name="T8" fmla="*/ 1 w 43"/>
                      <a:gd name="T9" fmla="*/ 17 h 50"/>
                      <a:gd name="T10" fmla="*/ 0 w 43"/>
                      <a:gd name="T11" fmla="*/ 15 h 5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50">
                        <a:moveTo>
                          <a:pt x="0" y="44"/>
                        </a:moveTo>
                        <a:cubicBezTo>
                          <a:pt x="6" y="38"/>
                          <a:pt x="18" y="29"/>
                          <a:pt x="22" y="20"/>
                        </a:cubicBezTo>
                        <a:cubicBezTo>
                          <a:pt x="27" y="10"/>
                          <a:pt x="25" y="4"/>
                          <a:pt x="36" y="0"/>
                        </a:cubicBezTo>
                        <a:cubicBezTo>
                          <a:pt x="43" y="11"/>
                          <a:pt x="36" y="24"/>
                          <a:pt x="24" y="28"/>
                        </a:cubicBezTo>
                        <a:cubicBezTo>
                          <a:pt x="21" y="38"/>
                          <a:pt x="12" y="47"/>
                          <a:pt x="2" y="50"/>
                        </a:cubicBezTo>
                        <a:cubicBezTo>
                          <a:pt x="1" y="48"/>
                          <a:pt x="0" y="44"/>
                          <a:pt x="0" y="44"/>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6" name="Freeform 89"/>
                  <p:cNvSpPr>
                    <a:spLocks/>
                  </p:cNvSpPr>
                  <p:nvPr/>
                </p:nvSpPr>
                <p:spPr bwMode="ltGray">
                  <a:xfrm>
                    <a:off x="4784" y="275"/>
                    <a:ext cx="18" cy="10"/>
                  </a:xfrm>
                  <a:custGeom>
                    <a:avLst/>
                    <a:gdLst>
                      <a:gd name="T0" fmla="*/ 0 w 41"/>
                      <a:gd name="T1" fmla="*/ 9 h 29"/>
                      <a:gd name="T2" fmla="*/ 5 w 41"/>
                      <a:gd name="T3" fmla="*/ 10 h 29"/>
                      <a:gd name="T4" fmla="*/ 0 w 41"/>
                      <a:gd name="T5" fmla="*/ 9 h 29"/>
                      <a:gd name="T6" fmla="*/ 0 60000 65536"/>
                      <a:gd name="T7" fmla="*/ 0 60000 65536"/>
                      <a:gd name="T8" fmla="*/ 0 60000 65536"/>
                    </a:gdLst>
                    <a:ahLst/>
                    <a:cxnLst>
                      <a:cxn ang="T6">
                        <a:pos x="T0" y="T1"/>
                      </a:cxn>
                      <a:cxn ang="T7">
                        <a:pos x="T2" y="T3"/>
                      </a:cxn>
                      <a:cxn ang="T8">
                        <a:pos x="T4" y="T5"/>
                      </a:cxn>
                    </a:cxnLst>
                    <a:rect l="0" t="0" r="r" b="b"/>
                    <a:pathLst>
                      <a:path w="41" h="29">
                        <a:moveTo>
                          <a:pt x="0" y="25"/>
                        </a:moveTo>
                        <a:cubicBezTo>
                          <a:pt x="10" y="11"/>
                          <a:pt x="41" y="0"/>
                          <a:pt x="12" y="29"/>
                        </a:cubicBezTo>
                        <a:cubicBezTo>
                          <a:pt x="8" y="28"/>
                          <a:pt x="0" y="25"/>
                          <a:pt x="0"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7" name="Freeform 90"/>
                  <p:cNvSpPr>
                    <a:spLocks/>
                  </p:cNvSpPr>
                  <p:nvPr/>
                </p:nvSpPr>
                <p:spPr bwMode="ltGray">
                  <a:xfrm>
                    <a:off x="4293" y="246"/>
                    <a:ext cx="438" cy="152"/>
                  </a:xfrm>
                  <a:custGeom>
                    <a:avLst/>
                    <a:gdLst>
                      <a:gd name="T0" fmla="*/ 73 w 438"/>
                      <a:gd name="T1" fmla="*/ 1 h 152"/>
                      <a:gd name="T2" fmla="*/ 438 w 438"/>
                      <a:gd name="T3" fmla="*/ 0 h 152"/>
                      <a:gd name="T4" fmla="*/ 416 w 438"/>
                      <a:gd name="T5" fmla="*/ 54 h 152"/>
                      <a:gd name="T6" fmla="*/ 397 w 438"/>
                      <a:gd name="T7" fmla="*/ 68 h 152"/>
                      <a:gd name="T8" fmla="*/ 392 w 438"/>
                      <a:gd name="T9" fmla="*/ 70 h 152"/>
                      <a:gd name="T10" fmla="*/ 375 w 438"/>
                      <a:gd name="T11" fmla="*/ 73 h 152"/>
                      <a:gd name="T12" fmla="*/ 361 w 438"/>
                      <a:gd name="T13" fmla="*/ 88 h 152"/>
                      <a:gd name="T14" fmla="*/ 362 w 438"/>
                      <a:gd name="T15" fmla="*/ 99 h 152"/>
                      <a:gd name="T16" fmla="*/ 364 w 438"/>
                      <a:gd name="T17" fmla="*/ 107 h 152"/>
                      <a:gd name="T18" fmla="*/ 366 w 438"/>
                      <a:gd name="T19" fmla="*/ 113 h 152"/>
                      <a:gd name="T20" fmla="*/ 362 w 438"/>
                      <a:gd name="T21" fmla="*/ 122 h 152"/>
                      <a:gd name="T22" fmla="*/ 351 w 438"/>
                      <a:gd name="T23" fmla="*/ 120 h 152"/>
                      <a:gd name="T24" fmla="*/ 342 w 438"/>
                      <a:gd name="T25" fmla="*/ 129 h 152"/>
                      <a:gd name="T26" fmla="*/ 347 w 438"/>
                      <a:gd name="T27" fmla="*/ 105 h 152"/>
                      <a:gd name="T28" fmla="*/ 338 w 438"/>
                      <a:gd name="T29" fmla="*/ 100 h 152"/>
                      <a:gd name="T30" fmla="*/ 344 w 438"/>
                      <a:gd name="T31" fmla="*/ 93 h 152"/>
                      <a:gd name="T32" fmla="*/ 342 w 438"/>
                      <a:gd name="T33" fmla="*/ 89 h 152"/>
                      <a:gd name="T34" fmla="*/ 320 w 438"/>
                      <a:gd name="T35" fmla="*/ 94 h 152"/>
                      <a:gd name="T36" fmla="*/ 317 w 438"/>
                      <a:gd name="T37" fmla="*/ 85 h 152"/>
                      <a:gd name="T38" fmla="*/ 297 w 438"/>
                      <a:gd name="T39" fmla="*/ 94 h 152"/>
                      <a:gd name="T40" fmla="*/ 320 w 438"/>
                      <a:gd name="T41" fmla="*/ 103 h 152"/>
                      <a:gd name="T42" fmla="*/ 305 w 438"/>
                      <a:gd name="T43" fmla="*/ 117 h 152"/>
                      <a:gd name="T44" fmla="*/ 311 w 438"/>
                      <a:gd name="T45" fmla="*/ 126 h 152"/>
                      <a:gd name="T46" fmla="*/ 315 w 438"/>
                      <a:gd name="T47" fmla="*/ 138 h 152"/>
                      <a:gd name="T48" fmla="*/ 309 w 438"/>
                      <a:gd name="T49" fmla="*/ 139 h 152"/>
                      <a:gd name="T50" fmla="*/ 314 w 438"/>
                      <a:gd name="T51" fmla="*/ 144 h 152"/>
                      <a:gd name="T52" fmla="*/ 307 w 438"/>
                      <a:gd name="T53" fmla="*/ 152 h 152"/>
                      <a:gd name="T54" fmla="*/ 0 w 438"/>
                      <a:gd name="T55" fmla="*/ 149 h 152"/>
                      <a:gd name="T56" fmla="*/ 73 w 438"/>
                      <a:gd name="T57" fmla="*/ 1 h 152"/>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438" h="152">
                        <a:moveTo>
                          <a:pt x="73" y="1"/>
                        </a:moveTo>
                        <a:lnTo>
                          <a:pt x="438" y="0"/>
                        </a:lnTo>
                        <a:cubicBezTo>
                          <a:pt x="432" y="15"/>
                          <a:pt x="429" y="42"/>
                          <a:pt x="416" y="54"/>
                        </a:cubicBezTo>
                        <a:cubicBezTo>
                          <a:pt x="410" y="60"/>
                          <a:pt x="405" y="63"/>
                          <a:pt x="397" y="68"/>
                        </a:cubicBezTo>
                        <a:cubicBezTo>
                          <a:pt x="396" y="69"/>
                          <a:pt x="392" y="70"/>
                          <a:pt x="392" y="70"/>
                        </a:cubicBezTo>
                        <a:cubicBezTo>
                          <a:pt x="377" y="63"/>
                          <a:pt x="385" y="68"/>
                          <a:pt x="375" y="73"/>
                        </a:cubicBezTo>
                        <a:cubicBezTo>
                          <a:pt x="371" y="82"/>
                          <a:pt x="371" y="83"/>
                          <a:pt x="361" y="88"/>
                        </a:cubicBezTo>
                        <a:cubicBezTo>
                          <a:pt x="359" y="92"/>
                          <a:pt x="364" y="93"/>
                          <a:pt x="362" y="99"/>
                        </a:cubicBezTo>
                        <a:cubicBezTo>
                          <a:pt x="363" y="102"/>
                          <a:pt x="364" y="105"/>
                          <a:pt x="364" y="107"/>
                        </a:cubicBezTo>
                        <a:cubicBezTo>
                          <a:pt x="365" y="109"/>
                          <a:pt x="366" y="111"/>
                          <a:pt x="366" y="113"/>
                        </a:cubicBezTo>
                        <a:cubicBezTo>
                          <a:pt x="365" y="115"/>
                          <a:pt x="364" y="120"/>
                          <a:pt x="362" y="122"/>
                        </a:cubicBezTo>
                        <a:cubicBezTo>
                          <a:pt x="359" y="123"/>
                          <a:pt x="354" y="119"/>
                          <a:pt x="351" y="120"/>
                        </a:cubicBezTo>
                        <a:cubicBezTo>
                          <a:pt x="347" y="129"/>
                          <a:pt x="352" y="127"/>
                          <a:pt x="342" y="129"/>
                        </a:cubicBezTo>
                        <a:cubicBezTo>
                          <a:pt x="340" y="123"/>
                          <a:pt x="345" y="111"/>
                          <a:pt x="347" y="105"/>
                        </a:cubicBezTo>
                        <a:cubicBezTo>
                          <a:pt x="347" y="100"/>
                          <a:pt x="338" y="102"/>
                          <a:pt x="338" y="100"/>
                        </a:cubicBezTo>
                        <a:cubicBezTo>
                          <a:pt x="338" y="98"/>
                          <a:pt x="344" y="95"/>
                          <a:pt x="344" y="93"/>
                        </a:cubicBezTo>
                        <a:cubicBezTo>
                          <a:pt x="344" y="92"/>
                          <a:pt x="344" y="89"/>
                          <a:pt x="342" y="89"/>
                        </a:cubicBezTo>
                        <a:cubicBezTo>
                          <a:pt x="339" y="89"/>
                          <a:pt x="324" y="94"/>
                          <a:pt x="320" y="94"/>
                        </a:cubicBezTo>
                        <a:cubicBezTo>
                          <a:pt x="317" y="86"/>
                          <a:pt x="328" y="88"/>
                          <a:pt x="317" y="85"/>
                        </a:cubicBezTo>
                        <a:cubicBezTo>
                          <a:pt x="311" y="91"/>
                          <a:pt x="306" y="93"/>
                          <a:pt x="297" y="94"/>
                        </a:cubicBezTo>
                        <a:cubicBezTo>
                          <a:pt x="300" y="104"/>
                          <a:pt x="307" y="101"/>
                          <a:pt x="320" y="103"/>
                        </a:cubicBezTo>
                        <a:cubicBezTo>
                          <a:pt x="318" y="109"/>
                          <a:pt x="311" y="111"/>
                          <a:pt x="305" y="117"/>
                        </a:cubicBezTo>
                        <a:lnTo>
                          <a:pt x="311" y="126"/>
                        </a:lnTo>
                        <a:lnTo>
                          <a:pt x="315" y="138"/>
                        </a:lnTo>
                        <a:lnTo>
                          <a:pt x="309" y="139"/>
                        </a:lnTo>
                        <a:lnTo>
                          <a:pt x="314" y="144"/>
                        </a:lnTo>
                        <a:lnTo>
                          <a:pt x="307" y="152"/>
                        </a:lnTo>
                        <a:lnTo>
                          <a:pt x="0" y="149"/>
                        </a:lnTo>
                        <a:lnTo>
                          <a:pt x="73" y="1"/>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8" name="Freeform 91"/>
                  <p:cNvSpPr>
                    <a:spLocks/>
                  </p:cNvSpPr>
                  <p:nvPr/>
                </p:nvSpPr>
                <p:spPr bwMode="ltGray">
                  <a:xfrm>
                    <a:off x="4731" y="240"/>
                    <a:ext cx="20" cy="55"/>
                  </a:xfrm>
                  <a:custGeom>
                    <a:avLst/>
                    <a:gdLst>
                      <a:gd name="T0" fmla="*/ 2 w 47"/>
                      <a:gd name="T1" fmla="*/ 52 h 165"/>
                      <a:gd name="T2" fmla="*/ 6 w 47"/>
                      <a:gd name="T3" fmla="*/ 36 h 165"/>
                      <a:gd name="T4" fmla="*/ 7 w 47"/>
                      <a:gd name="T5" fmla="*/ 23 h 165"/>
                      <a:gd name="T6" fmla="*/ 5 w 47"/>
                      <a:gd name="T7" fmla="*/ 13 h 165"/>
                      <a:gd name="T8" fmla="*/ 7 w 47"/>
                      <a:gd name="T9" fmla="*/ 4 h 165"/>
                      <a:gd name="T10" fmla="*/ 9 w 47"/>
                      <a:gd name="T11" fmla="*/ 0 h 165"/>
                      <a:gd name="T12" fmla="*/ 13 w 47"/>
                      <a:gd name="T13" fmla="*/ 10 h 165"/>
                      <a:gd name="T14" fmla="*/ 20 w 47"/>
                      <a:gd name="T15" fmla="*/ 33 h 165"/>
                      <a:gd name="T16" fmla="*/ 13 w 47"/>
                      <a:gd name="T17" fmla="*/ 36 h 165"/>
                      <a:gd name="T18" fmla="*/ 10 w 47"/>
                      <a:gd name="T19" fmla="*/ 42 h 165"/>
                      <a:gd name="T20" fmla="*/ 9 w 47"/>
                      <a:gd name="T21" fmla="*/ 44 h 165"/>
                      <a:gd name="T22" fmla="*/ 11 w 47"/>
                      <a:gd name="T23" fmla="*/ 45 h 165"/>
                      <a:gd name="T24" fmla="*/ 13 w 47"/>
                      <a:gd name="T25" fmla="*/ 49 h 165"/>
                      <a:gd name="T26" fmla="*/ 6 w 47"/>
                      <a:gd name="T27" fmla="*/ 49 h 165"/>
                      <a:gd name="T28" fmla="*/ 3 w 47"/>
                      <a:gd name="T29" fmla="*/ 53 h 165"/>
                      <a:gd name="T30" fmla="*/ 1 w 47"/>
                      <a:gd name="T31" fmla="*/ 51 h 165"/>
                      <a:gd name="T32" fmla="*/ 2 w 47"/>
                      <a:gd name="T33" fmla="*/ 52 h 16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47" h="165">
                        <a:moveTo>
                          <a:pt x="5" y="156"/>
                        </a:moveTo>
                        <a:cubicBezTo>
                          <a:pt x="0" y="141"/>
                          <a:pt x="1" y="118"/>
                          <a:pt x="15" y="108"/>
                        </a:cubicBezTo>
                        <a:cubicBezTo>
                          <a:pt x="16" y="95"/>
                          <a:pt x="17" y="81"/>
                          <a:pt x="17" y="68"/>
                        </a:cubicBezTo>
                        <a:cubicBezTo>
                          <a:pt x="17" y="58"/>
                          <a:pt x="11" y="40"/>
                          <a:pt x="11" y="40"/>
                        </a:cubicBezTo>
                        <a:cubicBezTo>
                          <a:pt x="14" y="20"/>
                          <a:pt x="11" y="29"/>
                          <a:pt x="17" y="12"/>
                        </a:cubicBezTo>
                        <a:cubicBezTo>
                          <a:pt x="18" y="8"/>
                          <a:pt x="21" y="0"/>
                          <a:pt x="21" y="0"/>
                        </a:cubicBezTo>
                        <a:cubicBezTo>
                          <a:pt x="38" y="6"/>
                          <a:pt x="33" y="7"/>
                          <a:pt x="31" y="30"/>
                        </a:cubicBezTo>
                        <a:cubicBezTo>
                          <a:pt x="38" y="52"/>
                          <a:pt x="40" y="76"/>
                          <a:pt x="47" y="98"/>
                        </a:cubicBezTo>
                        <a:cubicBezTo>
                          <a:pt x="44" y="116"/>
                          <a:pt x="45" y="113"/>
                          <a:pt x="31" y="108"/>
                        </a:cubicBezTo>
                        <a:cubicBezTo>
                          <a:pt x="25" y="118"/>
                          <a:pt x="28" y="112"/>
                          <a:pt x="23" y="126"/>
                        </a:cubicBezTo>
                        <a:cubicBezTo>
                          <a:pt x="22" y="128"/>
                          <a:pt x="21" y="132"/>
                          <a:pt x="21" y="132"/>
                        </a:cubicBezTo>
                        <a:cubicBezTo>
                          <a:pt x="23" y="133"/>
                          <a:pt x="26" y="132"/>
                          <a:pt x="27" y="134"/>
                        </a:cubicBezTo>
                        <a:cubicBezTo>
                          <a:pt x="29" y="137"/>
                          <a:pt x="31" y="146"/>
                          <a:pt x="31" y="146"/>
                        </a:cubicBezTo>
                        <a:cubicBezTo>
                          <a:pt x="27" y="165"/>
                          <a:pt x="23" y="155"/>
                          <a:pt x="13" y="148"/>
                        </a:cubicBezTo>
                        <a:cubicBezTo>
                          <a:pt x="11" y="152"/>
                          <a:pt x="11" y="160"/>
                          <a:pt x="7" y="160"/>
                        </a:cubicBezTo>
                        <a:cubicBezTo>
                          <a:pt x="5" y="160"/>
                          <a:pt x="4" y="156"/>
                          <a:pt x="3" y="154"/>
                        </a:cubicBezTo>
                        <a:cubicBezTo>
                          <a:pt x="3" y="153"/>
                          <a:pt x="4" y="155"/>
                          <a:pt x="5" y="15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09" name="Freeform 92"/>
                  <p:cNvSpPr>
                    <a:spLocks/>
                  </p:cNvSpPr>
                  <p:nvPr/>
                </p:nvSpPr>
                <p:spPr bwMode="ltGray">
                  <a:xfrm>
                    <a:off x="4719" y="287"/>
                    <a:ext cx="59" cy="34"/>
                  </a:xfrm>
                  <a:custGeom>
                    <a:avLst/>
                    <a:gdLst>
                      <a:gd name="T0" fmla="*/ 11 w 138"/>
                      <a:gd name="T1" fmla="*/ 20 h 103"/>
                      <a:gd name="T2" fmla="*/ 13 w 138"/>
                      <a:gd name="T3" fmla="*/ 14 h 103"/>
                      <a:gd name="T4" fmla="*/ 21 w 138"/>
                      <a:gd name="T5" fmla="*/ 11 h 103"/>
                      <a:gd name="T6" fmla="*/ 23 w 138"/>
                      <a:gd name="T7" fmla="*/ 15 h 103"/>
                      <a:gd name="T8" fmla="*/ 28 w 138"/>
                      <a:gd name="T9" fmla="*/ 16 h 103"/>
                      <a:gd name="T10" fmla="*/ 34 w 138"/>
                      <a:gd name="T11" fmla="*/ 18 h 103"/>
                      <a:gd name="T12" fmla="*/ 50 w 138"/>
                      <a:gd name="T13" fmla="*/ 11 h 103"/>
                      <a:gd name="T14" fmla="*/ 56 w 138"/>
                      <a:gd name="T15" fmla="*/ 6 h 103"/>
                      <a:gd name="T16" fmla="*/ 59 w 138"/>
                      <a:gd name="T17" fmla="*/ 4 h 103"/>
                      <a:gd name="T18" fmla="*/ 45 w 138"/>
                      <a:gd name="T19" fmla="*/ 16 h 103"/>
                      <a:gd name="T20" fmla="*/ 36 w 138"/>
                      <a:gd name="T21" fmla="*/ 22 h 103"/>
                      <a:gd name="T22" fmla="*/ 28 w 138"/>
                      <a:gd name="T23" fmla="*/ 27 h 103"/>
                      <a:gd name="T24" fmla="*/ 21 w 138"/>
                      <a:gd name="T25" fmla="*/ 34 h 103"/>
                      <a:gd name="T26" fmla="*/ 11 w 138"/>
                      <a:gd name="T27" fmla="*/ 29 h 103"/>
                      <a:gd name="T28" fmla="*/ 9 w 138"/>
                      <a:gd name="T29" fmla="*/ 29 h 103"/>
                      <a:gd name="T30" fmla="*/ 9 w 138"/>
                      <a:gd name="T31" fmla="*/ 32 h 103"/>
                      <a:gd name="T32" fmla="*/ 0 w 138"/>
                      <a:gd name="T33" fmla="*/ 32 h 103"/>
                      <a:gd name="T34" fmla="*/ 4 w 138"/>
                      <a:gd name="T35" fmla="*/ 26 h 103"/>
                      <a:gd name="T36" fmla="*/ 11 w 138"/>
                      <a:gd name="T37" fmla="*/ 20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38" h="103">
                        <a:moveTo>
                          <a:pt x="26" y="61"/>
                        </a:moveTo>
                        <a:cubicBezTo>
                          <a:pt x="29" y="53"/>
                          <a:pt x="33" y="51"/>
                          <a:pt x="30" y="43"/>
                        </a:cubicBezTo>
                        <a:cubicBezTo>
                          <a:pt x="33" y="27"/>
                          <a:pt x="37" y="24"/>
                          <a:pt x="50" y="33"/>
                        </a:cubicBezTo>
                        <a:cubicBezTo>
                          <a:pt x="51" y="37"/>
                          <a:pt x="53" y="41"/>
                          <a:pt x="54" y="45"/>
                        </a:cubicBezTo>
                        <a:cubicBezTo>
                          <a:pt x="55" y="49"/>
                          <a:pt x="66" y="49"/>
                          <a:pt x="66" y="49"/>
                        </a:cubicBezTo>
                        <a:cubicBezTo>
                          <a:pt x="75" y="43"/>
                          <a:pt x="77" y="45"/>
                          <a:pt x="80" y="55"/>
                        </a:cubicBezTo>
                        <a:cubicBezTo>
                          <a:pt x="92" y="47"/>
                          <a:pt x="101" y="37"/>
                          <a:pt x="116" y="33"/>
                        </a:cubicBezTo>
                        <a:cubicBezTo>
                          <a:pt x="125" y="19"/>
                          <a:pt x="120" y="24"/>
                          <a:pt x="130" y="17"/>
                        </a:cubicBezTo>
                        <a:cubicBezTo>
                          <a:pt x="134" y="11"/>
                          <a:pt x="134" y="0"/>
                          <a:pt x="138" y="11"/>
                        </a:cubicBezTo>
                        <a:cubicBezTo>
                          <a:pt x="135" y="31"/>
                          <a:pt x="126" y="45"/>
                          <a:pt x="106" y="49"/>
                        </a:cubicBezTo>
                        <a:cubicBezTo>
                          <a:pt x="97" y="55"/>
                          <a:pt x="93" y="61"/>
                          <a:pt x="84" y="67"/>
                        </a:cubicBezTo>
                        <a:cubicBezTo>
                          <a:pt x="80" y="79"/>
                          <a:pt x="79" y="79"/>
                          <a:pt x="66" y="81"/>
                        </a:cubicBezTo>
                        <a:cubicBezTo>
                          <a:pt x="60" y="90"/>
                          <a:pt x="57" y="97"/>
                          <a:pt x="48" y="103"/>
                        </a:cubicBezTo>
                        <a:cubicBezTo>
                          <a:pt x="42" y="94"/>
                          <a:pt x="37" y="93"/>
                          <a:pt x="26" y="89"/>
                        </a:cubicBezTo>
                        <a:cubicBezTo>
                          <a:pt x="24" y="88"/>
                          <a:pt x="20" y="87"/>
                          <a:pt x="20" y="87"/>
                        </a:cubicBezTo>
                        <a:cubicBezTo>
                          <a:pt x="10" y="90"/>
                          <a:pt x="14" y="94"/>
                          <a:pt x="22" y="97"/>
                        </a:cubicBezTo>
                        <a:cubicBezTo>
                          <a:pt x="14" y="103"/>
                          <a:pt x="9" y="100"/>
                          <a:pt x="0" y="97"/>
                        </a:cubicBezTo>
                        <a:cubicBezTo>
                          <a:pt x="2" y="87"/>
                          <a:pt x="1" y="82"/>
                          <a:pt x="10" y="79"/>
                        </a:cubicBezTo>
                        <a:cubicBezTo>
                          <a:pt x="15" y="63"/>
                          <a:pt x="14" y="69"/>
                          <a:pt x="26" y="6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0" name="Freeform 93"/>
                  <p:cNvSpPr>
                    <a:spLocks/>
                  </p:cNvSpPr>
                  <p:nvPr/>
                </p:nvSpPr>
                <p:spPr bwMode="ltGray">
                  <a:xfrm>
                    <a:off x="4656" y="319"/>
                    <a:ext cx="80" cy="72"/>
                  </a:xfrm>
                  <a:custGeom>
                    <a:avLst/>
                    <a:gdLst>
                      <a:gd name="T0" fmla="*/ 67 w 188"/>
                      <a:gd name="T1" fmla="*/ 8 h 214"/>
                      <a:gd name="T2" fmla="*/ 68 w 188"/>
                      <a:gd name="T3" fmla="*/ 2 h 214"/>
                      <a:gd name="T4" fmla="*/ 72 w 188"/>
                      <a:gd name="T5" fmla="*/ 0 h 214"/>
                      <a:gd name="T6" fmla="*/ 77 w 188"/>
                      <a:gd name="T7" fmla="*/ 8 h 214"/>
                      <a:gd name="T8" fmla="*/ 80 w 188"/>
                      <a:gd name="T9" fmla="*/ 14 h 214"/>
                      <a:gd name="T10" fmla="*/ 76 w 188"/>
                      <a:gd name="T11" fmla="*/ 20 h 214"/>
                      <a:gd name="T12" fmla="*/ 72 w 188"/>
                      <a:gd name="T13" fmla="*/ 26 h 214"/>
                      <a:gd name="T14" fmla="*/ 69 w 188"/>
                      <a:gd name="T15" fmla="*/ 42 h 214"/>
                      <a:gd name="T16" fmla="*/ 61 w 188"/>
                      <a:gd name="T17" fmla="*/ 46 h 214"/>
                      <a:gd name="T18" fmla="*/ 51 w 188"/>
                      <a:gd name="T19" fmla="*/ 46 h 214"/>
                      <a:gd name="T20" fmla="*/ 48 w 188"/>
                      <a:gd name="T21" fmla="*/ 42 h 214"/>
                      <a:gd name="T22" fmla="*/ 43 w 188"/>
                      <a:gd name="T23" fmla="*/ 49 h 214"/>
                      <a:gd name="T24" fmla="*/ 38 w 188"/>
                      <a:gd name="T25" fmla="*/ 50 h 214"/>
                      <a:gd name="T26" fmla="*/ 34 w 188"/>
                      <a:gd name="T27" fmla="*/ 44 h 214"/>
                      <a:gd name="T28" fmla="*/ 25 w 188"/>
                      <a:gd name="T29" fmla="*/ 48 h 214"/>
                      <a:gd name="T30" fmla="*/ 32 w 188"/>
                      <a:gd name="T31" fmla="*/ 48 h 214"/>
                      <a:gd name="T32" fmla="*/ 33 w 188"/>
                      <a:gd name="T33" fmla="*/ 54 h 214"/>
                      <a:gd name="T34" fmla="*/ 25 w 188"/>
                      <a:gd name="T35" fmla="*/ 56 h 214"/>
                      <a:gd name="T36" fmla="*/ 14 w 188"/>
                      <a:gd name="T37" fmla="*/ 56 h 214"/>
                      <a:gd name="T38" fmla="*/ 15 w 188"/>
                      <a:gd name="T39" fmla="*/ 52 h 214"/>
                      <a:gd name="T40" fmla="*/ 20 w 188"/>
                      <a:gd name="T41" fmla="*/ 48 h 214"/>
                      <a:gd name="T42" fmla="*/ 14 w 188"/>
                      <a:gd name="T43" fmla="*/ 50 h 214"/>
                      <a:gd name="T44" fmla="*/ 11 w 188"/>
                      <a:gd name="T45" fmla="*/ 56 h 214"/>
                      <a:gd name="T46" fmla="*/ 13 w 188"/>
                      <a:gd name="T47" fmla="*/ 64 h 214"/>
                      <a:gd name="T48" fmla="*/ 6 w 188"/>
                      <a:gd name="T49" fmla="*/ 67 h 214"/>
                      <a:gd name="T50" fmla="*/ 0 w 188"/>
                      <a:gd name="T51" fmla="*/ 72 h 214"/>
                      <a:gd name="T52" fmla="*/ 3 w 188"/>
                      <a:gd name="T53" fmla="*/ 63 h 214"/>
                      <a:gd name="T54" fmla="*/ 0 w 188"/>
                      <a:gd name="T55" fmla="*/ 55 h 214"/>
                      <a:gd name="T56" fmla="*/ 6 w 188"/>
                      <a:gd name="T57" fmla="*/ 51 h 214"/>
                      <a:gd name="T58" fmla="*/ 14 w 188"/>
                      <a:gd name="T59" fmla="*/ 45 h 214"/>
                      <a:gd name="T60" fmla="*/ 19 w 188"/>
                      <a:gd name="T61" fmla="*/ 40 h 214"/>
                      <a:gd name="T62" fmla="*/ 31 w 188"/>
                      <a:gd name="T63" fmla="*/ 39 h 214"/>
                      <a:gd name="T64" fmla="*/ 36 w 188"/>
                      <a:gd name="T65" fmla="*/ 38 h 214"/>
                      <a:gd name="T66" fmla="*/ 49 w 188"/>
                      <a:gd name="T67" fmla="*/ 26 h 214"/>
                      <a:gd name="T68" fmla="*/ 51 w 188"/>
                      <a:gd name="T69" fmla="*/ 31 h 214"/>
                      <a:gd name="T70" fmla="*/ 56 w 188"/>
                      <a:gd name="T71" fmla="*/ 26 h 214"/>
                      <a:gd name="T72" fmla="*/ 64 w 188"/>
                      <a:gd name="T73" fmla="*/ 18 h 214"/>
                      <a:gd name="T74" fmla="*/ 66 w 188"/>
                      <a:gd name="T75" fmla="*/ 14 h 214"/>
                      <a:gd name="T76" fmla="*/ 63 w 188"/>
                      <a:gd name="T77" fmla="*/ 13 h 214"/>
                      <a:gd name="T78" fmla="*/ 65 w 188"/>
                      <a:gd name="T79" fmla="*/ 11 h 214"/>
                      <a:gd name="T80" fmla="*/ 67 w 188"/>
                      <a:gd name="T81" fmla="*/ 8 h 214"/>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188" h="214">
                        <a:moveTo>
                          <a:pt x="158" y="24"/>
                        </a:moveTo>
                        <a:cubicBezTo>
                          <a:pt x="156" y="18"/>
                          <a:pt x="160" y="6"/>
                          <a:pt x="160" y="6"/>
                        </a:cubicBezTo>
                        <a:cubicBezTo>
                          <a:pt x="167" y="16"/>
                          <a:pt x="167" y="8"/>
                          <a:pt x="170" y="0"/>
                        </a:cubicBezTo>
                        <a:cubicBezTo>
                          <a:pt x="181" y="4"/>
                          <a:pt x="179" y="14"/>
                          <a:pt x="182" y="24"/>
                        </a:cubicBezTo>
                        <a:cubicBezTo>
                          <a:pt x="184" y="30"/>
                          <a:pt x="188" y="42"/>
                          <a:pt x="188" y="42"/>
                        </a:cubicBezTo>
                        <a:cubicBezTo>
                          <a:pt x="183" y="56"/>
                          <a:pt x="188" y="52"/>
                          <a:pt x="178" y="58"/>
                        </a:cubicBezTo>
                        <a:cubicBezTo>
                          <a:pt x="174" y="63"/>
                          <a:pt x="170" y="76"/>
                          <a:pt x="170" y="76"/>
                        </a:cubicBezTo>
                        <a:cubicBezTo>
                          <a:pt x="169" y="100"/>
                          <a:pt x="173" y="110"/>
                          <a:pt x="162" y="126"/>
                        </a:cubicBezTo>
                        <a:cubicBezTo>
                          <a:pt x="150" y="118"/>
                          <a:pt x="155" y="132"/>
                          <a:pt x="144" y="136"/>
                        </a:cubicBezTo>
                        <a:cubicBezTo>
                          <a:pt x="135" y="134"/>
                          <a:pt x="129" y="135"/>
                          <a:pt x="120" y="138"/>
                        </a:cubicBezTo>
                        <a:cubicBezTo>
                          <a:pt x="114" y="129"/>
                          <a:pt x="122" y="127"/>
                          <a:pt x="112" y="124"/>
                        </a:cubicBezTo>
                        <a:cubicBezTo>
                          <a:pt x="108" y="130"/>
                          <a:pt x="108" y="142"/>
                          <a:pt x="102" y="146"/>
                        </a:cubicBezTo>
                        <a:cubicBezTo>
                          <a:pt x="98" y="148"/>
                          <a:pt x="90" y="150"/>
                          <a:pt x="90" y="150"/>
                        </a:cubicBezTo>
                        <a:cubicBezTo>
                          <a:pt x="87" y="141"/>
                          <a:pt x="89" y="135"/>
                          <a:pt x="80" y="132"/>
                        </a:cubicBezTo>
                        <a:cubicBezTo>
                          <a:pt x="68" y="134"/>
                          <a:pt x="65" y="134"/>
                          <a:pt x="58" y="144"/>
                        </a:cubicBezTo>
                        <a:cubicBezTo>
                          <a:pt x="66" y="150"/>
                          <a:pt x="68" y="147"/>
                          <a:pt x="76" y="142"/>
                        </a:cubicBezTo>
                        <a:cubicBezTo>
                          <a:pt x="81" y="146"/>
                          <a:pt x="85" y="155"/>
                          <a:pt x="78" y="160"/>
                        </a:cubicBezTo>
                        <a:cubicBezTo>
                          <a:pt x="75" y="162"/>
                          <a:pt x="62" y="165"/>
                          <a:pt x="58" y="166"/>
                        </a:cubicBezTo>
                        <a:cubicBezTo>
                          <a:pt x="48" y="173"/>
                          <a:pt x="44" y="173"/>
                          <a:pt x="34" y="166"/>
                        </a:cubicBezTo>
                        <a:cubicBezTo>
                          <a:pt x="35" y="162"/>
                          <a:pt x="34" y="158"/>
                          <a:pt x="36" y="154"/>
                        </a:cubicBezTo>
                        <a:cubicBezTo>
                          <a:pt x="38" y="150"/>
                          <a:pt x="55" y="146"/>
                          <a:pt x="46" y="144"/>
                        </a:cubicBezTo>
                        <a:cubicBezTo>
                          <a:pt x="42" y="143"/>
                          <a:pt x="34" y="148"/>
                          <a:pt x="34" y="148"/>
                        </a:cubicBezTo>
                        <a:cubicBezTo>
                          <a:pt x="32" y="155"/>
                          <a:pt x="28" y="159"/>
                          <a:pt x="26" y="166"/>
                        </a:cubicBezTo>
                        <a:cubicBezTo>
                          <a:pt x="36" y="182"/>
                          <a:pt x="36" y="173"/>
                          <a:pt x="30" y="190"/>
                        </a:cubicBezTo>
                        <a:cubicBezTo>
                          <a:pt x="28" y="196"/>
                          <a:pt x="14" y="200"/>
                          <a:pt x="14" y="200"/>
                        </a:cubicBezTo>
                        <a:cubicBezTo>
                          <a:pt x="5" y="214"/>
                          <a:pt x="11" y="210"/>
                          <a:pt x="0" y="214"/>
                        </a:cubicBezTo>
                        <a:cubicBezTo>
                          <a:pt x="2" y="202"/>
                          <a:pt x="5" y="198"/>
                          <a:pt x="8" y="188"/>
                        </a:cubicBezTo>
                        <a:cubicBezTo>
                          <a:pt x="6" y="178"/>
                          <a:pt x="3" y="173"/>
                          <a:pt x="0" y="164"/>
                        </a:cubicBezTo>
                        <a:cubicBezTo>
                          <a:pt x="3" y="156"/>
                          <a:pt x="7" y="157"/>
                          <a:pt x="14" y="152"/>
                        </a:cubicBezTo>
                        <a:cubicBezTo>
                          <a:pt x="18" y="141"/>
                          <a:pt x="23" y="140"/>
                          <a:pt x="32" y="134"/>
                        </a:cubicBezTo>
                        <a:cubicBezTo>
                          <a:pt x="37" y="127"/>
                          <a:pt x="37" y="123"/>
                          <a:pt x="44" y="118"/>
                        </a:cubicBezTo>
                        <a:cubicBezTo>
                          <a:pt x="64" y="121"/>
                          <a:pt x="55" y="122"/>
                          <a:pt x="72" y="116"/>
                        </a:cubicBezTo>
                        <a:cubicBezTo>
                          <a:pt x="76" y="115"/>
                          <a:pt x="84" y="112"/>
                          <a:pt x="84" y="112"/>
                        </a:cubicBezTo>
                        <a:cubicBezTo>
                          <a:pt x="105" y="119"/>
                          <a:pt x="97" y="84"/>
                          <a:pt x="114" y="78"/>
                        </a:cubicBezTo>
                        <a:cubicBezTo>
                          <a:pt x="117" y="87"/>
                          <a:pt x="110" y="89"/>
                          <a:pt x="120" y="92"/>
                        </a:cubicBezTo>
                        <a:cubicBezTo>
                          <a:pt x="125" y="85"/>
                          <a:pt x="125" y="81"/>
                          <a:pt x="132" y="76"/>
                        </a:cubicBezTo>
                        <a:cubicBezTo>
                          <a:pt x="138" y="68"/>
                          <a:pt x="146" y="65"/>
                          <a:pt x="150" y="54"/>
                        </a:cubicBezTo>
                        <a:cubicBezTo>
                          <a:pt x="151" y="50"/>
                          <a:pt x="154" y="42"/>
                          <a:pt x="154" y="42"/>
                        </a:cubicBezTo>
                        <a:cubicBezTo>
                          <a:pt x="152" y="41"/>
                          <a:pt x="148" y="40"/>
                          <a:pt x="148" y="38"/>
                        </a:cubicBezTo>
                        <a:cubicBezTo>
                          <a:pt x="148" y="36"/>
                          <a:pt x="161" y="33"/>
                          <a:pt x="152" y="32"/>
                        </a:cubicBezTo>
                        <a:lnTo>
                          <a:pt x="158" y="2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1" name="Freeform 94"/>
                  <p:cNvSpPr>
                    <a:spLocks/>
                  </p:cNvSpPr>
                  <p:nvPr/>
                </p:nvSpPr>
                <p:spPr bwMode="ltGray">
                  <a:xfrm>
                    <a:off x="4709" y="340"/>
                    <a:ext cx="6" cy="4"/>
                  </a:xfrm>
                  <a:custGeom>
                    <a:avLst/>
                    <a:gdLst>
                      <a:gd name="T0" fmla="*/ 0 w 13"/>
                      <a:gd name="T1" fmla="*/ 3 h 13"/>
                      <a:gd name="T2" fmla="*/ 2 w 13"/>
                      <a:gd name="T3" fmla="*/ 4 h 13"/>
                      <a:gd name="T4" fmla="*/ 0 w 13"/>
                      <a:gd name="T5" fmla="*/ 3 h 13"/>
                      <a:gd name="T6" fmla="*/ 0 60000 65536"/>
                      <a:gd name="T7" fmla="*/ 0 60000 65536"/>
                      <a:gd name="T8" fmla="*/ 0 60000 65536"/>
                    </a:gdLst>
                    <a:ahLst/>
                    <a:cxnLst>
                      <a:cxn ang="T6">
                        <a:pos x="T0" y="T1"/>
                      </a:cxn>
                      <a:cxn ang="T7">
                        <a:pos x="T2" y="T3"/>
                      </a:cxn>
                      <a:cxn ang="T8">
                        <a:pos x="T4" y="T5"/>
                      </a:cxn>
                    </a:cxnLst>
                    <a:rect l="0" t="0" r="r" b="b"/>
                    <a:pathLst>
                      <a:path w="13" h="13">
                        <a:moveTo>
                          <a:pt x="0" y="9"/>
                        </a:moveTo>
                        <a:cubicBezTo>
                          <a:pt x="6" y="0"/>
                          <a:pt x="13" y="7"/>
                          <a:pt x="4" y="13"/>
                        </a:cubicBezTo>
                        <a:cubicBezTo>
                          <a:pt x="0" y="6"/>
                          <a:pt x="0" y="5"/>
                          <a:pt x="0" y="9"/>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2" name="Freeform 95"/>
                  <p:cNvSpPr>
                    <a:spLocks/>
                  </p:cNvSpPr>
                  <p:nvPr/>
                </p:nvSpPr>
                <p:spPr bwMode="ltGray">
                  <a:xfrm>
                    <a:off x="4261" y="389"/>
                    <a:ext cx="347" cy="189"/>
                  </a:xfrm>
                  <a:custGeom>
                    <a:avLst/>
                    <a:gdLst>
                      <a:gd name="T0" fmla="*/ 347 w 812"/>
                      <a:gd name="T1" fmla="*/ 9 h 564"/>
                      <a:gd name="T2" fmla="*/ 332 w 812"/>
                      <a:gd name="T3" fmla="*/ 26 h 564"/>
                      <a:gd name="T4" fmla="*/ 320 w 812"/>
                      <a:gd name="T5" fmla="*/ 41 h 564"/>
                      <a:gd name="T6" fmla="*/ 309 w 812"/>
                      <a:gd name="T7" fmla="*/ 48 h 564"/>
                      <a:gd name="T8" fmla="*/ 271 w 812"/>
                      <a:gd name="T9" fmla="*/ 60 h 564"/>
                      <a:gd name="T10" fmla="*/ 270 w 812"/>
                      <a:gd name="T11" fmla="*/ 70 h 564"/>
                      <a:gd name="T12" fmla="*/ 258 w 812"/>
                      <a:gd name="T13" fmla="*/ 77 h 564"/>
                      <a:gd name="T14" fmla="*/ 265 w 812"/>
                      <a:gd name="T15" fmla="*/ 60 h 564"/>
                      <a:gd name="T16" fmla="*/ 246 w 812"/>
                      <a:gd name="T17" fmla="*/ 63 h 564"/>
                      <a:gd name="T18" fmla="*/ 238 w 812"/>
                      <a:gd name="T19" fmla="*/ 73 h 564"/>
                      <a:gd name="T20" fmla="*/ 255 w 812"/>
                      <a:gd name="T21" fmla="*/ 94 h 564"/>
                      <a:gd name="T22" fmla="*/ 254 w 812"/>
                      <a:gd name="T23" fmla="*/ 123 h 564"/>
                      <a:gd name="T24" fmla="*/ 232 w 812"/>
                      <a:gd name="T25" fmla="*/ 136 h 564"/>
                      <a:gd name="T26" fmla="*/ 223 w 812"/>
                      <a:gd name="T27" fmla="*/ 129 h 564"/>
                      <a:gd name="T28" fmla="*/ 206 w 812"/>
                      <a:gd name="T29" fmla="*/ 117 h 564"/>
                      <a:gd name="T30" fmla="*/ 197 w 812"/>
                      <a:gd name="T31" fmla="*/ 117 h 564"/>
                      <a:gd name="T32" fmla="*/ 192 w 812"/>
                      <a:gd name="T33" fmla="*/ 132 h 564"/>
                      <a:gd name="T34" fmla="*/ 214 w 812"/>
                      <a:gd name="T35" fmla="*/ 155 h 564"/>
                      <a:gd name="T36" fmla="*/ 218 w 812"/>
                      <a:gd name="T37" fmla="*/ 176 h 564"/>
                      <a:gd name="T38" fmla="*/ 225 w 812"/>
                      <a:gd name="T39" fmla="*/ 188 h 564"/>
                      <a:gd name="T40" fmla="*/ 210 w 812"/>
                      <a:gd name="T41" fmla="*/ 182 h 564"/>
                      <a:gd name="T42" fmla="*/ 201 w 812"/>
                      <a:gd name="T43" fmla="*/ 174 h 564"/>
                      <a:gd name="T44" fmla="*/ 180 w 812"/>
                      <a:gd name="T45" fmla="*/ 142 h 564"/>
                      <a:gd name="T46" fmla="*/ 182 w 812"/>
                      <a:gd name="T47" fmla="*/ 104 h 564"/>
                      <a:gd name="T48" fmla="*/ 180 w 812"/>
                      <a:gd name="T49" fmla="*/ 90 h 564"/>
                      <a:gd name="T50" fmla="*/ 176 w 812"/>
                      <a:gd name="T51" fmla="*/ 92 h 564"/>
                      <a:gd name="T52" fmla="*/ 165 w 812"/>
                      <a:gd name="T53" fmla="*/ 89 h 564"/>
                      <a:gd name="T54" fmla="*/ 154 w 812"/>
                      <a:gd name="T55" fmla="*/ 57 h 564"/>
                      <a:gd name="T56" fmla="*/ 141 w 812"/>
                      <a:gd name="T57" fmla="*/ 56 h 564"/>
                      <a:gd name="T58" fmla="*/ 123 w 812"/>
                      <a:gd name="T59" fmla="*/ 58 h 564"/>
                      <a:gd name="T60" fmla="*/ 103 w 812"/>
                      <a:gd name="T61" fmla="*/ 78 h 564"/>
                      <a:gd name="T62" fmla="*/ 84 w 812"/>
                      <a:gd name="T63" fmla="*/ 90 h 564"/>
                      <a:gd name="T64" fmla="*/ 79 w 812"/>
                      <a:gd name="T65" fmla="*/ 92 h 564"/>
                      <a:gd name="T66" fmla="*/ 68 w 812"/>
                      <a:gd name="T67" fmla="*/ 110 h 564"/>
                      <a:gd name="T68" fmla="*/ 65 w 812"/>
                      <a:gd name="T69" fmla="*/ 119 h 564"/>
                      <a:gd name="T70" fmla="*/ 55 w 812"/>
                      <a:gd name="T71" fmla="*/ 135 h 564"/>
                      <a:gd name="T72" fmla="*/ 40 w 812"/>
                      <a:gd name="T73" fmla="*/ 131 h 564"/>
                      <a:gd name="T74" fmla="*/ 28 w 812"/>
                      <a:gd name="T75" fmla="*/ 86 h 564"/>
                      <a:gd name="T76" fmla="*/ 31 w 812"/>
                      <a:gd name="T77" fmla="*/ 52 h 564"/>
                      <a:gd name="T78" fmla="*/ 19 w 812"/>
                      <a:gd name="T79" fmla="*/ 60 h 564"/>
                      <a:gd name="T80" fmla="*/ 9 w 812"/>
                      <a:gd name="T81" fmla="*/ 50 h 564"/>
                      <a:gd name="T82" fmla="*/ 10 w 812"/>
                      <a:gd name="T83" fmla="*/ 46 h 564"/>
                      <a:gd name="T84" fmla="*/ 0 w 812"/>
                      <a:gd name="T85" fmla="*/ 31 h 564"/>
                      <a:gd name="T86" fmla="*/ 341 w 812"/>
                      <a:gd name="T87" fmla="*/ 2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812" h="564">
                        <a:moveTo>
                          <a:pt x="798" y="6"/>
                        </a:moveTo>
                        <a:cubicBezTo>
                          <a:pt x="801" y="15"/>
                          <a:pt x="809" y="16"/>
                          <a:pt x="812" y="26"/>
                        </a:cubicBezTo>
                        <a:cubicBezTo>
                          <a:pt x="809" y="36"/>
                          <a:pt x="801" y="41"/>
                          <a:pt x="796" y="50"/>
                        </a:cubicBezTo>
                        <a:cubicBezTo>
                          <a:pt x="791" y="61"/>
                          <a:pt x="788" y="71"/>
                          <a:pt x="778" y="78"/>
                        </a:cubicBezTo>
                        <a:cubicBezTo>
                          <a:pt x="773" y="85"/>
                          <a:pt x="771" y="88"/>
                          <a:pt x="774" y="96"/>
                        </a:cubicBezTo>
                        <a:cubicBezTo>
                          <a:pt x="767" y="107"/>
                          <a:pt x="758" y="114"/>
                          <a:pt x="748" y="122"/>
                        </a:cubicBezTo>
                        <a:cubicBezTo>
                          <a:pt x="744" y="125"/>
                          <a:pt x="736" y="130"/>
                          <a:pt x="736" y="130"/>
                        </a:cubicBezTo>
                        <a:cubicBezTo>
                          <a:pt x="740" y="141"/>
                          <a:pt x="731" y="140"/>
                          <a:pt x="722" y="142"/>
                        </a:cubicBezTo>
                        <a:cubicBezTo>
                          <a:pt x="716" y="148"/>
                          <a:pt x="712" y="151"/>
                          <a:pt x="704" y="154"/>
                        </a:cubicBezTo>
                        <a:cubicBezTo>
                          <a:pt x="686" y="150"/>
                          <a:pt x="650" y="169"/>
                          <a:pt x="634" y="180"/>
                        </a:cubicBezTo>
                        <a:cubicBezTo>
                          <a:pt x="636" y="189"/>
                          <a:pt x="631" y="193"/>
                          <a:pt x="640" y="196"/>
                        </a:cubicBezTo>
                        <a:cubicBezTo>
                          <a:pt x="643" y="205"/>
                          <a:pt x="640" y="207"/>
                          <a:pt x="632" y="210"/>
                        </a:cubicBezTo>
                        <a:cubicBezTo>
                          <a:pt x="626" y="219"/>
                          <a:pt x="623" y="226"/>
                          <a:pt x="614" y="232"/>
                        </a:cubicBezTo>
                        <a:cubicBezTo>
                          <a:pt x="611" y="231"/>
                          <a:pt x="606" y="233"/>
                          <a:pt x="604" y="230"/>
                        </a:cubicBezTo>
                        <a:cubicBezTo>
                          <a:pt x="599" y="220"/>
                          <a:pt x="610" y="199"/>
                          <a:pt x="620" y="196"/>
                        </a:cubicBezTo>
                        <a:cubicBezTo>
                          <a:pt x="623" y="187"/>
                          <a:pt x="617" y="187"/>
                          <a:pt x="620" y="178"/>
                        </a:cubicBezTo>
                        <a:cubicBezTo>
                          <a:pt x="617" y="164"/>
                          <a:pt x="609" y="168"/>
                          <a:pt x="598" y="172"/>
                        </a:cubicBezTo>
                        <a:cubicBezTo>
                          <a:pt x="592" y="180"/>
                          <a:pt x="585" y="185"/>
                          <a:pt x="576" y="188"/>
                        </a:cubicBezTo>
                        <a:cubicBezTo>
                          <a:pt x="572" y="194"/>
                          <a:pt x="568" y="200"/>
                          <a:pt x="564" y="206"/>
                        </a:cubicBezTo>
                        <a:cubicBezTo>
                          <a:pt x="561" y="210"/>
                          <a:pt x="556" y="218"/>
                          <a:pt x="556" y="218"/>
                        </a:cubicBezTo>
                        <a:cubicBezTo>
                          <a:pt x="558" y="234"/>
                          <a:pt x="559" y="243"/>
                          <a:pt x="572" y="252"/>
                        </a:cubicBezTo>
                        <a:cubicBezTo>
                          <a:pt x="579" y="262"/>
                          <a:pt x="586" y="273"/>
                          <a:pt x="596" y="280"/>
                        </a:cubicBezTo>
                        <a:cubicBezTo>
                          <a:pt x="598" y="286"/>
                          <a:pt x="602" y="298"/>
                          <a:pt x="602" y="298"/>
                        </a:cubicBezTo>
                        <a:cubicBezTo>
                          <a:pt x="601" y="308"/>
                          <a:pt x="599" y="361"/>
                          <a:pt x="594" y="368"/>
                        </a:cubicBezTo>
                        <a:cubicBezTo>
                          <a:pt x="590" y="374"/>
                          <a:pt x="576" y="378"/>
                          <a:pt x="570" y="382"/>
                        </a:cubicBezTo>
                        <a:cubicBezTo>
                          <a:pt x="563" y="393"/>
                          <a:pt x="550" y="396"/>
                          <a:pt x="542" y="406"/>
                        </a:cubicBezTo>
                        <a:cubicBezTo>
                          <a:pt x="536" y="413"/>
                          <a:pt x="539" y="417"/>
                          <a:pt x="530" y="420"/>
                        </a:cubicBezTo>
                        <a:cubicBezTo>
                          <a:pt x="526" y="408"/>
                          <a:pt x="538" y="391"/>
                          <a:pt x="522" y="386"/>
                        </a:cubicBezTo>
                        <a:cubicBezTo>
                          <a:pt x="516" y="377"/>
                          <a:pt x="510" y="364"/>
                          <a:pt x="502" y="356"/>
                        </a:cubicBezTo>
                        <a:cubicBezTo>
                          <a:pt x="497" y="341"/>
                          <a:pt x="505" y="360"/>
                          <a:pt x="482" y="348"/>
                        </a:cubicBezTo>
                        <a:cubicBezTo>
                          <a:pt x="478" y="346"/>
                          <a:pt x="478" y="339"/>
                          <a:pt x="474" y="336"/>
                        </a:cubicBezTo>
                        <a:cubicBezTo>
                          <a:pt x="470" y="323"/>
                          <a:pt x="466" y="342"/>
                          <a:pt x="462" y="348"/>
                        </a:cubicBezTo>
                        <a:cubicBezTo>
                          <a:pt x="460" y="358"/>
                          <a:pt x="456" y="363"/>
                          <a:pt x="454" y="374"/>
                        </a:cubicBezTo>
                        <a:cubicBezTo>
                          <a:pt x="457" y="383"/>
                          <a:pt x="455" y="387"/>
                          <a:pt x="450" y="394"/>
                        </a:cubicBezTo>
                        <a:cubicBezTo>
                          <a:pt x="454" y="399"/>
                          <a:pt x="464" y="411"/>
                          <a:pt x="466" y="418"/>
                        </a:cubicBezTo>
                        <a:cubicBezTo>
                          <a:pt x="474" y="443"/>
                          <a:pt x="472" y="458"/>
                          <a:pt x="500" y="464"/>
                        </a:cubicBezTo>
                        <a:cubicBezTo>
                          <a:pt x="507" y="469"/>
                          <a:pt x="510" y="474"/>
                          <a:pt x="516" y="480"/>
                        </a:cubicBezTo>
                        <a:cubicBezTo>
                          <a:pt x="511" y="494"/>
                          <a:pt x="513" y="509"/>
                          <a:pt x="510" y="524"/>
                        </a:cubicBezTo>
                        <a:cubicBezTo>
                          <a:pt x="512" y="537"/>
                          <a:pt x="511" y="541"/>
                          <a:pt x="522" y="548"/>
                        </a:cubicBezTo>
                        <a:cubicBezTo>
                          <a:pt x="523" y="552"/>
                          <a:pt x="525" y="556"/>
                          <a:pt x="526" y="560"/>
                        </a:cubicBezTo>
                        <a:cubicBezTo>
                          <a:pt x="527" y="564"/>
                          <a:pt x="514" y="556"/>
                          <a:pt x="514" y="556"/>
                        </a:cubicBezTo>
                        <a:cubicBezTo>
                          <a:pt x="502" y="564"/>
                          <a:pt x="501" y="551"/>
                          <a:pt x="492" y="544"/>
                        </a:cubicBezTo>
                        <a:cubicBezTo>
                          <a:pt x="488" y="541"/>
                          <a:pt x="480" y="536"/>
                          <a:pt x="480" y="536"/>
                        </a:cubicBezTo>
                        <a:cubicBezTo>
                          <a:pt x="471" y="522"/>
                          <a:pt x="474" y="529"/>
                          <a:pt x="470" y="518"/>
                        </a:cubicBezTo>
                        <a:cubicBezTo>
                          <a:pt x="467" y="491"/>
                          <a:pt x="461" y="446"/>
                          <a:pt x="436" y="430"/>
                        </a:cubicBezTo>
                        <a:cubicBezTo>
                          <a:pt x="428" y="433"/>
                          <a:pt x="425" y="433"/>
                          <a:pt x="422" y="424"/>
                        </a:cubicBezTo>
                        <a:cubicBezTo>
                          <a:pt x="427" y="404"/>
                          <a:pt x="432" y="383"/>
                          <a:pt x="438" y="364"/>
                        </a:cubicBezTo>
                        <a:cubicBezTo>
                          <a:pt x="436" y="343"/>
                          <a:pt x="431" y="330"/>
                          <a:pt x="426" y="310"/>
                        </a:cubicBezTo>
                        <a:cubicBezTo>
                          <a:pt x="429" y="302"/>
                          <a:pt x="425" y="300"/>
                          <a:pt x="422" y="292"/>
                        </a:cubicBezTo>
                        <a:cubicBezTo>
                          <a:pt x="424" y="282"/>
                          <a:pt x="428" y="277"/>
                          <a:pt x="422" y="268"/>
                        </a:cubicBezTo>
                        <a:cubicBezTo>
                          <a:pt x="420" y="269"/>
                          <a:pt x="418" y="269"/>
                          <a:pt x="416" y="270"/>
                        </a:cubicBezTo>
                        <a:cubicBezTo>
                          <a:pt x="414" y="272"/>
                          <a:pt x="414" y="275"/>
                          <a:pt x="412" y="276"/>
                        </a:cubicBezTo>
                        <a:cubicBezTo>
                          <a:pt x="408" y="278"/>
                          <a:pt x="400" y="280"/>
                          <a:pt x="400" y="280"/>
                        </a:cubicBezTo>
                        <a:cubicBezTo>
                          <a:pt x="394" y="274"/>
                          <a:pt x="389" y="274"/>
                          <a:pt x="386" y="266"/>
                        </a:cubicBezTo>
                        <a:cubicBezTo>
                          <a:pt x="391" y="251"/>
                          <a:pt x="379" y="206"/>
                          <a:pt x="364" y="196"/>
                        </a:cubicBezTo>
                        <a:cubicBezTo>
                          <a:pt x="357" y="186"/>
                          <a:pt x="358" y="182"/>
                          <a:pt x="360" y="170"/>
                        </a:cubicBezTo>
                        <a:cubicBezTo>
                          <a:pt x="358" y="160"/>
                          <a:pt x="356" y="147"/>
                          <a:pt x="346" y="144"/>
                        </a:cubicBezTo>
                        <a:cubicBezTo>
                          <a:pt x="343" y="154"/>
                          <a:pt x="338" y="160"/>
                          <a:pt x="330" y="166"/>
                        </a:cubicBezTo>
                        <a:cubicBezTo>
                          <a:pt x="323" y="164"/>
                          <a:pt x="308" y="160"/>
                          <a:pt x="308" y="160"/>
                        </a:cubicBezTo>
                        <a:cubicBezTo>
                          <a:pt x="296" y="162"/>
                          <a:pt x="297" y="166"/>
                          <a:pt x="288" y="172"/>
                        </a:cubicBezTo>
                        <a:cubicBezTo>
                          <a:pt x="284" y="185"/>
                          <a:pt x="282" y="191"/>
                          <a:pt x="268" y="196"/>
                        </a:cubicBezTo>
                        <a:cubicBezTo>
                          <a:pt x="264" y="200"/>
                          <a:pt x="243" y="231"/>
                          <a:pt x="242" y="232"/>
                        </a:cubicBezTo>
                        <a:cubicBezTo>
                          <a:pt x="231" y="239"/>
                          <a:pt x="215" y="247"/>
                          <a:pt x="206" y="256"/>
                        </a:cubicBezTo>
                        <a:cubicBezTo>
                          <a:pt x="202" y="260"/>
                          <a:pt x="200" y="265"/>
                          <a:pt x="196" y="268"/>
                        </a:cubicBezTo>
                        <a:cubicBezTo>
                          <a:pt x="194" y="269"/>
                          <a:pt x="192" y="269"/>
                          <a:pt x="190" y="270"/>
                        </a:cubicBezTo>
                        <a:cubicBezTo>
                          <a:pt x="188" y="271"/>
                          <a:pt x="186" y="272"/>
                          <a:pt x="184" y="274"/>
                        </a:cubicBezTo>
                        <a:cubicBezTo>
                          <a:pt x="180" y="278"/>
                          <a:pt x="172" y="286"/>
                          <a:pt x="172" y="286"/>
                        </a:cubicBezTo>
                        <a:cubicBezTo>
                          <a:pt x="167" y="300"/>
                          <a:pt x="165" y="314"/>
                          <a:pt x="160" y="328"/>
                        </a:cubicBezTo>
                        <a:cubicBezTo>
                          <a:pt x="158" y="335"/>
                          <a:pt x="156" y="341"/>
                          <a:pt x="154" y="348"/>
                        </a:cubicBezTo>
                        <a:cubicBezTo>
                          <a:pt x="153" y="350"/>
                          <a:pt x="152" y="354"/>
                          <a:pt x="152" y="354"/>
                        </a:cubicBezTo>
                        <a:cubicBezTo>
                          <a:pt x="152" y="359"/>
                          <a:pt x="156" y="384"/>
                          <a:pt x="146" y="392"/>
                        </a:cubicBezTo>
                        <a:cubicBezTo>
                          <a:pt x="141" y="397"/>
                          <a:pt x="128" y="404"/>
                          <a:pt x="128" y="404"/>
                        </a:cubicBezTo>
                        <a:cubicBezTo>
                          <a:pt x="125" y="412"/>
                          <a:pt x="122" y="421"/>
                          <a:pt x="114" y="424"/>
                        </a:cubicBezTo>
                        <a:cubicBezTo>
                          <a:pt x="100" y="419"/>
                          <a:pt x="97" y="405"/>
                          <a:pt x="94" y="392"/>
                        </a:cubicBezTo>
                        <a:cubicBezTo>
                          <a:pt x="86" y="362"/>
                          <a:pt x="82" y="332"/>
                          <a:pt x="72" y="302"/>
                        </a:cubicBezTo>
                        <a:cubicBezTo>
                          <a:pt x="71" y="281"/>
                          <a:pt x="70" y="275"/>
                          <a:pt x="66" y="258"/>
                        </a:cubicBezTo>
                        <a:cubicBezTo>
                          <a:pt x="66" y="251"/>
                          <a:pt x="68" y="219"/>
                          <a:pt x="64" y="208"/>
                        </a:cubicBezTo>
                        <a:cubicBezTo>
                          <a:pt x="70" y="191"/>
                          <a:pt x="66" y="173"/>
                          <a:pt x="72" y="156"/>
                        </a:cubicBezTo>
                        <a:cubicBezTo>
                          <a:pt x="66" y="139"/>
                          <a:pt x="60" y="168"/>
                          <a:pt x="56" y="172"/>
                        </a:cubicBezTo>
                        <a:cubicBezTo>
                          <a:pt x="53" y="175"/>
                          <a:pt x="44" y="180"/>
                          <a:pt x="44" y="180"/>
                        </a:cubicBezTo>
                        <a:cubicBezTo>
                          <a:pt x="35" y="177"/>
                          <a:pt x="28" y="173"/>
                          <a:pt x="24" y="162"/>
                        </a:cubicBezTo>
                        <a:cubicBezTo>
                          <a:pt x="23" y="158"/>
                          <a:pt x="20" y="150"/>
                          <a:pt x="20" y="150"/>
                        </a:cubicBezTo>
                        <a:cubicBezTo>
                          <a:pt x="30" y="148"/>
                          <a:pt x="30" y="143"/>
                          <a:pt x="38" y="138"/>
                        </a:cubicBezTo>
                        <a:cubicBezTo>
                          <a:pt x="35" y="128"/>
                          <a:pt x="31" y="133"/>
                          <a:pt x="24" y="138"/>
                        </a:cubicBezTo>
                        <a:cubicBezTo>
                          <a:pt x="15" y="135"/>
                          <a:pt x="15" y="132"/>
                          <a:pt x="18" y="124"/>
                        </a:cubicBezTo>
                        <a:cubicBezTo>
                          <a:pt x="11" y="114"/>
                          <a:pt x="9" y="101"/>
                          <a:pt x="0" y="92"/>
                        </a:cubicBezTo>
                        <a:lnTo>
                          <a:pt x="76" y="0"/>
                        </a:lnTo>
                        <a:lnTo>
                          <a:pt x="798" y="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3" name="Freeform 96"/>
                  <p:cNvSpPr>
                    <a:spLocks/>
                  </p:cNvSpPr>
                  <p:nvPr/>
                </p:nvSpPr>
                <p:spPr bwMode="ltGray">
                  <a:xfrm>
                    <a:off x="4322" y="519"/>
                    <a:ext cx="19" cy="29"/>
                  </a:xfrm>
                  <a:custGeom>
                    <a:avLst/>
                    <a:gdLst>
                      <a:gd name="T0" fmla="*/ 3 w 43"/>
                      <a:gd name="T1" fmla="*/ 4 h 85"/>
                      <a:gd name="T2" fmla="*/ 8 w 43"/>
                      <a:gd name="T3" fmla="*/ 1 h 85"/>
                      <a:gd name="T4" fmla="*/ 16 w 43"/>
                      <a:gd name="T5" fmla="*/ 11 h 85"/>
                      <a:gd name="T6" fmla="*/ 8 w 43"/>
                      <a:gd name="T7" fmla="*/ 29 h 85"/>
                      <a:gd name="T8" fmla="*/ 0 w 43"/>
                      <a:gd name="T9" fmla="*/ 24 h 85"/>
                      <a:gd name="T10" fmla="*/ 3 w 43"/>
                      <a:gd name="T11" fmla="*/ 4 h 8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3" h="85">
                        <a:moveTo>
                          <a:pt x="7" y="11"/>
                        </a:moveTo>
                        <a:cubicBezTo>
                          <a:pt x="4" y="2"/>
                          <a:pt x="9" y="0"/>
                          <a:pt x="17" y="3"/>
                        </a:cubicBezTo>
                        <a:cubicBezTo>
                          <a:pt x="24" y="13"/>
                          <a:pt x="28" y="24"/>
                          <a:pt x="37" y="33"/>
                        </a:cubicBezTo>
                        <a:cubicBezTo>
                          <a:pt x="43" y="52"/>
                          <a:pt x="40" y="78"/>
                          <a:pt x="19" y="85"/>
                        </a:cubicBezTo>
                        <a:cubicBezTo>
                          <a:pt x="6" y="81"/>
                          <a:pt x="5" y="81"/>
                          <a:pt x="1" y="69"/>
                        </a:cubicBezTo>
                        <a:cubicBezTo>
                          <a:pt x="2" y="66"/>
                          <a:pt x="0" y="4"/>
                          <a:pt x="7" y="1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4" name="Freeform 97"/>
                  <p:cNvSpPr>
                    <a:spLocks/>
                  </p:cNvSpPr>
                  <p:nvPr/>
                </p:nvSpPr>
                <p:spPr bwMode="ltGray">
                  <a:xfrm>
                    <a:off x="4588" y="421"/>
                    <a:ext cx="18" cy="24"/>
                  </a:xfrm>
                  <a:custGeom>
                    <a:avLst/>
                    <a:gdLst>
                      <a:gd name="T0" fmla="*/ 5 w 44"/>
                      <a:gd name="T1" fmla="*/ 9 h 74"/>
                      <a:gd name="T2" fmla="*/ 12 w 44"/>
                      <a:gd name="T3" fmla="*/ 1 h 74"/>
                      <a:gd name="T4" fmla="*/ 18 w 44"/>
                      <a:gd name="T5" fmla="*/ 1 h 74"/>
                      <a:gd name="T6" fmla="*/ 16 w 44"/>
                      <a:gd name="T7" fmla="*/ 8 h 74"/>
                      <a:gd name="T8" fmla="*/ 5 w 44"/>
                      <a:gd name="T9" fmla="*/ 24 h 74"/>
                      <a:gd name="T10" fmla="*/ 3 w 44"/>
                      <a:gd name="T11" fmla="*/ 19 h 74"/>
                      <a:gd name="T12" fmla="*/ 1 w 44"/>
                      <a:gd name="T13" fmla="*/ 12 h 74"/>
                      <a:gd name="T14" fmla="*/ 5 w 44"/>
                      <a:gd name="T15" fmla="*/ 9 h 7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4" h="74">
                        <a:moveTo>
                          <a:pt x="13" y="28"/>
                        </a:moveTo>
                        <a:cubicBezTo>
                          <a:pt x="15" y="13"/>
                          <a:pt x="14" y="7"/>
                          <a:pt x="29" y="2"/>
                        </a:cubicBezTo>
                        <a:cubicBezTo>
                          <a:pt x="34" y="3"/>
                          <a:pt x="40" y="0"/>
                          <a:pt x="43" y="4"/>
                        </a:cubicBezTo>
                        <a:cubicBezTo>
                          <a:pt x="44" y="6"/>
                          <a:pt x="41" y="21"/>
                          <a:pt x="39" y="26"/>
                        </a:cubicBezTo>
                        <a:cubicBezTo>
                          <a:pt x="31" y="43"/>
                          <a:pt x="30" y="63"/>
                          <a:pt x="13" y="74"/>
                        </a:cubicBezTo>
                        <a:cubicBezTo>
                          <a:pt x="4" y="71"/>
                          <a:pt x="4" y="68"/>
                          <a:pt x="7" y="60"/>
                        </a:cubicBezTo>
                        <a:cubicBezTo>
                          <a:pt x="5" y="50"/>
                          <a:pt x="0" y="46"/>
                          <a:pt x="3" y="36"/>
                        </a:cubicBezTo>
                        <a:cubicBezTo>
                          <a:pt x="4" y="32"/>
                          <a:pt x="8" y="23"/>
                          <a:pt x="1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5" name="Freeform 98"/>
                  <p:cNvSpPr>
                    <a:spLocks/>
                  </p:cNvSpPr>
                  <p:nvPr/>
                </p:nvSpPr>
                <p:spPr bwMode="ltGray">
                  <a:xfrm>
                    <a:off x="4639" y="409"/>
                    <a:ext cx="9" cy="10"/>
                  </a:xfrm>
                  <a:custGeom>
                    <a:avLst/>
                    <a:gdLst>
                      <a:gd name="T0" fmla="*/ 3 w 20"/>
                      <a:gd name="T1" fmla="*/ 5 h 30"/>
                      <a:gd name="T2" fmla="*/ 2 w 20"/>
                      <a:gd name="T3" fmla="*/ 10 h 30"/>
                      <a:gd name="T4" fmla="*/ 3 w 20"/>
                      <a:gd name="T5" fmla="*/ 5 h 30"/>
                      <a:gd name="T6" fmla="*/ 0 60000 65536"/>
                      <a:gd name="T7" fmla="*/ 0 60000 65536"/>
                      <a:gd name="T8" fmla="*/ 0 60000 65536"/>
                    </a:gdLst>
                    <a:ahLst/>
                    <a:cxnLst>
                      <a:cxn ang="T6">
                        <a:pos x="T0" y="T1"/>
                      </a:cxn>
                      <a:cxn ang="T7">
                        <a:pos x="T2" y="T3"/>
                      </a:cxn>
                      <a:cxn ang="T8">
                        <a:pos x="T4" y="T5"/>
                      </a:cxn>
                    </a:cxnLst>
                    <a:rect l="0" t="0" r="r" b="b"/>
                    <a:pathLst>
                      <a:path w="20" h="30">
                        <a:moveTo>
                          <a:pt x="7" y="16"/>
                        </a:moveTo>
                        <a:cubicBezTo>
                          <a:pt x="18" y="0"/>
                          <a:pt x="20" y="20"/>
                          <a:pt x="5" y="30"/>
                        </a:cubicBezTo>
                        <a:cubicBezTo>
                          <a:pt x="0" y="23"/>
                          <a:pt x="1" y="22"/>
                          <a:pt x="7" y="16"/>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6" name="Freeform 99"/>
                  <p:cNvSpPr>
                    <a:spLocks/>
                  </p:cNvSpPr>
                  <p:nvPr/>
                </p:nvSpPr>
                <p:spPr bwMode="ltGray">
                  <a:xfrm>
                    <a:off x="3709" y="315"/>
                    <a:ext cx="433" cy="354"/>
                  </a:xfrm>
                  <a:custGeom>
                    <a:avLst/>
                    <a:gdLst>
                      <a:gd name="T0" fmla="*/ 305 w 682"/>
                      <a:gd name="T1" fmla="*/ 295 h 557"/>
                      <a:gd name="T2" fmla="*/ 309 w 682"/>
                      <a:gd name="T3" fmla="*/ 287 h 557"/>
                      <a:gd name="T4" fmla="*/ 317 w 682"/>
                      <a:gd name="T5" fmla="*/ 262 h 557"/>
                      <a:gd name="T6" fmla="*/ 196 w 682"/>
                      <a:gd name="T7" fmla="*/ 182 h 557"/>
                      <a:gd name="T8" fmla="*/ 179 w 682"/>
                      <a:gd name="T9" fmla="*/ 220 h 557"/>
                      <a:gd name="T10" fmla="*/ 192 w 682"/>
                      <a:gd name="T11" fmla="*/ 353 h 557"/>
                      <a:gd name="T12" fmla="*/ 179 w 682"/>
                      <a:gd name="T13" fmla="*/ 314 h 557"/>
                      <a:gd name="T14" fmla="*/ 154 w 682"/>
                      <a:gd name="T15" fmla="*/ 279 h 557"/>
                      <a:gd name="T16" fmla="*/ 156 w 682"/>
                      <a:gd name="T17" fmla="*/ 262 h 557"/>
                      <a:gd name="T18" fmla="*/ 157 w 682"/>
                      <a:gd name="T19" fmla="*/ 250 h 557"/>
                      <a:gd name="T20" fmla="*/ 140 w 682"/>
                      <a:gd name="T21" fmla="*/ 238 h 557"/>
                      <a:gd name="T22" fmla="*/ 123 w 682"/>
                      <a:gd name="T23" fmla="*/ 220 h 557"/>
                      <a:gd name="T24" fmla="*/ 94 w 682"/>
                      <a:gd name="T25" fmla="*/ 225 h 557"/>
                      <a:gd name="T26" fmla="*/ 80 w 682"/>
                      <a:gd name="T27" fmla="*/ 232 h 557"/>
                      <a:gd name="T28" fmla="*/ 50 w 682"/>
                      <a:gd name="T29" fmla="*/ 232 h 557"/>
                      <a:gd name="T30" fmla="*/ 14 w 682"/>
                      <a:gd name="T31" fmla="*/ 198 h 557"/>
                      <a:gd name="T32" fmla="*/ 7 w 682"/>
                      <a:gd name="T33" fmla="*/ 187 h 557"/>
                      <a:gd name="T34" fmla="*/ 0 w 682"/>
                      <a:gd name="T35" fmla="*/ 168 h 557"/>
                      <a:gd name="T36" fmla="*/ 15 w 682"/>
                      <a:gd name="T37" fmla="*/ 135 h 557"/>
                      <a:gd name="T38" fmla="*/ 20 w 682"/>
                      <a:gd name="T39" fmla="*/ 115 h 557"/>
                      <a:gd name="T40" fmla="*/ 32 w 682"/>
                      <a:gd name="T41" fmla="*/ 91 h 557"/>
                      <a:gd name="T42" fmla="*/ 51 w 682"/>
                      <a:gd name="T43" fmla="*/ 74 h 557"/>
                      <a:gd name="T44" fmla="*/ 106 w 682"/>
                      <a:gd name="T45" fmla="*/ 43 h 557"/>
                      <a:gd name="T46" fmla="*/ 140 w 682"/>
                      <a:gd name="T47" fmla="*/ 19 h 557"/>
                      <a:gd name="T48" fmla="*/ 164 w 682"/>
                      <a:gd name="T49" fmla="*/ 4 h 557"/>
                      <a:gd name="T50" fmla="*/ 230 w 682"/>
                      <a:gd name="T51" fmla="*/ 1 h 557"/>
                      <a:gd name="T52" fmla="*/ 253 w 682"/>
                      <a:gd name="T53" fmla="*/ 0 h 557"/>
                      <a:gd name="T54" fmla="*/ 244 w 682"/>
                      <a:gd name="T55" fmla="*/ 22 h 557"/>
                      <a:gd name="T56" fmla="*/ 281 w 682"/>
                      <a:gd name="T57" fmla="*/ 53 h 557"/>
                      <a:gd name="T58" fmla="*/ 316 w 682"/>
                      <a:gd name="T59" fmla="*/ 47 h 557"/>
                      <a:gd name="T60" fmla="*/ 336 w 682"/>
                      <a:gd name="T61" fmla="*/ 52 h 557"/>
                      <a:gd name="T62" fmla="*/ 355 w 682"/>
                      <a:gd name="T63" fmla="*/ 62 h 557"/>
                      <a:gd name="T64" fmla="*/ 363 w 682"/>
                      <a:gd name="T65" fmla="*/ 119 h 557"/>
                      <a:gd name="T66" fmla="*/ 363 w 682"/>
                      <a:gd name="T67" fmla="*/ 153 h 557"/>
                      <a:gd name="T68" fmla="*/ 380 w 682"/>
                      <a:gd name="T69" fmla="*/ 180 h 557"/>
                      <a:gd name="T70" fmla="*/ 410 w 682"/>
                      <a:gd name="T71" fmla="*/ 191 h 557"/>
                      <a:gd name="T72" fmla="*/ 432 w 682"/>
                      <a:gd name="T73" fmla="*/ 187 h 557"/>
                      <a:gd name="T74" fmla="*/ 422 w 682"/>
                      <a:gd name="T75" fmla="*/ 216 h 557"/>
                      <a:gd name="T76" fmla="*/ 380 w 682"/>
                      <a:gd name="T77" fmla="*/ 259 h 557"/>
                      <a:gd name="T78" fmla="*/ 348 w 682"/>
                      <a:gd name="T79" fmla="*/ 308 h 557"/>
                      <a:gd name="T80" fmla="*/ 353 w 682"/>
                      <a:gd name="T81" fmla="*/ 323 h 557"/>
                      <a:gd name="T82" fmla="*/ 276 w 682"/>
                      <a:gd name="T83" fmla="*/ 353 h 55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682" h="557">
                        <a:moveTo>
                          <a:pt x="435" y="556"/>
                        </a:moveTo>
                        <a:lnTo>
                          <a:pt x="481" y="464"/>
                        </a:lnTo>
                        <a:lnTo>
                          <a:pt x="473" y="449"/>
                        </a:lnTo>
                        <a:lnTo>
                          <a:pt x="486" y="451"/>
                        </a:lnTo>
                        <a:lnTo>
                          <a:pt x="495" y="441"/>
                        </a:lnTo>
                        <a:lnTo>
                          <a:pt x="500" y="413"/>
                        </a:lnTo>
                        <a:lnTo>
                          <a:pt x="500" y="371"/>
                        </a:lnTo>
                        <a:lnTo>
                          <a:pt x="309" y="287"/>
                        </a:lnTo>
                        <a:lnTo>
                          <a:pt x="296" y="308"/>
                        </a:lnTo>
                        <a:lnTo>
                          <a:pt x="282" y="346"/>
                        </a:lnTo>
                        <a:lnTo>
                          <a:pt x="396" y="557"/>
                        </a:lnTo>
                        <a:lnTo>
                          <a:pt x="303" y="556"/>
                        </a:lnTo>
                        <a:lnTo>
                          <a:pt x="304" y="536"/>
                        </a:lnTo>
                        <a:cubicBezTo>
                          <a:pt x="284" y="520"/>
                          <a:pt x="296" y="510"/>
                          <a:pt x="282" y="494"/>
                        </a:cubicBezTo>
                        <a:cubicBezTo>
                          <a:pt x="276" y="475"/>
                          <a:pt x="267" y="468"/>
                          <a:pt x="253" y="451"/>
                        </a:cubicBezTo>
                        <a:cubicBezTo>
                          <a:pt x="249" y="447"/>
                          <a:pt x="245" y="443"/>
                          <a:pt x="242" y="439"/>
                        </a:cubicBezTo>
                        <a:lnTo>
                          <a:pt x="237" y="432"/>
                        </a:lnTo>
                        <a:cubicBezTo>
                          <a:pt x="237" y="432"/>
                          <a:pt x="245" y="413"/>
                          <a:pt x="245" y="413"/>
                        </a:cubicBezTo>
                        <a:cubicBezTo>
                          <a:pt x="247" y="409"/>
                          <a:pt x="250" y="401"/>
                          <a:pt x="250" y="401"/>
                        </a:cubicBezTo>
                        <a:cubicBezTo>
                          <a:pt x="249" y="399"/>
                          <a:pt x="247" y="397"/>
                          <a:pt x="247" y="394"/>
                        </a:cubicBezTo>
                        <a:cubicBezTo>
                          <a:pt x="248" y="390"/>
                          <a:pt x="253" y="382"/>
                          <a:pt x="253" y="382"/>
                        </a:cubicBezTo>
                        <a:cubicBezTo>
                          <a:pt x="243" y="370"/>
                          <a:pt x="237" y="371"/>
                          <a:pt x="220" y="375"/>
                        </a:cubicBezTo>
                        <a:cubicBezTo>
                          <a:pt x="217" y="371"/>
                          <a:pt x="210" y="369"/>
                          <a:pt x="207" y="365"/>
                        </a:cubicBezTo>
                        <a:cubicBezTo>
                          <a:pt x="185" y="337"/>
                          <a:pt x="216" y="363"/>
                          <a:pt x="194" y="346"/>
                        </a:cubicBezTo>
                        <a:cubicBezTo>
                          <a:pt x="167" y="349"/>
                          <a:pt x="179" y="346"/>
                          <a:pt x="156" y="352"/>
                        </a:cubicBezTo>
                        <a:cubicBezTo>
                          <a:pt x="153" y="353"/>
                          <a:pt x="148" y="354"/>
                          <a:pt x="148" y="354"/>
                        </a:cubicBezTo>
                        <a:cubicBezTo>
                          <a:pt x="146" y="356"/>
                          <a:pt x="145" y="359"/>
                          <a:pt x="142" y="361"/>
                        </a:cubicBezTo>
                        <a:cubicBezTo>
                          <a:pt x="138" y="363"/>
                          <a:pt x="126" y="365"/>
                          <a:pt x="126" y="365"/>
                        </a:cubicBezTo>
                        <a:cubicBezTo>
                          <a:pt x="105" y="354"/>
                          <a:pt x="116" y="355"/>
                          <a:pt x="94" y="361"/>
                        </a:cubicBezTo>
                        <a:cubicBezTo>
                          <a:pt x="89" y="362"/>
                          <a:pt x="78" y="365"/>
                          <a:pt x="78" y="365"/>
                        </a:cubicBezTo>
                        <a:cubicBezTo>
                          <a:pt x="62" y="383"/>
                          <a:pt x="46" y="346"/>
                          <a:pt x="35" y="337"/>
                        </a:cubicBezTo>
                        <a:cubicBezTo>
                          <a:pt x="32" y="330"/>
                          <a:pt x="24" y="320"/>
                          <a:pt x="22" y="312"/>
                        </a:cubicBezTo>
                        <a:cubicBezTo>
                          <a:pt x="20" y="308"/>
                          <a:pt x="22" y="303"/>
                          <a:pt x="19" y="300"/>
                        </a:cubicBezTo>
                        <a:cubicBezTo>
                          <a:pt x="17" y="297"/>
                          <a:pt x="13" y="297"/>
                          <a:pt x="11" y="295"/>
                        </a:cubicBezTo>
                        <a:cubicBezTo>
                          <a:pt x="3" y="277"/>
                          <a:pt x="15" y="306"/>
                          <a:pt x="5" y="276"/>
                        </a:cubicBezTo>
                        <a:cubicBezTo>
                          <a:pt x="4" y="272"/>
                          <a:pt x="0" y="264"/>
                          <a:pt x="0" y="264"/>
                        </a:cubicBezTo>
                        <a:cubicBezTo>
                          <a:pt x="3" y="253"/>
                          <a:pt x="2" y="248"/>
                          <a:pt x="13" y="243"/>
                        </a:cubicBezTo>
                        <a:cubicBezTo>
                          <a:pt x="20" y="221"/>
                          <a:pt x="17" y="231"/>
                          <a:pt x="24" y="213"/>
                        </a:cubicBezTo>
                        <a:cubicBezTo>
                          <a:pt x="26" y="209"/>
                          <a:pt x="30" y="200"/>
                          <a:pt x="30" y="200"/>
                        </a:cubicBezTo>
                        <a:cubicBezTo>
                          <a:pt x="26" y="192"/>
                          <a:pt x="24" y="191"/>
                          <a:pt x="32" y="181"/>
                        </a:cubicBezTo>
                        <a:cubicBezTo>
                          <a:pt x="36" y="177"/>
                          <a:pt x="43" y="169"/>
                          <a:pt x="43" y="169"/>
                        </a:cubicBezTo>
                        <a:cubicBezTo>
                          <a:pt x="37" y="155"/>
                          <a:pt x="36" y="153"/>
                          <a:pt x="51" y="143"/>
                        </a:cubicBezTo>
                        <a:cubicBezTo>
                          <a:pt x="56" y="140"/>
                          <a:pt x="67" y="135"/>
                          <a:pt x="67" y="135"/>
                        </a:cubicBezTo>
                        <a:cubicBezTo>
                          <a:pt x="73" y="129"/>
                          <a:pt x="75" y="122"/>
                          <a:pt x="81" y="116"/>
                        </a:cubicBezTo>
                        <a:cubicBezTo>
                          <a:pt x="89" y="107"/>
                          <a:pt x="102" y="105"/>
                          <a:pt x="113" y="99"/>
                        </a:cubicBezTo>
                        <a:cubicBezTo>
                          <a:pt x="125" y="85"/>
                          <a:pt x="149" y="76"/>
                          <a:pt x="167" y="67"/>
                        </a:cubicBezTo>
                        <a:cubicBezTo>
                          <a:pt x="174" y="59"/>
                          <a:pt x="175" y="50"/>
                          <a:pt x="188" y="46"/>
                        </a:cubicBezTo>
                        <a:cubicBezTo>
                          <a:pt x="198" y="39"/>
                          <a:pt x="208" y="36"/>
                          <a:pt x="220" y="30"/>
                        </a:cubicBezTo>
                        <a:cubicBezTo>
                          <a:pt x="223" y="28"/>
                          <a:pt x="228" y="25"/>
                          <a:pt x="228" y="25"/>
                        </a:cubicBezTo>
                        <a:cubicBezTo>
                          <a:pt x="237" y="16"/>
                          <a:pt x="245" y="10"/>
                          <a:pt x="258" y="6"/>
                        </a:cubicBezTo>
                        <a:cubicBezTo>
                          <a:pt x="269" y="31"/>
                          <a:pt x="301" y="6"/>
                          <a:pt x="320" y="4"/>
                        </a:cubicBezTo>
                        <a:cubicBezTo>
                          <a:pt x="334" y="3"/>
                          <a:pt x="349" y="3"/>
                          <a:pt x="363" y="2"/>
                        </a:cubicBezTo>
                        <a:cubicBezTo>
                          <a:pt x="369" y="3"/>
                          <a:pt x="376" y="5"/>
                          <a:pt x="382" y="4"/>
                        </a:cubicBezTo>
                        <a:cubicBezTo>
                          <a:pt x="387" y="4"/>
                          <a:pt x="398" y="0"/>
                          <a:pt x="398" y="0"/>
                        </a:cubicBezTo>
                        <a:cubicBezTo>
                          <a:pt x="415" y="8"/>
                          <a:pt x="406" y="16"/>
                          <a:pt x="400" y="30"/>
                        </a:cubicBezTo>
                        <a:cubicBezTo>
                          <a:pt x="398" y="34"/>
                          <a:pt x="384" y="34"/>
                          <a:pt x="384" y="34"/>
                        </a:cubicBezTo>
                        <a:cubicBezTo>
                          <a:pt x="379" y="47"/>
                          <a:pt x="398" y="51"/>
                          <a:pt x="411" y="55"/>
                        </a:cubicBezTo>
                        <a:cubicBezTo>
                          <a:pt x="419" y="72"/>
                          <a:pt x="421" y="79"/>
                          <a:pt x="443" y="84"/>
                        </a:cubicBezTo>
                        <a:cubicBezTo>
                          <a:pt x="461" y="71"/>
                          <a:pt x="435" y="65"/>
                          <a:pt x="468" y="57"/>
                        </a:cubicBezTo>
                        <a:cubicBezTo>
                          <a:pt x="482" y="61"/>
                          <a:pt x="485" y="70"/>
                          <a:pt x="497" y="74"/>
                        </a:cubicBezTo>
                        <a:cubicBezTo>
                          <a:pt x="505" y="76"/>
                          <a:pt x="513" y="78"/>
                          <a:pt x="521" y="80"/>
                        </a:cubicBezTo>
                        <a:cubicBezTo>
                          <a:pt x="524" y="81"/>
                          <a:pt x="529" y="82"/>
                          <a:pt x="529" y="82"/>
                        </a:cubicBezTo>
                        <a:cubicBezTo>
                          <a:pt x="547" y="78"/>
                          <a:pt x="547" y="76"/>
                          <a:pt x="562" y="84"/>
                        </a:cubicBezTo>
                        <a:cubicBezTo>
                          <a:pt x="566" y="95"/>
                          <a:pt x="565" y="86"/>
                          <a:pt x="559" y="97"/>
                        </a:cubicBezTo>
                        <a:cubicBezTo>
                          <a:pt x="557" y="101"/>
                          <a:pt x="554" y="110"/>
                          <a:pt x="554" y="110"/>
                        </a:cubicBezTo>
                        <a:cubicBezTo>
                          <a:pt x="556" y="132"/>
                          <a:pt x="556" y="168"/>
                          <a:pt x="572" y="188"/>
                        </a:cubicBezTo>
                        <a:cubicBezTo>
                          <a:pt x="568" y="198"/>
                          <a:pt x="564" y="208"/>
                          <a:pt x="562" y="219"/>
                        </a:cubicBezTo>
                        <a:cubicBezTo>
                          <a:pt x="564" y="227"/>
                          <a:pt x="569" y="233"/>
                          <a:pt x="572" y="240"/>
                        </a:cubicBezTo>
                        <a:cubicBezTo>
                          <a:pt x="573" y="247"/>
                          <a:pt x="572" y="254"/>
                          <a:pt x="575" y="259"/>
                        </a:cubicBezTo>
                        <a:cubicBezTo>
                          <a:pt x="577" y="263"/>
                          <a:pt x="595" y="272"/>
                          <a:pt x="599" y="283"/>
                        </a:cubicBezTo>
                        <a:cubicBezTo>
                          <a:pt x="594" y="295"/>
                          <a:pt x="603" y="306"/>
                          <a:pt x="618" y="310"/>
                        </a:cubicBezTo>
                        <a:cubicBezTo>
                          <a:pt x="630" y="307"/>
                          <a:pt x="638" y="308"/>
                          <a:pt x="645" y="300"/>
                        </a:cubicBezTo>
                        <a:cubicBezTo>
                          <a:pt x="660" y="302"/>
                          <a:pt x="663" y="303"/>
                          <a:pt x="672" y="293"/>
                        </a:cubicBezTo>
                        <a:cubicBezTo>
                          <a:pt x="675" y="294"/>
                          <a:pt x="679" y="293"/>
                          <a:pt x="680" y="295"/>
                        </a:cubicBezTo>
                        <a:cubicBezTo>
                          <a:pt x="682" y="301"/>
                          <a:pt x="674" y="321"/>
                          <a:pt x="672" y="327"/>
                        </a:cubicBezTo>
                        <a:cubicBezTo>
                          <a:pt x="668" y="340"/>
                          <a:pt x="671" y="326"/>
                          <a:pt x="664" y="340"/>
                        </a:cubicBezTo>
                        <a:cubicBezTo>
                          <a:pt x="652" y="360"/>
                          <a:pt x="646" y="381"/>
                          <a:pt x="621" y="394"/>
                        </a:cubicBezTo>
                        <a:cubicBezTo>
                          <a:pt x="614" y="402"/>
                          <a:pt x="609" y="402"/>
                          <a:pt x="599" y="407"/>
                        </a:cubicBezTo>
                        <a:cubicBezTo>
                          <a:pt x="590" y="418"/>
                          <a:pt x="579" y="429"/>
                          <a:pt x="567" y="439"/>
                        </a:cubicBezTo>
                        <a:cubicBezTo>
                          <a:pt x="560" y="454"/>
                          <a:pt x="555" y="470"/>
                          <a:pt x="548" y="485"/>
                        </a:cubicBezTo>
                        <a:cubicBezTo>
                          <a:pt x="549" y="489"/>
                          <a:pt x="550" y="492"/>
                          <a:pt x="551" y="496"/>
                        </a:cubicBezTo>
                        <a:cubicBezTo>
                          <a:pt x="552" y="500"/>
                          <a:pt x="556" y="508"/>
                          <a:pt x="556" y="508"/>
                        </a:cubicBezTo>
                        <a:cubicBezTo>
                          <a:pt x="559" y="524"/>
                          <a:pt x="562" y="546"/>
                          <a:pt x="576" y="557"/>
                        </a:cubicBezTo>
                        <a:lnTo>
                          <a:pt x="435" y="5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7" name="Freeform 100"/>
                  <p:cNvSpPr>
                    <a:spLocks/>
                  </p:cNvSpPr>
                  <p:nvPr/>
                </p:nvSpPr>
                <p:spPr bwMode="ltGray">
                  <a:xfrm>
                    <a:off x="3877" y="448"/>
                    <a:ext cx="163" cy="221"/>
                  </a:xfrm>
                  <a:custGeom>
                    <a:avLst/>
                    <a:gdLst>
                      <a:gd name="T0" fmla="*/ 154 w 257"/>
                      <a:gd name="T1" fmla="*/ 221 h 347"/>
                      <a:gd name="T2" fmla="*/ 148 w 257"/>
                      <a:gd name="T3" fmla="*/ 192 h 347"/>
                      <a:gd name="T4" fmla="*/ 138 w 257"/>
                      <a:gd name="T5" fmla="*/ 183 h 347"/>
                      <a:gd name="T6" fmla="*/ 136 w 257"/>
                      <a:gd name="T7" fmla="*/ 171 h 347"/>
                      <a:gd name="T8" fmla="*/ 133 w 257"/>
                      <a:gd name="T9" fmla="*/ 162 h 347"/>
                      <a:gd name="T10" fmla="*/ 133 w 257"/>
                      <a:gd name="T11" fmla="*/ 146 h 347"/>
                      <a:gd name="T12" fmla="*/ 131 w 257"/>
                      <a:gd name="T13" fmla="*/ 136 h 347"/>
                      <a:gd name="T14" fmla="*/ 145 w 257"/>
                      <a:gd name="T15" fmla="*/ 129 h 347"/>
                      <a:gd name="T16" fmla="*/ 163 w 257"/>
                      <a:gd name="T17" fmla="*/ 125 h 347"/>
                      <a:gd name="T18" fmla="*/ 163 w 257"/>
                      <a:gd name="T19" fmla="*/ 87 h 347"/>
                      <a:gd name="T20" fmla="*/ 34 w 257"/>
                      <a:gd name="T21" fmla="*/ 61 h 347"/>
                      <a:gd name="T22" fmla="*/ 20 w 257"/>
                      <a:gd name="T23" fmla="*/ 62 h 347"/>
                      <a:gd name="T24" fmla="*/ 10 w 257"/>
                      <a:gd name="T25" fmla="*/ 65 h 347"/>
                      <a:gd name="T26" fmla="*/ 0 w 257"/>
                      <a:gd name="T27" fmla="*/ 95 h 347"/>
                      <a:gd name="T28" fmla="*/ 59 w 257"/>
                      <a:gd name="T29" fmla="*/ 220 h 347"/>
                      <a:gd name="T30" fmla="*/ 154 w 257"/>
                      <a:gd name="T31" fmla="*/ 221 h 34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57" h="347">
                        <a:moveTo>
                          <a:pt x="243" y="347"/>
                        </a:moveTo>
                        <a:lnTo>
                          <a:pt x="233" y="301"/>
                        </a:lnTo>
                        <a:lnTo>
                          <a:pt x="217" y="288"/>
                        </a:lnTo>
                        <a:lnTo>
                          <a:pt x="215" y="269"/>
                        </a:lnTo>
                        <a:lnTo>
                          <a:pt x="209" y="254"/>
                        </a:lnTo>
                        <a:lnTo>
                          <a:pt x="209" y="229"/>
                        </a:lnTo>
                        <a:lnTo>
                          <a:pt x="207" y="214"/>
                        </a:lnTo>
                        <a:lnTo>
                          <a:pt x="228" y="202"/>
                        </a:lnTo>
                        <a:lnTo>
                          <a:pt x="257" y="197"/>
                        </a:lnTo>
                        <a:lnTo>
                          <a:pt x="257" y="136"/>
                        </a:lnTo>
                        <a:cubicBezTo>
                          <a:pt x="209" y="119"/>
                          <a:pt x="13" y="0"/>
                          <a:pt x="54" y="96"/>
                        </a:cubicBezTo>
                        <a:cubicBezTo>
                          <a:pt x="36" y="106"/>
                          <a:pt x="57" y="97"/>
                          <a:pt x="32" y="98"/>
                        </a:cubicBezTo>
                        <a:cubicBezTo>
                          <a:pt x="27" y="99"/>
                          <a:pt x="16" y="102"/>
                          <a:pt x="16" y="102"/>
                        </a:cubicBezTo>
                        <a:lnTo>
                          <a:pt x="0" y="149"/>
                        </a:lnTo>
                        <a:lnTo>
                          <a:pt x="93" y="346"/>
                        </a:lnTo>
                        <a:lnTo>
                          <a:pt x="243" y="347"/>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8" name="Freeform 101"/>
                  <p:cNvSpPr>
                    <a:spLocks/>
                  </p:cNvSpPr>
                  <p:nvPr/>
                </p:nvSpPr>
                <p:spPr bwMode="ltGray">
                  <a:xfrm>
                    <a:off x="4164" y="611"/>
                    <a:ext cx="7" cy="12"/>
                  </a:xfrm>
                  <a:custGeom>
                    <a:avLst/>
                    <a:gdLst>
                      <a:gd name="T0" fmla="*/ 3 w 19"/>
                      <a:gd name="T1" fmla="*/ 8 h 37"/>
                      <a:gd name="T2" fmla="*/ 7 w 19"/>
                      <a:gd name="T3" fmla="*/ 7 h 37"/>
                      <a:gd name="T4" fmla="*/ 3 w 19"/>
                      <a:gd name="T5" fmla="*/ 8 h 37"/>
                      <a:gd name="T6" fmla="*/ 0 60000 65536"/>
                      <a:gd name="T7" fmla="*/ 0 60000 65536"/>
                      <a:gd name="T8" fmla="*/ 0 60000 65536"/>
                    </a:gdLst>
                    <a:ahLst/>
                    <a:cxnLst>
                      <a:cxn ang="T6">
                        <a:pos x="T0" y="T1"/>
                      </a:cxn>
                      <a:cxn ang="T7">
                        <a:pos x="T2" y="T3"/>
                      </a:cxn>
                      <a:cxn ang="T8">
                        <a:pos x="T4" y="T5"/>
                      </a:cxn>
                    </a:cxnLst>
                    <a:rect l="0" t="0" r="r" b="b"/>
                    <a:pathLst>
                      <a:path w="19" h="37">
                        <a:moveTo>
                          <a:pt x="7" y="25"/>
                        </a:moveTo>
                        <a:cubicBezTo>
                          <a:pt x="0" y="4"/>
                          <a:pt x="12" y="0"/>
                          <a:pt x="19" y="21"/>
                        </a:cubicBezTo>
                        <a:cubicBezTo>
                          <a:pt x="14" y="37"/>
                          <a:pt x="18" y="36"/>
                          <a:pt x="7" y="25"/>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19" name="Freeform 102"/>
                  <p:cNvSpPr>
                    <a:spLocks/>
                  </p:cNvSpPr>
                  <p:nvPr/>
                </p:nvSpPr>
                <p:spPr bwMode="ltGray">
                  <a:xfrm>
                    <a:off x="4155" y="497"/>
                    <a:ext cx="9" cy="7"/>
                  </a:xfrm>
                  <a:custGeom>
                    <a:avLst/>
                    <a:gdLst>
                      <a:gd name="T0" fmla="*/ 5 w 22"/>
                      <a:gd name="T1" fmla="*/ 4 h 20"/>
                      <a:gd name="T2" fmla="*/ 7 w 22"/>
                      <a:gd name="T3" fmla="*/ 0 h 20"/>
                      <a:gd name="T4" fmla="*/ 8 w 22"/>
                      <a:gd name="T5" fmla="*/ 4 h 20"/>
                      <a:gd name="T6" fmla="*/ 3 w 22"/>
                      <a:gd name="T7" fmla="*/ 7 h 20"/>
                      <a:gd name="T8" fmla="*/ 5 w 22"/>
                      <a:gd name="T9" fmla="*/ 4 h 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2" h="20">
                        <a:moveTo>
                          <a:pt x="12" y="12"/>
                        </a:moveTo>
                        <a:cubicBezTo>
                          <a:pt x="13" y="8"/>
                          <a:pt x="12" y="0"/>
                          <a:pt x="16" y="0"/>
                        </a:cubicBezTo>
                        <a:cubicBezTo>
                          <a:pt x="20" y="0"/>
                          <a:pt x="22" y="8"/>
                          <a:pt x="20" y="12"/>
                        </a:cubicBezTo>
                        <a:cubicBezTo>
                          <a:pt x="18" y="16"/>
                          <a:pt x="12" y="17"/>
                          <a:pt x="8" y="20"/>
                        </a:cubicBezTo>
                        <a:cubicBezTo>
                          <a:pt x="3" y="5"/>
                          <a:pt x="0" y="6"/>
                          <a:pt x="12" y="1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0" name="Freeform 103"/>
                  <p:cNvSpPr>
                    <a:spLocks/>
                  </p:cNvSpPr>
                  <p:nvPr/>
                </p:nvSpPr>
                <p:spPr bwMode="ltGray">
                  <a:xfrm>
                    <a:off x="3760" y="357"/>
                    <a:ext cx="25" cy="10"/>
                  </a:xfrm>
                  <a:custGeom>
                    <a:avLst/>
                    <a:gdLst>
                      <a:gd name="T0" fmla="*/ 11 w 57"/>
                      <a:gd name="T1" fmla="*/ 6 h 30"/>
                      <a:gd name="T2" fmla="*/ 14 w 57"/>
                      <a:gd name="T3" fmla="*/ 2 h 30"/>
                      <a:gd name="T4" fmla="*/ 16 w 57"/>
                      <a:gd name="T5" fmla="*/ 10 h 30"/>
                      <a:gd name="T6" fmla="*/ 11 w 57"/>
                      <a:gd name="T7" fmla="*/ 6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7" h="30">
                        <a:moveTo>
                          <a:pt x="24" y="18"/>
                        </a:moveTo>
                        <a:cubicBezTo>
                          <a:pt x="0" y="10"/>
                          <a:pt x="9" y="0"/>
                          <a:pt x="32" y="6"/>
                        </a:cubicBezTo>
                        <a:cubicBezTo>
                          <a:pt x="46" y="15"/>
                          <a:pt x="57" y="23"/>
                          <a:pt x="36" y="30"/>
                        </a:cubicBezTo>
                        <a:cubicBezTo>
                          <a:pt x="21" y="25"/>
                          <a:pt x="24" y="30"/>
                          <a:pt x="24"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1" name="Freeform 104"/>
                  <p:cNvSpPr>
                    <a:spLocks/>
                  </p:cNvSpPr>
                  <p:nvPr/>
                </p:nvSpPr>
                <p:spPr bwMode="ltGray">
                  <a:xfrm>
                    <a:off x="4062" y="265"/>
                    <a:ext cx="295" cy="233"/>
                  </a:xfrm>
                  <a:custGeom>
                    <a:avLst/>
                    <a:gdLst>
                      <a:gd name="T0" fmla="*/ 201 w 693"/>
                      <a:gd name="T1" fmla="*/ 155 h 696"/>
                      <a:gd name="T2" fmla="*/ 167 w 693"/>
                      <a:gd name="T3" fmla="*/ 151 h 696"/>
                      <a:gd name="T4" fmla="*/ 138 w 693"/>
                      <a:gd name="T5" fmla="*/ 138 h 696"/>
                      <a:gd name="T6" fmla="*/ 113 w 693"/>
                      <a:gd name="T7" fmla="*/ 134 h 696"/>
                      <a:gd name="T8" fmla="*/ 101 w 693"/>
                      <a:gd name="T9" fmla="*/ 139 h 696"/>
                      <a:gd name="T10" fmla="*/ 111 w 693"/>
                      <a:gd name="T11" fmla="*/ 143 h 696"/>
                      <a:gd name="T12" fmla="*/ 125 w 693"/>
                      <a:gd name="T13" fmla="*/ 157 h 696"/>
                      <a:gd name="T14" fmla="*/ 137 w 693"/>
                      <a:gd name="T15" fmla="*/ 159 h 696"/>
                      <a:gd name="T16" fmla="*/ 142 w 693"/>
                      <a:gd name="T17" fmla="*/ 179 h 696"/>
                      <a:gd name="T18" fmla="*/ 133 w 693"/>
                      <a:gd name="T19" fmla="*/ 185 h 696"/>
                      <a:gd name="T20" fmla="*/ 111 w 693"/>
                      <a:gd name="T21" fmla="*/ 206 h 696"/>
                      <a:gd name="T22" fmla="*/ 96 w 693"/>
                      <a:gd name="T23" fmla="*/ 210 h 696"/>
                      <a:gd name="T24" fmla="*/ 41 w 693"/>
                      <a:gd name="T25" fmla="*/ 233 h 696"/>
                      <a:gd name="T26" fmla="*/ 33 w 693"/>
                      <a:gd name="T27" fmla="*/ 206 h 696"/>
                      <a:gd name="T28" fmla="*/ 19 w 693"/>
                      <a:gd name="T29" fmla="*/ 175 h 696"/>
                      <a:gd name="T30" fmla="*/ 14 w 693"/>
                      <a:gd name="T31" fmla="*/ 150 h 696"/>
                      <a:gd name="T32" fmla="*/ 23 w 693"/>
                      <a:gd name="T33" fmla="*/ 115 h 696"/>
                      <a:gd name="T34" fmla="*/ 7 w 693"/>
                      <a:gd name="T35" fmla="*/ 131 h 696"/>
                      <a:gd name="T36" fmla="*/ 34 w 693"/>
                      <a:gd name="T37" fmla="*/ 94 h 696"/>
                      <a:gd name="T38" fmla="*/ 48 w 693"/>
                      <a:gd name="T39" fmla="*/ 68 h 696"/>
                      <a:gd name="T40" fmla="*/ 16 w 693"/>
                      <a:gd name="T41" fmla="*/ 68 h 696"/>
                      <a:gd name="T42" fmla="*/ 0 w 693"/>
                      <a:gd name="T43" fmla="*/ 66 h 696"/>
                      <a:gd name="T44" fmla="*/ 11 w 693"/>
                      <a:gd name="T45" fmla="*/ 47 h 696"/>
                      <a:gd name="T46" fmla="*/ 41 w 693"/>
                      <a:gd name="T47" fmla="*/ 37 h 696"/>
                      <a:gd name="T48" fmla="*/ 94 w 693"/>
                      <a:gd name="T49" fmla="*/ 42 h 696"/>
                      <a:gd name="T50" fmla="*/ 97 w 693"/>
                      <a:gd name="T51" fmla="*/ 21 h 696"/>
                      <a:gd name="T52" fmla="*/ 111 w 693"/>
                      <a:gd name="T53" fmla="*/ 0 h 696"/>
                      <a:gd name="T54" fmla="*/ 152 w 693"/>
                      <a:gd name="T55" fmla="*/ 15 h 696"/>
                      <a:gd name="T56" fmla="*/ 140 w 693"/>
                      <a:gd name="T57" fmla="*/ 29 h 696"/>
                      <a:gd name="T58" fmla="*/ 128 w 693"/>
                      <a:gd name="T59" fmla="*/ 59 h 696"/>
                      <a:gd name="T60" fmla="*/ 154 w 693"/>
                      <a:gd name="T61" fmla="*/ 64 h 696"/>
                      <a:gd name="T62" fmla="*/ 159 w 693"/>
                      <a:gd name="T63" fmla="*/ 46 h 696"/>
                      <a:gd name="T64" fmla="*/ 178 w 693"/>
                      <a:gd name="T65" fmla="*/ 31 h 696"/>
                      <a:gd name="T66" fmla="*/ 212 w 693"/>
                      <a:gd name="T67" fmla="*/ 29 h 696"/>
                      <a:gd name="T68" fmla="*/ 225 w 693"/>
                      <a:gd name="T69" fmla="*/ 17 h 696"/>
                      <a:gd name="T70" fmla="*/ 230 w 693"/>
                      <a:gd name="T71" fmla="*/ 154 h 69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93" h="696">
                        <a:moveTo>
                          <a:pt x="541" y="460"/>
                        </a:moveTo>
                        <a:lnTo>
                          <a:pt x="473" y="464"/>
                        </a:lnTo>
                        <a:lnTo>
                          <a:pt x="441" y="452"/>
                        </a:lnTo>
                        <a:lnTo>
                          <a:pt x="393" y="452"/>
                        </a:lnTo>
                        <a:cubicBezTo>
                          <a:pt x="365" y="448"/>
                          <a:pt x="360" y="444"/>
                          <a:pt x="337" y="436"/>
                        </a:cubicBezTo>
                        <a:cubicBezTo>
                          <a:pt x="336" y="432"/>
                          <a:pt x="330" y="413"/>
                          <a:pt x="325" y="412"/>
                        </a:cubicBezTo>
                        <a:cubicBezTo>
                          <a:pt x="317" y="411"/>
                          <a:pt x="301" y="420"/>
                          <a:pt x="301" y="420"/>
                        </a:cubicBezTo>
                        <a:cubicBezTo>
                          <a:pt x="289" y="412"/>
                          <a:pt x="277" y="408"/>
                          <a:pt x="265" y="400"/>
                        </a:cubicBezTo>
                        <a:cubicBezTo>
                          <a:pt x="252" y="380"/>
                          <a:pt x="256" y="356"/>
                          <a:pt x="233" y="348"/>
                        </a:cubicBezTo>
                        <a:cubicBezTo>
                          <a:pt x="217" y="372"/>
                          <a:pt x="221" y="392"/>
                          <a:pt x="237" y="416"/>
                        </a:cubicBezTo>
                        <a:cubicBezTo>
                          <a:pt x="234" y="428"/>
                          <a:pt x="228" y="445"/>
                          <a:pt x="237" y="444"/>
                        </a:cubicBezTo>
                        <a:cubicBezTo>
                          <a:pt x="247" y="443"/>
                          <a:pt x="261" y="428"/>
                          <a:pt x="261" y="428"/>
                        </a:cubicBezTo>
                        <a:cubicBezTo>
                          <a:pt x="258" y="450"/>
                          <a:pt x="243" y="475"/>
                          <a:pt x="269" y="484"/>
                        </a:cubicBezTo>
                        <a:cubicBezTo>
                          <a:pt x="277" y="479"/>
                          <a:pt x="288" y="476"/>
                          <a:pt x="293" y="468"/>
                        </a:cubicBezTo>
                        <a:cubicBezTo>
                          <a:pt x="302" y="454"/>
                          <a:pt x="303" y="446"/>
                          <a:pt x="317" y="436"/>
                        </a:cubicBezTo>
                        <a:cubicBezTo>
                          <a:pt x="315" y="448"/>
                          <a:pt x="306" y="467"/>
                          <a:pt x="321" y="476"/>
                        </a:cubicBezTo>
                        <a:cubicBezTo>
                          <a:pt x="328" y="480"/>
                          <a:pt x="345" y="484"/>
                          <a:pt x="345" y="484"/>
                        </a:cubicBezTo>
                        <a:cubicBezTo>
                          <a:pt x="382" y="472"/>
                          <a:pt x="347" y="527"/>
                          <a:pt x="333" y="536"/>
                        </a:cubicBezTo>
                        <a:cubicBezTo>
                          <a:pt x="330" y="540"/>
                          <a:pt x="329" y="545"/>
                          <a:pt x="325" y="548"/>
                        </a:cubicBezTo>
                        <a:cubicBezTo>
                          <a:pt x="322" y="551"/>
                          <a:pt x="316" y="549"/>
                          <a:pt x="313" y="552"/>
                        </a:cubicBezTo>
                        <a:cubicBezTo>
                          <a:pt x="300" y="565"/>
                          <a:pt x="320" y="575"/>
                          <a:pt x="293" y="584"/>
                        </a:cubicBezTo>
                        <a:cubicBezTo>
                          <a:pt x="286" y="595"/>
                          <a:pt x="272" y="610"/>
                          <a:pt x="261" y="616"/>
                        </a:cubicBezTo>
                        <a:cubicBezTo>
                          <a:pt x="254" y="620"/>
                          <a:pt x="245" y="621"/>
                          <a:pt x="237" y="624"/>
                        </a:cubicBezTo>
                        <a:cubicBezTo>
                          <a:pt x="233" y="625"/>
                          <a:pt x="225" y="628"/>
                          <a:pt x="225" y="628"/>
                        </a:cubicBezTo>
                        <a:cubicBezTo>
                          <a:pt x="215" y="659"/>
                          <a:pt x="212" y="652"/>
                          <a:pt x="173" y="656"/>
                        </a:cubicBezTo>
                        <a:cubicBezTo>
                          <a:pt x="140" y="667"/>
                          <a:pt x="132" y="687"/>
                          <a:pt x="97" y="696"/>
                        </a:cubicBezTo>
                        <a:cubicBezTo>
                          <a:pt x="77" y="691"/>
                          <a:pt x="75" y="687"/>
                          <a:pt x="81" y="668"/>
                        </a:cubicBezTo>
                        <a:cubicBezTo>
                          <a:pt x="77" y="646"/>
                          <a:pt x="72" y="639"/>
                          <a:pt x="77" y="616"/>
                        </a:cubicBezTo>
                        <a:cubicBezTo>
                          <a:pt x="73" y="598"/>
                          <a:pt x="71" y="587"/>
                          <a:pt x="61" y="572"/>
                        </a:cubicBezTo>
                        <a:cubicBezTo>
                          <a:pt x="58" y="551"/>
                          <a:pt x="51" y="543"/>
                          <a:pt x="45" y="524"/>
                        </a:cubicBezTo>
                        <a:cubicBezTo>
                          <a:pt x="52" y="502"/>
                          <a:pt x="58" y="496"/>
                          <a:pt x="49" y="472"/>
                        </a:cubicBezTo>
                        <a:cubicBezTo>
                          <a:pt x="46" y="463"/>
                          <a:pt x="33" y="448"/>
                          <a:pt x="33" y="448"/>
                        </a:cubicBezTo>
                        <a:cubicBezTo>
                          <a:pt x="42" y="422"/>
                          <a:pt x="42" y="408"/>
                          <a:pt x="33" y="380"/>
                        </a:cubicBezTo>
                        <a:cubicBezTo>
                          <a:pt x="49" y="369"/>
                          <a:pt x="48" y="362"/>
                          <a:pt x="53" y="344"/>
                        </a:cubicBezTo>
                        <a:cubicBezTo>
                          <a:pt x="47" y="327"/>
                          <a:pt x="49" y="308"/>
                          <a:pt x="33" y="332"/>
                        </a:cubicBezTo>
                        <a:cubicBezTo>
                          <a:pt x="40" y="353"/>
                          <a:pt x="29" y="374"/>
                          <a:pt x="17" y="392"/>
                        </a:cubicBezTo>
                        <a:cubicBezTo>
                          <a:pt x="6" y="360"/>
                          <a:pt x="10" y="340"/>
                          <a:pt x="13" y="304"/>
                        </a:cubicBezTo>
                        <a:cubicBezTo>
                          <a:pt x="44" y="314"/>
                          <a:pt x="54" y="289"/>
                          <a:pt x="81" y="280"/>
                        </a:cubicBezTo>
                        <a:cubicBezTo>
                          <a:pt x="94" y="261"/>
                          <a:pt x="85" y="242"/>
                          <a:pt x="105" y="228"/>
                        </a:cubicBezTo>
                        <a:cubicBezTo>
                          <a:pt x="108" y="220"/>
                          <a:pt x="110" y="212"/>
                          <a:pt x="113" y="204"/>
                        </a:cubicBezTo>
                        <a:cubicBezTo>
                          <a:pt x="116" y="196"/>
                          <a:pt x="89" y="196"/>
                          <a:pt x="89" y="196"/>
                        </a:cubicBezTo>
                        <a:cubicBezTo>
                          <a:pt x="81" y="221"/>
                          <a:pt x="58" y="211"/>
                          <a:pt x="37" y="204"/>
                        </a:cubicBezTo>
                        <a:cubicBezTo>
                          <a:pt x="33" y="207"/>
                          <a:pt x="30" y="213"/>
                          <a:pt x="25" y="212"/>
                        </a:cubicBezTo>
                        <a:cubicBezTo>
                          <a:pt x="16" y="210"/>
                          <a:pt x="1" y="196"/>
                          <a:pt x="1" y="196"/>
                        </a:cubicBezTo>
                        <a:cubicBezTo>
                          <a:pt x="4" y="186"/>
                          <a:pt x="4" y="174"/>
                          <a:pt x="9" y="164"/>
                        </a:cubicBezTo>
                        <a:cubicBezTo>
                          <a:pt x="13" y="155"/>
                          <a:pt x="25" y="140"/>
                          <a:pt x="25" y="140"/>
                        </a:cubicBezTo>
                        <a:cubicBezTo>
                          <a:pt x="0" y="132"/>
                          <a:pt x="25" y="128"/>
                          <a:pt x="37" y="124"/>
                        </a:cubicBezTo>
                        <a:cubicBezTo>
                          <a:pt x="58" y="131"/>
                          <a:pt x="75" y="116"/>
                          <a:pt x="97" y="112"/>
                        </a:cubicBezTo>
                        <a:cubicBezTo>
                          <a:pt x="135" y="87"/>
                          <a:pt x="159" y="122"/>
                          <a:pt x="197" y="132"/>
                        </a:cubicBezTo>
                        <a:cubicBezTo>
                          <a:pt x="205" y="129"/>
                          <a:pt x="213" y="127"/>
                          <a:pt x="221" y="124"/>
                        </a:cubicBezTo>
                        <a:cubicBezTo>
                          <a:pt x="225" y="123"/>
                          <a:pt x="226" y="147"/>
                          <a:pt x="233" y="120"/>
                        </a:cubicBezTo>
                        <a:lnTo>
                          <a:pt x="229" y="64"/>
                        </a:lnTo>
                        <a:lnTo>
                          <a:pt x="209" y="40"/>
                        </a:lnTo>
                        <a:cubicBezTo>
                          <a:pt x="243" y="21"/>
                          <a:pt x="240" y="21"/>
                          <a:pt x="261" y="0"/>
                        </a:cubicBezTo>
                        <a:cubicBezTo>
                          <a:pt x="297" y="16"/>
                          <a:pt x="333" y="32"/>
                          <a:pt x="369" y="48"/>
                        </a:cubicBezTo>
                        <a:cubicBezTo>
                          <a:pt x="373" y="50"/>
                          <a:pt x="361" y="44"/>
                          <a:pt x="357" y="44"/>
                        </a:cubicBezTo>
                        <a:cubicBezTo>
                          <a:pt x="349" y="45"/>
                          <a:pt x="333" y="52"/>
                          <a:pt x="333" y="52"/>
                        </a:cubicBezTo>
                        <a:cubicBezTo>
                          <a:pt x="322" y="68"/>
                          <a:pt x="318" y="71"/>
                          <a:pt x="329" y="88"/>
                        </a:cubicBezTo>
                        <a:cubicBezTo>
                          <a:pt x="308" y="119"/>
                          <a:pt x="323" y="118"/>
                          <a:pt x="333" y="148"/>
                        </a:cubicBezTo>
                        <a:cubicBezTo>
                          <a:pt x="320" y="157"/>
                          <a:pt x="314" y="167"/>
                          <a:pt x="301" y="176"/>
                        </a:cubicBezTo>
                        <a:cubicBezTo>
                          <a:pt x="306" y="213"/>
                          <a:pt x="303" y="213"/>
                          <a:pt x="337" y="220"/>
                        </a:cubicBezTo>
                        <a:cubicBezTo>
                          <a:pt x="358" y="216"/>
                          <a:pt x="368" y="214"/>
                          <a:pt x="361" y="192"/>
                        </a:cubicBezTo>
                        <a:cubicBezTo>
                          <a:pt x="362" y="177"/>
                          <a:pt x="362" y="162"/>
                          <a:pt x="365" y="148"/>
                        </a:cubicBezTo>
                        <a:cubicBezTo>
                          <a:pt x="366" y="143"/>
                          <a:pt x="369" y="133"/>
                          <a:pt x="373" y="136"/>
                        </a:cubicBezTo>
                        <a:cubicBezTo>
                          <a:pt x="379" y="140"/>
                          <a:pt x="376" y="149"/>
                          <a:pt x="377" y="156"/>
                        </a:cubicBezTo>
                        <a:cubicBezTo>
                          <a:pt x="404" y="147"/>
                          <a:pt x="409" y="116"/>
                          <a:pt x="417" y="92"/>
                        </a:cubicBezTo>
                        <a:cubicBezTo>
                          <a:pt x="422" y="76"/>
                          <a:pt x="453" y="74"/>
                          <a:pt x="465" y="72"/>
                        </a:cubicBezTo>
                        <a:cubicBezTo>
                          <a:pt x="472" y="92"/>
                          <a:pt x="477" y="93"/>
                          <a:pt x="497" y="88"/>
                        </a:cubicBezTo>
                        <a:cubicBezTo>
                          <a:pt x="512" y="78"/>
                          <a:pt x="515" y="74"/>
                          <a:pt x="509" y="56"/>
                        </a:cubicBezTo>
                        <a:cubicBezTo>
                          <a:pt x="523" y="46"/>
                          <a:pt x="517" y="46"/>
                          <a:pt x="529" y="52"/>
                        </a:cubicBezTo>
                        <a:lnTo>
                          <a:pt x="693" y="72"/>
                        </a:lnTo>
                        <a:lnTo>
                          <a:pt x="541" y="46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2" name="Freeform 105"/>
                  <p:cNvSpPr>
                    <a:spLocks/>
                  </p:cNvSpPr>
                  <p:nvPr/>
                </p:nvSpPr>
                <p:spPr bwMode="ltGray">
                  <a:xfrm>
                    <a:off x="3861" y="247"/>
                    <a:ext cx="591" cy="95"/>
                  </a:xfrm>
                  <a:custGeom>
                    <a:avLst/>
                    <a:gdLst>
                      <a:gd name="T0" fmla="*/ 524 w 931"/>
                      <a:gd name="T1" fmla="*/ 0 h 149"/>
                      <a:gd name="T2" fmla="*/ 91 w 931"/>
                      <a:gd name="T3" fmla="*/ 18 h 149"/>
                      <a:gd name="T4" fmla="*/ 58 w 931"/>
                      <a:gd name="T5" fmla="*/ 27 h 149"/>
                      <a:gd name="T6" fmla="*/ 39 w 931"/>
                      <a:gd name="T7" fmla="*/ 27 h 149"/>
                      <a:gd name="T8" fmla="*/ 14 w 931"/>
                      <a:gd name="T9" fmla="*/ 49 h 149"/>
                      <a:gd name="T10" fmla="*/ 0 w 931"/>
                      <a:gd name="T11" fmla="*/ 67 h 149"/>
                      <a:gd name="T12" fmla="*/ 37 w 931"/>
                      <a:gd name="T13" fmla="*/ 73 h 149"/>
                      <a:gd name="T14" fmla="*/ 62 w 931"/>
                      <a:gd name="T15" fmla="*/ 61 h 149"/>
                      <a:gd name="T16" fmla="*/ 69 w 931"/>
                      <a:gd name="T17" fmla="*/ 54 h 149"/>
                      <a:gd name="T18" fmla="*/ 106 w 931"/>
                      <a:gd name="T19" fmla="*/ 33 h 149"/>
                      <a:gd name="T20" fmla="*/ 136 w 931"/>
                      <a:gd name="T21" fmla="*/ 29 h 149"/>
                      <a:gd name="T22" fmla="*/ 150 w 931"/>
                      <a:gd name="T23" fmla="*/ 60 h 149"/>
                      <a:gd name="T24" fmla="*/ 119 w 931"/>
                      <a:gd name="T25" fmla="*/ 69 h 149"/>
                      <a:gd name="T26" fmla="*/ 147 w 931"/>
                      <a:gd name="T27" fmla="*/ 72 h 149"/>
                      <a:gd name="T28" fmla="*/ 159 w 931"/>
                      <a:gd name="T29" fmla="*/ 57 h 149"/>
                      <a:gd name="T30" fmla="*/ 169 w 931"/>
                      <a:gd name="T31" fmla="*/ 59 h 149"/>
                      <a:gd name="T32" fmla="*/ 161 w 931"/>
                      <a:gd name="T33" fmla="*/ 34 h 149"/>
                      <a:gd name="T34" fmla="*/ 169 w 931"/>
                      <a:gd name="T35" fmla="*/ 28 h 149"/>
                      <a:gd name="T36" fmla="*/ 176 w 931"/>
                      <a:gd name="T37" fmla="*/ 56 h 149"/>
                      <a:gd name="T38" fmla="*/ 169 w 931"/>
                      <a:gd name="T39" fmla="*/ 72 h 149"/>
                      <a:gd name="T40" fmla="*/ 188 w 931"/>
                      <a:gd name="T41" fmla="*/ 83 h 149"/>
                      <a:gd name="T42" fmla="*/ 190 w 931"/>
                      <a:gd name="T43" fmla="*/ 59 h 149"/>
                      <a:gd name="T44" fmla="*/ 210 w 931"/>
                      <a:gd name="T45" fmla="*/ 66 h 149"/>
                      <a:gd name="T46" fmla="*/ 242 w 931"/>
                      <a:gd name="T47" fmla="*/ 47 h 149"/>
                      <a:gd name="T48" fmla="*/ 260 w 931"/>
                      <a:gd name="T49" fmla="*/ 32 h 149"/>
                      <a:gd name="T50" fmla="*/ 279 w 931"/>
                      <a:gd name="T51" fmla="*/ 36 h 149"/>
                      <a:gd name="T52" fmla="*/ 289 w 931"/>
                      <a:gd name="T53" fmla="*/ 32 h 149"/>
                      <a:gd name="T54" fmla="*/ 274 w 931"/>
                      <a:gd name="T55" fmla="*/ 28 h 149"/>
                      <a:gd name="T56" fmla="*/ 301 w 931"/>
                      <a:gd name="T57" fmla="*/ 22 h 149"/>
                      <a:gd name="T58" fmla="*/ 345 w 931"/>
                      <a:gd name="T59" fmla="*/ 34 h 149"/>
                      <a:gd name="T60" fmla="*/ 369 w 931"/>
                      <a:gd name="T61" fmla="*/ 27 h 149"/>
                      <a:gd name="T62" fmla="*/ 371 w 931"/>
                      <a:gd name="T63" fmla="*/ 40 h 149"/>
                      <a:gd name="T64" fmla="*/ 361 w 931"/>
                      <a:gd name="T65" fmla="*/ 64 h 149"/>
                      <a:gd name="T66" fmla="*/ 388 w 931"/>
                      <a:gd name="T67" fmla="*/ 56 h 149"/>
                      <a:gd name="T68" fmla="*/ 396 w 931"/>
                      <a:gd name="T69" fmla="*/ 51 h 149"/>
                      <a:gd name="T70" fmla="*/ 411 w 931"/>
                      <a:gd name="T71" fmla="*/ 39 h 149"/>
                      <a:gd name="T72" fmla="*/ 504 w 931"/>
                      <a:gd name="T73" fmla="*/ 54 h 14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931" h="149">
                        <a:moveTo>
                          <a:pt x="794" y="84"/>
                        </a:moveTo>
                        <a:cubicBezTo>
                          <a:pt x="813" y="72"/>
                          <a:pt x="931" y="14"/>
                          <a:pt x="825" y="0"/>
                        </a:cubicBezTo>
                        <a:lnTo>
                          <a:pt x="159" y="0"/>
                        </a:lnTo>
                        <a:cubicBezTo>
                          <a:pt x="149" y="12"/>
                          <a:pt x="162" y="18"/>
                          <a:pt x="143" y="29"/>
                        </a:cubicBezTo>
                        <a:cubicBezTo>
                          <a:pt x="130" y="44"/>
                          <a:pt x="133" y="39"/>
                          <a:pt x="116" y="48"/>
                        </a:cubicBezTo>
                        <a:cubicBezTo>
                          <a:pt x="108" y="46"/>
                          <a:pt x="100" y="44"/>
                          <a:pt x="91" y="42"/>
                        </a:cubicBezTo>
                        <a:cubicBezTo>
                          <a:pt x="89" y="41"/>
                          <a:pt x="83" y="40"/>
                          <a:pt x="83" y="40"/>
                        </a:cubicBezTo>
                        <a:cubicBezTo>
                          <a:pt x="76" y="40"/>
                          <a:pt x="68" y="39"/>
                          <a:pt x="62" y="42"/>
                        </a:cubicBezTo>
                        <a:cubicBezTo>
                          <a:pt x="54" y="45"/>
                          <a:pt x="46" y="61"/>
                          <a:pt x="38" y="67"/>
                        </a:cubicBezTo>
                        <a:cubicBezTo>
                          <a:pt x="32" y="71"/>
                          <a:pt x="27" y="74"/>
                          <a:pt x="22" y="77"/>
                        </a:cubicBezTo>
                        <a:cubicBezTo>
                          <a:pt x="16" y="81"/>
                          <a:pt x="5" y="86"/>
                          <a:pt x="5" y="86"/>
                        </a:cubicBezTo>
                        <a:cubicBezTo>
                          <a:pt x="9" y="95"/>
                          <a:pt x="7" y="97"/>
                          <a:pt x="0" y="105"/>
                        </a:cubicBezTo>
                        <a:cubicBezTo>
                          <a:pt x="17" y="107"/>
                          <a:pt x="22" y="107"/>
                          <a:pt x="16" y="120"/>
                        </a:cubicBezTo>
                        <a:cubicBezTo>
                          <a:pt x="27" y="122"/>
                          <a:pt x="48" y="116"/>
                          <a:pt x="59" y="115"/>
                        </a:cubicBezTo>
                        <a:cubicBezTo>
                          <a:pt x="71" y="112"/>
                          <a:pt x="73" y="117"/>
                          <a:pt x="83" y="111"/>
                        </a:cubicBezTo>
                        <a:cubicBezTo>
                          <a:pt x="89" y="96"/>
                          <a:pt x="83" y="100"/>
                          <a:pt x="97" y="96"/>
                        </a:cubicBezTo>
                        <a:cubicBezTo>
                          <a:pt x="100" y="94"/>
                          <a:pt x="103" y="93"/>
                          <a:pt x="105" y="90"/>
                        </a:cubicBezTo>
                        <a:cubicBezTo>
                          <a:pt x="106" y="88"/>
                          <a:pt x="106" y="85"/>
                          <a:pt x="108" y="84"/>
                        </a:cubicBezTo>
                        <a:cubicBezTo>
                          <a:pt x="112" y="80"/>
                          <a:pt x="140" y="69"/>
                          <a:pt x="148" y="67"/>
                        </a:cubicBezTo>
                        <a:cubicBezTo>
                          <a:pt x="160" y="52"/>
                          <a:pt x="153" y="56"/>
                          <a:pt x="167" y="52"/>
                        </a:cubicBezTo>
                        <a:cubicBezTo>
                          <a:pt x="178" y="55"/>
                          <a:pt x="179" y="62"/>
                          <a:pt x="191" y="58"/>
                        </a:cubicBezTo>
                        <a:cubicBezTo>
                          <a:pt x="199" y="52"/>
                          <a:pt x="206" y="51"/>
                          <a:pt x="215" y="46"/>
                        </a:cubicBezTo>
                        <a:cubicBezTo>
                          <a:pt x="226" y="58"/>
                          <a:pt x="217" y="46"/>
                          <a:pt x="223" y="69"/>
                        </a:cubicBezTo>
                        <a:cubicBezTo>
                          <a:pt x="226" y="79"/>
                          <a:pt x="233" y="85"/>
                          <a:pt x="237" y="94"/>
                        </a:cubicBezTo>
                        <a:cubicBezTo>
                          <a:pt x="227" y="100"/>
                          <a:pt x="229" y="104"/>
                          <a:pt x="218" y="107"/>
                        </a:cubicBezTo>
                        <a:cubicBezTo>
                          <a:pt x="207" y="120"/>
                          <a:pt x="203" y="113"/>
                          <a:pt x="188" y="109"/>
                        </a:cubicBezTo>
                        <a:cubicBezTo>
                          <a:pt x="191" y="117"/>
                          <a:pt x="200" y="127"/>
                          <a:pt x="210" y="132"/>
                        </a:cubicBezTo>
                        <a:cubicBezTo>
                          <a:pt x="218" y="114"/>
                          <a:pt x="211" y="122"/>
                          <a:pt x="231" y="113"/>
                        </a:cubicBezTo>
                        <a:cubicBezTo>
                          <a:pt x="237" y="111"/>
                          <a:pt x="248" y="105"/>
                          <a:pt x="248" y="105"/>
                        </a:cubicBezTo>
                        <a:cubicBezTo>
                          <a:pt x="248" y="100"/>
                          <a:pt x="246" y="94"/>
                          <a:pt x="250" y="90"/>
                        </a:cubicBezTo>
                        <a:cubicBezTo>
                          <a:pt x="253" y="88"/>
                          <a:pt x="254" y="96"/>
                          <a:pt x="258" y="96"/>
                        </a:cubicBezTo>
                        <a:cubicBezTo>
                          <a:pt x="262" y="97"/>
                          <a:pt x="264" y="94"/>
                          <a:pt x="266" y="92"/>
                        </a:cubicBezTo>
                        <a:cubicBezTo>
                          <a:pt x="262" y="82"/>
                          <a:pt x="252" y="77"/>
                          <a:pt x="248" y="67"/>
                        </a:cubicBezTo>
                        <a:cubicBezTo>
                          <a:pt x="250" y="63"/>
                          <a:pt x="255" y="58"/>
                          <a:pt x="253" y="54"/>
                        </a:cubicBezTo>
                        <a:cubicBezTo>
                          <a:pt x="251" y="50"/>
                          <a:pt x="248" y="42"/>
                          <a:pt x="248" y="42"/>
                        </a:cubicBezTo>
                        <a:cubicBezTo>
                          <a:pt x="256" y="32"/>
                          <a:pt x="259" y="35"/>
                          <a:pt x="266" y="44"/>
                        </a:cubicBezTo>
                        <a:cubicBezTo>
                          <a:pt x="270" y="56"/>
                          <a:pt x="276" y="61"/>
                          <a:pt x="285" y="71"/>
                        </a:cubicBezTo>
                        <a:cubicBezTo>
                          <a:pt x="281" y="81"/>
                          <a:pt x="289" y="82"/>
                          <a:pt x="277" y="88"/>
                        </a:cubicBezTo>
                        <a:cubicBezTo>
                          <a:pt x="262" y="106"/>
                          <a:pt x="278" y="83"/>
                          <a:pt x="274" y="101"/>
                        </a:cubicBezTo>
                        <a:cubicBezTo>
                          <a:pt x="274" y="105"/>
                          <a:pt x="268" y="109"/>
                          <a:pt x="266" y="113"/>
                        </a:cubicBezTo>
                        <a:cubicBezTo>
                          <a:pt x="270" y="122"/>
                          <a:pt x="268" y="125"/>
                          <a:pt x="261" y="132"/>
                        </a:cubicBezTo>
                        <a:cubicBezTo>
                          <a:pt x="268" y="149"/>
                          <a:pt x="282" y="134"/>
                          <a:pt x="296" y="130"/>
                        </a:cubicBezTo>
                        <a:cubicBezTo>
                          <a:pt x="299" y="122"/>
                          <a:pt x="295" y="119"/>
                          <a:pt x="299" y="111"/>
                        </a:cubicBezTo>
                        <a:cubicBezTo>
                          <a:pt x="296" y="105"/>
                          <a:pt x="288" y="97"/>
                          <a:pt x="299" y="92"/>
                        </a:cubicBezTo>
                        <a:cubicBezTo>
                          <a:pt x="303" y="90"/>
                          <a:pt x="315" y="88"/>
                          <a:pt x="315" y="88"/>
                        </a:cubicBezTo>
                        <a:cubicBezTo>
                          <a:pt x="326" y="91"/>
                          <a:pt x="325" y="95"/>
                          <a:pt x="331" y="103"/>
                        </a:cubicBezTo>
                        <a:cubicBezTo>
                          <a:pt x="339" y="84"/>
                          <a:pt x="331" y="90"/>
                          <a:pt x="361" y="92"/>
                        </a:cubicBezTo>
                        <a:cubicBezTo>
                          <a:pt x="355" y="76"/>
                          <a:pt x="365" y="76"/>
                          <a:pt x="382" y="73"/>
                        </a:cubicBezTo>
                        <a:cubicBezTo>
                          <a:pt x="383" y="71"/>
                          <a:pt x="387" y="57"/>
                          <a:pt x="393" y="54"/>
                        </a:cubicBezTo>
                        <a:cubicBezTo>
                          <a:pt x="398" y="52"/>
                          <a:pt x="409" y="50"/>
                          <a:pt x="409" y="50"/>
                        </a:cubicBezTo>
                        <a:cubicBezTo>
                          <a:pt x="430" y="54"/>
                          <a:pt x="413" y="58"/>
                          <a:pt x="431" y="63"/>
                        </a:cubicBezTo>
                        <a:cubicBezTo>
                          <a:pt x="433" y="61"/>
                          <a:pt x="435" y="57"/>
                          <a:pt x="439" y="56"/>
                        </a:cubicBezTo>
                        <a:cubicBezTo>
                          <a:pt x="445" y="55"/>
                          <a:pt x="452" y="61"/>
                          <a:pt x="457" y="58"/>
                        </a:cubicBezTo>
                        <a:cubicBezTo>
                          <a:pt x="461" y="57"/>
                          <a:pt x="457" y="52"/>
                          <a:pt x="455" y="50"/>
                        </a:cubicBezTo>
                        <a:cubicBezTo>
                          <a:pt x="451" y="47"/>
                          <a:pt x="444" y="47"/>
                          <a:pt x="439" y="46"/>
                        </a:cubicBezTo>
                        <a:cubicBezTo>
                          <a:pt x="436" y="45"/>
                          <a:pt x="431" y="44"/>
                          <a:pt x="431" y="44"/>
                        </a:cubicBezTo>
                        <a:cubicBezTo>
                          <a:pt x="440" y="38"/>
                          <a:pt x="443" y="36"/>
                          <a:pt x="455" y="40"/>
                        </a:cubicBezTo>
                        <a:cubicBezTo>
                          <a:pt x="461" y="38"/>
                          <a:pt x="467" y="35"/>
                          <a:pt x="474" y="35"/>
                        </a:cubicBezTo>
                        <a:cubicBezTo>
                          <a:pt x="483" y="36"/>
                          <a:pt x="511" y="43"/>
                          <a:pt x="519" y="46"/>
                        </a:cubicBezTo>
                        <a:cubicBezTo>
                          <a:pt x="527" y="49"/>
                          <a:pt x="544" y="54"/>
                          <a:pt x="544" y="54"/>
                        </a:cubicBezTo>
                        <a:cubicBezTo>
                          <a:pt x="548" y="54"/>
                          <a:pt x="560" y="52"/>
                          <a:pt x="565" y="50"/>
                        </a:cubicBezTo>
                        <a:cubicBezTo>
                          <a:pt x="570" y="47"/>
                          <a:pt x="581" y="42"/>
                          <a:pt x="581" y="42"/>
                        </a:cubicBezTo>
                        <a:cubicBezTo>
                          <a:pt x="585" y="42"/>
                          <a:pt x="598" y="44"/>
                          <a:pt x="600" y="48"/>
                        </a:cubicBezTo>
                        <a:cubicBezTo>
                          <a:pt x="603" y="55"/>
                          <a:pt x="589" y="61"/>
                          <a:pt x="584" y="63"/>
                        </a:cubicBezTo>
                        <a:cubicBezTo>
                          <a:pt x="576" y="69"/>
                          <a:pt x="568" y="69"/>
                          <a:pt x="565" y="77"/>
                        </a:cubicBezTo>
                        <a:cubicBezTo>
                          <a:pt x="568" y="86"/>
                          <a:pt x="564" y="92"/>
                          <a:pt x="568" y="101"/>
                        </a:cubicBezTo>
                        <a:cubicBezTo>
                          <a:pt x="574" y="93"/>
                          <a:pt x="577" y="91"/>
                          <a:pt x="589" y="94"/>
                        </a:cubicBezTo>
                        <a:cubicBezTo>
                          <a:pt x="595" y="108"/>
                          <a:pt x="602" y="93"/>
                          <a:pt x="611" y="88"/>
                        </a:cubicBezTo>
                        <a:cubicBezTo>
                          <a:pt x="613" y="86"/>
                          <a:pt x="613" y="83"/>
                          <a:pt x="616" y="82"/>
                        </a:cubicBezTo>
                        <a:cubicBezTo>
                          <a:pt x="618" y="80"/>
                          <a:pt x="622" y="81"/>
                          <a:pt x="624" y="80"/>
                        </a:cubicBezTo>
                        <a:cubicBezTo>
                          <a:pt x="626" y="78"/>
                          <a:pt x="626" y="75"/>
                          <a:pt x="627" y="73"/>
                        </a:cubicBezTo>
                        <a:cubicBezTo>
                          <a:pt x="632" y="65"/>
                          <a:pt x="638" y="63"/>
                          <a:pt x="648" y="61"/>
                        </a:cubicBezTo>
                        <a:cubicBezTo>
                          <a:pt x="664" y="62"/>
                          <a:pt x="684" y="69"/>
                          <a:pt x="700" y="69"/>
                        </a:cubicBezTo>
                        <a:lnTo>
                          <a:pt x="794" y="84"/>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3" name="Freeform 106"/>
                  <p:cNvSpPr>
                    <a:spLocks/>
                  </p:cNvSpPr>
                  <p:nvPr/>
                </p:nvSpPr>
                <p:spPr bwMode="ltGray">
                  <a:xfrm>
                    <a:off x="3981" y="282"/>
                    <a:ext cx="13" cy="10"/>
                  </a:xfrm>
                  <a:custGeom>
                    <a:avLst/>
                    <a:gdLst>
                      <a:gd name="T0" fmla="*/ 1 w 31"/>
                      <a:gd name="T1" fmla="*/ 9 h 30"/>
                      <a:gd name="T2" fmla="*/ 13 w 31"/>
                      <a:gd name="T3" fmla="*/ 0 h 30"/>
                      <a:gd name="T4" fmla="*/ 8 w 31"/>
                      <a:gd name="T5" fmla="*/ 8 h 30"/>
                      <a:gd name="T6" fmla="*/ 1 w 31"/>
                      <a:gd name="T7" fmla="*/ 9 h 3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1" h="30">
                        <a:moveTo>
                          <a:pt x="3" y="28"/>
                        </a:moveTo>
                        <a:cubicBezTo>
                          <a:pt x="8" y="8"/>
                          <a:pt x="12" y="6"/>
                          <a:pt x="31" y="0"/>
                        </a:cubicBezTo>
                        <a:cubicBezTo>
                          <a:pt x="29" y="5"/>
                          <a:pt x="25" y="22"/>
                          <a:pt x="19" y="24"/>
                        </a:cubicBezTo>
                        <a:cubicBezTo>
                          <a:pt x="0" y="30"/>
                          <a:pt x="3" y="9"/>
                          <a:pt x="3" y="2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4" name="Freeform 107"/>
                  <p:cNvSpPr>
                    <a:spLocks/>
                  </p:cNvSpPr>
                  <p:nvPr/>
                </p:nvSpPr>
                <p:spPr bwMode="ltGray">
                  <a:xfrm>
                    <a:off x="3966" y="296"/>
                    <a:ext cx="19" cy="11"/>
                  </a:xfrm>
                  <a:custGeom>
                    <a:avLst/>
                    <a:gdLst>
                      <a:gd name="T0" fmla="*/ 3 w 44"/>
                      <a:gd name="T1" fmla="*/ 11 h 32"/>
                      <a:gd name="T2" fmla="*/ 10 w 44"/>
                      <a:gd name="T3" fmla="*/ 0 h 32"/>
                      <a:gd name="T4" fmla="*/ 16 w 44"/>
                      <a:gd name="T5" fmla="*/ 1 h 32"/>
                      <a:gd name="T6" fmla="*/ 3 w 44"/>
                      <a:gd name="T7" fmla="*/ 11 h 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44" h="32">
                        <a:moveTo>
                          <a:pt x="6" y="32"/>
                        </a:moveTo>
                        <a:cubicBezTo>
                          <a:pt x="0" y="14"/>
                          <a:pt x="7" y="10"/>
                          <a:pt x="22" y="0"/>
                        </a:cubicBezTo>
                        <a:cubicBezTo>
                          <a:pt x="27" y="1"/>
                          <a:pt x="35" y="0"/>
                          <a:pt x="38" y="4"/>
                        </a:cubicBezTo>
                        <a:cubicBezTo>
                          <a:pt x="44" y="13"/>
                          <a:pt x="16" y="32"/>
                          <a:pt x="6" y="3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5" name="Freeform 108"/>
                  <p:cNvSpPr>
                    <a:spLocks/>
                  </p:cNvSpPr>
                  <p:nvPr/>
                </p:nvSpPr>
                <p:spPr bwMode="ltGray">
                  <a:xfrm>
                    <a:off x="4028" y="337"/>
                    <a:ext cx="32" cy="6"/>
                  </a:xfrm>
                  <a:custGeom>
                    <a:avLst/>
                    <a:gdLst>
                      <a:gd name="T0" fmla="*/ 16 w 76"/>
                      <a:gd name="T1" fmla="*/ 6 h 18"/>
                      <a:gd name="T2" fmla="*/ 11 w 76"/>
                      <a:gd name="T3" fmla="*/ 1 h 18"/>
                      <a:gd name="T4" fmla="*/ 16 w 76"/>
                      <a:gd name="T5" fmla="*/ 6 h 18"/>
                      <a:gd name="T6" fmla="*/ 0 60000 65536"/>
                      <a:gd name="T7" fmla="*/ 0 60000 65536"/>
                      <a:gd name="T8" fmla="*/ 0 60000 65536"/>
                    </a:gdLst>
                    <a:ahLst/>
                    <a:cxnLst>
                      <a:cxn ang="T6">
                        <a:pos x="T0" y="T1"/>
                      </a:cxn>
                      <a:cxn ang="T7">
                        <a:pos x="T2" y="T3"/>
                      </a:cxn>
                      <a:cxn ang="T8">
                        <a:pos x="T4" y="T5"/>
                      </a:cxn>
                    </a:cxnLst>
                    <a:rect l="0" t="0" r="r" b="b"/>
                    <a:pathLst>
                      <a:path w="76" h="18">
                        <a:moveTo>
                          <a:pt x="37" y="18"/>
                        </a:moveTo>
                        <a:cubicBezTo>
                          <a:pt x="25" y="14"/>
                          <a:pt x="0" y="10"/>
                          <a:pt x="25" y="2"/>
                        </a:cubicBezTo>
                        <a:cubicBezTo>
                          <a:pt x="76" y="9"/>
                          <a:pt x="46" y="0"/>
                          <a:pt x="37" y="18"/>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6" name="Freeform 109"/>
                  <p:cNvSpPr>
                    <a:spLocks/>
                  </p:cNvSpPr>
                  <p:nvPr/>
                </p:nvSpPr>
                <p:spPr bwMode="ltGray">
                  <a:xfrm>
                    <a:off x="4083" y="336"/>
                    <a:ext cx="18" cy="15"/>
                  </a:xfrm>
                  <a:custGeom>
                    <a:avLst/>
                    <a:gdLst>
                      <a:gd name="T0" fmla="*/ 0 w 42"/>
                      <a:gd name="T1" fmla="*/ 7 h 44"/>
                      <a:gd name="T2" fmla="*/ 5 w 42"/>
                      <a:gd name="T3" fmla="*/ 3 h 44"/>
                      <a:gd name="T4" fmla="*/ 0 w 42"/>
                      <a:gd name="T5" fmla="*/ 7 h 44"/>
                      <a:gd name="T6" fmla="*/ 0 60000 65536"/>
                      <a:gd name="T7" fmla="*/ 0 60000 65536"/>
                      <a:gd name="T8" fmla="*/ 0 60000 65536"/>
                    </a:gdLst>
                    <a:ahLst/>
                    <a:cxnLst>
                      <a:cxn ang="T6">
                        <a:pos x="T0" y="T1"/>
                      </a:cxn>
                      <a:cxn ang="T7">
                        <a:pos x="T2" y="T3"/>
                      </a:cxn>
                      <a:cxn ang="T8">
                        <a:pos x="T4" y="T5"/>
                      </a:cxn>
                    </a:cxnLst>
                    <a:rect l="0" t="0" r="r" b="b"/>
                    <a:pathLst>
                      <a:path w="42" h="44">
                        <a:moveTo>
                          <a:pt x="0" y="21"/>
                        </a:moveTo>
                        <a:cubicBezTo>
                          <a:pt x="4" y="17"/>
                          <a:pt x="7" y="11"/>
                          <a:pt x="12" y="9"/>
                        </a:cubicBezTo>
                        <a:cubicBezTo>
                          <a:pt x="42" y="0"/>
                          <a:pt x="23" y="44"/>
                          <a:pt x="0" y="21"/>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1127" name="Freeform 110"/>
                  <p:cNvSpPr>
                    <a:spLocks/>
                  </p:cNvSpPr>
                  <p:nvPr/>
                </p:nvSpPr>
                <p:spPr bwMode="ltGray">
                  <a:xfrm>
                    <a:off x="3936" y="295"/>
                    <a:ext cx="14" cy="10"/>
                  </a:xfrm>
                  <a:custGeom>
                    <a:avLst/>
                    <a:gdLst>
                      <a:gd name="T0" fmla="*/ 3 w 31"/>
                      <a:gd name="T1" fmla="*/ 7 h 30"/>
                      <a:gd name="T2" fmla="*/ 14 w 31"/>
                      <a:gd name="T3" fmla="*/ 3 h 30"/>
                      <a:gd name="T4" fmla="*/ 3 w 31"/>
                      <a:gd name="T5" fmla="*/ 7 h 30"/>
                      <a:gd name="T6" fmla="*/ 0 60000 65536"/>
                      <a:gd name="T7" fmla="*/ 0 60000 65536"/>
                      <a:gd name="T8" fmla="*/ 0 60000 65536"/>
                    </a:gdLst>
                    <a:ahLst/>
                    <a:cxnLst>
                      <a:cxn ang="T6">
                        <a:pos x="T0" y="T1"/>
                      </a:cxn>
                      <a:cxn ang="T7">
                        <a:pos x="T2" y="T3"/>
                      </a:cxn>
                      <a:cxn ang="T8">
                        <a:pos x="T4" y="T5"/>
                      </a:cxn>
                    </a:cxnLst>
                    <a:rect l="0" t="0" r="r" b="b"/>
                    <a:pathLst>
                      <a:path w="31" h="30">
                        <a:moveTo>
                          <a:pt x="7" y="22"/>
                        </a:moveTo>
                        <a:cubicBezTo>
                          <a:pt x="0" y="0"/>
                          <a:pt x="15" y="6"/>
                          <a:pt x="31" y="10"/>
                        </a:cubicBezTo>
                        <a:cubicBezTo>
                          <a:pt x="14" y="16"/>
                          <a:pt x="15" y="30"/>
                          <a:pt x="7" y="22"/>
                        </a:cubicBez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grpSp>
          <p:grpSp>
            <p:nvGrpSpPr>
              <p:cNvPr id="1036" name="Group 111"/>
              <p:cNvGrpSpPr>
                <a:grpSpLocks/>
              </p:cNvGrpSpPr>
              <p:nvPr/>
            </p:nvGrpSpPr>
            <p:grpSpPr bwMode="auto">
              <a:xfrm>
                <a:off x="798" y="111"/>
                <a:ext cx="4702" cy="418"/>
                <a:chOff x="798" y="255"/>
                <a:chExt cx="4702" cy="418"/>
              </a:xfrm>
            </p:grpSpPr>
            <p:sp>
              <p:nvSpPr>
                <p:cNvPr id="1063" name="Line 112"/>
                <p:cNvSpPr>
                  <a:spLocks noChangeShapeType="1"/>
                </p:cNvSpPr>
                <p:nvPr/>
              </p:nvSpPr>
              <p:spPr bwMode="white">
                <a:xfrm>
                  <a:off x="798" y="476"/>
                  <a:ext cx="4702" cy="0"/>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113"/>
                <p:cNvSpPr>
                  <a:spLocks noChangeShapeType="1"/>
                </p:cNvSpPr>
                <p:nvPr/>
              </p:nvSpPr>
              <p:spPr bwMode="white">
                <a:xfrm>
                  <a:off x="102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114"/>
                <p:cNvSpPr>
                  <a:spLocks noChangeShapeType="1"/>
                </p:cNvSpPr>
                <p:nvPr/>
              </p:nvSpPr>
              <p:spPr bwMode="white">
                <a:xfrm>
                  <a:off x="125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115"/>
                <p:cNvSpPr>
                  <a:spLocks noChangeShapeType="1"/>
                </p:cNvSpPr>
                <p:nvPr/>
              </p:nvSpPr>
              <p:spPr bwMode="white">
                <a:xfrm>
                  <a:off x="148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116"/>
                <p:cNvSpPr>
                  <a:spLocks noChangeShapeType="1"/>
                </p:cNvSpPr>
                <p:nvPr/>
              </p:nvSpPr>
              <p:spPr bwMode="white">
                <a:xfrm>
                  <a:off x="171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117"/>
                <p:cNvSpPr>
                  <a:spLocks noChangeShapeType="1"/>
                </p:cNvSpPr>
                <p:nvPr/>
              </p:nvSpPr>
              <p:spPr bwMode="white">
                <a:xfrm>
                  <a:off x="193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9" name="Line 118"/>
                <p:cNvSpPr>
                  <a:spLocks noChangeShapeType="1"/>
                </p:cNvSpPr>
                <p:nvPr/>
              </p:nvSpPr>
              <p:spPr bwMode="white">
                <a:xfrm>
                  <a:off x="216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119"/>
                <p:cNvSpPr>
                  <a:spLocks noChangeShapeType="1"/>
                </p:cNvSpPr>
                <p:nvPr/>
              </p:nvSpPr>
              <p:spPr bwMode="white">
                <a:xfrm>
                  <a:off x="239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120"/>
                <p:cNvSpPr>
                  <a:spLocks noChangeShapeType="1"/>
                </p:cNvSpPr>
                <p:nvPr/>
              </p:nvSpPr>
              <p:spPr bwMode="white">
                <a:xfrm>
                  <a:off x="262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121"/>
                <p:cNvSpPr>
                  <a:spLocks noChangeShapeType="1"/>
                </p:cNvSpPr>
                <p:nvPr/>
              </p:nvSpPr>
              <p:spPr bwMode="white">
                <a:xfrm>
                  <a:off x="285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122"/>
                <p:cNvSpPr>
                  <a:spLocks noChangeShapeType="1"/>
                </p:cNvSpPr>
                <p:nvPr/>
              </p:nvSpPr>
              <p:spPr bwMode="white">
                <a:xfrm>
                  <a:off x="307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123"/>
                <p:cNvSpPr>
                  <a:spLocks noChangeShapeType="1"/>
                </p:cNvSpPr>
                <p:nvPr/>
              </p:nvSpPr>
              <p:spPr bwMode="white">
                <a:xfrm>
                  <a:off x="330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24"/>
                <p:cNvSpPr>
                  <a:spLocks noChangeShapeType="1"/>
                </p:cNvSpPr>
                <p:nvPr/>
              </p:nvSpPr>
              <p:spPr bwMode="white">
                <a:xfrm>
                  <a:off x="353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25"/>
                <p:cNvSpPr>
                  <a:spLocks noChangeShapeType="1"/>
                </p:cNvSpPr>
                <p:nvPr/>
              </p:nvSpPr>
              <p:spPr bwMode="white">
                <a:xfrm>
                  <a:off x="376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26"/>
                <p:cNvSpPr>
                  <a:spLocks noChangeShapeType="1"/>
                </p:cNvSpPr>
                <p:nvPr/>
              </p:nvSpPr>
              <p:spPr bwMode="white">
                <a:xfrm>
                  <a:off x="399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27"/>
                <p:cNvSpPr>
                  <a:spLocks noChangeShapeType="1"/>
                </p:cNvSpPr>
                <p:nvPr/>
              </p:nvSpPr>
              <p:spPr bwMode="white">
                <a:xfrm>
                  <a:off x="421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28"/>
                <p:cNvSpPr>
                  <a:spLocks noChangeShapeType="1"/>
                </p:cNvSpPr>
                <p:nvPr/>
              </p:nvSpPr>
              <p:spPr bwMode="white">
                <a:xfrm>
                  <a:off x="4446"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29"/>
                <p:cNvSpPr>
                  <a:spLocks noChangeShapeType="1"/>
                </p:cNvSpPr>
                <p:nvPr/>
              </p:nvSpPr>
              <p:spPr bwMode="white">
                <a:xfrm>
                  <a:off x="4674"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30"/>
                <p:cNvSpPr>
                  <a:spLocks noChangeShapeType="1"/>
                </p:cNvSpPr>
                <p:nvPr/>
              </p:nvSpPr>
              <p:spPr bwMode="white">
                <a:xfrm>
                  <a:off x="4902"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31"/>
                <p:cNvSpPr>
                  <a:spLocks noChangeShapeType="1"/>
                </p:cNvSpPr>
                <p:nvPr/>
              </p:nvSpPr>
              <p:spPr bwMode="white">
                <a:xfrm>
                  <a:off x="5130"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32"/>
                <p:cNvSpPr>
                  <a:spLocks noChangeShapeType="1"/>
                </p:cNvSpPr>
                <p:nvPr/>
              </p:nvSpPr>
              <p:spPr bwMode="white">
                <a:xfrm>
                  <a:off x="5358" y="255"/>
                  <a:ext cx="0" cy="418"/>
                </a:xfrm>
                <a:prstGeom prst="line">
                  <a:avLst/>
                </a:prstGeom>
                <a:noFill/>
                <a:ln w="9525">
                  <a:solidFill>
                    <a:schemeClr val="fo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37" name="Group 133"/>
              <p:cNvGrpSpPr>
                <a:grpSpLocks/>
              </p:cNvGrpSpPr>
              <p:nvPr/>
            </p:nvGrpSpPr>
            <p:grpSpPr bwMode="auto">
              <a:xfrm>
                <a:off x="1208" y="109"/>
                <a:ext cx="3694" cy="423"/>
                <a:chOff x="1034" y="245"/>
                <a:chExt cx="3694" cy="423"/>
              </a:xfrm>
            </p:grpSpPr>
            <p:sp>
              <p:nvSpPr>
                <p:cNvPr id="1038" name="Line 134"/>
                <p:cNvSpPr>
                  <a:spLocks noChangeShapeType="1"/>
                </p:cNvSpPr>
                <p:nvPr/>
              </p:nvSpPr>
              <p:spPr bwMode="ltGray">
                <a:xfrm>
                  <a:off x="2676" y="246"/>
                  <a:ext cx="0" cy="14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9" name="Line 135"/>
                <p:cNvSpPr>
                  <a:spLocks noChangeShapeType="1"/>
                </p:cNvSpPr>
                <p:nvPr/>
              </p:nvSpPr>
              <p:spPr bwMode="ltGray">
                <a:xfrm>
                  <a:off x="2798" y="468"/>
                  <a:ext cx="7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0" name="Line 136"/>
                <p:cNvSpPr>
                  <a:spLocks noChangeShapeType="1"/>
                </p:cNvSpPr>
                <p:nvPr/>
              </p:nvSpPr>
              <p:spPr bwMode="ltGray">
                <a:xfrm>
                  <a:off x="2904" y="486"/>
                  <a:ext cx="0" cy="2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137"/>
                <p:cNvSpPr>
                  <a:spLocks noChangeShapeType="1"/>
                </p:cNvSpPr>
                <p:nvPr/>
              </p:nvSpPr>
              <p:spPr bwMode="ltGray">
                <a:xfrm>
                  <a:off x="3132" y="586"/>
                  <a:ext cx="0" cy="79"/>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138"/>
                <p:cNvSpPr>
                  <a:spLocks noChangeShapeType="1"/>
                </p:cNvSpPr>
                <p:nvPr/>
              </p:nvSpPr>
              <p:spPr bwMode="ltGray">
                <a:xfrm>
                  <a:off x="3816" y="358"/>
                  <a:ext cx="0" cy="18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139"/>
                <p:cNvSpPr>
                  <a:spLocks noChangeShapeType="1"/>
                </p:cNvSpPr>
                <p:nvPr/>
              </p:nvSpPr>
              <p:spPr bwMode="ltGray">
                <a:xfrm>
                  <a:off x="3722"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140"/>
                <p:cNvSpPr>
                  <a:spLocks noChangeShapeType="1"/>
                </p:cNvSpPr>
                <p:nvPr/>
              </p:nvSpPr>
              <p:spPr bwMode="ltGray">
                <a:xfrm>
                  <a:off x="4044" y="372"/>
                  <a:ext cx="0" cy="29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141"/>
                <p:cNvSpPr>
                  <a:spLocks noChangeShapeType="1"/>
                </p:cNvSpPr>
                <p:nvPr/>
              </p:nvSpPr>
              <p:spPr bwMode="ltGray">
                <a:xfrm flipV="1">
                  <a:off x="4046" y="248"/>
                  <a:ext cx="0" cy="5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142"/>
                <p:cNvSpPr>
                  <a:spLocks noChangeShapeType="1"/>
                </p:cNvSpPr>
                <p:nvPr/>
              </p:nvSpPr>
              <p:spPr bwMode="ltGray">
                <a:xfrm flipV="1">
                  <a:off x="4272" y="246"/>
                  <a:ext cx="0" cy="18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143"/>
                <p:cNvSpPr>
                  <a:spLocks noChangeShapeType="1"/>
                </p:cNvSpPr>
                <p:nvPr/>
              </p:nvSpPr>
              <p:spPr bwMode="ltGray">
                <a:xfrm flipH="1">
                  <a:off x="4422" y="468"/>
                  <a:ext cx="7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144"/>
                <p:cNvSpPr>
                  <a:spLocks noChangeShapeType="1"/>
                </p:cNvSpPr>
                <p:nvPr/>
              </p:nvSpPr>
              <p:spPr bwMode="ltGray">
                <a:xfrm flipH="1">
                  <a:off x="4290" y="468"/>
                  <a:ext cx="6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145"/>
                <p:cNvSpPr>
                  <a:spLocks noChangeShapeType="1"/>
                </p:cNvSpPr>
                <p:nvPr/>
              </p:nvSpPr>
              <p:spPr bwMode="ltGray">
                <a:xfrm flipV="1">
                  <a:off x="4500" y="246"/>
                  <a:ext cx="0" cy="27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146"/>
                <p:cNvSpPr>
                  <a:spLocks noChangeShapeType="1"/>
                </p:cNvSpPr>
                <p:nvPr/>
              </p:nvSpPr>
              <p:spPr bwMode="ltGray">
                <a:xfrm>
                  <a:off x="4728" y="606"/>
                  <a:ext cx="0" cy="34"/>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147"/>
                <p:cNvSpPr>
                  <a:spLocks noChangeShapeType="1"/>
                </p:cNvSpPr>
                <p:nvPr/>
              </p:nvSpPr>
              <p:spPr bwMode="ltGray">
                <a:xfrm>
                  <a:off x="1992" y="250"/>
                  <a:ext cx="0" cy="6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148"/>
                <p:cNvSpPr>
                  <a:spLocks noChangeShapeType="1"/>
                </p:cNvSpPr>
                <p:nvPr/>
              </p:nvSpPr>
              <p:spPr bwMode="ltGray">
                <a:xfrm>
                  <a:off x="1764" y="247"/>
                  <a:ext cx="0" cy="33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149"/>
                <p:cNvSpPr>
                  <a:spLocks noChangeShapeType="1"/>
                </p:cNvSpPr>
                <p:nvPr/>
              </p:nvSpPr>
              <p:spPr bwMode="ltGray">
                <a:xfrm flipH="1">
                  <a:off x="1738" y="468"/>
                  <a:ext cx="6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150"/>
                <p:cNvSpPr>
                  <a:spLocks noChangeShapeType="1"/>
                </p:cNvSpPr>
                <p:nvPr/>
              </p:nvSpPr>
              <p:spPr bwMode="ltGray">
                <a:xfrm>
                  <a:off x="1604" y="468"/>
                  <a:ext cx="6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151"/>
                <p:cNvSpPr>
                  <a:spLocks noChangeShapeType="1"/>
                </p:cNvSpPr>
                <p:nvPr/>
              </p:nvSpPr>
              <p:spPr bwMode="ltGray">
                <a:xfrm flipH="1">
                  <a:off x="1404" y="468"/>
                  <a:ext cx="82"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152"/>
                <p:cNvSpPr>
                  <a:spLocks noChangeShapeType="1"/>
                </p:cNvSpPr>
                <p:nvPr/>
              </p:nvSpPr>
              <p:spPr bwMode="ltGray">
                <a:xfrm>
                  <a:off x="1034" y="468"/>
                  <a:ext cx="34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153"/>
                <p:cNvSpPr>
                  <a:spLocks noChangeShapeType="1"/>
                </p:cNvSpPr>
                <p:nvPr/>
              </p:nvSpPr>
              <p:spPr bwMode="ltGray">
                <a:xfrm>
                  <a:off x="1306" y="370"/>
                  <a:ext cx="0" cy="29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154"/>
                <p:cNvSpPr>
                  <a:spLocks noChangeShapeType="1"/>
                </p:cNvSpPr>
                <p:nvPr/>
              </p:nvSpPr>
              <p:spPr bwMode="ltGray">
                <a:xfrm>
                  <a:off x="1080" y="388"/>
                  <a:ext cx="0" cy="15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155"/>
                <p:cNvSpPr>
                  <a:spLocks noChangeShapeType="1"/>
                </p:cNvSpPr>
                <p:nvPr/>
              </p:nvSpPr>
              <p:spPr bwMode="ltGray">
                <a:xfrm flipH="1" flipV="1">
                  <a:off x="1308" y="245"/>
                  <a:ext cx="0" cy="27"/>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156"/>
                <p:cNvSpPr>
                  <a:spLocks noChangeShapeType="1"/>
                </p:cNvSpPr>
                <p:nvPr/>
              </p:nvSpPr>
              <p:spPr bwMode="ltGray">
                <a:xfrm>
                  <a:off x="1536" y="316"/>
                  <a:ext cx="0" cy="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157"/>
                <p:cNvSpPr>
                  <a:spLocks noChangeShapeType="1"/>
                </p:cNvSpPr>
                <p:nvPr/>
              </p:nvSpPr>
              <p:spPr bwMode="ltGray">
                <a:xfrm flipV="1">
                  <a:off x="1536" y="247"/>
                  <a:ext cx="0" cy="2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158"/>
                <p:cNvSpPr>
                  <a:spLocks noChangeShapeType="1"/>
                </p:cNvSpPr>
                <p:nvPr/>
              </p:nvSpPr>
              <p:spPr bwMode="ltGray">
                <a:xfrm>
                  <a:off x="4095" y="467"/>
                  <a:ext cx="80"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pic>
          <p:nvPicPr>
            <p:cNvPr id="1033" name="Picture 159" descr="earth"/>
            <p:cNvPicPr>
              <a:picLocks noChangeAspect="1" noChangeArrowheads="1"/>
            </p:cNvPicPr>
            <p:nvPr userDrawn="1"/>
          </p:nvPicPr>
          <p:blipFill>
            <a:blip r:embed="rId13">
              <a:clrChange>
                <a:clrFrom>
                  <a:srgbClr val="000000"/>
                </a:clrFrom>
                <a:clrTo>
                  <a:srgbClr val="000000">
                    <a:alpha val="0"/>
                  </a:srgbClr>
                </a:clrTo>
              </a:clrChange>
              <a:extLst>
                <a:ext uri="{28A0092B-C50C-407E-A947-70E740481C1C}">
                  <a14:useLocalDpi xmlns:a14="http://schemas.microsoft.com/office/drawing/2010/main" val="0"/>
                </a:ext>
              </a:extLst>
            </a:blip>
            <a:srcRect/>
            <a:stretch>
              <a:fillRect/>
            </a:stretch>
          </p:blipFill>
          <p:spPr bwMode="auto">
            <a:xfrm>
              <a:off x="165" y="55"/>
              <a:ext cx="562" cy="5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915" r:id="rId1"/>
    <p:sldLayoutId id="2147483916" r:id="rId2"/>
    <p:sldLayoutId id="2147483907" r:id="rId3"/>
    <p:sldLayoutId id="2147483908" r:id="rId4"/>
    <p:sldLayoutId id="2147483909" r:id="rId5"/>
    <p:sldLayoutId id="2147483917" r:id="rId6"/>
    <p:sldLayoutId id="2147483910" r:id="rId7"/>
    <p:sldLayoutId id="2147483911" r:id="rId8"/>
    <p:sldLayoutId id="2147483912" r:id="rId9"/>
    <p:sldLayoutId id="2147483913" r:id="rId10"/>
    <p:sldLayoutId id="2147483914" r:id="rId11"/>
  </p:sldLayoutIdLst>
  <p:hf hdr="0" dt="0"/>
  <p:txStyles>
    <p:titleStyle>
      <a:lvl1pPr algn="l" rtl="0" eaLnBrk="0" fontAlgn="base" hangingPunct="0">
        <a:spcBef>
          <a:spcPct val="0"/>
        </a:spcBef>
        <a:spcAft>
          <a:spcPct val="0"/>
        </a:spcAft>
        <a:defRPr sz="4400" b="1" i="1">
          <a:solidFill>
            <a:schemeClr val="tx2"/>
          </a:solidFill>
          <a:latin typeface="+mj-lt"/>
          <a:ea typeface="+mj-ea"/>
          <a:cs typeface="+mj-cs"/>
        </a:defRPr>
      </a:lvl1pPr>
      <a:lvl2pPr algn="l" rtl="0" eaLnBrk="0" fontAlgn="base" hangingPunct="0">
        <a:spcBef>
          <a:spcPct val="0"/>
        </a:spcBef>
        <a:spcAft>
          <a:spcPct val="0"/>
        </a:spcAft>
        <a:defRPr sz="4400" b="1" i="1">
          <a:solidFill>
            <a:schemeClr val="tx2"/>
          </a:solidFill>
          <a:latin typeface="Times New Roman" pitchFamily="18" charset="0"/>
        </a:defRPr>
      </a:lvl2pPr>
      <a:lvl3pPr algn="l" rtl="0" eaLnBrk="0" fontAlgn="base" hangingPunct="0">
        <a:spcBef>
          <a:spcPct val="0"/>
        </a:spcBef>
        <a:spcAft>
          <a:spcPct val="0"/>
        </a:spcAft>
        <a:defRPr sz="4400" b="1" i="1">
          <a:solidFill>
            <a:schemeClr val="tx2"/>
          </a:solidFill>
          <a:latin typeface="Times New Roman" pitchFamily="18" charset="0"/>
        </a:defRPr>
      </a:lvl3pPr>
      <a:lvl4pPr algn="l" rtl="0" eaLnBrk="0" fontAlgn="base" hangingPunct="0">
        <a:spcBef>
          <a:spcPct val="0"/>
        </a:spcBef>
        <a:spcAft>
          <a:spcPct val="0"/>
        </a:spcAft>
        <a:defRPr sz="4400" b="1" i="1">
          <a:solidFill>
            <a:schemeClr val="tx2"/>
          </a:solidFill>
          <a:latin typeface="Times New Roman" pitchFamily="18" charset="0"/>
        </a:defRPr>
      </a:lvl4pPr>
      <a:lvl5pPr algn="l" rtl="0" eaLnBrk="0" fontAlgn="base" hangingPunct="0">
        <a:spcBef>
          <a:spcPct val="0"/>
        </a:spcBef>
        <a:spcAft>
          <a:spcPct val="0"/>
        </a:spcAft>
        <a:defRPr sz="4400" b="1" i="1">
          <a:solidFill>
            <a:schemeClr val="tx2"/>
          </a:solidFill>
          <a:latin typeface="Times New Roman" pitchFamily="18" charset="0"/>
        </a:defRPr>
      </a:lvl5pPr>
      <a:lvl6pPr marL="457200" algn="l" rtl="0" eaLnBrk="1" fontAlgn="base" hangingPunct="1">
        <a:spcBef>
          <a:spcPct val="0"/>
        </a:spcBef>
        <a:spcAft>
          <a:spcPct val="0"/>
        </a:spcAft>
        <a:defRPr sz="4400" i="1">
          <a:solidFill>
            <a:schemeClr val="tx2"/>
          </a:solidFill>
          <a:latin typeface="Times New Roman" pitchFamily="18" charset="0"/>
        </a:defRPr>
      </a:lvl6pPr>
      <a:lvl7pPr marL="914400" algn="l" rtl="0" eaLnBrk="1" fontAlgn="base" hangingPunct="1">
        <a:spcBef>
          <a:spcPct val="0"/>
        </a:spcBef>
        <a:spcAft>
          <a:spcPct val="0"/>
        </a:spcAft>
        <a:defRPr sz="4400" i="1">
          <a:solidFill>
            <a:schemeClr val="tx2"/>
          </a:solidFill>
          <a:latin typeface="Times New Roman" pitchFamily="18" charset="0"/>
        </a:defRPr>
      </a:lvl7pPr>
      <a:lvl8pPr marL="1371600" algn="l" rtl="0" eaLnBrk="1" fontAlgn="base" hangingPunct="1">
        <a:spcBef>
          <a:spcPct val="0"/>
        </a:spcBef>
        <a:spcAft>
          <a:spcPct val="0"/>
        </a:spcAft>
        <a:defRPr sz="4400" i="1">
          <a:solidFill>
            <a:schemeClr val="tx2"/>
          </a:solidFill>
          <a:latin typeface="Times New Roman" pitchFamily="18" charset="0"/>
        </a:defRPr>
      </a:lvl8pPr>
      <a:lvl9pPr marL="1828800" algn="l" rtl="0" eaLnBrk="1" fontAlgn="base" hangingPunct="1">
        <a:spcBef>
          <a:spcPct val="0"/>
        </a:spcBef>
        <a:spcAft>
          <a:spcPct val="0"/>
        </a:spcAft>
        <a:defRPr sz="4400" i="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Blip>
          <a:blip r:embed="rId14"/>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SzPct val="75000"/>
        <a:buBlip>
          <a:blip r:embed="rId15"/>
        </a:buBlip>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8" Type="http://schemas.openxmlformats.org/officeDocument/2006/relationships/image" Target="../media/image13.emf"/><Relationship Id="rId13" Type="http://schemas.openxmlformats.org/officeDocument/2006/relationships/customXml" Target="../ink/ink10.xml"/><Relationship Id="rId3" Type="http://schemas.openxmlformats.org/officeDocument/2006/relationships/customXml" Target="../ink/ink5.xml"/><Relationship Id="rId7" Type="http://schemas.openxmlformats.org/officeDocument/2006/relationships/customXml" Target="../ink/ink7.xml"/><Relationship Id="rId12" Type="http://schemas.openxmlformats.org/officeDocument/2006/relationships/image" Target="../media/image15.emf"/><Relationship Id="rId2" Type="http://schemas.openxmlformats.org/officeDocument/2006/relationships/image" Target="../media/image11.png"/><Relationship Id="rId16" Type="http://schemas.openxmlformats.org/officeDocument/2006/relationships/image" Target="../media/image17.emf"/><Relationship Id="rId1" Type="http://schemas.openxmlformats.org/officeDocument/2006/relationships/slideLayout" Target="../slideLayouts/slideLayout2.xml"/><Relationship Id="rId6" Type="http://schemas.openxmlformats.org/officeDocument/2006/relationships/image" Target="../media/image12.emf"/><Relationship Id="rId11" Type="http://schemas.openxmlformats.org/officeDocument/2006/relationships/customXml" Target="../ink/ink9.xml"/><Relationship Id="rId5" Type="http://schemas.openxmlformats.org/officeDocument/2006/relationships/customXml" Target="../ink/ink6.xml"/><Relationship Id="rId15" Type="http://schemas.openxmlformats.org/officeDocument/2006/relationships/customXml" Target="../ink/ink11.xml"/><Relationship Id="rId10" Type="http://schemas.openxmlformats.org/officeDocument/2006/relationships/image" Target="../media/image14.emf"/><Relationship Id="rId4" Type="http://schemas.openxmlformats.org/officeDocument/2006/relationships/image" Target="../media/image11.emf"/><Relationship Id="rId9" Type="http://schemas.openxmlformats.org/officeDocument/2006/relationships/customXml" Target="../ink/ink8.xml"/><Relationship Id="rId14" Type="http://schemas.openxmlformats.org/officeDocument/2006/relationships/image" Target="../media/image16.emf"/></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image" Target="../media/image12.png"/><Relationship Id="rId4" Type="http://schemas.openxmlformats.org/officeDocument/2006/relationships/image" Target="../media/image3.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45.xml.rels><?xml version="1.0" encoding="UTF-8" standalone="yes"?>
<Relationships xmlns="http://schemas.openxmlformats.org/package/2006/relationships"><Relationship Id="rId3" Type="http://schemas.openxmlformats.org/officeDocument/2006/relationships/customXml" Target="../ink/ink12.xml"/><Relationship Id="rId2" Type="http://schemas.openxmlformats.org/officeDocument/2006/relationships/image" Target="../media/image13.png"/><Relationship Id="rId1" Type="http://schemas.openxmlformats.org/officeDocument/2006/relationships/slideLayout" Target="../slideLayouts/slideLayout5.xml"/><Relationship Id="rId4" Type="http://schemas.openxmlformats.org/officeDocument/2006/relationships/image" Target="../media/image140.emf"/></Relationships>
</file>

<file path=ppt/slides/_rels/slide46.xml.rels><?xml version="1.0" encoding="UTF-8" standalone="yes"?>
<Relationships xmlns="http://schemas.openxmlformats.org/package/2006/relationships"><Relationship Id="rId3" Type="http://schemas.openxmlformats.org/officeDocument/2006/relationships/customXml" Target="../ink/ink13.xml"/><Relationship Id="rId2" Type="http://schemas.openxmlformats.org/officeDocument/2006/relationships/image" Target="../media/image14.png"/><Relationship Id="rId1" Type="http://schemas.openxmlformats.org/officeDocument/2006/relationships/slideLayout" Target="../slideLayouts/slideLayout5.xml"/><Relationship Id="rId4" Type="http://schemas.openxmlformats.org/officeDocument/2006/relationships/image" Target="../media/image160.emf"/></Relationships>
</file>

<file path=ppt/slides/_rels/slide47.xml.rels><?xml version="1.0" encoding="UTF-8" standalone="yes"?>
<Relationships xmlns="http://schemas.openxmlformats.org/package/2006/relationships"><Relationship Id="rId3" Type="http://schemas.openxmlformats.org/officeDocument/2006/relationships/customXml" Target="../ink/ink14.xml"/><Relationship Id="rId2" Type="http://schemas.openxmlformats.org/officeDocument/2006/relationships/image" Target="../media/image15.png"/><Relationship Id="rId1" Type="http://schemas.openxmlformats.org/officeDocument/2006/relationships/slideLayout" Target="../slideLayouts/slideLayout5.xml"/><Relationship Id="rId4" Type="http://schemas.openxmlformats.org/officeDocument/2006/relationships/image" Target="../media/image18.emf"/></Relationships>
</file>

<file path=ppt/slides/_rels/slide48.xml.rels><?xml version="1.0" encoding="UTF-8" standalone="yes"?>
<Relationships xmlns="http://schemas.openxmlformats.org/package/2006/relationships"><Relationship Id="rId3" Type="http://schemas.openxmlformats.org/officeDocument/2006/relationships/customXml" Target="../ink/ink15.xml"/><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20.emf"/></Relationships>
</file>

<file path=ppt/slides/_rels/slide49.xml.rels><?xml version="1.0" encoding="UTF-8" standalone="yes"?>
<Relationships xmlns="http://schemas.openxmlformats.org/package/2006/relationships"><Relationship Id="rId3" Type="http://schemas.openxmlformats.org/officeDocument/2006/relationships/customXml" Target="../ink/ink16.xml"/><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22.emf"/></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image" Target="../media/image3.png"/><Relationship Id="rId7" Type="http://schemas.openxmlformats.org/officeDocument/2006/relationships/image" Target="../media/image6.emf"/><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customXml" Target="../ink/ink2.xml"/><Relationship Id="rId11" Type="http://schemas.openxmlformats.org/officeDocument/2006/relationships/image" Target="../media/image8.emf"/><Relationship Id="rId5" Type="http://schemas.openxmlformats.org/officeDocument/2006/relationships/image" Target="../media/image5.emf"/><Relationship Id="rId10" Type="http://schemas.openxmlformats.org/officeDocument/2006/relationships/customXml" Target="../ink/ink4.xml"/><Relationship Id="rId4" Type="http://schemas.openxmlformats.org/officeDocument/2006/relationships/customXml" Target="../ink/ink1.xml"/><Relationship Id="rId9"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667000"/>
            <a:ext cx="6934200" cy="1905000"/>
          </a:xfrm>
        </p:spPr>
        <p:txBody>
          <a:bodyPr/>
          <a:lstStyle/>
          <a:p>
            <a:pPr eaLnBrk="1" fontAlgn="auto" hangingPunct="1">
              <a:spcAft>
                <a:spcPts val="0"/>
              </a:spcAft>
              <a:defRPr/>
            </a:pPr>
            <a:r>
              <a:rPr lang="en-US" dirty="0" smtClean="0">
                <a:solidFill>
                  <a:schemeClr val="tx2">
                    <a:satMod val="130000"/>
                  </a:schemeClr>
                </a:solidFill>
              </a:rPr>
              <a:t>Chapter 2</a:t>
            </a:r>
            <a:br>
              <a:rPr lang="en-US" dirty="0" smtClean="0">
                <a:solidFill>
                  <a:schemeClr val="tx2">
                    <a:satMod val="130000"/>
                  </a:schemeClr>
                </a:solidFill>
              </a:rPr>
            </a:br>
            <a:r>
              <a:rPr lang="en-US" dirty="0" smtClean="0">
                <a:solidFill>
                  <a:schemeClr val="tx2">
                    <a:satMod val="130000"/>
                  </a:schemeClr>
                </a:solidFill>
              </a:rPr>
              <a:t>Mechanics of Futures Markets</a:t>
            </a:r>
            <a:endParaRPr lang="en-US" dirty="0">
              <a:solidFill>
                <a:schemeClr val="tx2">
                  <a:satMod val="130000"/>
                </a:schemeClr>
              </a:solidFill>
            </a:endParaRPr>
          </a:p>
        </p:txBody>
      </p:sp>
      <p:sp>
        <p:nvSpPr>
          <p:cNvPr id="512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070DBCB1-60F5-45E1-B1E8-8132B2D70934}" type="slidenum">
              <a:rPr lang="en-US" altLang="en-US" sz="1400" smtClean="0">
                <a:latin typeface="Arial" charset="0"/>
              </a:rPr>
              <a:pPr eaLnBrk="1" hangingPunct="1">
                <a:spcBef>
                  <a:spcPct val="0"/>
                </a:spcBef>
                <a:buFontTx/>
                <a:buNone/>
              </a:pPr>
              <a:t>1</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Margin </a:t>
            </a:r>
            <a:endParaRPr lang="en-US" dirty="0"/>
          </a:p>
        </p:txBody>
      </p:sp>
      <p:sp>
        <p:nvSpPr>
          <p:cNvPr id="3" name="Content Placeholder 2"/>
          <p:cNvSpPr>
            <a:spLocks noGrp="1"/>
          </p:cNvSpPr>
          <p:nvPr>
            <p:ph idx="1"/>
          </p:nvPr>
        </p:nvSpPr>
        <p:spPr/>
        <p:txBody>
          <a:bodyPr/>
          <a:lstStyle/>
          <a:p>
            <a:r>
              <a:rPr lang="en-US" sz="2400" dirty="0"/>
              <a:t>Investors who will take both </a:t>
            </a:r>
            <a:r>
              <a:rPr lang="en-US" sz="2400" dirty="0">
                <a:solidFill>
                  <a:srgbClr val="FF0000"/>
                </a:solidFill>
              </a:rPr>
              <a:t>long </a:t>
            </a:r>
            <a:r>
              <a:rPr lang="en-US" sz="2400" dirty="0"/>
              <a:t>and</a:t>
            </a:r>
            <a:r>
              <a:rPr lang="en-US" sz="2400" dirty="0">
                <a:solidFill>
                  <a:srgbClr val="FF0000"/>
                </a:solidFill>
              </a:rPr>
              <a:t> short </a:t>
            </a:r>
            <a:r>
              <a:rPr lang="en-US" sz="2400" dirty="0"/>
              <a:t>positions in futures agreements have to give a certain percentage of their contracts to intermediary institutions in cash</a:t>
            </a:r>
            <a:r>
              <a:rPr lang="en-US" sz="2400" dirty="0" smtClean="0"/>
              <a:t>.</a:t>
            </a:r>
          </a:p>
          <a:p>
            <a:r>
              <a:rPr lang="en-US" sz="2400" dirty="0" smtClean="0"/>
              <a:t>As a result of this </a:t>
            </a:r>
            <a:r>
              <a:rPr lang="en-US" sz="2400" dirty="0"/>
              <a:t>guarantee, any investor holding a </a:t>
            </a:r>
            <a:r>
              <a:rPr lang="en-US" sz="2400" dirty="0">
                <a:solidFill>
                  <a:srgbClr val="FF0000"/>
                </a:solidFill>
              </a:rPr>
              <a:t>long</a:t>
            </a:r>
            <a:r>
              <a:rPr lang="en-US" sz="2400" dirty="0"/>
              <a:t> or </a:t>
            </a:r>
            <a:r>
              <a:rPr lang="en-US" sz="2400" dirty="0">
                <a:solidFill>
                  <a:srgbClr val="FF0000"/>
                </a:solidFill>
              </a:rPr>
              <a:t>short</a:t>
            </a:r>
            <a:r>
              <a:rPr lang="en-US" sz="2400" dirty="0"/>
              <a:t> position will not face any problems while realizing their profits at the end of the maturity date</a:t>
            </a:r>
            <a:r>
              <a:rPr lang="en-US" sz="2400" dirty="0" smtClean="0"/>
              <a:t>.</a:t>
            </a:r>
          </a:p>
          <a:p>
            <a:r>
              <a:rPr lang="en-US" sz="2400" dirty="0" smtClean="0"/>
              <a:t>Generally it is stated by the organized exchange but</a:t>
            </a:r>
            <a:endParaRPr lang="en-US" sz="2400" dirty="0"/>
          </a:p>
          <a:p>
            <a:r>
              <a:rPr lang="en-US" sz="2400" dirty="0" smtClean="0"/>
              <a:t>If it is not stated IM is </a:t>
            </a:r>
            <a:r>
              <a:rPr lang="el-GR" sz="2400" dirty="0" smtClean="0"/>
              <a:t>σ</a:t>
            </a:r>
            <a:r>
              <a:rPr lang="en-US" sz="2400" dirty="0" smtClean="0"/>
              <a:t> </a:t>
            </a:r>
            <a:r>
              <a:rPr lang="en-US" sz="2400" dirty="0"/>
              <a:t>(Variance) </a:t>
            </a:r>
            <a:r>
              <a:rPr lang="en-US" sz="2400" dirty="0" smtClean="0"/>
              <a:t>x 3 </a:t>
            </a:r>
          </a:p>
          <a:p>
            <a:r>
              <a:rPr lang="en-US" sz="2400" dirty="0" smtClean="0"/>
              <a:t>For example is </a:t>
            </a:r>
            <a:r>
              <a:rPr lang="el-GR" sz="2400" dirty="0" smtClean="0"/>
              <a:t>σ</a:t>
            </a:r>
            <a:r>
              <a:rPr lang="en-US" sz="2400" dirty="0" smtClean="0"/>
              <a:t> = % 2 then IM is % 6</a:t>
            </a:r>
            <a:endParaRPr lang="en-US" sz="2400"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10</a:t>
            </a:fld>
            <a:endParaRPr lang="en-US"/>
          </a:p>
        </p:txBody>
      </p:sp>
    </p:spTree>
    <p:extLst>
      <p:ext uri="{BB962C8B-B14F-4D97-AF65-F5344CB8AC3E}">
        <p14:creationId xmlns:p14="http://schemas.microsoft.com/office/powerpoint/2010/main" val="1694516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lstStyle/>
          <a:p>
            <a:r>
              <a:rPr lang="en-US" dirty="0" smtClean="0"/>
              <a:t>Contract value : 2 TL</a:t>
            </a:r>
          </a:p>
          <a:p>
            <a:r>
              <a:rPr lang="en-US" dirty="0" smtClean="0"/>
              <a:t>Underlying asset: SAHOL stock</a:t>
            </a:r>
          </a:p>
          <a:p>
            <a:r>
              <a:rPr lang="en-US" dirty="0" smtClean="0"/>
              <a:t>Buys 50.000 unit</a:t>
            </a:r>
          </a:p>
          <a:p>
            <a:r>
              <a:rPr lang="en-US" dirty="0"/>
              <a:t>Variance </a:t>
            </a:r>
            <a:r>
              <a:rPr lang="en-US" dirty="0" smtClean="0"/>
              <a:t>( </a:t>
            </a:r>
            <a:r>
              <a:rPr lang="el-GR" dirty="0" smtClean="0"/>
              <a:t>σ </a:t>
            </a:r>
            <a:r>
              <a:rPr lang="en-US" dirty="0" smtClean="0"/>
              <a:t>)of </a:t>
            </a:r>
            <a:r>
              <a:rPr lang="en-US" dirty="0"/>
              <a:t>the SAHOL is 2,5</a:t>
            </a:r>
            <a:r>
              <a:rPr lang="en-US" dirty="0" smtClean="0"/>
              <a:t>%  </a:t>
            </a:r>
            <a:endParaRPr lang="en-US" dirty="0"/>
          </a:p>
          <a:p>
            <a:r>
              <a:rPr lang="en-US" dirty="0" smtClean="0"/>
              <a:t>How much is the Initial Margin?</a:t>
            </a:r>
          </a:p>
          <a:p>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11</a:t>
            </a:fld>
            <a:endParaRPr lang="en-US"/>
          </a:p>
        </p:txBody>
      </p:sp>
    </p:spTree>
    <p:extLst>
      <p:ext uri="{BB962C8B-B14F-4D97-AF65-F5344CB8AC3E}">
        <p14:creationId xmlns:p14="http://schemas.microsoft.com/office/powerpoint/2010/main" val="14032534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a:t>
            </a:r>
            <a:endParaRPr lang="en-US" dirty="0"/>
          </a:p>
        </p:txBody>
      </p:sp>
      <p:sp>
        <p:nvSpPr>
          <p:cNvPr id="3" name="Content Placeholder 2"/>
          <p:cNvSpPr>
            <a:spLocks noGrp="1"/>
          </p:cNvSpPr>
          <p:nvPr>
            <p:ph idx="1"/>
          </p:nvPr>
        </p:nvSpPr>
        <p:spPr/>
        <p:txBody>
          <a:bodyPr/>
          <a:lstStyle/>
          <a:p>
            <a:r>
              <a:rPr lang="en-US" dirty="0" smtClean="0"/>
              <a:t>If Initial Margin of a stock is 15.000 TL and the </a:t>
            </a:r>
            <a:r>
              <a:rPr lang="el-GR" dirty="0" smtClean="0"/>
              <a:t>σ</a:t>
            </a:r>
            <a:r>
              <a:rPr lang="en-US" dirty="0" smtClean="0"/>
              <a:t>= %5, </a:t>
            </a:r>
          </a:p>
          <a:p>
            <a:r>
              <a:rPr lang="en-US" dirty="0" smtClean="0"/>
              <a:t>what is the underlying asset size?</a:t>
            </a:r>
          </a:p>
          <a:p>
            <a:r>
              <a:rPr lang="en-US" dirty="0" smtClean="0"/>
              <a:t>what is the value of one stock, if 1 contract is 100 unit? </a:t>
            </a: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12</a:t>
            </a:fld>
            <a:endParaRPr lang="en-US"/>
          </a:p>
        </p:txBody>
      </p:sp>
    </p:spTree>
    <p:extLst>
      <p:ext uri="{BB962C8B-B14F-4D97-AF65-F5344CB8AC3E}">
        <p14:creationId xmlns:p14="http://schemas.microsoft.com/office/powerpoint/2010/main" val="2914026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Margin </a:t>
            </a:r>
            <a:endParaRPr lang="en-US" dirty="0"/>
          </a:p>
        </p:txBody>
      </p:sp>
      <p:sp>
        <p:nvSpPr>
          <p:cNvPr id="3" name="Content Placeholder 2"/>
          <p:cNvSpPr>
            <a:spLocks noGrp="1"/>
          </p:cNvSpPr>
          <p:nvPr>
            <p:ph idx="1"/>
          </p:nvPr>
        </p:nvSpPr>
        <p:spPr/>
        <p:txBody>
          <a:bodyPr/>
          <a:lstStyle/>
          <a:p>
            <a:r>
              <a:rPr lang="en-US" dirty="0"/>
              <a:t>The very high initial </a:t>
            </a:r>
            <a:r>
              <a:rPr lang="en-US" dirty="0" smtClean="0"/>
              <a:t>margin </a:t>
            </a:r>
            <a:r>
              <a:rPr lang="en-US" dirty="0"/>
              <a:t>received reduces the demand for these markets. </a:t>
            </a:r>
            <a:endParaRPr lang="en-US" dirty="0" smtClean="0"/>
          </a:p>
          <a:p>
            <a:r>
              <a:rPr lang="en-US" dirty="0" smtClean="0"/>
              <a:t>Calculation </a:t>
            </a:r>
            <a:r>
              <a:rPr lang="en-US" dirty="0"/>
              <a:t>of the margin rate too low may also cause a risk of default in the futures transaction</a:t>
            </a:r>
            <a:r>
              <a:rPr lang="en-US" dirty="0" smtClean="0"/>
              <a:t>.</a:t>
            </a:r>
          </a:p>
          <a:p>
            <a:r>
              <a:rPr lang="en-US" dirty="0" smtClean="0"/>
              <a:t>Initial </a:t>
            </a:r>
            <a:r>
              <a:rPr lang="en-US" dirty="0"/>
              <a:t>margin can be increased during periods when the underlying asset and futures markets are very volatile.</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13</a:t>
            </a:fld>
            <a:endParaRPr lang="en-US"/>
          </a:p>
        </p:txBody>
      </p:sp>
    </p:spTree>
    <p:extLst>
      <p:ext uri="{BB962C8B-B14F-4D97-AF65-F5344CB8AC3E}">
        <p14:creationId xmlns:p14="http://schemas.microsoft.com/office/powerpoint/2010/main" val="2604313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Maintenance Margin </a:t>
            </a:r>
            <a:endParaRPr lang="en-US" dirty="0"/>
          </a:p>
        </p:txBody>
      </p:sp>
      <p:sp>
        <p:nvSpPr>
          <p:cNvPr id="3" name="Content Placeholder 2"/>
          <p:cNvSpPr>
            <a:spLocks noGrp="1"/>
          </p:cNvSpPr>
          <p:nvPr>
            <p:ph idx="1"/>
          </p:nvPr>
        </p:nvSpPr>
        <p:spPr/>
        <p:txBody>
          <a:bodyPr/>
          <a:lstStyle/>
          <a:p>
            <a:r>
              <a:rPr lang="en-US" dirty="0"/>
              <a:t>For example, the unit futures agreement value of 2 TL can reach 2.2 TL at the end of the day, or it can reach values such as 1.8 TL. In practice in the futures market, the price of the futures product is subject to a continuous daily evaluation. The process of continuously evaluating the collateral value with the forward product price is called </a:t>
            </a:r>
            <a:r>
              <a:rPr lang="en-US" dirty="0">
                <a:solidFill>
                  <a:srgbClr val="FF0000"/>
                </a:solidFill>
              </a:rPr>
              <a:t>"mark-to-market".</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14</a:t>
            </a:fld>
            <a:endParaRPr lang="en-US"/>
          </a:p>
        </p:txBody>
      </p:sp>
    </p:spTree>
    <p:extLst>
      <p:ext uri="{BB962C8B-B14F-4D97-AF65-F5344CB8AC3E}">
        <p14:creationId xmlns:p14="http://schemas.microsoft.com/office/powerpoint/2010/main" val="4284249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a:t>
            </a:r>
            <a:endParaRPr lang="en-US" dirty="0"/>
          </a:p>
        </p:txBody>
      </p:sp>
      <p:sp>
        <p:nvSpPr>
          <p:cNvPr id="3" name="Content Placeholder 2"/>
          <p:cNvSpPr>
            <a:spLocks noGrp="1"/>
          </p:cNvSpPr>
          <p:nvPr>
            <p:ph idx="1"/>
          </p:nvPr>
        </p:nvSpPr>
        <p:spPr/>
        <p:txBody>
          <a:bodyPr/>
          <a:lstStyle/>
          <a:p>
            <a:r>
              <a:rPr lang="en-US" dirty="0"/>
              <a:t>Contract value : 2 TL</a:t>
            </a:r>
          </a:p>
          <a:p>
            <a:r>
              <a:rPr lang="en-US" dirty="0"/>
              <a:t>Underlying asset: SAHOL stock</a:t>
            </a:r>
          </a:p>
          <a:p>
            <a:r>
              <a:rPr lang="en-US" dirty="0" smtClean="0"/>
              <a:t>Long </a:t>
            </a:r>
            <a:r>
              <a:rPr lang="en-US" dirty="0"/>
              <a:t>50.000 </a:t>
            </a:r>
            <a:r>
              <a:rPr lang="en-US" dirty="0" smtClean="0"/>
              <a:t>unit</a:t>
            </a:r>
            <a:endParaRPr lang="en-US" dirty="0"/>
          </a:p>
          <a:p>
            <a:r>
              <a:rPr lang="en-US" dirty="0" smtClean="0"/>
              <a:t>1 day later value drops to 1,9 TL</a:t>
            </a:r>
          </a:p>
          <a:p>
            <a:r>
              <a:rPr lang="en-US" dirty="0" smtClean="0"/>
              <a:t>Profit or Loss how much?</a:t>
            </a: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15</a:t>
            </a:fld>
            <a:endParaRPr lang="en-US"/>
          </a:p>
        </p:txBody>
      </p:sp>
    </p:spTree>
    <p:extLst>
      <p:ext uri="{BB962C8B-B14F-4D97-AF65-F5344CB8AC3E}">
        <p14:creationId xmlns:p14="http://schemas.microsoft.com/office/powerpoint/2010/main" val="3408395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a:t>
            </a:r>
            <a:endParaRPr lang="en-US" dirty="0"/>
          </a:p>
        </p:txBody>
      </p:sp>
      <p:sp>
        <p:nvSpPr>
          <p:cNvPr id="3" name="Content Placeholder 2"/>
          <p:cNvSpPr>
            <a:spLocks noGrp="1"/>
          </p:cNvSpPr>
          <p:nvPr>
            <p:ph idx="1"/>
          </p:nvPr>
        </p:nvSpPr>
        <p:spPr/>
        <p:txBody>
          <a:bodyPr/>
          <a:lstStyle/>
          <a:p>
            <a:r>
              <a:rPr lang="en-US" dirty="0"/>
              <a:t>Contract value : </a:t>
            </a:r>
            <a:r>
              <a:rPr lang="en-US" dirty="0" smtClean="0"/>
              <a:t>100 $</a:t>
            </a:r>
            <a:endParaRPr lang="en-US" dirty="0"/>
          </a:p>
          <a:p>
            <a:r>
              <a:rPr lang="en-US" dirty="0"/>
              <a:t>Underlying asset: </a:t>
            </a:r>
            <a:r>
              <a:rPr lang="en-US" dirty="0" smtClean="0"/>
              <a:t>Nasdaq Index</a:t>
            </a:r>
            <a:endParaRPr lang="en-US" dirty="0"/>
          </a:p>
          <a:p>
            <a:r>
              <a:rPr lang="en-US" dirty="0" smtClean="0"/>
              <a:t>Short 2.000 unit</a:t>
            </a:r>
            <a:endParaRPr lang="en-US" dirty="0"/>
          </a:p>
          <a:p>
            <a:r>
              <a:rPr lang="en-US" dirty="0" smtClean="0"/>
              <a:t>1 day later value drops to 90 $</a:t>
            </a:r>
          </a:p>
          <a:p>
            <a:r>
              <a:rPr lang="en-US" dirty="0" smtClean="0"/>
              <a:t>Profit or Loss how much?</a:t>
            </a: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16</a:t>
            </a:fld>
            <a:endParaRPr lang="en-US"/>
          </a:p>
        </p:txBody>
      </p:sp>
    </p:spTree>
    <p:extLst>
      <p:ext uri="{BB962C8B-B14F-4D97-AF65-F5344CB8AC3E}">
        <p14:creationId xmlns:p14="http://schemas.microsoft.com/office/powerpoint/2010/main" val="4911108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Maintenance Margin </a:t>
            </a:r>
          </a:p>
        </p:txBody>
      </p:sp>
      <p:sp>
        <p:nvSpPr>
          <p:cNvPr id="3" name="Content Placeholder 2"/>
          <p:cNvSpPr>
            <a:spLocks noGrp="1"/>
          </p:cNvSpPr>
          <p:nvPr>
            <p:ph idx="1"/>
          </p:nvPr>
        </p:nvSpPr>
        <p:spPr/>
        <p:txBody>
          <a:bodyPr/>
          <a:lstStyle/>
          <a:p>
            <a:pPr algn="just"/>
            <a:r>
              <a:rPr lang="en-US" dirty="0"/>
              <a:t>Such market movements may render collateral in the futures markets insufficient. Therefore, a second collateral structure is required. Usually 75% of the value of the initial margin is called the </a:t>
            </a:r>
            <a:r>
              <a:rPr lang="en-US" dirty="0">
                <a:solidFill>
                  <a:srgbClr val="FF0000"/>
                </a:solidFill>
              </a:rPr>
              <a:t>maintenance margin</a:t>
            </a:r>
            <a:r>
              <a:rPr lang="en-US" dirty="0" smtClean="0">
                <a:solidFill>
                  <a:srgbClr val="FF0000"/>
                </a:solidFill>
              </a:rPr>
              <a:t>.</a:t>
            </a:r>
          </a:p>
          <a:p>
            <a:pPr algn="just"/>
            <a:r>
              <a:rPr lang="en-US" dirty="0"/>
              <a:t>A mechanism has been developed to prevent the value of the investor's initial collateral from depreciating by more than 25%.</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17</a:t>
            </a:fld>
            <a:endParaRPr lang="en-US"/>
          </a:p>
        </p:txBody>
      </p:sp>
    </p:spTree>
    <p:extLst>
      <p:ext uri="{BB962C8B-B14F-4D97-AF65-F5344CB8AC3E}">
        <p14:creationId xmlns:p14="http://schemas.microsoft.com/office/powerpoint/2010/main" val="3006977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a:t>
            </a:r>
            <a:endParaRPr lang="en-US" dirty="0"/>
          </a:p>
        </p:txBody>
      </p:sp>
      <p:sp>
        <p:nvSpPr>
          <p:cNvPr id="3" name="Content Placeholder 2"/>
          <p:cNvSpPr>
            <a:spLocks noGrp="1"/>
          </p:cNvSpPr>
          <p:nvPr>
            <p:ph idx="1"/>
          </p:nvPr>
        </p:nvSpPr>
        <p:spPr/>
        <p:txBody>
          <a:bodyPr/>
          <a:lstStyle/>
          <a:p>
            <a:r>
              <a:rPr lang="en-US" dirty="0" smtClean="0"/>
              <a:t>If the initial margin of a futures contract is 9.000 TL, what is the maintenance margin?</a:t>
            </a:r>
          </a:p>
          <a:p>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18</a:t>
            </a:fld>
            <a:endParaRPr lang="en-US"/>
          </a:p>
        </p:txBody>
      </p:sp>
    </p:spTree>
    <p:extLst>
      <p:ext uri="{BB962C8B-B14F-4D97-AF65-F5344CB8AC3E}">
        <p14:creationId xmlns:p14="http://schemas.microsoft.com/office/powerpoint/2010/main" val="3673765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 Call </a:t>
            </a:r>
          </a:p>
        </p:txBody>
      </p:sp>
      <p:sp>
        <p:nvSpPr>
          <p:cNvPr id="3" name="Content Placeholder 2"/>
          <p:cNvSpPr>
            <a:spLocks noGrp="1"/>
          </p:cNvSpPr>
          <p:nvPr>
            <p:ph idx="1"/>
          </p:nvPr>
        </p:nvSpPr>
        <p:spPr>
          <a:xfrm>
            <a:off x="685800" y="1969366"/>
            <a:ext cx="7772400" cy="4114800"/>
          </a:xfrm>
        </p:spPr>
        <p:txBody>
          <a:bodyPr/>
          <a:lstStyle/>
          <a:p>
            <a:r>
              <a:rPr lang="en-US" sz="2400" dirty="0"/>
              <a:t>In a futures contract, a margin call is made when the portfolio value falls below the maintenance margin</a:t>
            </a:r>
            <a:r>
              <a:rPr lang="en-US" sz="2400" dirty="0" smtClean="0"/>
              <a:t>.</a:t>
            </a:r>
          </a:p>
          <a:p>
            <a:r>
              <a:rPr lang="en-US" sz="2400" dirty="0" smtClean="0"/>
              <a:t> </a:t>
            </a:r>
            <a:r>
              <a:rPr lang="en-US" sz="2400" dirty="0"/>
              <a:t>In the valuation made at the end of the day, if the value of the collateral falls below the maintenance collateral, the intermediary institution calls the customer and asks for a certain amount of cash to be added to the collateral account. </a:t>
            </a:r>
            <a:endParaRPr lang="en-US" sz="2400" dirty="0" smtClean="0"/>
          </a:p>
          <a:p>
            <a:r>
              <a:rPr lang="en-US" sz="2400" dirty="0" smtClean="0"/>
              <a:t>This </a:t>
            </a:r>
            <a:r>
              <a:rPr lang="en-US" sz="2400" dirty="0"/>
              <a:t>cash margin completion process requested from the customer is called </a:t>
            </a:r>
            <a:r>
              <a:rPr lang="en-US" sz="2400" dirty="0" smtClean="0"/>
              <a:t>“margin </a:t>
            </a:r>
            <a:r>
              <a:rPr lang="en-US" sz="2400" dirty="0"/>
              <a:t>call".</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19</a:t>
            </a:fld>
            <a:endParaRPr lang="en-US"/>
          </a:p>
        </p:txBody>
      </p:sp>
    </p:spTree>
    <p:extLst>
      <p:ext uri="{BB962C8B-B14F-4D97-AF65-F5344CB8AC3E}">
        <p14:creationId xmlns:p14="http://schemas.microsoft.com/office/powerpoint/2010/main" val="2800220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2">
                    <a:satMod val="130000"/>
                  </a:schemeClr>
                </a:solidFill>
              </a:rPr>
              <a:t>Futures Contracts</a:t>
            </a:r>
            <a:endParaRPr lang="en-US" dirty="0"/>
          </a:p>
        </p:txBody>
      </p:sp>
      <p:sp>
        <p:nvSpPr>
          <p:cNvPr id="3" name="Content Placeholder 2"/>
          <p:cNvSpPr>
            <a:spLocks noGrp="1"/>
          </p:cNvSpPr>
          <p:nvPr>
            <p:ph idx="1"/>
          </p:nvPr>
        </p:nvSpPr>
        <p:spPr/>
        <p:txBody>
          <a:bodyPr/>
          <a:lstStyle/>
          <a:p>
            <a:r>
              <a:rPr lang="en-US" dirty="0" smtClean="0"/>
              <a:t>specification</a:t>
            </a:r>
          </a:p>
          <a:p>
            <a:r>
              <a:rPr lang="en-US" dirty="0" smtClean="0"/>
              <a:t>operation </a:t>
            </a:r>
            <a:r>
              <a:rPr lang="en-US" dirty="0"/>
              <a:t>of margin </a:t>
            </a:r>
            <a:r>
              <a:rPr lang="en-US" dirty="0" smtClean="0"/>
              <a:t>accounts</a:t>
            </a:r>
          </a:p>
          <a:p>
            <a:r>
              <a:rPr lang="en-US" dirty="0" smtClean="0"/>
              <a:t>organization of exchanges </a:t>
            </a:r>
          </a:p>
          <a:p>
            <a:r>
              <a:rPr lang="en-US" dirty="0" smtClean="0"/>
              <a:t>regulation </a:t>
            </a:r>
            <a:r>
              <a:rPr lang="en-US" dirty="0"/>
              <a:t>of </a:t>
            </a:r>
            <a:r>
              <a:rPr lang="en-US" dirty="0" smtClean="0"/>
              <a:t>markets</a:t>
            </a:r>
          </a:p>
          <a:p>
            <a:r>
              <a:rPr lang="en-US" dirty="0" smtClean="0"/>
              <a:t>quote making</a:t>
            </a:r>
          </a:p>
          <a:p>
            <a:r>
              <a:rPr lang="en-US" dirty="0" smtClean="0"/>
              <a:t>accounting </a:t>
            </a: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a:t>
            </a:fld>
            <a:endParaRPr lang="en-US"/>
          </a:p>
        </p:txBody>
      </p:sp>
    </p:spTree>
    <p:extLst>
      <p:ext uri="{BB962C8B-B14F-4D97-AF65-F5344CB8AC3E}">
        <p14:creationId xmlns:p14="http://schemas.microsoft.com/office/powerpoint/2010/main" val="29437977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 Call </a:t>
            </a:r>
          </a:p>
        </p:txBody>
      </p:sp>
      <p:sp>
        <p:nvSpPr>
          <p:cNvPr id="3" name="Content Placeholder 2"/>
          <p:cNvSpPr>
            <a:spLocks noGrp="1"/>
          </p:cNvSpPr>
          <p:nvPr>
            <p:ph idx="1"/>
          </p:nvPr>
        </p:nvSpPr>
        <p:spPr>
          <a:xfrm>
            <a:off x="685800" y="1969366"/>
            <a:ext cx="7772400" cy="4114800"/>
          </a:xfrm>
        </p:spPr>
        <p:txBody>
          <a:bodyPr/>
          <a:lstStyle/>
          <a:p>
            <a:r>
              <a:rPr lang="en-US" sz="2400" dirty="0"/>
              <a:t>The customer is obliged to deposit the amount between the current value of the collateral and the initial collateral into the collateral account in cash</a:t>
            </a:r>
            <a:r>
              <a:rPr lang="en-US" sz="2400" dirty="0" smtClean="0"/>
              <a:t>.</a:t>
            </a:r>
          </a:p>
          <a:p>
            <a:r>
              <a:rPr lang="en-US" sz="2400" dirty="0" smtClean="0"/>
              <a:t>If </a:t>
            </a:r>
            <a:r>
              <a:rPr lang="en-US" sz="2400" dirty="0"/>
              <a:t>the investor does not perform this transaction, the brokerage house may sell the investor's account to another customer.</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20</a:t>
            </a:fld>
            <a:endParaRPr lang="en-US"/>
          </a:p>
        </p:txBody>
      </p:sp>
    </p:spTree>
    <p:extLst>
      <p:ext uri="{BB962C8B-B14F-4D97-AF65-F5344CB8AC3E}">
        <p14:creationId xmlns:p14="http://schemas.microsoft.com/office/powerpoint/2010/main" val="3327512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063" y="609600"/>
            <a:ext cx="7772400" cy="1143000"/>
          </a:xfrm>
        </p:spPr>
        <p:txBody>
          <a:bodyPr/>
          <a:lstStyle/>
          <a:p>
            <a:r>
              <a:rPr lang="en-US" dirty="0" smtClean="0"/>
              <a:t>Example 6</a:t>
            </a:r>
            <a:endParaRPr lang="en-US" dirty="0"/>
          </a:p>
        </p:txBody>
      </p:sp>
      <p:sp>
        <p:nvSpPr>
          <p:cNvPr id="3" name="Content Placeholder 2"/>
          <p:cNvSpPr>
            <a:spLocks noGrp="1"/>
          </p:cNvSpPr>
          <p:nvPr>
            <p:ph idx="1"/>
          </p:nvPr>
        </p:nvSpPr>
        <p:spPr>
          <a:xfrm>
            <a:off x="685800" y="1524000"/>
            <a:ext cx="7772400" cy="4114800"/>
          </a:xfrm>
        </p:spPr>
        <p:txBody>
          <a:bodyPr/>
          <a:lstStyle/>
          <a:p>
            <a:pPr marL="0" indent="0">
              <a:buNone/>
            </a:pPr>
            <a:r>
              <a:rPr lang="en-US" sz="2000" dirty="0" smtClean="0"/>
              <a:t>Initial Margin of a contract is 50.000 $</a:t>
            </a:r>
          </a:p>
          <a:p>
            <a:pPr>
              <a:buFont typeface="Arial" panose="020B0604020202020204" pitchFamily="34" charset="0"/>
              <a:buChar char="•"/>
            </a:pPr>
            <a:r>
              <a:rPr lang="en-US" sz="2000" dirty="0" smtClean="0"/>
              <a:t>a. The value of a contract drops to half. </a:t>
            </a:r>
          </a:p>
          <a:p>
            <a:pPr marL="0" indent="0">
              <a:buNone/>
            </a:pPr>
            <a:r>
              <a:rPr lang="en-US" sz="2000" dirty="0" smtClean="0"/>
              <a:t>Is there a margin call? If yes, how much is the margin call amount?</a:t>
            </a:r>
          </a:p>
          <a:p>
            <a:pPr marL="0" indent="0">
              <a:buNone/>
            </a:pPr>
            <a:endParaRPr lang="en-US" sz="2000" dirty="0" smtClean="0"/>
          </a:p>
          <a:p>
            <a:pPr>
              <a:buFont typeface="Arial" panose="020B0604020202020204" pitchFamily="34" charset="0"/>
              <a:buChar char="•"/>
            </a:pPr>
            <a:r>
              <a:rPr lang="en-US" sz="2000" dirty="0"/>
              <a:t>b</a:t>
            </a:r>
            <a:r>
              <a:rPr lang="en-US" sz="2000" dirty="0" smtClean="0"/>
              <a:t>. The value of the contract drops to 40.000$</a:t>
            </a:r>
          </a:p>
          <a:p>
            <a:pPr marL="0" indent="0">
              <a:buNone/>
            </a:pPr>
            <a:r>
              <a:rPr lang="en-US" sz="2000" dirty="0"/>
              <a:t>Is there a margin call? If yes, how much is the margin call amount</a:t>
            </a:r>
            <a:r>
              <a:rPr lang="en-US" sz="2000" dirty="0" smtClean="0"/>
              <a:t>?</a:t>
            </a:r>
            <a:endParaRPr lang="tr-TR" sz="2000" dirty="0" smtClean="0"/>
          </a:p>
          <a:p>
            <a:pPr marL="0" indent="0">
              <a:buNone/>
            </a:pPr>
            <a:endParaRPr lang="tr-TR" sz="2000" dirty="0"/>
          </a:p>
          <a:p>
            <a:pPr>
              <a:buFont typeface="Arial" panose="020B0604020202020204" pitchFamily="34" charset="0"/>
              <a:buChar char="•"/>
            </a:pPr>
            <a:r>
              <a:rPr lang="tr-TR" sz="2000" dirty="0" smtClean="0"/>
              <a:t>c</a:t>
            </a:r>
            <a:r>
              <a:rPr lang="en-US" sz="2000" dirty="0" smtClean="0"/>
              <a:t>. </a:t>
            </a:r>
            <a:r>
              <a:rPr lang="en-US" sz="2000" dirty="0"/>
              <a:t>The value of the contract drops </a:t>
            </a:r>
            <a:r>
              <a:rPr lang="tr-TR" sz="2000" dirty="0" err="1" smtClean="0"/>
              <a:t>by</a:t>
            </a:r>
            <a:r>
              <a:rPr lang="en-US" sz="2000" dirty="0" smtClean="0"/>
              <a:t> </a:t>
            </a:r>
            <a:r>
              <a:rPr lang="en-US" sz="2000" dirty="0"/>
              <a:t>40.000$</a:t>
            </a:r>
          </a:p>
          <a:p>
            <a:pPr marL="0" indent="0">
              <a:buNone/>
            </a:pPr>
            <a:r>
              <a:rPr lang="en-US" sz="2000" dirty="0"/>
              <a:t>Is there a margin call? </a:t>
            </a:r>
            <a:r>
              <a:rPr lang="en-US" sz="2000" dirty="0"/>
              <a:t>If yes, how much is the margin call amount</a:t>
            </a:r>
            <a:r>
              <a:rPr lang="en-US" sz="2000" dirty="0" smtClean="0"/>
              <a:t>?</a:t>
            </a:r>
            <a:endParaRPr lang="tr-TR" sz="2000" dirty="0" smtClean="0"/>
          </a:p>
          <a:p>
            <a:pPr marL="0" indent="0">
              <a:buNone/>
            </a:pPr>
            <a:endParaRPr lang="tr-TR" sz="2000" dirty="0"/>
          </a:p>
          <a:p>
            <a:pPr>
              <a:buFont typeface="Arial" panose="020B0604020202020204" pitchFamily="34" charset="0"/>
              <a:buChar char="•"/>
            </a:pPr>
            <a:r>
              <a:rPr lang="tr-TR" sz="2000" dirty="0" smtClean="0"/>
              <a:t>d</a:t>
            </a:r>
            <a:r>
              <a:rPr lang="en-US" sz="2000" dirty="0" smtClean="0"/>
              <a:t>. </a:t>
            </a:r>
            <a:r>
              <a:rPr lang="en-US" sz="2000" dirty="0"/>
              <a:t>The value of the contract drops </a:t>
            </a:r>
            <a:r>
              <a:rPr lang="tr-TR" sz="2000" dirty="0" err="1"/>
              <a:t>by</a:t>
            </a:r>
            <a:r>
              <a:rPr lang="en-US" sz="2000" dirty="0"/>
              <a:t> </a:t>
            </a:r>
            <a:r>
              <a:rPr lang="tr-TR" sz="2000" dirty="0" smtClean="0"/>
              <a:t>1</a:t>
            </a:r>
            <a:r>
              <a:rPr lang="en-US" sz="2000" dirty="0" smtClean="0"/>
              <a:t>0.000</a:t>
            </a:r>
            <a:r>
              <a:rPr lang="en-US" sz="2000" dirty="0"/>
              <a:t>$</a:t>
            </a:r>
          </a:p>
          <a:p>
            <a:pPr marL="0" indent="0">
              <a:buNone/>
            </a:pPr>
            <a:r>
              <a:rPr lang="en-US" sz="2000" dirty="0"/>
              <a:t>Is there a margin call? If yes, how much is the margin call amount?</a:t>
            </a:r>
            <a:endParaRPr lang="tr-TR" sz="2000" dirty="0"/>
          </a:p>
          <a:p>
            <a:pPr marL="0" indent="0">
              <a:buNone/>
            </a:pPr>
            <a:endParaRPr lang="tr-TR" sz="2000" dirty="0"/>
          </a:p>
          <a:p>
            <a:pPr>
              <a:buFont typeface="Arial" panose="020B0604020202020204" pitchFamily="34" charset="0"/>
              <a:buChar char="•"/>
            </a:pP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21</a:t>
            </a:fld>
            <a:endParaRPr lang="en-US"/>
          </a:p>
        </p:txBody>
      </p:sp>
    </p:spTree>
    <p:extLst>
      <p:ext uri="{BB962C8B-B14F-4D97-AF65-F5344CB8AC3E}">
        <p14:creationId xmlns:p14="http://schemas.microsoft.com/office/powerpoint/2010/main" val="25972554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7</a:t>
            </a:r>
            <a:endParaRPr lang="en-US" dirty="0"/>
          </a:p>
        </p:txBody>
      </p:sp>
      <p:sp>
        <p:nvSpPr>
          <p:cNvPr id="3" name="Content Placeholder 2"/>
          <p:cNvSpPr>
            <a:spLocks noGrp="1"/>
          </p:cNvSpPr>
          <p:nvPr>
            <p:ph idx="1"/>
          </p:nvPr>
        </p:nvSpPr>
        <p:spPr>
          <a:xfrm>
            <a:off x="685800" y="1754981"/>
            <a:ext cx="7772400" cy="4114800"/>
          </a:xfrm>
        </p:spPr>
        <p:txBody>
          <a:bodyPr/>
          <a:lstStyle/>
          <a:p>
            <a:r>
              <a:rPr lang="en-US" sz="2000" dirty="0" smtClean="0"/>
              <a:t>At 14.06.2017, an investor is long at a 100.000 unit futures </a:t>
            </a:r>
            <a:r>
              <a:rPr lang="en-US" sz="2000" dirty="0"/>
              <a:t>c</a:t>
            </a:r>
            <a:r>
              <a:rPr lang="en-US" sz="2000" dirty="0" smtClean="0"/>
              <a:t>ontract with a value of 3,2$. Initial Margin is 10%</a:t>
            </a:r>
          </a:p>
          <a:p>
            <a:r>
              <a:rPr lang="en-US" sz="2000" dirty="0" smtClean="0"/>
              <a:t>Following occur per the dates: </a:t>
            </a:r>
          </a:p>
          <a:p>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22</a:t>
            </a:fld>
            <a:endParaRPr lang="en-US"/>
          </a:p>
        </p:txBody>
      </p:sp>
      <p:sp>
        <p:nvSpPr>
          <p:cNvPr id="7" name="TextBox 6"/>
          <p:cNvSpPr txBox="1"/>
          <p:nvPr/>
        </p:nvSpPr>
        <p:spPr>
          <a:xfrm>
            <a:off x="1181100" y="4947406"/>
            <a:ext cx="6781800" cy="646331"/>
          </a:xfrm>
          <a:prstGeom prst="rect">
            <a:avLst/>
          </a:prstGeom>
          <a:noFill/>
        </p:spPr>
        <p:txBody>
          <a:bodyPr wrap="square" rtlCol="0">
            <a:spAutoFit/>
          </a:bodyPr>
          <a:lstStyle/>
          <a:p>
            <a:r>
              <a:rPr lang="en-US" dirty="0" smtClean="0"/>
              <a:t>What is the profit / loss per day?</a:t>
            </a:r>
          </a:p>
          <a:p>
            <a:r>
              <a:rPr lang="en-US" dirty="0" smtClean="0"/>
              <a:t>What is the collateral account per day?</a:t>
            </a:r>
            <a:endParaRPr lang="en-US" dirty="0"/>
          </a:p>
        </p:txBody>
      </p:sp>
      <p:pic>
        <p:nvPicPr>
          <p:cNvPr id="9" name="Picture 8"/>
          <p:cNvPicPr>
            <a:picLocks noChangeAspect="1"/>
          </p:cNvPicPr>
          <p:nvPr/>
        </p:nvPicPr>
        <p:blipFill>
          <a:blip r:embed="rId2"/>
          <a:stretch>
            <a:fillRect/>
          </a:stretch>
        </p:blipFill>
        <p:spPr>
          <a:xfrm>
            <a:off x="2971800" y="2952352"/>
            <a:ext cx="1785698" cy="1623362"/>
          </a:xfrm>
          <a:prstGeom prst="rect">
            <a:avLst/>
          </a:prstGeom>
        </p:spPr>
      </p:pic>
    </p:spTree>
    <p:extLst>
      <p:ext uri="{BB962C8B-B14F-4D97-AF65-F5344CB8AC3E}">
        <p14:creationId xmlns:p14="http://schemas.microsoft.com/office/powerpoint/2010/main" val="21510909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8</a:t>
            </a:r>
            <a:endParaRPr lang="en-US" dirty="0"/>
          </a:p>
        </p:txBody>
      </p:sp>
      <p:sp>
        <p:nvSpPr>
          <p:cNvPr id="3" name="Content Placeholder 2"/>
          <p:cNvSpPr>
            <a:spLocks noGrp="1"/>
          </p:cNvSpPr>
          <p:nvPr>
            <p:ph idx="1"/>
          </p:nvPr>
        </p:nvSpPr>
        <p:spPr>
          <a:xfrm>
            <a:off x="665018" y="1905000"/>
            <a:ext cx="7772400" cy="4114800"/>
          </a:xfrm>
        </p:spPr>
        <p:txBody>
          <a:bodyPr/>
          <a:lstStyle/>
          <a:p>
            <a:r>
              <a:rPr lang="en-US" sz="2000" dirty="0"/>
              <a:t>The current price of a futures contract is 220 TL. In addition, the initial margin requirement per contract is 10 TL and the maintenance margin requirement is 8 TL. An investor buys 20 contracts and fills all margin </a:t>
            </a:r>
            <a:r>
              <a:rPr lang="en-US" sz="2000" dirty="0" smtClean="0"/>
              <a:t>calls. </a:t>
            </a:r>
          </a:p>
          <a:p>
            <a:r>
              <a:rPr lang="en-US" sz="2000" dirty="0"/>
              <a:t>When might the margin call come</a:t>
            </a:r>
            <a:r>
              <a:rPr lang="en-US" sz="2000" dirty="0" smtClean="0"/>
              <a:t>?</a:t>
            </a:r>
          </a:p>
          <a:p>
            <a:r>
              <a:rPr lang="en-US" sz="2000" dirty="0"/>
              <a:t>Complete the table below and describe the funds invested</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23</a:t>
            </a:fld>
            <a:endParaRPr lang="en-US"/>
          </a:p>
        </p:txBody>
      </p:sp>
      <p:pic>
        <p:nvPicPr>
          <p:cNvPr id="7" name="Picture 6"/>
          <p:cNvPicPr>
            <a:picLocks noChangeAspect="1"/>
          </p:cNvPicPr>
          <p:nvPr/>
        </p:nvPicPr>
        <p:blipFill>
          <a:blip r:embed="rId2"/>
          <a:stretch>
            <a:fillRect/>
          </a:stretch>
        </p:blipFill>
        <p:spPr>
          <a:xfrm>
            <a:off x="855518" y="3962400"/>
            <a:ext cx="7391400" cy="1990725"/>
          </a:xfrm>
          <a:prstGeom prst="rect">
            <a:avLst/>
          </a:prstGeom>
        </p:spPr>
      </p:pic>
    </p:spTree>
    <p:extLst>
      <p:ext uri="{BB962C8B-B14F-4D97-AF65-F5344CB8AC3E}">
        <p14:creationId xmlns:p14="http://schemas.microsoft.com/office/powerpoint/2010/main" val="4639875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9</a:t>
            </a:r>
            <a:endParaRPr lang="en-US" dirty="0"/>
          </a:p>
        </p:txBody>
      </p:sp>
      <p:sp>
        <p:nvSpPr>
          <p:cNvPr id="3" name="Content Placeholder 2"/>
          <p:cNvSpPr>
            <a:spLocks noGrp="1"/>
          </p:cNvSpPr>
          <p:nvPr>
            <p:ph idx="1"/>
          </p:nvPr>
        </p:nvSpPr>
        <p:spPr>
          <a:xfrm>
            <a:off x="685800" y="1828800"/>
            <a:ext cx="7772400" cy="4114800"/>
          </a:xfrm>
        </p:spPr>
        <p:txBody>
          <a:bodyPr/>
          <a:lstStyle/>
          <a:p>
            <a:pPr algn="just"/>
            <a:r>
              <a:rPr lang="en-US" sz="2000" dirty="0"/>
              <a:t>An investor takes a short position on a futures contract on a bond with a </a:t>
            </a:r>
            <a:r>
              <a:rPr lang="en-US" sz="2000" dirty="0" smtClean="0"/>
              <a:t>1.000 unit </a:t>
            </a:r>
            <a:r>
              <a:rPr lang="en-US" sz="2000" dirty="0"/>
              <a:t>and price of TL 96. The initial margin (margin) requirement is TL 2,700 and the maintenance margin requirement is TL 2,000. This investor covers all margin </a:t>
            </a:r>
            <a:r>
              <a:rPr lang="en-US" sz="2000" dirty="0" smtClean="0"/>
              <a:t>calls. </a:t>
            </a:r>
          </a:p>
          <a:p>
            <a:pPr algn="just"/>
            <a:r>
              <a:rPr lang="en-US" sz="2000" dirty="0"/>
              <a:t>Complete the table below and describe the funds </a:t>
            </a:r>
            <a:r>
              <a:rPr lang="en-US" sz="2000" dirty="0" smtClean="0"/>
              <a:t>invested.</a:t>
            </a:r>
          </a:p>
          <a:p>
            <a:pPr algn="just"/>
            <a:r>
              <a:rPr lang="en-US" sz="2000" dirty="0"/>
              <a:t>What is the total profit or loss situation at the end of the 6th day?</a:t>
            </a: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24</a:t>
            </a:fld>
            <a:endParaRPr lang="en-US"/>
          </a:p>
        </p:txBody>
      </p:sp>
      <p:pic>
        <p:nvPicPr>
          <p:cNvPr id="6" name="Picture 5"/>
          <p:cNvPicPr>
            <a:picLocks noChangeAspect="1"/>
          </p:cNvPicPr>
          <p:nvPr/>
        </p:nvPicPr>
        <p:blipFill>
          <a:blip r:embed="rId2"/>
          <a:stretch>
            <a:fillRect/>
          </a:stretch>
        </p:blipFill>
        <p:spPr>
          <a:xfrm>
            <a:off x="847725" y="4181475"/>
            <a:ext cx="7448550" cy="2066925"/>
          </a:xfrm>
          <a:prstGeom prst="rect">
            <a:avLst/>
          </a:prstGeom>
        </p:spPr>
      </p:pic>
    </p:spTree>
    <p:extLst>
      <p:ext uri="{BB962C8B-B14F-4D97-AF65-F5344CB8AC3E}">
        <p14:creationId xmlns:p14="http://schemas.microsoft.com/office/powerpoint/2010/main" val="34357747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10</a:t>
            </a:r>
            <a:endParaRPr lang="en-US" dirty="0"/>
          </a:p>
        </p:txBody>
      </p:sp>
      <p:sp>
        <p:nvSpPr>
          <p:cNvPr id="3" name="Content Placeholder 2"/>
          <p:cNvSpPr>
            <a:spLocks noGrp="1"/>
          </p:cNvSpPr>
          <p:nvPr>
            <p:ph idx="1"/>
          </p:nvPr>
        </p:nvSpPr>
        <p:spPr/>
        <p:txBody>
          <a:bodyPr/>
          <a:lstStyle/>
          <a:p>
            <a:r>
              <a:rPr lang="en-US" sz="1800" dirty="0"/>
              <a:t>An investor takes 20 short positions in a futures contract with a current price of 15 TL. The initial </a:t>
            </a:r>
            <a:r>
              <a:rPr lang="en-US" sz="1800" dirty="0" smtClean="0"/>
              <a:t>margin </a:t>
            </a:r>
            <a:r>
              <a:rPr lang="en-US" sz="1800" dirty="0"/>
              <a:t>per contract is 2.50 TL and the maintenance </a:t>
            </a:r>
            <a:r>
              <a:rPr lang="en-US" sz="1800" dirty="0" smtClean="0"/>
              <a:t>margin </a:t>
            </a:r>
            <a:r>
              <a:rPr lang="en-US" sz="1800" dirty="0"/>
              <a:t>is 2.00 TL per contract. Each contract is made on only 1 underlying asset. The contract price for the next 3 days is as follows, respectively: 16 TL, 14.25 TL and 15.5 TL. Within 3 days, this investor has not withdrawn any funds from the margin account, but has complied with the margin calls. Which of the following is true regarding the balance in the collateral account</a:t>
            </a:r>
            <a:r>
              <a:rPr lang="en-US" sz="1800" dirty="0" smtClean="0"/>
              <a:t>?</a:t>
            </a:r>
          </a:p>
          <a:p>
            <a:endParaRPr lang="en-US" sz="1800"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25</a:t>
            </a:fld>
            <a:endParaRPr lang="en-US"/>
          </a:p>
        </p:txBody>
      </p:sp>
      <p:pic>
        <p:nvPicPr>
          <p:cNvPr id="6" name="Picture 5"/>
          <p:cNvPicPr>
            <a:picLocks noChangeAspect="1"/>
          </p:cNvPicPr>
          <p:nvPr/>
        </p:nvPicPr>
        <p:blipFill>
          <a:blip r:embed="rId2"/>
          <a:stretch>
            <a:fillRect/>
          </a:stretch>
        </p:blipFill>
        <p:spPr>
          <a:xfrm>
            <a:off x="1295400" y="4510088"/>
            <a:ext cx="6386094" cy="1295400"/>
          </a:xfrm>
          <a:prstGeom prst="rect">
            <a:avLst/>
          </a:prstGeom>
        </p:spPr>
      </p:pic>
    </p:spTree>
    <p:extLst>
      <p:ext uri="{BB962C8B-B14F-4D97-AF65-F5344CB8AC3E}">
        <p14:creationId xmlns:p14="http://schemas.microsoft.com/office/powerpoint/2010/main" val="33313833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dirty="0">
                <a:solidFill>
                  <a:schemeClr val="tx2">
                    <a:satMod val="130000"/>
                  </a:schemeClr>
                </a:solidFill>
              </a:rPr>
              <a:t>Example of a Futures Trade </a:t>
            </a:r>
            <a:r>
              <a:rPr lang="en-US" sz="2200" dirty="0">
                <a:solidFill>
                  <a:schemeClr val="tx2">
                    <a:satMod val="130000"/>
                  </a:schemeClr>
                </a:solidFill>
              </a:rPr>
              <a:t>(page </a:t>
            </a:r>
            <a:r>
              <a:rPr lang="en-US" sz="2200" dirty="0" smtClean="0">
                <a:solidFill>
                  <a:schemeClr val="tx2">
                    <a:satMod val="130000"/>
                  </a:schemeClr>
                </a:solidFill>
              </a:rPr>
              <a:t>27-29)</a:t>
            </a:r>
            <a:endParaRPr lang="en-US" sz="2200" dirty="0">
              <a:solidFill>
                <a:schemeClr val="tx2">
                  <a:satMod val="130000"/>
                </a:schemeClr>
              </a:solidFill>
            </a:endParaRPr>
          </a:p>
        </p:txBody>
      </p:sp>
      <p:sp>
        <p:nvSpPr>
          <p:cNvPr id="10243" name="Rectangle 5"/>
          <p:cNvSpPr>
            <a:spLocks noGrp="1" noChangeArrowheads="1"/>
          </p:cNvSpPr>
          <p:nvPr>
            <p:ph idx="1"/>
          </p:nvPr>
        </p:nvSpPr>
        <p:spPr>
          <a:xfrm>
            <a:off x="990600" y="2209800"/>
            <a:ext cx="7162800" cy="3595688"/>
          </a:xfrm>
        </p:spPr>
        <p:txBody>
          <a:bodyPr lIns="90488" tIns="44450" rIns="90488" bIns="44450"/>
          <a:lstStyle/>
          <a:p>
            <a:pPr eaLnBrk="1" hangingPunct="1"/>
            <a:r>
              <a:rPr lang="en-US" altLang="en-US" dirty="0" smtClean="0">
                <a:latin typeface="Arial" charset="0"/>
                <a:cs typeface="Arial" charset="0"/>
              </a:rPr>
              <a:t>An investor takes a long position in 2 December gold futures contracts on June 5</a:t>
            </a:r>
          </a:p>
          <a:p>
            <a:pPr lvl="1" eaLnBrk="1" hangingPunct="1"/>
            <a:r>
              <a:rPr lang="en-US" altLang="en-US" dirty="0" smtClean="0">
                <a:latin typeface="Arial" charset="0"/>
                <a:cs typeface="Arial" charset="0"/>
              </a:rPr>
              <a:t>contract size is 100 oz.</a:t>
            </a:r>
          </a:p>
          <a:p>
            <a:pPr lvl="1" eaLnBrk="1" hangingPunct="1"/>
            <a:r>
              <a:rPr lang="en-US" altLang="en-US" dirty="0" smtClean="0">
                <a:latin typeface="Arial" charset="0"/>
                <a:cs typeface="Arial" charset="0"/>
              </a:rPr>
              <a:t>futures price is US$1,450</a:t>
            </a:r>
          </a:p>
          <a:p>
            <a:pPr lvl="1" eaLnBrk="1" hangingPunct="1"/>
            <a:r>
              <a:rPr lang="en-US" altLang="en-US" dirty="0" smtClean="0">
                <a:latin typeface="Arial" charset="0"/>
                <a:cs typeface="Arial" charset="0"/>
              </a:rPr>
              <a:t>initial margin requirement is US$6,000/contract (US$12,000 in total)</a:t>
            </a:r>
          </a:p>
          <a:p>
            <a:pPr lvl="1" eaLnBrk="1" hangingPunct="1"/>
            <a:r>
              <a:rPr lang="en-US" altLang="en-US" dirty="0" smtClean="0">
                <a:latin typeface="Arial" charset="0"/>
                <a:cs typeface="Arial" charset="0"/>
              </a:rPr>
              <a:t>maintenance margin is US$4,500/contract (US$9,000 in total)</a:t>
            </a:r>
          </a:p>
        </p:txBody>
      </p:sp>
      <p:sp>
        <p:nvSpPr>
          <p:cNvPr id="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024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E9E33534-6909-46F5-A409-4794578269F1}" type="slidenum">
              <a:rPr lang="en-US" altLang="en-US" sz="1400" smtClean="0">
                <a:latin typeface="Arial" charset="0"/>
              </a:rPr>
              <a:pPr eaLnBrk="1" hangingPunct="1">
                <a:spcBef>
                  <a:spcPct val="0"/>
                </a:spcBef>
                <a:buFontTx/>
                <a:buNone/>
              </a:pPr>
              <a:t>26</a:t>
            </a:fld>
            <a:endParaRPr lang="en-US" altLang="en-US" sz="1400" smtClean="0">
              <a:latin typeface="Arial" charset="0"/>
            </a:endParaRPr>
          </a:p>
        </p:txBody>
      </p:sp>
      <p:sp>
        <p:nvSpPr>
          <p:cNvPr id="1024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1024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cxnSp>
        <p:nvCxnSpPr>
          <p:cNvPr id="5" name="Straight Arrow Connector 4"/>
          <p:cNvCxnSpPr/>
          <p:nvPr/>
        </p:nvCxnSpPr>
        <p:spPr bwMode="auto">
          <a:xfrm flipH="1">
            <a:off x="3352800" y="5105400"/>
            <a:ext cx="2286000" cy="700088"/>
          </a:xfrm>
          <a:prstGeom prst="straightConnector1">
            <a:avLst/>
          </a:prstGeom>
          <a:solidFill>
            <a:schemeClr val="accent1"/>
          </a:solidFill>
          <a:ln w="44450" cap="flat" cmpd="sng" algn="ctr">
            <a:solidFill>
              <a:srgbClr val="FF0000"/>
            </a:solidFill>
            <a:prstDash val="solid"/>
            <a:round/>
            <a:headEnd type="none" w="med" len="med"/>
            <a:tailEnd type="triangle"/>
          </a:ln>
          <a:effectLst/>
        </p:spPr>
      </p:cxnSp>
      <p:sp>
        <p:nvSpPr>
          <p:cNvPr id="6" name="TextBox 5"/>
          <p:cNvSpPr txBox="1"/>
          <p:nvPr/>
        </p:nvSpPr>
        <p:spPr>
          <a:xfrm>
            <a:off x="4343400" y="5105400"/>
            <a:ext cx="838200" cy="369332"/>
          </a:xfrm>
          <a:prstGeom prst="rect">
            <a:avLst/>
          </a:prstGeom>
          <a:noFill/>
        </p:spPr>
        <p:txBody>
          <a:bodyPr wrap="square" rtlCol="0">
            <a:spAutoFit/>
          </a:bodyPr>
          <a:lstStyle/>
          <a:p>
            <a:r>
              <a:rPr lang="en-US" b="1" dirty="0" smtClean="0">
                <a:solidFill>
                  <a:srgbClr val="FF0000"/>
                </a:solidFill>
              </a:rPr>
              <a:t>%75</a:t>
            </a:r>
            <a:endParaRPr lang="en-US" b="1" dirty="0">
              <a:solidFill>
                <a:srgbClr val="FF0000"/>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CA" altLang="en-US" smtClean="0"/>
              <a:t>A Possible Outcome </a:t>
            </a:r>
            <a:r>
              <a:rPr lang="en-CA" altLang="en-US" sz="2000" smtClean="0"/>
              <a:t>(Table 2.1, page 30)</a:t>
            </a:r>
            <a:endParaRPr lang="en-US" altLang="en-US" sz="2000" smtClean="0"/>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692070B-76C6-4582-A666-6E62B1D9D6F4}" type="slidenum">
              <a:rPr lang="en-US" altLang="en-US" sz="1400" smtClean="0">
                <a:latin typeface="Arial" charset="0"/>
              </a:rPr>
              <a:pPr eaLnBrk="1" hangingPunct="1">
                <a:spcBef>
                  <a:spcPct val="0"/>
                </a:spcBef>
                <a:buFontTx/>
                <a:buNone/>
              </a:pPr>
              <a:t>27</a:t>
            </a:fld>
            <a:endParaRPr lang="en-US" altLang="en-US" sz="1400" smtClean="0">
              <a:latin typeface="Arial" charset="0"/>
            </a:endParaRPr>
          </a:p>
        </p:txBody>
      </p:sp>
      <p:graphicFrame>
        <p:nvGraphicFramePr>
          <p:cNvPr id="5" name="Table 4"/>
          <p:cNvGraphicFramePr>
            <a:graphicFrameLocks noGrp="1"/>
          </p:cNvGraphicFramePr>
          <p:nvPr>
            <p:extLst>
              <p:ext uri="{D42A27DB-BD31-4B8C-83A1-F6EECF244321}">
                <p14:modId xmlns:p14="http://schemas.microsoft.com/office/powerpoint/2010/main" val="739698933"/>
              </p:ext>
            </p:extLst>
          </p:nvPr>
        </p:nvGraphicFramePr>
        <p:xfrm>
          <a:off x="448586" y="1952425"/>
          <a:ext cx="5495014" cy="3381575"/>
        </p:xfrm>
        <a:graphic>
          <a:graphicData uri="http://schemas.openxmlformats.org/drawingml/2006/table">
            <a:tbl>
              <a:tblPr firstRow="1" bandRow="1">
                <a:tableStyleId>{5940675A-B579-460E-94D1-54222C63F5DA}</a:tableStyleId>
              </a:tblPr>
              <a:tblGrid>
                <a:gridCol w="513361">
                  <a:extLst>
                    <a:ext uri="{9D8B030D-6E8A-4147-A177-3AD203B41FA5}">
                      <a16:colId xmlns="" xmlns:a16="http://schemas.microsoft.com/office/drawing/2014/main" val="20000"/>
                    </a:ext>
                  </a:extLst>
                </a:gridCol>
                <a:gridCol w="800622">
                  <a:extLst>
                    <a:ext uri="{9D8B030D-6E8A-4147-A177-3AD203B41FA5}">
                      <a16:colId xmlns="" xmlns:a16="http://schemas.microsoft.com/office/drawing/2014/main" val="20001"/>
                    </a:ext>
                  </a:extLst>
                </a:gridCol>
                <a:gridCol w="889581">
                  <a:extLst>
                    <a:ext uri="{9D8B030D-6E8A-4147-A177-3AD203B41FA5}">
                      <a16:colId xmlns="" xmlns:a16="http://schemas.microsoft.com/office/drawing/2014/main" val="20002"/>
                    </a:ext>
                  </a:extLst>
                </a:gridCol>
                <a:gridCol w="978539">
                  <a:extLst>
                    <a:ext uri="{9D8B030D-6E8A-4147-A177-3AD203B41FA5}">
                      <a16:colId xmlns="" xmlns:a16="http://schemas.microsoft.com/office/drawing/2014/main" val="20003"/>
                    </a:ext>
                  </a:extLst>
                </a:gridCol>
                <a:gridCol w="962641">
                  <a:extLst>
                    <a:ext uri="{9D8B030D-6E8A-4147-A177-3AD203B41FA5}">
                      <a16:colId xmlns="" xmlns:a16="http://schemas.microsoft.com/office/drawing/2014/main" val="20004"/>
                    </a:ext>
                  </a:extLst>
                </a:gridCol>
                <a:gridCol w="816870">
                  <a:extLst>
                    <a:ext uri="{9D8B030D-6E8A-4147-A177-3AD203B41FA5}">
                      <a16:colId xmlns="" xmlns:a16="http://schemas.microsoft.com/office/drawing/2014/main" val="20005"/>
                    </a:ext>
                  </a:extLst>
                </a:gridCol>
                <a:gridCol w="533400">
                  <a:extLst>
                    <a:ext uri="{9D8B030D-6E8A-4147-A177-3AD203B41FA5}">
                      <a16:colId xmlns="" xmlns:a16="http://schemas.microsoft.com/office/drawing/2014/main" val="20006"/>
                    </a:ext>
                  </a:extLst>
                </a:gridCol>
              </a:tblGrid>
              <a:tr h="463889">
                <a:tc>
                  <a:txBody>
                    <a:bodyPr/>
                    <a:lstStyle/>
                    <a:p>
                      <a:pPr algn="ctr"/>
                      <a:r>
                        <a:rPr lang="en-CA" sz="1000" dirty="0" smtClean="0"/>
                        <a:t>Day</a:t>
                      </a:r>
                      <a:endParaRPr lang="en-US" sz="1000" dirty="0"/>
                    </a:p>
                  </a:txBody>
                  <a:tcPr marT="45724" marB="45724"/>
                </a:tc>
                <a:tc>
                  <a:txBody>
                    <a:bodyPr/>
                    <a:lstStyle/>
                    <a:p>
                      <a:pPr algn="ctr"/>
                      <a:r>
                        <a:rPr lang="en-CA" sz="1000" dirty="0" smtClean="0"/>
                        <a:t>Trade</a:t>
                      </a:r>
                      <a:r>
                        <a:rPr lang="en-CA" sz="1000" baseline="0" dirty="0" smtClean="0"/>
                        <a:t> Price ($)</a:t>
                      </a:r>
                      <a:endParaRPr lang="en-US" sz="1000" dirty="0"/>
                    </a:p>
                  </a:txBody>
                  <a:tcPr marT="45724" marB="45724"/>
                </a:tc>
                <a:tc>
                  <a:txBody>
                    <a:bodyPr/>
                    <a:lstStyle/>
                    <a:p>
                      <a:pPr algn="ctr"/>
                      <a:r>
                        <a:rPr lang="en-CA" sz="1000" dirty="0" smtClean="0"/>
                        <a:t>Settle</a:t>
                      </a:r>
                      <a:r>
                        <a:rPr lang="en-CA" sz="1000" baseline="0" dirty="0" smtClean="0"/>
                        <a:t> </a:t>
                      </a:r>
                      <a:r>
                        <a:rPr lang="en-CA" sz="1000" dirty="0" smtClean="0"/>
                        <a:t>Price</a:t>
                      </a:r>
                      <a:r>
                        <a:rPr lang="en-CA" sz="1000" baseline="0" dirty="0" smtClean="0"/>
                        <a:t> </a:t>
                      </a:r>
                      <a:r>
                        <a:rPr lang="en-CA" sz="1000" dirty="0" smtClean="0"/>
                        <a:t>($)</a:t>
                      </a:r>
                      <a:endParaRPr lang="en-US" sz="1000" dirty="0"/>
                    </a:p>
                  </a:txBody>
                  <a:tcPr marT="45724" marB="45724"/>
                </a:tc>
                <a:tc>
                  <a:txBody>
                    <a:bodyPr/>
                    <a:lstStyle/>
                    <a:p>
                      <a:pPr algn="ctr"/>
                      <a:r>
                        <a:rPr lang="en-CA" sz="1000" dirty="0" smtClean="0"/>
                        <a:t>Daily Gain ($)</a:t>
                      </a:r>
                      <a:endParaRPr lang="en-US" sz="1000" dirty="0"/>
                    </a:p>
                  </a:txBody>
                  <a:tcPr marT="45724" marB="45724"/>
                </a:tc>
                <a:tc>
                  <a:txBody>
                    <a:bodyPr/>
                    <a:lstStyle/>
                    <a:p>
                      <a:pPr algn="ctr"/>
                      <a:r>
                        <a:rPr lang="en-CA" sz="1000" dirty="0" err="1" smtClean="0"/>
                        <a:t>Cumul</a:t>
                      </a:r>
                      <a:r>
                        <a:rPr lang="en-CA" sz="1000" dirty="0" smtClean="0"/>
                        <a:t>. Gain</a:t>
                      </a:r>
                      <a:r>
                        <a:rPr lang="en-CA" sz="1000" baseline="0" dirty="0" smtClean="0"/>
                        <a:t> ($)</a:t>
                      </a:r>
                      <a:endParaRPr lang="en-US" sz="1000" dirty="0"/>
                    </a:p>
                  </a:txBody>
                  <a:tcPr marT="45724" marB="45724"/>
                </a:tc>
                <a:tc>
                  <a:txBody>
                    <a:bodyPr/>
                    <a:lstStyle/>
                    <a:p>
                      <a:pPr algn="ctr"/>
                      <a:r>
                        <a:rPr lang="en-CA" sz="1000" dirty="0" smtClean="0"/>
                        <a:t>Margin Balance</a:t>
                      </a:r>
                      <a:r>
                        <a:rPr lang="en-CA" sz="1000" baseline="0" dirty="0" smtClean="0"/>
                        <a:t> </a:t>
                      </a:r>
                      <a:r>
                        <a:rPr lang="en-CA" sz="1000" dirty="0" smtClean="0"/>
                        <a:t>($)</a:t>
                      </a:r>
                      <a:endParaRPr lang="en-US" sz="1000" dirty="0"/>
                    </a:p>
                  </a:txBody>
                  <a:tcPr marT="45724" marB="45724"/>
                </a:tc>
                <a:tc>
                  <a:txBody>
                    <a:bodyPr/>
                    <a:lstStyle/>
                    <a:p>
                      <a:pPr algn="ctr"/>
                      <a:r>
                        <a:rPr lang="en-CA" sz="1000" dirty="0" smtClean="0"/>
                        <a:t>Margin Call ($)</a:t>
                      </a:r>
                      <a:endParaRPr lang="en-US" sz="1000" dirty="0"/>
                    </a:p>
                  </a:txBody>
                  <a:tcPr marT="45724" marB="45724"/>
                </a:tc>
                <a:extLst>
                  <a:ext uri="{0D108BD9-81ED-4DB2-BD59-A6C34878D82A}">
                    <a16:rowId xmlns="" xmlns:a16="http://schemas.microsoft.com/office/drawing/2014/main" val="10000"/>
                  </a:ext>
                </a:extLst>
              </a:tr>
              <a:tr h="335033">
                <a:tc>
                  <a:txBody>
                    <a:bodyPr/>
                    <a:lstStyle/>
                    <a:p>
                      <a:r>
                        <a:rPr lang="en-CA" sz="1000" dirty="0" smtClean="0"/>
                        <a:t>1</a:t>
                      </a:r>
                      <a:endParaRPr lang="en-US" sz="1000" dirty="0"/>
                    </a:p>
                  </a:txBody>
                  <a:tcPr marT="45724" marB="45724"/>
                </a:tc>
                <a:tc>
                  <a:txBody>
                    <a:bodyPr/>
                    <a:lstStyle/>
                    <a:p>
                      <a:pPr algn="r"/>
                      <a:r>
                        <a:rPr lang="en-CA" sz="1000" dirty="0" smtClean="0"/>
                        <a:t>1,450.00</a:t>
                      </a:r>
                      <a:endParaRPr lang="en-US" sz="1000" dirty="0"/>
                    </a:p>
                  </a:txBody>
                  <a:tcPr marT="45724" marB="45724"/>
                </a:tc>
                <a:tc>
                  <a:txBody>
                    <a:bodyPr/>
                    <a:lstStyle/>
                    <a:p>
                      <a:endParaRPr lang="en-US" sz="1000" dirty="0"/>
                    </a:p>
                  </a:txBody>
                  <a:tcPr marT="45724" marB="45724"/>
                </a:tc>
                <a:tc>
                  <a:txBody>
                    <a:bodyPr/>
                    <a:lstStyle/>
                    <a:p>
                      <a:endParaRPr lang="en-US" sz="1000" dirty="0"/>
                    </a:p>
                  </a:txBody>
                  <a:tcPr marT="45724" marB="45724"/>
                </a:tc>
                <a:tc>
                  <a:txBody>
                    <a:bodyPr/>
                    <a:lstStyle/>
                    <a:p>
                      <a:endParaRPr lang="en-US" sz="1000"/>
                    </a:p>
                  </a:txBody>
                  <a:tcPr marT="45724" marB="45724"/>
                </a:tc>
                <a:tc>
                  <a:txBody>
                    <a:bodyPr/>
                    <a:lstStyle/>
                    <a:p>
                      <a:pPr algn="ctr"/>
                      <a:r>
                        <a:rPr lang="en-CA" sz="1000" dirty="0" smtClean="0"/>
                        <a:t>12,000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1"/>
                  </a:ext>
                </a:extLst>
              </a:tr>
              <a:tr h="335033">
                <a:tc>
                  <a:txBody>
                    <a:bodyPr/>
                    <a:lstStyle/>
                    <a:p>
                      <a:r>
                        <a:rPr lang="en-CA" sz="1000" dirty="0" smtClean="0"/>
                        <a:t>1</a:t>
                      </a:r>
                      <a:endParaRPr lang="en-US" sz="1000" dirty="0"/>
                    </a:p>
                  </a:txBody>
                  <a:tcPr marT="45724" marB="45724"/>
                </a:tc>
                <a:tc>
                  <a:txBody>
                    <a:bodyPr/>
                    <a:lstStyle/>
                    <a:p>
                      <a:pPr algn="r"/>
                      <a:endParaRPr lang="en-US" sz="1000" dirty="0"/>
                    </a:p>
                  </a:txBody>
                  <a:tcPr marT="45724" marB="45724"/>
                </a:tc>
                <a:tc>
                  <a:txBody>
                    <a:bodyPr/>
                    <a:lstStyle/>
                    <a:p>
                      <a:r>
                        <a:rPr lang="en-CA" sz="1000" dirty="0" smtClean="0"/>
                        <a:t>1,441.00</a:t>
                      </a:r>
                      <a:endParaRPr lang="en-US" sz="1000" dirty="0"/>
                    </a:p>
                  </a:txBody>
                  <a:tcPr marT="45724" marB="45724"/>
                </a:tc>
                <a:tc>
                  <a:txBody>
                    <a:bodyPr/>
                    <a:lstStyle/>
                    <a:p>
                      <a:r>
                        <a:rPr lang="en-US" sz="1000" dirty="0" smtClean="0"/>
                        <a:t>−1,800</a:t>
                      </a:r>
                      <a:endParaRPr lang="en-US" sz="1000" dirty="0"/>
                    </a:p>
                  </a:txBody>
                  <a:tcPr marT="45724" marB="4572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000" dirty="0" smtClean="0"/>
                        <a:t>− 1,800</a:t>
                      </a:r>
                    </a:p>
                  </a:txBody>
                  <a:tcPr marT="45724" marB="45724"/>
                </a:tc>
                <a:tc>
                  <a:txBody>
                    <a:bodyPr/>
                    <a:lstStyle/>
                    <a:p>
                      <a:pPr algn="ctr"/>
                      <a:r>
                        <a:rPr lang="en-CA" sz="1000" dirty="0" smtClean="0"/>
                        <a:t>10,200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2"/>
                  </a:ext>
                </a:extLst>
              </a:tr>
              <a:tr h="335033">
                <a:tc>
                  <a:txBody>
                    <a:bodyPr/>
                    <a:lstStyle/>
                    <a:p>
                      <a:r>
                        <a:rPr lang="en-CA" sz="1000" dirty="0" smtClean="0"/>
                        <a:t>2</a:t>
                      </a:r>
                      <a:endParaRPr lang="en-US" sz="1000" dirty="0"/>
                    </a:p>
                  </a:txBody>
                  <a:tcPr marT="45724" marB="45724"/>
                </a:tc>
                <a:tc>
                  <a:txBody>
                    <a:bodyPr/>
                    <a:lstStyle/>
                    <a:p>
                      <a:pPr algn="r"/>
                      <a:endParaRPr lang="en-US" sz="1000" dirty="0"/>
                    </a:p>
                  </a:txBody>
                  <a:tcPr marT="45724" marB="45724"/>
                </a:tc>
                <a:tc>
                  <a:txBody>
                    <a:bodyPr/>
                    <a:lstStyle/>
                    <a:p>
                      <a:r>
                        <a:rPr lang="en-CA" sz="1000" dirty="0" smtClean="0"/>
                        <a:t>1,438.30</a:t>
                      </a:r>
                      <a:endParaRPr lang="en-US" sz="1000" dirty="0"/>
                    </a:p>
                  </a:txBody>
                  <a:tcPr marT="45724" marB="45724"/>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  −540</a:t>
                      </a:r>
                    </a:p>
                  </a:txBody>
                  <a:tcPr marT="45724" marB="45724"/>
                </a:tc>
                <a:tc>
                  <a:txBody>
                    <a:bodyPr/>
                    <a:lstStyle/>
                    <a:p>
                      <a:pPr algn="ctr"/>
                      <a:r>
                        <a:rPr lang="en-CA" sz="1000" dirty="0" smtClean="0"/>
                        <a:t> </a:t>
                      </a:r>
                      <a:r>
                        <a:rPr lang="en-US" sz="1000" dirty="0" smtClean="0"/>
                        <a:t>−</a:t>
                      </a:r>
                      <a:r>
                        <a:rPr lang="en-CA" sz="1000" dirty="0" smtClean="0"/>
                        <a:t>2,340</a:t>
                      </a:r>
                      <a:endParaRPr lang="en-US" sz="1000" dirty="0"/>
                    </a:p>
                  </a:txBody>
                  <a:tcPr marT="45724" marB="45724"/>
                </a:tc>
                <a:tc>
                  <a:txBody>
                    <a:bodyPr/>
                    <a:lstStyle/>
                    <a:p>
                      <a:pPr algn="ctr"/>
                      <a:r>
                        <a:rPr lang="en-CA" sz="1000" dirty="0" smtClean="0"/>
                        <a:t>  9,660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3"/>
                  </a:ext>
                </a:extLst>
              </a:tr>
              <a:tr h="233740">
                <a:tc>
                  <a:txBody>
                    <a:bodyPr/>
                    <a:lstStyle/>
                    <a:p>
                      <a:pPr algn="ctr"/>
                      <a:r>
                        <a:rPr lang="en-CA" sz="1000" dirty="0" smtClean="0"/>
                        <a:t>…..</a:t>
                      </a:r>
                      <a:endParaRPr lang="en-US" sz="1000" dirty="0"/>
                    </a:p>
                  </a:txBody>
                  <a:tcPr marT="45724" marB="45724"/>
                </a:tc>
                <a:tc>
                  <a:txBody>
                    <a:bodyPr/>
                    <a:lstStyle/>
                    <a:p>
                      <a:pPr algn="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4"/>
                  </a:ext>
                </a:extLst>
              </a:tr>
              <a:tr h="335033">
                <a:tc>
                  <a:txBody>
                    <a:bodyPr/>
                    <a:lstStyle/>
                    <a:p>
                      <a:r>
                        <a:rPr lang="en-CA" sz="1000" dirty="0" smtClean="0"/>
                        <a:t>6</a:t>
                      </a:r>
                      <a:endParaRPr lang="en-US" sz="1000" dirty="0"/>
                    </a:p>
                  </a:txBody>
                  <a:tcPr marT="45724" marB="45724"/>
                </a:tc>
                <a:tc>
                  <a:txBody>
                    <a:bodyPr/>
                    <a:lstStyle/>
                    <a:p>
                      <a:pPr algn="r"/>
                      <a:endParaRPr lang="en-US" sz="1000" dirty="0"/>
                    </a:p>
                  </a:txBody>
                  <a:tcPr marT="45724" marB="45724"/>
                </a:tc>
                <a:tc>
                  <a:txBody>
                    <a:bodyPr/>
                    <a:lstStyle/>
                    <a:p>
                      <a:r>
                        <a:rPr lang="en-CA" sz="1000" dirty="0" smtClean="0"/>
                        <a:t>1,436.20</a:t>
                      </a:r>
                      <a:endParaRPr lang="en-US" sz="1000" dirty="0"/>
                    </a:p>
                  </a:txBody>
                  <a:tcPr marT="45724" marB="45724"/>
                </a:tc>
                <a:tc>
                  <a:txBody>
                    <a:bodyPr/>
                    <a:lstStyle/>
                    <a:p>
                      <a:r>
                        <a:rPr lang="en-US" sz="1000" dirty="0" smtClean="0"/>
                        <a:t>  −</a:t>
                      </a:r>
                      <a:r>
                        <a:rPr lang="en-CA" sz="1000" dirty="0" smtClean="0"/>
                        <a:t>780</a:t>
                      </a:r>
                      <a:endParaRPr lang="en-US" sz="1000" dirty="0"/>
                    </a:p>
                  </a:txBody>
                  <a:tcPr marT="45724" marB="45724"/>
                </a:tc>
                <a:tc>
                  <a:txBody>
                    <a:bodyPr/>
                    <a:lstStyle/>
                    <a:p>
                      <a:pPr algn="ctr"/>
                      <a:r>
                        <a:rPr lang="en-US" sz="1000" dirty="0" smtClean="0"/>
                        <a:t> −2,760</a:t>
                      </a:r>
                      <a:endParaRPr lang="en-US" sz="1000" dirty="0"/>
                    </a:p>
                  </a:txBody>
                  <a:tcPr marT="45724" marB="45724"/>
                </a:tc>
                <a:tc>
                  <a:txBody>
                    <a:bodyPr/>
                    <a:lstStyle/>
                    <a:p>
                      <a:pPr algn="ctr"/>
                      <a:r>
                        <a:rPr lang="en-CA" sz="1000" dirty="0" smtClean="0"/>
                        <a:t>  9,240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5"/>
                  </a:ext>
                </a:extLst>
              </a:tr>
              <a:tr h="335033">
                <a:tc>
                  <a:txBody>
                    <a:bodyPr/>
                    <a:lstStyle/>
                    <a:p>
                      <a:r>
                        <a:rPr lang="en-CA" sz="1000" dirty="0" smtClean="0"/>
                        <a:t>7</a:t>
                      </a:r>
                      <a:endParaRPr lang="en-US" sz="1000" dirty="0"/>
                    </a:p>
                  </a:txBody>
                  <a:tcPr marT="45724" marB="45724"/>
                </a:tc>
                <a:tc>
                  <a:txBody>
                    <a:bodyPr/>
                    <a:lstStyle/>
                    <a:p>
                      <a:pPr algn="r"/>
                      <a:endParaRPr lang="en-US" sz="1000" dirty="0"/>
                    </a:p>
                  </a:txBody>
                  <a:tcPr marT="45724" marB="45724"/>
                </a:tc>
                <a:tc>
                  <a:txBody>
                    <a:bodyPr/>
                    <a:lstStyle/>
                    <a:p>
                      <a:r>
                        <a:rPr lang="en-CA" sz="1000" dirty="0" smtClean="0"/>
                        <a:t>1,429.90</a:t>
                      </a:r>
                      <a:endParaRPr lang="en-US" sz="1000" dirty="0"/>
                    </a:p>
                  </a:txBody>
                  <a:tcPr marT="45724" marB="45724"/>
                </a:tc>
                <a:tc>
                  <a:txBody>
                    <a:bodyPr/>
                    <a:lstStyle/>
                    <a:p>
                      <a:r>
                        <a:rPr lang="en-US" sz="1000" dirty="0" smtClean="0"/>
                        <a:t>−</a:t>
                      </a:r>
                      <a:r>
                        <a:rPr lang="en-CA" sz="1000" dirty="0" smtClean="0"/>
                        <a:t>1,260</a:t>
                      </a:r>
                      <a:endParaRPr lang="en-US" sz="1000" dirty="0"/>
                    </a:p>
                  </a:txBody>
                  <a:tcPr marT="45724" marB="45724"/>
                </a:tc>
                <a:tc>
                  <a:txBody>
                    <a:bodyPr/>
                    <a:lstStyle/>
                    <a:p>
                      <a:pPr algn="ctr"/>
                      <a:r>
                        <a:rPr lang="en-CA" sz="1000" dirty="0" smtClean="0"/>
                        <a:t> </a:t>
                      </a:r>
                      <a:r>
                        <a:rPr lang="en-US" sz="1000" dirty="0" smtClean="0"/>
                        <a:t>−</a:t>
                      </a:r>
                      <a:r>
                        <a:rPr lang="en-CA" sz="1000" dirty="0" smtClean="0"/>
                        <a:t>4,020</a:t>
                      </a:r>
                      <a:endParaRPr lang="en-US" sz="1000" dirty="0"/>
                    </a:p>
                  </a:txBody>
                  <a:tcPr marT="45724" marB="45724"/>
                </a:tc>
                <a:tc>
                  <a:txBody>
                    <a:bodyPr/>
                    <a:lstStyle/>
                    <a:p>
                      <a:pPr algn="ctr"/>
                      <a:r>
                        <a:rPr lang="en-CA" sz="1000" b="1" dirty="0" smtClean="0">
                          <a:solidFill>
                            <a:srgbClr val="00B0F0"/>
                          </a:solidFill>
                        </a:rPr>
                        <a:t>  7,980</a:t>
                      </a:r>
                      <a:endParaRPr lang="en-US" sz="1000" b="1" dirty="0">
                        <a:solidFill>
                          <a:srgbClr val="00B0F0"/>
                        </a:solidFill>
                      </a:endParaRPr>
                    </a:p>
                  </a:txBody>
                  <a:tcPr marT="45724" marB="45724"/>
                </a:tc>
                <a:tc>
                  <a:txBody>
                    <a:bodyPr/>
                    <a:lstStyle/>
                    <a:p>
                      <a:r>
                        <a:rPr lang="en-CA" sz="1000" dirty="0" smtClean="0"/>
                        <a:t>4,020</a:t>
                      </a:r>
                      <a:endParaRPr lang="en-US" sz="1000" dirty="0"/>
                    </a:p>
                  </a:txBody>
                  <a:tcPr marT="45724" marB="45724"/>
                </a:tc>
                <a:extLst>
                  <a:ext uri="{0D108BD9-81ED-4DB2-BD59-A6C34878D82A}">
                    <a16:rowId xmlns="" xmlns:a16="http://schemas.microsoft.com/office/drawing/2014/main" val="10006"/>
                  </a:ext>
                </a:extLst>
              </a:tr>
              <a:tr h="335033">
                <a:tc>
                  <a:txBody>
                    <a:bodyPr/>
                    <a:lstStyle/>
                    <a:p>
                      <a:r>
                        <a:rPr lang="en-CA" sz="1000" dirty="0" smtClean="0"/>
                        <a:t>8</a:t>
                      </a:r>
                      <a:endParaRPr lang="en-US" sz="1000" dirty="0"/>
                    </a:p>
                  </a:txBody>
                  <a:tcPr marT="45724" marB="45724"/>
                </a:tc>
                <a:tc>
                  <a:txBody>
                    <a:bodyPr/>
                    <a:lstStyle/>
                    <a:p>
                      <a:pPr algn="r"/>
                      <a:endParaRPr lang="en-US" sz="1000" dirty="0"/>
                    </a:p>
                  </a:txBody>
                  <a:tcPr marT="45724" marB="45724"/>
                </a:tc>
                <a:tc>
                  <a:txBody>
                    <a:bodyPr/>
                    <a:lstStyle/>
                    <a:p>
                      <a:r>
                        <a:rPr lang="en-CA" sz="1000" dirty="0" smtClean="0"/>
                        <a:t>1,430.80</a:t>
                      </a:r>
                      <a:endParaRPr lang="en-US" sz="1000" dirty="0"/>
                    </a:p>
                  </a:txBody>
                  <a:tcPr marT="45724" marB="45724"/>
                </a:tc>
                <a:tc>
                  <a:txBody>
                    <a:bodyPr/>
                    <a:lstStyle/>
                    <a:p>
                      <a:r>
                        <a:rPr lang="en-CA" sz="1000" dirty="0" smtClean="0"/>
                        <a:t>     180</a:t>
                      </a:r>
                      <a:endParaRPr lang="en-US" sz="1000" dirty="0"/>
                    </a:p>
                  </a:txBody>
                  <a:tcPr marT="45724" marB="45724"/>
                </a:tc>
                <a:tc>
                  <a:txBody>
                    <a:bodyPr/>
                    <a:lstStyle/>
                    <a:p>
                      <a:pPr algn="ctr"/>
                      <a:r>
                        <a:rPr lang="en-US" sz="1000" dirty="0" smtClean="0"/>
                        <a:t> −3,840</a:t>
                      </a:r>
                      <a:endParaRPr lang="en-US" sz="1000" dirty="0"/>
                    </a:p>
                  </a:txBody>
                  <a:tcPr marT="45724" marB="45724"/>
                </a:tc>
                <a:tc>
                  <a:txBody>
                    <a:bodyPr/>
                    <a:lstStyle/>
                    <a:p>
                      <a:pPr algn="ctr"/>
                      <a:r>
                        <a:rPr lang="en-CA" sz="1000" dirty="0" smtClean="0"/>
                        <a:t>12,180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7"/>
                  </a:ext>
                </a:extLst>
              </a:tr>
              <a:tr h="233740">
                <a:tc>
                  <a:txBody>
                    <a:bodyPr/>
                    <a:lstStyle/>
                    <a:p>
                      <a:pPr algn="ctr"/>
                      <a:r>
                        <a:rPr lang="en-CA" sz="1000" dirty="0" smtClean="0"/>
                        <a:t>…..</a:t>
                      </a:r>
                      <a:endParaRPr lang="en-US" sz="1000" dirty="0"/>
                    </a:p>
                  </a:txBody>
                  <a:tcPr marT="45724" marB="45724"/>
                </a:tc>
                <a:tc>
                  <a:txBody>
                    <a:bodyPr/>
                    <a:lstStyle/>
                    <a:p>
                      <a:pPr algn="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r>
                        <a:rPr lang="en-CA" sz="1000" dirty="0" smtClean="0"/>
                        <a:t>……</a:t>
                      </a:r>
                      <a:endParaRPr lang="en-US" sz="1000" dirty="0"/>
                    </a:p>
                  </a:txBody>
                  <a:tcPr marT="45724" marB="45724"/>
                </a:tc>
                <a:tc>
                  <a:txBody>
                    <a:bodyPr/>
                    <a:lstStyle/>
                    <a:p>
                      <a:pPr algn="ctr"/>
                      <a:endParaRPr lang="en-US" sz="1000" dirty="0"/>
                    </a:p>
                  </a:txBody>
                  <a:tcPr marT="45724" marB="45724"/>
                </a:tc>
                <a:extLst>
                  <a:ext uri="{0D108BD9-81ED-4DB2-BD59-A6C34878D82A}">
                    <a16:rowId xmlns="" xmlns:a16="http://schemas.microsoft.com/office/drawing/2014/main" val="10008"/>
                  </a:ext>
                </a:extLst>
              </a:tr>
              <a:tr h="335033">
                <a:tc>
                  <a:txBody>
                    <a:bodyPr/>
                    <a:lstStyle/>
                    <a:p>
                      <a:r>
                        <a:rPr lang="en-CA" sz="1000" dirty="0" smtClean="0"/>
                        <a:t>16</a:t>
                      </a:r>
                      <a:endParaRPr lang="en-US" sz="1000" dirty="0"/>
                    </a:p>
                  </a:txBody>
                  <a:tcPr marT="45724" marB="45724"/>
                </a:tc>
                <a:tc>
                  <a:txBody>
                    <a:bodyPr/>
                    <a:lstStyle/>
                    <a:p>
                      <a:pPr algn="r"/>
                      <a:r>
                        <a:rPr lang="en-CA" sz="1000" dirty="0" smtClean="0"/>
                        <a:t>1,426.90</a:t>
                      </a:r>
                      <a:endParaRPr lang="en-US" sz="1000" dirty="0"/>
                    </a:p>
                  </a:txBody>
                  <a:tcPr marT="45724" marB="45724"/>
                </a:tc>
                <a:tc>
                  <a:txBody>
                    <a:bodyPr/>
                    <a:lstStyle/>
                    <a:p>
                      <a:endParaRPr lang="en-US" sz="1000" dirty="0"/>
                    </a:p>
                  </a:txBody>
                  <a:tcPr marT="45724" marB="45724"/>
                </a:tc>
                <a:tc>
                  <a:txBody>
                    <a:bodyPr/>
                    <a:lstStyle/>
                    <a:p>
                      <a:r>
                        <a:rPr lang="en-CA" sz="1000" dirty="0" smtClean="0"/>
                        <a:t>     780</a:t>
                      </a:r>
                      <a:endParaRPr lang="en-US" sz="1000" dirty="0"/>
                    </a:p>
                  </a:txBody>
                  <a:tcPr marT="45724" marB="45724"/>
                </a:tc>
                <a:tc>
                  <a:txBody>
                    <a:bodyPr/>
                    <a:lstStyle/>
                    <a:p>
                      <a:pPr algn="ctr"/>
                      <a:r>
                        <a:rPr lang="en-US" sz="1000" dirty="0" smtClean="0"/>
                        <a:t> −4,620</a:t>
                      </a:r>
                      <a:endParaRPr lang="en-US" sz="1000" dirty="0"/>
                    </a:p>
                  </a:txBody>
                  <a:tcPr marT="45724" marB="45724"/>
                </a:tc>
                <a:tc>
                  <a:txBody>
                    <a:bodyPr/>
                    <a:lstStyle/>
                    <a:p>
                      <a:pPr algn="ctr"/>
                      <a:r>
                        <a:rPr lang="en-CA" sz="1000" dirty="0" smtClean="0"/>
                        <a:t>15,180</a:t>
                      </a:r>
                      <a:endParaRPr lang="en-US" sz="1000" dirty="0"/>
                    </a:p>
                  </a:txBody>
                  <a:tcPr marT="45724" marB="45724"/>
                </a:tc>
                <a:tc>
                  <a:txBody>
                    <a:bodyPr/>
                    <a:lstStyle/>
                    <a:p>
                      <a:endParaRPr lang="en-US" sz="1000" dirty="0"/>
                    </a:p>
                  </a:txBody>
                  <a:tcPr marT="45724" marB="45724"/>
                </a:tc>
                <a:extLst>
                  <a:ext uri="{0D108BD9-81ED-4DB2-BD59-A6C34878D82A}">
                    <a16:rowId xmlns="" xmlns:a16="http://schemas.microsoft.com/office/drawing/2014/main" val="10009"/>
                  </a:ext>
                </a:extLst>
              </a:tr>
            </a:tbl>
          </a:graphicData>
        </a:graphic>
      </p:graphicFrame>
      <p:sp>
        <p:nvSpPr>
          <p:cNvPr id="4" name="TextBox 3"/>
          <p:cNvSpPr txBox="1"/>
          <p:nvPr/>
        </p:nvSpPr>
        <p:spPr>
          <a:xfrm>
            <a:off x="5953124" y="1934155"/>
            <a:ext cx="3190875" cy="4401205"/>
          </a:xfrm>
          <a:prstGeom prst="rect">
            <a:avLst/>
          </a:prstGeom>
          <a:noFill/>
        </p:spPr>
        <p:txBody>
          <a:bodyPr wrap="square" rtlCol="0">
            <a:spAutoFit/>
          </a:bodyPr>
          <a:lstStyle/>
          <a:p>
            <a:r>
              <a:rPr lang="en-US" sz="1400" dirty="0" smtClean="0"/>
              <a:t>Value of 1 contract = 6.000 $</a:t>
            </a:r>
          </a:p>
          <a:p>
            <a:r>
              <a:rPr lang="en-US" sz="1400" dirty="0" smtClean="0"/>
              <a:t>Value of 2 contracts = 12.000 $ </a:t>
            </a:r>
            <a:r>
              <a:rPr lang="en-US" sz="1400" dirty="0" smtClean="0">
                <a:solidFill>
                  <a:srgbClr val="FF0000"/>
                </a:solidFill>
              </a:rPr>
              <a:t>IM</a:t>
            </a:r>
          </a:p>
          <a:p>
            <a:r>
              <a:rPr lang="en-US" sz="1400" dirty="0" smtClean="0"/>
              <a:t>Price of 1 </a:t>
            </a:r>
            <a:r>
              <a:rPr lang="en-US" sz="1400" dirty="0" err="1" smtClean="0"/>
              <a:t>oz</a:t>
            </a:r>
            <a:r>
              <a:rPr lang="en-US" sz="1400" dirty="0" smtClean="0"/>
              <a:t> gold: 1.450$</a:t>
            </a:r>
          </a:p>
          <a:p>
            <a:endParaRPr lang="en-US" sz="1400" dirty="0"/>
          </a:p>
          <a:p>
            <a:r>
              <a:rPr lang="en-US" sz="1400" dirty="0" smtClean="0"/>
              <a:t>At the end of day#1: drop by 9$</a:t>
            </a:r>
          </a:p>
          <a:p>
            <a:r>
              <a:rPr lang="en-US" sz="1400" dirty="0" smtClean="0"/>
              <a:t>Daily loss: 9$ x 200 = 1.800 $</a:t>
            </a:r>
            <a:endParaRPr lang="en-US" sz="1400" dirty="0"/>
          </a:p>
          <a:p>
            <a:r>
              <a:rPr lang="en-US" sz="1400" dirty="0" smtClean="0"/>
              <a:t>Margin balance = 12.000 – 1.800 = 10.200 $</a:t>
            </a:r>
          </a:p>
          <a:p>
            <a:endParaRPr lang="en-US" sz="1400" dirty="0"/>
          </a:p>
          <a:p>
            <a:r>
              <a:rPr lang="en-US" sz="1400" dirty="0" smtClean="0"/>
              <a:t>At the end of day#2:  drop by 2.7$</a:t>
            </a:r>
          </a:p>
          <a:p>
            <a:r>
              <a:rPr lang="en-US" sz="1400" dirty="0" smtClean="0"/>
              <a:t>Daily loss: 2.7 x 200 = 540$</a:t>
            </a:r>
          </a:p>
          <a:p>
            <a:r>
              <a:rPr lang="en-US" sz="1400" dirty="0" smtClean="0"/>
              <a:t>Margin balance = 10.200 – 540=</a:t>
            </a:r>
          </a:p>
          <a:p>
            <a:r>
              <a:rPr lang="en-US" sz="1400" dirty="0" smtClean="0"/>
              <a:t>9.660 $ </a:t>
            </a:r>
          </a:p>
          <a:p>
            <a:endParaRPr lang="en-US" sz="1400" dirty="0"/>
          </a:p>
          <a:p>
            <a:r>
              <a:rPr lang="en-US" sz="1400" dirty="0" smtClean="0">
                <a:solidFill>
                  <a:srgbClr val="FF0000"/>
                </a:solidFill>
              </a:rPr>
              <a:t>MM: </a:t>
            </a:r>
            <a:r>
              <a:rPr lang="en-US" sz="1400" dirty="0" smtClean="0"/>
              <a:t>12.000 x 0,75 = 9.000 $</a:t>
            </a:r>
          </a:p>
          <a:p>
            <a:r>
              <a:rPr lang="en-US" sz="1400" dirty="0" smtClean="0"/>
              <a:t>As it dropped to 7.980$ </a:t>
            </a:r>
          </a:p>
          <a:p>
            <a:r>
              <a:rPr lang="en-US" sz="1400" dirty="0" smtClean="0"/>
              <a:t>So complete to 12.000$</a:t>
            </a:r>
          </a:p>
          <a:p>
            <a:endParaRPr lang="en-US" sz="1400" dirty="0"/>
          </a:p>
          <a:p>
            <a:r>
              <a:rPr lang="en-US" sz="1400" dirty="0" smtClean="0"/>
              <a:t>12.000$ – 7.980$ = 4.020 $ </a:t>
            </a:r>
            <a:r>
              <a:rPr lang="en-US" sz="1400" dirty="0" smtClean="0">
                <a:solidFill>
                  <a:srgbClr val="FF0000"/>
                </a:solidFill>
              </a:rPr>
              <a:t>MC</a:t>
            </a:r>
            <a:endParaRPr lang="en-US" sz="1400" dirty="0">
              <a:solidFill>
                <a:srgbClr val="FF0000"/>
              </a:solidFill>
            </a:endParaRPr>
          </a:p>
          <a:p>
            <a:r>
              <a:rPr lang="en-US" sz="1400" dirty="0" smtClean="0">
                <a:solidFill>
                  <a:srgbClr val="FF0000"/>
                </a:solidFill>
              </a:rPr>
              <a:t> </a:t>
            </a:r>
            <a:endParaRPr lang="en-US" sz="1400" dirty="0">
              <a:solidFill>
                <a:srgbClr val="FF0000"/>
              </a:solidFill>
            </a:endParaRPr>
          </a:p>
        </p:txBody>
      </p:sp>
      <p:sp>
        <p:nvSpPr>
          <p:cNvPr id="6" name="TextBox 5"/>
          <p:cNvSpPr txBox="1"/>
          <p:nvPr/>
        </p:nvSpPr>
        <p:spPr>
          <a:xfrm>
            <a:off x="448586" y="5486400"/>
            <a:ext cx="5342614" cy="923330"/>
          </a:xfrm>
          <a:prstGeom prst="rect">
            <a:avLst/>
          </a:prstGeom>
          <a:noFill/>
        </p:spPr>
        <p:txBody>
          <a:bodyPr wrap="square" rtlCol="0">
            <a:spAutoFit/>
          </a:bodyPr>
          <a:lstStyle/>
          <a:p>
            <a:r>
              <a:rPr lang="en-US" dirty="0" smtClean="0">
                <a:solidFill>
                  <a:srgbClr val="FF0000"/>
                </a:solidFill>
              </a:rPr>
              <a:t>IM: Initial Margin</a:t>
            </a:r>
          </a:p>
          <a:p>
            <a:r>
              <a:rPr lang="en-US" dirty="0" smtClean="0">
                <a:solidFill>
                  <a:srgbClr val="FF0000"/>
                </a:solidFill>
              </a:rPr>
              <a:t>MM: Maintenance Margin</a:t>
            </a:r>
          </a:p>
          <a:p>
            <a:r>
              <a:rPr lang="en-US" dirty="0" smtClean="0">
                <a:solidFill>
                  <a:srgbClr val="FF0000"/>
                </a:solidFill>
              </a:rPr>
              <a:t>MC: Margin Call</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CA" altLang="en-US" sz="3600" smtClean="0"/>
              <a:t>Margin Cash Flows When Futures Price Increases</a:t>
            </a:r>
            <a:endParaRPr lang="en-US" altLang="en-US" sz="3600" smtClean="0"/>
          </a:p>
        </p:txBody>
      </p:sp>
      <p:sp>
        <p:nvSpPr>
          <p:cNvPr id="1229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0956F6F-1DC0-4796-BD5E-24F9B1910948}" type="slidenum">
              <a:rPr lang="en-US" altLang="en-US" sz="1400" smtClean="0">
                <a:latin typeface="Arial" charset="0"/>
              </a:rPr>
              <a:pPr eaLnBrk="1" hangingPunct="1">
                <a:spcBef>
                  <a:spcPct val="0"/>
                </a:spcBef>
                <a:buFontTx/>
                <a:buNone/>
              </a:pPr>
              <a:t>28</a:t>
            </a:fld>
            <a:endParaRPr lang="en-US" altLang="en-US" sz="1400" smtClean="0">
              <a:latin typeface="Arial" charset="0"/>
            </a:endParaRPr>
          </a:p>
        </p:txBody>
      </p:sp>
      <p:grpSp>
        <p:nvGrpSpPr>
          <p:cNvPr id="12293" name="Group 5"/>
          <p:cNvGrpSpPr>
            <a:grpSpLocks/>
          </p:cNvGrpSpPr>
          <p:nvPr/>
        </p:nvGrpSpPr>
        <p:grpSpPr bwMode="auto">
          <a:xfrm>
            <a:off x="1676400" y="2133600"/>
            <a:ext cx="5715000" cy="3810000"/>
            <a:chOff x="1219198" y="2057400"/>
            <a:chExt cx="5943602" cy="4114800"/>
          </a:xfrm>
        </p:grpSpPr>
        <p:grpSp>
          <p:nvGrpSpPr>
            <p:cNvPr id="12295" name="Group 17"/>
            <p:cNvGrpSpPr>
              <a:grpSpLocks/>
            </p:cNvGrpSpPr>
            <p:nvPr/>
          </p:nvGrpSpPr>
          <p:grpSpPr bwMode="auto">
            <a:xfrm>
              <a:off x="1219198" y="2057400"/>
              <a:ext cx="4190996" cy="4114800"/>
              <a:chOff x="3505200" y="2057400"/>
              <a:chExt cx="4038600" cy="4114800"/>
            </a:xfrm>
          </p:grpSpPr>
          <p:sp>
            <p:nvSpPr>
              <p:cNvPr id="12301" name="Up Arrow 13"/>
              <p:cNvSpPr>
                <a:spLocks noChangeArrowheads="1"/>
              </p:cNvSpPr>
              <p:nvPr/>
            </p:nvSpPr>
            <p:spPr bwMode="auto">
              <a:xfrm rot="10800000">
                <a:off x="4268865" y="5020056"/>
                <a:ext cx="381832" cy="576072"/>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2" name="Up Arrow 14"/>
              <p:cNvSpPr>
                <a:spLocks noChangeArrowheads="1"/>
              </p:cNvSpPr>
              <p:nvPr/>
            </p:nvSpPr>
            <p:spPr bwMode="auto">
              <a:xfrm rot="10800000">
                <a:off x="4268865" y="3703320"/>
                <a:ext cx="381000" cy="762000"/>
              </a:xfrm>
              <a:prstGeom prst="up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3" name="Up Arrow 15"/>
              <p:cNvSpPr>
                <a:spLocks noChangeArrowheads="1"/>
              </p:cNvSpPr>
              <p:nvPr/>
            </p:nvSpPr>
            <p:spPr bwMode="auto">
              <a:xfrm rot="-8248144">
                <a:off x="4439646" y="2314266"/>
                <a:ext cx="376129" cy="850325"/>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4" name="Rectangle 16"/>
              <p:cNvSpPr>
                <a:spLocks noChangeArrowheads="1"/>
              </p:cNvSpPr>
              <p:nvPr/>
            </p:nvSpPr>
            <p:spPr bwMode="auto">
              <a:xfrm>
                <a:off x="3505200" y="5638800"/>
                <a:ext cx="1835727" cy="5334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Long Trader</a:t>
                </a:r>
                <a:endParaRPr lang="en-US" altLang="en-US" sz="1600">
                  <a:latin typeface="Arial" charset="0"/>
                </a:endParaRPr>
              </a:p>
            </p:txBody>
          </p:sp>
          <p:sp>
            <p:nvSpPr>
              <p:cNvPr id="12305" name="Flowchart: Process 17"/>
              <p:cNvSpPr>
                <a:spLocks noChangeArrowheads="1"/>
              </p:cNvSpPr>
              <p:nvPr/>
            </p:nvSpPr>
            <p:spPr bwMode="auto">
              <a:xfrm>
                <a:off x="3505200" y="4495800"/>
                <a:ext cx="1828800"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2306" name="Flowchart: Process 18"/>
              <p:cNvSpPr>
                <a:spLocks noChangeArrowheads="1"/>
              </p:cNvSpPr>
              <p:nvPr/>
            </p:nvSpPr>
            <p:spPr bwMode="auto">
              <a:xfrm>
                <a:off x="3505200" y="3124200"/>
                <a:ext cx="18288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2307" name="Flowchart: Process 19"/>
              <p:cNvSpPr>
                <a:spLocks noChangeArrowheads="1"/>
              </p:cNvSpPr>
              <p:nvPr/>
            </p:nvSpPr>
            <p:spPr bwMode="auto">
              <a:xfrm>
                <a:off x="4953000" y="2057400"/>
                <a:ext cx="2590800" cy="4572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2000">
                    <a:latin typeface="Arial" charset="0"/>
                    <a:cs typeface="Arial" charset="0"/>
                  </a:rPr>
                  <a:t>Clearing House</a:t>
                </a:r>
                <a:endParaRPr lang="en-US" altLang="en-US" sz="2000">
                  <a:latin typeface="Arial" charset="0"/>
                  <a:cs typeface="Arial" charset="0"/>
                </a:endParaRPr>
              </a:p>
            </p:txBody>
          </p:sp>
        </p:grpSp>
        <p:sp>
          <p:nvSpPr>
            <p:cNvPr id="12296" name="Flowchart: Process 7"/>
            <p:cNvSpPr>
              <a:spLocks noChangeArrowheads="1"/>
            </p:cNvSpPr>
            <p:nvPr/>
          </p:nvSpPr>
          <p:spPr bwMode="auto">
            <a:xfrm>
              <a:off x="5181600" y="3124200"/>
              <a:ext cx="19812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2297" name="Flowchart: Process 8"/>
            <p:cNvSpPr>
              <a:spLocks noChangeArrowheads="1"/>
            </p:cNvSpPr>
            <p:nvPr/>
          </p:nvSpPr>
          <p:spPr bwMode="auto">
            <a:xfrm>
              <a:off x="5181600" y="4495800"/>
              <a:ext cx="1897811"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2298" name="Up Arrow 10"/>
            <p:cNvSpPr>
              <a:spLocks noChangeArrowheads="1"/>
            </p:cNvSpPr>
            <p:nvPr/>
          </p:nvSpPr>
          <p:spPr bwMode="auto">
            <a:xfrm rot="-2840689">
              <a:off x="5573595" y="2373863"/>
              <a:ext cx="405335" cy="818833"/>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299" name="Up Arrow 11"/>
            <p:cNvSpPr>
              <a:spLocks noChangeArrowheads="1"/>
            </p:cNvSpPr>
            <p:nvPr/>
          </p:nvSpPr>
          <p:spPr bwMode="auto">
            <a:xfrm>
              <a:off x="6024421" y="3733799"/>
              <a:ext cx="405335" cy="762739"/>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2300" name="Up Arrow 12"/>
            <p:cNvSpPr>
              <a:spLocks noChangeArrowheads="1"/>
            </p:cNvSpPr>
            <p:nvPr/>
          </p:nvSpPr>
          <p:spPr bwMode="auto">
            <a:xfrm>
              <a:off x="6019799" y="5029199"/>
              <a:ext cx="405335" cy="649225"/>
            </a:xfrm>
            <a:prstGeom prst="upArrow">
              <a:avLst>
                <a:gd name="adj1" fmla="val 50000"/>
                <a:gd name="adj2" fmla="val 50001"/>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grpSp>
      <p:sp>
        <p:nvSpPr>
          <p:cNvPr id="12294" name="Rectangle 20"/>
          <p:cNvSpPr>
            <a:spLocks noChangeArrowheads="1"/>
          </p:cNvSpPr>
          <p:nvPr/>
        </p:nvSpPr>
        <p:spPr bwMode="auto">
          <a:xfrm>
            <a:off x="5559425" y="5449888"/>
            <a:ext cx="1758950" cy="423862"/>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Short Trader</a:t>
            </a:r>
            <a:endParaRPr lang="en-US" altLang="en-US" sz="1600">
              <a:latin typeface="Arial"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4800" y="1143000"/>
            <a:ext cx="8364538" cy="609600"/>
          </a:xfrm>
        </p:spPr>
        <p:txBody>
          <a:bodyPr/>
          <a:lstStyle/>
          <a:p>
            <a:pPr eaLnBrk="1" hangingPunct="1"/>
            <a:r>
              <a:rPr lang="en-CA" altLang="en-US" sz="3600" smtClean="0"/>
              <a:t>Margin Cash Flows When Futures Price Decreases</a:t>
            </a:r>
            <a:endParaRPr lang="en-US" altLang="en-US" sz="3600" smtClean="0"/>
          </a:p>
        </p:txBody>
      </p:sp>
      <p:sp>
        <p:nvSpPr>
          <p:cNvPr id="1331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E3103ED4-E9F6-4DCD-868C-336CB2531EB0}" type="slidenum">
              <a:rPr lang="en-US" altLang="en-US" sz="1400" smtClean="0">
                <a:latin typeface="Arial" charset="0"/>
              </a:rPr>
              <a:pPr eaLnBrk="1" hangingPunct="1">
                <a:spcBef>
                  <a:spcPct val="0"/>
                </a:spcBef>
                <a:buFontTx/>
                <a:buNone/>
              </a:pPr>
              <a:t>29</a:t>
            </a:fld>
            <a:endParaRPr lang="en-US" altLang="en-US" sz="1400" smtClean="0">
              <a:latin typeface="Arial" charset="0"/>
            </a:endParaRPr>
          </a:p>
        </p:txBody>
      </p:sp>
      <p:grpSp>
        <p:nvGrpSpPr>
          <p:cNvPr id="13317" name="Group 26"/>
          <p:cNvGrpSpPr>
            <a:grpSpLocks/>
          </p:cNvGrpSpPr>
          <p:nvPr/>
        </p:nvGrpSpPr>
        <p:grpSpPr bwMode="auto">
          <a:xfrm>
            <a:off x="1676400" y="2133600"/>
            <a:ext cx="5715000" cy="3810000"/>
            <a:chOff x="1219200" y="2057400"/>
            <a:chExt cx="5943600" cy="4114800"/>
          </a:xfrm>
        </p:grpSpPr>
        <p:grpSp>
          <p:nvGrpSpPr>
            <p:cNvPr id="13318" name="Group 17"/>
            <p:cNvGrpSpPr>
              <a:grpSpLocks/>
            </p:cNvGrpSpPr>
            <p:nvPr/>
          </p:nvGrpSpPr>
          <p:grpSpPr bwMode="auto">
            <a:xfrm>
              <a:off x="1219200" y="2057400"/>
              <a:ext cx="4191000" cy="4114800"/>
              <a:chOff x="3505200" y="2057400"/>
              <a:chExt cx="4038600" cy="4114800"/>
            </a:xfrm>
          </p:grpSpPr>
          <p:sp>
            <p:nvSpPr>
              <p:cNvPr id="13325" name="Up Arrow 4"/>
              <p:cNvSpPr>
                <a:spLocks noChangeArrowheads="1"/>
              </p:cNvSpPr>
              <p:nvPr/>
            </p:nvSpPr>
            <p:spPr bwMode="auto">
              <a:xfrm>
                <a:off x="4343400" y="5029200"/>
                <a:ext cx="381000" cy="758654"/>
              </a:xfrm>
              <a:prstGeom prst="upArrow">
                <a:avLst>
                  <a:gd name="adj1" fmla="val 50000"/>
                  <a:gd name="adj2" fmla="val 50002"/>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6" name="Up Arrow 5"/>
              <p:cNvSpPr>
                <a:spLocks noChangeArrowheads="1"/>
              </p:cNvSpPr>
              <p:nvPr/>
            </p:nvSpPr>
            <p:spPr bwMode="auto">
              <a:xfrm>
                <a:off x="4343400" y="3733800"/>
                <a:ext cx="381000" cy="762000"/>
              </a:xfrm>
              <a:prstGeom prst="upArrow">
                <a:avLst>
                  <a:gd name="adj1" fmla="val 50000"/>
                  <a:gd name="adj2" fmla="val 50000"/>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7" name="Up Arrow 9"/>
              <p:cNvSpPr>
                <a:spLocks noChangeArrowheads="1"/>
              </p:cNvSpPr>
              <p:nvPr/>
            </p:nvSpPr>
            <p:spPr bwMode="auto">
              <a:xfrm rot="2774871">
                <a:off x="4425043" y="2344900"/>
                <a:ext cx="405335" cy="789057"/>
              </a:xfrm>
              <a:prstGeom prst="upArrow">
                <a:avLst>
                  <a:gd name="adj1" fmla="val 50000"/>
                  <a:gd name="adj2" fmla="val 50001"/>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8" name="Rectangle 10"/>
              <p:cNvSpPr>
                <a:spLocks noChangeArrowheads="1"/>
              </p:cNvSpPr>
              <p:nvPr/>
            </p:nvSpPr>
            <p:spPr bwMode="auto">
              <a:xfrm>
                <a:off x="3505200" y="5638800"/>
                <a:ext cx="1835727" cy="5334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Long Trader</a:t>
                </a:r>
                <a:endParaRPr lang="en-US" altLang="en-US" sz="1600">
                  <a:latin typeface="Arial" charset="0"/>
                </a:endParaRPr>
              </a:p>
            </p:txBody>
          </p:sp>
          <p:sp>
            <p:nvSpPr>
              <p:cNvPr id="13329" name="Flowchart: Process 14"/>
              <p:cNvSpPr>
                <a:spLocks noChangeArrowheads="1"/>
              </p:cNvSpPr>
              <p:nvPr/>
            </p:nvSpPr>
            <p:spPr bwMode="auto">
              <a:xfrm>
                <a:off x="3505200" y="4495800"/>
                <a:ext cx="1828800"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3330" name="Flowchart: Process 15"/>
              <p:cNvSpPr>
                <a:spLocks noChangeArrowheads="1"/>
              </p:cNvSpPr>
              <p:nvPr/>
            </p:nvSpPr>
            <p:spPr bwMode="auto">
              <a:xfrm>
                <a:off x="3505200" y="3124200"/>
                <a:ext cx="18288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3331" name="Flowchart: Process 16"/>
              <p:cNvSpPr>
                <a:spLocks noChangeArrowheads="1"/>
              </p:cNvSpPr>
              <p:nvPr/>
            </p:nvSpPr>
            <p:spPr bwMode="auto">
              <a:xfrm>
                <a:off x="4953000" y="2057400"/>
                <a:ext cx="2590800" cy="4572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2000">
                    <a:latin typeface="Arial" charset="0"/>
                    <a:cs typeface="Arial" charset="0"/>
                  </a:rPr>
                  <a:t>Clearing House</a:t>
                </a:r>
                <a:endParaRPr lang="en-US" altLang="en-US" sz="2000">
                  <a:latin typeface="Arial" charset="0"/>
                  <a:cs typeface="Arial" charset="0"/>
                </a:endParaRPr>
              </a:p>
            </p:txBody>
          </p:sp>
        </p:grpSp>
        <p:sp>
          <p:nvSpPr>
            <p:cNvPr id="13319" name="Flowchart: Process 19"/>
            <p:cNvSpPr>
              <a:spLocks noChangeArrowheads="1"/>
            </p:cNvSpPr>
            <p:nvPr/>
          </p:nvSpPr>
          <p:spPr bwMode="auto">
            <a:xfrm>
              <a:off x="5181600" y="3124200"/>
              <a:ext cx="1981200" cy="6096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600">
                  <a:latin typeface="Arial" charset="0"/>
                  <a:cs typeface="Arial" charset="0"/>
                </a:rPr>
                <a:t>Clearing House</a:t>
              </a:r>
            </a:p>
            <a:p>
              <a:pPr eaLnBrk="1" hangingPunct="1">
                <a:spcBef>
                  <a:spcPct val="0"/>
                </a:spcBef>
                <a:buFontTx/>
                <a:buNone/>
              </a:pPr>
              <a:r>
                <a:rPr lang="en-CA" altLang="en-US" sz="1600">
                  <a:latin typeface="Arial" charset="0"/>
                  <a:cs typeface="Arial" charset="0"/>
                </a:rPr>
                <a:t>Member </a:t>
              </a:r>
            </a:p>
            <a:p>
              <a:pPr eaLnBrk="1" hangingPunct="1">
                <a:spcBef>
                  <a:spcPct val="0"/>
                </a:spcBef>
                <a:buFontTx/>
                <a:buNone/>
              </a:pPr>
              <a:r>
                <a:rPr lang="en-CA" altLang="en-US" sz="1600">
                  <a:latin typeface="Times New Roman" pitchFamily="18" charset="0"/>
                </a:rPr>
                <a:t> </a:t>
              </a:r>
              <a:endParaRPr lang="en-US" altLang="en-US" sz="1600">
                <a:latin typeface="Times New Roman" pitchFamily="18" charset="0"/>
              </a:endParaRPr>
            </a:p>
          </p:txBody>
        </p:sp>
        <p:sp>
          <p:nvSpPr>
            <p:cNvPr id="13320" name="Flowchart: Process 20"/>
            <p:cNvSpPr>
              <a:spLocks noChangeArrowheads="1"/>
            </p:cNvSpPr>
            <p:nvPr/>
          </p:nvSpPr>
          <p:spPr bwMode="auto">
            <a:xfrm>
              <a:off x="5181600" y="4495800"/>
              <a:ext cx="1897811" cy="533400"/>
            </a:xfrm>
            <a:prstGeom prst="flowChartProcess">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cs typeface="Arial" charset="0"/>
                </a:rPr>
                <a:t>Broker</a:t>
              </a:r>
              <a:endParaRPr lang="en-US" altLang="en-US" sz="1600">
                <a:latin typeface="Arial" charset="0"/>
                <a:cs typeface="Arial" charset="0"/>
              </a:endParaRPr>
            </a:p>
          </p:txBody>
        </p:sp>
        <p:sp>
          <p:nvSpPr>
            <p:cNvPr id="13321" name="Rectangle 22"/>
            <p:cNvSpPr>
              <a:spLocks noChangeArrowheads="1"/>
            </p:cNvSpPr>
            <p:nvPr/>
          </p:nvSpPr>
          <p:spPr bwMode="auto">
            <a:xfrm>
              <a:off x="5257800" y="5638800"/>
              <a:ext cx="1828800" cy="457200"/>
            </a:xfrm>
            <a:prstGeom prst="rect">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eaLnBrk="1" hangingPunct="1">
                <a:spcBef>
                  <a:spcPct val="0"/>
                </a:spcBef>
                <a:buFontTx/>
                <a:buNone/>
              </a:pPr>
              <a:r>
                <a:rPr lang="en-CA" altLang="en-US" sz="1600">
                  <a:latin typeface="Arial" charset="0"/>
                </a:rPr>
                <a:t>Short Trader</a:t>
              </a:r>
              <a:endParaRPr lang="en-US" altLang="en-US" sz="1600">
                <a:latin typeface="Arial" charset="0"/>
              </a:endParaRPr>
            </a:p>
          </p:txBody>
        </p:sp>
        <p:sp>
          <p:nvSpPr>
            <p:cNvPr id="13322" name="Up Arrow 23"/>
            <p:cNvSpPr>
              <a:spLocks noChangeArrowheads="1"/>
            </p:cNvSpPr>
            <p:nvPr/>
          </p:nvSpPr>
          <p:spPr bwMode="auto">
            <a:xfrm rot="7850718">
              <a:off x="5573595" y="2373863"/>
              <a:ext cx="405335" cy="818833"/>
            </a:xfrm>
            <a:prstGeom prst="upArrow">
              <a:avLst>
                <a:gd name="adj1" fmla="val 50000"/>
                <a:gd name="adj2" fmla="val 49998"/>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3" name="Up Arrow 24"/>
            <p:cNvSpPr>
              <a:spLocks noChangeArrowheads="1"/>
            </p:cNvSpPr>
            <p:nvPr/>
          </p:nvSpPr>
          <p:spPr bwMode="auto">
            <a:xfrm rot="10800000">
              <a:off x="6024421" y="3733799"/>
              <a:ext cx="405335" cy="762739"/>
            </a:xfrm>
            <a:prstGeom prst="upArrow">
              <a:avLst>
                <a:gd name="adj1" fmla="val 50000"/>
                <a:gd name="adj2" fmla="val 49997"/>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sp>
          <p:nvSpPr>
            <p:cNvPr id="13324" name="Up Arrow 25"/>
            <p:cNvSpPr>
              <a:spLocks noChangeArrowheads="1"/>
            </p:cNvSpPr>
            <p:nvPr/>
          </p:nvSpPr>
          <p:spPr bwMode="auto">
            <a:xfrm rot="10800000">
              <a:off x="6019799" y="5029199"/>
              <a:ext cx="405335" cy="590233"/>
            </a:xfrm>
            <a:prstGeom prst="upArrow">
              <a:avLst>
                <a:gd name="adj1" fmla="val 50000"/>
                <a:gd name="adj2" fmla="val 50002"/>
              </a:avLst>
            </a:prstGeom>
            <a:solidFill>
              <a:schemeClr val="accent1"/>
            </a:solidFill>
            <a:ln w="9525" algn="ctr">
              <a:solidFill>
                <a:schemeClr val="tx1"/>
              </a:solidFill>
              <a:round/>
              <a:headEnd/>
              <a:tailEnd/>
            </a:ln>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Futures Contract </a:t>
            </a:r>
            <a:r>
              <a:rPr lang="en-US" sz="2800" dirty="0" smtClean="0"/>
              <a:t>(</a:t>
            </a:r>
            <a:r>
              <a:rPr lang="en-US" sz="2800" dirty="0" err="1" smtClean="0"/>
              <a:t>e.g</a:t>
            </a:r>
            <a:r>
              <a:rPr lang="en-US" sz="2800" dirty="0" smtClean="0"/>
              <a:t> cotton futures)</a:t>
            </a:r>
            <a:endParaRPr lang="en-US" sz="2800" dirty="0"/>
          </a:p>
        </p:txBody>
      </p:sp>
      <p:pic>
        <p:nvPicPr>
          <p:cNvPr id="6" name="Content Placeholder 5"/>
          <p:cNvPicPr>
            <a:picLocks noGrp="1" noChangeAspect="1"/>
          </p:cNvPicPr>
          <p:nvPr>
            <p:ph idx="1"/>
          </p:nvPr>
        </p:nvPicPr>
        <p:blipFill>
          <a:blip r:embed="rId2"/>
          <a:stretch>
            <a:fillRect/>
          </a:stretch>
        </p:blipFill>
        <p:spPr>
          <a:xfrm>
            <a:off x="1676400" y="1779699"/>
            <a:ext cx="6019800" cy="5042673"/>
          </a:xfrm>
          <a:prstGeom prst="rect">
            <a:avLst/>
          </a:prstGeom>
        </p:spPr>
      </p:pic>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3</a:t>
            </a:fld>
            <a:endParaRPr lang="en-US"/>
          </a:p>
        </p:txBody>
      </p:sp>
      <p:sp>
        <p:nvSpPr>
          <p:cNvPr id="7" name="Rectangle 6"/>
          <p:cNvSpPr/>
          <p:nvPr/>
        </p:nvSpPr>
        <p:spPr>
          <a:xfrm>
            <a:off x="0" y="5396805"/>
            <a:ext cx="1524000" cy="1384995"/>
          </a:xfrm>
          <a:prstGeom prst="rect">
            <a:avLst/>
          </a:prstGeom>
        </p:spPr>
        <p:txBody>
          <a:bodyPr wrap="square">
            <a:spAutoFit/>
          </a:bodyPr>
          <a:lstStyle/>
          <a:p>
            <a:r>
              <a:rPr lang="en-US" sz="1200" dirty="0" smtClean="0"/>
              <a:t>Source:</a:t>
            </a:r>
          </a:p>
          <a:p>
            <a:endParaRPr lang="en-US" sz="1200" dirty="0"/>
          </a:p>
          <a:p>
            <a:r>
              <a:rPr lang="en-US" sz="1200" dirty="0" smtClean="0"/>
              <a:t>https</a:t>
            </a:r>
            <a:r>
              <a:rPr lang="en-US" sz="1200" dirty="0"/>
              <a:t>://www.danielstrading.com/education/markets/tropicals-softs/cotton-futures</a:t>
            </a:r>
          </a:p>
        </p:txBody>
      </p:sp>
    </p:spTree>
    <p:extLst>
      <p:ext uri="{BB962C8B-B14F-4D97-AF65-F5344CB8AC3E}">
        <p14:creationId xmlns:p14="http://schemas.microsoft.com/office/powerpoint/2010/main" val="3862866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Some Terminology</a:t>
            </a:r>
          </a:p>
        </p:txBody>
      </p:sp>
      <p:sp>
        <p:nvSpPr>
          <p:cNvPr id="14339" name="Rectangle 5"/>
          <p:cNvSpPr>
            <a:spLocks noGrp="1" noChangeArrowheads="1"/>
          </p:cNvSpPr>
          <p:nvPr>
            <p:ph idx="1"/>
          </p:nvPr>
        </p:nvSpPr>
        <p:spPr>
          <a:xfrm>
            <a:off x="457200" y="2133600"/>
            <a:ext cx="8229600" cy="3997325"/>
          </a:xfrm>
        </p:spPr>
        <p:txBody>
          <a:bodyPr lIns="90488" tIns="44450" rIns="90488" bIns="44450"/>
          <a:lstStyle/>
          <a:p>
            <a:pPr eaLnBrk="1" hangingPunct="1"/>
            <a:r>
              <a:rPr lang="en-US" altLang="en-US" smtClean="0">
                <a:latin typeface="Arial" charset="0"/>
                <a:cs typeface="Arial" charset="0"/>
              </a:rPr>
              <a:t>Open interest:  the total number of contracts outstanding </a:t>
            </a:r>
          </a:p>
          <a:p>
            <a:pPr lvl="1" eaLnBrk="1" hangingPunct="1"/>
            <a:r>
              <a:rPr lang="en-US" altLang="en-US" smtClean="0">
                <a:latin typeface="Arial" charset="0"/>
                <a:cs typeface="Arial" charset="0"/>
              </a:rPr>
              <a:t>equal to number of long positions or number of short positions</a:t>
            </a:r>
          </a:p>
          <a:p>
            <a:pPr eaLnBrk="1" hangingPunct="1"/>
            <a:r>
              <a:rPr lang="en-US" altLang="en-US" smtClean="0">
                <a:latin typeface="Arial" charset="0"/>
                <a:cs typeface="Arial" charset="0"/>
              </a:rPr>
              <a:t>Settlement price:  the price just before the final bell each day </a:t>
            </a:r>
          </a:p>
          <a:p>
            <a:pPr lvl="1" eaLnBrk="1" hangingPunct="1"/>
            <a:r>
              <a:rPr lang="en-US" altLang="en-US" smtClean="0">
                <a:latin typeface="Arial" charset="0"/>
                <a:cs typeface="Arial" charset="0"/>
              </a:rPr>
              <a:t>used for the daily settlement process</a:t>
            </a:r>
          </a:p>
          <a:p>
            <a:pPr eaLnBrk="1" hangingPunct="1"/>
            <a:r>
              <a:rPr lang="en-US" altLang="en-US" smtClean="0">
                <a:latin typeface="Arial" charset="0"/>
                <a:cs typeface="Arial" charset="0"/>
              </a:rPr>
              <a:t>Volume of trading:  the number of trades in one day</a:t>
            </a:r>
          </a:p>
        </p:txBody>
      </p:sp>
      <p:sp>
        <p:nvSpPr>
          <p:cNvPr id="14340"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434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9C3ABE56-CD36-4C1A-A534-39DFB8B33754}" type="slidenum">
              <a:rPr lang="en-US" altLang="en-US" sz="1400" smtClean="0">
                <a:latin typeface="Arial" charset="0"/>
              </a:rPr>
              <a:pPr eaLnBrk="1" hangingPunct="1">
                <a:spcBef>
                  <a:spcPct val="0"/>
                </a:spcBef>
                <a:buFontTx/>
                <a:buNone/>
              </a:pPr>
              <a:t>30</a:t>
            </a:fld>
            <a:endParaRPr lang="en-US" altLang="en-US" sz="1400" smtClean="0">
              <a:latin typeface="Arial" charset="0"/>
            </a:endParaRPr>
          </a:p>
        </p:txBody>
      </p:sp>
      <p:sp>
        <p:nvSpPr>
          <p:cNvPr id="14342"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14343"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lIns="90488" tIns="44450" rIns="90488" bIns="44450">
            <a:normAutofit/>
          </a:bodyPr>
          <a:lstStyle/>
          <a:p>
            <a:pPr eaLnBrk="1" fontAlgn="auto" hangingPunct="1">
              <a:spcAft>
                <a:spcPts val="0"/>
              </a:spcAft>
              <a:defRPr/>
            </a:pPr>
            <a:r>
              <a:rPr lang="en-US" dirty="0" smtClean="0">
                <a:solidFill>
                  <a:schemeClr val="tx2">
                    <a:satMod val="130000"/>
                  </a:schemeClr>
                </a:solidFill>
              </a:rPr>
              <a:t>Key </a:t>
            </a:r>
            <a:r>
              <a:rPr lang="en-US" dirty="0">
                <a:solidFill>
                  <a:schemeClr val="tx2">
                    <a:satMod val="130000"/>
                  </a:schemeClr>
                </a:solidFill>
              </a:rPr>
              <a:t>Points About Futures</a:t>
            </a:r>
          </a:p>
        </p:txBody>
      </p:sp>
      <p:sp>
        <p:nvSpPr>
          <p:cNvPr id="15363" name="Rectangle 5"/>
          <p:cNvSpPr>
            <a:spLocks noGrp="1" noChangeArrowheads="1"/>
          </p:cNvSpPr>
          <p:nvPr>
            <p:ph idx="1"/>
          </p:nvPr>
        </p:nvSpPr>
        <p:spPr>
          <a:xfrm>
            <a:off x="838200" y="2133600"/>
            <a:ext cx="6915150" cy="2519363"/>
          </a:xfrm>
        </p:spPr>
        <p:txBody>
          <a:bodyPr lIns="90488" tIns="44450" rIns="90488" bIns="44450"/>
          <a:lstStyle/>
          <a:p>
            <a:pPr eaLnBrk="1" hangingPunct="1">
              <a:lnSpc>
                <a:spcPct val="90000"/>
              </a:lnSpc>
            </a:pPr>
            <a:r>
              <a:rPr lang="en-US" altLang="en-US" smtClean="0">
                <a:latin typeface="Arial" charset="0"/>
                <a:cs typeface="Arial" charset="0"/>
              </a:rPr>
              <a:t>They are settled daily</a:t>
            </a:r>
          </a:p>
          <a:p>
            <a:pPr eaLnBrk="1" hangingPunct="1">
              <a:lnSpc>
                <a:spcPct val="90000"/>
              </a:lnSpc>
            </a:pPr>
            <a:r>
              <a:rPr lang="en-US" altLang="en-US" smtClean="0">
                <a:latin typeface="Arial" charset="0"/>
                <a:cs typeface="Arial" charset="0"/>
              </a:rPr>
              <a:t>Closing out a futures position involves entering into an offsetting trade</a:t>
            </a:r>
          </a:p>
          <a:p>
            <a:pPr eaLnBrk="1" hangingPunct="1">
              <a:lnSpc>
                <a:spcPct val="90000"/>
              </a:lnSpc>
            </a:pPr>
            <a:r>
              <a:rPr lang="en-US" altLang="en-US" smtClean="0">
                <a:latin typeface="Arial" charset="0"/>
                <a:cs typeface="Arial" charset="0"/>
              </a:rPr>
              <a:t>Most contracts are closed out before maturity</a:t>
            </a:r>
          </a:p>
        </p:txBody>
      </p:sp>
      <p:sp>
        <p:nvSpPr>
          <p:cNvPr id="1536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dirty="0" smtClean="0">
                <a:latin typeface="Arial" charset="0"/>
              </a:rPr>
              <a:t>Options, Futures, and Other Derivatives, 9th  Edition,  Copyright © John C. Hull 2014</a:t>
            </a:r>
            <a:endParaRPr lang="en-US" altLang="en-US" sz="1400" dirty="0" smtClean="0">
              <a:latin typeface="Arial" charset="0"/>
            </a:endParaRPr>
          </a:p>
        </p:txBody>
      </p:sp>
      <p:sp>
        <p:nvSpPr>
          <p:cNvPr id="1536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24C12D2-8DC7-41E3-B73F-E8B4491ACA12}" type="slidenum">
              <a:rPr lang="en-US" altLang="en-US" sz="1400" smtClean="0">
                <a:latin typeface="Arial" charset="0"/>
              </a:rPr>
              <a:pPr eaLnBrk="1" hangingPunct="1">
                <a:spcBef>
                  <a:spcPct val="0"/>
                </a:spcBef>
                <a:buFontTx/>
                <a:buNone/>
              </a:pPr>
              <a:t>31</a:t>
            </a:fld>
            <a:endParaRPr lang="en-US" altLang="en-US" sz="1400" smtClean="0">
              <a:latin typeface="Arial" charset="0"/>
            </a:endParaRPr>
          </a:p>
        </p:txBody>
      </p:sp>
      <p:sp>
        <p:nvSpPr>
          <p:cNvPr id="1536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1536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CA" altLang="en-US" smtClean="0"/>
              <a:t>Crude Oil Trading on May 14, 2013 </a:t>
            </a:r>
            <a:r>
              <a:rPr lang="en-CA" altLang="en-US" sz="2800" smtClean="0"/>
              <a:t>(Table 2.2, page 36)</a:t>
            </a:r>
            <a:endParaRPr lang="en-US" altLang="en-US" sz="2800" smtClean="0"/>
          </a:p>
        </p:txBody>
      </p:sp>
      <p:sp>
        <p:nvSpPr>
          <p:cNvPr id="1638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63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B7A82E1B-AB85-4871-844E-6FED13E6D36C}" type="slidenum">
              <a:rPr lang="en-US" altLang="en-US" sz="1400" smtClean="0">
                <a:latin typeface="Arial" charset="0"/>
              </a:rPr>
              <a:pPr eaLnBrk="1" hangingPunct="1">
                <a:spcBef>
                  <a:spcPct val="0"/>
                </a:spcBef>
                <a:buFontTx/>
                <a:buNone/>
              </a:pPr>
              <a:t>32</a:t>
            </a:fld>
            <a:endParaRPr lang="en-US" altLang="en-US" sz="1400" smtClean="0">
              <a:latin typeface="Arial" charset="0"/>
            </a:endParaRPr>
          </a:p>
        </p:txBody>
      </p:sp>
      <p:graphicFrame>
        <p:nvGraphicFramePr>
          <p:cNvPr id="5" name="Table 4"/>
          <p:cNvGraphicFramePr>
            <a:graphicFrameLocks noGrp="1"/>
          </p:cNvGraphicFramePr>
          <p:nvPr/>
        </p:nvGraphicFramePr>
        <p:xfrm>
          <a:off x="762000" y="2895600"/>
          <a:ext cx="7162800" cy="2646364"/>
        </p:xfrm>
        <a:graphic>
          <a:graphicData uri="http://schemas.openxmlformats.org/drawingml/2006/table">
            <a:tbl>
              <a:tblPr firstRow="1" bandRow="1">
                <a:tableStyleId>{5940675A-B579-460E-94D1-54222C63F5DA}</a:tableStyleId>
              </a:tblPr>
              <a:tblGrid>
                <a:gridCol w="1143000">
                  <a:extLst>
                    <a:ext uri="{9D8B030D-6E8A-4147-A177-3AD203B41FA5}">
                      <a16:colId xmlns="" xmlns:a16="http://schemas.microsoft.com/office/drawing/2014/main" val="20000"/>
                    </a:ext>
                  </a:extLst>
                </a:gridCol>
                <a:gridCol w="762000">
                  <a:extLst>
                    <a:ext uri="{9D8B030D-6E8A-4147-A177-3AD203B41FA5}">
                      <a16:colId xmlns="" xmlns:a16="http://schemas.microsoft.com/office/drawing/2014/main" val="20001"/>
                    </a:ext>
                  </a:extLst>
                </a:gridCol>
                <a:gridCol w="685800">
                  <a:extLst>
                    <a:ext uri="{9D8B030D-6E8A-4147-A177-3AD203B41FA5}">
                      <a16:colId xmlns="" xmlns:a16="http://schemas.microsoft.com/office/drawing/2014/main" val="20002"/>
                    </a:ext>
                  </a:extLst>
                </a:gridCol>
                <a:gridCol w="762000">
                  <a:extLst>
                    <a:ext uri="{9D8B030D-6E8A-4147-A177-3AD203B41FA5}">
                      <a16:colId xmlns="" xmlns:a16="http://schemas.microsoft.com/office/drawing/2014/main" val="20003"/>
                    </a:ext>
                  </a:extLst>
                </a:gridCol>
                <a:gridCol w="762000">
                  <a:extLst>
                    <a:ext uri="{9D8B030D-6E8A-4147-A177-3AD203B41FA5}">
                      <a16:colId xmlns="" xmlns:a16="http://schemas.microsoft.com/office/drawing/2014/main" val="20004"/>
                    </a:ext>
                  </a:extLst>
                </a:gridCol>
                <a:gridCol w="914400">
                  <a:extLst>
                    <a:ext uri="{9D8B030D-6E8A-4147-A177-3AD203B41FA5}">
                      <a16:colId xmlns="" xmlns:a16="http://schemas.microsoft.com/office/drawing/2014/main" val="20005"/>
                    </a:ext>
                  </a:extLst>
                </a:gridCol>
                <a:gridCol w="990600">
                  <a:extLst>
                    <a:ext uri="{9D8B030D-6E8A-4147-A177-3AD203B41FA5}">
                      <a16:colId xmlns="" xmlns:a16="http://schemas.microsoft.com/office/drawing/2014/main" val="20006"/>
                    </a:ext>
                  </a:extLst>
                </a:gridCol>
                <a:gridCol w="1143000">
                  <a:extLst>
                    <a:ext uri="{9D8B030D-6E8A-4147-A177-3AD203B41FA5}">
                      <a16:colId xmlns="" xmlns:a16="http://schemas.microsoft.com/office/drawing/2014/main" val="20007"/>
                    </a:ext>
                  </a:extLst>
                </a:gridCol>
              </a:tblGrid>
              <a:tr h="741744">
                <a:tc>
                  <a:txBody>
                    <a:bodyPr/>
                    <a:lstStyle/>
                    <a:p>
                      <a:endParaRPr lang="en-US" sz="1800" dirty="0"/>
                    </a:p>
                  </a:txBody>
                  <a:tcPr marT="45724" marB="45724"/>
                </a:tc>
                <a:tc>
                  <a:txBody>
                    <a:bodyPr/>
                    <a:lstStyle/>
                    <a:p>
                      <a:r>
                        <a:rPr lang="en-CA" sz="1600" dirty="0" smtClean="0"/>
                        <a:t>Open</a:t>
                      </a:r>
                      <a:endParaRPr lang="en-US" sz="1600" dirty="0"/>
                    </a:p>
                  </a:txBody>
                  <a:tcPr marT="45724" marB="45724"/>
                </a:tc>
                <a:tc>
                  <a:txBody>
                    <a:bodyPr/>
                    <a:lstStyle/>
                    <a:p>
                      <a:r>
                        <a:rPr lang="en-CA" sz="1600" dirty="0" smtClean="0"/>
                        <a:t>High</a:t>
                      </a:r>
                      <a:endParaRPr lang="en-US" sz="1600" dirty="0"/>
                    </a:p>
                  </a:txBody>
                  <a:tcPr marT="45724" marB="45724"/>
                </a:tc>
                <a:tc>
                  <a:txBody>
                    <a:bodyPr/>
                    <a:lstStyle/>
                    <a:p>
                      <a:r>
                        <a:rPr lang="en-CA" sz="1600" dirty="0" smtClean="0"/>
                        <a:t>Low</a:t>
                      </a:r>
                      <a:endParaRPr lang="en-US" sz="1600" dirty="0"/>
                    </a:p>
                  </a:txBody>
                  <a:tcPr marT="45724" marB="45724"/>
                </a:tc>
                <a:tc>
                  <a:txBody>
                    <a:bodyPr/>
                    <a:lstStyle/>
                    <a:p>
                      <a:r>
                        <a:rPr lang="en-CA" sz="1600" dirty="0" smtClean="0"/>
                        <a:t>Prior Settle</a:t>
                      </a:r>
                      <a:endParaRPr lang="en-US" sz="1600" dirty="0"/>
                    </a:p>
                  </a:txBody>
                  <a:tcPr marT="45724" marB="45724"/>
                </a:tc>
                <a:tc>
                  <a:txBody>
                    <a:bodyPr/>
                    <a:lstStyle/>
                    <a:p>
                      <a:r>
                        <a:rPr lang="en-CA" sz="1600" dirty="0" smtClean="0"/>
                        <a:t>Last Trade</a:t>
                      </a:r>
                      <a:endParaRPr lang="en-US" sz="1600" dirty="0"/>
                    </a:p>
                  </a:txBody>
                  <a:tcPr marT="45724" marB="45724"/>
                </a:tc>
                <a:tc>
                  <a:txBody>
                    <a:bodyPr/>
                    <a:lstStyle/>
                    <a:p>
                      <a:r>
                        <a:rPr lang="en-CA" sz="1600" dirty="0" smtClean="0"/>
                        <a:t>Change</a:t>
                      </a:r>
                      <a:endParaRPr lang="en-US" sz="1600" dirty="0"/>
                    </a:p>
                  </a:txBody>
                  <a:tcPr marT="45724" marB="45724"/>
                </a:tc>
                <a:tc>
                  <a:txBody>
                    <a:bodyPr/>
                    <a:lstStyle/>
                    <a:p>
                      <a:r>
                        <a:rPr lang="en-CA" sz="1600" dirty="0" smtClean="0"/>
                        <a:t>Volume</a:t>
                      </a:r>
                      <a:endParaRPr lang="en-US" sz="1600" dirty="0"/>
                    </a:p>
                  </a:txBody>
                  <a:tcPr marT="45724" marB="45724"/>
                </a:tc>
                <a:extLst>
                  <a:ext uri="{0D108BD9-81ED-4DB2-BD59-A6C34878D82A}">
                    <a16:rowId xmlns="" xmlns:a16="http://schemas.microsoft.com/office/drawing/2014/main" val="10000"/>
                  </a:ext>
                </a:extLst>
              </a:tr>
              <a:tr h="370872">
                <a:tc>
                  <a:txBody>
                    <a:bodyPr/>
                    <a:lstStyle/>
                    <a:p>
                      <a:r>
                        <a:rPr lang="en-CA" sz="1600" dirty="0" smtClean="0"/>
                        <a:t>Jun 2013</a:t>
                      </a:r>
                      <a:endParaRPr lang="en-US" sz="1600" dirty="0"/>
                    </a:p>
                  </a:txBody>
                  <a:tcPr marT="45724" marB="45724"/>
                </a:tc>
                <a:tc>
                  <a:txBody>
                    <a:bodyPr/>
                    <a:lstStyle/>
                    <a:p>
                      <a:r>
                        <a:rPr lang="en-CA" sz="1500" dirty="0" smtClean="0"/>
                        <a:t>94.93</a:t>
                      </a:r>
                      <a:endParaRPr lang="en-US" sz="1500" dirty="0"/>
                    </a:p>
                  </a:txBody>
                  <a:tcPr marT="45724" marB="45724"/>
                </a:tc>
                <a:tc>
                  <a:txBody>
                    <a:bodyPr/>
                    <a:lstStyle/>
                    <a:p>
                      <a:r>
                        <a:rPr lang="en-CA" sz="1500" dirty="0" smtClean="0"/>
                        <a:t>95.66</a:t>
                      </a:r>
                      <a:endParaRPr lang="en-US" sz="1500" dirty="0"/>
                    </a:p>
                  </a:txBody>
                  <a:tcPr marT="45724" marB="45724"/>
                </a:tc>
                <a:tc>
                  <a:txBody>
                    <a:bodyPr/>
                    <a:lstStyle/>
                    <a:p>
                      <a:r>
                        <a:rPr lang="en-CA" sz="1500" dirty="0" smtClean="0"/>
                        <a:t>94.50</a:t>
                      </a:r>
                      <a:endParaRPr lang="en-US" sz="1500" dirty="0"/>
                    </a:p>
                  </a:txBody>
                  <a:tcPr marT="45724" marB="45724"/>
                </a:tc>
                <a:tc>
                  <a:txBody>
                    <a:bodyPr/>
                    <a:lstStyle/>
                    <a:p>
                      <a:r>
                        <a:rPr lang="en-CA" sz="1500" dirty="0" smtClean="0"/>
                        <a:t>95.17</a:t>
                      </a:r>
                      <a:endParaRPr lang="en-US" sz="1500" dirty="0"/>
                    </a:p>
                  </a:txBody>
                  <a:tcPr marT="45724" marB="45724"/>
                </a:tc>
                <a:tc>
                  <a:txBody>
                    <a:bodyPr/>
                    <a:lstStyle/>
                    <a:p>
                      <a:r>
                        <a:rPr lang="en-CA" sz="1500" dirty="0" smtClean="0"/>
                        <a:t>94.72</a:t>
                      </a:r>
                      <a:endParaRPr lang="en-US" sz="1500" dirty="0"/>
                    </a:p>
                  </a:txBody>
                  <a:tcPr marT="45724" marB="45724"/>
                </a:tc>
                <a:tc>
                  <a:txBody>
                    <a:bodyPr/>
                    <a:lstStyle/>
                    <a:p>
                      <a:r>
                        <a:rPr lang="en-CA" sz="1500" dirty="0" smtClean="0"/>
                        <a:t>−0.45</a:t>
                      </a:r>
                      <a:endParaRPr lang="en-US" sz="1500" dirty="0"/>
                    </a:p>
                  </a:txBody>
                  <a:tcPr marT="45724" marB="45724"/>
                </a:tc>
                <a:tc>
                  <a:txBody>
                    <a:bodyPr/>
                    <a:lstStyle/>
                    <a:p>
                      <a:r>
                        <a:rPr lang="en-CA" sz="1500" dirty="0" smtClean="0"/>
                        <a:t>162,901</a:t>
                      </a:r>
                      <a:endParaRPr lang="en-US" sz="1500" dirty="0"/>
                    </a:p>
                  </a:txBody>
                  <a:tcPr marT="45724" marB="45724"/>
                </a:tc>
                <a:extLst>
                  <a:ext uri="{0D108BD9-81ED-4DB2-BD59-A6C34878D82A}">
                    <a16:rowId xmlns="" xmlns:a16="http://schemas.microsoft.com/office/drawing/2014/main" val="10001"/>
                  </a:ext>
                </a:extLst>
              </a:tr>
              <a:tr h="370872">
                <a:tc>
                  <a:txBody>
                    <a:bodyPr/>
                    <a:lstStyle/>
                    <a:p>
                      <a:r>
                        <a:rPr lang="en-CA" sz="1600" dirty="0" smtClean="0"/>
                        <a:t>Aug 2013</a:t>
                      </a:r>
                      <a:endParaRPr lang="en-US" sz="1600" dirty="0"/>
                    </a:p>
                  </a:txBody>
                  <a:tcPr marT="45724" marB="45724"/>
                </a:tc>
                <a:tc>
                  <a:txBody>
                    <a:bodyPr/>
                    <a:lstStyle/>
                    <a:p>
                      <a:r>
                        <a:rPr lang="en-CA" sz="1500" dirty="0" smtClean="0"/>
                        <a:t>95.24</a:t>
                      </a:r>
                      <a:endParaRPr lang="en-US" sz="1500" dirty="0"/>
                    </a:p>
                  </a:txBody>
                  <a:tcPr marT="45724" marB="45724"/>
                </a:tc>
                <a:tc>
                  <a:txBody>
                    <a:bodyPr/>
                    <a:lstStyle/>
                    <a:p>
                      <a:r>
                        <a:rPr lang="en-CA" sz="1500" dirty="0" smtClean="0"/>
                        <a:t>95.92</a:t>
                      </a:r>
                      <a:endParaRPr lang="en-US" sz="1500" dirty="0"/>
                    </a:p>
                  </a:txBody>
                  <a:tcPr marT="45724" marB="45724"/>
                </a:tc>
                <a:tc>
                  <a:txBody>
                    <a:bodyPr/>
                    <a:lstStyle/>
                    <a:p>
                      <a:r>
                        <a:rPr lang="en-CA" sz="1500" dirty="0" smtClean="0"/>
                        <a:t>94.81</a:t>
                      </a:r>
                      <a:endParaRPr lang="en-US" sz="1500" dirty="0"/>
                    </a:p>
                  </a:txBody>
                  <a:tcPr marT="45724" marB="45724"/>
                </a:tc>
                <a:tc>
                  <a:txBody>
                    <a:bodyPr/>
                    <a:lstStyle/>
                    <a:p>
                      <a:r>
                        <a:rPr lang="en-CA" sz="1500" dirty="0" smtClean="0"/>
                        <a:t>95.43</a:t>
                      </a:r>
                      <a:endParaRPr lang="en-US" sz="1500" dirty="0"/>
                    </a:p>
                  </a:txBody>
                  <a:tcPr marT="45724" marB="45724"/>
                </a:tc>
                <a:tc>
                  <a:txBody>
                    <a:bodyPr/>
                    <a:lstStyle/>
                    <a:p>
                      <a:r>
                        <a:rPr lang="en-CA" sz="1500" dirty="0" smtClean="0"/>
                        <a:t>95.01</a:t>
                      </a:r>
                      <a:endParaRPr lang="en-US" sz="1500" dirty="0"/>
                    </a:p>
                  </a:txBody>
                  <a:tcPr marT="45724" marB="45724"/>
                </a:tc>
                <a:tc>
                  <a:txBody>
                    <a:bodyPr/>
                    <a:lstStyle/>
                    <a:p>
                      <a:r>
                        <a:rPr lang="en-CA" sz="1500" dirty="0" smtClean="0"/>
                        <a:t>−0.42</a:t>
                      </a:r>
                      <a:endParaRPr lang="en-US" sz="1500" dirty="0"/>
                    </a:p>
                  </a:txBody>
                  <a:tcPr marT="45724" marB="45724"/>
                </a:tc>
                <a:tc>
                  <a:txBody>
                    <a:bodyPr/>
                    <a:lstStyle/>
                    <a:p>
                      <a:r>
                        <a:rPr lang="en-CA" sz="1500" dirty="0" smtClean="0"/>
                        <a:t>  37,830</a:t>
                      </a:r>
                      <a:endParaRPr lang="en-US" sz="1500" dirty="0"/>
                    </a:p>
                  </a:txBody>
                  <a:tcPr marT="45724" marB="45724"/>
                </a:tc>
                <a:extLst>
                  <a:ext uri="{0D108BD9-81ED-4DB2-BD59-A6C34878D82A}">
                    <a16:rowId xmlns="" xmlns:a16="http://schemas.microsoft.com/office/drawing/2014/main" val="10002"/>
                  </a:ext>
                </a:extLst>
              </a:tr>
              <a:tr h="370872">
                <a:tc>
                  <a:txBody>
                    <a:bodyPr/>
                    <a:lstStyle/>
                    <a:p>
                      <a:r>
                        <a:rPr lang="en-CA" sz="1600" dirty="0" smtClean="0"/>
                        <a:t>Dec 2013</a:t>
                      </a:r>
                      <a:endParaRPr lang="en-US" sz="1600" dirty="0"/>
                    </a:p>
                  </a:txBody>
                  <a:tcPr marT="45724" marB="45724"/>
                </a:tc>
                <a:tc>
                  <a:txBody>
                    <a:bodyPr/>
                    <a:lstStyle/>
                    <a:p>
                      <a:r>
                        <a:rPr lang="en-CA" sz="1500" dirty="0" smtClean="0"/>
                        <a:t>93.77</a:t>
                      </a:r>
                      <a:endParaRPr lang="en-US" sz="1500" dirty="0"/>
                    </a:p>
                  </a:txBody>
                  <a:tcPr marT="45724" marB="45724"/>
                </a:tc>
                <a:tc>
                  <a:txBody>
                    <a:bodyPr/>
                    <a:lstStyle/>
                    <a:p>
                      <a:r>
                        <a:rPr lang="en-CA" sz="1500" dirty="0" smtClean="0"/>
                        <a:t>94.37</a:t>
                      </a:r>
                      <a:endParaRPr lang="en-US" sz="1500" dirty="0"/>
                    </a:p>
                  </a:txBody>
                  <a:tcPr marT="45724" marB="45724"/>
                </a:tc>
                <a:tc>
                  <a:txBody>
                    <a:bodyPr/>
                    <a:lstStyle/>
                    <a:p>
                      <a:r>
                        <a:rPr lang="en-CA" sz="1500" dirty="0" smtClean="0"/>
                        <a:t>93.39</a:t>
                      </a:r>
                      <a:endParaRPr lang="en-US" sz="1500" dirty="0"/>
                    </a:p>
                  </a:txBody>
                  <a:tcPr marT="45724" marB="45724"/>
                </a:tc>
                <a:tc>
                  <a:txBody>
                    <a:bodyPr/>
                    <a:lstStyle/>
                    <a:p>
                      <a:r>
                        <a:rPr lang="en-CA" sz="1500" dirty="0" smtClean="0"/>
                        <a:t>93.89</a:t>
                      </a:r>
                      <a:endParaRPr lang="en-US" sz="1500" dirty="0"/>
                    </a:p>
                  </a:txBody>
                  <a:tcPr marT="45724" marB="45724"/>
                </a:tc>
                <a:tc>
                  <a:txBody>
                    <a:bodyPr/>
                    <a:lstStyle/>
                    <a:p>
                      <a:r>
                        <a:rPr lang="en-CA" sz="1500" dirty="0" smtClean="0"/>
                        <a:t>93.60</a:t>
                      </a:r>
                      <a:endParaRPr lang="en-US" sz="1500" dirty="0"/>
                    </a:p>
                  </a:txBody>
                  <a:tcPr marT="45724" marB="45724"/>
                </a:tc>
                <a:tc>
                  <a:txBody>
                    <a:bodyPr/>
                    <a:lstStyle/>
                    <a:p>
                      <a:r>
                        <a:rPr lang="en-CA" sz="1500" dirty="0" smtClean="0"/>
                        <a:t>−0.29</a:t>
                      </a:r>
                      <a:endParaRPr lang="en-US" sz="1500" dirty="0"/>
                    </a:p>
                  </a:txBody>
                  <a:tcPr marT="45724" marB="45724"/>
                </a:tc>
                <a:tc>
                  <a:txBody>
                    <a:bodyPr/>
                    <a:lstStyle/>
                    <a:p>
                      <a:r>
                        <a:rPr lang="en-CA" sz="1500" dirty="0" smtClean="0"/>
                        <a:t>  27,179</a:t>
                      </a:r>
                      <a:endParaRPr lang="en-US" sz="1500" dirty="0"/>
                    </a:p>
                  </a:txBody>
                  <a:tcPr marT="45724" marB="45724"/>
                </a:tc>
                <a:extLst>
                  <a:ext uri="{0D108BD9-81ED-4DB2-BD59-A6C34878D82A}">
                    <a16:rowId xmlns="" xmlns:a16="http://schemas.microsoft.com/office/drawing/2014/main" val="10003"/>
                  </a:ext>
                </a:extLst>
              </a:tr>
              <a:tr h="421132">
                <a:tc>
                  <a:txBody>
                    <a:bodyPr/>
                    <a:lstStyle/>
                    <a:p>
                      <a:r>
                        <a:rPr lang="en-CA" sz="1600" dirty="0" smtClean="0"/>
                        <a:t>Dec 2014</a:t>
                      </a:r>
                      <a:endParaRPr lang="en-US" sz="1600" dirty="0"/>
                    </a:p>
                  </a:txBody>
                  <a:tcPr marT="45724" marB="45724"/>
                </a:tc>
                <a:tc>
                  <a:txBody>
                    <a:bodyPr/>
                    <a:lstStyle/>
                    <a:p>
                      <a:r>
                        <a:rPr lang="en-CA" sz="1500" dirty="0" smtClean="0"/>
                        <a:t>89.98</a:t>
                      </a:r>
                      <a:endParaRPr lang="en-US" sz="1500" dirty="0"/>
                    </a:p>
                  </a:txBody>
                  <a:tcPr marT="45724" marB="45724"/>
                </a:tc>
                <a:tc>
                  <a:txBody>
                    <a:bodyPr/>
                    <a:lstStyle/>
                    <a:p>
                      <a:r>
                        <a:rPr lang="en-CA" sz="1500" dirty="0" smtClean="0"/>
                        <a:t>90.09</a:t>
                      </a:r>
                      <a:endParaRPr lang="en-US" sz="1500" dirty="0"/>
                    </a:p>
                  </a:txBody>
                  <a:tcPr marT="45724" marB="45724"/>
                </a:tc>
                <a:tc>
                  <a:txBody>
                    <a:bodyPr/>
                    <a:lstStyle/>
                    <a:p>
                      <a:r>
                        <a:rPr lang="en-CA" sz="1500" dirty="0" smtClean="0"/>
                        <a:t>89.40</a:t>
                      </a:r>
                      <a:endParaRPr lang="en-US" sz="1500" dirty="0"/>
                    </a:p>
                  </a:txBody>
                  <a:tcPr marT="45724" marB="45724"/>
                </a:tc>
                <a:tc>
                  <a:txBody>
                    <a:bodyPr/>
                    <a:lstStyle/>
                    <a:p>
                      <a:r>
                        <a:rPr lang="en-CA" sz="1500" dirty="0" smtClean="0"/>
                        <a:t>89.71</a:t>
                      </a:r>
                      <a:endParaRPr lang="en-US" sz="1500" dirty="0"/>
                    </a:p>
                  </a:txBody>
                  <a:tcPr marT="45724" marB="45724"/>
                </a:tc>
                <a:tc>
                  <a:txBody>
                    <a:bodyPr/>
                    <a:lstStyle/>
                    <a:p>
                      <a:r>
                        <a:rPr lang="en-CA" sz="1500" dirty="0" smtClean="0"/>
                        <a:t>89.62</a:t>
                      </a:r>
                      <a:endParaRPr lang="en-US" sz="1500" dirty="0"/>
                    </a:p>
                  </a:txBody>
                  <a:tcPr marT="45724" marB="45724"/>
                </a:tc>
                <a:tc>
                  <a:txBody>
                    <a:bodyPr/>
                    <a:lstStyle/>
                    <a:p>
                      <a:r>
                        <a:rPr lang="en-CA" sz="1500" dirty="0" smtClean="0"/>
                        <a:t>−0.09</a:t>
                      </a:r>
                      <a:endParaRPr lang="en-US" sz="1500" dirty="0"/>
                    </a:p>
                  </a:txBody>
                  <a:tcPr marT="45724" marB="45724"/>
                </a:tc>
                <a:tc>
                  <a:txBody>
                    <a:bodyPr/>
                    <a:lstStyle/>
                    <a:p>
                      <a:r>
                        <a:rPr lang="en-CA" sz="1500" dirty="0" smtClean="0"/>
                        <a:t>   9,606</a:t>
                      </a:r>
                      <a:endParaRPr lang="en-US" sz="1500" dirty="0"/>
                    </a:p>
                  </a:txBody>
                  <a:tcPr marT="45724" marB="45724"/>
                </a:tc>
                <a:extLst>
                  <a:ext uri="{0D108BD9-81ED-4DB2-BD59-A6C34878D82A}">
                    <a16:rowId xmlns="" xmlns:a16="http://schemas.microsoft.com/office/drawing/2014/main" val="10004"/>
                  </a:ext>
                </a:extLst>
              </a:tr>
              <a:tr h="370872">
                <a:tc>
                  <a:txBody>
                    <a:bodyPr/>
                    <a:lstStyle/>
                    <a:p>
                      <a:r>
                        <a:rPr lang="en-CA" sz="1600" dirty="0" smtClean="0"/>
                        <a:t>Dec 2015</a:t>
                      </a:r>
                      <a:endParaRPr lang="en-US" sz="1600" dirty="0"/>
                    </a:p>
                  </a:txBody>
                  <a:tcPr marT="45724" marB="45724"/>
                </a:tc>
                <a:tc>
                  <a:txBody>
                    <a:bodyPr/>
                    <a:lstStyle/>
                    <a:p>
                      <a:r>
                        <a:rPr lang="en-CA" sz="1500" dirty="0" smtClean="0"/>
                        <a:t>86.99</a:t>
                      </a:r>
                      <a:endParaRPr lang="en-US" sz="1500" dirty="0"/>
                    </a:p>
                  </a:txBody>
                  <a:tcPr marT="45724" marB="45724"/>
                </a:tc>
                <a:tc>
                  <a:txBody>
                    <a:bodyPr/>
                    <a:lstStyle/>
                    <a:p>
                      <a:r>
                        <a:rPr lang="en-CA" sz="1500" dirty="0" smtClean="0"/>
                        <a:t>87.33</a:t>
                      </a:r>
                      <a:endParaRPr lang="en-US" sz="1500" dirty="0"/>
                    </a:p>
                  </a:txBody>
                  <a:tcPr marT="45724" marB="45724"/>
                </a:tc>
                <a:tc>
                  <a:txBody>
                    <a:bodyPr/>
                    <a:lstStyle/>
                    <a:p>
                      <a:r>
                        <a:rPr lang="en-CA" sz="1500" dirty="0" smtClean="0"/>
                        <a:t>86.94</a:t>
                      </a:r>
                      <a:endParaRPr lang="en-US" sz="1500" dirty="0"/>
                    </a:p>
                  </a:txBody>
                  <a:tcPr marT="45724" marB="45724"/>
                </a:tc>
                <a:tc>
                  <a:txBody>
                    <a:bodyPr/>
                    <a:lstStyle/>
                    <a:p>
                      <a:r>
                        <a:rPr lang="en-CA" sz="1500" dirty="0" smtClean="0"/>
                        <a:t>86.99</a:t>
                      </a:r>
                      <a:endParaRPr lang="en-US" sz="1500" dirty="0"/>
                    </a:p>
                  </a:txBody>
                  <a:tcPr marT="45724" marB="45724"/>
                </a:tc>
                <a:tc>
                  <a:txBody>
                    <a:bodyPr/>
                    <a:lstStyle/>
                    <a:p>
                      <a:r>
                        <a:rPr lang="en-CA" sz="1500" dirty="0" smtClean="0"/>
                        <a:t>86.94</a:t>
                      </a:r>
                      <a:endParaRPr lang="en-US" sz="1500" dirty="0"/>
                    </a:p>
                  </a:txBody>
                  <a:tcPr marT="45724" marB="45724"/>
                </a:tc>
                <a:tc>
                  <a:txBody>
                    <a:bodyPr/>
                    <a:lstStyle/>
                    <a:p>
                      <a:r>
                        <a:rPr lang="en-CA" sz="1500" dirty="0" smtClean="0"/>
                        <a:t>−0.05</a:t>
                      </a:r>
                      <a:endParaRPr lang="en-US" sz="1500" dirty="0"/>
                    </a:p>
                  </a:txBody>
                  <a:tcPr marT="45724" marB="45724"/>
                </a:tc>
                <a:tc>
                  <a:txBody>
                    <a:bodyPr/>
                    <a:lstStyle/>
                    <a:p>
                      <a:r>
                        <a:rPr lang="en-CA" sz="1500" dirty="0" smtClean="0"/>
                        <a:t>  </a:t>
                      </a:r>
                      <a:r>
                        <a:rPr lang="en-CA" sz="1500" baseline="0" dirty="0" smtClean="0"/>
                        <a:t> 2,181</a:t>
                      </a:r>
                      <a:endParaRPr lang="en-US" sz="1500" dirty="0"/>
                    </a:p>
                  </a:txBody>
                  <a:tcPr marT="45724" marB="45724"/>
                </a:tc>
                <a:extLst>
                  <a:ext uri="{0D108BD9-81ED-4DB2-BD59-A6C34878D82A}">
                    <a16:rowId xmlns="" xmlns:a16="http://schemas.microsoft.com/office/drawing/2014/main" val="10005"/>
                  </a:ext>
                </a:extLst>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CA" altLang="en-US" smtClean="0"/>
              <a:t>Clearing Houses and OTC Markets</a:t>
            </a:r>
            <a:endParaRPr lang="en-US" altLang="en-US" smtClean="0"/>
          </a:p>
        </p:txBody>
      </p:sp>
      <p:sp>
        <p:nvSpPr>
          <p:cNvPr id="19459" name="Content Placeholder 4"/>
          <p:cNvSpPr>
            <a:spLocks noGrp="1"/>
          </p:cNvSpPr>
          <p:nvPr>
            <p:ph idx="1"/>
          </p:nvPr>
        </p:nvSpPr>
        <p:spPr>
          <a:xfrm>
            <a:off x="762000" y="2286000"/>
            <a:ext cx="7772400" cy="3900488"/>
          </a:xfrm>
        </p:spPr>
        <p:txBody>
          <a:bodyPr/>
          <a:lstStyle/>
          <a:p>
            <a:pPr eaLnBrk="1" hangingPunct="1"/>
            <a:r>
              <a:rPr lang="en-CA" altLang="en-US" sz="2400" smtClean="0">
                <a:latin typeface="Arial" charset="0"/>
                <a:cs typeface="Arial" charset="0"/>
              </a:rPr>
              <a:t>Traditionally most transactions have been cleared bilaterally in OTC markets</a:t>
            </a:r>
          </a:p>
          <a:p>
            <a:pPr eaLnBrk="1" hangingPunct="1"/>
            <a:r>
              <a:rPr lang="en-CA" altLang="en-US" sz="2400" smtClean="0">
                <a:latin typeface="Arial" charset="0"/>
                <a:cs typeface="Arial" charset="0"/>
              </a:rPr>
              <a:t>Following the 2007-2009 crisis, the has been a requirement for most standardized OTC derivatives transactions between dealers to be cleared through central counterparties (CCPs)</a:t>
            </a:r>
          </a:p>
          <a:p>
            <a:pPr eaLnBrk="1" hangingPunct="1"/>
            <a:r>
              <a:rPr lang="en-CA" altLang="en-US" sz="2400" smtClean="0">
                <a:latin typeface="Arial" charset="0"/>
                <a:cs typeface="Arial" charset="0"/>
              </a:rPr>
              <a:t>CCPs require initial margin, variation margin, and default fund contributions from members similarly to exchange clearing houses </a:t>
            </a:r>
            <a:endParaRPr lang="en-US" altLang="en-US" sz="2400" smtClean="0">
              <a:latin typeface="Arial" charset="0"/>
              <a:cs typeface="Arial" charset="0"/>
            </a:endParaRPr>
          </a:p>
        </p:txBody>
      </p:sp>
      <p:sp>
        <p:nvSpPr>
          <p:cNvPr id="19460"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9461"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D170DD77-8F43-4AB4-A3D9-2105BAC00973}" type="slidenum">
              <a:rPr lang="en-US" altLang="en-US" sz="1400" smtClean="0">
                <a:latin typeface="Arial" charset="0"/>
              </a:rPr>
              <a:pPr eaLnBrk="1" hangingPunct="1">
                <a:spcBef>
                  <a:spcPct val="0"/>
                </a:spcBef>
                <a:buFontTx/>
                <a:buNone/>
              </a:pPr>
              <a:t>33</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solidFill>
                  <a:schemeClr val="tx2">
                    <a:satMod val="130000"/>
                  </a:schemeClr>
                </a:solidFill>
              </a:rPr>
              <a:t>Collateralization in OTC Markets</a:t>
            </a:r>
          </a:p>
        </p:txBody>
      </p:sp>
      <p:sp>
        <p:nvSpPr>
          <p:cNvPr id="17411" name="Rectangle 3"/>
          <p:cNvSpPr>
            <a:spLocks noGrp="1" noChangeArrowheads="1"/>
          </p:cNvSpPr>
          <p:nvPr>
            <p:ph idx="1"/>
          </p:nvPr>
        </p:nvSpPr>
        <p:spPr>
          <a:xfrm>
            <a:off x="685800" y="2209800"/>
            <a:ext cx="7772400" cy="4052888"/>
          </a:xfrm>
        </p:spPr>
        <p:txBody>
          <a:bodyPr/>
          <a:lstStyle/>
          <a:p>
            <a:pPr eaLnBrk="1" hangingPunct="1"/>
            <a:r>
              <a:rPr lang="en-US" altLang="en-US" sz="2400" dirty="0" smtClean="0">
                <a:latin typeface="Arial" charset="0"/>
                <a:cs typeface="Arial" charset="0"/>
              </a:rPr>
              <a:t>It is becoming increasingly common for transactions to be collateralized in OTC markets</a:t>
            </a:r>
          </a:p>
          <a:p>
            <a:pPr eaLnBrk="1" hangingPunct="1"/>
            <a:r>
              <a:rPr lang="en-US" altLang="en-US" sz="2400" dirty="0" smtClean="0">
                <a:latin typeface="Arial" charset="0"/>
                <a:cs typeface="Arial" charset="0"/>
              </a:rPr>
              <a:t>Bilateral Clearing</a:t>
            </a:r>
          </a:p>
          <a:p>
            <a:pPr eaLnBrk="1" hangingPunct="1"/>
            <a:r>
              <a:rPr lang="en-CA" altLang="en-US" sz="2400" dirty="0" smtClean="0">
                <a:latin typeface="Arial" charset="0"/>
                <a:cs typeface="Arial" charset="0"/>
              </a:rPr>
              <a:t>Consider </a:t>
            </a:r>
            <a:r>
              <a:rPr lang="en-CA" altLang="en-US" sz="2400" dirty="0">
                <a:latin typeface="Arial" charset="0"/>
                <a:cs typeface="Arial" charset="0"/>
              </a:rPr>
              <a:t>transactions between companies A and B</a:t>
            </a:r>
          </a:p>
          <a:p>
            <a:pPr eaLnBrk="1" hangingPunct="1"/>
            <a:r>
              <a:rPr lang="en-CA" altLang="en-US" sz="2400" dirty="0" smtClean="0">
                <a:latin typeface="Arial" charset="0"/>
                <a:cs typeface="Arial" charset="0"/>
              </a:rPr>
              <a:t>These might be governed by an ISDA Master agreement with a credit support annex (CSA)</a:t>
            </a:r>
          </a:p>
          <a:p>
            <a:pPr eaLnBrk="1" hangingPunct="1">
              <a:buFontTx/>
              <a:buNone/>
            </a:pPr>
            <a:endParaRPr lang="en-CA" altLang="en-US" sz="2400" dirty="0" smtClean="0">
              <a:latin typeface="Arial" charset="0"/>
              <a:cs typeface="Arial" charset="0"/>
            </a:endParaRPr>
          </a:p>
        </p:txBody>
      </p:sp>
      <p:sp>
        <p:nvSpPr>
          <p:cNvPr id="1741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741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A0EE3891-D4A9-4700-A168-9B75931AE9FB}" type="slidenum">
              <a:rPr lang="en-US" altLang="en-US" sz="1400" smtClean="0">
                <a:latin typeface="Arial" charset="0"/>
              </a:rPr>
              <a:pPr eaLnBrk="1" hangingPunct="1">
                <a:spcBef>
                  <a:spcPct val="0"/>
                </a:spcBef>
                <a:buFontTx/>
                <a:buNone/>
              </a:pPr>
              <a:t>34</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solidFill>
                  <a:schemeClr val="tx2">
                    <a:satMod val="130000"/>
                  </a:schemeClr>
                </a:solidFill>
              </a:rPr>
              <a:t>Collateralization in OTC Markets </a:t>
            </a:r>
            <a:r>
              <a:rPr lang="en-US" sz="2400" dirty="0" smtClean="0">
                <a:solidFill>
                  <a:schemeClr val="tx2">
                    <a:satMod val="130000"/>
                  </a:schemeClr>
                </a:solidFill>
              </a:rPr>
              <a:t>continued</a:t>
            </a:r>
            <a:endParaRPr lang="en-US" sz="2400" dirty="0"/>
          </a:p>
        </p:txBody>
      </p:sp>
      <p:sp>
        <p:nvSpPr>
          <p:cNvPr id="18435" name="Content Placeholder 2"/>
          <p:cNvSpPr>
            <a:spLocks noGrp="1"/>
          </p:cNvSpPr>
          <p:nvPr>
            <p:ph idx="1"/>
          </p:nvPr>
        </p:nvSpPr>
        <p:spPr>
          <a:xfrm>
            <a:off x="685800" y="2362200"/>
            <a:ext cx="7772400" cy="3900488"/>
          </a:xfrm>
        </p:spPr>
        <p:txBody>
          <a:bodyPr/>
          <a:lstStyle/>
          <a:p>
            <a:pPr eaLnBrk="1" hangingPunct="1"/>
            <a:r>
              <a:rPr lang="en-CA" altLang="en-US" dirty="0" smtClean="0">
                <a:latin typeface="Arial" charset="0"/>
                <a:cs typeface="Arial" charset="0"/>
              </a:rPr>
              <a:t>If A defaults, B is entitled to take possession of the collateral</a:t>
            </a:r>
          </a:p>
          <a:p>
            <a:pPr eaLnBrk="1" hangingPunct="1"/>
            <a:r>
              <a:rPr lang="en-CA" altLang="en-US" dirty="0" smtClean="0">
                <a:latin typeface="Arial" charset="0"/>
                <a:cs typeface="Arial" charset="0"/>
              </a:rPr>
              <a:t>See Business Snapshot 2.2 for how collateralization affected  Long Term Capital Management  when there was a “flight to quality” in 1998. </a:t>
            </a:r>
            <a:endParaRPr lang="en-US" altLang="en-US" dirty="0" smtClean="0">
              <a:latin typeface="Arial" charset="0"/>
              <a:cs typeface="Arial" charset="0"/>
            </a:endParaRPr>
          </a:p>
        </p:txBody>
      </p:sp>
      <p:sp>
        <p:nvSpPr>
          <p:cNvPr id="18436"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18437"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F036CFB-74BA-4488-8462-A0FD0B39F574}" type="slidenum">
              <a:rPr lang="en-US" altLang="en-US" sz="1400" smtClean="0">
                <a:latin typeface="Arial" charset="0"/>
              </a:rPr>
              <a:pPr eaLnBrk="1" hangingPunct="1">
                <a:spcBef>
                  <a:spcPct val="0"/>
                </a:spcBef>
                <a:buFontTx/>
                <a:buNone/>
              </a:pPr>
              <a:t>35</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A-----------------------------------B</a:t>
            </a:r>
          </a:p>
          <a:p>
            <a:r>
              <a:rPr lang="en-US" dirty="0" smtClean="0"/>
              <a:t>CONTRACT (BILATERAL)</a:t>
            </a:r>
          </a:p>
          <a:p>
            <a:r>
              <a:rPr lang="en-US" dirty="0" smtClean="0"/>
              <a:t>Value of the contract increases by X$ for A</a:t>
            </a:r>
          </a:p>
          <a:p>
            <a:r>
              <a:rPr lang="en-US" dirty="0" smtClean="0"/>
              <a:t>Value of the contract decreases by X$ for B</a:t>
            </a:r>
          </a:p>
          <a:p>
            <a:r>
              <a:rPr lang="en-US" dirty="0" smtClean="0"/>
              <a:t>In this case </a:t>
            </a:r>
            <a:r>
              <a:rPr lang="en-US" dirty="0" smtClean="0">
                <a:solidFill>
                  <a:srgbClr val="FF0000"/>
                </a:solidFill>
              </a:rPr>
              <a:t>B</a:t>
            </a:r>
            <a:r>
              <a:rPr lang="en-US" dirty="0" smtClean="0"/>
              <a:t> has to provide collateral to </a:t>
            </a:r>
            <a:r>
              <a:rPr lang="en-US" dirty="0" smtClean="0">
                <a:solidFill>
                  <a:srgbClr val="FF0000"/>
                </a:solidFill>
              </a:rPr>
              <a:t>A</a:t>
            </a:r>
            <a:endParaRPr lang="en-US" dirty="0">
              <a:solidFill>
                <a:srgbClr val="FF0000"/>
              </a:solidFill>
            </a:endParaRPr>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36</a:t>
            </a:fld>
            <a:endParaRPr lang="en-US"/>
          </a:p>
        </p:txBody>
      </p:sp>
    </p:spTree>
    <p:extLst>
      <p:ext uri="{BB962C8B-B14F-4D97-AF65-F5344CB8AC3E}">
        <p14:creationId xmlns:p14="http://schemas.microsoft.com/office/powerpoint/2010/main" val="14680835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CA" altLang="en-US" smtClean="0"/>
              <a:t>Bilateral Clearing vs Central Clearing House </a:t>
            </a:r>
            <a:endParaRPr lang="en-US" altLang="en-US" smtClean="0"/>
          </a:p>
        </p:txBody>
      </p:sp>
      <p:sp>
        <p:nvSpPr>
          <p:cNvPr id="20483"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7401068-8E63-4E22-BDDD-F2E2B10A6CDD}" type="slidenum">
              <a:rPr lang="en-US" altLang="en-US" sz="1400" smtClean="0">
                <a:latin typeface="Arial" charset="0"/>
              </a:rPr>
              <a:pPr eaLnBrk="1" hangingPunct="1">
                <a:spcBef>
                  <a:spcPct val="0"/>
                </a:spcBef>
                <a:buFontTx/>
                <a:buNone/>
              </a:pPr>
              <a:t>37</a:t>
            </a:fld>
            <a:endParaRPr lang="en-US" altLang="en-US" sz="1400" smtClean="0">
              <a:latin typeface="Arial" charset="0"/>
            </a:endParaRPr>
          </a:p>
        </p:txBody>
      </p:sp>
      <p:grpSp>
        <p:nvGrpSpPr>
          <p:cNvPr id="20485" name="Group 51"/>
          <p:cNvGrpSpPr>
            <a:grpSpLocks/>
          </p:cNvGrpSpPr>
          <p:nvPr/>
        </p:nvGrpSpPr>
        <p:grpSpPr bwMode="auto">
          <a:xfrm>
            <a:off x="990600" y="3048000"/>
            <a:ext cx="2362200" cy="2057400"/>
            <a:chOff x="2057400" y="3124200"/>
            <a:chExt cx="1676400" cy="1524000"/>
          </a:xfrm>
        </p:grpSpPr>
        <p:sp>
          <p:nvSpPr>
            <p:cNvPr id="20492" name="Octagon 9"/>
            <p:cNvSpPr>
              <a:spLocks noChangeArrowheads="1"/>
            </p:cNvSpPr>
            <p:nvPr/>
          </p:nvSpPr>
          <p:spPr bwMode="auto">
            <a:xfrm>
              <a:off x="2057400" y="3124200"/>
              <a:ext cx="1676400" cy="1524000"/>
            </a:xfrm>
            <a:prstGeom prst="octagon">
              <a:avLst>
                <a:gd name="adj" fmla="val 29287"/>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cxnSp>
          <p:nvCxnSpPr>
            <p:cNvPr id="20493" name="Straight Connector 11"/>
            <p:cNvCxnSpPr>
              <a:cxnSpLocks noChangeShapeType="1"/>
              <a:stCxn id="20492" idx="2"/>
              <a:endCxn id="20492" idx="2"/>
            </p:cNvCxnSpPr>
            <p:nvPr/>
          </p:nvCxnSpPr>
          <p:spPr bwMode="auto">
            <a:xfrm rot="10800000" flipH="1">
              <a:off x="2057400" y="3124200"/>
              <a:ext cx="1230036" cy="44636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4" name="Straight Connector 13"/>
            <p:cNvCxnSpPr>
              <a:cxnSpLocks noChangeShapeType="1"/>
              <a:stCxn id="20492" idx="2"/>
              <a:endCxn id="20492" idx="2"/>
            </p:cNvCxnSpPr>
            <p:nvPr/>
          </p:nvCxnSpPr>
          <p:spPr bwMode="auto">
            <a:xfrm rot="16200000" flipH="1">
              <a:off x="2895600" y="2732364"/>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5" name="Straight Connector 15"/>
            <p:cNvCxnSpPr>
              <a:cxnSpLocks noChangeShapeType="1"/>
              <a:stCxn id="20492" idx="2"/>
              <a:endCxn id="20492" idx="2"/>
            </p:cNvCxnSpPr>
            <p:nvPr/>
          </p:nvCxnSpPr>
          <p:spPr bwMode="auto">
            <a:xfrm rot="-5400000" flipH="1" flipV="1">
              <a:off x="2133600" y="3048000"/>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6" name="Straight Connector 17"/>
            <p:cNvCxnSpPr>
              <a:cxnSpLocks noChangeShapeType="1"/>
              <a:stCxn id="20492" idx="2"/>
              <a:endCxn id="20492" idx="2"/>
            </p:cNvCxnSpPr>
            <p:nvPr/>
          </p:nvCxnSpPr>
          <p:spPr bwMode="auto">
            <a:xfrm rot="10800000" flipH="1">
              <a:off x="2057400" y="3570564"/>
              <a:ext cx="1676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7" name="Straight Connector 19"/>
            <p:cNvCxnSpPr>
              <a:cxnSpLocks noChangeShapeType="1"/>
              <a:stCxn id="20492" idx="2"/>
              <a:endCxn id="20492" idx="2"/>
            </p:cNvCxnSpPr>
            <p:nvPr/>
          </p:nvCxnSpPr>
          <p:spPr bwMode="auto">
            <a:xfrm rot="10800000" flipH="1">
              <a:off x="2057400" y="3570564"/>
              <a:ext cx="1676400" cy="6312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8" name="Straight Connector 21"/>
            <p:cNvCxnSpPr>
              <a:cxnSpLocks noChangeShapeType="1"/>
              <a:stCxn id="20492" idx="2"/>
              <a:endCxn id="20492" idx="2"/>
            </p:cNvCxnSpPr>
            <p:nvPr/>
          </p:nvCxnSpPr>
          <p:spPr bwMode="auto">
            <a:xfrm rot="10800000" flipH="1">
              <a:off x="2057400" y="4201836"/>
              <a:ext cx="16764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499" name="Straight Connector 23"/>
            <p:cNvCxnSpPr>
              <a:cxnSpLocks noChangeShapeType="1"/>
              <a:stCxn id="20492" idx="2"/>
              <a:endCxn id="20492" idx="2"/>
            </p:cNvCxnSpPr>
            <p:nvPr/>
          </p:nvCxnSpPr>
          <p:spPr bwMode="auto">
            <a:xfrm rot="5400000" flipH="1" flipV="1">
              <a:off x="2579964" y="3494364"/>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0" name="Straight Connector 25"/>
            <p:cNvCxnSpPr>
              <a:cxnSpLocks noChangeShapeType="1"/>
              <a:stCxn id="20492" idx="2"/>
              <a:endCxn id="20492" idx="2"/>
            </p:cNvCxnSpPr>
            <p:nvPr/>
          </p:nvCxnSpPr>
          <p:spPr bwMode="auto">
            <a:xfrm rot="5400000" flipH="1">
              <a:off x="2133600" y="3494364"/>
              <a:ext cx="1524000" cy="7836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01" name="Straight Connector 27"/>
            <p:cNvCxnSpPr>
              <a:cxnSpLocks noChangeShapeType="1"/>
              <a:stCxn id="20492" idx="2"/>
              <a:endCxn id="20492" idx="2"/>
            </p:cNvCxnSpPr>
            <p:nvPr/>
          </p:nvCxnSpPr>
          <p:spPr bwMode="auto">
            <a:xfrm rot="5400000" flipH="1" flipV="1">
              <a:off x="2971800" y="3886200"/>
              <a:ext cx="1077636" cy="44636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2" name="Straight Connector 29"/>
            <p:cNvCxnSpPr>
              <a:cxnSpLocks noChangeShapeType="1"/>
              <a:stCxn id="20492" idx="2"/>
              <a:endCxn id="20492" idx="2"/>
            </p:cNvCxnSpPr>
            <p:nvPr/>
          </p:nvCxnSpPr>
          <p:spPr bwMode="auto">
            <a:xfrm rot="5400000" flipH="1">
              <a:off x="2449236" y="3810000"/>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3" name="Straight Connector 31"/>
            <p:cNvCxnSpPr>
              <a:cxnSpLocks noChangeShapeType="1"/>
              <a:stCxn id="20492" idx="2"/>
              <a:endCxn id="20492" idx="2"/>
            </p:cNvCxnSpPr>
            <p:nvPr/>
          </p:nvCxnSpPr>
          <p:spPr bwMode="auto">
            <a:xfrm rot="5400000" flipH="1">
              <a:off x="2525436" y="3886200"/>
              <a:ext cx="1524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4" name="Straight Connector 34"/>
            <p:cNvCxnSpPr>
              <a:cxnSpLocks noChangeShapeType="1"/>
              <a:stCxn id="20492" idx="2"/>
              <a:endCxn id="20492" idx="2"/>
            </p:cNvCxnSpPr>
            <p:nvPr/>
          </p:nvCxnSpPr>
          <p:spPr bwMode="auto">
            <a:xfrm rot="5400000" flipH="1">
              <a:off x="2133600" y="3494364"/>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5" name="Straight Connector 36"/>
            <p:cNvCxnSpPr>
              <a:cxnSpLocks noChangeShapeType="1"/>
              <a:stCxn id="20492" idx="2"/>
              <a:endCxn id="20492" idx="2"/>
            </p:cNvCxnSpPr>
            <p:nvPr/>
          </p:nvCxnSpPr>
          <p:spPr bwMode="auto">
            <a:xfrm rot="5400000" flipH="1" flipV="1">
              <a:off x="2133600" y="3494364"/>
              <a:ext cx="1524000" cy="7836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06" name="Straight Connector 38"/>
            <p:cNvCxnSpPr>
              <a:cxnSpLocks noChangeShapeType="1"/>
              <a:stCxn id="20492" idx="2"/>
              <a:endCxn id="20492" idx="2"/>
            </p:cNvCxnSpPr>
            <p:nvPr/>
          </p:nvCxnSpPr>
          <p:spPr bwMode="auto">
            <a:xfrm rot="5400000" flipH="1">
              <a:off x="1741764" y="3886200"/>
              <a:ext cx="15240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7" name="Straight Connector 40"/>
            <p:cNvCxnSpPr>
              <a:cxnSpLocks noChangeShapeType="1"/>
              <a:stCxn id="20492" idx="2"/>
              <a:endCxn id="20492" idx="2"/>
            </p:cNvCxnSpPr>
            <p:nvPr/>
          </p:nvCxnSpPr>
          <p:spPr bwMode="auto">
            <a:xfrm rot="10800000" flipH="1">
              <a:off x="2057400" y="3124200"/>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8" name="Straight Connector 42"/>
            <p:cNvCxnSpPr>
              <a:cxnSpLocks noChangeShapeType="1"/>
              <a:stCxn id="20492" idx="2"/>
              <a:endCxn id="20492" idx="2"/>
            </p:cNvCxnSpPr>
            <p:nvPr/>
          </p:nvCxnSpPr>
          <p:spPr bwMode="auto">
            <a:xfrm rot="10800000" flipH="1" flipV="1">
              <a:off x="2057400" y="3570564"/>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09" name="Straight Connector 44"/>
            <p:cNvCxnSpPr>
              <a:cxnSpLocks noChangeShapeType="1"/>
              <a:stCxn id="20492" idx="2"/>
              <a:endCxn id="20492" idx="2"/>
            </p:cNvCxnSpPr>
            <p:nvPr/>
          </p:nvCxnSpPr>
          <p:spPr bwMode="auto">
            <a:xfrm rot="5400000" flipH="1" flipV="1">
              <a:off x="2895600" y="3810000"/>
              <a:ext cx="446364"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10" name="Straight Connector 46"/>
            <p:cNvCxnSpPr>
              <a:cxnSpLocks noChangeShapeType="1"/>
              <a:stCxn id="20492" idx="2"/>
              <a:endCxn id="20492" idx="2"/>
            </p:cNvCxnSpPr>
            <p:nvPr/>
          </p:nvCxnSpPr>
          <p:spPr bwMode="auto">
            <a:xfrm flipH="1" flipV="1">
              <a:off x="3287436" y="3124200"/>
              <a:ext cx="446364" cy="10776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20511" name="Straight Connector 48"/>
            <p:cNvCxnSpPr>
              <a:cxnSpLocks noChangeShapeType="1"/>
              <a:stCxn id="20492" idx="2"/>
              <a:endCxn id="20492" idx="2"/>
            </p:cNvCxnSpPr>
            <p:nvPr/>
          </p:nvCxnSpPr>
          <p:spPr bwMode="auto">
            <a:xfrm rot="10800000" flipH="1" flipV="1">
              <a:off x="2057400" y="3570564"/>
              <a:ext cx="1676400" cy="63127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512" name="Straight Connector 50"/>
            <p:cNvCxnSpPr>
              <a:cxnSpLocks noChangeShapeType="1"/>
              <a:stCxn id="20492" idx="2"/>
              <a:endCxn id="20492" idx="2"/>
            </p:cNvCxnSpPr>
            <p:nvPr/>
          </p:nvCxnSpPr>
          <p:spPr bwMode="auto">
            <a:xfrm rot="16200000" flipH="1">
              <a:off x="2579964" y="3048000"/>
              <a:ext cx="1077636" cy="1230036"/>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grpSp>
      <p:grpSp>
        <p:nvGrpSpPr>
          <p:cNvPr id="20486" name="Group 61"/>
          <p:cNvGrpSpPr>
            <a:grpSpLocks/>
          </p:cNvGrpSpPr>
          <p:nvPr/>
        </p:nvGrpSpPr>
        <p:grpSpPr bwMode="auto">
          <a:xfrm>
            <a:off x="5334000" y="3124200"/>
            <a:ext cx="2362200" cy="1981200"/>
            <a:chOff x="5638800" y="3124200"/>
            <a:chExt cx="2057400" cy="1752600"/>
          </a:xfrm>
        </p:grpSpPr>
        <p:sp>
          <p:nvSpPr>
            <p:cNvPr id="20487" name="Octagon 52"/>
            <p:cNvSpPr>
              <a:spLocks noChangeArrowheads="1"/>
            </p:cNvSpPr>
            <p:nvPr/>
          </p:nvSpPr>
          <p:spPr bwMode="auto">
            <a:xfrm>
              <a:off x="5638800" y="3124200"/>
              <a:ext cx="2057400" cy="1752600"/>
            </a:xfrm>
            <a:prstGeom prst="octagon">
              <a:avLst>
                <a:gd name="adj" fmla="val 2928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round/>
                  <a:headEnd/>
                  <a:tailEnd/>
                </a14:hiddenLine>
              </a:ext>
            </a:extLst>
          </p:spPr>
          <p:txBody>
            <a:bodyPr wrap="none"/>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2400">
                <a:latin typeface="Times New Roman" pitchFamily="18" charset="0"/>
              </a:endParaRPr>
            </a:p>
          </p:txBody>
        </p:sp>
        <p:cxnSp>
          <p:nvCxnSpPr>
            <p:cNvPr id="20488" name="Straight Connector 54"/>
            <p:cNvCxnSpPr>
              <a:cxnSpLocks noChangeShapeType="1"/>
              <a:stCxn id="20487" idx="2"/>
              <a:endCxn id="20487" idx="2"/>
            </p:cNvCxnSpPr>
            <p:nvPr/>
          </p:nvCxnSpPr>
          <p:spPr bwMode="auto">
            <a:xfrm rot="16200000" flipH="1">
              <a:off x="5791200" y="3485119"/>
              <a:ext cx="1752600" cy="10307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89" name="Straight Connector 56"/>
            <p:cNvCxnSpPr>
              <a:cxnSpLocks noChangeShapeType="1"/>
              <a:stCxn id="20487" idx="2"/>
              <a:endCxn id="20487" idx="2"/>
            </p:cNvCxnSpPr>
            <p:nvPr/>
          </p:nvCxnSpPr>
          <p:spPr bwMode="auto">
            <a:xfrm rot="-5400000" flipH="1" flipV="1">
              <a:off x="5791200" y="3485119"/>
              <a:ext cx="1752600" cy="10307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0" name="Straight Connector 58"/>
            <p:cNvCxnSpPr>
              <a:cxnSpLocks noChangeShapeType="1"/>
              <a:stCxn id="20487" idx="2"/>
              <a:endCxn id="20487" idx="2"/>
            </p:cNvCxnSpPr>
            <p:nvPr/>
          </p:nvCxnSpPr>
          <p:spPr bwMode="auto">
            <a:xfrm rot="10800000" flipH="1" flipV="1">
              <a:off x="5638800" y="3637519"/>
              <a:ext cx="2057400" cy="7259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cxnSp>
          <p:nvCxnSpPr>
            <p:cNvPr id="20491" name="Straight Connector 60"/>
            <p:cNvCxnSpPr>
              <a:cxnSpLocks noChangeShapeType="1"/>
              <a:stCxn id="20487" idx="2"/>
              <a:endCxn id="20487" idx="2"/>
            </p:cNvCxnSpPr>
            <p:nvPr/>
          </p:nvCxnSpPr>
          <p:spPr bwMode="auto">
            <a:xfrm rot="10800000" flipH="1">
              <a:off x="5638800" y="3637519"/>
              <a:ext cx="2057400" cy="725962"/>
            </a:xfrm>
            <a:prstGeom prst="line">
              <a:avLst/>
            </a:prstGeom>
            <a:noFill/>
            <a:ln w="9525" algn="ctr">
              <a:solidFill>
                <a:schemeClr val="tx1"/>
              </a:solidFill>
              <a:round/>
              <a:headEnd type="oval" w="med" len="med"/>
              <a:tailEnd type="oval" w="med" len="med"/>
            </a:ln>
            <a:extLst>
              <a:ext uri="{909E8E84-426E-40DD-AFC4-6F175D3DCCD1}">
                <a14:hiddenFill xmlns:a14="http://schemas.microsoft.com/office/drawing/2010/main">
                  <a:noFill/>
                </a14:hiddenFill>
              </a:ext>
            </a:extLst>
          </p:spPr>
        </p:cxnSp>
      </p:gr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CA" altLang="en-US" smtClean="0"/>
              <a:t>New Regulations</a:t>
            </a:r>
          </a:p>
        </p:txBody>
      </p:sp>
      <p:sp>
        <p:nvSpPr>
          <p:cNvPr id="21507" name="Content Placeholder 2"/>
          <p:cNvSpPr>
            <a:spLocks noGrp="1"/>
          </p:cNvSpPr>
          <p:nvPr>
            <p:ph idx="1"/>
          </p:nvPr>
        </p:nvSpPr>
        <p:spPr/>
        <p:txBody>
          <a:bodyPr/>
          <a:lstStyle/>
          <a:p>
            <a:r>
              <a:rPr lang="en-CA" altLang="en-US" smtClean="0">
                <a:latin typeface="Arial" charset="0"/>
                <a:cs typeface="Arial" charset="0"/>
              </a:rPr>
              <a:t>New regulations for trades between dealers that are not cleared centrally require dealers to post both initial margin and daily variation margin</a:t>
            </a:r>
          </a:p>
          <a:p>
            <a:r>
              <a:rPr lang="en-CA" altLang="en-US" smtClean="0">
                <a:latin typeface="Arial" charset="0"/>
                <a:cs typeface="Arial" charset="0"/>
              </a:rPr>
              <a:t>The initial margin is posted with a third party</a:t>
            </a:r>
          </a:p>
        </p:txBody>
      </p:sp>
      <p:sp>
        <p:nvSpPr>
          <p:cNvPr id="21508"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1509"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F5D52BED-F595-4D9A-B906-A7574FEE3834}" type="slidenum">
              <a:rPr lang="en-US" altLang="en-US" sz="1400" smtClean="0">
                <a:latin typeface="Arial" charset="0"/>
              </a:rPr>
              <a:pPr eaLnBrk="1" hangingPunct="1">
                <a:spcBef>
                  <a:spcPct val="0"/>
                </a:spcBef>
                <a:buFontTx/>
                <a:buNone/>
              </a:pPr>
              <a:t>38</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dirty="0">
                <a:solidFill>
                  <a:schemeClr val="tx2">
                    <a:satMod val="130000"/>
                  </a:schemeClr>
                </a:solidFill>
              </a:rPr>
              <a:t>Delivery</a:t>
            </a:r>
          </a:p>
        </p:txBody>
      </p:sp>
      <p:sp>
        <p:nvSpPr>
          <p:cNvPr id="22531" name="Rectangle 3"/>
          <p:cNvSpPr>
            <a:spLocks noGrp="1" noChangeArrowheads="1"/>
          </p:cNvSpPr>
          <p:nvPr>
            <p:ph idx="1"/>
          </p:nvPr>
        </p:nvSpPr>
        <p:spPr>
          <a:xfrm>
            <a:off x="533400" y="1981200"/>
            <a:ext cx="8153400" cy="4876800"/>
          </a:xfrm>
        </p:spPr>
        <p:txBody>
          <a:bodyPr/>
          <a:lstStyle/>
          <a:p>
            <a:pPr eaLnBrk="1" hangingPunct="1"/>
            <a:r>
              <a:rPr lang="en-US" altLang="en-US" dirty="0" smtClean="0">
                <a:latin typeface="Arial" charset="0"/>
                <a:cs typeface="Arial" charset="0"/>
              </a:rPr>
              <a:t>If a futures contract is not closed out before maturity, it is usually settled by delivering the assets underlying the contract. When there are alternatives about what is delivered, where it is delivered, and when it is delivered, the party with the short position chooses.</a:t>
            </a:r>
          </a:p>
          <a:p>
            <a:pPr eaLnBrk="1" hangingPunct="1"/>
            <a:r>
              <a:rPr lang="en-US" altLang="en-US" dirty="0" smtClean="0">
                <a:latin typeface="Arial" charset="0"/>
                <a:cs typeface="Arial" charset="0"/>
              </a:rPr>
              <a:t>“Notice of intention to deliver”</a:t>
            </a:r>
          </a:p>
          <a:p>
            <a:pPr eaLnBrk="1" hangingPunct="1"/>
            <a:r>
              <a:rPr lang="en-US" altLang="en-US" dirty="0" smtClean="0">
                <a:latin typeface="Arial" charset="0"/>
                <a:cs typeface="Arial" charset="0"/>
              </a:rPr>
              <a:t> A few contracts (for example, those on stock indices and Eurodollars) are settled in cash </a:t>
            </a:r>
          </a:p>
        </p:txBody>
      </p:sp>
      <p:sp>
        <p:nvSpPr>
          <p:cNvPr id="2253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253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1B328377-1D36-4AB4-8F8A-26592150C8F4}" type="slidenum">
              <a:rPr lang="en-US" altLang="en-US" sz="1400" smtClean="0">
                <a:latin typeface="Arial" charset="0"/>
              </a:rPr>
              <a:pPr eaLnBrk="1" hangingPunct="1">
                <a:spcBef>
                  <a:spcPct val="0"/>
                </a:spcBef>
                <a:buFontTx/>
                <a:buNone/>
              </a:pPr>
              <a:t>39</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dirty="0">
                <a:solidFill>
                  <a:schemeClr val="tx2">
                    <a:satMod val="130000"/>
                  </a:schemeClr>
                </a:solidFill>
              </a:rPr>
              <a:t>Futures Contracts</a:t>
            </a:r>
          </a:p>
        </p:txBody>
      </p:sp>
      <p:sp>
        <p:nvSpPr>
          <p:cNvPr id="6147" name="Rectangle 5"/>
          <p:cNvSpPr>
            <a:spLocks noGrp="1" noChangeArrowheads="1"/>
          </p:cNvSpPr>
          <p:nvPr>
            <p:ph idx="1"/>
          </p:nvPr>
        </p:nvSpPr>
        <p:spPr>
          <a:xfrm>
            <a:off x="1288473" y="1828800"/>
            <a:ext cx="7848600" cy="4038600"/>
          </a:xfrm>
        </p:spPr>
        <p:txBody>
          <a:bodyPr lIns="90488" tIns="44450" rIns="90488" bIns="44450"/>
          <a:lstStyle/>
          <a:p>
            <a:pPr eaLnBrk="1" hangingPunct="1"/>
            <a:r>
              <a:rPr lang="en-US" altLang="en-US" dirty="0">
                <a:latin typeface="Arial" charset="0"/>
                <a:cs typeface="Arial" charset="0"/>
              </a:rPr>
              <a:t>Closing Out positions</a:t>
            </a:r>
          </a:p>
          <a:p>
            <a:pPr eaLnBrk="1" hangingPunct="1"/>
            <a:r>
              <a:rPr lang="en-US" altLang="en-US" dirty="0" smtClean="0">
                <a:latin typeface="Arial" charset="0"/>
                <a:cs typeface="Arial" charset="0"/>
              </a:rPr>
              <a:t>Available on a wide range of assets</a:t>
            </a:r>
          </a:p>
          <a:p>
            <a:pPr eaLnBrk="1" hangingPunct="1"/>
            <a:r>
              <a:rPr lang="en-US" altLang="en-US" dirty="0" smtClean="0">
                <a:latin typeface="Arial" charset="0"/>
                <a:cs typeface="Arial" charset="0"/>
              </a:rPr>
              <a:t>Contract size</a:t>
            </a:r>
          </a:p>
          <a:p>
            <a:pPr eaLnBrk="1" hangingPunct="1"/>
            <a:r>
              <a:rPr lang="en-US" altLang="en-US" dirty="0" smtClean="0">
                <a:latin typeface="Arial" charset="0"/>
                <a:cs typeface="Arial" charset="0"/>
              </a:rPr>
              <a:t>Exchange traded</a:t>
            </a:r>
          </a:p>
          <a:p>
            <a:pPr eaLnBrk="1" hangingPunct="1"/>
            <a:r>
              <a:rPr lang="en-US" altLang="en-US" dirty="0" smtClean="0">
                <a:latin typeface="Arial" charset="0"/>
                <a:cs typeface="Arial" charset="0"/>
              </a:rPr>
              <a:t>Specifications need to be defined:</a:t>
            </a:r>
          </a:p>
          <a:p>
            <a:pPr lvl="1" eaLnBrk="1" hangingPunct="1"/>
            <a:r>
              <a:rPr lang="en-US" altLang="en-US" dirty="0" smtClean="0">
                <a:latin typeface="Arial" charset="0"/>
                <a:cs typeface="Arial" charset="0"/>
              </a:rPr>
              <a:t>What can be delivered,</a:t>
            </a:r>
          </a:p>
          <a:p>
            <a:pPr lvl="1" eaLnBrk="1" hangingPunct="1"/>
            <a:r>
              <a:rPr lang="en-US" altLang="en-US" dirty="0" smtClean="0">
                <a:latin typeface="Arial" charset="0"/>
                <a:cs typeface="Arial" charset="0"/>
              </a:rPr>
              <a:t>Where it can be delivered, &amp; </a:t>
            </a:r>
          </a:p>
          <a:p>
            <a:pPr lvl="1" eaLnBrk="1" hangingPunct="1"/>
            <a:r>
              <a:rPr lang="en-US" altLang="en-US" dirty="0" smtClean="0">
                <a:latin typeface="Arial" charset="0"/>
                <a:cs typeface="Arial" charset="0"/>
              </a:rPr>
              <a:t>When it can be delivered</a:t>
            </a:r>
          </a:p>
          <a:p>
            <a:pPr eaLnBrk="1" hangingPunct="1"/>
            <a:r>
              <a:rPr lang="en-US" altLang="en-US" dirty="0" smtClean="0">
                <a:latin typeface="Arial" charset="0"/>
                <a:cs typeface="Arial" charset="0"/>
              </a:rPr>
              <a:t>Settled daily</a:t>
            </a:r>
          </a:p>
        </p:txBody>
      </p:sp>
      <p:sp>
        <p:nvSpPr>
          <p:cNvPr id="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614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1289D12-D5E0-4699-9CCB-A7D6409D3B57}" type="slidenum">
              <a:rPr lang="en-US" altLang="en-US" sz="1400" smtClean="0">
                <a:latin typeface="Arial" charset="0"/>
              </a:rPr>
              <a:pPr eaLnBrk="1" hangingPunct="1">
                <a:spcBef>
                  <a:spcPct val="0"/>
                </a:spcBef>
                <a:buFontTx/>
                <a:buNone/>
              </a:pPr>
              <a:t>4</a:t>
            </a:fld>
            <a:endParaRPr lang="en-US" altLang="en-US" sz="1400" smtClean="0">
              <a:latin typeface="Arial" charset="0"/>
            </a:endParaRPr>
          </a:p>
        </p:txBody>
      </p:sp>
      <p:sp>
        <p:nvSpPr>
          <p:cNvPr id="615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615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Questions</a:t>
            </a:r>
          </a:p>
        </p:txBody>
      </p:sp>
      <p:sp>
        <p:nvSpPr>
          <p:cNvPr id="23555" name="Rectangle 5"/>
          <p:cNvSpPr>
            <a:spLocks noGrp="1" noChangeArrowheads="1"/>
          </p:cNvSpPr>
          <p:nvPr>
            <p:ph idx="1"/>
          </p:nvPr>
        </p:nvSpPr>
        <p:spPr>
          <a:xfrm>
            <a:off x="325437" y="1752600"/>
            <a:ext cx="7980363" cy="4419600"/>
          </a:xfrm>
        </p:spPr>
        <p:txBody>
          <a:bodyPr lIns="90488" tIns="44450" rIns="90488" bIns="44450"/>
          <a:lstStyle/>
          <a:p>
            <a:pPr eaLnBrk="1" hangingPunct="1"/>
            <a:endParaRPr lang="en-US" altLang="en-US" dirty="0" smtClean="0">
              <a:latin typeface="Arial" charset="0"/>
              <a:cs typeface="Arial" charset="0"/>
            </a:endParaRPr>
          </a:p>
          <a:p>
            <a:pPr eaLnBrk="1" hangingPunct="1"/>
            <a:r>
              <a:rPr lang="en-US" altLang="en-US" dirty="0" smtClean="0">
                <a:latin typeface="Arial" charset="0"/>
                <a:cs typeface="Arial" charset="0"/>
              </a:rPr>
              <a:t>1- When a new trade is completed what are the possible effects on the open interest?</a:t>
            </a:r>
          </a:p>
          <a:p>
            <a:pPr eaLnBrk="1" hangingPunct="1"/>
            <a:r>
              <a:rPr lang="en-US" altLang="en-US" dirty="0">
                <a:latin typeface="Arial" charset="0"/>
                <a:cs typeface="Arial" charset="0"/>
              </a:rPr>
              <a:t>2- Can the volume of trading in a day be greater than the open interest?</a:t>
            </a:r>
          </a:p>
          <a:p>
            <a:pPr marL="0" indent="0" eaLnBrk="1" hangingPunct="1">
              <a:buNone/>
            </a:pPr>
            <a:endParaRPr lang="en-US" altLang="en-US" dirty="0" smtClean="0">
              <a:latin typeface="Arial" charset="0"/>
              <a:cs typeface="Arial" charset="0"/>
            </a:endParaRPr>
          </a:p>
          <a:p>
            <a:pPr eaLnBrk="1" hangingPunct="1"/>
            <a:endParaRPr lang="en-US" altLang="en-US" dirty="0">
              <a:latin typeface="Arial" charset="0"/>
              <a:cs typeface="Arial" charset="0"/>
            </a:endParaRPr>
          </a:p>
          <a:p>
            <a:pPr eaLnBrk="1" hangingPunct="1"/>
            <a:endParaRPr lang="en-US" altLang="en-US" dirty="0" smtClean="0">
              <a:latin typeface="Arial" charset="0"/>
              <a:cs typeface="Arial" charset="0"/>
            </a:endParaRPr>
          </a:p>
          <a:p>
            <a:pPr eaLnBrk="1" hangingPunct="1"/>
            <a:endParaRPr lang="en-US" altLang="en-US" dirty="0" smtClean="0">
              <a:latin typeface="Arial" charset="0"/>
              <a:cs typeface="Arial" charset="0"/>
            </a:endParaRPr>
          </a:p>
          <a:p>
            <a:pPr eaLnBrk="1" hangingPunct="1"/>
            <a:endParaRPr lang="en-US" altLang="en-US" dirty="0" smtClean="0">
              <a:latin typeface="Arial" charset="0"/>
              <a:cs typeface="Arial" charset="0"/>
            </a:endParaRPr>
          </a:p>
        </p:txBody>
      </p:sp>
      <p:sp>
        <p:nvSpPr>
          <p:cNvPr id="2355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35FD8E67-37E8-406F-9C6B-E78792556B71}" type="slidenum">
              <a:rPr lang="en-US" altLang="en-US" sz="1400" smtClean="0">
                <a:latin typeface="Arial" charset="0"/>
              </a:rPr>
              <a:pPr eaLnBrk="1" hangingPunct="1">
                <a:spcBef>
                  <a:spcPct val="0"/>
                </a:spcBef>
                <a:buFontTx/>
                <a:buNone/>
              </a:pPr>
              <a:t>40</a:t>
            </a:fld>
            <a:endParaRPr lang="en-US" altLang="en-US" sz="1400" smtClean="0">
              <a:latin typeface="Arial" charset="0"/>
            </a:endParaRPr>
          </a:p>
        </p:txBody>
      </p:sp>
      <p:sp>
        <p:nvSpPr>
          <p:cNvPr id="2355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355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41</a:t>
            </a:fld>
            <a:endParaRPr lang="en-US"/>
          </a:p>
        </p:txBody>
      </p:sp>
      <p:pic>
        <p:nvPicPr>
          <p:cNvPr id="7" name="Picture 6"/>
          <p:cNvPicPr>
            <a:picLocks noChangeAspect="1"/>
          </p:cNvPicPr>
          <p:nvPr/>
        </p:nvPicPr>
        <p:blipFill>
          <a:blip r:embed="rId2"/>
          <a:stretch>
            <a:fillRect/>
          </a:stretch>
        </p:blipFill>
        <p:spPr>
          <a:xfrm>
            <a:off x="676275" y="1438275"/>
            <a:ext cx="7791450" cy="3981450"/>
          </a:xfrm>
          <a:prstGeom prst="rect">
            <a:avLst/>
          </a:prstGeom>
        </p:spPr>
      </p:pic>
    </p:spTree>
    <p:extLst>
      <p:ext uri="{BB962C8B-B14F-4D97-AF65-F5344CB8AC3E}">
        <p14:creationId xmlns:p14="http://schemas.microsoft.com/office/powerpoint/2010/main" val="37753313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609600" y="2286000"/>
            <a:ext cx="7772400" cy="2510799"/>
          </a:xfrm>
          <a:prstGeom prst="rect">
            <a:avLst/>
          </a:prstGeom>
        </p:spPr>
      </p:pic>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42</a:t>
            </a:fld>
            <a:endParaRPr lang="en-US"/>
          </a:p>
        </p:txBody>
      </p:sp>
      <p:sp>
        <p:nvSpPr>
          <p:cNvPr id="7" name="TextBox 6"/>
          <p:cNvSpPr txBox="1"/>
          <p:nvPr/>
        </p:nvSpPr>
        <p:spPr>
          <a:xfrm>
            <a:off x="914400" y="4953000"/>
            <a:ext cx="6096000" cy="369332"/>
          </a:xfrm>
          <a:prstGeom prst="rect">
            <a:avLst/>
          </a:prstGeom>
          <a:noFill/>
        </p:spPr>
        <p:txBody>
          <a:bodyPr wrap="square" rtlCol="0">
            <a:spAutoFit/>
          </a:bodyPr>
          <a:lstStyle/>
          <a:p>
            <a:r>
              <a:rPr lang="en-US" dirty="0" smtClean="0"/>
              <a:t>Trading volume, open interest=?</a:t>
            </a:r>
            <a:endParaRPr lang="en-US" dirty="0"/>
          </a:p>
        </p:txBody>
      </p:sp>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7617240" y="3295080"/>
              <a:ext cx="964800" cy="2072160"/>
            </p14:xfrm>
          </p:contentPart>
        </mc:Choice>
        <mc:Fallback xmlns="">
          <p:pic>
            <p:nvPicPr>
              <p:cNvPr id="3" name="Ink 2"/>
              <p:cNvPicPr/>
              <p:nvPr/>
            </p:nvPicPr>
            <p:blipFill>
              <a:blip r:embed="rId4"/>
              <a:stretch>
                <a:fillRect/>
              </a:stretch>
            </p:blipFill>
            <p:spPr>
              <a:xfrm>
                <a:off x="7607880" y="3285720"/>
                <a:ext cx="983520" cy="20908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1" name="Ink 10"/>
              <p14:cNvContentPartPr/>
              <p14:nvPr/>
            </p14:nvContentPartPr>
            <p14:xfrm>
              <a:off x="6679440" y="3044880"/>
              <a:ext cx="1045080" cy="964800"/>
            </p14:xfrm>
          </p:contentPart>
        </mc:Choice>
        <mc:Fallback xmlns="">
          <p:pic>
            <p:nvPicPr>
              <p:cNvPr id="11" name="Ink 10"/>
              <p:cNvPicPr/>
              <p:nvPr/>
            </p:nvPicPr>
            <p:blipFill>
              <a:blip r:embed="rId6"/>
              <a:stretch>
                <a:fillRect/>
              </a:stretch>
            </p:blipFill>
            <p:spPr>
              <a:xfrm>
                <a:off x="6670080" y="3035520"/>
                <a:ext cx="1063800" cy="9835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2" name="Ink 11"/>
              <p14:cNvContentPartPr/>
              <p14:nvPr/>
            </p14:nvContentPartPr>
            <p14:xfrm>
              <a:off x="6742080" y="3134160"/>
              <a:ext cx="1616760" cy="1830960"/>
            </p14:xfrm>
          </p:contentPart>
        </mc:Choice>
        <mc:Fallback xmlns="">
          <p:pic>
            <p:nvPicPr>
              <p:cNvPr id="12" name="Ink 11"/>
              <p:cNvPicPr/>
              <p:nvPr/>
            </p:nvPicPr>
            <p:blipFill>
              <a:blip r:embed="rId8"/>
              <a:stretch>
                <a:fillRect/>
              </a:stretch>
            </p:blipFill>
            <p:spPr>
              <a:xfrm>
                <a:off x="6732720" y="3124800"/>
                <a:ext cx="1635480" cy="18496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4" name="Ink 13"/>
              <p14:cNvContentPartPr/>
              <p14:nvPr/>
            </p14:nvContentPartPr>
            <p14:xfrm>
              <a:off x="1464480" y="3170160"/>
              <a:ext cx="3795480" cy="1473480"/>
            </p14:xfrm>
          </p:contentPart>
        </mc:Choice>
        <mc:Fallback xmlns="">
          <p:pic>
            <p:nvPicPr>
              <p:cNvPr id="14" name="Ink 13"/>
              <p:cNvPicPr/>
              <p:nvPr/>
            </p:nvPicPr>
            <p:blipFill>
              <a:blip r:embed="rId10"/>
              <a:stretch>
                <a:fillRect/>
              </a:stretch>
            </p:blipFill>
            <p:spPr>
              <a:xfrm>
                <a:off x="1455120" y="3160800"/>
                <a:ext cx="3814200" cy="14922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5" name="Ink 14"/>
              <p14:cNvContentPartPr/>
              <p14:nvPr/>
            </p14:nvContentPartPr>
            <p14:xfrm>
              <a:off x="1437840" y="3920040"/>
              <a:ext cx="3723840" cy="777240"/>
            </p14:xfrm>
          </p:contentPart>
        </mc:Choice>
        <mc:Fallback xmlns="">
          <p:pic>
            <p:nvPicPr>
              <p:cNvPr id="15" name="Ink 14"/>
              <p:cNvPicPr/>
              <p:nvPr/>
            </p:nvPicPr>
            <p:blipFill>
              <a:blip r:embed="rId12"/>
              <a:stretch>
                <a:fillRect/>
              </a:stretch>
            </p:blipFill>
            <p:spPr>
              <a:xfrm>
                <a:off x="1428480" y="3910680"/>
                <a:ext cx="3742560" cy="79596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6" name="Ink 15"/>
              <p14:cNvContentPartPr/>
              <p14:nvPr/>
            </p14:nvContentPartPr>
            <p14:xfrm>
              <a:off x="8545680" y="3384360"/>
              <a:ext cx="125640" cy="312840"/>
            </p14:xfrm>
          </p:contentPart>
        </mc:Choice>
        <mc:Fallback xmlns="">
          <p:pic>
            <p:nvPicPr>
              <p:cNvPr id="16" name="Ink 15"/>
              <p:cNvPicPr/>
              <p:nvPr/>
            </p:nvPicPr>
            <p:blipFill>
              <a:blip r:embed="rId14"/>
              <a:stretch>
                <a:fillRect/>
              </a:stretch>
            </p:blipFill>
            <p:spPr>
              <a:xfrm>
                <a:off x="8536320" y="3375000"/>
                <a:ext cx="144360" cy="33156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7" name="Ink 16"/>
              <p14:cNvContentPartPr/>
              <p14:nvPr/>
            </p14:nvContentPartPr>
            <p14:xfrm>
              <a:off x="6840360" y="3920040"/>
              <a:ext cx="518040" cy="777240"/>
            </p14:xfrm>
          </p:contentPart>
        </mc:Choice>
        <mc:Fallback xmlns="">
          <p:pic>
            <p:nvPicPr>
              <p:cNvPr id="17" name="Ink 16"/>
              <p:cNvPicPr/>
              <p:nvPr/>
            </p:nvPicPr>
            <p:blipFill>
              <a:blip r:embed="rId16"/>
              <a:stretch>
                <a:fillRect/>
              </a:stretch>
            </p:blipFill>
            <p:spPr>
              <a:xfrm>
                <a:off x="6831000" y="3910680"/>
                <a:ext cx="536760" cy="795960"/>
              </a:xfrm>
              <a:prstGeom prst="rect">
                <a:avLst/>
              </a:prstGeom>
            </p:spPr>
          </p:pic>
        </mc:Fallback>
      </mc:AlternateContent>
      <p:sp>
        <p:nvSpPr>
          <p:cNvPr id="18" name="TextBox 17"/>
          <p:cNvSpPr txBox="1"/>
          <p:nvPr/>
        </p:nvSpPr>
        <p:spPr>
          <a:xfrm>
            <a:off x="1007280" y="5296967"/>
            <a:ext cx="3488520" cy="461665"/>
          </a:xfrm>
          <a:prstGeom prst="rect">
            <a:avLst/>
          </a:prstGeom>
          <a:noFill/>
        </p:spPr>
        <p:txBody>
          <a:bodyPr wrap="square" rtlCol="0">
            <a:spAutoFit/>
          </a:bodyPr>
          <a:lstStyle/>
          <a:p>
            <a:r>
              <a:rPr lang="en-US" sz="2400" b="1" dirty="0" smtClean="0">
                <a:solidFill>
                  <a:srgbClr val="00B0F0"/>
                </a:solidFill>
              </a:rPr>
              <a:t>   10</a:t>
            </a:r>
            <a:r>
              <a:rPr lang="en-US" sz="2400" b="1" dirty="0" smtClean="0"/>
              <a:t>                    </a:t>
            </a:r>
            <a:r>
              <a:rPr lang="en-US" sz="2400" b="1" dirty="0" smtClean="0">
                <a:solidFill>
                  <a:srgbClr val="FF0000"/>
                </a:solidFill>
              </a:rPr>
              <a:t>8</a:t>
            </a:r>
            <a:endParaRPr lang="en-US" sz="2400" b="1" dirty="0">
              <a:solidFill>
                <a:srgbClr val="FF0000"/>
              </a:solidFill>
            </a:endParaRPr>
          </a:p>
        </p:txBody>
      </p:sp>
    </p:spTree>
    <p:extLst>
      <p:ext uri="{BB962C8B-B14F-4D97-AF65-F5344CB8AC3E}">
        <p14:creationId xmlns:p14="http://schemas.microsoft.com/office/powerpoint/2010/main" val="11421870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838200"/>
            <a:ext cx="8229600" cy="1143000"/>
          </a:xfrm>
        </p:spPr>
        <p:txBody>
          <a:bodyPr/>
          <a:lstStyle/>
          <a:p>
            <a:pPr eaLnBrk="1" hangingPunct="1"/>
            <a:r>
              <a:rPr lang="en-CA" altLang="en-US" dirty="0" smtClean="0"/>
              <a:t>Types of Traders</a:t>
            </a:r>
            <a:endParaRPr lang="en-US" altLang="en-US" dirty="0" smtClean="0"/>
          </a:p>
        </p:txBody>
      </p:sp>
      <p:sp>
        <p:nvSpPr>
          <p:cNvPr id="2458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458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FD7BB20F-846D-4062-A006-CB82E50FAD3F}" type="slidenum">
              <a:rPr lang="en-US" altLang="en-US" sz="1400" smtClean="0">
                <a:latin typeface="Arial" charset="0"/>
              </a:rPr>
              <a:pPr eaLnBrk="1" hangingPunct="1">
                <a:spcBef>
                  <a:spcPct val="0"/>
                </a:spcBef>
                <a:buFontTx/>
                <a:buNone/>
              </a:pPr>
              <a:t>43</a:t>
            </a:fld>
            <a:endParaRPr lang="en-US" altLang="en-US" sz="1400" smtClean="0">
              <a:latin typeface="Arial" charset="0"/>
            </a:endParaRPr>
          </a:p>
        </p:txBody>
      </p:sp>
      <p:pic>
        <p:nvPicPr>
          <p:cNvPr id="4" name="Picture 3"/>
          <p:cNvPicPr>
            <a:picLocks noChangeAspect="1"/>
          </p:cNvPicPr>
          <p:nvPr/>
        </p:nvPicPr>
        <p:blipFill>
          <a:blip r:embed="rId5"/>
          <a:stretch>
            <a:fillRect/>
          </a:stretch>
        </p:blipFill>
        <p:spPr>
          <a:xfrm>
            <a:off x="200025" y="2266950"/>
            <a:ext cx="8743950" cy="3771900"/>
          </a:xfrm>
          <a:prstGeom prst="rect">
            <a:avLst/>
          </a:prstGeom>
        </p:spPr>
      </p:pic>
    </p:spTree>
    <p:extLst>
      <p:ext uri="{BB962C8B-B14F-4D97-AF65-F5344CB8AC3E}">
        <p14:creationId xmlns:p14="http://schemas.microsoft.com/office/powerpoint/2010/main" val="328804278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838200"/>
            <a:ext cx="8229600" cy="1143000"/>
          </a:xfrm>
        </p:spPr>
        <p:txBody>
          <a:bodyPr/>
          <a:lstStyle/>
          <a:p>
            <a:pPr eaLnBrk="1" hangingPunct="1"/>
            <a:r>
              <a:rPr lang="en-CA" altLang="en-US" dirty="0" smtClean="0"/>
              <a:t>Types of Orders</a:t>
            </a:r>
            <a:endParaRPr lang="en-US" altLang="en-US" dirty="0" smtClean="0"/>
          </a:p>
        </p:txBody>
      </p:sp>
      <p:sp>
        <p:nvSpPr>
          <p:cNvPr id="24579" name="Content Placeholder 2"/>
          <p:cNvSpPr>
            <a:spLocks noGrp="1"/>
          </p:cNvSpPr>
          <p:nvPr>
            <p:ph sz="half" idx="2"/>
          </p:nvPr>
        </p:nvSpPr>
        <p:spPr/>
        <p:txBody>
          <a:bodyPr/>
          <a:lstStyle/>
          <a:p>
            <a:pPr marL="0" indent="0" eaLnBrk="1" hangingPunct="1">
              <a:buNone/>
            </a:pPr>
            <a:r>
              <a:rPr lang="en-CA" altLang="en-US" sz="2800" dirty="0" smtClean="0"/>
              <a:t> </a:t>
            </a:r>
          </a:p>
          <a:p>
            <a:pPr eaLnBrk="1" hangingPunct="1"/>
            <a:r>
              <a:rPr lang="en-CA" altLang="en-US" sz="2800" dirty="0" smtClean="0"/>
              <a:t>Limit</a:t>
            </a:r>
          </a:p>
          <a:p>
            <a:pPr eaLnBrk="1" hangingPunct="1"/>
            <a:r>
              <a:rPr lang="en-CA" altLang="en-US" sz="2800" dirty="0" smtClean="0"/>
              <a:t>Stop</a:t>
            </a:r>
          </a:p>
          <a:p>
            <a:pPr eaLnBrk="1" hangingPunct="1"/>
            <a:r>
              <a:rPr lang="en-CA" altLang="en-US" sz="2800" dirty="0" smtClean="0"/>
              <a:t>Stop-limit</a:t>
            </a:r>
          </a:p>
          <a:p>
            <a:pPr eaLnBrk="1" hangingPunct="1"/>
            <a:endParaRPr lang="en-US" altLang="en-US" dirty="0" smtClean="0"/>
          </a:p>
        </p:txBody>
      </p:sp>
      <p:sp>
        <p:nvSpPr>
          <p:cNvPr id="24580" name="Content Placeholder 7"/>
          <p:cNvSpPr>
            <a:spLocks noGrp="1"/>
          </p:cNvSpPr>
          <p:nvPr>
            <p:ph sz="quarter" idx="4"/>
          </p:nvPr>
        </p:nvSpPr>
        <p:spPr/>
        <p:txBody>
          <a:bodyPr/>
          <a:lstStyle/>
          <a:p>
            <a:pPr eaLnBrk="1" hangingPunct="1"/>
            <a:r>
              <a:rPr lang="en-CA" altLang="en-US" sz="2800" dirty="0"/>
              <a:t>Market-if touched</a:t>
            </a:r>
          </a:p>
          <a:p>
            <a:pPr eaLnBrk="1" hangingPunct="1"/>
            <a:r>
              <a:rPr lang="en-CA" altLang="en-US" sz="2800" dirty="0" smtClean="0"/>
              <a:t>Discretionary</a:t>
            </a:r>
          </a:p>
          <a:p>
            <a:pPr eaLnBrk="1" hangingPunct="1"/>
            <a:r>
              <a:rPr lang="en-CA" altLang="en-US" sz="2800" dirty="0" smtClean="0"/>
              <a:t>Time of day</a:t>
            </a:r>
          </a:p>
          <a:p>
            <a:pPr eaLnBrk="1" hangingPunct="1"/>
            <a:r>
              <a:rPr lang="en-CA" altLang="en-US" sz="2800" dirty="0" smtClean="0"/>
              <a:t>Open</a:t>
            </a:r>
          </a:p>
          <a:p>
            <a:pPr eaLnBrk="1" hangingPunct="1"/>
            <a:r>
              <a:rPr lang="en-CA" altLang="en-US" sz="2800" dirty="0" smtClean="0"/>
              <a:t>Fill or kill</a:t>
            </a:r>
          </a:p>
          <a:p>
            <a:pPr eaLnBrk="1" hangingPunct="1"/>
            <a:endParaRPr lang="en-US" altLang="en-US" dirty="0" smtClean="0"/>
          </a:p>
        </p:txBody>
      </p:sp>
      <p:sp>
        <p:nvSpPr>
          <p:cNvPr id="24581"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458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FD7BB20F-846D-4062-A006-CB82E50FAD3F}" type="slidenum">
              <a:rPr lang="en-US" altLang="en-US" sz="1400" smtClean="0">
                <a:latin typeface="Arial" charset="0"/>
              </a:rPr>
              <a:pPr eaLnBrk="1" hangingPunct="1">
                <a:spcBef>
                  <a:spcPct val="0"/>
                </a:spcBef>
                <a:buFontTx/>
                <a:buNone/>
              </a:pPr>
              <a:t>44</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8" name="Slide Number Placeholder 7"/>
          <p:cNvSpPr>
            <a:spLocks noGrp="1"/>
          </p:cNvSpPr>
          <p:nvPr>
            <p:ph type="sldNum" sz="quarter" idx="12"/>
          </p:nvPr>
        </p:nvSpPr>
        <p:spPr/>
        <p:txBody>
          <a:bodyPr/>
          <a:lstStyle/>
          <a:p>
            <a:pPr>
              <a:defRPr/>
            </a:pPr>
            <a:fld id="{8749891F-5E13-4DF5-9FD6-9F860B36ED55}" type="slidenum">
              <a:rPr lang="en-US" smtClean="0"/>
              <a:pPr>
                <a:defRPr/>
              </a:pPr>
              <a:t>45</a:t>
            </a:fld>
            <a:endParaRPr lang="en-US"/>
          </a:p>
        </p:txBody>
      </p:sp>
      <p:sp>
        <p:nvSpPr>
          <p:cNvPr id="10" name="TextBox 9"/>
          <p:cNvSpPr txBox="1"/>
          <p:nvPr/>
        </p:nvSpPr>
        <p:spPr>
          <a:xfrm>
            <a:off x="2819400" y="890453"/>
            <a:ext cx="5486400" cy="769441"/>
          </a:xfrm>
          <a:prstGeom prst="rect">
            <a:avLst/>
          </a:prstGeom>
          <a:noFill/>
        </p:spPr>
        <p:txBody>
          <a:bodyPr wrap="square" rtlCol="0">
            <a:spAutoFit/>
          </a:bodyPr>
          <a:lstStyle/>
          <a:p>
            <a:r>
              <a:rPr lang="en-US" sz="4400" b="1" i="1" dirty="0" smtClean="0">
                <a:solidFill>
                  <a:schemeClr val="tx2"/>
                </a:solidFill>
                <a:latin typeface="+mj-lt"/>
                <a:ea typeface="+mj-ea"/>
                <a:cs typeface="+mj-cs"/>
              </a:rPr>
              <a:t>LIMIT </a:t>
            </a:r>
            <a:r>
              <a:rPr lang="en-US" sz="4400" b="1" i="1" dirty="0">
                <a:solidFill>
                  <a:schemeClr val="tx2"/>
                </a:solidFill>
                <a:latin typeface="+mj-lt"/>
                <a:ea typeface="+mj-ea"/>
                <a:cs typeface="+mj-cs"/>
              </a:rPr>
              <a:t>ORDER</a:t>
            </a:r>
          </a:p>
        </p:txBody>
      </p:sp>
      <p:pic>
        <p:nvPicPr>
          <p:cNvPr id="11" name="Picture 10"/>
          <p:cNvPicPr>
            <a:picLocks noChangeAspect="1"/>
          </p:cNvPicPr>
          <p:nvPr/>
        </p:nvPicPr>
        <p:blipFill>
          <a:blip r:embed="rId2"/>
          <a:stretch>
            <a:fillRect/>
          </a:stretch>
        </p:blipFill>
        <p:spPr>
          <a:xfrm>
            <a:off x="914400" y="1828800"/>
            <a:ext cx="7270865" cy="4200692"/>
          </a:xfrm>
          <a:prstGeom prst="rect">
            <a:avLst/>
          </a:prstGeom>
        </p:spPr>
      </p:pic>
      <mc:AlternateContent xmlns:mc="http://schemas.openxmlformats.org/markup-compatibility/2006" xmlns:p14="http://schemas.microsoft.com/office/powerpoint/2010/main">
        <mc:Choice Requires="p14">
          <p:contentPart p14:bwMode="auto" r:id="rId3">
            <p14:nvContentPartPr>
              <p14:cNvPr id="12" name="Ink 11"/>
              <p14:cNvContentPartPr/>
              <p14:nvPr/>
            </p14:nvContentPartPr>
            <p14:xfrm>
              <a:off x="2830680" y="1830600"/>
              <a:ext cx="5224320" cy="4331160"/>
            </p14:xfrm>
          </p:contentPart>
        </mc:Choice>
        <mc:Fallback xmlns="">
          <p:pic>
            <p:nvPicPr>
              <p:cNvPr id="12" name="Ink 11"/>
              <p:cNvPicPr/>
              <p:nvPr/>
            </p:nvPicPr>
            <p:blipFill>
              <a:blip r:embed="rId4"/>
              <a:stretch>
                <a:fillRect/>
              </a:stretch>
            </p:blipFill>
            <p:spPr>
              <a:xfrm>
                <a:off x="2821320" y="1821240"/>
                <a:ext cx="5243040" cy="4349880"/>
              </a:xfrm>
              <a:prstGeom prst="rect">
                <a:avLst/>
              </a:prstGeom>
            </p:spPr>
          </p:pic>
        </mc:Fallback>
      </mc:AlternateContent>
    </p:spTree>
    <p:extLst>
      <p:ext uri="{BB962C8B-B14F-4D97-AF65-F5344CB8AC3E}">
        <p14:creationId xmlns:p14="http://schemas.microsoft.com/office/powerpoint/2010/main" val="15203601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a:xfrm>
            <a:off x="1828800" y="6372208"/>
            <a:ext cx="5486400" cy="457200"/>
          </a:xfrm>
        </p:spPr>
        <p:txBody>
          <a:bodyPr/>
          <a:lstStyle/>
          <a:p>
            <a:pPr>
              <a:defRPr/>
            </a:pPr>
            <a:r>
              <a:rPr lang="en-CA" sz="800" dirty="0" smtClean="0"/>
              <a:t>Options, Futures, and Other Derivatives, 9th  Edition,  Copyright © John C. Hull 2014</a:t>
            </a:r>
            <a:endParaRPr lang="en-US" sz="800" dirty="0"/>
          </a:p>
        </p:txBody>
      </p:sp>
      <p:sp>
        <p:nvSpPr>
          <p:cNvPr id="8" name="Slide Number Placeholder 7"/>
          <p:cNvSpPr>
            <a:spLocks noGrp="1"/>
          </p:cNvSpPr>
          <p:nvPr>
            <p:ph type="sldNum" sz="quarter" idx="12"/>
          </p:nvPr>
        </p:nvSpPr>
        <p:spPr/>
        <p:txBody>
          <a:bodyPr/>
          <a:lstStyle/>
          <a:p>
            <a:pPr>
              <a:defRPr/>
            </a:pPr>
            <a:fld id="{8749891F-5E13-4DF5-9FD6-9F860B36ED55}" type="slidenum">
              <a:rPr lang="en-US" smtClean="0"/>
              <a:pPr>
                <a:defRPr/>
              </a:pPr>
              <a:t>46</a:t>
            </a:fld>
            <a:endParaRPr lang="en-US"/>
          </a:p>
        </p:txBody>
      </p:sp>
      <p:pic>
        <p:nvPicPr>
          <p:cNvPr id="11" name="Picture 10"/>
          <p:cNvPicPr>
            <a:picLocks noChangeAspect="1"/>
          </p:cNvPicPr>
          <p:nvPr/>
        </p:nvPicPr>
        <p:blipFill>
          <a:blip r:embed="rId2"/>
          <a:stretch>
            <a:fillRect/>
          </a:stretch>
        </p:blipFill>
        <p:spPr>
          <a:xfrm>
            <a:off x="228600" y="1371600"/>
            <a:ext cx="8458200" cy="4495800"/>
          </a:xfrm>
          <a:prstGeom prst="rect">
            <a:avLst/>
          </a:prstGeom>
        </p:spPr>
      </p:pic>
      <p:sp>
        <p:nvSpPr>
          <p:cNvPr id="12" name="TextBox 11"/>
          <p:cNvSpPr txBox="1"/>
          <p:nvPr/>
        </p:nvSpPr>
        <p:spPr>
          <a:xfrm>
            <a:off x="2819400" y="914400"/>
            <a:ext cx="5486400" cy="769441"/>
          </a:xfrm>
          <a:prstGeom prst="rect">
            <a:avLst/>
          </a:prstGeom>
          <a:noFill/>
        </p:spPr>
        <p:txBody>
          <a:bodyPr wrap="square" rtlCol="0">
            <a:spAutoFit/>
          </a:bodyPr>
          <a:lstStyle/>
          <a:p>
            <a:r>
              <a:rPr lang="en-US" sz="4400" b="1" i="1" dirty="0">
                <a:solidFill>
                  <a:schemeClr val="tx2"/>
                </a:solidFill>
                <a:latin typeface="+mj-lt"/>
                <a:ea typeface="+mj-ea"/>
                <a:cs typeface="+mj-cs"/>
              </a:rPr>
              <a:t>STOP ORDER</a:t>
            </a:r>
          </a:p>
        </p:txBody>
      </p:sp>
      <p:sp>
        <p:nvSpPr>
          <p:cNvPr id="3" name="TextBox 2"/>
          <p:cNvSpPr txBox="1"/>
          <p:nvPr/>
        </p:nvSpPr>
        <p:spPr>
          <a:xfrm>
            <a:off x="228600" y="2438400"/>
            <a:ext cx="838200" cy="369332"/>
          </a:xfrm>
          <a:prstGeom prst="rect">
            <a:avLst/>
          </a:prstGeom>
          <a:noFill/>
        </p:spPr>
        <p:txBody>
          <a:bodyPr wrap="square" rtlCol="0">
            <a:spAutoFit/>
          </a:bodyPr>
          <a:lstStyle/>
          <a:p>
            <a:r>
              <a:rPr lang="en-US" dirty="0" smtClean="0">
                <a:solidFill>
                  <a:srgbClr val="FF0000"/>
                </a:solidFill>
              </a:rPr>
              <a:t>10$</a:t>
            </a:r>
            <a:endParaRPr lang="en-US" dirty="0">
              <a:solidFill>
                <a:srgbClr val="FF0000"/>
              </a:solidFill>
            </a:endParaRPr>
          </a:p>
        </p:txBody>
      </p:sp>
      <p:sp>
        <p:nvSpPr>
          <p:cNvPr id="4" name="TextBox 3"/>
          <p:cNvSpPr txBox="1"/>
          <p:nvPr/>
        </p:nvSpPr>
        <p:spPr>
          <a:xfrm>
            <a:off x="381000" y="3962400"/>
            <a:ext cx="685800" cy="381000"/>
          </a:xfrm>
          <a:prstGeom prst="rect">
            <a:avLst/>
          </a:prstGeom>
          <a:noFill/>
        </p:spPr>
        <p:txBody>
          <a:bodyPr wrap="square" rtlCol="0">
            <a:spAutoFit/>
          </a:bodyPr>
          <a:lstStyle/>
          <a:p>
            <a:r>
              <a:rPr lang="en-US" dirty="0" smtClean="0">
                <a:solidFill>
                  <a:srgbClr val="FF0000"/>
                </a:solidFill>
              </a:rPr>
              <a:t>5$</a:t>
            </a:r>
            <a:endParaRPr lang="en-US" dirty="0">
              <a:solidFill>
                <a:srgbClr val="FF0000"/>
              </a:solidFill>
            </a:endParaRPr>
          </a:p>
        </p:txBody>
      </p:sp>
      <mc:AlternateContent xmlns:mc="http://schemas.openxmlformats.org/markup-compatibility/2006" xmlns:p14="http://schemas.microsoft.com/office/powerpoint/2010/main">
        <mc:Choice Requires="p14">
          <p:contentPart p14:bwMode="auto" r:id="rId3">
            <p14:nvContentPartPr>
              <p14:cNvPr id="5" name="Ink 4"/>
              <p14:cNvContentPartPr/>
              <p14:nvPr/>
            </p14:nvContentPartPr>
            <p14:xfrm>
              <a:off x="125280" y="2295000"/>
              <a:ext cx="8483400" cy="3527640"/>
            </p14:xfrm>
          </p:contentPart>
        </mc:Choice>
        <mc:Fallback xmlns="">
          <p:pic>
            <p:nvPicPr>
              <p:cNvPr id="5" name="Ink 4"/>
              <p:cNvPicPr/>
              <p:nvPr/>
            </p:nvPicPr>
            <p:blipFill>
              <a:blip r:embed="rId4"/>
              <a:stretch>
                <a:fillRect/>
              </a:stretch>
            </p:blipFill>
            <p:spPr>
              <a:xfrm>
                <a:off x="115920" y="2285640"/>
                <a:ext cx="8502120" cy="3546360"/>
              </a:xfrm>
              <a:prstGeom prst="rect">
                <a:avLst/>
              </a:prstGeom>
            </p:spPr>
          </p:pic>
        </mc:Fallback>
      </mc:AlternateContent>
    </p:spTree>
    <p:extLst>
      <p:ext uri="{BB962C8B-B14F-4D97-AF65-F5344CB8AC3E}">
        <p14:creationId xmlns:p14="http://schemas.microsoft.com/office/powerpoint/2010/main" val="42026668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8" name="Slide Number Placeholder 7"/>
          <p:cNvSpPr>
            <a:spLocks noGrp="1"/>
          </p:cNvSpPr>
          <p:nvPr>
            <p:ph type="sldNum" sz="quarter" idx="12"/>
          </p:nvPr>
        </p:nvSpPr>
        <p:spPr/>
        <p:txBody>
          <a:bodyPr/>
          <a:lstStyle/>
          <a:p>
            <a:pPr>
              <a:defRPr/>
            </a:pPr>
            <a:fld id="{8749891F-5E13-4DF5-9FD6-9F860B36ED55}" type="slidenum">
              <a:rPr lang="en-US" smtClean="0"/>
              <a:pPr>
                <a:defRPr/>
              </a:pPr>
              <a:t>47</a:t>
            </a:fld>
            <a:endParaRPr lang="en-US"/>
          </a:p>
        </p:txBody>
      </p:sp>
      <p:pic>
        <p:nvPicPr>
          <p:cNvPr id="9" name="Picture 8"/>
          <p:cNvPicPr>
            <a:picLocks noChangeAspect="1"/>
          </p:cNvPicPr>
          <p:nvPr/>
        </p:nvPicPr>
        <p:blipFill>
          <a:blip r:embed="rId2"/>
          <a:stretch>
            <a:fillRect/>
          </a:stretch>
        </p:blipFill>
        <p:spPr>
          <a:xfrm>
            <a:off x="169464" y="1257556"/>
            <a:ext cx="8805072" cy="4419600"/>
          </a:xfrm>
          <a:prstGeom prst="rect">
            <a:avLst/>
          </a:prstGeom>
        </p:spPr>
      </p:pic>
      <p:sp>
        <p:nvSpPr>
          <p:cNvPr id="10" name="TextBox 9"/>
          <p:cNvSpPr txBox="1"/>
          <p:nvPr/>
        </p:nvSpPr>
        <p:spPr>
          <a:xfrm>
            <a:off x="2019300" y="838200"/>
            <a:ext cx="5486400" cy="769441"/>
          </a:xfrm>
          <a:prstGeom prst="rect">
            <a:avLst/>
          </a:prstGeom>
          <a:noFill/>
        </p:spPr>
        <p:txBody>
          <a:bodyPr wrap="square" rtlCol="0">
            <a:spAutoFit/>
          </a:bodyPr>
          <a:lstStyle/>
          <a:p>
            <a:r>
              <a:rPr lang="en-US" sz="4400" b="1" i="1" dirty="0" smtClean="0">
                <a:solidFill>
                  <a:schemeClr val="tx2"/>
                </a:solidFill>
                <a:latin typeface="+mj-lt"/>
                <a:ea typeface="+mj-ea"/>
                <a:cs typeface="+mj-cs"/>
              </a:rPr>
              <a:t>STOP-LIMIT </a:t>
            </a:r>
            <a:r>
              <a:rPr lang="en-US" sz="4400" b="1" i="1" dirty="0">
                <a:solidFill>
                  <a:schemeClr val="tx2"/>
                </a:solidFill>
                <a:latin typeface="+mj-lt"/>
                <a:ea typeface="+mj-ea"/>
                <a:cs typeface="+mj-cs"/>
              </a:rPr>
              <a:t>ORDER</a:t>
            </a:r>
          </a:p>
        </p:txBody>
      </p:sp>
      <p:sp>
        <p:nvSpPr>
          <p:cNvPr id="11" name="TextBox 10"/>
          <p:cNvSpPr txBox="1"/>
          <p:nvPr/>
        </p:nvSpPr>
        <p:spPr>
          <a:xfrm>
            <a:off x="0" y="2209800"/>
            <a:ext cx="609600" cy="381000"/>
          </a:xfrm>
          <a:prstGeom prst="rect">
            <a:avLst/>
          </a:prstGeom>
          <a:noFill/>
        </p:spPr>
        <p:txBody>
          <a:bodyPr wrap="square" rtlCol="0">
            <a:spAutoFit/>
          </a:bodyPr>
          <a:lstStyle/>
          <a:p>
            <a:r>
              <a:rPr lang="en-US" dirty="0" smtClean="0">
                <a:solidFill>
                  <a:srgbClr val="FF0000"/>
                </a:solidFill>
              </a:rPr>
              <a:t>10$</a:t>
            </a:r>
            <a:endParaRPr lang="en-US" dirty="0">
              <a:solidFill>
                <a:srgbClr val="FF0000"/>
              </a:solidFill>
            </a:endParaRPr>
          </a:p>
        </p:txBody>
      </p:sp>
      <p:sp>
        <p:nvSpPr>
          <p:cNvPr id="12" name="TextBox 11"/>
          <p:cNvSpPr txBox="1"/>
          <p:nvPr/>
        </p:nvSpPr>
        <p:spPr>
          <a:xfrm>
            <a:off x="1447800" y="3467356"/>
            <a:ext cx="571500" cy="369332"/>
          </a:xfrm>
          <a:prstGeom prst="rect">
            <a:avLst/>
          </a:prstGeom>
          <a:noFill/>
        </p:spPr>
        <p:txBody>
          <a:bodyPr wrap="square" rtlCol="0">
            <a:spAutoFit/>
          </a:bodyPr>
          <a:lstStyle/>
          <a:p>
            <a:r>
              <a:rPr lang="en-US" dirty="0" smtClean="0">
                <a:solidFill>
                  <a:srgbClr val="FF0000"/>
                </a:solidFill>
              </a:rPr>
              <a:t>5$</a:t>
            </a:r>
            <a:endParaRPr lang="en-US" dirty="0">
              <a:solidFill>
                <a:srgbClr val="FF0000"/>
              </a:solidFill>
            </a:endParaRPr>
          </a:p>
        </p:txBody>
      </p:sp>
      <p:sp>
        <p:nvSpPr>
          <p:cNvPr id="13" name="TextBox 12"/>
          <p:cNvSpPr txBox="1"/>
          <p:nvPr/>
        </p:nvSpPr>
        <p:spPr>
          <a:xfrm>
            <a:off x="1447800" y="4038600"/>
            <a:ext cx="571500" cy="381000"/>
          </a:xfrm>
          <a:prstGeom prst="rect">
            <a:avLst/>
          </a:prstGeom>
          <a:noFill/>
        </p:spPr>
        <p:txBody>
          <a:bodyPr wrap="square" rtlCol="0">
            <a:spAutoFit/>
          </a:bodyPr>
          <a:lstStyle/>
          <a:p>
            <a:r>
              <a:rPr lang="en-US" dirty="0" smtClean="0">
                <a:solidFill>
                  <a:srgbClr val="FF0000"/>
                </a:solidFill>
              </a:rPr>
              <a:t>3$</a:t>
            </a:r>
            <a:endParaRPr lang="en-US" dirty="0">
              <a:solidFill>
                <a:srgbClr val="FF0000"/>
              </a:solidFill>
            </a:endParaRPr>
          </a:p>
        </p:txBody>
      </p:sp>
      <mc:AlternateContent xmlns:mc="http://schemas.openxmlformats.org/markup-compatibility/2006" xmlns:p14="http://schemas.microsoft.com/office/powerpoint/2010/main">
        <mc:Choice Requires="p14">
          <p:contentPart p14:bwMode="auto" r:id="rId3">
            <p14:nvContentPartPr>
              <p14:cNvPr id="14" name="Ink 13"/>
              <p14:cNvContentPartPr/>
              <p14:nvPr/>
            </p14:nvContentPartPr>
            <p14:xfrm>
              <a:off x="9000" y="2098440"/>
              <a:ext cx="9010440" cy="2938320"/>
            </p14:xfrm>
          </p:contentPart>
        </mc:Choice>
        <mc:Fallback xmlns="">
          <p:pic>
            <p:nvPicPr>
              <p:cNvPr id="14" name="Ink 13"/>
              <p:cNvPicPr/>
              <p:nvPr/>
            </p:nvPicPr>
            <p:blipFill>
              <a:blip r:embed="rId4"/>
              <a:stretch>
                <a:fillRect/>
              </a:stretch>
            </p:blipFill>
            <p:spPr>
              <a:xfrm>
                <a:off x="-360" y="2089080"/>
                <a:ext cx="9029160" cy="2957040"/>
              </a:xfrm>
              <a:prstGeom prst="rect">
                <a:avLst/>
              </a:prstGeom>
            </p:spPr>
          </p:pic>
        </mc:Fallback>
      </mc:AlternateContent>
    </p:spTree>
    <p:extLst>
      <p:ext uri="{BB962C8B-B14F-4D97-AF65-F5344CB8AC3E}">
        <p14:creationId xmlns:p14="http://schemas.microsoft.com/office/powerpoint/2010/main" val="108420060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a:xfrm>
            <a:off x="1828800" y="6372208"/>
            <a:ext cx="5486400" cy="457200"/>
          </a:xfrm>
        </p:spPr>
        <p:txBody>
          <a:bodyPr/>
          <a:lstStyle/>
          <a:p>
            <a:pPr>
              <a:defRPr/>
            </a:pPr>
            <a:r>
              <a:rPr lang="en-CA" sz="800" dirty="0" smtClean="0"/>
              <a:t>Options, Futures, and Other Derivatives, 9th  Edition,  Copyright © John C. Hull 2014</a:t>
            </a:r>
            <a:endParaRPr lang="en-US" sz="800" dirty="0"/>
          </a:p>
        </p:txBody>
      </p:sp>
      <p:sp>
        <p:nvSpPr>
          <p:cNvPr id="8" name="Slide Number Placeholder 7"/>
          <p:cNvSpPr>
            <a:spLocks noGrp="1"/>
          </p:cNvSpPr>
          <p:nvPr>
            <p:ph type="sldNum" sz="quarter" idx="12"/>
          </p:nvPr>
        </p:nvSpPr>
        <p:spPr/>
        <p:txBody>
          <a:bodyPr/>
          <a:lstStyle/>
          <a:p>
            <a:pPr>
              <a:defRPr/>
            </a:pPr>
            <a:fld id="{8749891F-5E13-4DF5-9FD6-9F860B36ED55}" type="slidenum">
              <a:rPr lang="en-US" smtClean="0"/>
              <a:pPr>
                <a:defRPr/>
              </a:pPr>
              <a:t>48</a:t>
            </a:fld>
            <a:endParaRPr lang="en-US"/>
          </a:p>
        </p:txBody>
      </p:sp>
      <p:sp>
        <p:nvSpPr>
          <p:cNvPr id="12" name="TextBox 11"/>
          <p:cNvSpPr txBox="1"/>
          <p:nvPr/>
        </p:nvSpPr>
        <p:spPr>
          <a:xfrm>
            <a:off x="2819400" y="914400"/>
            <a:ext cx="5486400" cy="769441"/>
          </a:xfrm>
          <a:prstGeom prst="rect">
            <a:avLst/>
          </a:prstGeom>
          <a:noFill/>
        </p:spPr>
        <p:txBody>
          <a:bodyPr wrap="square" rtlCol="0">
            <a:spAutoFit/>
          </a:bodyPr>
          <a:lstStyle/>
          <a:p>
            <a:r>
              <a:rPr lang="en-US" sz="4400" b="1" i="1" dirty="0">
                <a:solidFill>
                  <a:schemeClr val="tx2"/>
                </a:solidFill>
                <a:latin typeface="+mj-lt"/>
                <a:ea typeface="+mj-ea"/>
                <a:cs typeface="+mj-cs"/>
              </a:rPr>
              <a:t>STOP ORDER</a:t>
            </a:r>
          </a:p>
        </p:txBody>
      </p:sp>
      <p:pic>
        <p:nvPicPr>
          <p:cNvPr id="14" name="Picture 13"/>
          <p:cNvPicPr>
            <a:picLocks noChangeAspect="1"/>
          </p:cNvPicPr>
          <p:nvPr/>
        </p:nvPicPr>
        <p:blipFill>
          <a:blip r:embed="rId2"/>
          <a:stretch>
            <a:fillRect/>
          </a:stretch>
        </p:blipFill>
        <p:spPr>
          <a:xfrm>
            <a:off x="304800" y="2280524"/>
            <a:ext cx="8580604" cy="2962990"/>
          </a:xfrm>
          <a:prstGeom prst="rect">
            <a:avLst/>
          </a:prstGeom>
        </p:spPr>
      </p:pic>
      <mc:AlternateContent xmlns:mc="http://schemas.openxmlformats.org/markup-compatibility/2006" xmlns:p14="http://schemas.microsoft.com/office/powerpoint/2010/main">
        <mc:Choice Requires="p14">
          <p:contentPart p14:bwMode="auto" r:id="rId3">
            <p14:nvContentPartPr>
              <p14:cNvPr id="15" name="Ink 14"/>
              <p14:cNvContentPartPr/>
              <p14:nvPr/>
            </p14:nvContentPartPr>
            <p14:xfrm>
              <a:off x="455400" y="2419920"/>
              <a:ext cx="6778080" cy="2911320"/>
            </p14:xfrm>
          </p:contentPart>
        </mc:Choice>
        <mc:Fallback xmlns="">
          <p:pic>
            <p:nvPicPr>
              <p:cNvPr id="15" name="Ink 14"/>
              <p:cNvPicPr/>
              <p:nvPr/>
            </p:nvPicPr>
            <p:blipFill>
              <a:blip r:embed="rId4"/>
              <a:stretch>
                <a:fillRect/>
              </a:stretch>
            </p:blipFill>
            <p:spPr>
              <a:xfrm>
                <a:off x="446040" y="2410560"/>
                <a:ext cx="6796800" cy="2930040"/>
              </a:xfrm>
              <a:prstGeom prst="rect">
                <a:avLst/>
              </a:prstGeom>
            </p:spPr>
          </p:pic>
        </mc:Fallback>
      </mc:AlternateContent>
    </p:spTree>
    <p:extLst>
      <p:ext uri="{BB962C8B-B14F-4D97-AF65-F5344CB8AC3E}">
        <p14:creationId xmlns:p14="http://schemas.microsoft.com/office/powerpoint/2010/main" val="240916910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6"/>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8" name="Slide Number Placeholder 7"/>
          <p:cNvSpPr>
            <a:spLocks noGrp="1"/>
          </p:cNvSpPr>
          <p:nvPr>
            <p:ph type="sldNum" sz="quarter" idx="12"/>
          </p:nvPr>
        </p:nvSpPr>
        <p:spPr/>
        <p:txBody>
          <a:bodyPr/>
          <a:lstStyle/>
          <a:p>
            <a:pPr>
              <a:defRPr/>
            </a:pPr>
            <a:fld id="{8749891F-5E13-4DF5-9FD6-9F860B36ED55}" type="slidenum">
              <a:rPr lang="en-US" smtClean="0"/>
              <a:pPr>
                <a:defRPr/>
              </a:pPr>
              <a:t>49</a:t>
            </a:fld>
            <a:endParaRPr lang="en-US"/>
          </a:p>
        </p:txBody>
      </p:sp>
      <p:sp>
        <p:nvSpPr>
          <p:cNvPr id="10" name="TextBox 9"/>
          <p:cNvSpPr txBox="1"/>
          <p:nvPr/>
        </p:nvSpPr>
        <p:spPr>
          <a:xfrm>
            <a:off x="2019300" y="838200"/>
            <a:ext cx="5486400" cy="769441"/>
          </a:xfrm>
          <a:prstGeom prst="rect">
            <a:avLst/>
          </a:prstGeom>
          <a:noFill/>
        </p:spPr>
        <p:txBody>
          <a:bodyPr wrap="square" rtlCol="0">
            <a:spAutoFit/>
          </a:bodyPr>
          <a:lstStyle/>
          <a:p>
            <a:r>
              <a:rPr lang="en-US" sz="4400" b="1" i="1" dirty="0" smtClean="0">
                <a:solidFill>
                  <a:schemeClr val="tx2"/>
                </a:solidFill>
                <a:latin typeface="+mj-lt"/>
                <a:ea typeface="+mj-ea"/>
                <a:cs typeface="+mj-cs"/>
              </a:rPr>
              <a:t>STOP-LIMIT </a:t>
            </a:r>
            <a:r>
              <a:rPr lang="en-US" sz="4400" b="1" i="1" dirty="0">
                <a:solidFill>
                  <a:schemeClr val="tx2"/>
                </a:solidFill>
                <a:latin typeface="+mj-lt"/>
                <a:ea typeface="+mj-ea"/>
                <a:cs typeface="+mj-cs"/>
              </a:rPr>
              <a:t>ORDER</a:t>
            </a:r>
          </a:p>
        </p:txBody>
      </p:sp>
      <p:pic>
        <p:nvPicPr>
          <p:cNvPr id="2" name="Picture 1"/>
          <p:cNvPicPr>
            <a:picLocks noChangeAspect="1"/>
          </p:cNvPicPr>
          <p:nvPr/>
        </p:nvPicPr>
        <p:blipFill>
          <a:blip r:embed="rId2"/>
          <a:stretch>
            <a:fillRect/>
          </a:stretch>
        </p:blipFill>
        <p:spPr>
          <a:xfrm>
            <a:off x="266700" y="2514600"/>
            <a:ext cx="8610600" cy="2657475"/>
          </a:xfrm>
          <a:prstGeom prst="rect">
            <a:avLst/>
          </a:prstGeom>
        </p:spPr>
      </p:pic>
      <mc:AlternateContent xmlns:mc="http://schemas.openxmlformats.org/markup-compatibility/2006" xmlns:p14="http://schemas.microsoft.com/office/powerpoint/2010/main">
        <mc:Choice Requires="p14">
          <p:contentPart p14:bwMode="auto" r:id="rId3">
            <p14:nvContentPartPr>
              <p14:cNvPr id="3" name="Ink 2"/>
              <p14:cNvContentPartPr/>
              <p14:nvPr/>
            </p14:nvContentPartPr>
            <p14:xfrm>
              <a:off x="1482480" y="2830680"/>
              <a:ext cx="7117200" cy="1911240"/>
            </p14:xfrm>
          </p:contentPart>
        </mc:Choice>
        <mc:Fallback xmlns="">
          <p:pic>
            <p:nvPicPr>
              <p:cNvPr id="3" name="Ink 2"/>
              <p:cNvPicPr/>
              <p:nvPr/>
            </p:nvPicPr>
            <p:blipFill>
              <a:blip r:embed="rId4"/>
              <a:stretch>
                <a:fillRect/>
              </a:stretch>
            </p:blipFill>
            <p:spPr>
              <a:xfrm>
                <a:off x="1473120" y="2821320"/>
                <a:ext cx="7135920" cy="1929960"/>
              </a:xfrm>
              <a:prstGeom prst="rect">
                <a:avLst/>
              </a:prstGeom>
            </p:spPr>
          </p:pic>
        </mc:Fallback>
      </mc:AlternateContent>
    </p:spTree>
    <p:extLst>
      <p:ext uri="{BB962C8B-B14F-4D97-AF65-F5344CB8AC3E}">
        <p14:creationId xmlns:p14="http://schemas.microsoft.com/office/powerpoint/2010/main" val="1406374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0" i="0" dirty="0"/>
              <a:t>Price Limits and Position Limits</a:t>
            </a:r>
            <a:endParaRPr lang="en-US" dirty="0"/>
          </a:p>
        </p:txBody>
      </p:sp>
      <p:sp>
        <p:nvSpPr>
          <p:cNvPr id="3" name="Content Placeholder 2"/>
          <p:cNvSpPr>
            <a:spLocks noGrp="1"/>
          </p:cNvSpPr>
          <p:nvPr>
            <p:ph idx="1"/>
          </p:nvPr>
        </p:nvSpPr>
        <p:spPr>
          <a:xfrm>
            <a:off x="685800" y="2147888"/>
            <a:ext cx="3962400" cy="4114800"/>
          </a:xfrm>
        </p:spPr>
        <p:txBody>
          <a:bodyPr/>
          <a:lstStyle/>
          <a:p>
            <a:pPr marL="0" indent="0">
              <a:buNone/>
            </a:pPr>
            <a:r>
              <a:rPr lang="en-US" sz="1800" b="1" dirty="0" smtClean="0"/>
              <a:t>PRICE LIMITS</a:t>
            </a:r>
          </a:p>
          <a:p>
            <a:r>
              <a:rPr lang="en-US" sz="1800" dirty="0" smtClean="0"/>
              <a:t>Limit Down:</a:t>
            </a:r>
          </a:p>
          <a:p>
            <a:pPr marL="0" indent="0">
              <a:buNone/>
            </a:pPr>
            <a:r>
              <a:rPr lang="en-US" sz="1800" dirty="0" smtClean="0"/>
              <a:t> </a:t>
            </a:r>
            <a:r>
              <a:rPr lang="en-US" sz="1800" dirty="0"/>
              <a:t>⇩ </a:t>
            </a:r>
            <a:r>
              <a:rPr lang="en-US" sz="1800" dirty="0" smtClean="0"/>
              <a:t> by the daily price limit</a:t>
            </a:r>
          </a:p>
          <a:p>
            <a:r>
              <a:rPr lang="en-US" sz="1800" dirty="0" smtClean="0"/>
              <a:t>Limit Up:</a:t>
            </a:r>
          </a:p>
          <a:p>
            <a:pPr marL="0" indent="0">
              <a:buNone/>
            </a:pPr>
            <a:r>
              <a:rPr lang="en-US" sz="1800" dirty="0" smtClean="0"/>
              <a:t> ⇧ by the daily price limit</a:t>
            </a:r>
          </a:p>
          <a:p>
            <a:r>
              <a:rPr lang="en-US" sz="1800" dirty="0" smtClean="0"/>
              <a:t>Limit Move:</a:t>
            </a:r>
          </a:p>
          <a:p>
            <a:pPr marL="0" indent="0">
              <a:buNone/>
            </a:pPr>
            <a:r>
              <a:rPr lang="en-US" sz="1800" dirty="0" smtClean="0"/>
              <a:t> ⇳ equal to the daily price limit</a:t>
            </a:r>
          </a:p>
          <a:p>
            <a:pPr marL="0" indent="0">
              <a:buNone/>
            </a:pPr>
            <a:endParaRPr lang="en-US" sz="1800" dirty="0" smtClean="0"/>
          </a:p>
          <a:p>
            <a:pPr marL="0" indent="0">
              <a:buNone/>
            </a:pPr>
            <a:r>
              <a:rPr lang="en-US" sz="1800" b="1" dirty="0" smtClean="0"/>
              <a:t>Purpose: </a:t>
            </a:r>
            <a:r>
              <a:rPr lang="en-US" sz="1800" dirty="0" smtClean="0"/>
              <a:t>speculative excess</a:t>
            </a:r>
            <a:endParaRPr lang="en-US" sz="1800"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5</a:t>
            </a:fld>
            <a:endParaRPr lang="en-US"/>
          </a:p>
        </p:txBody>
      </p:sp>
      <p:sp>
        <p:nvSpPr>
          <p:cNvPr id="6" name="Content Placeholder 2"/>
          <p:cNvSpPr txBox="1">
            <a:spLocks/>
          </p:cNvSpPr>
          <p:nvPr/>
        </p:nvSpPr>
        <p:spPr bwMode="auto">
          <a:xfrm>
            <a:off x="4648200" y="2103437"/>
            <a:ext cx="396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Blip>
                <a:blip r:embed="rId2"/>
              </a:buBlip>
              <a:defRPr sz="28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SzPct val="75000"/>
              <a:buBlip>
                <a:blip r:embed="rId3"/>
              </a:buBlip>
              <a:defRPr sz="2400">
                <a:solidFill>
                  <a:schemeClr val="tx1"/>
                </a:solidFill>
                <a:latin typeface="Arial" pitchFamily="34" charset="0"/>
                <a:cs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Char char="–"/>
              <a:defRPr sz="2000">
                <a:solidFill>
                  <a:schemeClr val="tx1"/>
                </a:solidFill>
                <a:latin typeface="+mn-lt"/>
              </a:defRPr>
            </a:lvl9pPr>
          </a:lstStyle>
          <a:p>
            <a:pPr marL="0" indent="0">
              <a:buNone/>
            </a:pPr>
            <a:r>
              <a:rPr lang="en-US" sz="1800" b="1" kern="0" dirty="0" smtClean="0"/>
              <a:t>POSITION LIMITS</a:t>
            </a:r>
          </a:p>
          <a:p>
            <a:pPr marL="0" indent="0">
              <a:buNone/>
            </a:pPr>
            <a:r>
              <a:rPr lang="en-US" sz="1800" dirty="0"/>
              <a:t>are the maximum number of contracts that a speculator may hold</a:t>
            </a:r>
            <a:r>
              <a:rPr lang="en-US" sz="1800" dirty="0" smtClean="0"/>
              <a:t>.</a:t>
            </a:r>
          </a:p>
          <a:p>
            <a:pPr marL="0" indent="0">
              <a:buNone/>
            </a:pPr>
            <a:endParaRPr lang="en-US" sz="1800" b="1" kern="0" dirty="0"/>
          </a:p>
          <a:p>
            <a:r>
              <a:rPr lang="en-US" sz="1800" b="1" kern="0" dirty="0" smtClean="0"/>
              <a:t>Purpose: </a:t>
            </a:r>
            <a:r>
              <a:rPr lang="en-US" sz="1800" dirty="0"/>
              <a:t>to prevent speculators from exercising undue influence </a:t>
            </a:r>
            <a:r>
              <a:rPr lang="en-US" sz="1800" dirty="0" smtClean="0"/>
              <a:t>on the </a:t>
            </a:r>
            <a:r>
              <a:rPr lang="en-US" sz="1800" dirty="0"/>
              <a:t>market.</a:t>
            </a:r>
            <a:r>
              <a:rPr lang="en-US" sz="1800" b="1" kern="0" dirty="0" smtClean="0"/>
              <a:t> </a:t>
            </a:r>
            <a:endParaRPr lang="en-US" sz="1800" b="1" kern="0" dirty="0"/>
          </a:p>
        </p:txBody>
      </p:sp>
    </p:spTree>
    <p:extLst>
      <p:ext uri="{BB962C8B-B14F-4D97-AF65-F5344CB8AC3E}">
        <p14:creationId xmlns:p14="http://schemas.microsoft.com/office/powerpoint/2010/main" val="2106689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4"/>
          <p:cNvSpPr>
            <a:spLocks noGrp="1" noChangeArrowheads="1"/>
          </p:cNvSpPr>
          <p:nvPr>
            <p:ph type="title"/>
          </p:nvPr>
        </p:nvSpPr>
        <p:spPr/>
        <p:txBody>
          <a:bodyPr lIns="90488" tIns="44450" rIns="90488" bIns="44450"/>
          <a:lstStyle/>
          <a:p>
            <a:pPr eaLnBrk="1" fontAlgn="auto" hangingPunct="1">
              <a:spcAft>
                <a:spcPts val="0"/>
              </a:spcAft>
              <a:defRPr/>
            </a:pPr>
            <a:r>
              <a:rPr lang="en-US">
                <a:solidFill>
                  <a:schemeClr val="tx2">
                    <a:satMod val="130000"/>
                  </a:schemeClr>
                </a:solidFill>
              </a:rPr>
              <a:t>Regulation of Futures</a:t>
            </a:r>
          </a:p>
        </p:txBody>
      </p:sp>
      <p:sp>
        <p:nvSpPr>
          <p:cNvPr id="25603" name="Rectangle 5"/>
          <p:cNvSpPr>
            <a:spLocks noGrp="1" noChangeArrowheads="1"/>
          </p:cNvSpPr>
          <p:nvPr>
            <p:ph idx="1"/>
          </p:nvPr>
        </p:nvSpPr>
        <p:spPr>
          <a:xfrm>
            <a:off x="762000" y="2438400"/>
            <a:ext cx="7015163" cy="3394075"/>
          </a:xfrm>
        </p:spPr>
        <p:txBody>
          <a:bodyPr lIns="90488" tIns="44450" rIns="90488" bIns="44450"/>
          <a:lstStyle/>
          <a:p>
            <a:pPr eaLnBrk="1" hangingPunct="1"/>
            <a:r>
              <a:rPr lang="en-CA" altLang="en-US" smtClean="0">
                <a:latin typeface="Arial" charset="0"/>
                <a:cs typeface="Arial" charset="0"/>
              </a:rPr>
              <a:t>In the US, the regulation of futures markets is primarily the responsibility of the Commodity Futures and Trading Commission (CFTC)</a:t>
            </a:r>
          </a:p>
          <a:p>
            <a:pPr eaLnBrk="1" hangingPunct="1"/>
            <a:r>
              <a:rPr lang="en-CA" altLang="en-US" smtClean="0">
                <a:latin typeface="Arial" charset="0"/>
                <a:cs typeface="Arial" charset="0"/>
              </a:rPr>
              <a:t>Regulators try to protect the public interest and prevent questionable trading practices</a:t>
            </a:r>
            <a:endParaRPr lang="en-US" altLang="en-US" smtClean="0">
              <a:latin typeface="Arial" charset="0"/>
              <a:cs typeface="Arial" charset="0"/>
            </a:endParaRPr>
          </a:p>
          <a:p>
            <a:pPr eaLnBrk="1" hangingPunct="1"/>
            <a:endParaRPr lang="en-US" altLang="en-US" smtClean="0">
              <a:latin typeface="Arial" charset="0"/>
              <a:cs typeface="Arial" charset="0"/>
            </a:endParaRPr>
          </a:p>
          <a:p>
            <a:pPr eaLnBrk="1" hangingPunct="1">
              <a:buFontTx/>
              <a:buNone/>
            </a:pPr>
            <a:endParaRPr lang="en-US" altLang="en-US" smtClean="0">
              <a:latin typeface="Arial" charset="0"/>
              <a:cs typeface="Arial" charset="0"/>
            </a:endParaRPr>
          </a:p>
        </p:txBody>
      </p:sp>
      <p:sp>
        <p:nvSpPr>
          <p:cNvPr id="25604"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5605"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256F6AFC-C026-4081-80E0-27BAC3E0FD4C}" type="slidenum">
              <a:rPr lang="en-US" altLang="en-US" sz="1400" smtClean="0">
                <a:latin typeface="Arial" charset="0"/>
              </a:rPr>
              <a:pPr eaLnBrk="1" hangingPunct="1">
                <a:spcBef>
                  <a:spcPct val="0"/>
                </a:spcBef>
                <a:buFontTx/>
                <a:buNone/>
              </a:pPr>
              <a:t>50</a:t>
            </a:fld>
            <a:endParaRPr lang="en-US" altLang="en-US" sz="1400" smtClean="0">
              <a:latin typeface="Arial" charset="0"/>
            </a:endParaRPr>
          </a:p>
        </p:txBody>
      </p:sp>
      <p:sp>
        <p:nvSpPr>
          <p:cNvPr id="25606"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5607"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Grp="1" noChangeArrowheads="1"/>
          </p:cNvSpPr>
          <p:nvPr>
            <p:ph type="title"/>
          </p:nvPr>
        </p:nvSpPr>
        <p:spPr>
          <a:xfrm>
            <a:off x="1295400" y="685800"/>
            <a:ext cx="7239000" cy="1066800"/>
          </a:xfrm>
        </p:spPr>
        <p:txBody>
          <a:bodyPr lIns="90488" tIns="44450" rIns="90488" bIns="44450"/>
          <a:lstStyle/>
          <a:p>
            <a:pPr eaLnBrk="1" fontAlgn="auto" hangingPunct="1">
              <a:spcAft>
                <a:spcPts val="0"/>
              </a:spcAft>
              <a:defRPr/>
            </a:pPr>
            <a:r>
              <a:rPr lang="en-US" dirty="0">
                <a:solidFill>
                  <a:schemeClr val="tx2">
                    <a:satMod val="130000"/>
                  </a:schemeClr>
                </a:solidFill>
              </a:rPr>
              <a:t>Accounting &amp; Tax</a:t>
            </a:r>
          </a:p>
        </p:txBody>
      </p:sp>
      <p:sp>
        <p:nvSpPr>
          <p:cNvPr id="26627" name="Rectangle 5"/>
          <p:cNvSpPr>
            <a:spLocks noGrp="1" noChangeArrowheads="1"/>
          </p:cNvSpPr>
          <p:nvPr>
            <p:ph idx="1"/>
          </p:nvPr>
        </p:nvSpPr>
        <p:spPr>
          <a:xfrm>
            <a:off x="533400" y="1905000"/>
            <a:ext cx="7848600" cy="3894138"/>
          </a:xfrm>
        </p:spPr>
        <p:txBody>
          <a:bodyPr lIns="90488" tIns="44450" rIns="90488" bIns="44450"/>
          <a:lstStyle/>
          <a:p>
            <a:pPr eaLnBrk="1" hangingPunct="1">
              <a:lnSpc>
                <a:spcPct val="90000"/>
              </a:lnSpc>
            </a:pPr>
            <a:r>
              <a:rPr lang="en-US" altLang="en-US" sz="1600" dirty="0" smtClean="0">
                <a:latin typeface="Arial" charset="0"/>
                <a:cs typeface="Arial" charset="0"/>
              </a:rPr>
              <a:t>Ideally hedging  profits (losses) should be recognized at the same time as the losses (profits) on the item being hedged</a:t>
            </a:r>
          </a:p>
          <a:p>
            <a:pPr eaLnBrk="1" hangingPunct="1">
              <a:lnSpc>
                <a:spcPct val="90000"/>
              </a:lnSpc>
            </a:pPr>
            <a:r>
              <a:rPr lang="en-US" altLang="en-US" sz="1600" dirty="0" smtClean="0">
                <a:latin typeface="Arial" charset="0"/>
                <a:cs typeface="Arial" charset="0"/>
              </a:rPr>
              <a:t>Ideally profits and losses from speculation should be recognized on a mark-to-market basis</a:t>
            </a:r>
          </a:p>
          <a:p>
            <a:pPr eaLnBrk="1" hangingPunct="1">
              <a:lnSpc>
                <a:spcPct val="90000"/>
              </a:lnSpc>
            </a:pPr>
            <a:r>
              <a:rPr lang="en-US" altLang="en-US" sz="1600" dirty="0" smtClean="0">
                <a:latin typeface="Arial" charset="0"/>
                <a:cs typeface="Arial" charset="0"/>
              </a:rPr>
              <a:t>Roughly speaking, this is what the accounting and tax treatment of futures in the U.S. and many other countries attempt to achieve</a:t>
            </a:r>
          </a:p>
          <a:p>
            <a:pPr eaLnBrk="1" hangingPunct="1">
              <a:lnSpc>
                <a:spcPct val="90000"/>
              </a:lnSpc>
            </a:pPr>
            <a:endParaRPr lang="en-US" altLang="en-US" sz="1600" dirty="0" smtClean="0">
              <a:latin typeface="Arial" charset="0"/>
              <a:cs typeface="Arial" charset="0"/>
            </a:endParaRPr>
          </a:p>
          <a:p>
            <a:pPr eaLnBrk="1" hangingPunct="1">
              <a:lnSpc>
                <a:spcPct val="90000"/>
              </a:lnSpc>
            </a:pPr>
            <a:r>
              <a:rPr lang="en-US" altLang="en-US" sz="1600" dirty="0" smtClean="0">
                <a:solidFill>
                  <a:srgbClr val="FF0000"/>
                </a:solidFill>
                <a:latin typeface="Arial" charset="0"/>
                <a:cs typeface="Arial" charset="0"/>
              </a:rPr>
              <a:t>1- Mark-to-market: </a:t>
            </a:r>
            <a:r>
              <a:rPr lang="en-US" altLang="en-US" sz="1600" dirty="0" smtClean="0">
                <a:latin typeface="Arial" charset="0"/>
                <a:cs typeface="Arial" charset="0"/>
              </a:rPr>
              <a:t>650c (Beginning)  670c (2014) 680c (2015 Feb)</a:t>
            </a:r>
          </a:p>
          <a:p>
            <a:pPr eaLnBrk="1" hangingPunct="1">
              <a:lnSpc>
                <a:spcPct val="90000"/>
              </a:lnSpc>
            </a:pPr>
            <a:r>
              <a:rPr lang="en-US" altLang="en-US" sz="1600" dirty="0" smtClean="0">
                <a:latin typeface="Arial" charset="0"/>
                <a:cs typeface="Arial" charset="0"/>
              </a:rPr>
              <a:t>5000 bushel</a:t>
            </a:r>
          </a:p>
          <a:p>
            <a:pPr eaLnBrk="1" hangingPunct="1">
              <a:lnSpc>
                <a:spcPct val="90000"/>
              </a:lnSpc>
            </a:pPr>
            <a:r>
              <a:rPr lang="en-US" altLang="en-US" sz="1600" dirty="0" smtClean="0">
                <a:latin typeface="Arial" charset="0"/>
                <a:cs typeface="Arial" charset="0"/>
              </a:rPr>
              <a:t>2014 : (670-650)x5.000 = 1.000 $</a:t>
            </a:r>
          </a:p>
          <a:p>
            <a:pPr eaLnBrk="1" hangingPunct="1">
              <a:lnSpc>
                <a:spcPct val="90000"/>
              </a:lnSpc>
            </a:pPr>
            <a:r>
              <a:rPr lang="en-US" altLang="en-US" sz="1600" dirty="0" smtClean="0">
                <a:latin typeface="Arial" charset="0"/>
                <a:cs typeface="Arial" charset="0"/>
              </a:rPr>
              <a:t>2015: (680-670)x5.000 = 500$</a:t>
            </a:r>
            <a:endParaRPr lang="en-US" altLang="en-US" sz="1600" dirty="0">
              <a:latin typeface="Arial" charset="0"/>
              <a:cs typeface="Arial" charset="0"/>
            </a:endParaRPr>
          </a:p>
          <a:p>
            <a:pPr eaLnBrk="1" hangingPunct="1">
              <a:lnSpc>
                <a:spcPct val="90000"/>
              </a:lnSpc>
            </a:pPr>
            <a:endParaRPr lang="en-US" altLang="en-US" sz="1600" dirty="0" smtClean="0">
              <a:latin typeface="Arial" charset="0"/>
              <a:cs typeface="Arial" charset="0"/>
            </a:endParaRPr>
          </a:p>
          <a:p>
            <a:pPr eaLnBrk="1" hangingPunct="1">
              <a:lnSpc>
                <a:spcPct val="90000"/>
              </a:lnSpc>
            </a:pPr>
            <a:r>
              <a:rPr lang="en-US" altLang="en-US" sz="1600" dirty="0" smtClean="0">
                <a:solidFill>
                  <a:srgbClr val="FF0000"/>
                </a:solidFill>
                <a:latin typeface="Arial" charset="0"/>
                <a:cs typeface="Arial" charset="0"/>
              </a:rPr>
              <a:t>2- Hedge Accounting</a:t>
            </a:r>
          </a:p>
          <a:p>
            <a:pPr eaLnBrk="1" hangingPunct="1">
              <a:lnSpc>
                <a:spcPct val="90000"/>
              </a:lnSpc>
            </a:pPr>
            <a:r>
              <a:rPr lang="en-US" altLang="en-US" sz="1600" dirty="0" smtClean="0">
                <a:latin typeface="Arial" charset="0"/>
                <a:cs typeface="Arial" charset="0"/>
              </a:rPr>
              <a:t>2015 realization</a:t>
            </a:r>
          </a:p>
          <a:p>
            <a:pPr eaLnBrk="1" hangingPunct="1">
              <a:lnSpc>
                <a:spcPct val="90000"/>
              </a:lnSpc>
            </a:pPr>
            <a:r>
              <a:rPr lang="en-US" altLang="en-US" sz="1600" dirty="0" smtClean="0">
                <a:latin typeface="Arial" charset="0"/>
                <a:cs typeface="Arial" charset="0"/>
              </a:rPr>
              <a:t>(680-650)x5.000 = 1.500$</a:t>
            </a:r>
          </a:p>
          <a:p>
            <a:pPr eaLnBrk="1" hangingPunct="1">
              <a:lnSpc>
                <a:spcPct val="90000"/>
              </a:lnSpc>
            </a:pPr>
            <a:endParaRPr lang="en-US" altLang="en-US" sz="1600" dirty="0">
              <a:latin typeface="Arial" charset="0"/>
              <a:cs typeface="Arial" charset="0"/>
            </a:endParaRPr>
          </a:p>
          <a:p>
            <a:pPr eaLnBrk="1" hangingPunct="1">
              <a:lnSpc>
                <a:spcPct val="90000"/>
              </a:lnSpc>
            </a:pPr>
            <a:r>
              <a:rPr lang="en-US" altLang="en-US" sz="1600" b="1" dirty="0" smtClean="0">
                <a:latin typeface="Arial" charset="0"/>
                <a:cs typeface="Arial" charset="0"/>
              </a:rPr>
              <a:t>IAS39 / FASB 133</a:t>
            </a:r>
          </a:p>
        </p:txBody>
      </p:sp>
      <p:sp>
        <p:nvSpPr>
          <p:cNvPr id="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800" dirty="0" smtClean="0">
                <a:latin typeface="Arial" charset="0"/>
              </a:rPr>
              <a:t>Options, Futures, and Other Derivatives, 9th  Edition,  Copyright © John C. Hull 2014</a:t>
            </a:r>
            <a:endParaRPr lang="en-US" altLang="en-US" sz="800" dirty="0" smtClean="0">
              <a:latin typeface="Arial" charset="0"/>
            </a:endParaRPr>
          </a:p>
        </p:txBody>
      </p:sp>
      <p:sp>
        <p:nvSpPr>
          <p:cNvPr id="26629"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DBE261D0-6E43-4FB5-853F-C947AB18CB95}" type="slidenum">
              <a:rPr lang="en-US" altLang="en-US" sz="1400" smtClean="0">
                <a:latin typeface="Arial" charset="0"/>
              </a:rPr>
              <a:pPr eaLnBrk="1" hangingPunct="1">
                <a:spcBef>
                  <a:spcPct val="0"/>
                </a:spcBef>
                <a:buFontTx/>
                <a:buNone/>
              </a:pPr>
              <a:t>51</a:t>
            </a:fld>
            <a:endParaRPr lang="en-US" altLang="en-US" sz="1400" smtClean="0">
              <a:latin typeface="Arial" charset="0"/>
            </a:endParaRPr>
          </a:p>
        </p:txBody>
      </p:sp>
      <p:sp>
        <p:nvSpPr>
          <p:cNvPr id="26630"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6631"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Grp="1" noChangeArrowheads="1"/>
          </p:cNvSpPr>
          <p:nvPr>
            <p:ph type="title"/>
          </p:nvPr>
        </p:nvSpPr>
        <p:spPr>
          <a:xfrm>
            <a:off x="246063" y="762000"/>
            <a:ext cx="7772400" cy="990600"/>
          </a:xfrm>
        </p:spPr>
        <p:txBody>
          <a:bodyPr lIns="90488" tIns="44450" rIns="90488" bIns="44450">
            <a:normAutofit fontScale="90000"/>
          </a:bodyPr>
          <a:lstStyle/>
          <a:p>
            <a:pPr eaLnBrk="1" fontAlgn="auto" hangingPunct="1">
              <a:spcAft>
                <a:spcPts val="0"/>
              </a:spcAft>
              <a:defRPr/>
            </a:pPr>
            <a:r>
              <a:rPr lang="en-US" sz="3200" dirty="0">
                <a:solidFill>
                  <a:schemeClr val="tx2">
                    <a:satMod val="130000"/>
                  </a:schemeClr>
                </a:solidFill>
              </a:rPr>
              <a:t>Forward Contracts vs Futures </a:t>
            </a:r>
            <a:r>
              <a:rPr lang="en-US" sz="3200" dirty="0" smtClean="0">
                <a:solidFill>
                  <a:schemeClr val="tx2">
                    <a:satMod val="130000"/>
                  </a:schemeClr>
                </a:solidFill>
              </a:rPr>
              <a:t>Contracts (Table 2.3, page 43) </a:t>
            </a:r>
            <a:endParaRPr lang="en-US" sz="3200" dirty="0">
              <a:solidFill>
                <a:schemeClr val="tx2">
                  <a:satMod val="130000"/>
                </a:schemeClr>
              </a:solidFill>
            </a:endParaRPr>
          </a:p>
        </p:txBody>
      </p:sp>
      <p:sp>
        <p:nvSpPr>
          <p:cNvPr id="2765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765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A8B3BE0A-E126-4A80-944F-C42EE20B0451}" type="slidenum">
              <a:rPr lang="en-US" altLang="en-US" sz="1400" smtClean="0">
                <a:latin typeface="Arial" charset="0"/>
              </a:rPr>
              <a:pPr eaLnBrk="1" hangingPunct="1">
                <a:spcBef>
                  <a:spcPct val="0"/>
                </a:spcBef>
                <a:buFontTx/>
                <a:buNone/>
              </a:pPr>
              <a:t>52</a:t>
            </a:fld>
            <a:endParaRPr lang="en-US" altLang="en-US" sz="1400" smtClean="0">
              <a:latin typeface="Arial" charset="0"/>
            </a:endParaRPr>
          </a:p>
        </p:txBody>
      </p:sp>
      <p:sp>
        <p:nvSpPr>
          <p:cNvPr id="27653"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4"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5" name="Rectangle 18"/>
          <p:cNvSpPr>
            <a:spLocks noChangeArrowheads="1"/>
          </p:cNvSpPr>
          <p:nvPr/>
        </p:nvSpPr>
        <p:spPr bwMode="auto">
          <a:xfrm>
            <a:off x="5310188" y="4695825"/>
            <a:ext cx="32289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Contract usually closed out</a:t>
            </a:r>
          </a:p>
        </p:txBody>
      </p:sp>
      <p:grpSp>
        <p:nvGrpSpPr>
          <p:cNvPr id="27656" name="Group 34"/>
          <p:cNvGrpSpPr>
            <a:grpSpLocks/>
          </p:cNvGrpSpPr>
          <p:nvPr/>
        </p:nvGrpSpPr>
        <p:grpSpPr bwMode="auto">
          <a:xfrm>
            <a:off x="1371600" y="2057400"/>
            <a:ext cx="6940550" cy="3908425"/>
            <a:chOff x="968375" y="1905000"/>
            <a:chExt cx="7343775" cy="4060825"/>
          </a:xfrm>
        </p:grpSpPr>
        <p:sp>
          <p:nvSpPr>
            <p:cNvPr id="27657" name="Rectangle 14"/>
            <p:cNvSpPr>
              <a:spLocks noChangeArrowheads="1"/>
            </p:cNvSpPr>
            <p:nvPr/>
          </p:nvSpPr>
          <p:spPr bwMode="auto">
            <a:xfrm>
              <a:off x="6429375" y="5830888"/>
              <a:ext cx="12700" cy="4762"/>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58" name="Rectangle 5"/>
            <p:cNvSpPr>
              <a:spLocks noChangeArrowheads="1"/>
            </p:cNvSpPr>
            <p:nvPr/>
          </p:nvSpPr>
          <p:spPr bwMode="auto">
            <a:xfrm>
              <a:off x="968375" y="2557463"/>
              <a:ext cx="40163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Private contract between 2 parties</a:t>
              </a:r>
            </a:p>
          </p:txBody>
        </p:sp>
        <p:sp>
          <p:nvSpPr>
            <p:cNvPr id="27659" name="Rectangle 6"/>
            <p:cNvSpPr>
              <a:spLocks noChangeArrowheads="1"/>
            </p:cNvSpPr>
            <p:nvPr/>
          </p:nvSpPr>
          <p:spPr bwMode="auto">
            <a:xfrm>
              <a:off x="5824538" y="2557463"/>
              <a:ext cx="210026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Exchange traded</a:t>
              </a:r>
            </a:p>
          </p:txBody>
        </p:sp>
        <p:sp>
          <p:nvSpPr>
            <p:cNvPr id="27660" name="Rectangle 7"/>
            <p:cNvSpPr>
              <a:spLocks noChangeArrowheads="1"/>
            </p:cNvSpPr>
            <p:nvPr/>
          </p:nvSpPr>
          <p:spPr bwMode="auto">
            <a:xfrm>
              <a:off x="1563688" y="3090863"/>
              <a:ext cx="26908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Non-standard contract</a:t>
              </a:r>
            </a:p>
          </p:txBody>
        </p:sp>
        <p:sp>
          <p:nvSpPr>
            <p:cNvPr id="27661" name="Rectangle 8"/>
            <p:cNvSpPr>
              <a:spLocks noChangeArrowheads="1"/>
            </p:cNvSpPr>
            <p:nvPr/>
          </p:nvSpPr>
          <p:spPr bwMode="auto">
            <a:xfrm>
              <a:off x="5732463" y="3090863"/>
              <a:ext cx="21828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Standard contract</a:t>
              </a:r>
            </a:p>
          </p:txBody>
        </p:sp>
        <p:sp>
          <p:nvSpPr>
            <p:cNvPr id="27662" name="Rectangle 9"/>
            <p:cNvSpPr>
              <a:spLocks noChangeArrowheads="1"/>
            </p:cNvSpPr>
            <p:nvPr/>
          </p:nvSpPr>
          <p:spPr bwMode="auto">
            <a:xfrm>
              <a:off x="1111250" y="3625850"/>
              <a:ext cx="38100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Usually 1 specified delivery date</a:t>
              </a:r>
            </a:p>
          </p:txBody>
        </p:sp>
        <p:sp>
          <p:nvSpPr>
            <p:cNvPr id="27663" name="Rectangle 10"/>
            <p:cNvSpPr>
              <a:spLocks noChangeArrowheads="1"/>
            </p:cNvSpPr>
            <p:nvPr/>
          </p:nvSpPr>
          <p:spPr bwMode="auto">
            <a:xfrm>
              <a:off x="5464175" y="3625850"/>
              <a:ext cx="28479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Range of delivery dates</a:t>
              </a:r>
            </a:p>
          </p:txBody>
        </p:sp>
        <p:sp>
          <p:nvSpPr>
            <p:cNvPr id="27664" name="Rectangle 11"/>
            <p:cNvSpPr>
              <a:spLocks noChangeArrowheads="1"/>
            </p:cNvSpPr>
            <p:nvPr/>
          </p:nvSpPr>
          <p:spPr bwMode="auto">
            <a:xfrm>
              <a:off x="1792288" y="4160838"/>
              <a:ext cx="29987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Settled at end of contract</a:t>
              </a:r>
            </a:p>
          </p:txBody>
        </p:sp>
        <p:sp>
          <p:nvSpPr>
            <p:cNvPr id="27665" name="Rectangle 12"/>
            <p:cNvSpPr>
              <a:spLocks noChangeArrowheads="1"/>
            </p:cNvSpPr>
            <p:nvPr/>
          </p:nvSpPr>
          <p:spPr bwMode="auto">
            <a:xfrm>
              <a:off x="6037263" y="4160838"/>
              <a:ext cx="15652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Settled daily</a:t>
              </a:r>
            </a:p>
          </p:txBody>
        </p:sp>
        <p:sp>
          <p:nvSpPr>
            <p:cNvPr id="27666" name="Rectangle 13"/>
            <p:cNvSpPr>
              <a:spLocks noChangeArrowheads="1"/>
            </p:cNvSpPr>
            <p:nvPr/>
          </p:nvSpPr>
          <p:spPr bwMode="auto">
            <a:xfrm>
              <a:off x="1066800" y="5943600"/>
              <a:ext cx="3629025"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67" name="Rectangle 15"/>
            <p:cNvSpPr>
              <a:spLocks noChangeArrowheads="1"/>
            </p:cNvSpPr>
            <p:nvPr/>
          </p:nvSpPr>
          <p:spPr bwMode="auto">
            <a:xfrm>
              <a:off x="4648200" y="5943600"/>
              <a:ext cx="3473450"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68" name="Rectangle 16"/>
            <p:cNvSpPr>
              <a:spLocks noChangeArrowheads="1"/>
            </p:cNvSpPr>
            <p:nvPr/>
          </p:nvSpPr>
          <p:spPr bwMode="auto">
            <a:xfrm>
              <a:off x="1636713" y="4695825"/>
              <a:ext cx="25384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Delivery or final cash</a:t>
              </a:r>
            </a:p>
          </p:txBody>
        </p:sp>
        <p:sp>
          <p:nvSpPr>
            <p:cNvPr id="27669" name="Rectangle 17"/>
            <p:cNvSpPr>
              <a:spLocks noChangeArrowheads="1"/>
            </p:cNvSpPr>
            <p:nvPr/>
          </p:nvSpPr>
          <p:spPr bwMode="auto">
            <a:xfrm>
              <a:off x="1566863" y="4992688"/>
              <a:ext cx="303053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settlement usually occurs</a:t>
              </a:r>
            </a:p>
          </p:txBody>
        </p:sp>
        <p:sp>
          <p:nvSpPr>
            <p:cNvPr id="27670" name="Rectangle 19"/>
            <p:cNvSpPr>
              <a:spLocks noChangeArrowheads="1"/>
            </p:cNvSpPr>
            <p:nvPr/>
          </p:nvSpPr>
          <p:spPr bwMode="auto">
            <a:xfrm>
              <a:off x="5791200" y="4992688"/>
              <a:ext cx="1941513"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a:latin typeface="Times New Roman" pitchFamily="18" charset="0"/>
                </a:rPr>
                <a:t>prior to maturity</a:t>
              </a:r>
            </a:p>
          </p:txBody>
        </p:sp>
        <p:sp>
          <p:nvSpPr>
            <p:cNvPr id="27671" name="Rectangle 20"/>
            <p:cNvSpPr>
              <a:spLocks noChangeArrowheads="1"/>
            </p:cNvSpPr>
            <p:nvPr/>
          </p:nvSpPr>
          <p:spPr bwMode="auto">
            <a:xfrm>
              <a:off x="1025525" y="1905000"/>
              <a:ext cx="3629025"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2" name="Rectangle 21"/>
            <p:cNvSpPr>
              <a:spLocks noChangeArrowheads="1"/>
            </p:cNvSpPr>
            <p:nvPr/>
          </p:nvSpPr>
          <p:spPr bwMode="auto">
            <a:xfrm>
              <a:off x="6429375" y="1905000"/>
              <a:ext cx="12700" cy="4763"/>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3" name="Rectangle 22"/>
            <p:cNvSpPr>
              <a:spLocks noChangeArrowheads="1"/>
            </p:cNvSpPr>
            <p:nvPr/>
          </p:nvSpPr>
          <p:spPr bwMode="auto">
            <a:xfrm>
              <a:off x="4699000" y="1905000"/>
              <a:ext cx="3473450" cy="4763"/>
            </a:xfrm>
            <a:prstGeom prst="rect">
              <a:avLst/>
            </a:prstGeom>
            <a:solidFill>
              <a:srgbClr val="808080"/>
            </a:solidFill>
            <a:ln w="254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4" name="Rectangle 23"/>
            <p:cNvSpPr>
              <a:spLocks noChangeArrowheads="1"/>
            </p:cNvSpPr>
            <p:nvPr/>
          </p:nvSpPr>
          <p:spPr bwMode="auto">
            <a:xfrm>
              <a:off x="2052638" y="2105025"/>
              <a:ext cx="1679575"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b="1">
                  <a:latin typeface="Times New Roman" pitchFamily="18" charset="0"/>
                </a:rPr>
                <a:t>FORWARDS</a:t>
              </a:r>
            </a:p>
          </p:txBody>
        </p:sp>
        <p:sp>
          <p:nvSpPr>
            <p:cNvPr id="27675" name="Rectangle 24"/>
            <p:cNvSpPr>
              <a:spLocks noChangeArrowheads="1"/>
            </p:cNvSpPr>
            <p:nvPr/>
          </p:nvSpPr>
          <p:spPr bwMode="auto">
            <a:xfrm>
              <a:off x="6089650" y="2105025"/>
              <a:ext cx="1384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8" tIns="44450" rIns="90488" bIns="44450">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000" b="1">
                  <a:latin typeface="Times New Roman" pitchFamily="18" charset="0"/>
                </a:rPr>
                <a:t>FUTURES</a:t>
              </a:r>
            </a:p>
          </p:txBody>
        </p:sp>
        <p:sp>
          <p:nvSpPr>
            <p:cNvPr id="27676" name="Rectangle 25"/>
            <p:cNvSpPr>
              <a:spLocks noChangeArrowheads="1"/>
            </p:cNvSpPr>
            <p:nvPr/>
          </p:nvSpPr>
          <p:spPr bwMode="auto">
            <a:xfrm>
              <a:off x="1019175" y="2497138"/>
              <a:ext cx="3641725" cy="12700"/>
            </a:xfrm>
            <a:prstGeom prst="rect">
              <a:avLst/>
            </a:prstGeom>
            <a:solidFill>
              <a:srgbClr val="808080"/>
            </a:solidFill>
            <a:ln w="127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7" name="Rectangle 26"/>
            <p:cNvSpPr>
              <a:spLocks noChangeArrowheads="1"/>
            </p:cNvSpPr>
            <p:nvPr/>
          </p:nvSpPr>
          <p:spPr bwMode="auto">
            <a:xfrm>
              <a:off x="6435725" y="2490788"/>
              <a:ext cx="25400" cy="25400"/>
            </a:xfrm>
            <a:prstGeom prst="rect">
              <a:avLst/>
            </a:prstGeom>
            <a:solidFill>
              <a:srgbClr val="808080"/>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8" name="Rectangle 27"/>
            <p:cNvSpPr>
              <a:spLocks noChangeArrowheads="1"/>
            </p:cNvSpPr>
            <p:nvPr/>
          </p:nvSpPr>
          <p:spPr bwMode="auto">
            <a:xfrm>
              <a:off x="4687888" y="2497138"/>
              <a:ext cx="3497262" cy="12700"/>
            </a:xfrm>
            <a:prstGeom prst="rect">
              <a:avLst/>
            </a:prstGeom>
            <a:solidFill>
              <a:srgbClr val="808080"/>
            </a:solidFill>
            <a:ln w="12700">
              <a:solidFill>
                <a:schemeClr val="tx1"/>
              </a:solidFill>
              <a:miter lim="800000"/>
              <a:headEnd/>
              <a:tailEnd/>
            </a:ln>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7679" name="Text Box 30"/>
            <p:cNvSpPr txBox="1">
              <a:spLocks noChangeArrowheads="1"/>
            </p:cNvSpPr>
            <p:nvPr/>
          </p:nvSpPr>
          <p:spPr bwMode="auto">
            <a:xfrm>
              <a:off x="2057400" y="5486400"/>
              <a:ext cx="2209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50000"/>
                </a:spcBef>
                <a:buFontTx/>
                <a:buNone/>
              </a:pPr>
              <a:r>
                <a:rPr lang="en-CA" altLang="en-US" sz="1800">
                  <a:latin typeface="Times New Roman" pitchFamily="18" charset="0"/>
                </a:rPr>
                <a:t>Some credit risk</a:t>
              </a:r>
            </a:p>
          </p:txBody>
        </p:sp>
        <p:sp>
          <p:nvSpPr>
            <p:cNvPr id="27680" name="Text Box 31"/>
            <p:cNvSpPr txBox="1">
              <a:spLocks noChangeArrowheads="1"/>
            </p:cNvSpPr>
            <p:nvPr/>
          </p:nvSpPr>
          <p:spPr bwMode="auto">
            <a:xfrm>
              <a:off x="5638800" y="5562600"/>
              <a:ext cx="2667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50000"/>
                </a:spcBef>
                <a:buFontTx/>
                <a:buNone/>
              </a:pPr>
              <a:r>
                <a:rPr lang="en-CA" altLang="en-US" sz="1800">
                  <a:latin typeface="Times New Roman" pitchFamily="18" charset="0"/>
                </a:rPr>
                <a:t>Virtually no credit risk</a:t>
              </a:r>
            </a:p>
          </p:txBody>
        </p:sp>
        <p:sp>
          <p:nvSpPr>
            <p:cNvPr id="27681" name="Text Box 46"/>
            <p:cNvSpPr txBox="1">
              <a:spLocks noChangeArrowheads="1"/>
            </p:cNvSpPr>
            <p:nvPr/>
          </p:nvSpPr>
          <p:spPr bwMode="auto">
            <a:xfrm>
              <a:off x="5851525" y="5599113"/>
              <a:ext cx="184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CA" altLang="en-US" sz="1800">
                <a:latin typeface="Times New Roman" pitchFamily="18" charset="0"/>
              </a:endParaRPr>
            </a:p>
          </p:txBody>
        </p:sp>
      </p:gr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4"/>
          <p:cNvSpPr>
            <a:spLocks noGrp="1" noChangeArrowheads="1"/>
          </p:cNvSpPr>
          <p:nvPr>
            <p:ph type="title"/>
          </p:nvPr>
        </p:nvSpPr>
        <p:spPr>
          <a:xfrm>
            <a:off x="1295400" y="685800"/>
            <a:ext cx="7162800" cy="1219200"/>
          </a:xfrm>
        </p:spPr>
        <p:txBody>
          <a:bodyPr lIns="90488" tIns="44450" rIns="90488" bIns="44450"/>
          <a:lstStyle/>
          <a:p>
            <a:pPr eaLnBrk="1" fontAlgn="auto" hangingPunct="1">
              <a:spcAft>
                <a:spcPts val="0"/>
              </a:spcAft>
              <a:defRPr/>
            </a:pPr>
            <a:r>
              <a:rPr lang="en-US" dirty="0">
                <a:solidFill>
                  <a:schemeClr val="tx2">
                    <a:satMod val="130000"/>
                  </a:schemeClr>
                </a:solidFill>
              </a:rPr>
              <a:t>Foreign Exchange Quotes</a:t>
            </a:r>
          </a:p>
        </p:txBody>
      </p:sp>
      <p:sp>
        <p:nvSpPr>
          <p:cNvPr id="28675" name="Rectangle 5"/>
          <p:cNvSpPr>
            <a:spLocks noGrp="1" noChangeArrowheads="1"/>
          </p:cNvSpPr>
          <p:nvPr>
            <p:ph idx="1"/>
          </p:nvPr>
        </p:nvSpPr>
        <p:spPr>
          <a:xfrm>
            <a:off x="457200" y="2133600"/>
            <a:ext cx="8439150" cy="4100513"/>
          </a:xfrm>
        </p:spPr>
        <p:txBody>
          <a:bodyPr lIns="90488" tIns="44450" rIns="90488" bIns="44450"/>
          <a:lstStyle/>
          <a:p>
            <a:pPr eaLnBrk="1" hangingPunct="1"/>
            <a:r>
              <a:rPr lang="en-US" altLang="en-US" smtClean="0">
                <a:latin typeface="Arial" charset="0"/>
                <a:cs typeface="Arial" charset="0"/>
              </a:rPr>
              <a:t>Futures exchange rates are quoted as the number of USD per unit of the foreign currency</a:t>
            </a:r>
          </a:p>
          <a:p>
            <a:pPr eaLnBrk="1" hangingPunct="1"/>
            <a:r>
              <a:rPr lang="en-US" altLang="en-US" smtClean="0">
                <a:latin typeface="Arial" charset="0"/>
                <a:cs typeface="Arial" charset="0"/>
              </a:rPr>
              <a:t>Forward exchange rates are quoted in the same way as spot exchange rates. This means that GBP, EUR, AUD, and NZD are quoted as USD per unit of foreign currency. Other currencies (e.g., CAD and JPY) are quoted as units of the foreign currency per USD.</a:t>
            </a:r>
          </a:p>
        </p:txBody>
      </p:sp>
      <p:sp>
        <p:nvSpPr>
          <p:cNvPr id="2867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2867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E7604215-EAA3-4763-8ACF-01CE19626B1B}" type="slidenum">
              <a:rPr lang="en-US" altLang="en-US" sz="1400" smtClean="0">
                <a:latin typeface="Arial" charset="0"/>
              </a:rPr>
              <a:pPr eaLnBrk="1" hangingPunct="1">
                <a:spcBef>
                  <a:spcPct val="0"/>
                </a:spcBef>
                <a:buFontTx/>
                <a:buNone/>
              </a:pPr>
              <a:t>53</a:t>
            </a:fld>
            <a:endParaRPr lang="en-US" altLang="en-US" sz="1400" smtClean="0">
              <a:latin typeface="Arial" charset="0"/>
            </a:endParaRPr>
          </a:p>
        </p:txBody>
      </p:sp>
      <p:sp>
        <p:nvSpPr>
          <p:cNvPr id="28678" name="Rectangle 2"/>
          <p:cNvSpPr>
            <a:spLocks noChangeArrowheads="1"/>
          </p:cNvSpPr>
          <p:nvPr/>
        </p:nvSpPr>
        <p:spPr bwMode="auto">
          <a:xfrm>
            <a:off x="6858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
        <p:nvSpPr>
          <p:cNvPr id="28679" name="Rectangle 3"/>
          <p:cNvSpPr>
            <a:spLocks noChangeArrowheads="1"/>
          </p:cNvSpPr>
          <p:nvPr/>
        </p:nvSpPr>
        <p:spPr bwMode="auto">
          <a:xfrm>
            <a:off x="31242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endParaRPr lang="en-US" altLang="en-US" sz="1800">
              <a:latin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46063" y="930275"/>
            <a:ext cx="8135937" cy="1143000"/>
          </a:xfrm>
        </p:spPr>
        <p:txBody>
          <a:bodyPr lIns="92075" tIns="46038" rIns="92075" bIns="46038">
            <a:normAutofit fontScale="90000"/>
          </a:bodyPr>
          <a:lstStyle/>
          <a:p>
            <a:pPr eaLnBrk="1" fontAlgn="auto" hangingPunct="1">
              <a:spcAft>
                <a:spcPts val="0"/>
              </a:spcAft>
              <a:defRPr/>
            </a:pPr>
            <a:r>
              <a:rPr lang="en-US" dirty="0">
                <a:solidFill>
                  <a:schemeClr val="tx2">
                    <a:satMod val="130000"/>
                  </a:schemeClr>
                </a:solidFill>
              </a:rPr>
              <a:t>Convergence of Futures to </a:t>
            </a:r>
            <a:r>
              <a:rPr lang="en-US" dirty="0" smtClean="0">
                <a:solidFill>
                  <a:schemeClr val="tx2">
                    <a:satMod val="130000"/>
                  </a:schemeClr>
                </a:solidFill>
              </a:rPr>
              <a:t>Spot </a:t>
            </a:r>
            <a:r>
              <a:rPr lang="en-US" sz="2200" dirty="0" smtClean="0">
                <a:solidFill>
                  <a:schemeClr val="tx2">
                    <a:satMod val="130000"/>
                  </a:schemeClr>
                </a:solidFill>
              </a:rPr>
              <a:t>(Figure</a:t>
            </a:r>
            <a:r>
              <a:rPr lang="en-US" dirty="0" smtClean="0">
                <a:solidFill>
                  <a:schemeClr val="tx2">
                    <a:satMod val="130000"/>
                  </a:schemeClr>
                </a:solidFill>
              </a:rPr>
              <a:t> </a:t>
            </a:r>
            <a:r>
              <a:rPr lang="en-US" sz="2200" dirty="0">
                <a:solidFill>
                  <a:schemeClr val="tx2">
                    <a:satMod val="130000"/>
                  </a:schemeClr>
                </a:solidFill>
              </a:rPr>
              <a:t>2.1, page </a:t>
            </a:r>
            <a:r>
              <a:rPr lang="en-US" sz="2200" dirty="0" smtClean="0">
                <a:solidFill>
                  <a:schemeClr val="tx2">
                    <a:satMod val="130000"/>
                  </a:schemeClr>
                </a:solidFill>
              </a:rPr>
              <a:t>29)</a:t>
            </a:r>
            <a:endParaRPr lang="en-US" dirty="0">
              <a:solidFill>
                <a:schemeClr val="tx2">
                  <a:satMod val="130000"/>
                </a:schemeClr>
              </a:solidFill>
            </a:endParaRPr>
          </a:p>
        </p:txBody>
      </p:sp>
      <p:sp>
        <p:nvSpPr>
          <p:cNvPr id="7171" name="Rectangle 3"/>
          <p:cNvSpPr>
            <a:spLocks noGrp="1" noChangeArrowheads="1"/>
          </p:cNvSpPr>
          <p:nvPr>
            <p:ph idx="1"/>
          </p:nvPr>
        </p:nvSpPr>
        <p:spPr>
          <a:xfrm>
            <a:off x="4267200" y="1447800"/>
            <a:ext cx="4667250" cy="4800600"/>
          </a:xfrm>
        </p:spPr>
        <p:txBody>
          <a:bodyPr lIns="92075" tIns="46038" rIns="92075" bIns="46038"/>
          <a:lstStyle/>
          <a:p>
            <a:pPr eaLnBrk="1" hangingPunct="1">
              <a:buFont typeface="Wingdings" pitchFamily="2" charset="2"/>
              <a:buNone/>
            </a:pPr>
            <a:r>
              <a:rPr lang="en-US" altLang="en-US" smtClean="0">
                <a:latin typeface="Arial" charset="0"/>
                <a:cs typeface="Arial" charset="0"/>
              </a:rPr>
              <a:t> </a:t>
            </a:r>
          </a:p>
        </p:txBody>
      </p:sp>
      <p:sp>
        <p:nvSpPr>
          <p:cNvPr id="717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717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C72E6674-154E-4579-B09B-C50BF0C9F431}" type="slidenum">
              <a:rPr lang="en-US" altLang="en-US" sz="1400" smtClean="0">
                <a:latin typeface="Arial" charset="0"/>
              </a:rPr>
              <a:pPr eaLnBrk="1" hangingPunct="1">
                <a:spcBef>
                  <a:spcPct val="0"/>
                </a:spcBef>
                <a:buFontTx/>
                <a:buNone/>
              </a:pPr>
              <a:t>6</a:t>
            </a:fld>
            <a:endParaRPr lang="en-US" altLang="en-US" sz="1400" smtClean="0">
              <a:latin typeface="Arial" charset="0"/>
            </a:endParaRPr>
          </a:p>
        </p:txBody>
      </p:sp>
      <p:grpSp>
        <p:nvGrpSpPr>
          <p:cNvPr id="7174" name="Group 38"/>
          <p:cNvGrpSpPr>
            <a:grpSpLocks/>
          </p:cNvGrpSpPr>
          <p:nvPr/>
        </p:nvGrpSpPr>
        <p:grpSpPr bwMode="auto">
          <a:xfrm>
            <a:off x="1905000" y="2552700"/>
            <a:ext cx="6324600" cy="2857500"/>
            <a:chOff x="781050" y="2552700"/>
            <a:chExt cx="7705725" cy="3603625"/>
          </a:xfrm>
        </p:grpSpPr>
        <p:sp>
          <p:nvSpPr>
            <p:cNvPr id="7175" name="Line 4"/>
            <p:cNvSpPr>
              <a:spLocks noChangeShapeType="1"/>
            </p:cNvSpPr>
            <p:nvPr/>
          </p:nvSpPr>
          <p:spPr bwMode="auto">
            <a:xfrm>
              <a:off x="781050" y="2552700"/>
              <a:ext cx="0" cy="3048000"/>
            </a:xfrm>
            <a:prstGeom prst="line">
              <a:avLst/>
            </a:prstGeom>
            <a:noFill/>
            <a:ln w="12700">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7176" name="Line 5"/>
            <p:cNvSpPr>
              <a:spLocks noChangeShapeType="1"/>
            </p:cNvSpPr>
            <p:nvPr/>
          </p:nvSpPr>
          <p:spPr bwMode="auto">
            <a:xfrm>
              <a:off x="781050" y="5600700"/>
              <a:ext cx="3352800" cy="0"/>
            </a:xfrm>
            <a:prstGeom prst="line">
              <a:avLst/>
            </a:prstGeom>
            <a:noFill/>
            <a:ln w="127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77" name="Rectangle 6"/>
            <p:cNvSpPr>
              <a:spLocks noChangeArrowheads="1"/>
            </p:cNvSpPr>
            <p:nvPr/>
          </p:nvSpPr>
          <p:spPr bwMode="auto">
            <a:xfrm>
              <a:off x="3508375" y="5195888"/>
              <a:ext cx="692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1800">
                  <a:latin typeface="Times New Roman" pitchFamily="18" charset="0"/>
                </a:rPr>
                <a:t>Time</a:t>
              </a:r>
            </a:p>
          </p:txBody>
        </p:sp>
        <p:grpSp>
          <p:nvGrpSpPr>
            <p:cNvPr id="7178" name="Group 7"/>
            <p:cNvGrpSpPr>
              <a:grpSpLocks/>
            </p:cNvGrpSpPr>
            <p:nvPr/>
          </p:nvGrpSpPr>
          <p:grpSpPr bwMode="auto">
            <a:xfrm>
              <a:off x="992188" y="3240088"/>
              <a:ext cx="2644775" cy="1566862"/>
              <a:chOff x="625" y="2041"/>
              <a:chExt cx="1666" cy="987"/>
            </a:xfrm>
          </p:grpSpPr>
          <p:grpSp>
            <p:nvGrpSpPr>
              <p:cNvPr id="7198" name="Group 8"/>
              <p:cNvGrpSpPr>
                <a:grpSpLocks/>
              </p:cNvGrpSpPr>
              <p:nvPr/>
            </p:nvGrpSpPr>
            <p:grpSpPr bwMode="auto">
              <a:xfrm>
                <a:off x="766" y="2041"/>
                <a:ext cx="1521" cy="680"/>
                <a:chOff x="766" y="2041"/>
                <a:chExt cx="1521" cy="680"/>
              </a:xfrm>
            </p:grpSpPr>
            <p:sp>
              <p:nvSpPr>
                <p:cNvPr id="7204" name="Arc 9"/>
                <p:cNvSpPr>
                  <a:spLocks/>
                </p:cNvSpPr>
                <p:nvPr/>
              </p:nvSpPr>
              <p:spPr bwMode="auto">
                <a:xfrm rot="-2820000">
                  <a:off x="766" y="2041"/>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5" name="Arc 10"/>
                <p:cNvSpPr>
                  <a:spLocks/>
                </p:cNvSpPr>
                <p:nvPr/>
              </p:nvSpPr>
              <p:spPr bwMode="auto">
                <a:xfrm rot="2820000">
                  <a:off x="1759" y="219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6" name="Line 11"/>
                <p:cNvSpPr>
                  <a:spLocks noChangeShapeType="1"/>
                </p:cNvSpPr>
                <p:nvPr/>
              </p:nvSpPr>
              <p:spPr bwMode="auto">
                <a:xfrm>
                  <a:off x="1579" y="2364"/>
                  <a:ext cx="75" cy="7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7199" name="Group 12"/>
              <p:cNvGrpSpPr>
                <a:grpSpLocks/>
              </p:cNvGrpSpPr>
              <p:nvPr/>
            </p:nvGrpSpPr>
            <p:grpSpPr bwMode="auto">
              <a:xfrm>
                <a:off x="778" y="2283"/>
                <a:ext cx="1513" cy="745"/>
                <a:chOff x="778" y="2283"/>
                <a:chExt cx="1513" cy="745"/>
              </a:xfrm>
            </p:grpSpPr>
            <p:sp>
              <p:nvSpPr>
                <p:cNvPr id="7201" name="Arc 13"/>
                <p:cNvSpPr>
                  <a:spLocks/>
                </p:cNvSpPr>
                <p:nvPr/>
              </p:nvSpPr>
              <p:spPr bwMode="auto">
                <a:xfrm rot="-3660000">
                  <a:off x="778" y="2356"/>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2" name="Arc 14"/>
                <p:cNvSpPr>
                  <a:spLocks/>
                </p:cNvSpPr>
                <p:nvPr/>
              </p:nvSpPr>
              <p:spPr bwMode="auto">
                <a:xfrm rot="1980000">
                  <a:off x="1763" y="228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203" name="Line 15"/>
                <p:cNvSpPr>
                  <a:spLocks noChangeShapeType="1"/>
                </p:cNvSpPr>
                <p:nvPr/>
              </p:nvSpPr>
              <p:spPr bwMode="auto">
                <a:xfrm>
                  <a:off x="1573" y="2563"/>
                  <a:ext cx="92" cy="5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200" name="Line 16"/>
              <p:cNvSpPr>
                <a:spLocks noChangeShapeType="1"/>
              </p:cNvSpPr>
              <p:nvPr/>
            </p:nvSpPr>
            <p:spPr bwMode="auto">
              <a:xfrm flipH="1">
                <a:off x="625" y="2826"/>
                <a:ext cx="39" cy="63"/>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79" name="Line 17"/>
            <p:cNvSpPr>
              <a:spLocks noChangeShapeType="1"/>
            </p:cNvSpPr>
            <p:nvPr/>
          </p:nvSpPr>
          <p:spPr bwMode="auto">
            <a:xfrm>
              <a:off x="5067300" y="2552700"/>
              <a:ext cx="0" cy="3048000"/>
            </a:xfrm>
            <a:prstGeom prst="line">
              <a:avLst/>
            </a:prstGeom>
            <a:noFill/>
            <a:ln w="12700">
              <a:solidFill>
                <a:schemeClr val="tx1"/>
              </a:solidFill>
              <a:round/>
              <a:headEnd type="stealth" w="med" len="lg"/>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7180" name="Line 18"/>
            <p:cNvSpPr>
              <a:spLocks noChangeShapeType="1"/>
            </p:cNvSpPr>
            <p:nvPr/>
          </p:nvSpPr>
          <p:spPr bwMode="auto">
            <a:xfrm>
              <a:off x="5067300" y="5600700"/>
              <a:ext cx="3352800" cy="0"/>
            </a:xfrm>
            <a:prstGeom prst="line">
              <a:avLst/>
            </a:prstGeom>
            <a:noFill/>
            <a:ln w="12700">
              <a:solidFill>
                <a:schemeClr val="tx1"/>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n-US"/>
            </a:p>
          </p:txBody>
        </p:sp>
        <p:sp>
          <p:nvSpPr>
            <p:cNvPr id="7181" name="Rectangle 19"/>
            <p:cNvSpPr>
              <a:spLocks noChangeArrowheads="1"/>
            </p:cNvSpPr>
            <p:nvPr/>
          </p:nvSpPr>
          <p:spPr bwMode="auto">
            <a:xfrm>
              <a:off x="7794625" y="5195888"/>
              <a:ext cx="692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1800">
                  <a:latin typeface="Times New Roman" pitchFamily="18" charset="0"/>
                </a:rPr>
                <a:t>Time</a:t>
              </a:r>
            </a:p>
          </p:txBody>
        </p:sp>
        <p:grpSp>
          <p:nvGrpSpPr>
            <p:cNvPr id="7182" name="Group 20"/>
            <p:cNvGrpSpPr>
              <a:grpSpLocks/>
            </p:cNvGrpSpPr>
            <p:nvPr/>
          </p:nvGrpSpPr>
          <p:grpSpPr bwMode="auto">
            <a:xfrm>
              <a:off x="5319713" y="3240088"/>
              <a:ext cx="2644775" cy="1566862"/>
              <a:chOff x="3351" y="2041"/>
              <a:chExt cx="1666" cy="987"/>
            </a:xfrm>
          </p:grpSpPr>
          <p:grpSp>
            <p:nvGrpSpPr>
              <p:cNvPr id="7189" name="Group 21"/>
              <p:cNvGrpSpPr>
                <a:grpSpLocks/>
              </p:cNvGrpSpPr>
              <p:nvPr/>
            </p:nvGrpSpPr>
            <p:grpSpPr bwMode="auto">
              <a:xfrm>
                <a:off x="3492" y="2041"/>
                <a:ext cx="1521" cy="680"/>
                <a:chOff x="3492" y="2041"/>
                <a:chExt cx="1521" cy="680"/>
              </a:xfrm>
            </p:grpSpPr>
            <p:sp>
              <p:nvSpPr>
                <p:cNvPr id="7195" name="Arc 22"/>
                <p:cNvSpPr>
                  <a:spLocks/>
                </p:cNvSpPr>
                <p:nvPr/>
              </p:nvSpPr>
              <p:spPr bwMode="auto">
                <a:xfrm rot="-2820000">
                  <a:off x="3492" y="2041"/>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6" name="Arc 23"/>
                <p:cNvSpPr>
                  <a:spLocks/>
                </p:cNvSpPr>
                <p:nvPr/>
              </p:nvSpPr>
              <p:spPr bwMode="auto">
                <a:xfrm rot="2820000">
                  <a:off x="4485" y="219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7" name="Line 24"/>
                <p:cNvSpPr>
                  <a:spLocks noChangeShapeType="1"/>
                </p:cNvSpPr>
                <p:nvPr/>
              </p:nvSpPr>
              <p:spPr bwMode="auto">
                <a:xfrm>
                  <a:off x="4305" y="2364"/>
                  <a:ext cx="75" cy="7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7190" name="Group 25"/>
              <p:cNvGrpSpPr>
                <a:grpSpLocks/>
              </p:cNvGrpSpPr>
              <p:nvPr/>
            </p:nvGrpSpPr>
            <p:grpSpPr bwMode="auto">
              <a:xfrm>
                <a:off x="3504" y="2283"/>
                <a:ext cx="1513" cy="745"/>
                <a:chOff x="3504" y="2283"/>
                <a:chExt cx="1513" cy="745"/>
              </a:xfrm>
            </p:grpSpPr>
            <p:sp>
              <p:nvSpPr>
                <p:cNvPr id="7192" name="Arc 26"/>
                <p:cNvSpPr>
                  <a:spLocks/>
                </p:cNvSpPr>
                <p:nvPr/>
              </p:nvSpPr>
              <p:spPr bwMode="auto">
                <a:xfrm rot="-3660000">
                  <a:off x="3504" y="2356"/>
                  <a:ext cx="672" cy="67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3" name="Arc 27"/>
                <p:cNvSpPr>
                  <a:spLocks/>
                </p:cNvSpPr>
                <p:nvPr/>
              </p:nvSpPr>
              <p:spPr bwMode="auto">
                <a:xfrm rot="1980000">
                  <a:off x="4489" y="2283"/>
                  <a:ext cx="528" cy="52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25400" cap="rnd">
                  <a:solidFill>
                    <a:schemeClr val="tx1"/>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7194" name="Line 28"/>
                <p:cNvSpPr>
                  <a:spLocks noChangeShapeType="1"/>
                </p:cNvSpPr>
                <p:nvPr/>
              </p:nvSpPr>
              <p:spPr bwMode="auto">
                <a:xfrm>
                  <a:off x="4299" y="2563"/>
                  <a:ext cx="92" cy="58"/>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91" name="Line 29"/>
              <p:cNvSpPr>
                <a:spLocks noChangeShapeType="1"/>
              </p:cNvSpPr>
              <p:nvPr/>
            </p:nvSpPr>
            <p:spPr bwMode="auto">
              <a:xfrm flipH="1">
                <a:off x="3351" y="2826"/>
                <a:ext cx="39" cy="63"/>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grpSp>
        <p:sp>
          <p:nvSpPr>
            <p:cNvPr id="7183" name="Rectangle 30"/>
            <p:cNvSpPr>
              <a:spLocks noChangeArrowheads="1"/>
            </p:cNvSpPr>
            <p:nvPr/>
          </p:nvSpPr>
          <p:spPr bwMode="auto">
            <a:xfrm>
              <a:off x="2327275" y="56991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400">
                  <a:latin typeface="Times New Roman" pitchFamily="18" charset="0"/>
                </a:rPr>
                <a:t>(a)</a:t>
              </a:r>
            </a:p>
          </p:txBody>
        </p:sp>
        <p:sp>
          <p:nvSpPr>
            <p:cNvPr id="7184" name="Rectangle 31"/>
            <p:cNvSpPr>
              <a:spLocks noChangeArrowheads="1"/>
            </p:cNvSpPr>
            <p:nvPr/>
          </p:nvSpPr>
          <p:spPr bwMode="auto">
            <a:xfrm>
              <a:off x="6613525" y="5699125"/>
              <a:ext cx="557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spcBef>
                  <a:spcPct val="0"/>
                </a:spcBef>
                <a:buFontTx/>
                <a:buNone/>
              </a:pPr>
              <a:r>
                <a:rPr lang="en-US" altLang="en-US" sz="2400">
                  <a:latin typeface="Times New Roman" pitchFamily="18" charset="0"/>
                </a:rPr>
                <a:t>(b)</a:t>
              </a:r>
            </a:p>
          </p:txBody>
        </p:sp>
        <p:sp>
          <p:nvSpPr>
            <p:cNvPr id="7185" name="Rectangle 32"/>
            <p:cNvSpPr>
              <a:spLocks noChangeArrowheads="1"/>
            </p:cNvSpPr>
            <p:nvPr/>
          </p:nvSpPr>
          <p:spPr bwMode="auto">
            <a:xfrm>
              <a:off x="2736850" y="3298825"/>
              <a:ext cx="978482" cy="738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Futures</a:t>
              </a:r>
            </a:p>
            <a:p>
              <a:pPr algn="ctr">
                <a:spcBef>
                  <a:spcPct val="0"/>
                </a:spcBef>
                <a:buFontTx/>
                <a:buNone/>
              </a:pPr>
              <a:r>
                <a:rPr lang="en-US" altLang="en-US" sz="1600">
                  <a:latin typeface="Times New Roman" pitchFamily="18" charset="0"/>
                </a:rPr>
                <a:t>Price</a:t>
              </a:r>
            </a:p>
          </p:txBody>
        </p:sp>
        <p:sp>
          <p:nvSpPr>
            <p:cNvPr id="7186" name="Rectangle 33"/>
            <p:cNvSpPr>
              <a:spLocks noChangeArrowheads="1"/>
            </p:cNvSpPr>
            <p:nvPr/>
          </p:nvSpPr>
          <p:spPr bwMode="auto">
            <a:xfrm>
              <a:off x="5827713" y="3994151"/>
              <a:ext cx="978482" cy="738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Futures</a:t>
              </a:r>
            </a:p>
            <a:p>
              <a:pPr algn="ctr">
                <a:spcBef>
                  <a:spcPct val="0"/>
                </a:spcBef>
                <a:buFontTx/>
                <a:buNone/>
              </a:pPr>
              <a:r>
                <a:rPr lang="en-US" altLang="en-US" sz="1600">
                  <a:latin typeface="Times New Roman" pitchFamily="18" charset="0"/>
                </a:rPr>
                <a:t>Price</a:t>
              </a:r>
            </a:p>
          </p:txBody>
        </p:sp>
        <p:sp>
          <p:nvSpPr>
            <p:cNvPr id="7187" name="Rectangle 34"/>
            <p:cNvSpPr>
              <a:spLocks noChangeArrowheads="1"/>
            </p:cNvSpPr>
            <p:nvPr/>
          </p:nvSpPr>
          <p:spPr bwMode="auto">
            <a:xfrm>
              <a:off x="1260475" y="4098925"/>
              <a:ext cx="1263626" cy="42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Spot Price</a:t>
              </a:r>
            </a:p>
          </p:txBody>
        </p:sp>
        <p:sp>
          <p:nvSpPr>
            <p:cNvPr id="7188" name="Rectangle 35"/>
            <p:cNvSpPr>
              <a:spLocks noChangeArrowheads="1"/>
            </p:cNvSpPr>
            <p:nvPr/>
          </p:nvSpPr>
          <p:spPr bwMode="auto">
            <a:xfrm>
              <a:off x="6819900" y="3498850"/>
              <a:ext cx="1263626" cy="427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algn="ctr">
                <a:spcBef>
                  <a:spcPct val="0"/>
                </a:spcBef>
                <a:buFontTx/>
                <a:buNone/>
              </a:pPr>
              <a:r>
                <a:rPr lang="en-US" altLang="en-US" sz="1600">
                  <a:latin typeface="Times New Roman" pitchFamily="18" charset="0"/>
                </a:rPr>
                <a:t>Spot Price</a:t>
              </a:r>
            </a:p>
          </p:txBody>
        </p: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Differences between futures and forwards</a:t>
            </a:r>
            <a:endParaRPr lang="en-US" dirty="0"/>
          </a:p>
        </p:txBody>
      </p:sp>
      <p:sp>
        <p:nvSpPr>
          <p:cNvPr id="4" name="Footer Placeholder 3"/>
          <p:cNvSpPr>
            <a:spLocks noGrp="1"/>
          </p:cNvSpPr>
          <p:nvPr>
            <p:ph type="ftr" sz="quarter" idx="11"/>
          </p:nvPr>
        </p:nvSpPr>
        <p:spPr/>
        <p:txBody>
          <a:bodyPr/>
          <a:lstStyle/>
          <a:p>
            <a:pPr>
              <a:defRPr/>
            </a:pPr>
            <a:r>
              <a:rPr lang="en-CA" smtClean="0"/>
              <a:t>Options, Futures, and Other Derivatives, 9th  Edition,  Copyright © John C. Hull 2014</a:t>
            </a:r>
            <a:endParaRPr lang="en-US"/>
          </a:p>
        </p:txBody>
      </p:sp>
      <p:sp>
        <p:nvSpPr>
          <p:cNvPr id="5" name="Slide Number Placeholder 4"/>
          <p:cNvSpPr>
            <a:spLocks noGrp="1"/>
          </p:cNvSpPr>
          <p:nvPr>
            <p:ph type="sldNum" sz="quarter" idx="12"/>
          </p:nvPr>
        </p:nvSpPr>
        <p:spPr/>
        <p:txBody>
          <a:bodyPr/>
          <a:lstStyle/>
          <a:p>
            <a:pPr>
              <a:defRPr/>
            </a:pPr>
            <a:fld id="{8CF71D3C-2420-4A89-861A-EFACF67BD985}" type="slidenum">
              <a:rPr lang="en-US" smtClean="0"/>
              <a:pPr>
                <a:defRPr/>
              </a:pPr>
              <a:t>7</a:t>
            </a:fld>
            <a:endParaRPr lang="en-US"/>
          </a:p>
        </p:txBody>
      </p:sp>
      <p:pic>
        <p:nvPicPr>
          <p:cNvPr id="10" name="Picture 9"/>
          <p:cNvPicPr>
            <a:picLocks noChangeAspect="1"/>
          </p:cNvPicPr>
          <p:nvPr/>
        </p:nvPicPr>
        <p:blipFill>
          <a:blip r:embed="rId2"/>
          <a:stretch>
            <a:fillRect/>
          </a:stretch>
        </p:blipFill>
        <p:spPr>
          <a:xfrm>
            <a:off x="457200" y="2408766"/>
            <a:ext cx="8401717" cy="3077634"/>
          </a:xfrm>
          <a:prstGeom prst="rect">
            <a:avLst/>
          </a:prstGeom>
        </p:spPr>
      </p:pic>
    </p:spTree>
    <p:extLst>
      <p:ext uri="{BB962C8B-B14F-4D97-AF65-F5344CB8AC3E}">
        <p14:creationId xmlns:p14="http://schemas.microsoft.com/office/powerpoint/2010/main" val="2944387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dirty="0">
                <a:solidFill>
                  <a:schemeClr val="tx2">
                    <a:satMod val="130000"/>
                  </a:schemeClr>
                </a:solidFill>
              </a:rPr>
              <a:t>Margins</a:t>
            </a:r>
          </a:p>
        </p:txBody>
      </p:sp>
      <p:sp>
        <p:nvSpPr>
          <p:cNvPr id="8195" name="Rectangle 3"/>
          <p:cNvSpPr>
            <a:spLocks noGrp="1" noChangeArrowheads="1"/>
          </p:cNvSpPr>
          <p:nvPr>
            <p:ph idx="1"/>
          </p:nvPr>
        </p:nvSpPr>
        <p:spPr/>
        <p:txBody>
          <a:bodyPr/>
          <a:lstStyle/>
          <a:p>
            <a:pPr eaLnBrk="1" hangingPunct="1"/>
            <a:r>
              <a:rPr lang="en-US" altLang="en-US" dirty="0" smtClean="0">
                <a:latin typeface="Arial" charset="0"/>
                <a:cs typeface="Arial" charset="0"/>
              </a:rPr>
              <a:t>A margin is cash or marketable securities deposited by an investor with his or her broker</a:t>
            </a:r>
          </a:p>
          <a:p>
            <a:pPr eaLnBrk="1" hangingPunct="1"/>
            <a:r>
              <a:rPr lang="en-US" altLang="en-US" dirty="0" smtClean="0">
                <a:latin typeface="Arial" charset="0"/>
                <a:cs typeface="Arial" charset="0"/>
              </a:rPr>
              <a:t>The balance in the margin account is adjusted to reflect daily settlement</a:t>
            </a:r>
          </a:p>
          <a:p>
            <a:pPr eaLnBrk="1" hangingPunct="1"/>
            <a:r>
              <a:rPr lang="en-US" altLang="en-US" dirty="0" smtClean="0">
                <a:latin typeface="Arial" charset="0"/>
                <a:cs typeface="Arial" charset="0"/>
              </a:rPr>
              <a:t>Margins minimize the possibility of a loss through a default on a contract</a:t>
            </a:r>
          </a:p>
        </p:txBody>
      </p:sp>
      <p:sp>
        <p:nvSpPr>
          <p:cNvPr id="819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819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3200">
                <a:solidFill>
                  <a:schemeClr val="tx1"/>
                </a:solidFill>
                <a:latin typeface="Tahoma" pitchFamily="34" charset="0"/>
              </a:defRPr>
            </a:lvl1pPr>
            <a:lvl2pPr marL="742950" indent="-285750" eaLnBrk="0" hangingPunct="0">
              <a:spcBef>
                <a:spcPct val="20000"/>
              </a:spcBef>
              <a:buSzPct val="75000"/>
              <a:buBlip>
                <a:blip r:embed="rId4"/>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BF80F08F-0F15-4B6C-8A93-794608EFCDE5}" type="slidenum">
              <a:rPr lang="en-US" altLang="en-US" sz="1400" smtClean="0">
                <a:latin typeface="Arial" charset="0"/>
              </a:rPr>
              <a:pPr eaLnBrk="1" hangingPunct="1">
                <a:spcBef>
                  <a:spcPct val="0"/>
                </a:spcBef>
                <a:buFontTx/>
                <a:buNone/>
              </a:pPr>
              <a:t>8</a:t>
            </a:fld>
            <a:endParaRPr lang="en-US" altLang="en-US" sz="1400" smtClean="0">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CA" altLang="en-US" smtClean="0"/>
              <a:t>Margin Cash Flows</a:t>
            </a:r>
          </a:p>
        </p:txBody>
      </p:sp>
      <p:sp>
        <p:nvSpPr>
          <p:cNvPr id="9219" name="Content Placeholder 2"/>
          <p:cNvSpPr>
            <a:spLocks noGrp="1"/>
          </p:cNvSpPr>
          <p:nvPr>
            <p:ph idx="1"/>
          </p:nvPr>
        </p:nvSpPr>
        <p:spPr>
          <a:xfrm>
            <a:off x="685800" y="2147888"/>
            <a:ext cx="7772400" cy="3795712"/>
          </a:xfrm>
        </p:spPr>
        <p:txBody>
          <a:bodyPr/>
          <a:lstStyle/>
          <a:p>
            <a:r>
              <a:rPr lang="en-CA" altLang="en-US" sz="2200" dirty="0" smtClean="0">
                <a:latin typeface="Arial" charset="0"/>
                <a:cs typeface="Arial" charset="0"/>
              </a:rPr>
              <a:t>A trader has to bring the balance in the margin account up to the initial margin when it falls below the maintenance margin level</a:t>
            </a:r>
          </a:p>
          <a:p>
            <a:r>
              <a:rPr lang="en-CA" altLang="en-US" sz="2200" dirty="0" smtClean="0">
                <a:latin typeface="Arial" charset="0"/>
                <a:cs typeface="Arial" charset="0"/>
              </a:rPr>
              <a:t>A member of the exchange clearing house only has an initial margin and is required to bring the balance in its account up to that level every day.</a:t>
            </a:r>
          </a:p>
          <a:p>
            <a:r>
              <a:rPr lang="en-CA" altLang="en-US" sz="2200" dirty="0" smtClean="0">
                <a:latin typeface="Arial" charset="0"/>
                <a:cs typeface="Arial" charset="0"/>
              </a:rPr>
              <a:t>These daily margin cash flows are referred to as variation margin</a:t>
            </a:r>
          </a:p>
          <a:p>
            <a:r>
              <a:rPr lang="en-CA" altLang="en-US" sz="2200" dirty="0" smtClean="0">
                <a:latin typeface="Arial" charset="0"/>
                <a:cs typeface="Arial" charset="0"/>
              </a:rPr>
              <a:t>A member is also required to contribute to a default fund</a:t>
            </a:r>
          </a:p>
          <a:p>
            <a:r>
              <a:rPr lang="en-CA" altLang="en-US" sz="2200" dirty="0" smtClean="0">
                <a:latin typeface="Arial" charset="0"/>
                <a:cs typeface="Arial" charset="0"/>
              </a:rPr>
              <a:t>Margin Call</a:t>
            </a:r>
          </a:p>
        </p:txBody>
      </p:sp>
      <p:sp>
        <p:nvSpPr>
          <p:cNvPr id="9220" name="Footer Placeholder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r>
              <a:rPr lang="en-CA" altLang="en-US" sz="1400" smtClean="0">
                <a:latin typeface="Arial" charset="0"/>
              </a:rPr>
              <a:t>Options, Futures, and Other Derivatives, 9th  Edition,  Copyright © John C. Hull 2014</a:t>
            </a:r>
            <a:endParaRPr lang="en-US" altLang="en-US" sz="1400" smtClean="0">
              <a:latin typeface="Arial" charset="0"/>
            </a:endParaRPr>
          </a:p>
        </p:txBody>
      </p:sp>
      <p:sp>
        <p:nvSpPr>
          <p:cNvPr id="922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2"/>
              </a:buBlip>
              <a:defRPr sz="3200">
                <a:solidFill>
                  <a:schemeClr val="tx1"/>
                </a:solidFill>
                <a:latin typeface="Tahoma" pitchFamily="34" charset="0"/>
              </a:defRPr>
            </a:lvl1pPr>
            <a:lvl2pPr marL="742950" indent="-285750" eaLnBrk="0" hangingPunct="0">
              <a:spcBef>
                <a:spcPct val="20000"/>
              </a:spcBef>
              <a:buSzPct val="75000"/>
              <a:buBlip>
                <a:blip r:embed="rId3"/>
              </a:buBlip>
              <a:defRPr sz="2800">
                <a:solidFill>
                  <a:schemeClr val="tx1"/>
                </a:solidFill>
                <a:latin typeface="Tahoma" pitchFamily="34" charset="0"/>
              </a:defRPr>
            </a:lvl2pPr>
            <a:lvl3pPr marL="1143000" indent="-228600" eaLnBrk="0" hangingPunct="0">
              <a:spcBef>
                <a:spcPct val="20000"/>
              </a:spcBef>
              <a:buChar char="•"/>
              <a:defRPr sz="2400">
                <a:solidFill>
                  <a:schemeClr val="tx1"/>
                </a:solidFill>
                <a:latin typeface="Tahoma" pitchFamily="34" charset="0"/>
              </a:defRPr>
            </a:lvl3pPr>
            <a:lvl4pPr marL="1600200" indent="-228600" eaLnBrk="0" hangingPunct="0">
              <a:spcBef>
                <a:spcPct val="20000"/>
              </a:spcBef>
              <a:buChar char="–"/>
              <a:defRPr sz="2000">
                <a:solidFill>
                  <a:schemeClr val="tx1"/>
                </a:solidFill>
                <a:latin typeface="Tahoma" pitchFamily="34" charset="0"/>
              </a:defRPr>
            </a:lvl4pPr>
            <a:lvl5pPr marL="2057400" indent="-228600" eaLnBrk="0" hangingPunct="0">
              <a:spcBef>
                <a:spcPct val="20000"/>
              </a:spcBef>
              <a:buClr>
                <a:schemeClr val="tx2"/>
              </a:buClr>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tx2"/>
              </a:buClr>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tx2"/>
              </a:buClr>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tx2"/>
              </a:buClr>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tx2"/>
              </a:buClr>
              <a:buChar char="–"/>
              <a:defRPr sz="2000">
                <a:solidFill>
                  <a:schemeClr val="tx1"/>
                </a:solidFill>
                <a:latin typeface="Tahoma" pitchFamily="34" charset="0"/>
              </a:defRPr>
            </a:lvl9pPr>
          </a:lstStyle>
          <a:p>
            <a:pPr eaLnBrk="1" hangingPunct="1">
              <a:spcBef>
                <a:spcPct val="0"/>
              </a:spcBef>
              <a:buFontTx/>
              <a:buNone/>
            </a:pPr>
            <a:fld id="{45C98923-39F2-4481-9797-8C9691CCCAF5}" type="slidenum">
              <a:rPr lang="en-US" altLang="en-US" sz="1400" smtClean="0">
                <a:latin typeface="Arial" charset="0"/>
              </a:rPr>
              <a:pPr eaLnBrk="1" hangingPunct="1">
                <a:spcBef>
                  <a:spcPct val="0"/>
                </a:spcBef>
                <a:buFontTx/>
                <a:buNone/>
              </a:pPr>
              <a:t>9</a:t>
            </a:fld>
            <a:endParaRPr lang="en-US" altLang="en-US" sz="1400" smtClean="0">
              <a:latin typeface="Arial" charset="0"/>
            </a:endParaRPr>
          </a:p>
        </p:txBody>
      </p:sp>
      <mc:AlternateContent xmlns:mc="http://schemas.openxmlformats.org/markup-compatibility/2006" xmlns:p14="http://schemas.microsoft.com/office/powerpoint/2010/main">
        <mc:Choice Requires="p14">
          <p:contentPart p14:bwMode="auto" r:id="rId4">
            <p14:nvContentPartPr>
              <p14:cNvPr id="2" name="Ink 1"/>
              <p14:cNvContentPartPr/>
              <p14:nvPr/>
            </p14:nvContentPartPr>
            <p14:xfrm>
              <a:off x="1911240" y="2625480"/>
              <a:ext cx="1545120" cy="169920"/>
            </p14:xfrm>
          </p:contentPart>
        </mc:Choice>
        <mc:Fallback xmlns="">
          <p:pic>
            <p:nvPicPr>
              <p:cNvPr id="2" name="Ink 1"/>
              <p:cNvPicPr/>
              <p:nvPr/>
            </p:nvPicPr>
            <p:blipFill>
              <a:blip r:embed="rId5"/>
              <a:stretch>
                <a:fillRect/>
              </a:stretch>
            </p:blipFill>
            <p:spPr>
              <a:xfrm>
                <a:off x="1895040" y="2561760"/>
                <a:ext cx="1577160" cy="297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p14:cNvContentPartPr/>
              <p14:nvPr/>
            </p14:nvContentPartPr>
            <p14:xfrm>
              <a:off x="6357960" y="2598480"/>
              <a:ext cx="1607760" cy="169920"/>
            </p14:xfrm>
          </p:contentPart>
        </mc:Choice>
        <mc:Fallback xmlns="">
          <p:pic>
            <p:nvPicPr>
              <p:cNvPr id="5" name="Ink 4"/>
              <p:cNvPicPr/>
              <p:nvPr/>
            </p:nvPicPr>
            <p:blipFill>
              <a:blip r:embed="rId7"/>
              <a:stretch>
                <a:fillRect/>
              </a:stretch>
            </p:blipFill>
            <p:spPr>
              <a:xfrm>
                <a:off x="6342120" y="2535120"/>
                <a:ext cx="1639440" cy="297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6" name="Ink 5"/>
              <p14:cNvContentPartPr/>
              <p14:nvPr/>
            </p14:nvContentPartPr>
            <p14:xfrm>
              <a:off x="1134360" y="3000240"/>
              <a:ext cx="830520" cy="152280"/>
            </p14:xfrm>
          </p:contentPart>
        </mc:Choice>
        <mc:Fallback xmlns="">
          <p:pic>
            <p:nvPicPr>
              <p:cNvPr id="6" name="Ink 5"/>
              <p:cNvPicPr/>
              <p:nvPr/>
            </p:nvPicPr>
            <p:blipFill>
              <a:blip r:embed="rId9"/>
              <a:stretch>
                <a:fillRect/>
              </a:stretch>
            </p:blipFill>
            <p:spPr>
              <a:xfrm>
                <a:off x="1118160" y="2936880"/>
                <a:ext cx="862560" cy="2790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7" name="Ink 6"/>
              <p14:cNvContentPartPr/>
              <p14:nvPr/>
            </p14:nvContentPartPr>
            <p14:xfrm>
              <a:off x="1098360" y="5572080"/>
              <a:ext cx="1473840" cy="223560"/>
            </p14:xfrm>
          </p:contentPart>
        </mc:Choice>
        <mc:Fallback xmlns="">
          <p:pic>
            <p:nvPicPr>
              <p:cNvPr id="7" name="Ink 6"/>
              <p:cNvPicPr/>
              <p:nvPr/>
            </p:nvPicPr>
            <p:blipFill>
              <a:blip r:embed="rId11"/>
              <a:stretch>
                <a:fillRect/>
              </a:stretch>
            </p:blipFill>
            <p:spPr>
              <a:xfrm>
                <a:off x="1082520" y="5508720"/>
                <a:ext cx="1505520" cy="350640"/>
              </a:xfrm>
              <a:prstGeom prst="rect">
                <a:avLst/>
              </a:prstGeom>
            </p:spPr>
          </p:pic>
        </mc:Fallback>
      </mc:AlternateContent>
    </p:spTree>
  </p:cSld>
  <p:clrMapOvr>
    <a:masterClrMapping/>
  </p:clrMapOvr>
  <p:timing>
    <p:tnLst>
      <p:par>
        <p:cTn id="1" dur="indefinite" restart="never" nodeType="tmRoot"/>
      </p:par>
    </p:tnLst>
  </p:timing>
</p:sld>
</file>

<file path=ppt/theme/theme1.xml><?xml version="1.0" encoding="utf-8"?>
<a:theme xmlns:a="http://schemas.openxmlformats.org/drawingml/2006/main" name="Global">
  <a:themeElements>
    <a:clrScheme name="Custom 5">
      <a:dk1>
        <a:srgbClr val="000000"/>
      </a:dk1>
      <a:lt1>
        <a:srgbClr val="FFFFFF"/>
      </a:lt1>
      <a:dk2>
        <a:srgbClr val="3A3015"/>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Times New Roman"/>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Ch01HullOFOD8thlEdition</Template>
  <TotalTime>12611</TotalTime>
  <Words>3412</Words>
  <Application>Microsoft Office PowerPoint</Application>
  <PresentationFormat>Ekran Gösterisi (4:3)</PresentationFormat>
  <Paragraphs>507</Paragraphs>
  <Slides>53</Slides>
  <Notes>23</Notes>
  <HiddenSlides>0</HiddenSlides>
  <MMClips>0</MMClips>
  <ScaleCrop>false</ScaleCrop>
  <HeadingPairs>
    <vt:vector size="4" baseType="variant">
      <vt:variant>
        <vt:lpstr>Tema</vt:lpstr>
      </vt:variant>
      <vt:variant>
        <vt:i4>1</vt:i4>
      </vt:variant>
      <vt:variant>
        <vt:lpstr>Slayt Başlıkları</vt:lpstr>
      </vt:variant>
      <vt:variant>
        <vt:i4>53</vt:i4>
      </vt:variant>
    </vt:vector>
  </HeadingPairs>
  <TitlesOfParts>
    <vt:vector size="54" baseType="lpstr">
      <vt:lpstr>Global</vt:lpstr>
      <vt:lpstr>Chapter 2 Mechanics of Futures Markets</vt:lpstr>
      <vt:lpstr>Futures Contracts</vt:lpstr>
      <vt:lpstr>Futures Contract (e.g cotton futures)</vt:lpstr>
      <vt:lpstr>Futures Contracts</vt:lpstr>
      <vt:lpstr>Price Limits and Position Limits</vt:lpstr>
      <vt:lpstr>Convergence of Futures to Spot (Figure 2.1, page 29)</vt:lpstr>
      <vt:lpstr>Differences between futures and forwards</vt:lpstr>
      <vt:lpstr>Margins</vt:lpstr>
      <vt:lpstr>Margin Cash Flows</vt:lpstr>
      <vt:lpstr>Initial Margin </vt:lpstr>
      <vt:lpstr>Example 1</vt:lpstr>
      <vt:lpstr>Example 2</vt:lpstr>
      <vt:lpstr>Initial Margin </vt:lpstr>
      <vt:lpstr>Maintenance Margin </vt:lpstr>
      <vt:lpstr>Example 3</vt:lpstr>
      <vt:lpstr>Example 4</vt:lpstr>
      <vt:lpstr>Maintenance Margin </vt:lpstr>
      <vt:lpstr>Example 5</vt:lpstr>
      <vt:lpstr>Margin Call </vt:lpstr>
      <vt:lpstr>Margin Call </vt:lpstr>
      <vt:lpstr>Example 6</vt:lpstr>
      <vt:lpstr>Example 7</vt:lpstr>
      <vt:lpstr>Example 8</vt:lpstr>
      <vt:lpstr>Example 9</vt:lpstr>
      <vt:lpstr>Example 10</vt:lpstr>
      <vt:lpstr>Example of a Futures Trade (page 27-29)</vt:lpstr>
      <vt:lpstr>A Possible Outcome (Table 2.1, page 30)</vt:lpstr>
      <vt:lpstr>Margin Cash Flows When Futures Price Increases</vt:lpstr>
      <vt:lpstr>Margin Cash Flows When Futures Price Decreases</vt:lpstr>
      <vt:lpstr>Some Terminology</vt:lpstr>
      <vt:lpstr>Key Points About Futures</vt:lpstr>
      <vt:lpstr>Crude Oil Trading on May 14, 2013 (Table 2.2, page 36)</vt:lpstr>
      <vt:lpstr>Clearing Houses and OTC Markets</vt:lpstr>
      <vt:lpstr>Collateralization in OTC Markets</vt:lpstr>
      <vt:lpstr>Collateralization in OTC Markets continued</vt:lpstr>
      <vt:lpstr>PowerPoint Sunusu</vt:lpstr>
      <vt:lpstr>Bilateral Clearing vs Central Clearing House </vt:lpstr>
      <vt:lpstr>New Regulations</vt:lpstr>
      <vt:lpstr>Delivery</vt:lpstr>
      <vt:lpstr>Questions</vt:lpstr>
      <vt:lpstr>PowerPoint Sunusu</vt:lpstr>
      <vt:lpstr>PowerPoint Sunusu</vt:lpstr>
      <vt:lpstr>Types of Traders</vt:lpstr>
      <vt:lpstr>Types of Orders</vt:lpstr>
      <vt:lpstr>PowerPoint Sunusu</vt:lpstr>
      <vt:lpstr>PowerPoint Sunusu</vt:lpstr>
      <vt:lpstr>PowerPoint Sunusu</vt:lpstr>
      <vt:lpstr>PowerPoint Sunusu</vt:lpstr>
      <vt:lpstr>PowerPoint Sunusu</vt:lpstr>
      <vt:lpstr>Regulation of Futures</vt:lpstr>
      <vt:lpstr>Accounting &amp; Tax</vt:lpstr>
      <vt:lpstr>Forward Contracts vs Futures Contracts (Table 2.3, page 43) </vt:lpstr>
      <vt:lpstr>Foreign Exchange Quotes</vt:lpstr>
    </vt:vector>
  </TitlesOfParts>
  <Company>Joseph L. Rotman School of Management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Mechanics of Futures Markets</dc:title>
  <dc:subject>Options, Futures, and Other Derivatives, 9e</dc:subject>
  <dc:creator>John C. Hull</dc:creator>
  <cp:keywords>Chapter 2</cp:keywords>
  <dc:description>Copyright 2014 by John C. Hull. All Rights Reserved. Published 2014</dc:description>
  <cp:lastModifiedBy>Fatih KOÇ</cp:lastModifiedBy>
  <cp:revision>97</cp:revision>
  <dcterms:created xsi:type="dcterms:W3CDTF">2008-05-29T16:38:10Z</dcterms:created>
  <dcterms:modified xsi:type="dcterms:W3CDTF">2022-11-21T08:31:18Z</dcterms:modified>
</cp:coreProperties>
</file>