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7" r:id="rId9"/>
    <p:sldId id="268" r:id="rId10"/>
    <p:sldId id="269" r:id="rId11"/>
    <p:sldId id="270" r:id="rId12"/>
    <p:sldId id="265" r:id="rId13"/>
    <p:sldId id="281" r:id="rId14"/>
    <p:sldId id="275" r:id="rId15"/>
    <p:sldId id="276" r:id="rId16"/>
    <p:sldId id="277" r:id="rId17"/>
    <p:sldId id="278" r:id="rId18"/>
    <p:sldId id="280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/>
    <p:restoredTop sz="94660"/>
  </p:normalViewPr>
  <p:slideViewPr>
    <p:cSldViewPr>
      <p:cViewPr>
        <p:scale>
          <a:sx n="81" d="100"/>
          <a:sy n="81" d="100"/>
        </p:scale>
        <p:origin x="-1692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39C2-44A0-46D3-8B65-78F85ECEE0FC}" type="datetimeFigureOut">
              <a:rPr lang="tr-TR" smtClean="0"/>
              <a:t>31.12.2024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D3F-E43D-4539-AC68-9BD3F98A1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187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39C2-44A0-46D3-8B65-78F85ECEE0FC}" type="datetimeFigureOut">
              <a:rPr lang="tr-TR" smtClean="0"/>
              <a:t>31.12.2024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D3F-E43D-4539-AC68-9BD3F98A1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5433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39C2-44A0-46D3-8B65-78F85ECEE0FC}" type="datetimeFigureOut">
              <a:rPr lang="tr-TR" smtClean="0"/>
              <a:t>31.12.2024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D3F-E43D-4539-AC68-9BD3F98A1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2752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39C2-44A0-46D3-8B65-78F85ECEE0FC}" type="datetimeFigureOut">
              <a:rPr lang="tr-TR" smtClean="0"/>
              <a:t>31.12.2024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D3F-E43D-4539-AC68-9BD3F98A1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340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39C2-44A0-46D3-8B65-78F85ECEE0FC}" type="datetimeFigureOut">
              <a:rPr lang="tr-TR" smtClean="0"/>
              <a:t>31.12.2024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D3F-E43D-4539-AC68-9BD3F98A1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2404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39C2-44A0-46D3-8B65-78F85ECEE0FC}" type="datetimeFigureOut">
              <a:rPr lang="tr-TR" smtClean="0"/>
              <a:t>31.12.2024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D3F-E43D-4539-AC68-9BD3F98A1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236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39C2-44A0-46D3-8B65-78F85ECEE0FC}" type="datetimeFigureOut">
              <a:rPr lang="tr-TR" smtClean="0"/>
              <a:t>31.12.2024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D3F-E43D-4539-AC68-9BD3F98A1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4576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39C2-44A0-46D3-8B65-78F85ECEE0FC}" type="datetimeFigureOut">
              <a:rPr lang="tr-TR" smtClean="0"/>
              <a:t>31.12.2024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D3F-E43D-4539-AC68-9BD3F98A1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4087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39C2-44A0-46D3-8B65-78F85ECEE0FC}" type="datetimeFigureOut">
              <a:rPr lang="tr-TR" smtClean="0"/>
              <a:t>31.12.2024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D3F-E43D-4539-AC68-9BD3F98A1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8262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39C2-44A0-46D3-8B65-78F85ECEE0FC}" type="datetimeFigureOut">
              <a:rPr lang="tr-TR" smtClean="0"/>
              <a:t>31.12.2024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D3F-E43D-4539-AC68-9BD3F98A1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810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39C2-44A0-46D3-8B65-78F85ECEE0FC}" type="datetimeFigureOut">
              <a:rPr lang="tr-TR" smtClean="0"/>
              <a:t>31.12.2024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D3F-E43D-4539-AC68-9BD3F98A1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0814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F39C2-44A0-46D3-8B65-78F85ECEE0FC}" type="datetimeFigureOut">
              <a:rPr lang="tr-TR" smtClean="0"/>
              <a:t>31.12.2024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80D3F-E43D-4539-AC68-9BD3F98A1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3412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Heuristic Approach to Discourse Analysis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0175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A </a:t>
            </a:r>
            <a:r>
              <a:rPr lang="tr-TR" dirty="0" err="1" smtClean="0"/>
              <a:t>heuristic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discovery' procedure,</a:t>
            </a:r>
            <a:endParaRPr lang="tr-TR" dirty="0" smtClean="0"/>
          </a:p>
          <a:p>
            <a:r>
              <a:rPr lang="en-US" dirty="0" smtClean="0"/>
              <a:t> a systematic way of exploring a topic to see what is</a:t>
            </a:r>
            <a:r>
              <a:rPr lang="tr-TR" dirty="0" smtClean="0"/>
              <a:t> </a:t>
            </a:r>
            <a:r>
              <a:rPr lang="en-US" dirty="0" smtClean="0"/>
              <a:t>particularly problematic or puzzling about it</a:t>
            </a:r>
            <a:r>
              <a:rPr lang="tr-TR" dirty="0" smtClean="0"/>
              <a:t>,</a:t>
            </a:r>
          </a:p>
          <a:p>
            <a:r>
              <a:rPr lang="en-US" dirty="0" smtClean="0"/>
              <a:t>or looking at a</a:t>
            </a:r>
            <a:r>
              <a:rPr lang="tr-TR" dirty="0" smtClean="0"/>
              <a:t> </a:t>
            </a:r>
            <a:r>
              <a:rPr lang="en-US" dirty="0" smtClean="0"/>
              <a:t>problem to see how to go about solving it.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7913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en-US" dirty="0" smtClean="0"/>
              <a:t>A heuristic is not a mechanical procedure, and</a:t>
            </a:r>
            <a:r>
              <a:rPr lang="tr-TR" dirty="0" smtClean="0"/>
              <a:t> </a:t>
            </a:r>
            <a:r>
              <a:rPr lang="en-US" dirty="0" smtClean="0"/>
              <a:t>it is not a way of uncovering truth. 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r>
              <a:rPr lang="en-US" dirty="0" smtClean="0"/>
              <a:t>The approach to discourse analysis that has been introduced in</a:t>
            </a:r>
            <a:r>
              <a:rPr lang="tr-TR" dirty="0" smtClean="0"/>
              <a:t> </a:t>
            </a:r>
            <a:r>
              <a:rPr lang="en-US" dirty="0" smtClean="0"/>
              <a:t>this book is a way of asking questions that uncovers more specific, focused</a:t>
            </a:r>
            <a:r>
              <a:rPr lang="tr-TR" dirty="0" smtClean="0"/>
              <a:t> </a:t>
            </a:r>
            <a:r>
              <a:rPr lang="en-US" dirty="0" smtClean="0"/>
              <a:t>questions and possible answers for them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8427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Locations</a:t>
            </a:r>
            <a:r>
              <a:rPr lang="tr-TR" dirty="0" smtClean="0"/>
              <a:t> of </a:t>
            </a:r>
            <a:r>
              <a:rPr lang="tr-TR" dirty="0" err="1" smtClean="0"/>
              <a:t>Meaning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124744"/>
            <a:ext cx="8579296" cy="5001419"/>
          </a:xfrm>
        </p:spPr>
        <p:txBody>
          <a:bodyPr>
            <a:normAutofit/>
          </a:bodyPr>
          <a:lstStyle/>
          <a:p>
            <a:r>
              <a:rPr lang="en-US" dirty="0" smtClean="0"/>
              <a:t>Our discussions throughout this book raise an important general issue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en-US" dirty="0" smtClean="0"/>
              <a:t>where the meaning is located. Let us</a:t>
            </a:r>
            <a:r>
              <a:rPr lang="tr-TR" dirty="0" smtClean="0"/>
              <a:t> </a:t>
            </a:r>
            <a:r>
              <a:rPr lang="en-US" dirty="0" smtClean="0"/>
              <a:t>consider four possibilities:</a:t>
            </a:r>
            <a:endParaRPr lang="tr-TR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1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r>
              <a:rPr lang="en-US" sz="2600" dirty="0" smtClean="0"/>
              <a:t>The meaning of a text is what the </a:t>
            </a:r>
            <a:r>
              <a:rPr lang="en-US" sz="2600" u="sng" dirty="0" smtClean="0"/>
              <a:t>speaker</a:t>
            </a:r>
            <a:r>
              <a:rPr lang="en-US" sz="2600" dirty="0" smtClean="0"/>
              <a:t> means.</a:t>
            </a:r>
          </a:p>
          <a:p>
            <a:pPr marL="0" indent="0">
              <a:buNone/>
            </a:pPr>
            <a:r>
              <a:rPr lang="en-US" sz="2600" dirty="0" smtClean="0"/>
              <a:t>2</a:t>
            </a:r>
            <a:r>
              <a:rPr lang="tr-TR" sz="2600" dirty="0" smtClean="0"/>
              <a:t>.</a:t>
            </a:r>
            <a:r>
              <a:rPr lang="en-US" sz="2600" dirty="0" smtClean="0"/>
              <a:t> The meaning of a text is what </a:t>
            </a:r>
            <a:r>
              <a:rPr lang="en-US" sz="2600" u="sng" dirty="0" smtClean="0"/>
              <a:t>the text </a:t>
            </a:r>
            <a:r>
              <a:rPr lang="en-US" sz="2600" dirty="0" smtClean="0"/>
              <a:t>itself means.</a:t>
            </a:r>
          </a:p>
          <a:p>
            <a:pPr marL="0" indent="0">
              <a:buNone/>
            </a:pPr>
            <a:r>
              <a:rPr lang="en-US" sz="2600" dirty="0" smtClean="0"/>
              <a:t>3</a:t>
            </a:r>
            <a:r>
              <a:rPr lang="tr-TR" sz="2600" dirty="0" smtClean="0"/>
              <a:t>.</a:t>
            </a:r>
            <a:r>
              <a:rPr lang="en-US" sz="2600" dirty="0" smtClean="0"/>
              <a:t> The meaning of a text is its meaning to its </a:t>
            </a:r>
            <a:r>
              <a:rPr lang="en-US" sz="2600" u="sng" dirty="0" smtClean="0"/>
              <a:t>audiences</a:t>
            </a:r>
            <a:r>
              <a:rPr lang="en-US" sz="2600" dirty="0" smtClean="0"/>
              <a:t>.</a:t>
            </a:r>
          </a:p>
          <a:p>
            <a:pPr marL="0" indent="0">
              <a:buNone/>
            </a:pPr>
            <a:r>
              <a:rPr lang="en-US" sz="2600" dirty="0" smtClean="0"/>
              <a:t>4</a:t>
            </a:r>
            <a:r>
              <a:rPr lang="tr-TR" sz="2600" dirty="0" smtClean="0"/>
              <a:t>.</a:t>
            </a:r>
            <a:r>
              <a:rPr lang="en-US" sz="2600" dirty="0" smtClean="0"/>
              <a:t> The meaning of a text is </a:t>
            </a:r>
            <a:r>
              <a:rPr lang="en-US" sz="2600" u="sng" dirty="0" smtClean="0"/>
              <a:t>in all these</a:t>
            </a:r>
            <a:r>
              <a:rPr lang="tr-TR" sz="2600" u="sng" dirty="0" smtClean="0"/>
              <a:t>.</a:t>
            </a:r>
            <a:endParaRPr lang="tr-TR" sz="2600" u="sng" dirty="0"/>
          </a:p>
        </p:txBody>
      </p:sp>
    </p:spTree>
    <p:extLst>
      <p:ext uri="{BB962C8B-B14F-4D97-AF65-F5344CB8AC3E}">
        <p14:creationId xmlns:p14="http://schemas.microsoft.com/office/powerpoint/2010/main" val="3964828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Language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Languaging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i="1" dirty="0" err="1" smtClean="0"/>
              <a:t>languaging</a:t>
            </a:r>
            <a:r>
              <a:rPr lang="en-US" dirty="0" smtClean="0"/>
              <a:t> </a:t>
            </a:r>
            <a:r>
              <a:rPr lang="en-US" dirty="0"/>
              <a:t>means understanding the process of discourse through which </a:t>
            </a:r>
            <a:r>
              <a:rPr lang="en-US" dirty="0" smtClean="0"/>
              <a:t>people </a:t>
            </a:r>
            <a:r>
              <a:rPr lang="en-US" dirty="0"/>
              <a:t>constantly figure </a:t>
            </a:r>
            <a:r>
              <a:rPr lang="en-US" dirty="0" smtClean="0"/>
              <a:t>out</a:t>
            </a:r>
            <a:r>
              <a:rPr lang="tr-TR" dirty="0" smtClean="0"/>
              <a:t>:</a:t>
            </a:r>
            <a:endParaRPr lang="tr-TR" sz="2400" dirty="0" smtClean="0"/>
          </a:p>
          <a:p>
            <a:pPr marL="457200" lvl="1" indent="0">
              <a:buNone/>
            </a:pPr>
            <a:r>
              <a:rPr lang="tr-TR" sz="2000" dirty="0"/>
              <a:t>-</a:t>
            </a:r>
            <a:r>
              <a:rPr lang="en-US" sz="2000" dirty="0" smtClean="0"/>
              <a:t> </a:t>
            </a:r>
            <a:r>
              <a:rPr lang="tr-TR" sz="2000" dirty="0" smtClean="0"/>
              <a:t>  </a:t>
            </a:r>
            <a:r>
              <a:rPr lang="en-US" sz="2000" dirty="0" smtClean="0"/>
              <a:t>what </a:t>
            </a:r>
            <a:r>
              <a:rPr lang="en-US" sz="2000" dirty="0"/>
              <a:t>to say, </a:t>
            </a:r>
            <a:endParaRPr lang="tr-TR" sz="2000" dirty="0" smtClean="0"/>
          </a:p>
          <a:p>
            <a:pPr lvl="1"/>
            <a:r>
              <a:rPr lang="en-US" sz="2000" dirty="0" smtClean="0"/>
              <a:t>how </a:t>
            </a:r>
            <a:r>
              <a:rPr lang="en-US" sz="2000" dirty="0"/>
              <a:t>to say things, </a:t>
            </a:r>
            <a:endParaRPr lang="tr-TR" sz="2000" dirty="0"/>
          </a:p>
          <a:p>
            <a:pPr lvl="1"/>
            <a:r>
              <a:rPr lang="en-US" sz="2000" dirty="0" smtClean="0"/>
              <a:t>and </a:t>
            </a:r>
            <a:r>
              <a:rPr lang="en-US" sz="2000" dirty="0"/>
              <a:t>how to </a:t>
            </a:r>
            <a:r>
              <a:rPr lang="en-US" sz="2000" dirty="0" smtClean="0"/>
              <a:t>understand </a:t>
            </a:r>
            <a:r>
              <a:rPr lang="en-US" sz="2000" dirty="0"/>
              <a:t>what others say, in the process of interacting with others.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176139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Particularity</a:t>
            </a:r>
            <a:r>
              <a:rPr lang="tr-TR" dirty="0" smtClean="0"/>
              <a:t>, </a:t>
            </a:r>
            <a:r>
              <a:rPr lang="tr-TR" dirty="0" err="1" smtClean="0"/>
              <a:t>Theory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Method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Discourse analysts often work with small sets o f data: the discourse surrounding a single incident, five or ten conversations rather than hundreds</a:t>
            </a:r>
            <a:r>
              <a:rPr lang="tr-TR" dirty="0" smtClean="0"/>
              <a:t> </a:t>
            </a:r>
            <a:r>
              <a:rPr lang="en-US" dirty="0" smtClean="0"/>
              <a:t>of experimental trials, three or nine cases rather than a</a:t>
            </a:r>
            <a:r>
              <a:rPr lang="tr-TR" dirty="0" smtClean="0"/>
              <a:t> </a:t>
            </a:r>
            <a:r>
              <a:rPr lang="en-US" dirty="0" smtClean="0"/>
              <a:t>representative sample of a whole population.</a:t>
            </a:r>
            <a:endParaRPr lang="tr-TR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Sometimes we work with a</a:t>
            </a:r>
            <a:r>
              <a:rPr lang="tr-TR" dirty="0" smtClean="0"/>
              <a:t> </a:t>
            </a:r>
            <a:r>
              <a:rPr lang="en-US" dirty="0" smtClean="0"/>
              <a:t>single text at a time.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2046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often interested</a:t>
            </a:r>
            <a:r>
              <a:rPr lang="tr-TR" dirty="0" smtClean="0"/>
              <a:t> </a:t>
            </a:r>
            <a:r>
              <a:rPr lang="en-US" dirty="0" smtClean="0"/>
              <a:t>in discovering not just the main reasons for things, but as many reasons as</a:t>
            </a:r>
            <a:r>
              <a:rPr lang="tr-TR" dirty="0" smtClean="0"/>
              <a:t> </a:t>
            </a:r>
            <a:r>
              <a:rPr lang="en-US" dirty="0" smtClean="0"/>
              <a:t>we can.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773746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instance</a:t>
            </a:r>
            <a:r>
              <a:rPr lang="tr-TR" dirty="0" smtClean="0"/>
              <a:t>, in </a:t>
            </a:r>
            <a:r>
              <a:rPr lang="tr-TR" dirty="0" err="1" smtClean="0"/>
              <a:t>discourse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we could figure out the</a:t>
            </a:r>
            <a:r>
              <a:rPr lang="tr-TR" dirty="0" smtClean="0"/>
              <a:t> </a:t>
            </a:r>
            <a:r>
              <a:rPr lang="en-US" dirty="0" smtClean="0"/>
              <a:t>reason why men and women miscommunicate, we could show men and</a:t>
            </a:r>
            <a:r>
              <a:rPr lang="tr-TR" dirty="0" smtClean="0"/>
              <a:t> </a:t>
            </a:r>
            <a:r>
              <a:rPr lang="en-US" dirty="0" smtClean="0"/>
              <a:t>women how not to miscommunicate.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 If we could find the root cause of</a:t>
            </a:r>
            <a:r>
              <a:rPr lang="tr-TR" dirty="0" smtClean="0"/>
              <a:t> </a:t>
            </a:r>
            <a:r>
              <a:rPr lang="en-US" dirty="0" smtClean="0"/>
              <a:t>linguistic discrimination in a pan-human, natural struggle for power, then</a:t>
            </a:r>
            <a:r>
              <a:rPr lang="tr-TR" dirty="0" smtClean="0"/>
              <a:t> </a:t>
            </a:r>
            <a:r>
              <a:rPr lang="en-US" dirty="0" smtClean="0"/>
              <a:t>perhaps we could solve the problem by redirecting power relations.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47518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So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shoud</a:t>
            </a:r>
            <a:r>
              <a:rPr lang="tr-TR" dirty="0" smtClean="0"/>
              <a:t> </a:t>
            </a:r>
            <a:r>
              <a:rPr lang="tr-TR" dirty="0" err="1" smtClean="0"/>
              <a:t>avoid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one-dimensional explanations</a:t>
            </a:r>
            <a:r>
              <a:rPr lang="tr-TR" sz="3000" dirty="0" smtClean="0"/>
              <a:t> </a:t>
            </a:r>
            <a:r>
              <a:rPr lang="tr-TR" sz="3000" dirty="0" err="1" smtClean="0"/>
              <a:t>that</a:t>
            </a:r>
            <a:r>
              <a:rPr lang="tr-TR" sz="3000" dirty="0" smtClean="0"/>
              <a:t> </a:t>
            </a:r>
            <a:r>
              <a:rPr lang="en-US" sz="3000" dirty="0" smtClean="0"/>
              <a:t>often turn out not to work</a:t>
            </a:r>
            <a:r>
              <a:rPr lang="tr-TR" sz="3000" dirty="0" smtClean="0"/>
              <a:t>.</a:t>
            </a:r>
          </a:p>
          <a:p>
            <a:endParaRPr lang="tr-TR" sz="3000" dirty="0" smtClean="0"/>
          </a:p>
          <a:p>
            <a:r>
              <a:rPr lang="en-US" sz="3000" dirty="0" smtClean="0"/>
              <a:t> large generalizations based on small studies (even sometimes ones based on large studies)</a:t>
            </a:r>
            <a:r>
              <a:rPr lang="tr-TR" sz="3000" dirty="0" smtClean="0"/>
              <a:t> </a:t>
            </a:r>
            <a:r>
              <a:rPr lang="tr-TR" sz="3000" dirty="0" err="1" smtClean="0"/>
              <a:t>that</a:t>
            </a:r>
            <a:r>
              <a:rPr lang="tr-TR" sz="3000" dirty="0" smtClean="0"/>
              <a:t> </a:t>
            </a:r>
            <a:r>
              <a:rPr lang="en-US" sz="3000" dirty="0" smtClean="0"/>
              <a:t>turn out to be untrustworthy.</a:t>
            </a:r>
            <a:endParaRPr lang="tr-TR" sz="3000" dirty="0" smtClean="0"/>
          </a:p>
          <a:p>
            <a:endParaRPr lang="tr-TR" sz="3000" dirty="0" smtClean="0"/>
          </a:p>
          <a:p>
            <a:r>
              <a:rPr lang="en-US" sz="3000" dirty="0"/>
              <a:t>Generalizations about “what women do,” for example, turn out to be accurate only as statements about what the particular women that were studied did.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52544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Text</a:t>
            </a:r>
            <a:r>
              <a:rPr lang="tr-TR" dirty="0" smtClean="0"/>
              <a:t> </a:t>
            </a:r>
            <a:r>
              <a:rPr lang="tr-TR" dirty="0" err="1" smtClean="0"/>
              <a:t>Outward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study a text or a transcript, you are always in some sense trying</a:t>
            </a:r>
            <a:r>
              <a:rPr lang="tr-TR" dirty="0" smtClean="0"/>
              <a:t> </a:t>
            </a:r>
            <a:r>
              <a:rPr lang="en-US" dirty="0" smtClean="0"/>
              <a:t>to understand it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T</a:t>
            </a:r>
            <a:r>
              <a:rPr lang="en-US" dirty="0" smtClean="0"/>
              <a:t>o understand a text completely would be to arrive at</a:t>
            </a:r>
            <a:r>
              <a:rPr lang="tr-TR" dirty="0" smtClean="0"/>
              <a:t> </a:t>
            </a:r>
            <a:r>
              <a:rPr lang="en-US" dirty="0" smtClean="0"/>
              <a:t>its true meaning, and, since meaning is always particular and </a:t>
            </a:r>
            <a:r>
              <a:rPr lang="en-US" dirty="0" err="1" smtClean="0"/>
              <a:t>situationa</a:t>
            </a:r>
            <a:r>
              <a:rPr lang="tr-TR" dirty="0" smtClean="0"/>
              <a:t>l.</a:t>
            </a:r>
            <a:r>
              <a:rPr lang="en-US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6741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0014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err="1" smtClean="0"/>
              <a:t>Up</a:t>
            </a:r>
            <a:r>
              <a:rPr lang="tr-TR" dirty="0" smtClean="0"/>
              <a:t> </a:t>
            </a:r>
            <a:r>
              <a:rPr lang="tr-TR" dirty="0" err="1" smtClean="0"/>
              <a:t>until</a:t>
            </a:r>
            <a:r>
              <a:rPr lang="tr-TR" dirty="0" smtClean="0"/>
              <a:t> </a:t>
            </a:r>
            <a:r>
              <a:rPr lang="tr-TR" dirty="0" err="1" smtClean="0"/>
              <a:t>now</a:t>
            </a:r>
            <a:r>
              <a:rPr lang="tr-TR" dirty="0" smtClean="0"/>
              <a:t>, </a:t>
            </a:r>
            <a:r>
              <a:rPr lang="tr-TR" dirty="0" err="1"/>
              <a:t>w</a:t>
            </a:r>
            <a:r>
              <a:rPr lang="tr-TR" dirty="0" err="1" smtClean="0"/>
              <a:t>e’ve</a:t>
            </a:r>
            <a:r>
              <a:rPr lang="tr-TR" dirty="0" smtClean="0"/>
              <a:t> </a:t>
            </a:r>
            <a:r>
              <a:rPr lang="tr-TR" dirty="0" err="1" smtClean="0"/>
              <a:t>explored</a:t>
            </a:r>
            <a:r>
              <a:rPr lang="tr-TR" dirty="0" smtClean="0"/>
              <a:t>:</a:t>
            </a:r>
          </a:p>
          <a:p>
            <a:r>
              <a:rPr lang="en-US" dirty="0" smtClean="0"/>
              <a:t>how</a:t>
            </a:r>
            <a:r>
              <a:rPr lang="tr-TR" dirty="0" smtClean="0"/>
              <a:t> </a:t>
            </a:r>
            <a:r>
              <a:rPr lang="en-US" dirty="0" smtClean="0"/>
              <a:t>languages, and ways of doing things with language, constrain and shape the</a:t>
            </a:r>
            <a:r>
              <a:rPr lang="tr-TR" dirty="0" smtClean="0"/>
              <a:t> </a:t>
            </a:r>
            <a:r>
              <a:rPr lang="en-US" dirty="0" smtClean="0"/>
              <a:t>ways in which we categorize things, describe things, and explain things.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how people imagine language works and what they imagine it is</a:t>
            </a:r>
            <a:r>
              <a:rPr lang="tr-TR" dirty="0" smtClean="0"/>
              <a:t> </a:t>
            </a:r>
            <a:r>
              <a:rPr lang="en-US" dirty="0" smtClean="0"/>
              <a:t>for, and saw how those elements of ideology shape what people do with</a:t>
            </a:r>
            <a:r>
              <a:rPr lang="tr-TR" dirty="0" smtClean="0"/>
              <a:t> </a:t>
            </a:r>
            <a:r>
              <a:rPr lang="en-US" dirty="0" smtClean="0"/>
              <a:t>talk, what they do not do, how they interpret discourse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2614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Secondly</a:t>
            </a:r>
            <a:r>
              <a:rPr lang="tr-TR" dirty="0" smtClean="0"/>
              <a:t>,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examined</a:t>
            </a:r>
            <a:r>
              <a:rPr lang="tr-TR" dirty="0" smtClean="0"/>
              <a:t>:</a:t>
            </a:r>
          </a:p>
          <a:p>
            <a:r>
              <a:rPr lang="tr-TR" dirty="0" smtClean="0"/>
              <a:t>T</a:t>
            </a:r>
            <a:r>
              <a:rPr lang="en-US" dirty="0" smtClean="0"/>
              <a:t>he role of structure in discourse. </a:t>
            </a:r>
            <a:endParaRPr lang="tr-TR" dirty="0" smtClean="0"/>
          </a:p>
          <a:p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role of grammar on all levels </a:t>
            </a:r>
          </a:p>
          <a:p>
            <a:r>
              <a:rPr lang="en-US" dirty="0" smtClean="0"/>
              <a:t>the grammars of sentences</a:t>
            </a:r>
            <a:r>
              <a:rPr lang="tr-TR" dirty="0" smtClean="0"/>
              <a:t> </a:t>
            </a:r>
            <a:r>
              <a:rPr lang="en-US" dirty="0" smtClean="0"/>
              <a:t>and grammars of texts alike both reflect and constrain the ways in which</a:t>
            </a:r>
            <a:r>
              <a:rPr lang="tr-TR" dirty="0" smtClean="0"/>
              <a:t> </a:t>
            </a:r>
            <a:r>
              <a:rPr lang="en-US" dirty="0" smtClean="0"/>
              <a:t>information is processed and social interaction maintained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9617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explored</a:t>
            </a:r>
            <a:r>
              <a:rPr lang="tr-TR" dirty="0" smtClean="0"/>
              <a:t> </a:t>
            </a:r>
            <a:r>
              <a:rPr lang="en-US" dirty="0" smtClean="0"/>
              <a:t>the ways in which the participants in discourse </a:t>
            </a:r>
            <a:r>
              <a:rPr lang="tr-TR" dirty="0" smtClean="0"/>
              <a:t>: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producers, </a:t>
            </a:r>
            <a:endParaRPr lang="tr-TR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distributors, </a:t>
            </a:r>
            <a:endParaRPr lang="tr-TR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consumers, </a:t>
            </a:r>
            <a:endParaRPr lang="tr-TR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present or absent, </a:t>
            </a:r>
            <a:endParaRPr lang="tr-TR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sanctioned or unsanctioned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3362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</a:t>
            </a:r>
            <a:r>
              <a:rPr lang="en-US" dirty="0" err="1" smtClean="0"/>
              <a:t>iscourse</a:t>
            </a:r>
            <a:r>
              <a:rPr lang="en-US" dirty="0" smtClean="0"/>
              <a:t> is always designed with an eye</a:t>
            </a:r>
            <a:r>
              <a:rPr lang="tr-TR" dirty="0" smtClean="0"/>
              <a:t> </a:t>
            </a:r>
            <a:r>
              <a:rPr lang="en-US" dirty="0" smtClean="0"/>
              <a:t>to details of social relatedness such as </a:t>
            </a:r>
            <a:r>
              <a:rPr lang="en-US" u="sng" dirty="0" smtClean="0"/>
              <a:t>power</a:t>
            </a:r>
            <a:r>
              <a:rPr lang="en-US" dirty="0" smtClean="0"/>
              <a:t> and </a:t>
            </a:r>
            <a:r>
              <a:rPr lang="en-US" u="sng" dirty="0" smtClean="0"/>
              <a:t>solidarity</a:t>
            </a:r>
            <a:r>
              <a:rPr lang="tr-TR" u="sng" dirty="0" smtClean="0"/>
              <a:t>.</a:t>
            </a:r>
            <a:r>
              <a:rPr lang="en-US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3785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048672"/>
          </a:xfrm>
        </p:spPr>
        <p:txBody>
          <a:bodyPr>
            <a:normAutofit/>
          </a:bodyPr>
          <a:lstStyle/>
          <a:p>
            <a:r>
              <a:rPr lang="en-US" dirty="0" smtClean="0"/>
              <a:t>Conversely, we explored</a:t>
            </a:r>
            <a:r>
              <a:rPr lang="tr-TR" dirty="0" smtClean="0"/>
              <a:t> how</a:t>
            </a:r>
            <a:r>
              <a:rPr lang="tr-TR" dirty="0"/>
              <a:t> </a:t>
            </a:r>
            <a:r>
              <a:rPr lang="tr-TR" dirty="0" smtClean="0"/>
              <a:t>c</a:t>
            </a:r>
            <a:r>
              <a:rPr lang="en-US" dirty="0" err="1" smtClean="0"/>
              <a:t>ertain</a:t>
            </a:r>
            <a:r>
              <a:rPr lang="en-US" dirty="0" smtClean="0"/>
              <a:t> social roles could be said to be constructed almost entirely</a:t>
            </a:r>
            <a:r>
              <a:rPr lang="tr-TR" dirty="0" smtClean="0"/>
              <a:t> </a:t>
            </a:r>
            <a:r>
              <a:rPr lang="en-US" dirty="0" smtClean="0"/>
              <a:t>in discourse.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  <a:p>
            <a:r>
              <a:rPr lang="en-US" dirty="0"/>
              <a:t>Being a woman, for example, might </a:t>
            </a:r>
            <a:r>
              <a:rPr lang="tr-TR" dirty="0" smtClean="0"/>
              <a:t> </a:t>
            </a:r>
            <a:r>
              <a:rPr lang="en-US" dirty="0" smtClean="0"/>
              <a:t>sometimes </a:t>
            </a:r>
            <a:r>
              <a:rPr lang="en-US" dirty="0"/>
              <a:t>be an entirely discursive activity </a:t>
            </a:r>
            <a:r>
              <a:rPr lang="en-US" dirty="0" smtClean="0"/>
              <a:t>(might </a:t>
            </a:r>
            <a:r>
              <a:rPr lang="tr-TR" dirty="0" err="1" smtClean="0"/>
              <a:t>refer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certain </a:t>
            </a:r>
            <a:r>
              <a:rPr lang="en-US" u="sng" dirty="0"/>
              <a:t>physical characteristics </a:t>
            </a:r>
            <a:r>
              <a:rPr lang="en-US" dirty="0"/>
              <a:t>and/or </a:t>
            </a:r>
            <a:r>
              <a:rPr lang="en-US" dirty="0" smtClean="0"/>
              <a:t>entail </a:t>
            </a:r>
            <a:r>
              <a:rPr lang="en-US" dirty="0"/>
              <a:t>a particular </a:t>
            </a:r>
            <a:r>
              <a:rPr lang="en-US" u="sng" dirty="0"/>
              <a:t>kind of position in an economic system. </a:t>
            </a:r>
            <a:endParaRPr lang="tr-TR" u="sng" dirty="0"/>
          </a:p>
        </p:txBody>
      </p:sp>
    </p:spTree>
    <p:extLst>
      <p:ext uri="{BB962C8B-B14F-4D97-AF65-F5344CB8AC3E}">
        <p14:creationId xmlns:p14="http://schemas.microsoft.com/office/powerpoint/2010/main" val="909231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908720"/>
            <a:ext cx="8686800" cy="5217443"/>
          </a:xfrm>
        </p:spPr>
        <p:txBody>
          <a:bodyPr>
            <a:normAutofit/>
          </a:bodyPr>
          <a:lstStyle/>
          <a:p>
            <a:r>
              <a:rPr lang="en-US" dirty="0" smtClean="0"/>
              <a:t>The fourth facet of discourse we explored was repetition, on all levels</a:t>
            </a:r>
            <a:r>
              <a:rPr lang="tr-TR" dirty="0" smtClean="0"/>
              <a:t>:</a:t>
            </a:r>
          </a:p>
          <a:p>
            <a:endParaRPr lang="tr-TR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sz="2800" dirty="0" smtClean="0"/>
              <a:t>We looked at how speakers build new utterances out of pieces of</a:t>
            </a:r>
            <a:r>
              <a:rPr lang="tr-TR" sz="2800" dirty="0" smtClean="0"/>
              <a:t> </a:t>
            </a:r>
            <a:r>
              <a:rPr lang="en-US" sz="2800" dirty="0" smtClean="0"/>
              <a:t>things other people are </a:t>
            </a:r>
            <a:r>
              <a:rPr lang="en-US" sz="2800" u="sng" dirty="0" smtClean="0"/>
              <a:t>saying</a:t>
            </a:r>
            <a:r>
              <a:rPr lang="tr-TR" sz="2800" u="sng" dirty="0" smtClean="0"/>
              <a:t> </a:t>
            </a:r>
            <a:r>
              <a:rPr lang="en-US" sz="2800" u="sng" dirty="0" smtClean="0"/>
              <a:t>now </a:t>
            </a:r>
            <a:r>
              <a:rPr lang="en-US" sz="2800" dirty="0" smtClean="0"/>
              <a:t>and </a:t>
            </a:r>
            <a:r>
              <a:rPr lang="en-US" sz="2800" u="sng" dirty="0" smtClean="0"/>
              <a:t>have said in the past</a:t>
            </a:r>
            <a:r>
              <a:rPr lang="en-US" sz="2800" dirty="0" smtClean="0"/>
              <a:t>, and we looked</a:t>
            </a:r>
            <a:r>
              <a:rPr lang="tr-TR" sz="2800" dirty="0" smtClean="0"/>
              <a:t> </a:t>
            </a:r>
            <a:r>
              <a:rPr lang="en-US" sz="2800" dirty="0" smtClean="0"/>
              <a:t>at how we repeat and vary styles of speaking and writing</a:t>
            </a:r>
            <a:r>
              <a:rPr lang="tr-TR" sz="2800" dirty="0" smtClean="0"/>
              <a:t>. </a:t>
            </a:r>
            <a:r>
              <a:rPr lang="en-US" sz="2800" dirty="0" smtClean="0"/>
              <a:t> </a:t>
            </a:r>
            <a:endParaRPr lang="tr-TR" dirty="0"/>
          </a:p>
        </p:txBody>
      </p:sp>
      <p:sp>
        <p:nvSpPr>
          <p:cNvPr id="2" name="Aşağı Ok 1"/>
          <p:cNvSpPr/>
          <p:nvPr/>
        </p:nvSpPr>
        <p:spPr>
          <a:xfrm>
            <a:off x="3707904" y="1963033"/>
            <a:ext cx="48463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8465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/>
          </a:bodyPr>
          <a:lstStyle/>
          <a:p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explored</a:t>
            </a:r>
            <a:r>
              <a:rPr lang="tr-TR" dirty="0" smtClean="0"/>
              <a:t> </a:t>
            </a:r>
            <a:r>
              <a:rPr lang="tr-TR" dirty="0" err="1" smtClean="0"/>
              <a:t>conversational</a:t>
            </a:r>
            <a:r>
              <a:rPr lang="tr-TR" dirty="0" smtClean="0"/>
              <a:t> </a:t>
            </a:r>
            <a:r>
              <a:rPr lang="tr-TR" dirty="0" err="1" smtClean="0"/>
              <a:t>coherence</a:t>
            </a:r>
            <a:r>
              <a:rPr lang="tr-TR" dirty="0" smtClean="0"/>
              <a:t>, </a:t>
            </a:r>
            <a:r>
              <a:rPr lang="en-US" dirty="0" smtClean="0"/>
              <a:t>the connections between discourse and people’s</a:t>
            </a:r>
            <a:r>
              <a:rPr lang="tr-TR" dirty="0" smtClean="0"/>
              <a:t> </a:t>
            </a:r>
            <a:r>
              <a:rPr lang="en-US" dirty="0" smtClean="0"/>
              <a:t>purposes, intentions, and goals. </a:t>
            </a:r>
            <a:endParaRPr lang="tr-TR" dirty="0" smtClean="0"/>
          </a:p>
          <a:p>
            <a:r>
              <a:rPr lang="en-US" dirty="0" smtClean="0"/>
              <a:t>how speakers tell each other</a:t>
            </a:r>
            <a:r>
              <a:rPr lang="tr-TR" dirty="0" smtClean="0"/>
              <a:t> </a:t>
            </a:r>
            <a:r>
              <a:rPr lang="en-US" dirty="0" smtClean="0"/>
              <a:t>what they mean to be doing, through the sentence forms they choose, the</a:t>
            </a:r>
            <a:r>
              <a:rPr lang="tr-TR" dirty="0" smtClean="0"/>
              <a:t> </a:t>
            </a:r>
            <a:r>
              <a:rPr lang="en-US" dirty="0" smtClean="0"/>
              <a:t>words they use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33129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Taken together, these sets of questions about the resources for and</a:t>
            </a:r>
            <a:r>
              <a:rPr lang="tr-TR" dirty="0" smtClean="0"/>
              <a:t> </a:t>
            </a:r>
            <a:r>
              <a:rPr lang="en-US" dirty="0" smtClean="0"/>
              <a:t>constraints on discourse constitute an </a:t>
            </a:r>
            <a:r>
              <a:rPr lang="en-US" u="sng" dirty="0" smtClean="0"/>
              <a:t>analytical heuristic.</a:t>
            </a:r>
            <a:endParaRPr lang="tr-TR" u="sng" dirty="0" smtClean="0"/>
          </a:p>
        </p:txBody>
      </p:sp>
    </p:spTree>
    <p:extLst>
      <p:ext uri="{BB962C8B-B14F-4D97-AF65-F5344CB8AC3E}">
        <p14:creationId xmlns:p14="http://schemas.microsoft.com/office/powerpoint/2010/main" val="349484657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809</Words>
  <Application>Microsoft Office PowerPoint</Application>
  <PresentationFormat>Ekran Gösterisi (4:3)</PresentationFormat>
  <Paragraphs>64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Ofis Teması</vt:lpstr>
      <vt:lpstr>A Heuristic Approach to Discourse Analysis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A heuristic </vt:lpstr>
      <vt:lpstr>PowerPoint Sunusu</vt:lpstr>
      <vt:lpstr>Locations of Meaning </vt:lpstr>
      <vt:lpstr>Language and Languaging </vt:lpstr>
      <vt:lpstr>Particularity, Theory, and Method </vt:lpstr>
      <vt:lpstr>PowerPoint Sunusu</vt:lpstr>
      <vt:lpstr>For instance, in discourse</vt:lpstr>
      <vt:lpstr>So we shoud avoid:</vt:lpstr>
      <vt:lpstr>From Text Outward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Heuristic Approach to Discourse Analysis</dc:title>
  <dc:creator>DELL</dc:creator>
  <cp:lastModifiedBy>Betul ALTAS</cp:lastModifiedBy>
  <cp:revision>92</cp:revision>
  <dcterms:created xsi:type="dcterms:W3CDTF">2020-12-13T11:30:43Z</dcterms:created>
  <dcterms:modified xsi:type="dcterms:W3CDTF">2024-12-31T07:48:56Z</dcterms:modified>
</cp:coreProperties>
</file>