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ink/ink1.xml" ContentType="application/inkml+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notesMasterIdLst>
    <p:notesMasterId r:id="rId53"/>
  </p:notesMasterIdLst>
  <p:sldIdLst>
    <p:sldId id="256" r:id="rId2"/>
    <p:sldId id="293" r:id="rId3"/>
    <p:sldId id="303" r:id="rId4"/>
    <p:sldId id="294" r:id="rId5"/>
    <p:sldId id="295" r:id="rId6"/>
    <p:sldId id="304" r:id="rId7"/>
    <p:sldId id="300" r:id="rId8"/>
    <p:sldId id="301" r:id="rId9"/>
    <p:sldId id="307" r:id="rId10"/>
    <p:sldId id="292" r:id="rId11"/>
    <p:sldId id="306" r:id="rId12"/>
    <p:sldId id="299" r:id="rId13"/>
    <p:sldId id="264" r:id="rId14"/>
    <p:sldId id="266" r:id="rId15"/>
    <p:sldId id="267" r:id="rId16"/>
    <p:sldId id="268" r:id="rId17"/>
    <p:sldId id="269" r:id="rId18"/>
    <p:sldId id="305" r:id="rId19"/>
    <p:sldId id="309" r:id="rId20"/>
    <p:sldId id="311" r:id="rId21"/>
    <p:sldId id="310" r:id="rId22"/>
    <p:sldId id="313" r:id="rId23"/>
    <p:sldId id="314" r:id="rId24"/>
    <p:sldId id="315" r:id="rId25"/>
    <p:sldId id="316" r:id="rId26"/>
    <p:sldId id="317" r:id="rId27"/>
    <p:sldId id="270" r:id="rId28"/>
    <p:sldId id="271" r:id="rId29"/>
    <p:sldId id="308" r:id="rId30"/>
    <p:sldId id="272" r:id="rId31"/>
    <p:sldId id="273" r:id="rId32"/>
    <p:sldId id="318" r:id="rId33"/>
    <p:sldId id="274" r:id="rId34"/>
    <p:sldId id="275" r:id="rId35"/>
    <p:sldId id="276" r:id="rId36"/>
    <p:sldId id="277" r:id="rId37"/>
    <p:sldId id="278" r:id="rId38"/>
    <p:sldId id="279" r:id="rId39"/>
    <p:sldId id="280" r:id="rId40"/>
    <p:sldId id="281" r:id="rId41"/>
    <p:sldId id="291" r:id="rId42"/>
    <p:sldId id="296" r:id="rId43"/>
    <p:sldId id="284" r:id="rId44"/>
    <p:sldId id="285" r:id="rId45"/>
    <p:sldId id="286" r:id="rId46"/>
    <p:sldId id="287" r:id="rId47"/>
    <p:sldId id="288" r:id="rId48"/>
    <p:sldId id="289" r:id="rId49"/>
    <p:sldId id="298" r:id="rId50"/>
    <p:sldId id="290" r:id="rId51"/>
    <p:sldId id="297" r:id="rId5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3613" autoAdjust="0"/>
  </p:normalViewPr>
  <p:slideViewPr>
    <p:cSldViewPr>
      <p:cViewPr>
        <p:scale>
          <a:sx n="81" d="100"/>
          <a:sy n="81" d="100"/>
        </p:scale>
        <p:origin x="-1080" y="2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hull\My%20Documents\Misc\Fundamentals5e\Book\ArtWork\Figure1_4.xls"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8336784058152653"/>
          <c:y val="7.0922231418410434E-2"/>
          <c:w val="0.49281363579396148"/>
          <c:h val="0.687945644758583"/>
        </c:manualLayout>
      </c:layout>
      <c:scatterChart>
        <c:scatterStyle val="lineMarker"/>
        <c:varyColors val="0"/>
        <c:ser>
          <c:idx val="0"/>
          <c:order val="0"/>
          <c:tx>
            <c:strRef>
              <c:f>Sheet1!$D$7</c:f>
              <c:strCache>
                <c:ptCount val="1"/>
                <c:pt idx="0">
                  <c:v>No Hedging</c:v>
                </c:pt>
              </c:strCache>
            </c:strRef>
          </c:tx>
          <c:spPr>
            <a:ln w="12700">
              <a:solidFill>
                <a:srgbClr val="000080"/>
              </a:solidFill>
              <a:prstDash val="sysDash"/>
            </a:ln>
          </c:spPr>
          <c:marker>
            <c:symbol val="none"/>
          </c:marker>
          <c:xVal>
            <c:numRef>
              <c:f>Sheet1!$C$8:$C$17</c:f>
              <c:numCache>
                <c:formatCode>General</c:formatCode>
                <c:ptCount val="10"/>
                <c:pt idx="0">
                  <c:v>20</c:v>
                </c:pt>
                <c:pt idx="1">
                  <c:v>22</c:v>
                </c:pt>
                <c:pt idx="2">
                  <c:v>24</c:v>
                </c:pt>
                <c:pt idx="3">
                  <c:v>26</c:v>
                </c:pt>
                <c:pt idx="4">
                  <c:v>27.5</c:v>
                </c:pt>
                <c:pt idx="5">
                  <c:v>28</c:v>
                </c:pt>
                <c:pt idx="6">
                  <c:v>30</c:v>
                </c:pt>
                <c:pt idx="7">
                  <c:v>32</c:v>
                </c:pt>
                <c:pt idx="8">
                  <c:v>34</c:v>
                </c:pt>
                <c:pt idx="9">
                  <c:v>36</c:v>
                </c:pt>
              </c:numCache>
            </c:numRef>
          </c:xVal>
          <c:yVal>
            <c:numRef>
              <c:f>Sheet1!$D$8:$D$17</c:f>
              <c:numCache>
                <c:formatCode>General</c:formatCode>
                <c:ptCount val="10"/>
                <c:pt idx="0">
                  <c:v>20000</c:v>
                </c:pt>
                <c:pt idx="1">
                  <c:v>22000</c:v>
                </c:pt>
                <c:pt idx="2">
                  <c:v>24000</c:v>
                </c:pt>
                <c:pt idx="3">
                  <c:v>26000</c:v>
                </c:pt>
                <c:pt idx="4">
                  <c:v>27500</c:v>
                </c:pt>
                <c:pt idx="5">
                  <c:v>28000</c:v>
                </c:pt>
                <c:pt idx="6">
                  <c:v>30000</c:v>
                </c:pt>
                <c:pt idx="7">
                  <c:v>32000</c:v>
                </c:pt>
                <c:pt idx="8">
                  <c:v>34000</c:v>
                </c:pt>
                <c:pt idx="9">
                  <c:v>36000</c:v>
                </c:pt>
              </c:numCache>
            </c:numRef>
          </c:yVal>
          <c:smooth val="0"/>
          <c:extLst xmlns:c16r2="http://schemas.microsoft.com/office/drawing/2015/06/chart">
            <c:ext xmlns:c16="http://schemas.microsoft.com/office/drawing/2014/chart" uri="{C3380CC4-5D6E-409C-BE32-E72D297353CC}">
              <c16:uniqueId val="{00000000-7727-42C3-9159-EBD2F04E66BD}"/>
            </c:ext>
          </c:extLst>
        </c:ser>
        <c:ser>
          <c:idx val="1"/>
          <c:order val="1"/>
          <c:tx>
            <c:strRef>
              <c:f>Sheet1!$E$7</c:f>
              <c:strCache>
                <c:ptCount val="1"/>
                <c:pt idx="0">
                  <c:v>Hedging</c:v>
                </c:pt>
              </c:strCache>
            </c:strRef>
          </c:tx>
          <c:spPr>
            <a:ln w="12700">
              <a:solidFill>
                <a:srgbClr val="000000"/>
              </a:solidFill>
              <a:prstDash val="solid"/>
            </a:ln>
          </c:spPr>
          <c:marker>
            <c:symbol val="none"/>
          </c:marker>
          <c:xVal>
            <c:numRef>
              <c:f>Sheet1!$C$8:$C$17</c:f>
              <c:numCache>
                <c:formatCode>General</c:formatCode>
                <c:ptCount val="10"/>
                <c:pt idx="0">
                  <c:v>20</c:v>
                </c:pt>
                <c:pt idx="1">
                  <c:v>22</c:v>
                </c:pt>
                <c:pt idx="2">
                  <c:v>24</c:v>
                </c:pt>
                <c:pt idx="3">
                  <c:v>26</c:v>
                </c:pt>
                <c:pt idx="4">
                  <c:v>27.5</c:v>
                </c:pt>
                <c:pt idx="5">
                  <c:v>28</c:v>
                </c:pt>
                <c:pt idx="6">
                  <c:v>30</c:v>
                </c:pt>
                <c:pt idx="7">
                  <c:v>32</c:v>
                </c:pt>
                <c:pt idx="8">
                  <c:v>34</c:v>
                </c:pt>
                <c:pt idx="9">
                  <c:v>36</c:v>
                </c:pt>
              </c:numCache>
            </c:numRef>
          </c:xVal>
          <c:yVal>
            <c:numRef>
              <c:f>Sheet1!$E$8:$E$17</c:f>
              <c:numCache>
                <c:formatCode>General</c:formatCode>
                <c:ptCount val="10"/>
                <c:pt idx="0">
                  <c:v>26500</c:v>
                </c:pt>
                <c:pt idx="1">
                  <c:v>26500</c:v>
                </c:pt>
                <c:pt idx="2">
                  <c:v>26500</c:v>
                </c:pt>
                <c:pt idx="3">
                  <c:v>26500</c:v>
                </c:pt>
                <c:pt idx="4">
                  <c:v>26500</c:v>
                </c:pt>
                <c:pt idx="5">
                  <c:v>27000</c:v>
                </c:pt>
                <c:pt idx="6">
                  <c:v>29000</c:v>
                </c:pt>
                <c:pt idx="7">
                  <c:v>31000</c:v>
                </c:pt>
                <c:pt idx="8">
                  <c:v>33000</c:v>
                </c:pt>
                <c:pt idx="9">
                  <c:v>35000</c:v>
                </c:pt>
              </c:numCache>
            </c:numRef>
          </c:yVal>
          <c:smooth val="0"/>
          <c:extLst xmlns:c16r2="http://schemas.microsoft.com/office/drawing/2015/06/chart">
            <c:ext xmlns:c16="http://schemas.microsoft.com/office/drawing/2014/chart" uri="{C3380CC4-5D6E-409C-BE32-E72D297353CC}">
              <c16:uniqueId val="{00000001-7727-42C3-9159-EBD2F04E66BD}"/>
            </c:ext>
          </c:extLst>
        </c:ser>
        <c:dLbls>
          <c:showLegendKey val="0"/>
          <c:showVal val="0"/>
          <c:showCatName val="0"/>
          <c:showSerName val="0"/>
          <c:showPercent val="0"/>
          <c:showBubbleSize val="0"/>
        </c:dLbls>
        <c:axId val="122322944"/>
        <c:axId val="122323520"/>
      </c:scatterChart>
      <c:valAx>
        <c:axId val="122322944"/>
        <c:scaling>
          <c:orientation val="minMax"/>
          <c:min val="20"/>
        </c:scaling>
        <c:delete val="0"/>
        <c:axPos val="b"/>
        <c:title>
          <c:tx>
            <c:rich>
              <a:bodyPr/>
              <a:lstStyle/>
              <a:p>
                <a:pPr>
                  <a:defRPr sz="1000" b="1" i="0" u="none" strike="noStrike" baseline="0">
                    <a:solidFill>
                      <a:srgbClr val="000000"/>
                    </a:solidFill>
                    <a:latin typeface="Arial"/>
                    <a:ea typeface="Arial"/>
                    <a:cs typeface="Arial"/>
                  </a:defRPr>
                </a:pPr>
                <a:r>
                  <a:rPr lang="en-US"/>
                  <a:t>Stock Price ($)</a:t>
                </a:r>
              </a:p>
            </c:rich>
          </c:tx>
          <c:layout>
            <c:manualLayout>
              <c:xMode val="edge"/>
              <c:yMode val="edge"/>
              <c:x val="0.57292585301837273"/>
              <c:y val="0.65149504104713452"/>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tr-TR"/>
          </a:p>
        </c:txPr>
        <c:crossAx val="122323520"/>
        <c:crosses val="autoZero"/>
        <c:crossBetween val="midCat"/>
      </c:valAx>
      <c:valAx>
        <c:axId val="122323520"/>
        <c:scaling>
          <c:orientation val="minMax"/>
          <c:max val="40000"/>
          <c:min val="20000"/>
        </c:scaling>
        <c:delete val="0"/>
        <c:axPos val="l"/>
        <c:majorGridlines>
          <c:spPr>
            <a:ln w="3175">
              <a:solidFill>
                <a:srgbClr val="FFFFFF"/>
              </a:solidFill>
              <a:prstDash val="solid"/>
            </a:ln>
          </c:spPr>
        </c:majorGridlines>
        <c:title>
          <c:tx>
            <c:rich>
              <a:bodyPr rot="0" vert="horz"/>
              <a:lstStyle/>
              <a:p>
                <a:pPr algn="ctr">
                  <a:defRPr sz="1000" b="1" i="0" u="none" strike="noStrike" baseline="0">
                    <a:solidFill>
                      <a:srgbClr val="000000"/>
                    </a:solidFill>
                    <a:latin typeface="Arial"/>
                    <a:ea typeface="Arial"/>
                    <a:cs typeface="Arial"/>
                  </a:defRPr>
                </a:pPr>
                <a:r>
                  <a:rPr lang="en-US"/>
                  <a:t>Value of Holding ($)</a:t>
                </a:r>
              </a:p>
            </c:rich>
          </c:tx>
          <c:layout>
            <c:manualLayout>
              <c:xMode val="edge"/>
              <c:yMode val="edge"/>
              <c:x val="0.29979496177466186"/>
              <c:y val="5.3191673563807496E-2"/>
            </c:manualLayout>
          </c:layout>
          <c:overlay val="0"/>
          <c:spPr>
            <a:noFill/>
            <a:ln w="25400">
              <a:noFill/>
            </a:ln>
          </c:spPr>
        </c:title>
        <c:numFmt formatCode="#,##0" sourceLinked="0"/>
        <c:majorTickMark val="out"/>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tr-TR"/>
          </a:p>
        </c:txPr>
        <c:crossAx val="122322944"/>
        <c:crosses val="autoZero"/>
        <c:crossBetween val="midCat"/>
        <c:majorUnit val="5000"/>
        <c:minorUnit val="1000"/>
      </c:valAx>
      <c:spPr>
        <a:noFill/>
        <a:ln w="25400">
          <a:noFill/>
        </a:ln>
      </c:spPr>
    </c:plotArea>
    <c:legend>
      <c:legendPos val="r"/>
      <c:layout>
        <c:manualLayout>
          <c:xMode val="edge"/>
          <c:yMode val="edge"/>
          <c:x val="0.75154079458579115"/>
          <c:y val="0.30851170667008382"/>
          <c:w val="0.23819325730041371"/>
          <c:h val="0.15248279754958149"/>
        </c:manualLayout>
      </c:layout>
      <c:overlay val="0"/>
      <c:spPr>
        <a:solidFill>
          <a:srgbClr val="FFFFFF"/>
        </a:solidFill>
        <a:ln w="3175">
          <a:solidFill>
            <a:srgbClr val="000000"/>
          </a:solidFill>
          <a:prstDash val="solid"/>
        </a:ln>
      </c:spPr>
      <c:txPr>
        <a:bodyPr/>
        <a:lstStyle/>
        <a:p>
          <a:pPr>
            <a:defRPr sz="920" b="0" i="0" u="none" strike="noStrike" baseline="0">
              <a:solidFill>
                <a:srgbClr val="000000"/>
              </a:solidFill>
              <a:latin typeface="Arial"/>
              <a:ea typeface="Arial"/>
              <a:cs typeface="Arial"/>
            </a:defRPr>
          </a:pPr>
          <a:endParaRPr lang="tr-TR"/>
        </a:p>
      </c:txPr>
    </c:legend>
    <c:plotVisOnly val="1"/>
    <c:dispBlanksAs val="gap"/>
    <c:showDLblsOverMax val="0"/>
  </c:chart>
  <c:spPr>
    <a:solidFill>
      <a:srgbClr val="FFFFFF"/>
    </a:solidFill>
    <a:ln w="9525">
      <a:noFill/>
    </a:ln>
  </c:spPr>
  <c:txPr>
    <a:bodyPr/>
    <a:lstStyle/>
    <a:p>
      <a:pPr>
        <a:defRPr sz="1000" b="0" i="0" u="none" strike="noStrike" baseline="0">
          <a:solidFill>
            <a:srgbClr val="000000"/>
          </a:solidFill>
          <a:latin typeface="Arial"/>
          <a:ea typeface="Arial"/>
          <a:cs typeface="Arial"/>
        </a:defRPr>
      </a:pPr>
      <a:endParaRPr lang="tr-TR"/>
    </a:p>
  </c:txPr>
  <c:externalData r:id="rId2">
    <c:autoUpdate val="0"/>
  </c:externalData>
</c:chartSpace>
</file>

<file path=ppt/ink/ink1.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46.62116" units="1/cm"/>
          <inkml:channelProperty channel="Y" name="resolution" value="46.82927" units="1/cm"/>
          <inkml:channelProperty channel="T" name="resolution" value="1" units="1/dev"/>
        </inkml:channelProperties>
      </inkml:inkSource>
      <inkml:timestamp xml:id="ts0" timeString="2020-10-23T10:02:57.143"/>
    </inkml:context>
    <inkml:brush xml:id="br0">
      <inkml:brushProperty name="width" value="0.05292" units="cm"/>
      <inkml:brushProperty name="height" value="0.05292" units="cm"/>
      <inkml:brushProperty name="color" value="#FF0000"/>
    </inkml:brush>
  </inkml:definitions>
  <inkml:trace contextRef="#ctx0" brushRef="#br0">13048 11956 0,'0'-25'203,"24"25"-78,1-25-93,25 0 61,-25 25-77,-1-24 0,1 24 46,0-25 1,0 25-48,-25-25 1,0 0-1,25 25 1,-25-25 15,24 25 47,-24-24-62,50-26 15,-50 25 16,25 25-31,0-49 46,-1 49 157,1 0-172,25-50-31,-25 25 30,0 0 1,-25 1-15,24 24-1,1-25 63,0 25-1,0 0-46,-25-25-31,25 25 31,-1 0-16,1-25-15,0 25 62,25-25-63,-26 25 1,-24-24 0,25 24 15,0-25-16,-25 0 32,25 25-31,0-25 31,-1 0 15,26-24-46,-50 24 0,50-50-16,-26 75 31,26-49-16,-50 24 1,25 25 78,-25-25 46,25 25-124,-1 0 0,26 0-1,0-49 1,-26 49 0,1 0-1,0-25 1,0 25-1,0 0 48,-1-25-63,-24 0 16,50 0-1,-25 1-15,-25-26 31,50 25-15,-50 0 0,24 25-1,-24-24 32,25-1-31,0 25-1,-25-25 1,25 25 31,-25-50 0,25 50-32,-1-24 1,1 24 0,-25-25-1,25 25 1,0-25 0,0 0-1,-25 0 1,24 1-16,26-26 15,-50 0 1,25 50 78,-25-24-94,25 24 140,-1 0-124,1-25 15,0 25-15,0-25 0,0 25-1,-1-25 1,-24 0 78,25 1-63,0 24 16,0-25-16,24 0-15,-24 0 15,0 0-16,25 1 1,-1 24 0,-24-50 46,0 50-31,-25-25 48,0 0-64,25 25 1,-25-25-1,24 1 1,1-1 125,0 0-126,0 0 1,-25 0 0,25 25-16,-1-24 31,1 24 16,0-25 31,25 0-78,-50 0 15,25 0 1,49 25 0,-49-24 15,-25-1-15,25 25-1,-1 0 1,1-25-1,25-25 1,-25 50 0,24-24 31,1-26-16,-25 50-16,-25-25-15,24 25 16,26 0 0,-25-49-1,0 49 1,-1-25 31,1 0 15,-25 0-46,25 25 0,-25-25-1,25 25 16,0-49-15,-25 24 15,49 0-31,-49 0 32,25 1-17,0 24 48,0-25-63,-25 0 15,24 25 1,-24-25 0,75-24-1,-50 24-15,-1 0 16,51 0-1,-75 0-15,50 0 16,-26 25 0,-24-24 359</inkml:trace>
  <inkml:trace contextRef="#ctx0" brushRef="#br0" timeOffset="2304.2662">16049 9451 0,'0'-25'78,"0"-74"-63,0 24-15,0-24 16,0-25 0,0-223-1,0 247-15,0-73 16,25-1-16,-25 50 0,25-25 16,24-148-1,-49 173 1,25 0-1,-25 74 1,25 25 0,-25 0-1,0 1 95,-25 24-95,-25 49 1,26-24 0,-1 25-1,25-26 1,-25 1 15,25-50 63,0-24-79,25 24 1,24-49 0,-24 49-1,0-50 1,0 75 0,-25-24-1,49 24 95,-24 24-95,0 26 1,-25-25-1,0 0 1,25-1 297,0 1-79,-25 0-218,0 0-16,0 0 15,0-1 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0D3E168-E06C-4270-93A1-BA6F395C0456}" type="datetimeFigureOut">
              <a:rPr lang="en-US"/>
              <a:pPr>
                <a:defRPr/>
              </a:pPr>
              <a:t>10/24/2022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30D07607-43F6-4AEA-9890-00BBE9F451C8}" type="slidenum">
              <a:rPr lang="en-US" altLang="en-US"/>
              <a:pPr/>
              <a:t>‹#›</a:t>
            </a:fld>
            <a:endParaRPr lang="en-US" altLang="en-US"/>
          </a:p>
        </p:txBody>
      </p:sp>
    </p:spTree>
    <p:extLst>
      <p:ext uri="{BB962C8B-B14F-4D97-AF65-F5344CB8AC3E}">
        <p14:creationId xmlns:p14="http://schemas.microsoft.com/office/powerpoint/2010/main" val="30934397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1BCA783-7D52-40F5-983E-50BDB4F07C48}" type="slidenum">
              <a:rPr lang="en-US" altLang="en-US">
                <a:latin typeface="Calibri" panose="020F0502020204030204" pitchFamily="34" charset="0"/>
              </a:rPr>
              <a:pPr eaLnBrk="1" hangingPunct="1"/>
              <a:t>1</a:t>
            </a:fld>
            <a:endParaRPr lang="en-US" altLang="en-US">
              <a:latin typeface="Calibri" panose="020F0502020204030204" pitchFamily="34" charset="0"/>
            </a:endParaRPr>
          </a:p>
        </p:txBody>
      </p:sp>
    </p:spTree>
    <p:extLst>
      <p:ext uri="{BB962C8B-B14F-4D97-AF65-F5344CB8AC3E}">
        <p14:creationId xmlns:p14="http://schemas.microsoft.com/office/powerpoint/2010/main" val="28955899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smtClean="0"/>
          </a:p>
        </p:txBody>
      </p:sp>
    </p:spTree>
    <p:extLst>
      <p:ext uri="{BB962C8B-B14F-4D97-AF65-F5344CB8AC3E}">
        <p14:creationId xmlns:p14="http://schemas.microsoft.com/office/powerpoint/2010/main" val="20145402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1203"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defTabSz="762000" eaLnBrk="0" hangingPunct="0">
              <a:spcBef>
                <a:spcPct val="30000"/>
              </a:spcBef>
              <a:defRPr sz="1200">
                <a:solidFill>
                  <a:schemeClr val="tx1"/>
                </a:solidFill>
                <a:latin typeface="Calibri" panose="020F0502020204030204" pitchFamily="34" charset="0"/>
              </a:defRPr>
            </a:lvl1pPr>
            <a:lvl2pPr marL="742950" indent="-285750" defTabSz="762000" eaLnBrk="0" hangingPunct="0">
              <a:spcBef>
                <a:spcPct val="30000"/>
              </a:spcBef>
              <a:defRPr sz="1200">
                <a:solidFill>
                  <a:schemeClr val="tx1"/>
                </a:solidFill>
                <a:latin typeface="Calibri" panose="020F0502020204030204" pitchFamily="34" charset="0"/>
              </a:defRPr>
            </a:lvl2pPr>
            <a:lvl3pPr marL="1143000" indent="-228600" defTabSz="762000" eaLnBrk="0" hangingPunct="0">
              <a:spcBef>
                <a:spcPct val="30000"/>
              </a:spcBef>
              <a:defRPr sz="1200">
                <a:solidFill>
                  <a:schemeClr val="tx1"/>
                </a:solidFill>
                <a:latin typeface="Calibri" panose="020F0502020204030204" pitchFamily="34" charset="0"/>
              </a:defRPr>
            </a:lvl3pPr>
            <a:lvl4pPr marL="1600200" indent="-228600" defTabSz="762000" eaLnBrk="0" hangingPunct="0">
              <a:spcBef>
                <a:spcPct val="30000"/>
              </a:spcBef>
              <a:defRPr sz="1200">
                <a:solidFill>
                  <a:schemeClr val="tx1"/>
                </a:solidFill>
                <a:latin typeface="Calibri" panose="020F0502020204030204" pitchFamily="34" charset="0"/>
              </a:defRPr>
            </a:lvl4pPr>
            <a:lvl5pPr marL="2057400" indent="-228600" defTabSz="762000" eaLnBrk="0" hangingPunct="0">
              <a:spcBef>
                <a:spcPct val="30000"/>
              </a:spcBef>
              <a:defRPr sz="1200">
                <a:solidFill>
                  <a:schemeClr val="tx1"/>
                </a:solidFill>
                <a:latin typeface="Calibri" panose="020F0502020204030204" pitchFamily="34" charset="0"/>
              </a:defRPr>
            </a:lvl5pPr>
            <a:lvl6pPr marL="2514600" indent="-228600" defTabSz="7620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7620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7620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762000"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r>
              <a:rPr lang="en-US" altLang="en-US" sz="1000" i="1">
                <a:latin typeface="Times New Roman" panose="02020603050405020304" pitchFamily="18" charset="0"/>
              </a:rPr>
              <a:t>11</a:t>
            </a:r>
          </a:p>
        </p:txBody>
      </p:sp>
      <p:sp>
        <p:nvSpPr>
          <p:cNvPr id="51204"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1205"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1206" name="Rectangle 6"/>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51207" name="Rectangle 7"/>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eaLnBrk="1" hangingPunct="1">
              <a:spcBef>
                <a:spcPct val="0"/>
              </a:spcBef>
            </a:pPr>
            <a:endParaRPr lang="en-CA" altLang="en-US" smtClean="0"/>
          </a:p>
        </p:txBody>
      </p:sp>
    </p:spTree>
    <p:extLst>
      <p:ext uri="{BB962C8B-B14F-4D97-AF65-F5344CB8AC3E}">
        <p14:creationId xmlns:p14="http://schemas.microsoft.com/office/powerpoint/2010/main" val="3019626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2227"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defTabSz="762000" eaLnBrk="0" hangingPunct="0">
              <a:spcBef>
                <a:spcPct val="30000"/>
              </a:spcBef>
              <a:defRPr sz="1200">
                <a:solidFill>
                  <a:schemeClr val="tx1"/>
                </a:solidFill>
                <a:latin typeface="Calibri" panose="020F0502020204030204" pitchFamily="34" charset="0"/>
              </a:defRPr>
            </a:lvl1pPr>
            <a:lvl2pPr marL="742950" indent="-285750" defTabSz="762000" eaLnBrk="0" hangingPunct="0">
              <a:spcBef>
                <a:spcPct val="30000"/>
              </a:spcBef>
              <a:defRPr sz="1200">
                <a:solidFill>
                  <a:schemeClr val="tx1"/>
                </a:solidFill>
                <a:latin typeface="Calibri" panose="020F0502020204030204" pitchFamily="34" charset="0"/>
              </a:defRPr>
            </a:lvl2pPr>
            <a:lvl3pPr marL="1143000" indent="-228600" defTabSz="762000" eaLnBrk="0" hangingPunct="0">
              <a:spcBef>
                <a:spcPct val="30000"/>
              </a:spcBef>
              <a:defRPr sz="1200">
                <a:solidFill>
                  <a:schemeClr val="tx1"/>
                </a:solidFill>
                <a:latin typeface="Calibri" panose="020F0502020204030204" pitchFamily="34" charset="0"/>
              </a:defRPr>
            </a:lvl3pPr>
            <a:lvl4pPr marL="1600200" indent="-228600" defTabSz="762000" eaLnBrk="0" hangingPunct="0">
              <a:spcBef>
                <a:spcPct val="30000"/>
              </a:spcBef>
              <a:defRPr sz="1200">
                <a:solidFill>
                  <a:schemeClr val="tx1"/>
                </a:solidFill>
                <a:latin typeface="Calibri" panose="020F0502020204030204" pitchFamily="34" charset="0"/>
              </a:defRPr>
            </a:lvl4pPr>
            <a:lvl5pPr marL="2057400" indent="-228600" defTabSz="762000" eaLnBrk="0" hangingPunct="0">
              <a:spcBef>
                <a:spcPct val="30000"/>
              </a:spcBef>
              <a:defRPr sz="1200">
                <a:solidFill>
                  <a:schemeClr val="tx1"/>
                </a:solidFill>
                <a:latin typeface="Calibri" panose="020F0502020204030204" pitchFamily="34" charset="0"/>
              </a:defRPr>
            </a:lvl5pPr>
            <a:lvl6pPr marL="2514600" indent="-228600" defTabSz="7620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7620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7620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762000"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r>
              <a:rPr lang="en-US" altLang="en-US" sz="1000" i="1">
                <a:latin typeface="Times New Roman" panose="02020603050405020304" pitchFamily="18" charset="0"/>
              </a:rPr>
              <a:t>10</a:t>
            </a:r>
          </a:p>
        </p:txBody>
      </p:sp>
      <p:sp>
        <p:nvSpPr>
          <p:cNvPr id="52228"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2229"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2230" name="Rectangle 6"/>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52231" name="Rectangle 7"/>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eaLnBrk="1" hangingPunct="1">
              <a:spcBef>
                <a:spcPct val="0"/>
              </a:spcBef>
            </a:pPr>
            <a:endParaRPr lang="en-CA" altLang="en-US" smtClean="0"/>
          </a:p>
        </p:txBody>
      </p:sp>
    </p:spTree>
    <p:extLst>
      <p:ext uri="{BB962C8B-B14F-4D97-AF65-F5344CB8AC3E}">
        <p14:creationId xmlns:p14="http://schemas.microsoft.com/office/powerpoint/2010/main" val="39822359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53251" name="Rectangle 3"/>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eaLnBrk="1" hangingPunct="1">
              <a:spcBef>
                <a:spcPct val="0"/>
              </a:spcBef>
            </a:pPr>
            <a:endParaRPr lang="en-CA" altLang="en-US" smtClean="0"/>
          </a:p>
        </p:txBody>
      </p:sp>
    </p:spTree>
    <p:extLst>
      <p:ext uri="{BB962C8B-B14F-4D97-AF65-F5344CB8AC3E}">
        <p14:creationId xmlns:p14="http://schemas.microsoft.com/office/powerpoint/2010/main" val="35361472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4275"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defTabSz="762000" eaLnBrk="0" hangingPunct="0">
              <a:spcBef>
                <a:spcPct val="30000"/>
              </a:spcBef>
              <a:defRPr sz="1200">
                <a:solidFill>
                  <a:schemeClr val="tx1"/>
                </a:solidFill>
                <a:latin typeface="Calibri" panose="020F0502020204030204" pitchFamily="34" charset="0"/>
              </a:defRPr>
            </a:lvl1pPr>
            <a:lvl2pPr marL="742950" indent="-285750" defTabSz="762000" eaLnBrk="0" hangingPunct="0">
              <a:spcBef>
                <a:spcPct val="30000"/>
              </a:spcBef>
              <a:defRPr sz="1200">
                <a:solidFill>
                  <a:schemeClr val="tx1"/>
                </a:solidFill>
                <a:latin typeface="Calibri" panose="020F0502020204030204" pitchFamily="34" charset="0"/>
              </a:defRPr>
            </a:lvl2pPr>
            <a:lvl3pPr marL="1143000" indent="-228600" defTabSz="762000" eaLnBrk="0" hangingPunct="0">
              <a:spcBef>
                <a:spcPct val="30000"/>
              </a:spcBef>
              <a:defRPr sz="1200">
                <a:solidFill>
                  <a:schemeClr val="tx1"/>
                </a:solidFill>
                <a:latin typeface="Calibri" panose="020F0502020204030204" pitchFamily="34" charset="0"/>
              </a:defRPr>
            </a:lvl3pPr>
            <a:lvl4pPr marL="1600200" indent="-228600" defTabSz="762000" eaLnBrk="0" hangingPunct="0">
              <a:spcBef>
                <a:spcPct val="30000"/>
              </a:spcBef>
              <a:defRPr sz="1200">
                <a:solidFill>
                  <a:schemeClr val="tx1"/>
                </a:solidFill>
                <a:latin typeface="Calibri" panose="020F0502020204030204" pitchFamily="34" charset="0"/>
              </a:defRPr>
            </a:lvl4pPr>
            <a:lvl5pPr marL="2057400" indent="-228600" defTabSz="762000" eaLnBrk="0" hangingPunct="0">
              <a:spcBef>
                <a:spcPct val="30000"/>
              </a:spcBef>
              <a:defRPr sz="1200">
                <a:solidFill>
                  <a:schemeClr val="tx1"/>
                </a:solidFill>
                <a:latin typeface="Calibri" panose="020F0502020204030204" pitchFamily="34" charset="0"/>
              </a:defRPr>
            </a:lvl5pPr>
            <a:lvl6pPr marL="2514600" indent="-228600" defTabSz="7620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7620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7620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762000"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r>
              <a:rPr lang="en-US" altLang="en-US" sz="1000" i="1">
                <a:latin typeface="Times New Roman" panose="02020603050405020304" pitchFamily="18" charset="0"/>
              </a:rPr>
              <a:t>14</a:t>
            </a:r>
          </a:p>
        </p:txBody>
      </p:sp>
      <p:sp>
        <p:nvSpPr>
          <p:cNvPr id="54276"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4277"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4278" name="Rectangle 6"/>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54279" name="Rectangle 7"/>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eaLnBrk="1" hangingPunct="1">
              <a:spcBef>
                <a:spcPct val="0"/>
              </a:spcBef>
            </a:pPr>
            <a:endParaRPr lang="en-CA" altLang="en-US" smtClean="0"/>
          </a:p>
        </p:txBody>
      </p:sp>
    </p:spTree>
    <p:extLst>
      <p:ext uri="{BB962C8B-B14F-4D97-AF65-F5344CB8AC3E}">
        <p14:creationId xmlns:p14="http://schemas.microsoft.com/office/powerpoint/2010/main" val="2286449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5299"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defTabSz="762000" eaLnBrk="0" hangingPunct="0">
              <a:spcBef>
                <a:spcPct val="30000"/>
              </a:spcBef>
              <a:defRPr sz="1200">
                <a:solidFill>
                  <a:schemeClr val="tx1"/>
                </a:solidFill>
                <a:latin typeface="Calibri" panose="020F0502020204030204" pitchFamily="34" charset="0"/>
              </a:defRPr>
            </a:lvl1pPr>
            <a:lvl2pPr marL="742950" indent="-285750" defTabSz="762000" eaLnBrk="0" hangingPunct="0">
              <a:spcBef>
                <a:spcPct val="30000"/>
              </a:spcBef>
              <a:defRPr sz="1200">
                <a:solidFill>
                  <a:schemeClr val="tx1"/>
                </a:solidFill>
                <a:latin typeface="Calibri" panose="020F0502020204030204" pitchFamily="34" charset="0"/>
              </a:defRPr>
            </a:lvl2pPr>
            <a:lvl3pPr marL="1143000" indent="-228600" defTabSz="762000" eaLnBrk="0" hangingPunct="0">
              <a:spcBef>
                <a:spcPct val="30000"/>
              </a:spcBef>
              <a:defRPr sz="1200">
                <a:solidFill>
                  <a:schemeClr val="tx1"/>
                </a:solidFill>
                <a:latin typeface="Calibri" panose="020F0502020204030204" pitchFamily="34" charset="0"/>
              </a:defRPr>
            </a:lvl3pPr>
            <a:lvl4pPr marL="1600200" indent="-228600" defTabSz="762000" eaLnBrk="0" hangingPunct="0">
              <a:spcBef>
                <a:spcPct val="30000"/>
              </a:spcBef>
              <a:defRPr sz="1200">
                <a:solidFill>
                  <a:schemeClr val="tx1"/>
                </a:solidFill>
                <a:latin typeface="Calibri" panose="020F0502020204030204" pitchFamily="34" charset="0"/>
              </a:defRPr>
            </a:lvl4pPr>
            <a:lvl5pPr marL="2057400" indent="-228600" defTabSz="762000" eaLnBrk="0" hangingPunct="0">
              <a:spcBef>
                <a:spcPct val="30000"/>
              </a:spcBef>
              <a:defRPr sz="1200">
                <a:solidFill>
                  <a:schemeClr val="tx1"/>
                </a:solidFill>
                <a:latin typeface="Calibri" panose="020F0502020204030204" pitchFamily="34" charset="0"/>
              </a:defRPr>
            </a:lvl5pPr>
            <a:lvl6pPr marL="2514600" indent="-228600" defTabSz="7620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7620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7620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762000"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r>
              <a:rPr lang="en-US" altLang="en-US" sz="1000" i="1">
                <a:latin typeface="Times New Roman" panose="02020603050405020304" pitchFamily="18" charset="0"/>
              </a:rPr>
              <a:t>15</a:t>
            </a:r>
          </a:p>
        </p:txBody>
      </p:sp>
      <p:sp>
        <p:nvSpPr>
          <p:cNvPr id="55300"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5301"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5302" name="Rectangle 6"/>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55303" name="Rectangle 7"/>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eaLnBrk="1" hangingPunct="1">
              <a:spcBef>
                <a:spcPct val="0"/>
              </a:spcBef>
            </a:pPr>
            <a:endParaRPr lang="en-CA" altLang="en-US" smtClean="0"/>
          </a:p>
        </p:txBody>
      </p:sp>
    </p:spTree>
    <p:extLst>
      <p:ext uri="{BB962C8B-B14F-4D97-AF65-F5344CB8AC3E}">
        <p14:creationId xmlns:p14="http://schemas.microsoft.com/office/powerpoint/2010/main" val="21175082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56323" name="Rectangle 3"/>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eaLnBrk="1" hangingPunct="1">
              <a:spcBef>
                <a:spcPct val="0"/>
              </a:spcBef>
            </a:pPr>
            <a:endParaRPr lang="en-CA" altLang="en-US" smtClean="0"/>
          </a:p>
        </p:txBody>
      </p:sp>
    </p:spTree>
    <p:extLst>
      <p:ext uri="{BB962C8B-B14F-4D97-AF65-F5344CB8AC3E}">
        <p14:creationId xmlns:p14="http://schemas.microsoft.com/office/powerpoint/2010/main" val="11103505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eaLnBrk="1" hangingPunct="1">
              <a:spcBef>
                <a:spcPct val="0"/>
              </a:spcBef>
            </a:pPr>
            <a:endParaRPr lang="en-CA" altLang="en-US" smtClean="0"/>
          </a:p>
        </p:txBody>
      </p:sp>
      <p:sp>
        <p:nvSpPr>
          <p:cNvPr id="57347" name="Rectangle 3"/>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207524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8371"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defTabSz="762000" eaLnBrk="0" hangingPunct="0">
              <a:spcBef>
                <a:spcPct val="30000"/>
              </a:spcBef>
              <a:defRPr sz="1200">
                <a:solidFill>
                  <a:schemeClr val="tx1"/>
                </a:solidFill>
                <a:latin typeface="Calibri" panose="020F0502020204030204" pitchFamily="34" charset="0"/>
              </a:defRPr>
            </a:lvl1pPr>
            <a:lvl2pPr marL="742950" indent="-285750" defTabSz="762000" eaLnBrk="0" hangingPunct="0">
              <a:spcBef>
                <a:spcPct val="30000"/>
              </a:spcBef>
              <a:defRPr sz="1200">
                <a:solidFill>
                  <a:schemeClr val="tx1"/>
                </a:solidFill>
                <a:latin typeface="Calibri" panose="020F0502020204030204" pitchFamily="34" charset="0"/>
              </a:defRPr>
            </a:lvl2pPr>
            <a:lvl3pPr marL="1143000" indent="-228600" defTabSz="762000" eaLnBrk="0" hangingPunct="0">
              <a:spcBef>
                <a:spcPct val="30000"/>
              </a:spcBef>
              <a:defRPr sz="1200">
                <a:solidFill>
                  <a:schemeClr val="tx1"/>
                </a:solidFill>
                <a:latin typeface="Calibri" panose="020F0502020204030204" pitchFamily="34" charset="0"/>
              </a:defRPr>
            </a:lvl3pPr>
            <a:lvl4pPr marL="1600200" indent="-228600" defTabSz="762000" eaLnBrk="0" hangingPunct="0">
              <a:spcBef>
                <a:spcPct val="30000"/>
              </a:spcBef>
              <a:defRPr sz="1200">
                <a:solidFill>
                  <a:schemeClr val="tx1"/>
                </a:solidFill>
                <a:latin typeface="Calibri" panose="020F0502020204030204" pitchFamily="34" charset="0"/>
              </a:defRPr>
            </a:lvl4pPr>
            <a:lvl5pPr marL="2057400" indent="-228600" defTabSz="762000" eaLnBrk="0" hangingPunct="0">
              <a:spcBef>
                <a:spcPct val="30000"/>
              </a:spcBef>
              <a:defRPr sz="1200">
                <a:solidFill>
                  <a:schemeClr val="tx1"/>
                </a:solidFill>
                <a:latin typeface="Calibri" panose="020F0502020204030204" pitchFamily="34" charset="0"/>
              </a:defRPr>
            </a:lvl5pPr>
            <a:lvl6pPr marL="2514600" indent="-228600" defTabSz="7620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7620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7620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762000"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r>
              <a:rPr lang="en-US" altLang="en-US" sz="1000" i="1">
                <a:latin typeface="Times New Roman" panose="02020603050405020304" pitchFamily="18" charset="0"/>
              </a:rPr>
              <a:t>9</a:t>
            </a:r>
          </a:p>
        </p:txBody>
      </p:sp>
      <p:sp>
        <p:nvSpPr>
          <p:cNvPr id="58372"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8373"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8374" name="Rectangle 6"/>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58375" name="Rectangle 7"/>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eaLnBrk="1" hangingPunct="1">
              <a:spcBef>
                <a:spcPct val="0"/>
              </a:spcBef>
            </a:pPr>
            <a:endParaRPr lang="en-CA" altLang="en-US" smtClean="0"/>
          </a:p>
        </p:txBody>
      </p:sp>
    </p:spTree>
    <p:extLst>
      <p:ext uri="{BB962C8B-B14F-4D97-AF65-F5344CB8AC3E}">
        <p14:creationId xmlns:p14="http://schemas.microsoft.com/office/powerpoint/2010/main" val="11184841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9395"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defTabSz="762000" eaLnBrk="0" hangingPunct="0">
              <a:spcBef>
                <a:spcPct val="30000"/>
              </a:spcBef>
              <a:defRPr sz="1200">
                <a:solidFill>
                  <a:schemeClr val="tx1"/>
                </a:solidFill>
                <a:latin typeface="Calibri" panose="020F0502020204030204" pitchFamily="34" charset="0"/>
              </a:defRPr>
            </a:lvl1pPr>
            <a:lvl2pPr marL="742950" indent="-285750" defTabSz="762000" eaLnBrk="0" hangingPunct="0">
              <a:spcBef>
                <a:spcPct val="30000"/>
              </a:spcBef>
              <a:defRPr sz="1200">
                <a:solidFill>
                  <a:schemeClr val="tx1"/>
                </a:solidFill>
                <a:latin typeface="Calibri" panose="020F0502020204030204" pitchFamily="34" charset="0"/>
              </a:defRPr>
            </a:lvl2pPr>
            <a:lvl3pPr marL="1143000" indent="-228600" defTabSz="762000" eaLnBrk="0" hangingPunct="0">
              <a:spcBef>
                <a:spcPct val="30000"/>
              </a:spcBef>
              <a:defRPr sz="1200">
                <a:solidFill>
                  <a:schemeClr val="tx1"/>
                </a:solidFill>
                <a:latin typeface="Calibri" panose="020F0502020204030204" pitchFamily="34" charset="0"/>
              </a:defRPr>
            </a:lvl3pPr>
            <a:lvl4pPr marL="1600200" indent="-228600" defTabSz="762000" eaLnBrk="0" hangingPunct="0">
              <a:spcBef>
                <a:spcPct val="30000"/>
              </a:spcBef>
              <a:defRPr sz="1200">
                <a:solidFill>
                  <a:schemeClr val="tx1"/>
                </a:solidFill>
                <a:latin typeface="Calibri" panose="020F0502020204030204" pitchFamily="34" charset="0"/>
              </a:defRPr>
            </a:lvl4pPr>
            <a:lvl5pPr marL="2057400" indent="-228600" defTabSz="762000" eaLnBrk="0" hangingPunct="0">
              <a:spcBef>
                <a:spcPct val="30000"/>
              </a:spcBef>
              <a:defRPr sz="1200">
                <a:solidFill>
                  <a:schemeClr val="tx1"/>
                </a:solidFill>
                <a:latin typeface="Calibri" panose="020F0502020204030204" pitchFamily="34" charset="0"/>
              </a:defRPr>
            </a:lvl5pPr>
            <a:lvl6pPr marL="2514600" indent="-228600" defTabSz="7620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7620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7620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762000"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r>
              <a:rPr lang="en-US" altLang="en-US" sz="1000" i="1">
                <a:latin typeface="Times New Roman" panose="02020603050405020304" pitchFamily="18" charset="0"/>
              </a:rPr>
              <a:t>18</a:t>
            </a:r>
          </a:p>
        </p:txBody>
      </p:sp>
      <p:sp>
        <p:nvSpPr>
          <p:cNvPr id="59396"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9397"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59398" name="Rectangle 6"/>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59399" name="Rectangle 7"/>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eaLnBrk="1" hangingPunct="1">
              <a:spcBef>
                <a:spcPct val="0"/>
              </a:spcBef>
            </a:pPr>
            <a:endParaRPr lang="en-CA" altLang="en-US" smtClean="0"/>
          </a:p>
        </p:txBody>
      </p:sp>
    </p:spTree>
    <p:extLst>
      <p:ext uri="{BB962C8B-B14F-4D97-AF65-F5344CB8AC3E}">
        <p14:creationId xmlns:p14="http://schemas.microsoft.com/office/powerpoint/2010/main" val="807609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432DCAC-F1AF-44C2-B42C-9C6BA04BFFA2}" type="slidenum">
              <a:rPr lang="en-US" altLang="en-US">
                <a:latin typeface="Calibri" panose="020F0502020204030204" pitchFamily="34" charset="0"/>
              </a:rPr>
              <a:pPr eaLnBrk="1" hangingPunct="1"/>
              <a:t>2</a:t>
            </a:fld>
            <a:endParaRPr lang="en-US" altLang="en-US">
              <a:latin typeface="Calibri" panose="020F0502020204030204" pitchFamily="34" charset="0"/>
            </a:endParaRPr>
          </a:p>
        </p:txBody>
      </p:sp>
    </p:spTree>
    <p:extLst>
      <p:ext uri="{BB962C8B-B14F-4D97-AF65-F5344CB8AC3E}">
        <p14:creationId xmlns:p14="http://schemas.microsoft.com/office/powerpoint/2010/main" val="42522479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60419"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defTabSz="762000" eaLnBrk="0" hangingPunct="0">
              <a:spcBef>
                <a:spcPct val="30000"/>
              </a:spcBef>
              <a:defRPr sz="1200">
                <a:solidFill>
                  <a:schemeClr val="tx1"/>
                </a:solidFill>
                <a:latin typeface="Calibri" panose="020F0502020204030204" pitchFamily="34" charset="0"/>
              </a:defRPr>
            </a:lvl1pPr>
            <a:lvl2pPr marL="742950" indent="-285750" defTabSz="762000" eaLnBrk="0" hangingPunct="0">
              <a:spcBef>
                <a:spcPct val="30000"/>
              </a:spcBef>
              <a:defRPr sz="1200">
                <a:solidFill>
                  <a:schemeClr val="tx1"/>
                </a:solidFill>
                <a:latin typeface="Calibri" panose="020F0502020204030204" pitchFamily="34" charset="0"/>
              </a:defRPr>
            </a:lvl2pPr>
            <a:lvl3pPr marL="1143000" indent="-228600" defTabSz="762000" eaLnBrk="0" hangingPunct="0">
              <a:spcBef>
                <a:spcPct val="30000"/>
              </a:spcBef>
              <a:defRPr sz="1200">
                <a:solidFill>
                  <a:schemeClr val="tx1"/>
                </a:solidFill>
                <a:latin typeface="Calibri" panose="020F0502020204030204" pitchFamily="34" charset="0"/>
              </a:defRPr>
            </a:lvl3pPr>
            <a:lvl4pPr marL="1600200" indent="-228600" defTabSz="762000" eaLnBrk="0" hangingPunct="0">
              <a:spcBef>
                <a:spcPct val="30000"/>
              </a:spcBef>
              <a:defRPr sz="1200">
                <a:solidFill>
                  <a:schemeClr val="tx1"/>
                </a:solidFill>
                <a:latin typeface="Calibri" panose="020F0502020204030204" pitchFamily="34" charset="0"/>
              </a:defRPr>
            </a:lvl4pPr>
            <a:lvl5pPr marL="2057400" indent="-228600" defTabSz="762000" eaLnBrk="0" hangingPunct="0">
              <a:spcBef>
                <a:spcPct val="30000"/>
              </a:spcBef>
              <a:defRPr sz="1200">
                <a:solidFill>
                  <a:schemeClr val="tx1"/>
                </a:solidFill>
                <a:latin typeface="Calibri" panose="020F0502020204030204" pitchFamily="34" charset="0"/>
              </a:defRPr>
            </a:lvl5pPr>
            <a:lvl6pPr marL="2514600" indent="-228600" defTabSz="7620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7620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7620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762000"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r>
              <a:rPr lang="en-US" altLang="en-US" sz="1000" i="1">
                <a:latin typeface="Times New Roman" panose="02020603050405020304" pitchFamily="18" charset="0"/>
              </a:rPr>
              <a:t>19</a:t>
            </a:r>
          </a:p>
        </p:txBody>
      </p:sp>
      <p:sp>
        <p:nvSpPr>
          <p:cNvPr id="60420"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60421"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60422" name="Rectangle 6"/>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60423" name="Rectangle 7"/>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eaLnBrk="1" hangingPunct="1">
              <a:spcBef>
                <a:spcPct val="0"/>
              </a:spcBef>
            </a:pPr>
            <a:endParaRPr lang="en-CA" altLang="en-US" smtClean="0"/>
          </a:p>
        </p:txBody>
      </p:sp>
    </p:spTree>
    <p:extLst>
      <p:ext uri="{BB962C8B-B14F-4D97-AF65-F5344CB8AC3E}">
        <p14:creationId xmlns:p14="http://schemas.microsoft.com/office/powerpoint/2010/main" val="27038044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61443"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defTabSz="762000" eaLnBrk="0" hangingPunct="0">
              <a:spcBef>
                <a:spcPct val="30000"/>
              </a:spcBef>
              <a:defRPr sz="1200">
                <a:solidFill>
                  <a:schemeClr val="tx1"/>
                </a:solidFill>
                <a:latin typeface="Calibri" panose="020F0502020204030204" pitchFamily="34" charset="0"/>
              </a:defRPr>
            </a:lvl1pPr>
            <a:lvl2pPr marL="742950" indent="-285750" defTabSz="762000" eaLnBrk="0" hangingPunct="0">
              <a:spcBef>
                <a:spcPct val="30000"/>
              </a:spcBef>
              <a:defRPr sz="1200">
                <a:solidFill>
                  <a:schemeClr val="tx1"/>
                </a:solidFill>
                <a:latin typeface="Calibri" panose="020F0502020204030204" pitchFamily="34" charset="0"/>
              </a:defRPr>
            </a:lvl2pPr>
            <a:lvl3pPr marL="1143000" indent="-228600" defTabSz="762000" eaLnBrk="0" hangingPunct="0">
              <a:spcBef>
                <a:spcPct val="30000"/>
              </a:spcBef>
              <a:defRPr sz="1200">
                <a:solidFill>
                  <a:schemeClr val="tx1"/>
                </a:solidFill>
                <a:latin typeface="Calibri" panose="020F0502020204030204" pitchFamily="34" charset="0"/>
              </a:defRPr>
            </a:lvl3pPr>
            <a:lvl4pPr marL="1600200" indent="-228600" defTabSz="762000" eaLnBrk="0" hangingPunct="0">
              <a:spcBef>
                <a:spcPct val="30000"/>
              </a:spcBef>
              <a:defRPr sz="1200">
                <a:solidFill>
                  <a:schemeClr val="tx1"/>
                </a:solidFill>
                <a:latin typeface="Calibri" panose="020F0502020204030204" pitchFamily="34" charset="0"/>
              </a:defRPr>
            </a:lvl4pPr>
            <a:lvl5pPr marL="2057400" indent="-228600" defTabSz="762000" eaLnBrk="0" hangingPunct="0">
              <a:spcBef>
                <a:spcPct val="30000"/>
              </a:spcBef>
              <a:defRPr sz="1200">
                <a:solidFill>
                  <a:schemeClr val="tx1"/>
                </a:solidFill>
                <a:latin typeface="Calibri" panose="020F0502020204030204" pitchFamily="34" charset="0"/>
              </a:defRPr>
            </a:lvl5pPr>
            <a:lvl6pPr marL="2514600" indent="-228600" defTabSz="7620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7620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7620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762000"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r>
              <a:rPr lang="en-US" altLang="en-US" sz="1000" i="1">
                <a:latin typeface="Times New Roman" panose="02020603050405020304" pitchFamily="18" charset="0"/>
              </a:rPr>
              <a:t>20</a:t>
            </a:r>
          </a:p>
        </p:txBody>
      </p:sp>
      <p:sp>
        <p:nvSpPr>
          <p:cNvPr id="61444"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61445"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61446" name="Rectangle 6"/>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61447" name="Rectangle 7"/>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eaLnBrk="1" hangingPunct="1">
              <a:spcBef>
                <a:spcPct val="0"/>
              </a:spcBef>
            </a:pPr>
            <a:endParaRPr lang="en-CA" altLang="en-US" smtClean="0"/>
          </a:p>
        </p:txBody>
      </p:sp>
    </p:spTree>
    <p:extLst>
      <p:ext uri="{BB962C8B-B14F-4D97-AF65-F5344CB8AC3E}">
        <p14:creationId xmlns:p14="http://schemas.microsoft.com/office/powerpoint/2010/main" val="19932510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62467"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defTabSz="762000" eaLnBrk="0" hangingPunct="0">
              <a:spcBef>
                <a:spcPct val="30000"/>
              </a:spcBef>
              <a:defRPr sz="1200">
                <a:solidFill>
                  <a:schemeClr val="tx1"/>
                </a:solidFill>
                <a:latin typeface="Calibri" panose="020F0502020204030204" pitchFamily="34" charset="0"/>
              </a:defRPr>
            </a:lvl1pPr>
            <a:lvl2pPr marL="742950" indent="-285750" defTabSz="762000" eaLnBrk="0" hangingPunct="0">
              <a:spcBef>
                <a:spcPct val="30000"/>
              </a:spcBef>
              <a:defRPr sz="1200">
                <a:solidFill>
                  <a:schemeClr val="tx1"/>
                </a:solidFill>
                <a:latin typeface="Calibri" panose="020F0502020204030204" pitchFamily="34" charset="0"/>
              </a:defRPr>
            </a:lvl2pPr>
            <a:lvl3pPr marL="1143000" indent="-228600" defTabSz="762000" eaLnBrk="0" hangingPunct="0">
              <a:spcBef>
                <a:spcPct val="30000"/>
              </a:spcBef>
              <a:defRPr sz="1200">
                <a:solidFill>
                  <a:schemeClr val="tx1"/>
                </a:solidFill>
                <a:latin typeface="Calibri" panose="020F0502020204030204" pitchFamily="34" charset="0"/>
              </a:defRPr>
            </a:lvl3pPr>
            <a:lvl4pPr marL="1600200" indent="-228600" defTabSz="762000" eaLnBrk="0" hangingPunct="0">
              <a:spcBef>
                <a:spcPct val="30000"/>
              </a:spcBef>
              <a:defRPr sz="1200">
                <a:solidFill>
                  <a:schemeClr val="tx1"/>
                </a:solidFill>
                <a:latin typeface="Calibri" panose="020F0502020204030204" pitchFamily="34" charset="0"/>
              </a:defRPr>
            </a:lvl4pPr>
            <a:lvl5pPr marL="2057400" indent="-228600" defTabSz="762000" eaLnBrk="0" hangingPunct="0">
              <a:spcBef>
                <a:spcPct val="30000"/>
              </a:spcBef>
              <a:defRPr sz="1200">
                <a:solidFill>
                  <a:schemeClr val="tx1"/>
                </a:solidFill>
                <a:latin typeface="Calibri" panose="020F0502020204030204" pitchFamily="34" charset="0"/>
              </a:defRPr>
            </a:lvl5pPr>
            <a:lvl6pPr marL="2514600" indent="-228600" defTabSz="7620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7620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7620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762000"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r>
              <a:rPr lang="en-US" altLang="en-US" sz="1000" i="1">
                <a:latin typeface="Times New Roman" panose="02020603050405020304" pitchFamily="18" charset="0"/>
              </a:rPr>
              <a:t>21</a:t>
            </a:r>
          </a:p>
        </p:txBody>
      </p:sp>
      <p:sp>
        <p:nvSpPr>
          <p:cNvPr id="62468"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62469"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62470" name="Rectangle 6"/>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62471" name="Rectangle 7"/>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eaLnBrk="1" hangingPunct="1">
              <a:spcBef>
                <a:spcPct val="0"/>
              </a:spcBef>
            </a:pPr>
            <a:endParaRPr lang="en-CA" altLang="en-US" smtClean="0"/>
          </a:p>
        </p:txBody>
      </p:sp>
    </p:spTree>
    <p:extLst>
      <p:ext uri="{BB962C8B-B14F-4D97-AF65-F5344CB8AC3E}">
        <p14:creationId xmlns:p14="http://schemas.microsoft.com/office/powerpoint/2010/main" val="21158157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63491"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defTabSz="762000" eaLnBrk="0" hangingPunct="0">
              <a:spcBef>
                <a:spcPct val="30000"/>
              </a:spcBef>
              <a:defRPr sz="1200">
                <a:solidFill>
                  <a:schemeClr val="tx1"/>
                </a:solidFill>
                <a:latin typeface="Calibri" panose="020F0502020204030204" pitchFamily="34" charset="0"/>
              </a:defRPr>
            </a:lvl1pPr>
            <a:lvl2pPr marL="742950" indent="-285750" defTabSz="762000" eaLnBrk="0" hangingPunct="0">
              <a:spcBef>
                <a:spcPct val="30000"/>
              </a:spcBef>
              <a:defRPr sz="1200">
                <a:solidFill>
                  <a:schemeClr val="tx1"/>
                </a:solidFill>
                <a:latin typeface="Calibri" panose="020F0502020204030204" pitchFamily="34" charset="0"/>
              </a:defRPr>
            </a:lvl2pPr>
            <a:lvl3pPr marL="1143000" indent="-228600" defTabSz="762000" eaLnBrk="0" hangingPunct="0">
              <a:spcBef>
                <a:spcPct val="30000"/>
              </a:spcBef>
              <a:defRPr sz="1200">
                <a:solidFill>
                  <a:schemeClr val="tx1"/>
                </a:solidFill>
                <a:latin typeface="Calibri" panose="020F0502020204030204" pitchFamily="34" charset="0"/>
              </a:defRPr>
            </a:lvl3pPr>
            <a:lvl4pPr marL="1600200" indent="-228600" defTabSz="762000" eaLnBrk="0" hangingPunct="0">
              <a:spcBef>
                <a:spcPct val="30000"/>
              </a:spcBef>
              <a:defRPr sz="1200">
                <a:solidFill>
                  <a:schemeClr val="tx1"/>
                </a:solidFill>
                <a:latin typeface="Calibri" panose="020F0502020204030204" pitchFamily="34" charset="0"/>
              </a:defRPr>
            </a:lvl4pPr>
            <a:lvl5pPr marL="2057400" indent="-228600" defTabSz="762000" eaLnBrk="0" hangingPunct="0">
              <a:spcBef>
                <a:spcPct val="30000"/>
              </a:spcBef>
              <a:defRPr sz="1200">
                <a:solidFill>
                  <a:schemeClr val="tx1"/>
                </a:solidFill>
                <a:latin typeface="Calibri" panose="020F0502020204030204" pitchFamily="34" charset="0"/>
              </a:defRPr>
            </a:lvl5pPr>
            <a:lvl6pPr marL="2514600" indent="-228600" defTabSz="7620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7620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7620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762000"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r>
              <a:rPr lang="en-US" altLang="en-US" sz="1000" i="1">
                <a:latin typeface="Times New Roman" panose="02020603050405020304" pitchFamily="18" charset="0"/>
              </a:rPr>
              <a:t>22</a:t>
            </a:r>
          </a:p>
        </p:txBody>
      </p:sp>
      <p:sp>
        <p:nvSpPr>
          <p:cNvPr id="63492"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63493"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63494" name="Rectangle 6"/>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63495" name="Rectangle 7"/>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eaLnBrk="1" hangingPunct="1">
              <a:spcBef>
                <a:spcPct val="0"/>
              </a:spcBef>
            </a:pPr>
            <a:endParaRPr lang="en-CA" altLang="en-US" smtClean="0"/>
          </a:p>
        </p:txBody>
      </p:sp>
    </p:spTree>
    <p:extLst>
      <p:ext uri="{BB962C8B-B14F-4D97-AF65-F5344CB8AC3E}">
        <p14:creationId xmlns:p14="http://schemas.microsoft.com/office/powerpoint/2010/main" val="18024574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1026"/>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Rectangle 1027"/>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smtClean="0"/>
          </a:p>
        </p:txBody>
      </p:sp>
    </p:spTree>
    <p:extLst>
      <p:ext uri="{BB962C8B-B14F-4D97-AF65-F5344CB8AC3E}">
        <p14:creationId xmlns:p14="http://schemas.microsoft.com/office/powerpoint/2010/main" val="13393442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smtClean="0"/>
          </a:p>
        </p:txBody>
      </p:sp>
    </p:spTree>
    <p:extLst>
      <p:ext uri="{BB962C8B-B14F-4D97-AF65-F5344CB8AC3E}">
        <p14:creationId xmlns:p14="http://schemas.microsoft.com/office/powerpoint/2010/main" val="26279374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A05C248-3979-49AE-A2A6-99FA00455F31}" type="slidenum">
              <a:rPr lang="en-US" altLang="en-US">
                <a:latin typeface="Calibri" panose="020F0502020204030204" pitchFamily="34" charset="0"/>
              </a:rPr>
              <a:pPr eaLnBrk="1" hangingPunct="1"/>
              <a:t>41</a:t>
            </a:fld>
            <a:endParaRPr lang="en-US" altLang="en-US">
              <a:latin typeface="Calibri" panose="020F0502020204030204" pitchFamily="34" charset="0"/>
            </a:endParaRPr>
          </a:p>
        </p:txBody>
      </p:sp>
    </p:spTree>
    <p:extLst>
      <p:ext uri="{BB962C8B-B14F-4D97-AF65-F5344CB8AC3E}">
        <p14:creationId xmlns:p14="http://schemas.microsoft.com/office/powerpoint/2010/main" val="17701867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64F9B4F-0F5B-4D99-AC66-A8AFDD0655F6}" type="slidenum">
              <a:rPr lang="en-US" altLang="en-US">
                <a:latin typeface="Calibri" panose="020F0502020204030204" pitchFamily="34" charset="0"/>
              </a:rPr>
              <a:pPr eaLnBrk="1" hangingPunct="1"/>
              <a:t>42</a:t>
            </a:fld>
            <a:endParaRPr lang="en-US" altLang="en-US">
              <a:latin typeface="Calibri" panose="020F0502020204030204" pitchFamily="34" charset="0"/>
            </a:endParaRPr>
          </a:p>
        </p:txBody>
      </p:sp>
    </p:spTree>
    <p:extLst>
      <p:ext uri="{BB962C8B-B14F-4D97-AF65-F5344CB8AC3E}">
        <p14:creationId xmlns:p14="http://schemas.microsoft.com/office/powerpoint/2010/main" val="30709801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smtClean="0"/>
          </a:p>
        </p:txBody>
      </p:sp>
    </p:spTree>
    <p:extLst>
      <p:ext uri="{BB962C8B-B14F-4D97-AF65-F5344CB8AC3E}">
        <p14:creationId xmlns:p14="http://schemas.microsoft.com/office/powerpoint/2010/main" val="26885013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69635"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defTabSz="762000" eaLnBrk="0" hangingPunct="0">
              <a:spcBef>
                <a:spcPct val="30000"/>
              </a:spcBef>
              <a:defRPr sz="1200">
                <a:solidFill>
                  <a:schemeClr val="tx1"/>
                </a:solidFill>
                <a:latin typeface="Calibri" panose="020F0502020204030204" pitchFamily="34" charset="0"/>
              </a:defRPr>
            </a:lvl1pPr>
            <a:lvl2pPr marL="742950" indent="-285750" defTabSz="762000" eaLnBrk="0" hangingPunct="0">
              <a:spcBef>
                <a:spcPct val="30000"/>
              </a:spcBef>
              <a:defRPr sz="1200">
                <a:solidFill>
                  <a:schemeClr val="tx1"/>
                </a:solidFill>
                <a:latin typeface="Calibri" panose="020F0502020204030204" pitchFamily="34" charset="0"/>
              </a:defRPr>
            </a:lvl2pPr>
            <a:lvl3pPr marL="1143000" indent="-228600" defTabSz="762000" eaLnBrk="0" hangingPunct="0">
              <a:spcBef>
                <a:spcPct val="30000"/>
              </a:spcBef>
              <a:defRPr sz="1200">
                <a:solidFill>
                  <a:schemeClr val="tx1"/>
                </a:solidFill>
                <a:latin typeface="Calibri" panose="020F0502020204030204" pitchFamily="34" charset="0"/>
              </a:defRPr>
            </a:lvl3pPr>
            <a:lvl4pPr marL="1600200" indent="-228600" defTabSz="762000" eaLnBrk="0" hangingPunct="0">
              <a:spcBef>
                <a:spcPct val="30000"/>
              </a:spcBef>
              <a:defRPr sz="1200">
                <a:solidFill>
                  <a:schemeClr val="tx1"/>
                </a:solidFill>
                <a:latin typeface="Calibri" panose="020F0502020204030204" pitchFamily="34" charset="0"/>
              </a:defRPr>
            </a:lvl4pPr>
            <a:lvl5pPr marL="2057400" indent="-228600" defTabSz="762000" eaLnBrk="0" hangingPunct="0">
              <a:spcBef>
                <a:spcPct val="30000"/>
              </a:spcBef>
              <a:defRPr sz="1200">
                <a:solidFill>
                  <a:schemeClr val="tx1"/>
                </a:solidFill>
                <a:latin typeface="Calibri" panose="020F0502020204030204" pitchFamily="34" charset="0"/>
              </a:defRPr>
            </a:lvl5pPr>
            <a:lvl6pPr marL="2514600" indent="-228600" defTabSz="7620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7620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7620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762000"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r>
              <a:rPr lang="en-US" altLang="en-US" sz="1000" i="1">
                <a:latin typeface="Times New Roman" panose="02020603050405020304" pitchFamily="18" charset="0"/>
              </a:rPr>
              <a:t>15</a:t>
            </a:r>
          </a:p>
        </p:txBody>
      </p:sp>
      <p:sp>
        <p:nvSpPr>
          <p:cNvPr id="69636"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69637"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69638" name="Rectangle 6"/>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69639" name="Rectangle 7"/>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eaLnBrk="1" hangingPunct="1">
              <a:spcBef>
                <a:spcPct val="0"/>
              </a:spcBef>
            </a:pPr>
            <a:endParaRPr lang="en-CA" altLang="en-US" smtClean="0"/>
          </a:p>
        </p:txBody>
      </p:sp>
    </p:spTree>
    <p:extLst>
      <p:ext uri="{BB962C8B-B14F-4D97-AF65-F5344CB8AC3E}">
        <p14:creationId xmlns:p14="http://schemas.microsoft.com/office/powerpoint/2010/main" val="2145210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1EF8C51-B7D0-4725-B7DB-E57CEDC64AEB}" type="slidenum">
              <a:rPr lang="en-US" altLang="en-US">
                <a:latin typeface="Calibri" panose="020F0502020204030204" pitchFamily="34" charset="0"/>
              </a:rPr>
              <a:pPr eaLnBrk="1" hangingPunct="1"/>
              <a:t>4</a:t>
            </a:fld>
            <a:endParaRPr lang="en-US" altLang="en-US">
              <a:latin typeface="Calibri" panose="020F0502020204030204" pitchFamily="34" charset="0"/>
            </a:endParaRPr>
          </a:p>
        </p:txBody>
      </p:sp>
    </p:spTree>
    <p:extLst>
      <p:ext uri="{BB962C8B-B14F-4D97-AF65-F5344CB8AC3E}">
        <p14:creationId xmlns:p14="http://schemas.microsoft.com/office/powerpoint/2010/main" val="16787380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70659"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defTabSz="762000" eaLnBrk="0" hangingPunct="0">
              <a:spcBef>
                <a:spcPct val="30000"/>
              </a:spcBef>
              <a:defRPr sz="1200">
                <a:solidFill>
                  <a:schemeClr val="tx1"/>
                </a:solidFill>
                <a:latin typeface="Calibri" panose="020F0502020204030204" pitchFamily="34" charset="0"/>
              </a:defRPr>
            </a:lvl1pPr>
            <a:lvl2pPr marL="742950" indent="-285750" defTabSz="762000" eaLnBrk="0" hangingPunct="0">
              <a:spcBef>
                <a:spcPct val="30000"/>
              </a:spcBef>
              <a:defRPr sz="1200">
                <a:solidFill>
                  <a:schemeClr val="tx1"/>
                </a:solidFill>
                <a:latin typeface="Calibri" panose="020F0502020204030204" pitchFamily="34" charset="0"/>
              </a:defRPr>
            </a:lvl2pPr>
            <a:lvl3pPr marL="1143000" indent="-228600" defTabSz="762000" eaLnBrk="0" hangingPunct="0">
              <a:spcBef>
                <a:spcPct val="30000"/>
              </a:spcBef>
              <a:defRPr sz="1200">
                <a:solidFill>
                  <a:schemeClr val="tx1"/>
                </a:solidFill>
                <a:latin typeface="Calibri" panose="020F0502020204030204" pitchFamily="34" charset="0"/>
              </a:defRPr>
            </a:lvl3pPr>
            <a:lvl4pPr marL="1600200" indent="-228600" defTabSz="762000" eaLnBrk="0" hangingPunct="0">
              <a:spcBef>
                <a:spcPct val="30000"/>
              </a:spcBef>
              <a:defRPr sz="1200">
                <a:solidFill>
                  <a:schemeClr val="tx1"/>
                </a:solidFill>
                <a:latin typeface="Calibri" panose="020F0502020204030204" pitchFamily="34" charset="0"/>
              </a:defRPr>
            </a:lvl4pPr>
            <a:lvl5pPr marL="2057400" indent="-228600" defTabSz="762000" eaLnBrk="0" hangingPunct="0">
              <a:spcBef>
                <a:spcPct val="30000"/>
              </a:spcBef>
              <a:defRPr sz="1200">
                <a:solidFill>
                  <a:schemeClr val="tx1"/>
                </a:solidFill>
                <a:latin typeface="Calibri" panose="020F0502020204030204" pitchFamily="34" charset="0"/>
              </a:defRPr>
            </a:lvl5pPr>
            <a:lvl6pPr marL="2514600" indent="-228600" defTabSz="7620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7620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7620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762000"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r>
              <a:rPr lang="en-US" altLang="en-US" sz="1000" i="1">
                <a:latin typeface="Times New Roman" panose="02020603050405020304" pitchFamily="18" charset="0"/>
              </a:rPr>
              <a:t>16</a:t>
            </a:r>
          </a:p>
        </p:txBody>
      </p:sp>
      <p:sp>
        <p:nvSpPr>
          <p:cNvPr id="70660"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70661"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70662" name="Rectangle 6"/>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70663" name="Rectangle 7"/>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eaLnBrk="1" hangingPunct="1">
              <a:spcBef>
                <a:spcPct val="0"/>
              </a:spcBef>
            </a:pPr>
            <a:endParaRPr lang="en-CA" altLang="en-US" smtClean="0"/>
          </a:p>
        </p:txBody>
      </p:sp>
    </p:spTree>
    <p:extLst>
      <p:ext uri="{BB962C8B-B14F-4D97-AF65-F5344CB8AC3E}">
        <p14:creationId xmlns:p14="http://schemas.microsoft.com/office/powerpoint/2010/main" val="41381434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smtClean="0"/>
          </a:p>
        </p:txBody>
      </p:sp>
    </p:spTree>
    <p:extLst>
      <p:ext uri="{BB962C8B-B14F-4D97-AF65-F5344CB8AC3E}">
        <p14:creationId xmlns:p14="http://schemas.microsoft.com/office/powerpoint/2010/main" val="27883123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72707"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defTabSz="762000" eaLnBrk="0" hangingPunct="0">
              <a:spcBef>
                <a:spcPct val="30000"/>
              </a:spcBef>
              <a:defRPr sz="1200">
                <a:solidFill>
                  <a:schemeClr val="tx1"/>
                </a:solidFill>
                <a:latin typeface="Calibri" panose="020F0502020204030204" pitchFamily="34" charset="0"/>
              </a:defRPr>
            </a:lvl1pPr>
            <a:lvl2pPr marL="742950" indent="-285750" defTabSz="762000" eaLnBrk="0" hangingPunct="0">
              <a:spcBef>
                <a:spcPct val="30000"/>
              </a:spcBef>
              <a:defRPr sz="1200">
                <a:solidFill>
                  <a:schemeClr val="tx1"/>
                </a:solidFill>
                <a:latin typeface="Calibri" panose="020F0502020204030204" pitchFamily="34" charset="0"/>
              </a:defRPr>
            </a:lvl2pPr>
            <a:lvl3pPr marL="1143000" indent="-228600" defTabSz="762000" eaLnBrk="0" hangingPunct="0">
              <a:spcBef>
                <a:spcPct val="30000"/>
              </a:spcBef>
              <a:defRPr sz="1200">
                <a:solidFill>
                  <a:schemeClr val="tx1"/>
                </a:solidFill>
                <a:latin typeface="Calibri" panose="020F0502020204030204" pitchFamily="34" charset="0"/>
              </a:defRPr>
            </a:lvl3pPr>
            <a:lvl4pPr marL="1600200" indent="-228600" defTabSz="762000" eaLnBrk="0" hangingPunct="0">
              <a:spcBef>
                <a:spcPct val="30000"/>
              </a:spcBef>
              <a:defRPr sz="1200">
                <a:solidFill>
                  <a:schemeClr val="tx1"/>
                </a:solidFill>
                <a:latin typeface="Calibri" panose="020F0502020204030204" pitchFamily="34" charset="0"/>
              </a:defRPr>
            </a:lvl4pPr>
            <a:lvl5pPr marL="2057400" indent="-228600" defTabSz="762000" eaLnBrk="0" hangingPunct="0">
              <a:spcBef>
                <a:spcPct val="30000"/>
              </a:spcBef>
              <a:defRPr sz="1200">
                <a:solidFill>
                  <a:schemeClr val="tx1"/>
                </a:solidFill>
                <a:latin typeface="Calibri" panose="020F0502020204030204" pitchFamily="34" charset="0"/>
              </a:defRPr>
            </a:lvl5pPr>
            <a:lvl6pPr marL="2514600" indent="-228600" defTabSz="7620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7620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7620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762000"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r>
              <a:rPr lang="en-US" altLang="en-US" sz="1000" i="1">
                <a:latin typeface="Times New Roman" panose="02020603050405020304" pitchFamily="18" charset="0"/>
              </a:rPr>
              <a:t>17</a:t>
            </a:r>
          </a:p>
        </p:txBody>
      </p:sp>
      <p:sp>
        <p:nvSpPr>
          <p:cNvPr id="72708"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72709"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72710" name="Rectangle 6"/>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72711" name="Rectangle 7"/>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eaLnBrk="1" hangingPunct="1">
              <a:spcBef>
                <a:spcPct val="0"/>
              </a:spcBef>
            </a:pPr>
            <a:endParaRPr lang="en-CA" altLang="en-US" smtClean="0"/>
          </a:p>
        </p:txBody>
      </p:sp>
    </p:spTree>
    <p:extLst>
      <p:ext uri="{BB962C8B-B14F-4D97-AF65-F5344CB8AC3E}">
        <p14:creationId xmlns:p14="http://schemas.microsoft.com/office/powerpoint/2010/main" val="40061025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7373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eaLnBrk="1" hangingPunct="1">
              <a:spcBef>
                <a:spcPct val="0"/>
              </a:spcBef>
            </a:pPr>
            <a:endParaRPr lang="en-CA" altLang="en-US" smtClean="0"/>
          </a:p>
        </p:txBody>
      </p:sp>
    </p:spTree>
    <p:extLst>
      <p:ext uri="{BB962C8B-B14F-4D97-AF65-F5344CB8AC3E}">
        <p14:creationId xmlns:p14="http://schemas.microsoft.com/office/powerpoint/2010/main" val="414288023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C5F0C60-E52D-4E3A-A603-0C23A76A81F2}" type="slidenum">
              <a:rPr lang="en-US" altLang="en-US">
                <a:latin typeface="Calibri" panose="020F0502020204030204" pitchFamily="34" charset="0"/>
              </a:rPr>
              <a:pPr eaLnBrk="1" hangingPunct="1"/>
              <a:t>49</a:t>
            </a:fld>
            <a:endParaRPr lang="en-US" altLang="en-US">
              <a:latin typeface="Calibri" panose="020F0502020204030204" pitchFamily="34" charset="0"/>
            </a:endParaRPr>
          </a:p>
        </p:txBody>
      </p:sp>
    </p:spTree>
    <p:extLst>
      <p:ext uri="{BB962C8B-B14F-4D97-AF65-F5344CB8AC3E}">
        <p14:creationId xmlns:p14="http://schemas.microsoft.com/office/powerpoint/2010/main" val="251528647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Tree>
    <p:extLst>
      <p:ext uri="{BB962C8B-B14F-4D97-AF65-F5344CB8AC3E}">
        <p14:creationId xmlns:p14="http://schemas.microsoft.com/office/powerpoint/2010/main" val="281935999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C1BF0C1-F7F7-42B7-9058-0612E191CCC9}" type="slidenum">
              <a:rPr lang="en-US" altLang="en-US">
                <a:latin typeface="Calibri" panose="020F0502020204030204" pitchFamily="34" charset="0"/>
              </a:rPr>
              <a:pPr eaLnBrk="1" hangingPunct="1"/>
              <a:t>51</a:t>
            </a:fld>
            <a:endParaRPr lang="en-US" altLang="en-US">
              <a:latin typeface="Calibri" panose="020F0502020204030204" pitchFamily="34" charset="0"/>
            </a:endParaRPr>
          </a:p>
        </p:txBody>
      </p:sp>
    </p:spTree>
    <p:extLst>
      <p:ext uri="{BB962C8B-B14F-4D97-AF65-F5344CB8AC3E}">
        <p14:creationId xmlns:p14="http://schemas.microsoft.com/office/powerpoint/2010/main" val="643071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260F077-1CE7-40A4-B4A7-D877759AB2E0}" type="slidenum">
              <a:rPr lang="en-US" altLang="en-US">
                <a:latin typeface="Calibri" panose="020F0502020204030204" pitchFamily="34" charset="0"/>
              </a:rPr>
              <a:pPr eaLnBrk="1" hangingPunct="1"/>
              <a:t>5</a:t>
            </a:fld>
            <a:endParaRPr lang="en-US" altLang="en-US">
              <a:latin typeface="Calibri" panose="020F0502020204030204" pitchFamily="34" charset="0"/>
            </a:endParaRPr>
          </a:p>
        </p:txBody>
      </p:sp>
    </p:spTree>
    <p:extLst>
      <p:ext uri="{BB962C8B-B14F-4D97-AF65-F5344CB8AC3E}">
        <p14:creationId xmlns:p14="http://schemas.microsoft.com/office/powerpoint/2010/main" val="3061484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260F077-1CE7-40A4-B4A7-D877759AB2E0}" type="slidenum">
              <a:rPr lang="en-US" altLang="en-US">
                <a:latin typeface="Calibri" panose="020F0502020204030204" pitchFamily="34" charset="0"/>
              </a:rPr>
              <a:pPr eaLnBrk="1" hangingPunct="1"/>
              <a:t>6</a:t>
            </a:fld>
            <a:endParaRPr lang="en-US" altLang="en-US">
              <a:latin typeface="Calibri" panose="020F0502020204030204" pitchFamily="34" charset="0"/>
            </a:endParaRPr>
          </a:p>
        </p:txBody>
      </p:sp>
    </p:spTree>
    <p:extLst>
      <p:ext uri="{BB962C8B-B14F-4D97-AF65-F5344CB8AC3E}">
        <p14:creationId xmlns:p14="http://schemas.microsoft.com/office/powerpoint/2010/main" val="397203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D07607-43F6-4AEA-9890-00BBE9F451C8}" type="slidenum">
              <a:rPr lang="en-US" altLang="en-US" smtClean="0"/>
              <a:pPr/>
              <a:t>8</a:t>
            </a:fld>
            <a:endParaRPr lang="en-US" altLang="en-US"/>
          </a:p>
        </p:txBody>
      </p:sp>
    </p:spTree>
    <p:extLst>
      <p:ext uri="{BB962C8B-B14F-4D97-AF65-F5344CB8AC3E}">
        <p14:creationId xmlns:p14="http://schemas.microsoft.com/office/powerpoint/2010/main" val="9318919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F06CBCE-4E84-4125-9BE3-5AF95D568236}" type="slidenum">
              <a:rPr lang="en-US" altLang="en-US">
                <a:latin typeface="Calibri" panose="020F0502020204030204" pitchFamily="34" charset="0"/>
              </a:rPr>
              <a:pPr eaLnBrk="1" hangingPunct="1"/>
              <a:t>10</a:t>
            </a:fld>
            <a:endParaRPr lang="en-US" altLang="en-US">
              <a:latin typeface="Calibri" panose="020F0502020204030204" pitchFamily="34" charset="0"/>
            </a:endParaRPr>
          </a:p>
        </p:txBody>
      </p:sp>
    </p:spTree>
    <p:extLst>
      <p:ext uri="{BB962C8B-B14F-4D97-AF65-F5344CB8AC3E}">
        <p14:creationId xmlns:p14="http://schemas.microsoft.com/office/powerpoint/2010/main" val="23740511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285C963-34CB-43C5-8DE2-B797612C6C99}" type="slidenum">
              <a:rPr lang="en-US" altLang="en-US">
                <a:latin typeface="Calibri" panose="020F0502020204030204" pitchFamily="34" charset="0"/>
              </a:rPr>
              <a:pPr eaLnBrk="1" hangingPunct="1"/>
              <a:t>12</a:t>
            </a:fld>
            <a:endParaRPr lang="en-US" altLang="en-US">
              <a:latin typeface="Calibri" panose="020F0502020204030204" pitchFamily="34" charset="0"/>
            </a:endParaRPr>
          </a:p>
        </p:txBody>
      </p:sp>
    </p:spTree>
    <p:extLst>
      <p:ext uri="{BB962C8B-B14F-4D97-AF65-F5344CB8AC3E}">
        <p14:creationId xmlns:p14="http://schemas.microsoft.com/office/powerpoint/2010/main" val="20206671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49155"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defTabSz="762000" eaLnBrk="0" hangingPunct="0">
              <a:spcBef>
                <a:spcPct val="30000"/>
              </a:spcBef>
              <a:defRPr sz="1200">
                <a:solidFill>
                  <a:schemeClr val="tx1"/>
                </a:solidFill>
                <a:latin typeface="Calibri" panose="020F0502020204030204" pitchFamily="34" charset="0"/>
              </a:defRPr>
            </a:lvl1pPr>
            <a:lvl2pPr marL="742950" indent="-285750" defTabSz="762000" eaLnBrk="0" hangingPunct="0">
              <a:spcBef>
                <a:spcPct val="30000"/>
              </a:spcBef>
              <a:defRPr sz="1200">
                <a:solidFill>
                  <a:schemeClr val="tx1"/>
                </a:solidFill>
                <a:latin typeface="Calibri" panose="020F0502020204030204" pitchFamily="34" charset="0"/>
              </a:defRPr>
            </a:lvl2pPr>
            <a:lvl3pPr marL="1143000" indent="-228600" defTabSz="762000" eaLnBrk="0" hangingPunct="0">
              <a:spcBef>
                <a:spcPct val="30000"/>
              </a:spcBef>
              <a:defRPr sz="1200">
                <a:solidFill>
                  <a:schemeClr val="tx1"/>
                </a:solidFill>
                <a:latin typeface="Calibri" panose="020F0502020204030204" pitchFamily="34" charset="0"/>
              </a:defRPr>
            </a:lvl3pPr>
            <a:lvl4pPr marL="1600200" indent="-228600" defTabSz="762000" eaLnBrk="0" hangingPunct="0">
              <a:spcBef>
                <a:spcPct val="30000"/>
              </a:spcBef>
              <a:defRPr sz="1200">
                <a:solidFill>
                  <a:schemeClr val="tx1"/>
                </a:solidFill>
                <a:latin typeface="Calibri" panose="020F0502020204030204" pitchFamily="34" charset="0"/>
              </a:defRPr>
            </a:lvl4pPr>
            <a:lvl5pPr marL="2057400" indent="-228600" defTabSz="762000" eaLnBrk="0" hangingPunct="0">
              <a:spcBef>
                <a:spcPct val="30000"/>
              </a:spcBef>
              <a:defRPr sz="1200">
                <a:solidFill>
                  <a:schemeClr val="tx1"/>
                </a:solidFill>
                <a:latin typeface="Calibri" panose="020F0502020204030204" pitchFamily="34" charset="0"/>
              </a:defRPr>
            </a:lvl5pPr>
            <a:lvl6pPr marL="2514600" indent="-228600" defTabSz="7620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7620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7620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762000"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r>
              <a:rPr lang="en-US" altLang="en-US" sz="1000" i="1">
                <a:latin typeface="Times New Roman" panose="02020603050405020304" pitchFamily="18" charset="0"/>
              </a:rPr>
              <a:t>4</a:t>
            </a:r>
          </a:p>
        </p:txBody>
      </p:sp>
      <p:sp>
        <p:nvSpPr>
          <p:cNvPr id="49156"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49157"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endParaRPr lang="en-US" altLang="en-US" sz="1800"/>
          </a:p>
        </p:txBody>
      </p:sp>
      <p:sp>
        <p:nvSpPr>
          <p:cNvPr id="49158" name="Rectangle 6"/>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49159" name="Rectangle 7"/>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numCol="1" anchor="t" anchorCtr="0" compatLnSpc="1">
            <a:prstTxWarp prst="textNoShape">
              <a:avLst/>
            </a:prstTxWarp>
          </a:bodyPr>
          <a:lstStyle/>
          <a:p>
            <a:pPr eaLnBrk="1" hangingPunct="1">
              <a:spcBef>
                <a:spcPct val="0"/>
              </a:spcBef>
            </a:pPr>
            <a:endParaRPr lang="en-CA" altLang="en-US" smtClean="0"/>
          </a:p>
        </p:txBody>
      </p:sp>
    </p:spTree>
    <p:extLst>
      <p:ext uri="{BB962C8B-B14F-4D97-AF65-F5344CB8AC3E}">
        <p14:creationId xmlns:p14="http://schemas.microsoft.com/office/powerpoint/2010/main" val="23421972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grpSp>
        <p:nvGrpSpPr>
          <p:cNvPr id="4" name="Group 2"/>
          <p:cNvGrpSpPr>
            <a:grpSpLocks/>
          </p:cNvGrpSpPr>
          <p:nvPr/>
        </p:nvGrpSpPr>
        <p:grpSpPr bwMode="auto">
          <a:xfrm>
            <a:off x="0" y="-19050"/>
            <a:ext cx="9144000" cy="6877050"/>
            <a:chOff x="0" y="-12"/>
            <a:chExt cx="5760" cy="4332"/>
          </a:xfrm>
        </p:grpSpPr>
        <p:sp>
          <p:nvSpPr>
            <p:cNvPr id="5" name="Rectangle 3"/>
            <p:cNvSpPr>
              <a:spLocks noChangeArrowheads="1"/>
            </p:cNvSpPr>
            <p:nvPr userDrawn="1"/>
          </p:nvSpPr>
          <p:spPr bwMode="hidden">
            <a:xfrm>
              <a:off x="1104" y="1008"/>
              <a:ext cx="4656" cy="3312"/>
            </a:xfrm>
            <a:prstGeom prst="rect">
              <a:avLst/>
            </a:prstGeom>
            <a:gradFill rotWithShape="0">
              <a:gsLst>
                <a:gs pos="0">
                  <a:schemeClr val="bg2"/>
                </a:gs>
                <a:gs pos="50000">
                  <a:schemeClr val="bg1"/>
                </a:gs>
                <a:gs pos="100000">
                  <a:schemeClr val="bg2"/>
                </a:gs>
              </a:gsLst>
              <a:lin ang="2700000" scaled="1"/>
            </a:gradFill>
            <a:ln w="9525">
              <a:noFill/>
              <a:miter lim="800000"/>
              <a:headEnd/>
              <a:tailEnd/>
            </a:ln>
            <a:effectLst/>
          </p:spPr>
          <p:txBody>
            <a:bodyPr wrap="none" anchor="ctr"/>
            <a:lstStyle/>
            <a:p>
              <a:pPr>
                <a:defRPr/>
              </a:pPr>
              <a:endParaRPr lang="en-US">
                <a:latin typeface="Arial" charset="0"/>
                <a:cs typeface="Arial" charset="0"/>
              </a:endParaRPr>
            </a:p>
          </p:txBody>
        </p:sp>
        <p:grpSp>
          <p:nvGrpSpPr>
            <p:cNvPr id="6" name="Group 4"/>
            <p:cNvGrpSpPr>
              <a:grpSpLocks/>
            </p:cNvGrpSpPr>
            <p:nvPr userDrawn="1"/>
          </p:nvGrpSpPr>
          <p:grpSpPr bwMode="auto">
            <a:xfrm>
              <a:off x="-1261" y="-157"/>
              <a:ext cx="7021" cy="1190"/>
              <a:chOff x="-1261" y="-154"/>
              <a:chExt cx="7021" cy="1190"/>
            </a:xfrm>
          </p:grpSpPr>
          <p:sp>
            <p:nvSpPr>
              <p:cNvPr id="8" name="Freeform 5"/>
              <p:cNvSpPr>
                <a:spLocks/>
              </p:cNvSpPr>
              <p:nvPr userDrawn="1"/>
            </p:nvSpPr>
            <p:spPr bwMode="ltGray">
              <a:xfrm>
                <a:off x="0" y="4"/>
                <a:ext cx="5760" cy="1032"/>
              </a:xfrm>
              <a:custGeom>
                <a:avLst/>
                <a:gdLst>
                  <a:gd name="T0" fmla="*/ 5760 w 4848"/>
                  <a:gd name="T1" fmla="*/ 1032 h 432"/>
                  <a:gd name="T2" fmla="*/ 0 w 4848"/>
                  <a:gd name="T3" fmla="*/ 1032 h 432"/>
                  <a:gd name="T4" fmla="*/ 0 w 4848"/>
                  <a:gd name="T5" fmla="*/ 0 h 432"/>
                  <a:gd name="T6" fmla="*/ 5760 w 4848"/>
                  <a:gd name="T7" fmla="*/ 0 h 432"/>
                  <a:gd name="T8" fmla="*/ 5760 w 4848"/>
                  <a:gd name="T9" fmla="*/ 1032 h 4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848" h="432">
                    <a:moveTo>
                      <a:pt x="4848" y="432"/>
                    </a:moveTo>
                    <a:lnTo>
                      <a:pt x="0" y="432"/>
                    </a:lnTo>
                    <a:lnTo>
                      <a:pt x="0" y="0"/>
                    </a:lnTo>
                    <a:lnTo>
                      <a:pt x="4848" y="0"/>
                    </a:lnTo>
                    <a:lnTo>
                      <a:pt x="4848" y="432"/>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nvGrpSpPr>
              <p:cNvPr id="9" name="Group 6"/>
              <p:cNvGrpSpPr>
                <a:grpSpLocks/>
              </p:cNvGrpSpPr>
              <p:nvPr userDrawn="1"/>
            </p:nvGrpSpPr>
            <p:grpSpPr bwMode="auto">
              <a:xfrm>
                <a:off x="333" y="-9"/>
                <a:ext cx="5176" cy="1044"/>
                <a:chOff x="333" y="-9"/>
                <a:chExt cx="5176" cy="1044"/>
              </a:xfrm>
            </p:grpSpPr>
            <p:sp>
              <p:nvSpPr>
                <p:cNvPr id="38" name="Freeform 7"/>
                <p:cNvSpPr>
                  <a:spLocks/>
                </p:cNvSpPr>
                <p:nvPr userDrawn="1"/>
              </p:nvSpPr>
              <p:spPr bwMode="ltGray">
                <a:xfrm>
                  <a:off x="3230" y="949"/>
                  <a:ext cx="17" cy="20"/>
                </a:xfrm>
                <a:custGeom>
                  <a:avLst/>
                  <a:gdLst>
                    <a:gd name="T0" fmla="*/ 6 w 15"/>
                    <a:gd name="T1" fmla="*/ 10 h 23"/>
                    <a:gd name="T2" fmla="*/ 17 w 15"/>
                    <a:gd name="T3" fmla="*/ 4 h 23"/>
                    <a:gd name="T4" fmla="*/ 15 w 15"/>
                    <a:gd name="T5" fmla="*/ 15 h 23"/>
                    <a:gd name="T6" fmla="*/ 6 w 15"/>
                    <a:gd name="T7" fmla="*/ 10 h 2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 h="23">
                      <a:moveTo>
                        <a:pt x="5" y="11"/>
                      </a:moveTo>
                      <a:cubicBezTo>
                        <a:pt x="2" y="1"/>
                        <a:pt x="7" y="0"/>
                        <a:pt x="15" y="5"/>
                      </a:cubicBezTo>
                      <a:cubicBezTo>
                        <a:pt x="14" y="9"/>
                        <a:pt x="15" y="13"/>
                        <a:pt x="13" y="17"/>
                      </a:cubicBezTo>
                      <a:cubicBezTo>
                        <a:pt x="9" y="23"/>
                        <a:pt x="0" y="16"/>
                        <a:pt x="5" y="1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9" name="Freeform 8"/>
                <p:cNvSpPr>
                  <a:spLocks/>
                </p:cNvSpPr>
                <p:nvPr userDrawn="1"/>
              </p:nvSpPr>
              <p:spPr bwMode="ltGray">
                <a:xfrm>
                  <a:off x="3406" y="1015"/>
                  <a:ext cx="21" cy="20"/>
                </a:xfrm>
                <a:custGeom>
                  <a:avLst/>
                  <a:gdLst>
                    <a:gd name="T0" fmla="*/ 3 w 20"/>
                    <a:gd name="T1" fmla="*/ 11 h 23"/>
                    <a:gd name="T2" fmla="*/ 12 w 20"/>
                    <a:gd name="T3" fmla="*/ 3 h 23"/>
                    <a:gd name="T4" fmla="*/ 7 w 20"/>
                    <a:gd name="T5" fmla="*/ 17 h 23"/>
                    <a:gd name="T6" fmla="*/ 3 w 20"/>
                    <a:gd name="T7" fmla="*/ 11 h 2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 h="23">
                      <a:moveTo>
                        <a:pt x="3" y="13"/>
                      </a:moveTo>
                      <a:cubicBezTo>
                        <a:pt x="0" y="5"/>
                        <a:pt x="2" y="0"/>
                        <a:pt x="11" y="3"/>
                      </a:cubicBezTo>
                      <a:cubicBezTo>
                        <a:pt x="16" y="10"/>
                        <a:pt x="20" y="23"/>
                        <a:pt x="7" y="19"/>
                      </a:cubicBezTo>
                      <a:cubicBezTo>
                        <a:pt x="6" y="17"/>
                        <a:pt x="3" y="13"/>
                        <a:pt x="3" y="13"/>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0" name="Freeform 9"/>
                <p:cNvSpPr>
                  <a:spLocks/>
                </p:cNvSpPr>
                <p:nvPr userDrawn="1"/>
              </p:nvSpPr>
              <p:spPr bwMode="ltGray">
                <a:xfrm>
                  <a:off x="2909" y="908"/>
                  <a:ext cx="31" cy="34"/>
                </a:xfrm>
                <a:custGeom>
                  <a:avLst/>
                  <a:gdLst>
                    <a:gd name="T0" fmla="*/ 17 w 30"/>
                    <a:gd name="T1" fmla="*/ 27 h 42"/>
                    <a:gd name="T2" fmla="*/ 8 w 30"/>
                    <a:gd name="T3" fmla="*/ 17 h 42"/>
                    <a:gd name="T4" fmla="*/ 0 w 30"/>
                    <a:gd name="T5" fmla="*/ 7 h 42"/>
                    <a:gd name="T6" fmla="*/ 17 w 30"/>
                    <a:gd name="T7" fmla="*/ 2 h 42"/>
                    <a:gd name="T8" fmla="*/ 31 w 30"/>
                    <a:gd name="T9" fmla="*/ 19 h 42"/>
                    <a:gd name="T10" fmla="*/ 29 w 30"/>
                    <a:gd name="T11" fmla="*/ 25 h 42"/>
                    <a:gd name="T12" fmla="*/ 17 w 30"/>
                    <a:gd name="T13" fmla="*/ 27 h 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1" name="Freeform 10"/>
                <p:cNvSpPr>
                  <a:spLocks/>
                </p:cNvSpPr>
                <p:nvPr userDrawn="1"/>
              </p:nvSpPr>
              <p:spPr bwMode="ltGray">
                <a:xfrm>
                  <a:off x="2551" y="940"/>
                  <a:ext cx="25" cy="12"/>
                </a:xfrm>
                <a:custGeom>
                  <a:avLst/>
                  <a:gdLst>
                    <a:gd name="T0" fmla="*/ 15 w 25"/>
                    <a:gd name="T1" fmla="*/ 12 h 16"/>
                    <a:gd name="T2" fmla="*/ 3 w 25"/>
                    <a:gd name="T3" fmla="*/ 6 h 16"/>
                    <a:gd name="T4" fmla="*/ 15 w 25"/>
                    <a:gd name="T5" fmla="*/ 0 h 16"/>
                    <a:gd name="T6" fmla="*/ 15 w 25"/>
                    <a:gd name="T7" fmla="*/ 12 h 1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2" name="Freeform 11"/>
                <p:cNvSpPr>
                  <a:spLocks/>
                </p:cNvSpPr>
                <p:nvPr userDrawn="1"/>
              </p:nvSpPr>
              <p:spPr bwMode="ltGray">
                <a:xfrm>
                  <a:off x="2443" y="954"/>
                  <a:ext cx="65" cy="39"/>
                </a:xfrm>
                <a:custGeom>
                  <a:avLst/>
                  <a:gdLst>
                    <a:gd name="T0" fmla="*/ 14 w 65"/>
                    <a:gd name="T1" fmla="*/ 20 h 46"/>
                    <a:gd name="T2" fmla="*/ 30 w 65"/>
                    <a:gd name="T3" fmla="*/ 3 h 46"/>
                    <a:gd name="T4" fmla="*/ 42 w 65"/>
                    <a:gd name="T5" fmla="*/ 0 h 46"/>
                    <a:gd name="T6" fmla="*/ 58 w 65"/>
                    <a:gd name="T7" fmla="*/ 10 h 46"/>
                    <a:gd name="T8" fmla="*/ 32 w 65"/>
                    <a:gd name="T9" fmla="*/ 22 h 46"/>
                    <a:gd name="T10" fmla="*/ 12 w 65"/>
                    <a:gd name="T11" fmla="*/ 39 h 46"/>
                    <a:gd name="T12" fmla="*/ 8 w 65"/>
                    <a:gd name="T13" fmla="*/ 17 h 46"/>
                    <a:gd name="T14" fmla="*/ 12 w 65"/>
                    <a:gd name="T15" fmla="*/ 12 h 46"/>
                    <a:gd name="T16" fmla="*/ 14 w 65"/>
                    <a:gd name="T17" fmla="*/ 20 h 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3" name="Freeform 12"/>
                <p:cNvSpPr>
                  <a:spLocks/>
                </p:cNvSpPr>
                <p:nvPr userDrawn="1"/>
              </p:nvSpPr>
              <p:spPr bwMode="ltGray">
                <a:xfrm>
                  <a:off x="2375" y="952"/>
                  <a:ext cx="68" cy="39"/>
                </a:xfrm>
                <a:custGeom>
                  <a:avLst/>
                  <a:gdLst>
                    <a:gd name="T0" fmla="*/ 0 w 69"/>
                    <a:gd name="T1" fmla="*/ 26 h 47"/>
                    <a:gd name="T2" fmla="*/ 18 w 69"/>
                    <a:gd name="T3" fmla="*/ 21 h 47"/>
                    <a:gd name="T4" fmla="*/ 51 w 69"/>
                    <a:gd name="T5" fmla="*/ 1 h 47"/>
                    <a:gd name="T6" fmla="*/ 63 w 69"/>
                    <a:gd name="T7" fmla="*/ 2 h 47"/>
                    <a:gd name="T8" fmla="*/ 49 w 69"/>
                    <a:gd name="T9" fmla="*/ 16 h 47"/>
                    <a:gd name="T10" fmla="*/ 28 w 69"/>
                    <a:gd name="T11" fmla="*/ 27 h 47"/>
                    <a:gd name="T12" fmla="*/ 22 w 69"/>
                    <a:gd name="T13" fmla="*/ 39 h 47"/>
                    <a:gd name="T14" fmla="*/ 16 w 69"/>
                    <a:gd name="T15" fmla="*/ 37 h 47"/>
                    <a:gd name="T16" fmla="*/ 12 w 69"/>
                    <a:gd name="T17" fmla="*/ 32 h 47"/>
                    <a:gd name="T18" fmla="*/ 0 w 69"/>
                    <a:gd name="T19" fmla="*/ 29 h 47"/>
                    <a:gd name="T20" fmla="*/ 0 w 69"/>
                    <a:gd name="T21" fmla="*/ 26 h 4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4" name="Freeform 13"/>
                <p:cNvSpPr>
                  <a:spLocks/>
                </p:cNvSpPr>
                <p:nvPr userDrawn="1"/>
              </p:nvSpPr>
              <p:spPr bwMode="ltGray">
                <a:xfrm>
                  <a:off x="2007" y="739"/>
                  <a:ext cx="354" cy="228"/>
                </a:xfrm>
                <a:custGeom>
                  <a:avLst/>
                  <a:gdLst>
                    <a:gd name="T0" fmla="*/ 10 w 355"/>
                    <a:gd name="T1" fmla="*/ 3 h 277"/>
                    <a:gd name="T2" fmla="*/ 36 w 355"/>
                    <a:gd name="T3" fmla="*/ 15 h 277"/>
                    <a:gd name="T4" fmla="*/ 46 w 355"/>
                    <a:gd name="T5" fmla="*/ 25 h 277"/>
                    <a:gd name="T6" fmla="*/ 76 w 355"/>
                    <a:gd name="T7" fmla="*/ 43 h 277"/>
                    <a:gd name="T8" fmla="*/ 92 w 355"/>
                    <a:gd name="T9" fmla="*/ 54 h 277"/>
                    <a:gd name="T10" fmla="*/ 122 w 355"/>
                    <a:gd name="T11" fmla="*/ 81 h 277"/>
                    <a:gd name="T12" fmla="*/ 136 w 355"/>
                    <a:gd name="T13" fmla="*/ 105 h 277"/>
                    <a:gd name="T14" fmla="*/ 148 w 355"/>
                    <a:gd name="T15" fmla="*/ 109 h 277"/>
                    <a:gd name="T16" fmla="*/ 154 w 355"/>
                    <a:gd name="T17" fmla="*/ 123 h 277"/>
                    <a:gd name="T18" fmla="*/ 176 w 355"/>
                    <a:gd name="T19" fmla="*/ 125 h 277"/>
                    <a:gd name="T20" fmla="*/ 170 w 355"/>
                    <a:gd name="T21" fmla="*/ 161 h 277"/>
                    <a:gd name="T22" fmla="*/ 179 w 355"/>
                    <a:gd name="T23" fmla="*/ 184 h 277"/>
                    <a:gd name="T24" fmla="*/ 197 w 355"/>
                    <a:gd name="T25" fmla="*/ 191 h 277"/>
                    <a:gd name="T26" fmla="*/ 215 w 355"/>
                    <a:gd name="T27" fmla="*/ 193 h 277"/>
                    <a:gd name="T28" fmla="*/ 235 w 355"/>
                    <a:gd name="T29" fmla="*/ 199 h 277"/>
                    <a:gd name="T30" fmla="*/ 253 w 355"/>
                    <a:gd name="T31" fmla="*/ 194 h 277"/>
                    <a:gd name="T32" fmla="*/ 271 w 355"/>
                    <a:gd name="T33" fmla="*/ 204 h 277"/>
                    <a:gd name="T34" fmla="*/ 295 w 355"/>
                    <a:gd name="T35" fmla="*/ 211 h 277"/>
                    <a:gd name="T36" fmla="*/ 313 w 355"/>
                    <a:gd name="T37" fmla="*/ 217 h 277"/>
                    <a:gd name="T38" fmla="*/ 351 w 355"/>
                    <a:gd name="T39" fmla="*/ 219 h 277"/>
                    <a:gd name="T40" fmla="*/ 341 w 355"/>
                    <a:gd name="T41" fmla="*/ 226 h 277"/>
                    <a:gd name="T42" fmla="*/ 321 w 355"/>
                    <a:gd name="T43" fmla="*/ 224 h 277"/>
                    <a:gd name="T44" fmla="*/ 299 w 355"/>
                    <a:gd name="T45" fmla="*/ 222 h 277"/>
                    <a:gd name="T46" fmla="*/ 287 w 355"/>
                    <a:gd name="T47" fmla="*/ 219 h 277"/>
                    <a:gd name="T48" fmla="*/ 251 w 355"/>
                    <a:gd name="T49" fmla="*/ 217 h 277"/>
                    <a:gd name="T50" fmla="*/ 233 w 355"/>
                    <a:gd name="T51" fmla="*/ 214 h 277"/>
                    <a:gd name="T52" fmla="*/ 172 w 355"/>
                    <a:gd name="T53" fmla="*/ 199 h 277"/>
                    <a:gd name="T54" fmla="*/ 160 w 355"/>
                    <a:gd name="T55" fmla="*/ 178 h 277"/>
                    <a:gd name="T56" fmla="*/ 126 w 355"/>
                    <a:gd name="T57" fmla="*/ 165 h 277"/>
                    <a:gd name="T58" fmla="*/ 108 w 355"/>
                    <a:gd name="T59" fmla="*/ 153 h 277"/>
                    <a:gd name="T60" fmla="*/ 94 w 355"/>
                    <a:gd name="T61" fmla="*/ 130 h 277"/>
                    <a:gd name="T62" fmla="*/ 68 w 355"/>
                    <a:gd name="T63" fmla="*/ 89 h 277"/>
                    <a:gd name="T64" fmla="*/ 64 w 355"/>
                    <a:gd name="T65" fmla="*/ 84 h 277"/>
                    <a:gd name="T66" fmla="*/ 58 w 355"/>
                    <a:gd name="T67" fmla="*/ 82 h 277"/>
                    <a:gd name="T68" fmla="*/ 54 w 355"/>
                    <a:gd name="T69" fmla="*/ 72 h 277"/>
                    <a:gd name="T70" fmla="*/ 38 w 355"/>
                    <a:gd name="T71" fmla="*/ 48 h 277"/>
                    <a:gd name="T72" fmla="*/ 20 w 355"/>
                    <a:gd name="T73" fmla="*/ 33 h 277"/>
                    <a:gd name="T74" fmla="*/ 4 w 355"/>
                    <a:gd name="T75" fmla="*/ 18 h 277"/>
                    <a:gd name="T76" fmla="*/ 10 w 355"/>
                    <a:gd name="T77" fmla="*/ 2 h 277"/>
                    <a:gd name="T78" fmla="*/ 10 w 355"/>
                    <a:gd name="T79" fmla="*/ 3 h 277"/>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5" name="Freeform 14"/>
                <p:cNvSpPr>
                  <a:spLocks/>
                </p:cNvSpPr>
                <p:nvPr userDrawn="1"/>
              </p:nvSpPr>
              <p:spPr bwMode="ltGray">
                <a:xfrm>
                  <a:off x="2222" y="724"/>
                  <a:ext cx="157" cy="167"/>
                </a:xfrm>
                <a:custGeom>
                  <a:avLst/>
                  <a:gdLst>
                    <a:gd name="T0" fmla="*/ 54 w 156"/>
                    <a:gd name="T1" fmla="*/ 54 h 206"/>
                    <a:gd name="T2" fmla="*/ 66 w 156"/>
                    <a:gd name="T3" fmla="*/ 47 h 206"/>
                    <a:gd name="T4" fmla="*/ 68 w 156"/>
                    <a:gd name="T5" fmla="*/ 42 h 206"/>
                    <a:gd name="T6" fmla="*/ 81 w 156"/>
                    <a:gd name="T7" fmla="*/ 36 h 206"/>
                    <a:gd name="T8" fmla="*/ 107 w 156"/>
                    <a:gd name="T9" fmla="*/ 18 h 206"/>
                    <a:gd name="T10" fmla="*/ 113 w 156"/>
                    <a:gd name="T11" fmla="*/ 3 h 206"/>
                    <a:gd name="T12" fmla="*/ 125 w 156"/>
                    <a:gd name="T13" fmla="*/ 0 h 206"/>
                    <a:gd name="T14" fmla="*/ 151 w 156"/>
                    <a:gd name="T15" fmla="*/ 23 h 206"/>
                    <a:gd name="T16" fmla="*/ 147 w 156"/>
                    <a:gd name="T17" fmla="*/ 36 h 206"/>
                    <a:gd name="T18" fmla="*/ 127 w 156"/>
                    <a:gd name="T19" fmla="*/ 52 h 206"/>
                    <a:gd name="T20" fmla="*/ 133 w 156"/>
                    <a:gd name="T21" fmla="*/ 76 h 206"/>
                    <a:gd name="T22" fmla="*/ 143 w 156"/>
                    <a:gd name="T23" fmla="*/ 89 h 206"/>
                    <a:gd name="T24" fmla="*/ 147 w 156"/>
                    <a:gd name="T25" fmla="*/ 104 h 206"/>
                    <a:gd name="T26" fmla="*/ 129 w 156"/>
                    <a:gd name="T27" fmla="*/ 104 h 206"/>
                    <a:gd name="T28" fmla="*/ 117 w 156"/>
                    <a:gd name="T29" fmla="*/ 118 h 206"/>
                    <a:gd name="T30" fmla="*/ 105 w 156"/>
                    <a:gd name="T31" fmla="*/ 126 h 206"/>
                    <a:gd name="T32" fmla="*/ 101 w 156"/>
                    <a:gd name="T33" fmla="*/ 161 h 206"/>
                    <a:gd name="T34" fmla="*/ 89 w 156"/>
                    <a:gd name="T35" fmla="*/ 164 h 206"/>
                    <a:gd name="T36" fmla="*/ 83 w 156"/>
                    <a:gd name="T37" fmla="*/ 167 h 206"/>
                    <a:gd name="T38" fmla="*/ 76 w 156"/>
                    <a:gd name="T39" fmla="*/ 164 h 206"/>
                    <a:gd name="T40" fmla="*/ 72 w 156"/>
                    <a:gd name="T41" fmla="*/ 154 h 206"/>
                    <a:gd name="T42" fmla="*/ 60 w 156"/>
                    <a:gd name="T43" fmla="*/ 151 h 206"/>
                    <a:gd name="T44" fmla="*/ 42 w 156"/>
                    <a:gd name="T45" fmla="*/ 157 h 206"/>
                    <a:gd name="T46" fmla="*/ 28 w 156"/>
                    <a:gd name="T47" fmla="*/ 151 h 206"/>
                    <a:gd name="T48" fmla="*/ 10 w 156"/>
                    <a:gd name="T49" fmla="*/ 120 h 206"/>
                    <a:gd name="T50" fmla="*/ 4 w 156"/>
                    <a:gd name="T51" fmla="*/ 105 h 206"/>
                    <a:gd name="T52" fmla="*/ 0 w 156"/>
                    <a:gd name="T53" fmla="*/ 96 h 206"/>
                    <a:gd name="T54" fmla="*/ 20 w 156"/>
                    <a:gd name="T55" fmla="*/ 78 h 206"/>
                    <a:gd name="T56" fmla="*/ 32 w 156"/>
                    <a:gd name="T57" fmla="*/ 84 h 206"/>
                    <a:gd name="T58" fmla="*/ 34 w 156"/>
                    <a:gd name="T59" fmla="*/ 65 h 206"/>
                    <a:gd name="T60" fmla="*/ 52 w 156"/>
                    <a:gd name="T61" fmla="*/ 57 h 206"/>
                    <a:gd name="T62" fmla="*/ 54 w 156"/>
                    <a:gd name="T63" fmla="*/ 54 h 2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6" name="Freeform 15"/>
                <p:cNvSpPr>
                  <a:spLocks/>
                </p:cNvSpPr>
                <p:nvPr userDrawn="1"/>
              </p:nvSpPr>
              <p:spPr bwMode="ltGray">
                <a:xfrm>
                  <a:off x="2375" y="800"/>
                  <a:ext cx="110" cy="32"/>
                </a:xfrm>
                <a:custGeom>
                  <a:avLst/>
                  <a:gdLst>
                    <a:gd name="T0" fmla="*/ 4 w 109"/>
                    <a:gd name="T1" fmla="*/ 27 h 38"/>
                    <a:gd name="T2" fmla="*/ 18 w 109"/>
                    <a:gd name="T3" fmla="*/ 8 h 38"/>
                    <a:gd name="T4" fmla="*/ 46 w 109"/>
                    <a:gd name="T5" fmla="*/ 17 h 38"/>
                    <a:gd name="T6" fmla="*/ 73 w 109"/>
                    <a:gd name="T7" fmla="*/ 12 h 38"/>
                    <a:gd name="T8" fmla="*/ 91 w 109"/>
                    <a:gd name="T9" fmla="*/ 0 h 38"/>
                    <a:gd name="T10" fmla="*/ 77 w 109"/>
                    <a:gd name="T11" fmla="*/ 22 h 38"/>
                    <a:gd name="T12" fmla="*/ 61 w 109"/>
                    <a:gd name="T13" fmla="*/ 32 h 38"/>
                    <a:gd name="T14" fmla="*/ 42 w 109"/>
                    <a:gd name="T15" fmla="*/ 27 h 38"/>
                    <a:gd name="T16" fmla="*/ 14 w 109"/>
                    <a:gd name="T17" fmla="*/ 25 h 38"/>
                    <a:gd name="T18" fmla="*/ 4 w 109"/>
                    <a:gd name="T19" fmla="*/ 27 h 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7" name="Freeform 16"/>
                <p:cNvSpPr>
                  <a:spLocks/>
                </p:cNvSpPr>
                <p:nvPr userDrawn="1"/>
              </p:nvSpPr>
              <p:spPr bwMode="ltGray">
                <a:xfrm>
                  <a:off x="2370" y="839"/>
                  <a:ext cx="75" cy="84"/>
                </a:xfrm>
                <a:custGeom>
                  <a:avLst/>
                  <a:gdLst>
                    <a:gd name="T0" fmla="*/ 8 w 76"/>
                    <a:gd name="T1" fmla="*/ 15 h 104"/>
                    <a:gd name="T2" fmla="*/ 18 w 76"/>
                    <a:gd name="T3" fmla="*/ 0 h 104"/>
                    <a:gd name="T4" fmla="*/ 34 w 76"/>
                    <a:gd name="T5" fmla="*/ 15 h 104"/>
                    <a:gd name="T6" fmla="*/ 61 w 76"/>
                    <a:gd name="T7" fmla="*/ 3 h 104"/>
                    <a:gd name="T8" fmla="*/ 45 w 76"/>
                    <a:gd name="T9" fmla="*/ 27 h 104"/>
                    <a:gd name="T10" fmla="*/ 53 w 76"/>
                    <a:gd name="T11" fmla="*/ 39 h 104"/>
                    <a:gd name="T12" fmla="*/ 57 w 76"/>
                    <a:gd name="T13" fmla="*/ 48 h 104"/>
                    <a:gd name="T14" fmla="*/ 45 w 76"/>
                    <a:gd name="T15" fmla="*/ 60 h 104"/>
                    <a:gd name="T16" fmla="*/ 34 w 76"/>
                    <a:gd name="T17" fmla="*/ 48 h 104"/>
                    <a:gd name="T18" fmla="*/ 22 w 76"/>
                    <a:gd name="T19" fmla="*/ 39 h 104"/>
                    <a:gd name="T20" fmla="*/ 28 w 76"/>
                    <a:gd name="T21" fmla="*/ 55 h 104"/>
                    <a:gd name="T22" fmla="*/ 30 w 76"/>
                    <a:gd name="T23" fmla="*/ 60 h 104"/>
                    <a:gd name="T24" fmla="*/ 20 w 76"/>
                    <a:gd name="T25" fmla="*/ 84 h 104"/>
                    <a:gd name="T26" fmla="*/ 12 w 76"/>
                    <a:gd name="T27" fmla="*/ 82 h 104"/>
                    <a:gd name="T28" fmla="*/ 8 w 76"/>
                    <a:gd name="T29" fmla="*/ 73 h 104"/>
                    <a:gd name="T30" fmla="*/ 0 w 76"/>
                    <a:gd name="T31" fmla="*/ 44 h 104"/>
                    <a:gd name="T32" fmla="*/ 2 w 76"/>
                    <a:gd name="T33" fmla="*/ 24 h 104"/>
                    <a:gd name="T34" fmla="*/ 8 w 76"/>
                    <a:gd name="T35" fmla="*/ 15 h 10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8" name="Freeform 17"/>
                <p:cNvSpPr>
                  <a:spLocks/>
                </p:cNvSpPr>
                <p:nvPr userDrawn="1"/>
              </p:nvSpPr>
              <p:spPr bwMode="ltGray">
                <a:xfrm>
                  <a:off x="2497" y="793"/>
                  <a:ext cx="37" cy="49"/>
                </a:xfrm>
                <a:custGeom>
                  <a:avLst/>
                  <a:gdLst>
                    <a:gd name="T0" fmla="*/ 3 w 37"/>
                    <a:gd name="T1" fmla="*/ 22 h 61"/>
                    <a:gd name="T2" fmla="*/ 13 w 37"/>
                    <a:gd name="T3" fmla="*/ 0 h 61"/>
                    <a:gd name="T4" fmla="*/ 15 w 37"/>
                    <a:gd name="T5" fmla="*/ 22 h 61"/>
                    <a:gd name="T6" fmla="*/ 37 w 37"/>
                    <a:gd name="T7" fmla="*/ 31 h 61"/>
                    <a:gd name="T8" fmla="*/ 19 w 37"/>
                    <a:gd name="T9" fmla="*/ 35 h 61"/>
                    <a:gd name="T10" fmla="*/ 5 w 37"/>
                    <a:gd name="T11" fmla="*/ 47 h 61"/>
                    <a:gd name="T12" fmla="*/ 1 w 37"/>
                    <a:gd name="T13" fmla="*/ 27 h 61"/>
                    <a:gd name="T14" fmla="*/ 3 w 37"/>
                    <a:gd name="T15" fmla="*/ 22 h 6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9" name="Freeform 18"/>
                <p:cNvSpPr>
                  <a:spLocks/>
                </p:cNvSpPr>
                <p:nvPr userDrawn="1"/>
              </p:nvSpPr>
              <p:spPr bwMode="ltGray">
                <a:xfrm>
                  <a:off x="2506" y="869"/>
                  <a:ext cx="47" cy="24"/>
                </a:xfrm>
                <a:custGeom>
                  <a:avLst/>
                  <a:gdLst>
                    <a:gd name="T0" fmla="*/ 7 w 49"/>
                    <a:gd name="T1" fmla="*/ 0 h 29"/>
                    <a:gd name="T2" fmla="*/ 28 w 49"/>
                    <a:gd name="T3" fmla="*/ 0 h 29"/>
                    <a:gd name="T4" fmla="*/ 47 w 49"/>
                    <a:gd name="T5" fmla="*/ 13 h 29"/>
                    <a:gd name="T6" fmla="*/ 34 w 49"/>
                    <a:gd name="T7" fmla="*/ 12 h 29"/>
                    <a:gd name="T8" fmla="*/ 3 w 49"/>
                    <a:gd name="T9" fmla="*/ 13 h 29"/>
                    <a:gd name="T10" fmla="*/ 7 w 49"/>
                    <a:gd name="T11" fmla="*/ 0 h 2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0" name="Freeform 19"/>
                <p:cNvSpPr>
                  <a:spLocks/>
                </p:cNvSpPr>
                <p:nvPr userDrawn="1"/>
              </p:nvSpPr>
              <p:spPr bwMode="ltGray">
                <a:xfrm>
                  <a:off x="2555" y="832"/>
                  <a:ext cx="61" cy="42"/>
                </a:xfrm>
                <a:custGeom>
                  <a:avLst/>
                  <a:gdLst>
                    <a:gd name="T0" fmla="*/ 21 w 61"/>
                    <a:gd name="T1" fmla="*/ 33 h 48"/>
                    <a:gd name="T2" fmla="*/ 15 w 61"/>
                    <a:gd name="T3" fmla="*/ 23 h 48"/>
                    <a:gd name="T4" fmla="*/ 3 w 61"/>
                    <a:gd name="T5" fmla="*/ 19 h 48"/>
                    <a:gd name="T6" fmla="*/ 13 w 61"/>
                    <a:gd name="T7" fmla="*/ 7 h 48"/>
                    <a:gd name="T8" fmla="*/ 25 w 61"/>
                    <a:gd name="T9" fmla="*/ 0 h 48"/>
                    <a:gd name="T10" fmla="*/ 49 w 61"/>
                    <a:gd name="T11" fmla="*/ 9 h 48"/>
                    <a:gd name="T12" fmla="*/ 53 w 61"/>
                    <a:gd name="T13" fmla="*/ 18 h 48"/>
                    <a:gd name="T14" fmla="*/ 61 w 61"/>
                    <a:gd name="T15" fmla="*/ 28 h 48"/>
                    <a:gd name="T16" fmla="*/ 41 w 61"/>
                    <a:gd name="T17" fmla="*/ 33 h 48"/>
                    <a:gd name="T18" fmla="*/ 23 w 61"/>
                    <a:gd name="T19" fmla="*/ 39 h 48"/>
                    <a:gd name="T20" fmla="*/ 21 w 61"/>
                    <a:gd name="T21" fmla="*/ 33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1" name="Freeform 20"/>
                <p:cNvSpPr>
                  <a:spLocks/>
                </p:cNvSpPr>
                <p:nvPr userDrawn="1"/>
              </p:nvSpPr>
              <p:spPr bwMode="ltGray">
                <a:xfrm>
                  <a:off x="2572" y="852"/>
                  <a:ext cx="286" cy="149"/>
                </a:xfrm>
                <a:custGeom>
                  <a:avLst/>
                  <a:gdLst>
                    <a:gd name="T0" fmla="*/ 46 w 286"/>
                    <a:gd name="T1" fmla="*/ 23 h 182"/>
                    <a:gd name="T2" fmla="*/ 36 w 286"/>
                    <a:gd name="T3" fmla="*/ 11 h 182"/>
                    <a:gd name="T4" fmla="*/ 26 w 286"/>
                    <a:gd name="T5" fmla="*/ 25 h 182"/>
                    <a:gd name="T6" fmla="*/ 0 w 286"/>
                    <a:gd name="T7" fmla="*/ 20 h 182"/>
                    <a:gd name="T8" fmla="*/ 10 w 286"/>
                    <a:gd name="T9" fmla="*/ 34 h 182"/>
                    <a:gd name="T10" fmla="*/ 16 w 286"/>
                    <a:gd name="T11" fmla="*/ 51 h 182"/>
                    <a:gd name="T12" fmla="*/ 24 w 286"/>
                    <a:gd name="T13" fmla="*/ 39 h 182"/>
                    <a:gd name="T14" fmla="*/ 30 w 286"/>
                    <a:gd name="T15" fmla="*/ 36 h 182"/>
                    <a:gd name="T16" fmla="*/ 48 w 286"/>
                    <a:gd name="T17" fmla="*/ 46 h 182"/>
                    <a:gd name="T18" fmla="*/ 70 w 286"/>
                    <a:gd name="T19" fmla="*/ 51 h 182"/>
                    <a:gd name="T20" fmla="*/ 88 w 286"/>
                    <a:gd name="T21" fmla="*/ 59 h 182"/>
                    <a:gd name="T22" fmla="*/ 106 w 286"/>
                    <a:gd name="T23" fmla="*/ 84 h 182"/>
                    <a:gd name="T24" fmla="*/ 104 w 286"/>
                    <a:gd name="T25" fmla="*/ 100 h 182"/>
                    <a:gd name="T26" fmla="*/ 98 w 286"/>
                    <a:gd name="T27" fmla="*/ 110 h 182"/>
                    <a:gd name="T28" fmla="*/ 122 w 286"/>
                    <a:gd name="T29" fmla="*/ 105 h 182"/>
                    <a:gd name="T30" fmla="*/ 140 w 286"/>
                    <a:gd name="T31" fmla="*/ 115 h 182"/>
                    <a:gd name="T32" fmla="*/ 168 w 286"/>
                    <a:gd name="T33" fmla="*/ 121 h 182"/>
                    <a:gd name="T34" fmla="*/ 174 w 286"/>
                    <a:gd name="T35" fmla="*/ 120 h 182"/>
                    <a:gd name="T36" fmla="*/ 168 w 286"/>
                    <a:gd name="T37" fmla="*/ 110 h 182"/>
                    <a:gd name="T38" fmla="*/ 178 w 286"/>
                    <a:gd name="T39" fmla="*/ 111 h 182"/>
                    <a:gd name="T40" fmla="*/ 186 w 286"/>
                    <a:gd name="T41" fmla="*/ 97 h 182"/>
                    <a:gd name="T42" fmla="*/ 202 w 286"/>
                    <a:gd name="T43" fmla="*/ 100 h 182"/>
                    <a:gd name="T44" fmla="*/ 214 w 286"/>
                    <a:gd name="T45" fmla="*/ 106 h 182"/>
                    <a:gd name="T46" fmla="*/ 244 w 286"/>
                    <a:gd name="T47" fmla="*/ 138 h 182"/>
                    <a:gd name="T48" fmla="*/ 262 w 286"/>
                    <a:gd name="T49" fmla="*/ 146 h 182"/>
                    <a:gd name="T50" fmla="*/ 284 w 286"/>
                    <a:gd name="T51" fmla="*/ 139 h 182"/>
                    <a:gd name="T52" fmla="*/ 268 w 286"/>
                    <a:gd name="T53" fmla="*/ 131 h 182"/>
                    <a:gd name="T54" fmla="*/ 256 w 286"/>
                    <a:gd name="T55" fmla="*/ 113 h 182"/>
                    <a:gd name="T56" fmla="*/ 250 w 286"/>
                    <a:gd name="T57" fmla="*/ 108 h 182"/>
                    <a:gd name="T58" fmla="*/ 248 w 286"/>
                    <a:gd name="T59" fmla="*/ 100 h 182"/>
                    <a:gd name="T60" fmla="*/ 236 w 286"/>
                    <a:gd name="T61" fmla="*/ 95 h 182"/>
                    <a:gd name="T62" fmla="*/ 240 w 286"/>
                    <a:gd name="T63" fmla="*/ 79 h 182"/>
                    <a:gd name="T64" fmla="*/ 220 w 286"/>
                    <a:gd name="T65" fmla="*/ 70 h 182"/>
                    <a:gd name="T66" fmla="*/ 210 w 286"/>
                    <a:gd name="T67" fmla="*/ 57 h 182"/>
                    <a:gd name="T68" fmla="*/ 190 w 286"/>
                    <a:gd name="T69" fmla="*/ 44 h 182"/>
                    <a:gd name="T70" fmla="*/ 168 w 286"/>
                    <a:gd name="T71" fmla="*/ 31 h 182"/>
                    <a:gd name="T72" fmla="*/ 156 w 286"/>
                    <a:gd name="T73" fmla="*/ 28 h 182"/>
                    <a:gd name="T74" fmla="*/ 120 w 286"/>
                    <a:gd name="T75" fmla="*/ 13 h 182"/>
                    <a:gd name="T76" fmla="*/ 102 w 286"/>
                    <a:gd name="T77" fmla="*/ 3 h 182"/>
                    <a:gd name="T78" fmla="*/ 96 w 286"/>
                    <a:gd name="T79" fmla="*/ 0 h 182"/>
                    <a:gd name="T80" fmla="*/ 70 w 286"/>
                    <a:gd name="T81" fmla="*/ 8 h 182"/>
                    <a:gd name="T82" fmla="*/ 56 w 286"/>
                    <a:gd name="T83" fmla="*/ 26 h 182"/>
                    <a:gd name="T84" fmla="*/ 46 w 286"/>
                    <a:gd name="T85" fmla="*/ 23 h 18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2" name="Freeform 21"/>
                <p:cNvSpPr>
                  <a:spLocks/>
                </p:cNvSpPr>
                <p:nvPr userDrawn="1"/>
              </p:nvSpPr>
              <p:spPr bwMode="ltGray">
                <a:xfrm>
                  <a:off x="2820" y="866"/>
                  <a:ext cx="78" cy="64"/>
                </a:xfrm>
                <a:custGeom>
                  <a:avLst/>
                  <a:gdLst>
                    <a:gd name="T0" fmla="*/ 1 w 78"/>
                    <a:gd name="T1" fmla="*/ 48 h 78"/>
                    <a:gd name="T2" fmla="*/ 27 w 78"/>
                    <a:gd name="T3" fmla="*/ 49 h 78"/>
                    <a:gd name="T4" fmla="*/ 45 w 78"/>
                    <a:gd name="T5" fmla="*/ 39 h 78"/>
                    <a:gd name="T6" fmla="*/ 57 w 78"/>
                    <a:gd name="T7" fmla="*/ 25 h 78"/>
                    <a:gd name="T8" fmla="*/ 43 w 78"/>
                    <a:gd name="T9" fmla="*/ 11 h 78"/>
                    <a:gd name="T10" fmla="*/ 43 w 78"/>
                    <a:gd name="T11" fmla="*/ 3 h 78"/>
                    <a:gd name="T12" fmla="*/ 71 w 78"/>
                    <a:gd name="T13" fmla="*/ 21 h 78"/>
                    <a:gd name="T14" fmla="*/ 67 w 78"/>
                    <a:gd name="T15" fmla="*/ 44 h 78"/>
                    <a:gd name="T16" fmla="*/ 33 w 78"/>
                    <a:gd name="T17" fmla="*/ 64 h 78"/>
                    <a:gd name="T18" fmla="*/ 9 w 78"/>
                    <a:gd name="T19" fmla="*/ 54 h 78"/>
                    <a:gd name="T20" fmla="*/ 3 w 78"/>
                    <a:gd name="T21" fmla="*/ 51 h 78"/>
                    <a:gd name="T22" fmla="*/ 1 w 78"/>
                    <a:gd name="T23" fmla="*/ 48 h 7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3" name="Freeform 22"/>
                <p:cNvSpPr>
                  <a:spLocks/>
                </p:cNvSpPr>
                <p:nvPr userDrawn="1"/>
              </p:nvSpPr>
              <p:spPr bwMode="ltGray">
                <a:xfrm>
                  <a:off x="2984" y="732"/>
                  <a:ext cx="19" cy="14"/>
                </a:xfrm>
                <a:custGeom>
                  <a:avLst/>
                  <a:gdLst>
                    <a:gd name="T0" fmla="*/ 3 w 17"/>
                    <a:gd name="T1" fmla="*/ 3 h 18"/>
                    <a:gd name="T2" fmla="*/ 3 w 17"/>
                    <a:gd name="T3" fmla="*/ 11 h 18"/>
                    <a:gd name="T4" fmla="*/ 3 w 17"/>
                    <a:gd name="T5" fmla="*/ 3 h 18"/>
                    <a:gd name="T6" fmla="*/ 0 60000 65536"/>
                    <a:gd name="T7" fmla="*/ 0 60000 65536"/>
                    <a:gd name="T8" fmla="*/ 0 60000 65536"/>
                  </a:gdLst>
                  <a:ahLst/>
                  <a:cxnLst>
                    <a:cxn ang="T6">
                      <a:pos x="T0" y="T1"/>
                    </a:cxn>
                    <a:cxn ang="T7">
                      <a:pos x="T2" y="T3"/>
                    </a:cxn>
                    <a:cxn ang="T8">
                      <a:pos x="T4" y="T5"/>
                    </a:cxn>
                  </a:cxnLst>
                  <a:rect l="0" t="0" r="r" b="b"/>
                  <a:pathLst>
                    <a:path w="17" h="18">
                      <a:moveTo>
                        <a:pt x="3" y="4"/>
                      </a:moveTo>
                      <a:cubicBezTo>
                        <a:pt x="17" y="7"/>
                        <a:pt x="16" y="18"/>
                        <a:pt x="3" y="14"/>
                      </a:cubicBezTo>
                      <a:cubicBezTo>
                        <a:pt x="0" y="6"/>
                        <a:pt x="7" y="0"/>
                        <a:pt x="3" y="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4" name="Freeform 23"/>
                <p:cNvSpPr>
                  <a:spLocks/>
                </p:cNvSpPr>
                <p:nvPr userDrawn="1"/>
              </p:nvSpPr>
              <p:spPr bwMode="ltGray">
                <a:xfrm>
                  <a:off x="3083" y="830"/>
                  <a:ext cx="26" cy="19"/>
                </a:xfrm>
                <a:custGeom>
                  <a:avLst/>
                  <a:gdLst>
                    <a:gd name="T0" fmla="*/ 8 w 26"/>
                    <a:gd name="T1" fmla="*/ 12 h 22"/>
                    <a:gd name="T2" fmla="*/ 14 w 26"/>
                    <a:gd name="T3" fmla="*/ 0 h 22"/>
                    <a:gd name="T4" fmla="*/ 14 w 26"/>
                    <a:gd name="T5" fmla="*/ 19 h 22"/>
                    <a:gd name="T6" fmla="*/ 8 w 26"/>
                    <a:gd name="T7" fmla="*/ 12 h 2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6" h="22">
                      <a:moveTo>
                        <a:pt x="8" y="14"/>
                      </a:moveTo>
                      <a:cubicBezTo>
                        <a:pt x="5" y="6"/>
                        <a:pt x="5" y="3"/>
                        <a:pt x="14" y="0"/>
                      </a:cubicBezTo>
                      <a:cubicBezTo>
                        <a:pt x="26" y="4"/>
                        <a:pt x="23" y="16"/>
                        <a:pt x="14" y="22"/>
                      </a:cubicBezTo>
                      <a:cubicBezTo>
                        <a:pt x="0" y="17"/>
                        <a:pt x="13" y="3"/>
                        <a:pt x="8" y="1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5" name="Freeform 24"/>
                <p:cNvSpPr>
                  <a:spLocks/>
                </p:cNvSpPr>
                <p:nvPr userDrawn="1"/>
              </p:nvSpPr>
              <p:spPr bwMode="ltGray">
                <a:xfrm>
                  <a:off x="2766" y="610"/>
                  <a:ext cx="19" cy="12"/>
                </a:xfrm>
                <a:custGeom>
                  <a:avLst/>
                  <a:gdLst>
                    <a:gd name="T0" fmla="*/ 7 w 20"/>
                    <a:gd name="T1" fmla="*/ 10 h 15"/>
                    <a:gd name="T2" fmla="*/ 16 w 20"/>
                    <a:gd name="T3" fmla="*/ 2 h 15"/>
                    <a:gd name="T4" fmla="*/ 9 w 20"/>
                    <a:gd name="T5" fmla="*/ 10 h 15"/>
                    <a:gd name="T6" fmla="*/ 7 w 20"/>
                    <a:gd name="T7" fmla="*/ 10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6" name="Freeform 25"/>
                <p:cNvSpPr>
                  <a:spLocks/>
                </p:cNvSpPr>
                <p:nvPr userDrawn="1"/>
              </p:nvSpPr>
              <p:spPr bwMode="ltGray">
                <a:xfrm>
                  <a:off x="2600" y="712"/>
                  <a:ext cx="19" cy="12"/>
                </a:xfrm>
                <a:custGeom>
                  <a:avLst/>
                  <a:gdLst>
                    <a:gd name="T0" fmla="*/ 7 w 20"/>
                    <a:gd name="T1" fmla="*/ 10 h 15"/>
                    <a:gd name="T2" fmla="*/ 14 w 20"/>
                    <a:gd name="T3" fmla="*/ 2 h 15"/>
                    <a:gd name="T4" fmla="*/ 14 w 20"/>
                    <a:gd name="T5" fmla="*/ 11 h 15"/>
                    <a:gd name="T6" fmla="*/ 7 w 20"/>
                    <a:gd name="T7" fmla="*/ 10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7" name="Freeform 26"/>
                <p:cNvSpPr>
                  <a:spLocks/>
                </p:cNvSpPr>
                <p:nvPr userDrawn="1"/>
              </p:nvSpPr>
              <p:spPr bwMode="ltGray">
                <a:xfrm>
                  <a:off x="2417" y="680"/>
                  <a:ext cx="80" cy="66"/>
                </a:xfrm>
                <a:custGeom>
                  <a:avLst/>
                  <a:gdLst>
                    <a:gd name="T0" fmla="*/ 0 w 80"/>
                    <a:gd name="T1" fmla="*/ 41 h 80"/>
                    <a:gd name="T2" fmla="*/ 14 w 80"/>
                    <a:gd name="T3" fmla="*/ 20 h 80"/>
                    <a:gd name="T4" fmla="*/ 26 w 80"/>
                    <a:gd name="T5" fmla="*/ 17 h 80"/>
                    <a:gd name="T6" fmla="*/ 48 w 80"/>
                    <a:gd name="T7" fmla="*/ 15 h 80"/>
                    <a:gd name="T8" fmla="*/ 58 w 80"/>
                    <a:gd name="T9" fmla="*/ 0 h 80"/>
                    <a:gd name="T10" fmla="*/ 80 w 80"/>
                    <a:gd name="T11" fmla="*/ 33 h 80"/>
                    <a:gd name="T12" fmla="*/ 70 w 80"/>
                    <a:gd name="T13" fmla="*/ 46 h 80"/>
                    <a:gd name="T14" fmla="*/ 54 w 80"/>
                    <a:gd name="T15" fmla="*/ 51 h 80"/>
                    <a:gd name="T16" fmla="*/ 48 w 80"/>
                    <a:gd name="T17" fmla="*/ 66 h 80"/>
                    <a:gd name="T18" fmla="*/ 32 w 80"/>
                    <a:gd name="T19" fmla="*/ 56 h 80"/>
                    <a:gd name="T20" fmla="*/ 38 w 80"/>
                    <a:gd name="T21" fmla="*/ 43 h 80"/>
                    <a:gd name="T22" fmla="*/ 30 w 80"/>
                    <a:gd name="T23" fmla="*/ 23 h 80"/>
                    <a:gd name="T24" fmla="*/ 20 w 80"/>
                    <a:gd name="T25" fmla="*/ 40 h 80"/>
                    <a:gd name="T26" fmla="*/ 8 w 80"/>
                    <a:gd name="T27" fmla="*/ 46 h 80"/>
                    <a:gd name="T28" fmla="*/ 0 w 80"/>
                    <a:gd name="T29" fmla="*/ 41 h 8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8" name="Freeform 27"/>
                <p:cNvSpPr>
                  <a:spLocks/>
                </p:cNvSpPr>
                <p:nvPr userDrawn="1"/>
              </p:nvSpPr>
              <p:spPr bwMode="ltGray">
                <a:xfrm>
                  <a:off x="2391" y="541"/>
                  <a:ext cx="94" cy="142"/>
                </a:xfrm>
                <a:custGeom>
                  <a:avLst/>
                  <a:gdLst>
                    <a:gd name="T0" fmla="*/ 14 w 94"/>
                    <a:gd name="T1" fmla="*/ 78 h 174"/>
                    <a:gd name="T2" fmla="*/ 26 w 94"/>
                    <a:gd name="T3" fmla="*/ 104 h 174"/>
                    <a:gd name="T4" fmla="*/ 32 w 94"/>
                    <a:gd name="T5" fmla="*/ 88 h 174"/>
                    <a:gd name="T6" fmla="*/ 52 w 94"/>
                    <a:gd name="T7" fmla="*/ 82 h 174"/>
                    <a:gd name="T8" fmla="*/ 46 w 94"/>
                    <a:gd name="T9" fmla="*/ 101 h 174"/>
                    <a:gd name="T10" fmla="*/ 66 w 94"/>
                    <a:gd name="T11" fmla="*/ 103 h 174"/>
                    <a:gd name="T12" fmla="*/ 76 w 94"/>
                    <a:gd name="T13" fmla="*/ 116 h 174"/>
                    <a:gd name="T14" fmla="*/ 58 w 94"/>
                    <a:gd name="T15" fmla="*/ 121 h 174"/>
                    <a:gd name="T16" fmla="*/ 74 w 94"/>
                    <a:gd name="T17" fmla="*/ 142 h 174"/>
                    <a:gd name="T18" fmla="*/ 84 w 94"/>
                    <a:gd name="T19" fmla="*/ 126 h 174"/>
                    <a:gd name="T20" fmla="*/ 82 w 94"/>
                    <a:gd name="T21" fmla="*/ 91 h 174"/>
                    <a:gd name="T22" fmla="*/ 60 w 94"/>
                    <a:gd name="T23" fmla="*/ 87 h 174"/>
                    <a:gd name="T24" fmla="*/ 50 w 94"/>
                    <a:gd name="T25" fmla="*/ 67 h 174"/>
                    <a:gd name="T26" fmla="*/ 34 w 94"/>
                    <a:gd name="T27" fmla="*/ 67 h 174"/>
                    <a:gd name="T28" fmla="*/ 30 w 94"/>
                    <a:gd name="T29" fmla="*/ 57 h 174"/>
                    <a:gd name="T30" fmla="*/ 42 w 94"/>
                    <a:gd name="T31" fmla="*/ 34 h 174"/>
                    <a:gd name="T32" fmla="*/ 30 w 94"/>
                    <a:gd name="T33" fmla="*/ 0 h 174"/>
                    <a:gd name="T34" fmla="*/ 18 w 94"/>
                    <a:gd name="T35" fmla="*/ 18 h 174"/>
                    <a:gd name="T36" fmla="*/ 4 w 94"/>
                    <a:gd name="T37" fmla="*/ 38 h 174"/>
                    <a:gd name="T38" fmla="*/ 14 w 94"/>
                    <a:gd name="T39" fmla="*/ 62 h 174"/>
                    <a:gd name="T40" fmla="*/ 14 w 94"/>
                    <a:gd name="T41" fmla="*/ 78 h 17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9" name="Freeform 28"/>
                <p:cNvSpPr>
                  <a:spLocks/>
                </p:cNvSpPr>
                <p:nvPr userDrawn="1"/>
              </p:nvSpPr>
              <p:spPr bwMode="ltGray">
                <a:xfrm>
                  <a:off x="2415" y="644"/>
                  <a:ext cx="32" cy="41"/>
                </a:xfrm>
                <a:custGeom>
                  <a:avLst/>
                  <a:gdLst>
                    <a:gd name="T0" fmla="*/ 6 w 32"/>
                    <a:gd name="T1" fmla="*/ 20 h 50"/>
                    <a:gd name="T2" fmla="*/ 12 w 32"/>
                    <a:gd name="T3" fmla="*/ 0 h 50"/>
                    <a:gd name="T4" fmla="*/ 20 w 32"/>
                    <a:gd name="T5" fmla="*/ 13 h 50"/>
                    <a:gd name="T6" fmla="*/ 22 w 32"/>
                    <a:gd name="T7" fmla="*/ 20 h 50"/>
                    <a:gd name="T8" fmla="*/ 28 w 32"/>
                    <a:gd name="T9" fmla="*/ 21 h 50"/>
                    <a:gd name="T10" fmla="*/ 32 w 32"/>
                    <a:gd name="T11" fmla="*/ 31 h 50"/>
                    <a:gd name="T12" fmla="*/ 18 w 32"/>
                    <a:gd name="T13" fmla="*/ 41 h 50"/>
                    <a:gd name="T14" fmla="*/ 6 w 32"/>
                    <a:gd name="T15" fmla="*/ 20 h 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0" name="Freeform 29"/>
                <p:cNvSpPr>
                  <a:spLocks/>
                </p:cNvSpPr>
                <p:nvPr userDrawn="1"/>
              </p:nvSpPr>
              <p:spPr bwMode="ltGray">
                <a:xfrm>
                  <a:off x="2349" y="654"/>
                  <a:ext cx="45" cy="41"/>
                </a:xfrm>
                <a:custGeom>
                  <a:avLst/>
                  <a:gdLst>
                    <a:gd name="T0" fmla="*/ 0 w 43"/>
                    <a:gd name="T1" fmla="*/ 36 h 50"/>
                    <a:gd name="T2" fmla="*/ 23 w 43"/>
                    <a:gd name="T3" fmla="*/ 16 h 50"/>
                    <a:gd name="T4" fmla="*/ 38 w 43"/>
                    <a:gd name="T5" fmla="*/ 0 h 50"/>
                    <a:gd name="T6" fmla="*/ 25 w 43"/>
                    <a:gd name="T7" fmla="*/ 23 h 50"/>
                    <a:gd name="T8" fmla="*/ 2 w 43"/>
                    <a:gd name="T9" fmla="*/ 41 h 50"/>
                    <a:gd name="T10" fmla="*/ 0 w 43"/>
                    <a:gd name="T11" fmla="*/ 36 h 5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1" name="Freeform 30"/>
                <p:cNvSpPr>
                  <a:spLocks/>
                </p:cNvSpPr>
                <p:nvPr userDrawn="1"/>
              </p:nvSpPr>
              <p:spPr bwMode="ltGray">
                <a:xfrm>
                  <a:off x="4808" y="597"/>
                  <a:ext cx="701" cy="438"/>
                </a:xfrm>
                <a:custGeom>
                  <a:avLst/>
                  <a:gdLst>
                    <a:gd name="T0" fmla="*/ 31 w 471"/>
                    <a:gd name="T1" fmla="*/ 436 h 281"/>
                    <a:gd name="T2" fmla="*/ 36 w 471"/>
                    <a:gd name="T3" fmla="*/ 390 h 281"/>
                    <a:gd name="T4" fmla="*/ 33 w 471"/>
                    <a:gd name="T5" fmla="*/ 382 h 281"/>
                    <a:gd name="T6" fmla="*/ 24 w 471"/>
                    <a:gd name="T7" fmla="*/ 340 h 281"/>
                    <a:gd name="T8" fmla="*/ 6 w 471"/>
                    <a:gd name="T9" fmla="*/ 335 h 281"/>
                    <a:gd name="T10" fmla="*/ 0 w 471"/>
                    <a:gd name="T11" fmla="*/ 298 h 281"/>
                    <a:gd name="T12" fmla="*/ 18 w 471"/>
                    <a:gd name="T13" fmla="*/ 281 h 281"/>
                    <a:gd name="T14" fmla="*/ 9 w 471"/>
                    <a:gd name="T15" fmla="*/ 257 h 281"/>
                    <a:gd name="T16" fmla="*/ 3 w 471"/>
                    <a:gd name="T17" fmla="*/ 249 h 281"/>
                    <a:gd name="T18" fmla="*/ 42 w 471"/>
                    <a:gd name="T19" fmla="*/ 187 h 281"/>
                    <a:gd name="T20" fmla="*/ 65 w 471"/>
                    <a:gd name="T21" fmla="*/ 150 h 281"/>
                    <a:gd name="T22" fmla="*/ 63 w 471"/>
                    <a:gd name="T23" fmla="*/ 109 h 281"/>
                    <a:gd name="T24" fmla="*/ 36 w 471"/>
                    <a:gd name="T25" fmla="*/ 67 h 281"/>
                    <a:gd name="T26" fmla="*/ 30 w 471"/>
                    <a:gd name="T27" fmla="*/ 50 h 281"/>
                    <a:gd name="T28" fmla="*/ 39 w 471"/>
                    <a:gd name="T29" fmla="*/ 56 h 281"/>
                    <a:gd name="T30" fmla="*/ 71 w 471"/>
                    <a:gd name="T31" fmla="*/ 55 h 281"/>
                    <a:gd name="T32" fmla="*/ 95 w 471"/>
                    <a:gd name="T33" fmla="*/ 17 h 281"/>
                    <a:gd name="T34" fmla="*/ 122 w 471"/>
                    <a:gd name="T35" fmla="*/ 0 h 281"/>
                    <a:gd name="T36" fmla="*/ 131 w 471"/>
                    <a:gd name="T37" fmla="*/ 3 h 281"/>
                    <a:gd name="T38" fmla="*/ 137 w 471"/>
                    <a:gd name="T39" fmla="*/ 14 h 281"/>
                    <a:gd name="T40" fmla="*/ 146 w 471"/>
                    <a:gd name="T41" fmla="*/ 8 h 281"/>
                    <a:gd name="T42" fmla="*/ 164 w 471"/>
                    <a:gd name="T43" fmla="*/ 12 h 281"/>
                    <a:gd name="T44" fmla="*/ 173 w 471"/>
                    <a:gd name="T45" fmla="*/ 14 h 281"/>
                    <a:gd name="T46" fmla="*/ 210 w 471"/>
                    <a:gd name="T47" fmla="*/ 22 h 281"/>
                    <a:gd name="T48" fmla="*/ 231 w 471"/>
                    <a:gd name="T49" fmla="*/ 37 h 281"/>
                    <a:gd name="T50" fmla="*/ 249 w 471"/>
                    <a:gd name="T51" fmla="*/ 26 h 281"/>
                    <a:gd name="T52" fmla="*/ 257 w 471"/>
                    <a:gd name="T53" fmla="*/ 22 h 281"/>
                    <a:gd name="T54" fmla="*/ 290 w 471"/>
                    <a:gd name="T55" fmla="*/ 22 h 281"/>
                    <a:gd name="T56" fmla="*/ 314 w 471"/>
                    <a:gd name="T57" fmla="*/ 50 h 281"/>
                    <a:gd name="T58" fmla="*/ 344 w 471"/>
                    <a:gd name="T59" fmla="*/ 92 h 281"/>
                    <a:gd name="T60" fmla="*/ 365 w 471"/>
                    <a:gd name="T61" fmla="*/ 109 h 281"/>
                    <a:gd name="T62" fmla="*/ 382 w 471"/>
                    <a:gd name="T63" fmla="*/ 106 h 281"/>
                    <a:gd name="T64" fmla="*/ 402 w 471"/>
                    <a:gd name="T65" fmla="*/ 101 h 281"/>
                    <a:gd name="T66" fmla="*/ 432 w 471"/>
                    <a:gd name="T67" fmla="*/ 111 h 281"/>
                    <a:gd name="T68" fmla="*/ 446 w 471"/>
                    <a:gd name="T69" fmla="*/ 126 h 281"/>
                    <a:gd name="T70" fmla="*/ 458 w 471"/>
                    <a:gd name="T71" fmla="*/ 140 h 281"/>
                    <a:gd name="T72" fmla="*/ 473 w 471"/>
                    <a:gd name="T73" fmla="*/ 173 h 281"/>
                    <a:gd name="T74" fmla="*/ 479 w 471"/>
                    <a:gd name="T75" fmla="*/ 187 h 281"/>
                    <a:gd name="T76" fmla="*/ 482 w 471"/>
                    <a:gd name="T77" fmla="*/ 195 h 281"/>
                    <a:gd name="T78" fmla="*/ 461 w 471"/>
                    <a:gd name="T79" fmla="*/ 221 h 281"/>
                    <a:gd name="T80" fmla="*/ 479 w 471"/>
                    <a:gd name="T81" fmla="*/ 220 h 281"/>
                    <a:gd name="T82" fmla="*/ 509 w 471"/>
                    <a:gd name="T83" fmla="*/ 242 h 281"/>
                    <a:gd name="T84" fmla="*/ 542 w 471"/>
                    <a:gd name="T85" fmla="*/ 245 h 281"/>
                    <a:gd name="T86" fmla="*/ 566 w 471"/>
                    <a:gd name="T87" fmla="*/ 262 h 281"/>
                    <a:gd name="T88" fmla="*/ 569 w 471"/>
                    <a:gd name="T89" fmla="*/ 268 h 281"/>
                    <a:gd name="T90" fmla="*/ 569 w 471"/>
                    <a:gd name="T91" fmla="*/ 274 h 281"/>
                    <a:gd name="T92" fmla="*/ 586 w 471"/>
                    <a:gd name="T93" fmla="*/ 268 h 281"/>
                    <a:gd name="T94" fmla="*/ 595 w 471"/>
                    <a:gd name="T95" fmla="*/ 267 h 281"/>
                    <a:gd name="T96" fmla="*/ 653 w 471"/>
                    <a:gd name="T97" fmla="*/ 288 h 281"/>
                    <a:gd name="T98" fmla="*/ 665 w 471"/>
                    <a:gd name="T99" fmla="*/ 310 h 281"/>
                    <a:gd name="T100" fmla="*/ 692 w 471"/>
                    <a:gd name="T101" fmla="*/ 313 h 281"/>
                    <a:gd name="T102" fmla="*/ 701 w 471"/>
                    <a:gd name="T103" fmla="*/ 335 h 281"/>
                    <a:gd name="T104" fmla="*/ 671 w 471"/>
                    <a:gd name="T105" fmla="*/ 402 h 281"/>
                    <a:gd name="T106" fmla="*/ 647 w 471"/>
                    <a:gd name="T107" fmla="*/ 438 h 28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471" h="281">
                      <a:moveTo>
                        <a:pt x="21" y="280"/>
                      </a:moveTo>
                      <a:cubicBezTo>
                        <a:pt x="32" y="281"/>
                        <a:pt x="25" y="253"/>
                        <a:pt x="24" y="250"/>
                      </a:cubicBezTo>
                      <a:cubicBezTo>
                        <a:pt x="23" y="248"/>
                        <a:pt x="22" y="245"/>
                        <a:pt x="22" y="245"/>
                      </a:cubicBezTo>
                      <a:cubicBezTo>
                        <a:pt x="21" y="243"/>
                        <a:pt x="20" y="221"/>
                        <a:pt x="16" y="218"/>
                      </a:cubicBezTo>
                      <a:cubicBezTo>
                        <a:pt x="13" y="216"/>
                        <a:pt x="4" y="215"/>
                        <a:pt x="4" y="215"/>
                      </a:cubicBezTo>
                      <a:cubicBezTo>
                        <a:pt x="0" y="207"/>
                        <a:pt x="3" y="200"/>
                        <a:pt x="0" y="191"/>
                      </a:cubicBezTo>
                      <a:cubicBezTo>
                        <a:pt x="2" y="185"/>
                        <a:pt x="7" y="186"/>
                        <a:pt x="12" y="180"/>
                      </a:cubicBezTo>
                      <a:cubicBezTo>
                        <a:pt x="14" y="172"/>
                        <a:pt x="14" y="169"/>
                        <a:pt x="6" y="165"/>
                      </a:cubicBezTo>
                      <a:cubicBezTo>
                        <a:pt x="4" y="163"/>
                        <a:pt x="2" y="162"/>
                        <a:pt x="2" y="160"/>
                      </a:cubicBezTo>
                      <a:cubicBezTo>
                        <a:pt x="2" y="150"/>
                        <a:pt x="16" y="123"/>
                        <a:pt x="28" y="120"/>
                      </a:cubicBezTo>
                      <a:cubicBezTo>
                        <a:pt x="32" y="111"/>
                        <a:pt x="40" y="105"/>
                        <a:pt x="44" y="96"/>
                      </a:cubicBezTo>
                      <a:cubicBezTo>
                        <a:pt x="39" y="83"/>
                        <a:pt x="38" y="85"/>
                        <a:pt x="42" y="70"/>
                      </a:cubicBezTo>
                      <a:cubicBezTo>
                        <a:pt x="38" y="60"/>
                        <a:pt x="34" y="48"/>
                        <a:pt x="24" y="43"/>
                      </a:cubicBezTo>
                      <a:cubicBezTo>
                        <a:pt x="18" y="36"/>
                        <a:pt x="10" y="37"/>
                        <a:pt x="20" y="32"/>
                      </a:cubicBezTo>
                      <a:cubicBezTo>
                        <a:pt x="27" y="34"/>
                        <a:pt x="26" y="32"/>
                        <a:pt x="26" y="36"/>
                      </a:cubicBezTo>
                      <a:cubicBezTo>
                        <a:pt x="34" y="41"/>
                        <a:pt x="39" y="39"/>
                        <a:pt x="48" y="35"/>
                      </a:cubicBezTo>
                      <a:cubicBezTo>
                        <a:pt x="45" y="22"/>
                        <a:pt x="48" y="14"/>
                        <a:pt x="64" y="11"/>
                      </a:cubicBezTo>
                      <a:cubicBezTo>
                        <a:pt x="71" y="8"/>
                        <a:pt x="75" y="3"/>
                        <a:pt x="82" y="0"/>
                      </a:cubicBezTo>
                      <a:cubicBezTo>
                        <a:pt x="84" y="1"/>
                        <a:pt x="88" y="0"/>
                        <a:pt x="88" y="2"/>
                      </a:cubicBezTo>
                      <a:cubicBezTo>
                        <a:pt x="90" y="12"/>
                        <a:pt x="75" y="13"/>
                        <a:pt x="92" y="9"/>
                      </a:cubicBezTo>
                      <a:cubicBezTo>
                        <a:pt x="94" y="8"/>
                        <a:pt x="96" y="5"/>
                        <a:pt x="98" y="5"/>
                      </a:cubicBezTo>
                      <a:cubicBezTo>
                        <a:pt x="102" y="4"/>
                        <a:pt x="106" y="7"/>
                        <a:pt x="110" y="8"/>
                      </a:cubicBezTo>
                      <a:cubicBezTo>
                        <a:pt x="112" y="8"/>
                        <a:pt x="116" y="9"/>
                        <a:pt x="116" y="9"/>
                      </a:cubicBezTo>
                      <a:cubicBezTo>
                        <a:pt x="122" y="16"/>
                        <a:pt x="129" y="13"/>
                        <a:pt x="141" y="14"/>
                      </a:cubicBezTo>
                      <a:cubicBezTo>
                        <a:pt x="143" y="21"/>
                        <a:pt x="147" y="22"/>
                        <a:pt x="155" y="24"/>
                      </a:cubicBezTo>
                      <a:cubicBezTo>
                        <a:pt x="159" y="22"/>
                        <a:pt x="163" y="20"/>
                        <a:pt x="167" y="17"/>
                      </a:cubicBezTo>
                      <a:cubicBezTo>
                        <a:pt x="169" y="16"/>
                        <a:pt x="173" y="14"/>
                        <a:pt x="173" y="14"/>
                      </a:cubicBezTo>
                      <a:cubicBezTo>
                        <a:pt x="195" y="26"/>
                        <a:pt x="175" y="20"/>
                        <a:pt x="195" y="14"/>
                      </a:cubicBezTo>
                      <a:cubicBezTo>
                        <a:pt x="207" y="17"/>
                        <a:pt x="201" y="26"/>
                        <a:pt x="211" y="32"/>
                      </a:cubicBezTo>
                      <a:cubicBezTo>
                        <a:pt x="214" y="38"/>
                        <a:pt x="224" y="55"/>
                        <a:pt x="231" y="59"/>
                      </a:cubicBezTo>
                      <a:cubicBezTo>
                        <a:pt x="241" y="70"/>
                        <a:pt x="235" y="67"/>
                        <a:pt x="245" y="70"/>
                      </a:cubicBezTo>
                      <a:cubicBezTo>
                        <a:pt x="249" y="69"/>
                        <a:pt x="253" y="69"/>
                        <a:pt x="257" y="68"/>
                      </a:cubicBezTo>
                      <a:cubicBezTo>
                        <a:pt x="261" y="67"/>
                        <a:pt x="270" y="65"/>
                        <a:pt x="270" y="65"/>
                      </a:cubicBezTo>
                      <a:cubicBezTo>
                        <a:pt x="278" y="66"/>
                        <a:pt x="283" y="67"/>
                        <a:pt x="290" y="71"/>
                      </a:cubicBezTo>
                      <a:cubicBezTo>
                        <a:pt x="304" y="88"/>
                        <a:pt x="282" y="62"/>
                        <a:pt x="300" y="81"/>
                      </a:cubicBezTo>
                      <a:cubicBezTo>
                        <a:pt x="302" y="84"/>
                        <a:pt x="308" y="90"/>
                        <a:pt x="308" y="90"/>
                      </a:cubicBezTo>
                      <a:cubicBezTo>
                        <a:pt x="311" y="98"/>
                        <a:pt x="315" y="103"/>
                        <a:pt x="318" y="111"/>
                      </a:cubicBezTo>
                      <a:cubicBezTo>
                        <a:pt x="319" y="114"/>
                        <a:pt x="321" y="117"/>
                        <a:pt x="322" y="120"/>
                      </a:cubicBezTo>
                      <a:cubicBezTo>
                        <a:pt x="323" y="122"/>
                        <a:pt x="324" y="125"/>
                        <a:pt x="324" y="125"/>
                      </a:cubicBezTo>
                      <a:cubicBezTo>
                        <a:pt x="321" y="132"/>
                        <a:pt x="313" y="134"/>
                        <a:pt x="310" y="142"/>
                      </a:cubicBezTo>
                      <a:cubicBezTo>
                        <a:pt x="313" y="151"/>
                        <a:pt x="317" y="146"/>
                        <a:pt x="322" y="141"/>
                      </a:cubicBezTo>
                      <a:cubicBezTo>
                        <a:pt x="341" y="143"/>
                        <a:pt x="339" y="142"/>
                        <a:pt x="342" y="155"/>
                      </a:cubicBezTo>
                      <a:cubicBezTo>
                        <a:pt x="351" y="150"/>
                        <a:pt x="355" y="152"/>
                        <a:pt x="364" y="157"/>
                      </a:cubicBezTo>
                      <a:cubicBezTo>
                        <a:pt x="369" y="162"/>
                        <a:pt x="372" y="166"/>
                        <a:pt x="380" y="168"/>
                      </a:cubicBezTo>
                      <a:cubicBezTo>
                        <a:pt x="381" y="169"/>
                        <a:pt x="383" y="171"/>
                        <a:pt x="382" y="172"/>
                      </a:cubicBezTo>
                      <a:cubicBezTo>
                        <a:pt x="380" y="176"/>
                        <a:pt x="368" y="172"/>
                        <a:pt x="382" y="176"/>
                      </a:cubicBezTo>
                      <a:cubicBezTo>
                        <a:pt x="386" y="175"/>
                        <a:pt x="390" y="173"/>
                        <a:pt x="394" y="172"/>
                      </a:cubicBezTo>
                      <a:cubicBezTo>
                        <a:pt x="396" y="172"/>
                        <a:pt x="400" y="171"/>
                        <a:pt x="400" y="171"/>
                      </a:cubicBezTo>
                      <a:cubicBezTo>
                        <a:pt x="413" y="177"/>
                        <a:pt x="427" y="179"/>
                        <a:pt x="439" y="185"/>
                      </a:cubicBezTo>
                      <a:cubicBezTo>
                        <a:pt x="441" y="190"/>
                        <a:pt x="445" y="194"/>
                        <a:pt x="447" y="199"/>
                      </a:cubicBezTo>
                      <a:cubicBezTo>
                        <a:pt x="453" y="198"/>
                        <a:pt x="460" y="195"/>
                        <a:pt x="465" y="201"/>
                      </a:cubicBezTo>
                      <a:cubicBezTo>
                        <a:pt x="468" y="205"/>
                        <a:pt x="471" y="215"/>
                        <a:pt x="471" y="215"/>
                      </a:cubicBezTo>
                      <a:cubicBezTo>
                        <a:pt x="468" y="231"/>
                        <a:pt x="469" y="248"/>
                        <a:pt x="451" y="258"/>
                      </a:cubicBezTo>
                      <a:cubicBezTo>
                        <a:pt x="447" y="262"/>
                        <a:pt x="437" y="275"/>
                        <a:pt x="435" y="281"/>
                      </a:cubicBezTo>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2" name="Freeform 31"/>
                <p:cNvSpPr>
                  <a:spLocks/>
                </p:cNvSpPr>
                <p:nvPr userDrawn="1"/>
              </p:nvSpPr>
              <p:spPr bwMode="ltGray">
                <a:xfrm>
                  <a:off x="3880" y="-7"/>
                  <a:ext cx="984" cy="692"/>
                </a:xfrm>
                <a:custGeom>
                  <a:avLst/>
                  <a:gdLst>
                    <a:gd name="T0" fmla="*/ 406 w 984"/>
                    <a:gd name="T1" fmla="*/ 5 h 844"/>
                    <a:gd name="T2" fmla="*/ 502 w 984"/>
                    <a:gd name="T3" fmla="*/ 28 h 844"/>
                    <a:gd name="T4" fmla="*/ 550 w 984"/>
                    <a:gd name="T5" fmla="*/ 31 h 844"/>
                    <a:gd name="T6" fmla="*/ 578 w 984"/>
                    <a:gd name="T7" fmla="*/ 107 h 844"/>
                    <a:gd name="T8" fmla="*/ 586 w 984"/>
                    <a:gd name="T9" fmla="*/ 74 h 844"/>
                    <a:gd name="T10" fmla="*/ 606 w 984"/>
                    <a:gd name="T11" fmla="*/ 57 h 844"/>
                    <a:gd name="T12" fmla="*/ 642 w 984"/>
                    <a:gd name="T13" fmla="*/ 103 h 844"/>
                    <a:gd name="T14" fmla="*/ 682 w 984"/>
                    <a:gd name="T15" fmla="*/ 80 h 844"/>
                    <a:gd name="T16" fmla="*/ 706 w 984"/>
                    <a:gd name="T17" fmla="*/ 71 h 844"/>
                    <a:gd name="T18" fmla="*/ 762 w 984"/>
                    <a:gd name="T19" fmla="*/ 2 h 844"/>
                    <a:gd name="T20" fmla="*/ 798 w 984"/>
                    <a:gd name="T21" fmla="*/ 57 h 844"/>
                    <a:gd name="T22" fmla="*/ 798 w 984"/>
                    <a:gd name="T23" fmla="*/ 107 h 844"/>
                    <a:gd name="T24" fmla="*/ 790 w 984"/>
                    <a:gd name="T25" fmla="*/ 130 h 844"/>
                    <a:gd name="T26" fmla="*/ 766 w 984"/>
                    <a:gd name="T27" fmla="*/ 133 h 844"/>
                    <a:gd name="T28" fmla="*/ 762 w 984"/>
                    <a:gd name="T29" fmla="*/ 153 h 844"/>
                    <a:gd name="T30" fmla="*/ 802 w 984"/>
                    <a:gd name="T31" fmla="*/ 185 h 844"/>
                    <a:gd name="T32" fmla="*/ 786 w 984"/>
                    <a:gd name="T33" fmla="*/ 264 h 844"/>
                    <a:gd name="T34" fmla="*/ 830 w 984"/>
                    <a:gd name="T35" fmla="*/ 339 h 844"/>
                    <a:gd name="T36" fmla="*/ 854 w 984"/>
                    <a:gd name="T37" fmla="*/ 369 h 844"/>
                    <a:gd name="T38" fmla="*/ 830 w 984"/>
                    <a:gd name="T39" fmla="*/ 369 h 844"/>
                    <a:gd name="T40" fmla="*/ 746 w 984"/>
                    <a:gd name="T41" fmla="*/ 310 h 844"/>
                    <a:gd name="T42" fmla="*/ 678 w 984"/>
                    <a:gd name="T43" fmla="*/ 330 h 844"/>
                    <a:gd name="T44" fmla="*/ 590 w 984"/>
                    <a:gd name="T45" fmla="*/ 362 h 844"/>
                    <a:gd name="T46" fmla="*/ 642 w 984"/>
                    <a:gd name="T47" fmla="*/ 474 h 844"/>
                    <a:gd name="T48" fmla="*/ 710 w 984"/>
                    <a:gd name="T49" fmla="*/ 500 h 844"/>
                    <a:gd name="T50" fmla="*/ 738 w 984"/>
                    <a:gd name="T51" fmla="*/ 451 h 844"/>
                    <a:gd name="T52" fmla="*/ 774 w 984"/>
                    <a:gd name="T53" fmla="*/ 467 h 844"/>
                    <a:gd name="T54" fmla="*/ 766 w 984"/>
                    <a:gd name="T55" fmla="*/ 517 h 844"/>
                    <a:gd name="T56" fmla="*/ 802 w 984"/>
                    <a:gd name="T57" fmla="*/ 549 h 844"/>
                    <a:gd name="T58" fmla="*/ 838 w 984"/>
                    <a:gd name="T59" fmla="*/ 539 h 844"/>
                    <a:gd name="T60" fmla="*/ 922 w 984"/>
                    <a:gd name="T61" fmla="*/ 661 h 844"/>
                    <a:gd name="T62" fmla="*/ 942 w 984"/>
                    <a:gd name="T63" fmla="*/ 677 h 844"/>
                    <a:gd name="T64" fmla="*/ 874 w 984"/>
                    <a:gd name="T65" fmla="*/ 664 h 844"/>
                    <a:gd name="T66" fmla="*/ 830 w 984"/>
                    <a:gd name="T67" fmla="*/ 621 h 844"/>
                    <a:gd name="T68" fmla="*/ 778 w 984"/>
                    <a:gd name="T69" fmla="*/ 582 h 844"/>
                    <a:gd name="T70" fmla="*/ 702 w 984"/>
                    <a:gd name="T71" fmla="*/ 543 h 844"/>
                    <a:gd name="T72" fmla="*/ 614 w 984"/>
                    <a:gd name="T73" fmla="*/ 530 h 844"/>
                    <a:gd name="T74" fmla="*/ 506 w 984"/>
                    <a:gd name="T75" fmla="*/ 487 h 844"/>
                    <a:gd name="T76" fmla="*/ 462 w 984"/>
                    <a:gd name="T77" fmla="*/ 415 h 844"/>
                    <a:gd name="T78" fmla="*/ 430 w 984"/>
                    <a:gd name="T79" fmla="*/ 379 h 844"/>
                    <a:gd name="T80" fmla="*/ 382 w 984"/>
                    <a:gd name="T81" fmla="*/ 353 h 844"/>
                    <a:gd name="T82" fmla="*/ 342 w 984"/>
                    <a:gd name="T83" fmla="*/ 303 h 844"/>
                    <a:gd name="T84" fmla="*/ 354 w 984"/>
                    <a:gd name="T85" fmla="*/ 339 h 844"/>
                    <a:gd name="T86" fmla="*/ 418 w 984"/>
                    <a:gd name="T87" fmla="*/ 405 h 844"/>
                    <a:gd name="T88" fmla="*/ 422 w 984"/>
                    <a:gd name="T89" fmla="*/ 431 h 844"/>
                    <a:gd name="T90" fmla="*/ 394 w 984"/>
                    <a:gd name="T91" fmla="*/ 408 h 844"/>
                    <a:gd name="T92" fmla="*/ 354 w 984"/>
                    <a:gd name="T93" fmla="*/ 382 h 844"/>
                    <a:gd name="T94" fmla="*/ 314 w 984"/>
                    <a:gd name="T95" fmla="*/ 330 h 844"/>
                    <a:gd name="T96" fmla="*/ 266 w 984"/>
                    <a:gd name="T97" fmla="*/ 284 h 844"/>
                    <a:gd name="T98" fmla="*/ 210 w 984"/>
                    <a:gd name="T99" fmla="*/ 257 h 844"/>
                    <a:gd name="T100" fmla="*/ 154 w 984"/>
                    <a:gd name="T101" fmla="*/ 195 h 844"/>
                    <a:gd name="T102" fmla="*/ 66 w 984"/>
                    <a:gd name="T103" fmla="*/ 54 h 844"/>
                    <a:gd name="T104" fmla="*/ 34 w 984"/>
                    <a:gd name="T105" fmla="*/ 31 h 844"/>
                    <a:gd name="T106" fmla="*/ 46 w 984"/>
                    <a:gd name="T107" fmla="*/ 18 h 844"/>
                    <a:gd name="T108" fmla="*/ 102 w 984"/>
                    <a:gd name="T109" fmla="*/ 57 h 84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984" h="844">
                      <a:moveTo>
                        <a:pt x="82" y="38"/>
                      </a:moveTo>
                      <a:lnTo>
                        <a:pt x="406" y="6"/>
                      </a:lnTo>
                      <a:cubicBezTo>
                        <a:pt x="497" y="22"/>
                        <a:pt x="465" y="0"/>
                        <a:pt x="474" y="54"/>
                      </a:cubicBezTo>
                      <a:cubicBezTo>
                        <a:pt x="492" y="48"/>
                        <a:pt x="484" y="40"/>
                        <a:pt x="502" y="34"/>
                      </a:cubicBezTo>
                      <a:cubicBezTo>
                        <a:pt x="510" y="37"/>
                        <a:pt x="517" y="46"/>
                        <a:pt x="526" y="46"/>
                      </a:cubicBezTo>
                      <a:cubicBezTo>
                        <a:pt x="534" y="46"/>
                        <a:pt x="550" y="38"/>
                        <a:pt x="550" y="38"/>
                      </a:cubicBezTo>
                      <a:cubicBezTo>
                        <a:pt x="556" y="55"/>
                        <a:pt x="552" y="60"/>
                        <a:pt x="542" y="74"/>
                      </a:cubicBezTo>
                      <a:cubicBezTo>
                        <a:pt x="555" y="114"/>
                        <a:pt x="550" y="102"/>
                        <a:pt x="578" y="130"/>
                      </a:cubicBezTo>
                      <a:cubicBezTo>
                        <a:pt x="584" y="148"/>
                        <a:pt x="590" y="148"/>
                        <a:pt x="606" y="138"/>
                      </a:cubicBezTo>
                      <a:cubicBezTo>
                        <a:pt x="600" y="119"/>
                        <a:pt x="594" y="107"/>
                        <a:pt x="586" y="90"/>
                      </a:cubicBezTo>
                      <a:cubicBezTo>
                        <a:pt x="583" y="82"/>
                        <a:pt x="578" y="66"/>
                        <a:pt x="578" y="66"/>
                      </a:cubicBezTo>
                      <a:cubicBezTo>
                        <a:pt x="585" y="44"/>
                        <a:pt x="597" y="56"/>
                        <a:pt x="606" y="70"/>
                      </a:cubicBezTo>
                      <a:cubicBezTo>
                        <a:pt x="609" y="86"/>
                        <a:pt x="608" y="117"/>
                        <a:pt x="626" y="90"/>
                      </a:cubicBezTo>
                      <a:cubicBezTo>
                        <a:pt x="648" y="97"/>
                        <a:pt x="646" y="104"/>
                        <a:pt x="642" y="126"/>
                      </a:cubicBezTo>
                      <a:cubicBezTo>
                        <a:pt x="650" y="150"/>
                        <a:pt x="665" y="141"/>
                        <a:pt x="682" y="130"/>
                      </a:cubicBezTo>
                      <a:cubicBezTo>
                        <a:pt x="689" y="108"/>
                        <a:pt x="673" y="124"/>
                        <a:pt x="682" y="98"/>
                      </a:cubicBezTo>
                      <a:cubicBezTo>
                        <a:pt x="683" y="94"/>
                        <a:pt x="690" y="96"/>
                        <a:pt x="694" y="94"/>
                      </a:cubicBezTo>
                      <a:cubicBezTo>
                        <a:pt x="698" y="92"/>
                        <a:pt x="702" y="89"/>
                        <a:pt x="706" y="86"/>
                      </a:cubicBezTo>
                      <a:cubicBezTo>
                        <a:pt x="717" y="54"/>
                        <a:pt x="688" y="54"/>
                        <a:pt x="742" y="46"/>
                      </a:cubicBezTo>
                      <a:cubicBezTo>
                        <a:pt x="748" y="27"/>
                        <a:pt x="741" y="9"/>
                        <a:pt x="762" y="2"/>
                      </a:cubicBezTo>
                      <a:cubicBezTo>
                        <a:pt x="788" y="11"/>
                        <a:pt x="777" y="38"/>
                        <a:pt x="802" y="46"/>
                      </a:cubicBezTo>
                      <a:cubicBezTo>
                        <a:pt x="831" y="36"/>
                        <a:pt x="805" y="63"/>
                        <a:pt x="798" y="70"/>
                      </a:cubicBezTo>
                      <a:cubicBezTo>
                        <a:pt x="789" y="96"/>
                        <a:pt x="787" y="96"/>
                        <a:pt x="802" y="118"/>
                      </a:cubicBezTo>
                      <a:cubicBezTo>
                        <a:pt x="801" y="122"/>
                        <a:pt x="801" y="127"/>
                        <a:pt x="798" y="130"/>
                      </a:cubicBezTo>
                      <a:cubicBezTo>
                        <a:pt x="794" y="133"/>
                        <a:pt x="784" y="129"/>
                        <a:pt x="782" y="134"/>
                      </a:cubicBezTo>
                      <a:cubicBezTo>
                        <a:pt x="780" y="142"/>
                        <a:pt x="790" y="158"/>
                        <a:pt x="790" y="158"/>
                      </a:cubicBezTo>
                      <a:cubicBezTo>
                        <a:pt x="786" y="161"/>
                        <a:pt x="783" y="165"/>
                        <a:pt x="778" y="166"/>
                      </a:cubicBezTo>
                      <a:cubicBezTo>
                        <a:pt x="774" y="167"/>
                        <a:pt x="769" y="159"/>
                        <a:pt x="766" y="162"/>
                      </a:cubicBezTo>
                      <a:cubicBezTo>
                        <a:pt x="758" y="170"/>
                        <a:pt x="794" y="182"/>
                        <a:pt x="794" y="182"/>
                      </a:cubicBezTo>
                      <a:cubicBezTo>
                        <a:pt x="804" y="211"/>
                        <a:pt x="775" y="190"/>
                        <a:pt x="762" y="186"/>
                      </a:cubicBezTo>
                      <a:cubicBezTo>
                        <a:pt x="767" y="194"/>
                        <a:pt x="773" y="202"/>
                        <a:pt x="778" y="210"/>
                      </a:cubicBezTo>
                      <a:cubicBezTo>
                        <a:pt x="783" y="218"/>
                        <a:pt x="802" y="226"/>
                        <a:pt x="802" y="226"/>
                      </a:cubicBezTo>
                      <a:cubicBezTo>
                        <a:pt x="813" y="242"/>
                        <a:pt x="804" y="245"/>
                        <a:pt x="810" y="262"/>
                      </a:cubicBezTo>
                      <a:cubicBezTo>
                        <a:pt x="803" y="282"/>
                        <a:pt x="793" y="301"/>
                        <a:pt x="786" y="322"/>
                      </a:cubicBezTo>
                      <a:cubicBezTo>
                        <a:pt x="783" y="330"/>
                        <a:pt x="778" y="346"/>
                        <a:pt x="778" y="346"/>
                      </a:cubicBezTo>
                      <a:cubicBezTo>
                        <a:pt x="785" y="366"/>
                        <a:pt x="817" y="394"/>
                        <a:pt x="830" y="414"/>
                      </a:cubicBezTo>
                      <a:cubicBezTo>
                        <a:pt x="835" y="422"/>
                        <a:pt x="841" y="430"/>
                        <a:pt x="846" y="438"/>
                      </a:cubicBezTo>
                      <a:cubicBezTo>
                        <a:pt x="849" y="442"/>
                        <a:pt x="854" y="450"/>
                        <a:pt x="854" y="450"/>
                      </a:cubicBezTo>
                      <a:cubicBezTo>
                        <a:pt x="853" y="457"/>
                        <a:pt x="855" y="466"/>
                        <a:pt x="850" y="470"/>
                      </a:cubicBezTo>
                      <a:cubicBezTo>
                        <a:pt x="844" y="475"/>
                        <a:pt x="831" y="451"/>
                        <a:pt x="830" y="450"/>
                      </a:cubicBezTo>
                      <a:cubicBezTo>
                        <a:pt x="811" y="431"/>
                        <a:pt x="789" y="421"/>
                        <a:pt x="774" y="398"/>
                      </a:cubicBezTo>
                      <a:cubicBezTo>
                        <a:pt x="769" y="379"/>
                        <a:pt x="766" y="371"/>
                        <a:pt x="746" y="378"/>
                      </a:cubicBezTo>
                      <a:cubicBezTo>
                        <a:pt x="717" y="368"/>
                        <a:pt x="730" y="368"/>
                        <a:pt x="706" y="374"/>
                      </a:cubicBezTo>
                      <a:cubicBezTo>
                        <a:pt x="688" y="402"/>
                        <a:pt x="699" y="395"/>
                        <a:pt x="678" y="402"/>
                      </a:cubicBezTo>
                      <a:cubicBezTo>
                        <a:pt x="654" y="386"/>
                        <a:pt x="650" y="390"/>
                        <a:pt x="618" y="394"/>
                      </a:cubicBezTo>
                      <a:cubicBezTo>
                        <a:pt x="607" y="411"/>
                        <a:pt x="601" y="426"/>
                        <a:pt x="590" y="442"/>
                      </a:cubicBezTo>
                      <a:cubicBezTo>
                        <a:pt x="600" y="471"/>
                        <a:pt x="593" y="459"/>
                        <a:pt x="606" y="478"/>
                      </a:cubicBezTo>
                      <a:cubicBezTo>
                        <a:pt x="593" y="518"/>
                        <a:pt x="622" y="548"/>
                        <a:pt x="642" y="578"/>
                      </a:cubicBezTo>
                      <a:cubicBezTo>
                        <a:pt x="651" y="591"/>
                        <a:pt x="651" y="601"/>
                        <a:pt x="666" y="606"/>
                      </a:cubicBezTo>
                      <a:cubicBezTo>
                        <a:pt x="680" y="627"/>
                        <a:pt x="691" y="623"/>
                        <a:pt x="710" y="610"/>
                      </a:cubicBezTo>
                      <a:cubicBezTo>
                        <a:pt x="729" y="616"/>
                        <a:pt x="729" y="606"/>
                        <a:pt x="734" y="590"/>
                      </a:cubicBezTo>
                      <a:cubicBezTo>
                        <a:pt x="735" y="577"/>
                        <a:pt x="731" y="562"/>
                        <a:pt x="738" y="550"/>
                      </a:cubicBezTo>
                      <a:cubicBezTo>
                        <a:pt x="742" y="543"/>
                        <a:pt x="762" y="542"/>
                        <a:pt x="762" y="542"/>
                      </a:cubicBezTo>
                      <a:cubicBezTo>
                        <a:pt x="783" y="547"/>
                        <a:pt x="786" y="552"/>
                        <a:pt x="774" y="570"/>
                      </a:cubicBezTo>
                      <a:cubicBezTo>
                        <a:pt x="779" y="590"/>
                        <a:pt x="790" y="605"/>
                        <a:pt x="770" y="618"/>
                      </a:cubicBezTo>
                      <a:cubicBezTo>
                        <a:pt x="769" y="622"/>
                        <a:pt x="764" y="626"/>
                        <a:pt x="766" y="630"/>
                      </a:cubicBezTo>
                      <a:cubicBezTo>
                        <a:pt x="768" y="634"/>
                        <a:pt x="775" y="634"/>
                        <a:pt x="778" y="638"/>
                      </a:cubicBezTo>
                      <a:cubicBezTo>
                        <a:pt x="788" y="651"/>
                        <a:pt x="786" y="660"/>
                        <a:pt x="802" y="670"/>
                      </a:cubicBezTo>
                      <a:cubicBezTo>
                        <a:pt x="810" y="667"/>
                        <a:pt x="818" y="665"/>
                        <a:pt x="826" y="662"/>
                      </a:cubicBezTo>
                      <a:cubicBezTo>
                        <a:pt x="830" y="661"/>
                        <a:pt x="838" y="658"/>
                        <a:pt x="838" y="658"/>
                      </a:cubicBezTo>
                      <a:cubicBezTo>
                        <a:pt x="857" y="664"/>
                        <a:pt x="864" y="680"/>
                        <a:pt x="870" y="698"/>
                      </a:cubicBezTo>
                      <a:cubicBezTo>
                        <a:pt x="859" y="731"/>
                        <a:pt x="887" y="794"/>
                        <a:pt x="922" y="806"/>
                      </a:cubicBezTo>
                      <a:cubicBezTo>
                        <a:pt x="938" y="801"/>
                        <a:pt x="941" y="792"/>
                        <a:pt x="958" y="798"/>
                      </a:cubicBezTo>
                      <a:cubicBezTo>
                        <a:pt x="984" y="837"/>
                        <a:pt x="928" y="784"/>
                        <a:pt x="942" y="826"/>
                      </a:cubicBezTo>
                      <a:cubicBezTo>
                        <a:pt x="936" y="844"/>
                        <a:pt x="930" y="844"/>
                        <a:pt x="914" y="834"/>
                      </a:cubicBezTo>
                      <a:cubicBezTo>
                        <a:pt x="903" y="817"/>
                        <a:pt x="890" y="821"/>
                        <a:pt x="874" y="810"/>
                      </a:cubicBezTo>
                      <a:cubicBezTo>
                        <a:pt x="851" y="776"/>
                        <a:pt x="882" y="816"/>
                        <a:pt x="854" y="794"/>
                      </a:cubicBezTo>
                      <a:cubicBezTo>
                        <a:pt x="843" y="785"/>
                        <a:pt x="840" y="768"/>
                        <a:pt x="830" y="758"/>
                      </a:cubicBezTo>
                      <a:cubicBezTo>
                        <a:pt x="824" y="739"/>
                        <a:pt x="817" y="724"/>
                        <a:pt x="798" y="718"/>
                      </a:cubicBezTo>
                      <a:cubicBezTo>
                        <a:pt x="791" y="696"/>
                        <a:pt x="800" y="712"/>
                        <a:pt x="778" y="710"/>
                      </a:cubicBezTo>
                      <a:cubicBezTo>
                        <a:pt x="767" y="709"/>
                        <a:pt x="746" y="702"/>
                        <a:pt x="746" y="702"/>
                      </a:cubicBezTo>
                      <a:cubicBezTo>
                        <a:pt x="729" y="691"/>
                        <a:pt x="720" y="674"/>
                        <a:pt x="702" y="662"/>
                      </a:cubicBezTo>
                      <a:cubicBezTo>
                        <a:pt x="694" y="665"/>
                        <a:pt x="687" y="673"/>
                        <a:pt x="678" y="674"/>
                      </a:cubicBezTo>
                      <a:cubicBezTo>
                        <a:pt x="657" y="677"/>
                        <a:pt x="630" y="657"/>
                        <a:pt x="614" y="646"/>
                      </a:cubicBezTo>
                      <a:cubicBezTo>
                        <a:pt x="600" y="637"/>
                        <a:pt x="580" y="639"/>
                        <a:pt x="566" y="630"/>
                      </a:cubicBezTo>
                      <a:cubicBezTo>
                        <a:pt x="546" y="617"/>
                        <a:pt x="525" y="607"/>
                        <a:pt x="506" y="594"/>
                      </a:cubicBezTo>
                      <a:cubicBezTo>
                        <a:pt x="513" y="572"/>
                        <a:pt x="509" y="551"/>
                        <a:pt x="490" y="538"/>
                      </a:cubicBezTo>
                      <a:cubicBezTo>
                        <a:pt x="485" y="522"/>
                        <a:pt x="476" y="515"/>
                        <a:pt x="462" y="506"/>
                      </a:cubicBezTo>
                      <a:cubicBezTo>
                        <a:pt x="441" y="474"/>
                        <a:pt x="469" y="513"/>
                        <a:pt x="442" y="486"/>
                      </a:cubicBezTo>
                      <a:cubicBezTo>
                        <a:pt x="436" y="480"/>
                        <a:pt x="436" y="468"/>
                        <a:pt x="430" y="462"/>
                      </a:cubicBezTo>
                      <a:cubicBezTo>
                        <a:pt x="427" y="459"/>
                        <a:pt x="422" y="459"/>
                        <a:pt x="418" y="458"/>
                      </a:cubicBezTo>
                      <a:cubicBezTo>
                        <a:pt x="407" y="447"/>
                        <a:pt x="382" y="430"/>
                        <a:pt x="382" y="430"/>
                      </a:cubicBezTo>
                      <a:cubicBezTo>
                        <a:pt x="371" y="413"/>
                        <a:pt x="358" y="399"/>
                        <a:pt x="346" y="382"/>
                      </a:cubicBezTo>
                      <a:cubicBezTo>
                        <a:pt x="344" y="378"/>
                        <a:pt x="345" y="373"/>
                        <a:pt x="342" y="370"/>
                      </a:cubicBezTo>
                      <a:cubicBezTo>
                        <a:pt x="339" y="367"/>
                        <a:pt x="334" y="367"/>
                        <a:pt x="330" y="366"/>
                      </a:cubicBezTo>
                      <a:cubicBezTo>
                        <a:pt x="322" y="390"/>
                        <a:pt x="342" y="398"/>
                        <a:pt x="354" y="414"/>
                      </a:cubicBezTo>
                      <a:cubicBezTo>
                        <a:pt x="368" y="432"/>
                        <a:pt x="372" y="446"/>
                        <a:pt x="390" y="458"/>
                      </a:cubicBezTo>
                      <a:cubicBezTo>
                        <a:pt x="409" y="487"/>
                        <a:pt x="399" y="475"/>
                        <a:pt x="418" y="494"/>
                      </a:cubicBezTo>
                      <a:cubicBezTo>
                        <a:pt x="423" y="510"/>
                        <a:pt x="428" y="517"/>
                        <a:pt x="442" y="526"/>
                      </a:cubicBezTo>
                      <a:cubicBezTo>
                        <a:pt x="450" y="550"/>
                        <a:pt x="432" y="533"/>
                        <a:pt x="422" y="526"/>
                      </a:cubicBezTo>
                      <a:cubicBezTo>
                        <a:pt x="399" y="492"/>
                        <a:pt x="430" y="532"/>
                        <a:pt x="402" y="510"/>
                      </a:cubicBezTo>
                      <a:cubicBezTo>
                        <a:pt x="398" y="507"/>
                        <a:pt x="397" y="501"/>
                        <a:pt x="394" y="498"/>
                      </a:cubicBezTo>
                      <a:cubicBezTo>
                        <a:pt x="391" y="495"/>
                        <a:pt x="386" y="493"/>
                        <a:pt x="382" y="490"/>
                      </a:cubicBezTo>
                      <a:cubicBezTo>
                        <a:pt x="377" y="474"/>
                        <a:pt x="370" y="471"/>
                        <a:pt x="354" y="466"/>
                      </a:cubicBezTo>
                      <a:cubicBezTo>
                        <a:pt x="344" y="452"/>
                        <a:pt x="340" y="447"/>
                        <a:pt x="346" y="430"/>
                      </a:cubicBezTo>
                      <a:cubicBezTo>
                        <a:pt x="338" y="418"/>
                        <a:pt x="314" y="402"/>
                        <a:pt x="314" y="402"/>
                      </a:cubicBezTo>
                      <a:cubicBezTo>
                        <a:pt x="306" y="390"/>
                        <a:pt x="298" y="378"/>
                        <a:pt x="290" y="366"/>
                      </a:cubicBezTo>
                      <a:cubicBezTo>
                        <a:pt x="284" y="357"/>
                        <a:pt x="273" y="354"/>
                        <a:pt x="266" y="346"/>
                      </a:cubicBezTo>
                      <a:cubicBezTo>
                        <a:pt x="263" y="342"/>
                        <a:pt x="262" y="337"/>
                        <a:pt x="258" y="334"/>
                      </a:cubicBezTo>
                      <a:cubicBezTo>
                        <a:pt x="243" y="324"/>
                        <a:pt x="225" y="324"/>
                        <a:pt x="210" y="314"/>
                      </a:cubicBezTo>
                      <a:cubicBezTo>
                        <a:pt x="201" y="300"/>
                        <a:pt x="194" y="291"/>
                        <a:pt x="178" y="286"/>
                      </a:cubicBezTo>
                      <a:cubicBezTo>
                        <a:pt x="160" y="260"/>
                        <a:pt x="192" y="247"/>
                        <a:pt x="154" y="238"/>
                      </a:cubicBezTo>
                      <a:cubicBezTo>
                        <a:pt x="111" y="209"/>
                        <a:pt x="106" y="149"/>
                        <a:pt x="90" y="102"/>
                      </a:cubicBezTo>
                      <a:cubicBezTo>
                        <a:pt x="86" y="90"/>
                        <a:pt x="76" y="73"/>
                        <a:pt x="66" y="66"/>
                      </a:cubicBezTo>
                      <a:cubicBezTo>
                        <a:pt x="58" y="60"/>
                        <a:pt x="42" y="50"/>
                        <a:pt x="42" y="50"/>
                      </a:cubicBezTo>
                      <a:cubicBezTo>
                        <a:pt x="39" y="46"/>
                        <a:pt x="38" y="41"/>
                        <a:pt x="34" y="38"/>
                      </a:cubicBezTo>
                      <a:cubicBezTo>
                        <a:pt x="27" y="34"/>
                        <a:pt x="10" y="30"/>
                        <a:pt x="10" y="30"/>
                      </a:cubicBezTo>
                      <a:cubicBezTo>
                        <a:pt x="0" y="1"/>
                        <a:pt x="31" y="17"/>
                        <a:pt x="46" y="22"/>
                      </a:cubicBezTo>
                      <a:cubicBezTo>
                        <a:pt x="65" y="51"/>
                        <a:pt x="61" y="41"/>
                        <a:pt x="86" y="58"/>
                      </a:cubicBezTo>
                      <a:cubicBezTo>
                        <a:pt x="94" y="70"/>
                        <a:pt x="94" y="93"/>
                        <a:pt x="102" y="70"/>
                      </a:cubicBezTo>
                      <a:cubicBezTo>
                        <a:pt x="95" y="49"/>
                        <a:pt x="82" y="62"/>
                        <a:pt x="82" y="3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3" name="Freeform 32"/>
                <p:cNvSpPr>
                  <a:spLocks/>
                </p:cNvSpPr>
                <p:nvPr userDrawn="1"/>
              </p:nvSpPr>
              <p:spPr bwMode="ltGray">
                <a:xfrm>
                  <a:off x="3577" y="490"/>
                  <a:ext cx="36" cy="39"/>
                </a:xfrm>
                <a:custGeom>
                  <a:avLst/>
                  <a:gdLst>
                    <a:gd name="T0" fmla="*/ 6 w 36"/>
                    <a:gd name="T1" fmla="*/ 23 h 48"/>
                    <a:gd name="T2" fmla="*/ 10 w 36"/>
                    <a:gd name="T3" fmla="*/ 39 h 48"/>
                    <a:gd name="T4" fmla="*/ 6 w 36"/>
                    <a:gd name="T5" fmla="*/ 23 h 48"/>
                    <a:gd name="T6" fmla="*/ 0 60000 65536"/>
                    <a:gd name="T7" fmla="*/ 0 60000 65536"/>
                    <a:gd name="T8" fmla="*/ 0 60000 65536"/>
                  </a:gdLst>
                  <a:ahLst/>
                  <a:cxnLst>
                    <a:cxn ang="T6">
                      <a:pos x="T0" y="T1"/>
                    </a:cxn>
                    <a:cxn ang="T7">
                      <a:pos x="T2" y="T3"/>
                    </a:cxn>
                    <a:cxn ang="T8">
                      <a:pos x="T4" y="T5"/>
                    </a:cxn>
                  </a:cxnLst>
                  <a:rect l="0" t="0" r="r" b="b"/>
                  <a:pathLst>
                    <a:path w="36" h="48">
                      <a:moveTo>
                        <a:pt x="6" y="28"/>
                      </a:moveTo>
                      <a:cubicBezTo>
                        <a:pt x="25" y="0"/>
                        <a:pt x="36" y="31"/>
                        <a:pt x="10" y="48"/>
                      </a:cubicBezTo>
                      <a:cubicBezTo>
                        <a:pt x="0" y="34"/>
                        <a:pt x="0" y="40"/>
                        <a:pt x="6"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4" name="Freeform 33"/>
                <p:cNvSpPr>
                  <a:spLocks/>
                </p:cNvSpPr>
                <p:nvPr userDrawn="1"/>
              </p:nvSpPr>
              <p:spPr bwMode="ltGray">
                <a:xfrm>
                  <a:off x="3549" y="475"/>
                  <a:ext cx="38" cy="29"/>
                </a:xfrm>
                <a:custGeom>
                  <a:avLst/>
                  <a:gdLst>
                    <a:gd name="T0" fmla="*/ 0 w 36"/>
                    <a:gd name="T1" fmla="*/ 4 h 37"/>
                    <a:gd name="T2" fmla="*/ 13 w 36"/>
                    <a:gd name="T3" fmla="*/ 1 h 37"/>
                    <a:gd name="T4" fmla="*/ 38 w 36"/>
                    <a:gd name="T5" fmla="*/ 13 h 37"/>
                    <a:gd name="T6" fmla="*/ 8 w 36"/>
                    <a:gd name="T7" fmla="*/ 13 h 37"/>
                    <a:gd name="T8" fmla="*/ 0 w 36"/>
                    <a:gd name="T9" fmla="*/ 4 h 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 h="37">
                      <a:moveTo>
                        <a:pt x="0" y="5"/>
                      </a:moveTo>
                      <a:cubicBezTo>
                        <a:pt x="4" y="4"/>
                        <a:pt x="8" y="0"/>
                        <a:pt x="12" y="1"/>
                      </a:cubicBezTo>
                      <a:cubicBezTo>
                        <a:pt x="21" y="4"/>
                        <a:pt x="36" y="17"/>
                        <a:pt x="36" y="17"/>
                      </a:cubicBezTo>
                      <a:cubicBezTo>
                        <a:pt x="29" y="37"/>
                        <a:pt x="22" y="26"/>
                        <a:pt x="8" y="17"/>
                      </a:cubicBezTo>
                      <a:cubicBezTo>
                        <a:pt x="5" y="13"/>
                        <a:pt x="0" y="5"/>
                        <a:pt x="0" y="5"/>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5" name="Freeform 34"/>
                <p:cNvSpPr>
                  <a:spLocks/>
                </p:cNvSpPr>
                <p:nvPr userDrawn="1"/>
              </p:nvSpPr>
              <p:spPr bwMode="ltGray">
                <a:xfrm>
                  <a:off x="4686" y="394"/>
                  <a:ext cx="171" cy="81"/>
                </a:xfrm>
                <a:custGeom>
                  <a:avLst/>
                  <a:gdLst>
                    <a:gd name="T0" fmla="*/ 0 w 170"/>
                    <a:gd name="T1" fmla="*/ 41 h 96"/>
                    <a:gd name="T2" fmla="*/ 28 w 170"/>
                    <a:gd name="T3" fmla="*/ 21 h 96"/>
                    <a:gd name="T4" fmla="*/ 56 w 170"/>
                    <a:gd name="T5" fmla="*/ 18 h 96"/>
                    <a:gd name="T6" fmla="*/ 80 w 170"/>
                    <a:gd name="T7" fmla="*/ 8 h 96"/>
                    <a:gd name="T8" fmla="*/ 64 w 170"/>
                    <a:gd name="T9" fmla="*/ 21 h 96"/>
                    <a:gd name="T10" fmla="*/ 125 w 170"/>
                    <a:gd name="T11" fmla="*/ 41 h 96"/>
                    <a:gd name="T12" fmla="*/ 161 w 170"/>
                    <a:gd name="T13" fmla="*/ 55 h 96"/>
                    <a:gd name="T14" fmla="*/ 117 w 170"/>
                    <a:gd name="T15" fmla="*/ 65 h 96"/>
                    <a:gd name="T16" fmla="*/ 89 w 170"/>
                    <a:gd name="T17" fmla="*/ 48 h 96"/>
                    <a:gd name="T18" fmla="*/ 76 w 170"/>
                    <a:gd name="T19" fmla="*/ 45 h 96"/>
                    <a:gd name="T20" fmla="*/ 24 w 170"/>
                    <a:gd name="T21" fmla="*/ 35 h 96"/>
                    <a:gd name="T22" fmla="*/ 0 w 170"/>
                    <a:gd name="T23" fmla="*/ 41 h 9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0" h="96">
                      <a:moveTo>
                        <a:pt x="0" y="49"/>
                      </a:moveTo>
                      <a:cubicBezTo>
                        <a:pt x="5" y="33"/>
                        <a:pt x="12" y="30"/>
                        <a:pt x="28" y="25"/>
                      </a:cubicBezTo>
                      <a:cubicBezTo>
                        <a:pt x="20" y="0"/>
                        <a:pt x="42" y="16"/>
                        <a:pt x="56" y="21"/>
                      </a:cubicBezTo>
                      <a:cubicBezTo>
                        <a:pt x="56" y="21"/>
                        <a:pt x="77" y="6"/>
                        <a:pt x="80" y="9"/>
                      </a:cubicBezTo>
                      <a:cubicBezTo>
                        <a:pt x="85" y="14"/>
                        <a:pt x="71" y="23"/>
                        <a:pt x="64" y="25"/>
                      </a:cubicBezTo>
                      <a:cubicBezTo>
                        <a:pt x="82" y="37"/>
                        <a:pt x="103" y="42"/>
                        <a:pt x="124" y="49"/>
                      </a:cubicBezTo>
                      <a:cubicBezTo>
                        <a:pt x="136" y="53"/>
                        <a:pt x="160" y="65"/>
                        <a:pt x="160" y="65"/>
                      </a:cubicBezTo>
                      <a:cubicBezTo>
                        <a:pt x="170" y="96"/>
                        <a:pt x="134" y="83"/>
                        <a:pt x="116" y="77"/>
                      </a:cubicBezTo>
                      <a:cubicBezTo>
                        <a:pt x="109" y="57"/>
                        <a:pt x="116" y="66"/>
                        <a:pt x="88" y="57"/>
                      </a:cubicBezTo>
                      <a:cubicBezTo>
                        <a:pt x="84" y="56"/>
                        <a:pt x="76" y="53"/>
                        <a:pt x="76" y="53"/>
                      </a:cubicBezTo>
                      <a:cubicBezTo>
                        <a:pt x="57" y="34"/>
                        <a:pt x="53" y="37"/>
                        <a:pt x="24" y="41"/>
                      </a:cubicBezTo>
                      <a:cubicBezTo>
                        <a:pt x="9" y="51"/>
                        <a:pt x="17" y="49"/>
                        <a:pt x="0" y="49"/>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6" name="Freeform 35"/>
                <p:cNvSpPr>
                  <a:spLocks/>
                </p:cNvSpPr>
                <p:nvPr userDrawn="1"/>
              </p:nvSpPr>
              <p:spPr bwMode="ltGray">
                <a:xfrm>
                  <a:off x="4867" y="460"/>
                  <a:ext cx="138" cy="37"/>
                </a:xfrm>
                <a:custGeom>
                  <a:avLst/>
                  <a:gdLst>
                    <a:gd name="T0" fmla="*/ 0 w 138"/>
                    <a:gd name="T1" fmla="*/ 0 h 44"/>
                    <a:gd name="T2" fmla="*/ 52 w 138"/>
                    <a:gd name="T3" fmla="*/ 3 h 44"/>
                    <a:gd name="T4" fmla="*/ 88 w 138"/>
                    <a:gd name="T5" fmla="*/ 20 h 44"/>
                    <a:gd name="T6" fmla="*/ 112 w 138"/>
                    <a:gd name="T7" fmla="*/ 17 h 44"/>
                    <a:gd name="T8" fmla="*/ 108 w 138"/>
                    <a:gd name="T9" fmla="*/ 37 h 44"/>
                    <a:gd name="T10" fmla="*/ 64 w 138"/>
                    <a:gd name="T11" fmla="*/ 34 h 44"/>
                    <a:gd name="T12" fmla="*/ 0 w 138"/>
                    <a:gd name="T13" fmla="*/ 30 h 44"/>
                    <a:gd name="T14" fmla="*/ 28 w 138"/>
                    <a:gd name="T15" fmla="*/ 17 h 44"/>
                    <a:gd name="T16" fmla="*/ 0 w 138"/>
                    <a:gd name="T17" fmla="*/ 0 h 4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38" h="44">
                      <a:moveTo>
                        <a:pt x="0" y="0"/>
                      </a:moveTo>
                      <a:cubicBezTo>
                        <a:pt x="19" y="3"/>
                        <a:pt x="35" y="10"/>
                        <a:pt x="52" y="4"/>
                      </a:cubicBezTo>
                      <a:cubicBezTo>
                        <a:pt x="87" y="11"/>
                        <a:pt x="61" y="15"/>
                        <a:pt x="88" y="24"/>
                      </a:cubicBezTo>
                      <a:cubicBezTo>
                        <a:pt x="96" y="23"/>
                        <a:pt x="104" y="19"/>
                        <a:pt x="112" y="20"/>
                      </a:cubicBezTo>
                      <a:cubicBezTo>
                        <a:pt x="138" y="23"/>
                        <a:pt x="118" y="41"/>
                        <a:pt x="108" y="44"/>
                      </a:cubicBezTo>
                      <a:cubicBezTo>
                        <a:pt x="78" y="34"/>
                        <a:pt x="92" y="34"/>
                        <a:pt x="64" y="40"/>
                      </a:cubicBezTo>
                      <a:cubicBezTo>
                        <a:pt x="41" y="37"/>
                        <a:pt x="22" y="41"/>
                        <a:pt x="0" y="36"/>
                      </a:cubicBezTo>
                      <a:cubicBezTo>
                        <a:pt x="6" y="11"/>
                        <a:pt x="7" y="27"/>
                        <a:pt x="28" y="20"/>
                      </a:cubicBezTo>
                      <a:cubicBezTo>
                        <a:pt x="17" y="13"/>
                        <a:pt x="0" y="13"/>
                        <a:pt x="0" y="0"/>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7" name="Freeform 36"/>
                <p:cNvSpPr>
                  <a:spLocks/>
                </p:cNvSpPr>
                <p:nvPr userDrawn="1"/>
              </p:nvSpPr>
              <p:spPr bwMode="ltGray">
                <a:xfrm>
                  <a:off x="4794" y="480"/>
                  <a:ext cx="56" cy="34"/>
                </a:xfrm>
                <a:custGeom>
                  <a:avLst/>
                  <a:gdLst>
                    <a:gd name="T0" fmla="*/ 17 w 57"/>
                    <a:gd name="T1" fmla="*/ 20 h 42"/>
                    <a:gd name="T2" fmla="*/ 36 w 57"/>
                    <a:gd name="T3" fmla="*/ 11 h 42"/>
                    <a:gd name="T4" fmla="*/ 17 w 57"/>
                    <a:gd name="T5" fmla="*/ 20 h 42"/>
                    <a:gd name="T6" fmla="*/ 0 60000 65536"/>
                    <a:gd name="T7" fmla="*/ 0 60000 65536"/>
                    <a:gd name="T8" fmla="*/ 0 60000 65536"/>
                  </a:gdLst>
                  <a:ahLst/>
                  <a:cxnLst>
                    <a:cxn ang="T6">
                      <a:pos x="T0" y="T1"/>
                    </a:cxn>
                    <a:cxn ang="T7">
                      <a:pos x="T2" y="T3"/>
                    </a:cxn>
                    <a:cxn ang="T8">
                      <a:pos x="T4" y="T5"/>
                    </a:cxn>
                  </a:cxnLst>
                  <a:rect l="0" t="0" r="r" b="b"/>
                  <a:pathLst>
                    <a:path w="57" h="42">
                      <a:moveTo>
                        <a:pt x="17" y="25"/>
                      </a:moveTo>
                      <a:cubicBezTo>
                        <a:pt x="0" y="0"/>
                        <a:pt x="21" y="9"/>
                        <a:pt x="37" y="13"/>
                      </a:cubicBezTo>
                      <a:cubicBezTo>
                        <a:pt x="57" y="42"/>
                        <a:pt x="30" y="25"/>
                        <a:pt x="17" y="25"/>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8" name="Freeform 37"/>
                <p:cNvSpPr>
                  <a:spLocks/>
                </p:cNvSpPr>
                <p:nvPr userDrawn="1"/>
              </p:nvSpPr>
              <p:spPr bwMode="ltGray">
                <a:xfrm>
                  <a:off x="4757" y="375"/>
                  <a:ext cx="37" cy="44"/>
                </a:xfrm>
                <a:custGeom>
                  <a:avLst/>
                  <a:gdLst>
                    <a:gd name="T0" fmla="*/ 18 w 39"/>
                    <a:gd name="T1" fmla="*/ 27 h 52"/>
                    <a:gd name="T2" fmla="*/ 18 w 39"/>
                    <a:gd name="T3" fmla="*/ 0 h 52"/>
                    <a:gd name="T4" fmla="*/ 18 w 39"/>
                    <a:gd name="T5" fmla="*/ 27 h 52"/>
                    <a:gd name="T6" fmla="*/ 0 60000 65536"/>
                    <a:gd name="T7" fmla="*/ 0 60000 65536"/>
                    <a:gd name="T8" fmla="*/ 0 60000 65536"/>
                  </a:gdLst>
                  <a:ahLst/>
                  <a:cxnLst>
                    <a:cxn ang="T6">
                      <a:pos x="T0" y="T1"/>
                    </a:cxn>
                    <a:cxn ang="T7">
                      <a:pos x="T2" y="T3"/>
                    </a:cxn>
                    <a:cxn ang="T8">
                      <a:pos x="T4" y="T5"/>
                    </a:cxn>
                  </a:cxnLst>
                  <a:rect l="0" t="0" r="r" b="b"/>
                  <a:pathLst>
                    <a:path w="39" h="52">
                      <a:moveTo>
                        <a:pt x="19" y="32"/>
                      </a:moveTo>
                      <a:cubicBezTo>
                        <a:pt x="13" y="14"/>
                        <a:pt x="0" y="13"/>
                        <a:pt x="19" y="0"/>
                      </a:cubicBezTo>
                      <a:cubicBezTo>
                        <a:pt x="23" y="5"/>
                        <a:pt x="39" y="52"/>
                        <a:pt x="19" y="3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9" name="Freeform 38"/>
                <p:cNvSpPr>
                  <a:spLocks/>
                </p:cNvSpPr>
                <p:nvPr userDrawn="1"/>
              </p:nvSpPr>
              <p:spPr bwMode="ltGray">
                <a:xfrm>
                  <a:off x="5054" y="507"/>
                  <a:ext cx="45" cy="66"/>
                </a:xfrm>
                <a:custGeom>
                  <a:avLst/>
                  <a:gdLst>
                    <a:gd name="T0" fmla="*/ 4 w 44"/>
                    <a:gd name="T1" fmla="*/ 7 h 80"/>
                    <a:gd name="T2" fmla="*/ 20 w 44"/>
                    <a:gd name="T3" fmla="*/ 27 h 80"/>
                    <a:gd name="T4" fmla="*/ 25 w 44"/>
                    <a:gd name="T5" fmla="*/ 40 h 80"/>
                    <a:gd name="T6" fmla="*/ 37 w 44"/>
                    <a:gd name="T7" fmla="*/ 44 h 80"/>
                    <a:gd name="T8" fmla="*/ 25 w 44"/>
                    <a:gd name="T9" fmla="*/ 60 h 80"/>
                    <a:gd name="T10" fmla="*/ 0 w 44"/>
                    <a:gd name="T11" fmla="*/ 17 h 80"/>
                    <a:gd name="T12" fmla="*/ 4 w 44"/>
                    <a:gd name="T13" fmla="*/ 7 h 8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4" h="80">
                      <a:moveTo>
                        <a:pt x="4" y="9"/>
                      </a:moveTo>
                      <a:cubicBezTo>
                        <a:pt x="9" y="17"/>
                        <a:pt x="18" y="24"/>
                        <a:pt x="20" y="33"/>
                      </a:cubicBezTo>
                      <a:cubicBezTo>
                        <a:pt x="21" y="38"/>
                        <a:pt x="21" y="45"/>
                        <a:pt x="24" y="49"/>
                      </a:cubicBezTo>
                      <a:cubicBezTo>
                        <a:pt x="27" y="52"/>
                        <a:pt x="32" y="52"/>
                        <a:pt x="36" y="53"/>
                      </a:cubicBezTo>
                      <a:cubicBezTo>
                        <a:pt x="41" y="68"/>
                        <a:pt x="44" y="80"/>
                        <a:pt x="24" y="73"/>
                      </a:cubicBezTo>
                      <a:cubicBezTo>
                        <a:pt x="19" y="55"/>
                        <a:pt x="11" y="37"/>
                        <a:pt x="0" y="21"/>
                      </a:cubicBezTo>
                      <a:cubicBezTo>
                        <a:pt x="4" y="4"/>
                        <a:pt x="4" y="0"/>
                        <a:pt x="4" y="9"/>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0" name="Freeform 39"/>
                <p:cNvSpPr>
                  <a:spLocks/>
                </p:cNvSpPr>
                <p:nvPr userDrawn="1"/>
              </p:nvSpPr>
              <p:spPr bwMode="ltGray">
                <a:xfrm>
                  <a:off x="4260" y="6"/>
                  <a:ext cx="480" cy="100"/>
                </a:xfrm>
                <a:custGeom>
                  <a:avLst/>
                  <a:gdLst>
                    <a:gd name="T0" fmla="*/ 327 w 323"/>
                    <a:gd name="T1" fmla="*/ 2 h 64"/>
                    <a:gd name="T2" fmla="*/ 343 w 323"/>
                    <a:gd name="T3" fmla="*/ 13 h 64"/>
                    <a:gd name="T4" fmla="*/ 349 w 323"/>
                    <a:gd name="T5" fmla="*/ 0 h 64"/>
                    <a:gd name="T6" fmla="*/ 394 w 323"/>
                    <a:gd name="T7" fmla="*/ 0 h 64"/>
                    <a:gd name="T8" fmla="*/ 427 w 323"/>
                    <a:gd name="T9" fmla="*/ 27 h 64"/>
                    <a:gd name="T10" fmla="*/ 474 w 323"/>
                    <a:gd name="T11" fmla="*/ 16 h 64"/>
                    <a:gd name="T12" fmla="*/ 467 w 323"/>
                    <a:gd name="T13" fmla="*/ 45 h 64"/>
                    <a:gd name="T14" fmla="*/ 443 w 323"/>
                    <a:gd name="T15" fmla="*/ 72 h 64"/>
                    <a:gd name="T16" fmla="*/ 438 w 323"/>
                    <a:gd name="T17" fmla="*/ 45 h 64"/>
                    <a:gd name="T18" fmla="*/ 427 w 323"/>
                    <a:gd name="T19" fmla="*/ 48 h 64"/>
                    <a:gd name="T20" fmla="*/ 415 w 323"/>
                    <a:gd name="T21" fmla="*/ 45 h 64"/>
                    <a:gd name="T22" fmla="*/ 391 w 323"/>
                    <a:gd name="T23" fmla="*/ 33 h 64"/>
                    <a:gd name="T24" fmla="*/ 339 w 323"/>
                    <a:gd name="T25" fmla="*/ 59 h 64"/>
                    <a:gd name="T26" fmla="*/ 299 w 323"/>
                    <a:gd name="T27" fmla="*/ 69 h 64"/>
                    <a:gd name="T28" fmla="*/ 315 w 323"/>
                    <a:gd name="T29" fmla="*/ 89 h 64"/>
                    <a:gd name="T30" fmla="*/ 279 w 323"/>
                    <a:gd name="T31" fmla="*/ 98 h 64"/>
                    <a:gd name="T32" fmla="*/ 251 w 323"/>
                    <a:gd name="T33" fmla="*/ 95 h 64"/>
                    <a:gd name="T34" fmla="*/ 263 w 323"/>
                    <a:gd name="T35" fmla="*/ 89 h 64"/>
                    <a:gd name="T36" fmla="*/ 254 w 323"/>
                    <a:gd name="T37" fmla="*/ 63 h 64"/>
                    <a:gd name="T38" fmla="*/ 251 w 323"/>
                    <a:gd name="T39" fmla="*/ 48 h 64"/>
                    <a:gd name="T40" fmla="*/ 235 w 323"/>
                    <a:gd name="T41" fmla="*/ 36 h 64"/>
                    <a:gd name="T42" fmla="*/ 211 w 323"/>
                    <a:gd name="T43" fmla="*/ 42 h 64"/>
                    <a:gd name="T44" fmla="*/ 199 w 323"/>
                    <a:gd name="T45" fmla="*/ 42 h 64"/>
                    <a:gd name="T46" fmla="*/ 183 w 323"/>
                    <a:gd name="T47" fmla="*/ 39 h 64"/>
                    <a:gd name="T48" fmla="*/ 123 w 323"/>
                    <a:gd name="T49" fmla="*/ 3 h 64"/>
                    <a:gd name="T50" fmla="*/ 88 w 323"/>
                    <a:gd name="T51" fmla="*/ 22 h 64"/>
                    <a:gd name="T52" fmla="*/ 1 w 323"/>
                    <a:gd name="T53" fmla="*/ 0 h 64"/>
                    <a:gd name="T54" fmla="*/ 327 w 323"/>
                    <a:gd name="T55" fmla="*/ 2 h 6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323" h="64">
                      <a:moveTo>
                        <a:pt x="220" y="1"/>
                      </a:moveTo>
                      <a:cubicBezTo>
                        <a:pt x="215" y="12"/>
                        <a:pt x="225" y="17"/>
                        <a:pt x="231" y="8"/>
                      </a:cubicBezTo>
                      <a:cubicBezTo>
                        <a:pt x="235" y="0"/>
                        <a:pt x="229" y="7"/>
                        <a:pt x="235" y="0"/>
                      </a:cubicBezTo>
                      <a:lnTo>
                        <a:pt x="265" y="0"/>
                      </a:lnTo>
                      <a:cubicBezTo>
                        <a:pt x="277" y="6"/>
                        <a:pt x="276" y="11"/>
                        <a:pt x="287" y="17"/>
                      </a:cubicBezTo>
                      <a:cubicBezTo>
                        <a:pt x="308" y="11"/>
                        <a:pt x="293" y="7"/>
                        <a:pt x="319" y="10"/>
                      </a:cubicBezTo>
                      <a:cubicBezTo>
                        <a:pt x="323" y="19"/>
                        <a:pt x="321" y="22"/>
                        <a:pt x="314" y="29"/>
                      </a:cubicBezTo>
                      <a:cubicBezTo>
                        <a:pt x="312" y="39"/>
                        <a:pt x="313" y="50"/>
                        <a:pt x="298" y="46"/>
                      </a:cubicBezTo>
                      <a:cubicBezTo>
                        <a:pt x="297" y="40"/>
                        <a:pt x="298" y="34"/>
                        <a:pt x="295" y="29"/>
                      </a:cubicBezTo>
                      <a:cubicBezTo>
                        <a:pt x="294" y="27"/>
                        <a:pt x="290" y="31"/>
                        <a:pt x="287" y="31"/>
                      </a:cubicBezTo>
                      <a:cubicBezTo>
                        <a:pt x="284" y="31"/>
                        <a:pt x="282" y="30"/>
                        <a:pt x="279" y="29"/>
                      </a:cubicBezTo>
                      <a:cubicBezTo>
                        <a:pt x="274" y="27"/>
                        <a:pt x="263" y="21"/>
                        <a:pt x="263" y="21"/>
                      </a:cubicBezTo>
                      <a:cubicBezTo>
                        <a:pt x="249" y="23"/>
                        <a:pt x="241" y="31"/>
                        <a:pt x="228" y="38"/>
                      </a:cubicBezTo>
                      <a:cubicBezTo>
                        <a:pt x="220" y="41"/>
                        <a:pt x="209" y="42"/>
                        <a:pt x="201" y="44"/>
                      </a:cubicBezTo>
                      <a:cubicBezTo>
                        <a:pt x="193" y="54"/>
                        <a:pt x="200" y="53"/>
                        <a:pt x="212" y="57"/>
                      </a:cubicBezTo>
                      <a:cubicBezTo>
                        <a:pt x="200" y="62"/>
                        <a:pt x="199" y="57"/>
                        <a:pt x="188" y="63"/>
                      </a:cubicBezTo>
                      <a:cubicBezTo>
                        <a:pt x="181" y="62"/>
                        <a:pt x="174" y="64"/>
                        <a:pt x="169" y="61"/>
                      </a:cubicBezTo>
                      <a:cubicBezTo>
                        <a:pt x="166" y="59"/>
                        <a:pt x="175" y="59"/>
                        <a:pt x="177" y="57"/>
                      </a:cubicBezTo>
                      <a:cubicBezTo>
                        <a:pt x="181" y="48"/>
                        <a:pt x="149" y="28"/>
                        <a:pt x="171" y="40"/>
                      </a:cubicBezTo>
                      <a:cubicBezTo>
                        <a:pt x="184" y="55"/>
                        <a:pt x="184" y="36"/>
                        <a:pt x="169" y="31"/>
                      </a:cubicBezTo>
                      <a:cubicBezTo>
                        <a:pt x="167" y="27"/>
                        <a:pt x="167" y="22"/>
                        <a:pt x="158" y="23"/>
                      </a:cubicBezTo>
                      <a:cubicBezTo>
                        <a:pt x="153" y="23"/>
                        <a:pt x="142" y="27"/>
                        <a:pt x="142" y="27"/>
                      </a:cubicBezTo>
                      <a:cubicBezTo>
                        <a:pt x="136" y="39"/>
                        <a:pt x="143" y="31"/>
                        <a:pt x="134" y="27"/>
                      </a:cubicBezTo>
                      <a:cubicBezTo>
                        <a:pt x="130" y="25"/>
                        <a:pt x="126" y="25"/>
                        <a:pt x="123" y="25"/>
                      </a:cubicBezTo>
                      <a:cubicBezTo>
                        <a:pt x="117" y="11"/>
                        <a:pt x="100" y="6"/>
                        <a:pt x="83" y="2"/>
                      </a:cubicBezTo>
                      <a:cubicBezTo>
                        <a:pt x="70" y="4"/>
                        <a:pt x="69" y="9"/>
                        <a:pt x="59" y="14"/>
                      </a:cubicBezTo>
                      <a:cubicBezTo>
                        <a:pt x="45" y="14"/>
                        <a:pt x="0" y="12"/>
                        <a:pt x="1" y="0"/>
                      </a:cubicBezTo>
                      <a:lnTo>
                        <a:pt x="220" y="1"/>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1" name="Freeform 40"/>
                <p:cNvSpPr>
                  <a:spLocks/>
                </p:cNvSpPr>
                <p:nvPr userDrawn="1"/>
              </p:nvSpPr>
              <p:spPr bwMode="ltGray">
                <a:xfrm>
                  <a:off x="3835" y="3"/>
                  <a:ext cx="446" cy="49"/>
                </a:xfrm>
                <a:custGeom>
                  <a:avLst/>
                  <a:gdLst>
                    <a:gd name="T0" fmla="*/ 156 w 300"/>
                    <a:gd name="T1" fmla="*/ 49 h 31"/>
                    <a:gd name="T2" fmla="*/ 45 w 300"/>
                    <a:gd name="T3" fmla="*/ 2 h 31"/>
                    <a:gd name="T4" fmla="*/ 424 w 300"/>
                    <a:gd name="T5" fmla="*/ 0 h 31"/>
                    <a:gd name="T6" fmla="*/ 440 w 300"/>
                    <a:gd name="T7" fmla="*/ 22 h 31"/>
                    <a:gd name="T8" fmla="*/ 392 w 300"/>
                    <a:gd name="T9" fmla="*/ 25 h 31"/>
                    <a:gd name="T10" fmla="*/ 156 w 300"/>
                    <a:gd name="T11" fmla="*/ 49 h 3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00" h="31">
                      <a:moveTo>
                        <a:pt x="105" y="31"/>
                      </a:moveTo>
                      <a:cubicBezTo>
                        <a:pt x="83" y="19"/>
                        <a:pt x="0" y="6"/>
                        <a:pt x="30" y="1"/>
                      </a:cubicBezTo>
                      <a:lnTo>
                        <a:pt x="285" y="0"/>
                      </a:lnTo>
                      <a:cubicBezTo>
                        <a:pt x="296" y="4"/>
                        <a:pt x="300" y="5"/>
                        <a:pt x="296" y="14"/>
                      </a:cubicBezTo>
                      <a:cubicBezTo>
                        <a:pt x="285" y="11"/>
                        <a:pt x="276" y="16"/>
                        <a:pt x="264" y="16"/>
                      </a:cubicBezTo>
                      <a:lnTo>
                        <a:pt x="105" y="31"/>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2" name="Freeform 41"/>
                <p:cNvSpPr>
                  <a:spLocks/>
                </p:cNvSpPr>
                <p:nvPr userDrawn="1"/>
              </p:nvSpPr>
              <p:spPr bwMode="ltGray">
                <a:xfrm>
                  <a:off x="2853" y="74"/>
                  <a:ext cx="42" cy="25"/>
                </a:xfrm>
                <a:custGeom>
                  <a:avLst/>
                  <a:gdLst>
                    <a:gd name="T0" fmla="*/ 0 w 41"/>
                    <a:gd name="T1" fmla="*/ 22 h 29"/>
                    <a:gd name="T2" fmla="*/ 12 w 41"/>
                    <a:gd name="T3" fmla="*/ 25 h 29"/>
                    <a:gd name="T4" fmla="*/ 0 w 41"/>
                    <a:gd name="T5" fmla="*/ 22 h 29"/>
                    <a:gd name="T6" fmla="*/ 0 60000 65536"/>
                    <a:gd name="T7" fmla="*/ 0 60000 65536"/>
                    <a:gd name="T8" fmla="*/ 0 60000 65536"/>
                  </a:gdLst>
                  <a:ahLst/>
                  <a:cxnLst>
                    <a:cxn ang="T6">
                      <a:pos x="T0" y="T1"/>
                    </a:cxn>
                    <a:cxn ang="T7">
                      <a:pos x="T2" y="T3"/>
                    </a:cxn>
                    <a:cxn ang="T8">
                      <a:pos x="T4" y="T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3" name="Freeform 42"/>
                <p:cNvSpPr>
                  <a:spLocks/>
                </p:cNvSpPr>
                <p:nvPr userDrawn="1"/>
              </p:nvSpPr>
              <p:spPr bwMode="ltGray">
                <a:xfrm>
                  <a:off x="1704" y="3"/>
                  <a:ext cx="1022" cy="372"/>
                </a:xfrm>
                <a:custGeom>
                  <a:avLst/>
                  <a:gdLst>
                    <a:gd name="T0" fmla="*/ 171 w 436"/>
                    <a:gd name="T1" fmla="*/ 2 h 152"/>
                    <a:gd name="T2" fmla="*/ 1022 w 436"/>
                    <a:gd name="T3" fmla="*/ 0 h 152"/>
                    <a:gd name="T4" fmla="*/ 975 w 436"/>
                    <a:gd name="T5" fmla="*/ 132 h 152"/>
                    <a:gd name="T6" fmla="*/ 931 w 436"/>
                    <a:gd name="T7" fmla="*/ 166 h 152"/>
                    <a:gd name="T8" fmla="*/ 919 w 436"/>
                    <a:gd name="T9" fmla="*/ 171 h 152"/>
                    <a:gd name="T10" fmla="*/ 879 w 436"/>
                    <a:gd name="T11" fmla="*/ 179 h 152"/>
                    <a:gd name="T12" fmla="*/ 846 w 436"/>
                    <a:gd name="T13" fmla="*/ 215 h 152"/>
                    <a:gd name="T14" fmla="*/ 849 w 436"/>
                    <a:gd name="T15" fmla="*/ 242 h 152"/>
                    <a:gd name="T16" fmla="*/ 853 w 436"/>
                    <a:gd name="T17" fmla="*/ 262 h 152"/>
                    <a:gd name="T18" fmla="*/ 858 w 436"/>
                    <a:gd name="T19" fmla="*/ 277 h 152"/>
                    <a:gd name="T20" fmla="*/ 849 w 436"/>
                    <a:gd name="T21" fmla="*/ 299 h 152"/>
                    <a:gd name="T22" fmla="*/ 823 w 436"/>
                    <a:gd name="T23" fmla="*/ 294 h 152"/>
                    <a:gd name="T24" fmla="*/ 802 w 436"/>
                    <a:gd name="T25" fmla="*/ 316 h 152"/>
                    <a:gd name="T26" fmla="*/ 813 w 436"/>
                    <a:gd name="T27" fmla="*/ 257 h 152"/>
                    <a:gd name="T28" fmla="*/ 792 w 436"/>
                    <a:gd name="T29" fmla="*/ 245 h 152"/>
                    <a:gd name="T30" fmla="*/ 806 w 436"/>
                    <a:gd name="T31" fmla="*/ 228 h 152"/>
                    <a:gd name="T32" fmla="*/ 802 w 436"/>
                    <a:gd name="T33" fmla="*/ 218 h 152"/>
                    <a:gd name="T34" fmla="*/ 750 w 436"/>
                    <a:gd name="T35" fmla="*/ 230 h 152"/>
                    <a:gd name="T36" fmla="*/ 743 w 436"/>
                    <a:gd name="T37" fmla="*/ 208 h 152"/>
                    <a:gd name="T38" fmla="*/ 696 w 436"/>
                    <a:gd name="T39" fmla="*/ 230 h 152"/>
                    <a:gd name="T40" fmla="*/ 750 w 436"/>
                    <a:gd name="T41" fmla="*/ 252 h 152"/>
                    <a:gd name="T42" fmla="*/ 715 w 436"/>
                    <a:gd name="T43" fmla="*/ 286 h 152"/>
                    <a:gd name="T44" fmla="*/ 729 w 436"/>
                    <a:gd name="T45" fmla="*/ 308 h 152"/>
                    <a:gd name="T46" fmla="*/ 738 w 436"/>
                    <a:gd name="T47" fmla="*/ 338 h 152"/>
                    <a:gd name="T48" fmla="*/ 724 w 436"/>
                    <a:gd name="T49" fmla="*/ 340 h 152"/>
                    <a:gd name="T50" fmla="*/ 736 w 436"/>
                    <a:gd name="T51" fmla="*/ 352 h 152"/>
                    <a:gd name="T52" fmla="*/ 720 w 436"/>
                    <a:gd name="T53" fmla="*/ 372 h 152"/>
                    <a:gd name="T54" fmla="*/ 0 w 436"/>
                    <a:gd name="T55" fmla="*/ 365 h 152"/>
                    <a:gd name="T56" fmla="*/ 171 w 436"/>
                    <a:gd name="T57" fmla="*/ 2 h 15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436" h="152">
                      <a:moveTo>
                        <a:pt x="73" y="1"/>
                      </a:moveTo>
                      <a:lnTo>
                        <a:pt x="436" y="0"/>
                      </a:lnTo>
                      <a:cubicBezTo>
                        <a:pt x="430"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4" name="Freeform 43"/>
                <p:cNvSpPr>
                  <a:spLocks/>
                </p:cNvSpPr>
                <p:nvPr userDrawn="1"/>
              </p:nvSpPr>
              <p:spPr bwMode="ltGray">
                <a:xfrm>
                  <a:off x="2729" y="-9"/>
                  <a:ext cx="47" cy="134"/>
                </a:xfrm>
                <a:custGeom>
                  <a:avLst/>
                  <a:gdLst>
                    <a:gd name="T0" fmla="*/ 5 w 47"/>
                    <a:gd name="T1" fmla="*/ 127 h 165"/>
                    <a:gd name="T2" fmla="*/ 15 w 47"/>
                    <a:gd name="T3" fmla="*/ 88 h 165"/>
                    <a:gd name="T4" fmla="*/ 17 w 47"/>
                    <a:gd name="T5" fmla="*/ 55 h 165"/>
                    <a:gd name="T6" fmla="*/ 11 w 47"/>
                    <a:gd name="T7" fmla="*/ 32 h 165"/>
                    <a:gd name="T8" fmla="*/ 17 w 47"/>
                    <a:gd name="T9" fmla="*/ 10 h 165"/>
                    <a:gd name="T10" fmla="*/ 21 w 47"/>
                    <a:gd name="T11" fmla="*/ 0 h 165"/>
                    <a:gd name="T12" fmla="*/ 31 w 47"/>
                    <a:gd name="T13" fmla="*/ 24 h 165"/>
                    <a:gd name="T14" fmla="*/ 47 w 47"/>
                    <a:gd name="T15" fmla="*/ 80 h 165"/>
                    <a:gd name="T16" fmla="*/ 31 w 47"/>
                    <a:gd name="T17" fmla="*/ 88 h 165"/>
                    <a:gd name="T18" fmla="*/ 23 w 47"/>
                    <a:gd name="T19" fmla="*/ 102 h 165"/>
                    <a:gd name="T20" fmla="*/ 21 w 47"/>
                    <a:gd name="T21" fmla="*/ 107 h 165"/>
                    <a:gd name="T22" fmla="*/ 27 w 47"/>
                    <a:gd name="T23" fmla="*/ 109 h 165"/>
                    <a:gd name="T24" fmla="*/ 31 w 47"/>
                    <a:gd name="T25" fmla="*/ 119 h 165"/>
                    <a:gd name="T26" fmla="*/ 13 w 47"/>
                    <a:gd name="T27" fmla="*/ 120 h 165"/>
                    <a:gd name="T28" fmla="*/ 7 w 47"/>
                    <a:gd name="T29" fmla="*/ 130 h 165"/>
                    <a:gd name="T30" fmla="*/ 3 w 47"/>
                    <a:gd name="T31" fmla="*/ 125 h 165"/>
                    <a:gd name="T32" fmla="*/ 5 w 47"/>
                    <a:gd name="T33" fmla="*/ 127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5" name="Freeform 44"/>
                <p:cNvSpPr>
                  <a:spLocks/>
                </p:cNvSpPr>
                <p:nvPr userDrawn="1"/>
              </p:nvSpPr>
              <p:spPr bwMode="ltGray">
                <a:xfrm>
                  <a:off x="2701" y="103"/>
                  <a:ext cx="138" cy="84"/>
                </a:xfrm>
                <a:custGeom>
                  <a:avLst/>
                  <a:gdLst>
                    <a:gd name="T0" fmla="*/ 26 w 138"/>
                    <a:gd name="T1" fmla="*/ 50 h 103"/>
                    <a:gd name="T2" fmla="*/ 30 w 138"/>
                    <a:gd name="T3" fmla="*/ 35 h 103"/>
                    <a:gd name="T4" fmla="*/ 50 w 138"/>
                    <a:gd name="T5" fmla="*/ 27 h 103"/>
                    <a:gd name="T6" fmla="*/ 54 w 138"/>
                    <a:gd name="T7" fmla="*/ 37 h 103"/>
                    <a:gd name="T8" fmla="*/ 66 w 138"/>
                    <a:gd name="T9" fmla="*/ 40 h 103"/>
                    <a:gd name="T10" fmla="*/ 80 w 138"/>
                    <a:gd name="T11" fmla="*/ 45 h 103"/>
                    <a:gd name="T12" fmla="*/ 116 w 138"/>
                    <a:gd name="T13" fmla="*/ 27 h 103"/>
                    <a:gd name="T14" fmla="*/ 130 w 138"/>
                    <a:gd name="T15" fmla="*/ 14 h 103"/>
                    <a:gd name="T16" fmla="*/ 138 w 138"/>
                    <a:gd name="T17" fmla="*/ 9 h 103"/>
                    <a:gd name="T18" fmla="*/ 106 w 138"/>
                    <a:gd name="T19" fmla="*/ 40 h 103"/>
                    <a:gd name="T20" fmla="*/ 84 w 138"/>
                    <a:gd name="T21" fmla="*/ 55 h 103"/>
                    <a:gd name="T22" fmla="*/ 66 w 138"/>
                    <a:gd name="T23" fmla="*/ 66 h 103"/>
                    <a:gd name="T24" fmla="*/ 48 w 138"/>
                    <a:gd name="T25" fmla="*/ 84 h 103"/>
                    <a:gd name="T26" fmla="*/ 26 w 138"/>
                    <a:gd name="T27" fmla="*/ 73 h 103"/>
                    <a:gd name="T28" fmla="*/ 20 w 138"/>
                    <a:gd name="T29" fmla="*/ 71 h 103"/>
                    <a:gd name="T30" fmla="*/ 22 w 138"/>
                    <a:gd name="T31" fmla="*/ 79 h 103"/>
                    <a:gd name="T32" fmla="*/ 0 w 138"/>
                    <a:gd name="T33" fmla="*/ 79 h 103"/>
                    <a:gd name="T34" fmla="*/ 10 w 138"/>
                    <a:gd name="T35" fmla="*/ 64 h 103"/>
                    <a:gd name="T36" fmla="*/ 26 w 138"/>
                    <a:gd name="T37" fmla="*/ 50 h 10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6" name="Freeform 45"/>
                <p:cNvSpPr>
                  <a:spLocks/>
                </p:cNvSpPr>
                <p:nvPr userDrawn="1"/>
              </p:nvSpPr>
              <p:spPr bwMode="ltGray">
                <a:xfrm>
                  <a:off x="2553" y="182"/>
                  <a:ext cx="187" cy="176"/>
                </a:xfrm>
                <a:custGeom>
                  <a:avLst/>
                  <a:gdLst>
                    <a:gd name="T0" fmla="*/ 157 w 188"/>
                    <a:gd name="T1" fmla="*/ 20 h 214"/>
                    <a:gd name="T2" fmla="*/ 159 w 188"/>
                    <a:gd name="T3" fmla="*/ 5 h 214"/>
                    <a:gd name="T4" fmla="*/ 169 w 188"/>
                    <a:gd name="T5" fmla="*/ 0 h 214"/>
                    <a:gd name="T6" fmla="*/ 181 w 188"/>
                    <a:gd name="T7" fmla="*/ 20 h 214"/>
                    <a:gd name="T8" fmla="*/ 187 w 188"/>
                    <a:gd name="T9" fmla="*/ 35 h 214"/>
                    <a:gd name="T10" fmla="*/ 177 w 188"/>
                    <a:gd name="T11" fmla="*/ 48 h 214"/>
                    <a:gd name="T12" fmla="*/ 169 w 188"/>
                    <a:gd name="T13" fmla="*/ 63 h 214"/>
                    <a:gd name="T14" fmla="*/ 161 w 188"/>
                    <a:gd name="T15" fmla="*/ 104 h 214"/>
                    <a:gd name="T16" fmla="*/ 143 w 188"/>
                    <a:gd name="T17" fmla="*/ 112 h 214"/>
                    <a:gd name="T18" fmla="*/ 119 w 188"/>
                    <a:gd name="T19" fmla="*/ 113 h 214"/>
                    <a:gd name="T20" fmla="*/ 111 w 188"/>
                    <a:gd name="T21" fmla="*/ 102 h 214"/>
                    <a:gd name="T22" fmla="*/ 101 w 188"/>
                    <a:gd name="T23" fmla="*/ 120 h 214"/>
                    <a:gd name="T24" fmla="*/ 90 w 188"/>
                    <a:gd name="T25" fmla="*/ 123 h 214"/>
                    <a:gd name="T26" fmla="*/ 80 w 188"/>
                    <a:gd name="T27" fmla="*/ 109 h 214"/>
                    <a:gd name="T28" fmla="*/ 58 w 188"/>
                    <a:gd name="T29" fmla="*/ 118 h 214"/>
                    <a:gd name="T30" fmla="*/ 76 w 188"/>
                    <a:gd name="T31" fmla="*/ 117 h 214"/>
                    <a:gd name="T32" fmla="*/ 78 w 188"/>
                    <a:gd name="T33" fmla="*/ 132 h 214"/>
                    <a:gd name="T34" fmla="*/ 58 w 188"/>
                    <a:gd name="T35" fmla="*/ 137 h 214"/>
                    <a:gd name="T36" fmla="*/ 34 w 188"/>
                    <a:gd name="T37" fmla="*/ 137 h 214"/>
                    <a:gd name="T38" fmla="*/ 36 w 188"/>
                    <a:gd name="T39" fmla="*/ 127 h 214"/>
                    <a:gd name="T40" fmla="*/ 46 w 188"/>
                    <a:gd name="T41" fmla="*/ 118 h 214"/>
                    <a:gd name="T42" fmla="*/ 34 w 188"/>
                    <a:gd name="T43" fmla="*/ 122 h 214"/>
                    <a:gd name="T44" fmla="*/ 26 w 188"/>
                    <a:gd name="T45" fmla="*/ 137 h 214"/>
                    <a:gd name="T46" fmla="*/ 30 w 188"/>
                    <a:gd name="T47" fmla="*/ 156 h 214"/>
                    <a:gd name="T48" fmla="*/ 14 w 188"/>
                    <a:gd name="T49" fmla="*/ 164 h 214"/>
                    <a:gd name="T50" fmla="*/ 0 w 188"/>
                    <a:gd name="T51" fmla="*/ 176 h 214"/>
                    <a:gd name="T52" fmla="*/ 8 w 188"/>
                    <a:gd name="T53" fmla="*/ 155 h 214"/>
                    <a:gd name="T54" fmla="*/ 0 w 188"/>
                    <a:gd name="T55" fmla="*/ 135 h 214"/>
                    <a:gd name="T56" fmla="*/ 14 w 188"/>
                    <a:gd name="T57" fmla="*/ 125 h 214"/>
                    <a:gd name="T58" fmla="*/ 32 w 188"/>
                    <a:gd name="T59" fmla="*/ 110 h 214"/>
                    <a:gd name="T60" fmla="*/ 44 w 188"/>
                    <a:gd name="T61" fmla="*/ 97 h 214"/>
                    <a:gd name="T62" fmla="*/ 72 w 188"/>
                    <a:gd name="T63" fmla="*/ 95 h 214"/>
                    <a:gd name="T64" fmla="*/ 84 w 188"/>
                    <a:gd name="T65" fmla="*/ 92 h 214"/>
                    <a:gd name="T66" fmla="*/ 113 w 188"/>
                    <a:gd name="T67" fmla="*/ 64 h 214"/>
                    <a:gd name="T68" fmla="*/ 119 w 188"/>
                    <a:gd name="T69" fmla="*/ 76 h 214"/>
                    <a:gd name="T70" fmla="*/ 131 w 188"/>
                    <a:gd name="T71" fmla="*/ 63 h 214"/>
                    <a:gd name="T72" fmla="*/ 149 w 188"/>
                    <a:gd name="T73" fmla="*/ 44 h 214"/>
                    <a:gd name="T74" fmla="*/ 153 w 188"/>
                    <a:gd name="T75" fmla="*/ 35 h 214"/>
                    <a:gd name="T76" fmla="*/ 147 w 188"/>
                    <a:gd name="T77" fmla="*/ 31 h 214"/>
                    <a:gd name="T78" fmla="*/ 151 w 188"/>
                    <a:gd name="T79" fmla="*/ 26 h 214"/>
                    <a:gd name="T80" fmla="*/ 157 w 188"/>
                    <a:gd name="T81" fmla="*/ 20 h 21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7" name="Freeform 46"/>
                <p:cNvSpPr>
                  <a:spLocks/>
                </p:cNvSpPr>
                <p:nvPr userDrawn="1"/>
              </p:nvSpPr>
              <p:spPr bwMode="ltGray">
                <a:xfrm>
                  <a:off x="2677" y="233"/>
                  <a:ext cx="14" cy="10"/>
                </a:xfrm>
                <a:custGeom>
                  <a:avLst/>
                  <a:gdLst>
                    <a:gd name="T0" fmla="*/ 0 w 13"/>
                    <a:gd name="T1" fmla="*/ 7 h 13"/>
                    <a:gd name="T2" fmla="*/ 4 w 13"/>
                    <a:gd name="T3" fmla="*/ 10 h 13"/>
                    <a:gd name="T4" fmla="*/ 0 w 13"/>
                    <a:gd name="T5" fmla="*/ 7 h 13"/>
                    <a:gd name="T6" fmla="*/ 0 60000 65536"/>
                    <a:gd name="T7" fmla="*/ 0 60000 65536"/>
                    <a:gd name="T8" fmla="*/ 0 60000 65536"/>
                  </a:gdLst>
                  <a:ahLst/>
                  <a:cxnLst>
                    <a:cxn ang="T6">
                      <a:pos x="T0" y="T1"/>
                    </a:cxn>
                    <a:cxn ang="T7">
                      <a:pos x="T2" y="T3"/>
                    </a:cxn>
                    <a:cxn ang="T8">
                      <a:pos x="T4" y="T5"/>
                    </a:cxn>
                  </a:cxnLst>
                  <a:rect l="0" t="0" r="r" b="b"/>
                  <a:pathLst>
                    <a:path w="13" h="13">
                      <a:moveTo>
                        <a:pt x="0" y="9"/>
                      </a:moveTo>
                      <a:cubicBezTo>
                        <a:pt x="6" y="0"/>
                        <a:pt x="13" y="7"/>
                        <a:pt x="4" y="13"/>
                      </a:cubicBezTo>
                      <a:cubicBezTo>
                        <a:pt x="0" y="6"/>
                        <a:pt x="0" y="5"/>
                        <a:pt x="0" y="9"/>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8" name="Freeform 47"/>
                <p:cNvSpPr>
                  <a:spLocks/>
                </p:cNvSpPr>
                <p:nvPr userDrawn="1"/>
              </p:nvSpPr>
              <p:spPr bwMode="ltGray">
                <a:xfrm>
                  <a:off x="1627" y="353"/>
                  <a:ext cx="813" cy="462"/>
                </a:xfrm>
                <a:custGeom>
                  <a:avLst/>
                  <a:gdLst>
                    <a:gd name="T0" fmla="*/ 813 w 812"/>
                    <a:gd name="T1" fmla="*/ 21 h 564"/>
                    <a:gd name="T2" fmla="*/ 779 w 812"/>
                    <a:gd name="T3" fmla="*/ 64 h 564"/>
                    <a:gd name="T4" fmla="*/ 749 w 812"/>
                    <a:gd name="T5" fmla="*/ 100 h 564"/>
                    <a:gd name="T6" fmla="*/ 723 w 812"/>
                    <a:gd name="T7" fmla="*/ 116 h 564"/>
                    <a:gd name="T8" fmla="*/ 635 w 812"/>
                    <a:gd name="T9" fmla="*/ 147 h 564"/>
                    <a:gd name="T10" fmla="*/ 633 w 812"/>
                    <a:gd name="T11" fmla="*/ 172 h 564"/>
                    <a:gd name="T12" fmla="*/ 605 w 812"/>
                    <a:gd name="T13" fmla="*/ 188 h 564"/>
                    <a:gd name="T14" fmla="*/ 621 w 812"/>
                    <a:gd name="T15" fmla="*/ 146 h 564"/>
                    <a:gd name="T16" fmla="*/ 577 w 812"/>
                    <a:gd name="T17" fmla="*/ 154 h 564"/>
                    <a:gd name="T18" fmla="*/ 557 w 812"/>
                    <a:gd name="T19" fmla="*/ 179 h 564"/>
                    <a:gd name="T20" fmla="*/ 597 w 812"/>
                    <a:gd name="T21" fmla="*/ 229 h 564"/>
                    <a:gd name="T22" fmla="*/ 595 w 812"/>
                    <a:gd name="T23" fmla="*/ 301 h 564"/>
                    <a:gd name="T24" fmla="*/ 543 w 812"/>
                    <a:gd name="T25" fmla="*/ 333 h 564"/>
                    <a:gd name="T26" fmla="*/ 523 w 812"/>
                    <a:gd name="T27" fmla="*/ 316 h 564"/>
                    <a:gd name="T28" fmla="*/ 483 w 812"/>
                    <a:gd name="T29" fmla="*/ 285 h 564"/>
                    <a:gd name="T30" fmla="*/ 463 w 812"/>
                    <a:gd name="T31" fmla="*/ 285 h 564"/>
                    <a:gd name="T32" fmla="*/ 451 w 812"/>
                    <a:gd name="T33" fmla="*/ 323 h 564"/>
                    <a:gd name="T34" fmla="*/ 501 w 812"/>
                    <a:gd name="T35" fmla="*/ 380 h 564"/>
                    <a:gd name="T36" fmla="*/ 511 w 812"/>
                    <a:gd name="T37" fmla="*/ 429 h 564"/>
                    <a:gd name="T38" fmla="*/ 527 w 812"/>
                    <a:gd name="T39" fmla="*/ 459 h 564"/>
                    <a:gd name="T40" fmla="*/ 493 w 812"/>
                    <a:gd name="T41" fmla="*/ 446 h 564"/>
                    <a:gd name="T42" fmla="*/ 471 w 812"/>
                    <a:gd name="T43" fmla="*/ 424 h 564"/>
                    <a:gd name="T44" fmla="*/ 423 w 812"/>
                    <a:gd name="T45" fmla="*/ 347 h 564"/>
                    <a:gd name="T46" fmla="*/ 427 w 812"/>
                    <a:gd name="T47" fmla="*/ 254 h 564"/>
                    <a:gd name="T48" fmla="*/ 423 w 812"/>
                    <a:gd name="T49" fmla="*/ 220 h 564"/>
                    <a:gd name="T50" fmla="*/ 413 w 812"/>
                    <a:gd name="T51" fmla="*/ 226 h 564"/>
                    <a:gd name="T52" fmla="*/ 386 w 812"/>
                    <a:gd name="T53" fmla="*/ 218 h 564"/>
                    <a:gd name="T54" fmla="*/ 360 w 812"/>
                    <a:gd name="T55" fmla="*/ 139 h 564"/>
                    <a:gd name="T56" fmla="*/ 330 w 812"/>
                    <a:gd name="T57" fmla="*/ 136 h 564"/>
                    <a:gd name="T58" fmla="*/ 288 w 812"/>
                    <a:gd name="T59" fmla="*/ 141 h 564"/>
                    <a:gd name="T60" fmla="*/ 242 w 812"/>
                    <a:gd name="T61" fmla="*/ 190 h 564"/>
                    <a:gd name="T62" fmla="*/ 196 w 812"/>
                    <a:gd name="T63" fmla="*/ 220 h 564"/>
                    <a:gd name="T64" fmla="*/ 184 w 812"/>
                    <a:gd name="T65" fmla="*/ 224 h 564"/>
                    <a:gd name="T66" fmla="*/ 160 w 812"/>
                    <a:gd name="T67" fmla="*/ 269 h 564"/>
                    <a:gd name="T68" fmla="*/ 152 w 812"/>
                    <a:gd name="T69" fmla="*/ 290 h 564"/>
                    <a:gd name="T70" fmla="*/ 128 w 812"/>
                    <a:gd name="T71" fmla="*/ 331 h 564"/>
                    <a:gd name="T72" fmla="*/ 94 w 812"/>
                    <a:gd name="T73" fmla="*/ 321 h 564"/>
                    <a:gd name="T74" fmla="*/ 66 w 812"/>
                    <a:gd name="T75" fmla="*/ 211 h 564"/>
                    <a:gd name="T76" fmla="*/ 72 w 812"/>
                    <a:gd name="T77" fmla="*/ 128 h 564"/>
                    <a:gd name="T78" fmla="*/ 44 w 812"/>
                    <a:gd name="T79" fmla="*/ 147 h 564"/>
                    <a:gd name="T80" fmla="*/ 20 w 812"/>
                    <a:gd name="T81" fmla="*/ 123 h 564"/>
                    <a:gd name="T82" fmla="*/ 24 w 812"/>
                    <a:gd name="T83" fmla="*/ 113 h 564"/>
                    <a:gd name="T84" fmla="*/ 0 w 812"/>
                    <a:gd name="T85" fmla="*/ 75 h 564"/>
                    <a:gd name="T86" fmla="*/ 799 w 812"/>
                    <a:gd name="T87" fmla="*/ 5 h 5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9" name="Freeform 48"/>
                <p:cNvSpPr>
                  <a:spLocks/>
                </p:cNvSpPr>
                <p:nvPr userDrawn="1"/>
              </p:nvSpPr>
              <p:spPr bwMode="ltGray">
                <a:xfrm>
                  <a:off x="1770" y="671"/>
                  <a:ext cx="45" cy="71"/>
                </a:xfrm>
                <a:custGeom>
                  <a:avLst/>
                  <a:gdLst>
                    <a:gd name="T0" fmla="*/ 7 w 43"/>
                    <a:gd name="T1" fmla="*/ 9 h 85"/>
                    <a:gd name="T2" fmla="*/ 18 w 43"/>
                    <a:gd name="T3" fmla="*/ 3 h 85"/>
                    <a:gd name="T4" fmla="*/ 39 w 43"/>
                    <a:gd name="T5" fmla="*/ 28 h 85"/>
                    <a:gd name="T6" fmla="*/ 20 w 43"/>
                    <a:gd name="T7" fmla="*/ 71 h 85"/>
                    <a:gd name="T8" fmla="*/ 1 w 43"/>
                    <a:gd name="T9" fmla="*/ 58 h 85"/>
                    <a:gd name="T10" fmla="*/ 7 w 43"/>
                    <a:gd name="T11" fmla="*/ 9 h 8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80" name="Freeform 49"/>
                <p:cNvSpPr>
                  <a:spLocks/>
                </p:cNvSpPr>
                <p:nvPr userDrawn="1"/>
              </p:nvSpPr>
              <p:spPr bwMode="ltGray">
                <a:xfrm>
                  <a:off x="2394" y="431"/>
                  <a:ext cx="42" cy="59"/>
                </a:xfrm>
                <a:custGeom>
                  <a:avLst/>
                  <a:gdLst>
                    <a:gd name="T0" fmla="*/ 12 w 44"/>
                    <a:gd name="T1" fmla="*/ 22 h 74"/>
                    <a:gd name="T2" fmla="*/ 28 w 44"/>
                    <a:gd name="T3" fmla="*/ 2 h 74"/>
                    <a:gd name="T4" fmla="*/ 41 w 44"/>
                    <a:gd name="T5" fmla="*/ 3 h 74"/>
                    <a:gd name="T6" fmla="*/ 37 w 44"/>
                    <a:gd name="T7" fmla="*/ 21 h 74"/>
                    <a:gd name="T8" fmla="*/ 12 w 44"/>
                    <a:gd name="T9" fmla="*/ 59 h 74"/>
                    <a:gd name="T10" fmla="*/ 7 w 44"/>
                    <a:gd name="T11" fmla="*/ 48 h 74"/>
                    <a:gd name="T12" fmla="*/ 3 w 44"/>
                    <a:gd name="T13" fmla="*/ 29 h 74"/>
                    <a:gd name="T14" fmla="*/ 12 w 44"/>
                    <a:gd name="T15" fmla="*/ 22 h 7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81" name="Freeform 50"/>
                <p:cNvSpPr>
                  <a:spLocks/>
                </p:cNvSpPr>
                <p:nvPr userDrawn="1"/>
              </p:nvSpPr>
              <p:spPr bwMode="ltGray">
                <a:xfrm>
                  <a:off x="2513" y="402"/>
                  <a:ext cx="21" cy="24"/>
                </a:xfrm>
                <a:custGeom>
                  <a:avLst/>
                  <a:gdLst>
                    <a:gd name="T0" fmla="*/ 7 w 20"/>
                    <a:gd name="T1" fmla="*/ 13 h 30"/>
                    <a:gd name="T2" fmla="*/ 5 w 20"/>
                    <a:gd name="T3" fmla="*/ 24 h 30"/>
                    <a:gd name="T4" fmla="*/ 7 w 20"/>
                    <a:gd name="T5" fmla="*/ 13 h 30"/>
                    <a:gd name="T6" fmla="*/ 0 60000 65536"/>
                    <a:gd name="T7" fmla="*/ 0 60000 65536"/>
                    <a:gd name="T8" fmla="*/ 0 60000 65536"/>
                  </a:gdLst>
                  <a:ahLst/>
                  <a:cxnLst>
                    <a:cxn ang="T6">
                      <a:pos x="T0" y="T1"/>
                    </a:cxn>
                    <a:cxn ang="T7">
                      <a:pos x="T2" y="T3"/>
                    </a:cxn>
                    <a:cxn ang="T8">
                      <a:pos x="T4" y="T5"/>
                    </a:cxn>
                  </a:cxnLst>
                  <a:rect l="0" t="0" r="r" b="b"/>
                  <a:pathLst>
                    <a:path w="20" h="30">
                      <a:moveTo>
                        <a:pt x="7" y="16"/>
                      </a:moveTo>
                      <a:cubicBezTo>
                        <a:pt x="18" y="0"/>
                        <a:pt x="20" y="20"/>
                        <a:pt x="5" y="30"/>
                      </a:cubicBezTo>
                      <a:cubicBezTo>
                        <a:pt x="0" y="23"/>
                        <a:pt x="1" y="22"/>
                        <a:pt x="7" y="1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82" name="Freeform 51"/>
                <p:cNvSpPr>
                  <a:spLocks/>
                </p:cNvSpPr>
                <p:nvPr userDrawn="1"/>
              </p:nvSpPr>
              <p:spPr bwMode="ltGray">
                <a:xfrm>
                  <a:off x="333" y="169"/>
                  <a:ext cx="1015" cy="866"/>
                </a:xfrm>
                <a:custGeom>
                  <a:avLst/>
                  <a:gdLst>
                    <a:gd name="T0" fmla="*/ 716 w 682"/>
                    <a:gd name="T1" fmla="*/ 721 h 557"/>
                    <a:gd name="T2" fmla="*/ 723 w 682"/>
                    <a:gd name="T3" fmla="*/ 701 h 557"/>
                    <a:gd name="T4" fmla="*/ 744 w 682"/>
                    <a:gd name="T5" fmla="*/ 642 h 557"/>
                    <a:gd name="T6" fmla="*/ 460 w 682"/>
                    <a:gd name="T7" fmla="*/ 446 h 557"/>
                    <a:gd name="T8" fmla="*/ 420 w 682"/>
                    <a:gd name="T9" fmla="*/ 538 h 557"/>
                    <a:gd name="T10" fmla="*/ 451 w 682"/>
                    <a:gd name="T11" fmla="*/ 864 h 557"/>
                    <a:gd name="T12" fmla="*/ 420 w 682"/>
                    <a:gd name="T13" fmla="*/ 768 h 557"/>
                    <a:gd name="T14" fmla="*/ 360 w 682"/>
                    <a:gd name="T15" fmla="*/ 683 h 557"/>
                    <a:gd name="T16" fmla="*/ 365 w 682"/>
                    <a:gd name="T17" fmla="*/ 642 h 557"/>
                    <a:gd name="T18" fmla="*/ 368 w 682"/>
                    <a:gd name="T19" fmla="*/ 613 h 557"/>
                    <a:gd name="T20" fmla="*/ 327 w 682"/>
                    <a:gd name="T21" fmla="*/ 583 h 557"/>
                    <a:gd name="T22" fmla="*/ 289 w 682"/>
                    <a:gd name="T23" fmla="*/ 538 h 557"/>
                    <a:gd name="T24" fmla="*/ 220 w 682"/>
                    <a:gd name="T25" fmla="*/ 550 h 557"/>
                    <a:gd name="T26" fmla="*/ 188 w 682"/>
                    <a:gd name="T27" fmla="*/ 567 h 557"/>
                    <a:gd name="T28" fmla="*/ 116 w 682"/>
                    <a:gd name="T29" fmla="*/ 567 h 557"/>
                    <a:gd name="T30" fmla="*/ 33 w 682"/>
                    <a:gd name="T31" fmla="*/ 485 h 557"/>
                    <a:gd name="T32" fmla="*/ 16 w 682"/>
                    <a:gd name="T33" fmla="*/ 459 h 557"/>
                    <a:gd name="T34" fmla="*/ 0 w 682"/>
                    <a:gd name="T35" fmla="*/ 410 h 557"/>
                    <a:gd name="T36" fmla="*/ 36 w 682"/>
                    <a:gd name="T37" fmla="*/ 331 h 557"/>
                    <a:gd name="T38" fmla="*/ 48 w 682"/>
                    <a:gd name="T39" fmla="*/ 281 h 557"/>
                    <a:gd name="T40" fmla="*/ 76 w 682"/>
                    <a:gd name="T41" fmla="*/ 222 h 557"/>
                    <a:gd name="T42" fmla="*/ 121 w 682"/>
                    <a:gd name="T43" fmla="*/ 180 h 557"/>
                    <a:gd name="T44" fmla="*/ 249 w 682"/>
                    <a:gd name="T45" fmla="*/ 104 h 557"/>
                    <a:gd name="T46" fmla="*/ 327 w 682"/>
                    <a:gd name="T47" fmla="*/ 47 h 557"/>
                    <a:gd name="T48" fmla="*/ 384 w 682"/>
                    <a:gd name="T49" fmla="*/ 9 h 557"/>
                    <a:gd name="T50" fmla="*/ 540 w 682"/>
                    <a:gd name="T51" fmla="*/ 3 h 557"/>
                    <a:gd name="T52" fmla="*/ 592 w 682"/>
                    <a:gd name="T53" fmla="*/ 0 h 557"/>
                    <a:gd name="T54" fmla="*/ 571 w 682"/>
                    <a:gd name="T55" fmla="*/ 53 h 557"/>
                    <a:gd name="T56" fmla="*/ 659 w 682"/>
                    <a:gd name="T57" fmla="*/ 131 h 557"/>
                    <a:gd name="T58" fmla="*/ 740 w 682"/>
                    <a:gd name="T59" fmla="*/ 115 h 557"/>
                    <a:gd name="T60" fmla="*/ 787 w 682"/>
                    <a:gd name="T61" fmla="*/ 127 h 557"/>
                    <a:gd name="T62" fmla="*/ 832 w 682"/>
                    <a:gd name="T63" fmla="*/ 151 h 557"/>
                    <a:gd name="T64" fmla="*/ 851 w 682"/>
                    <a:gd name="T65" fmla="*/ 292 h 557"/>
                    <a:gd name="T66" fmla="*/ 851 w 682"/>
                    <a:gd name="T67" fmla="*/ 373 h 557"/>
                    <a:gd name="T68" fmla="*/ 891 w 682"/>
                    <a:gd name="T69" fmla="*/ 440 h 557"/>
                    <a:gd name="T70" fmla="*/ 960 w 682"/>
                    <a:gd name="T71" fmla="*/ 466 h 557"/>
                    <a:gd name="T72" fmla="*/ 1012 w 682"/>
                    <a:gd name="T73" fmla="*/ 459 h 557"/>
                    <a:gd name="T74" fmla="*/ 988 w 682"/>
                    <a:gd name="T75" fmla="*/ 529 h 557"/>
                    <a:gd name="T76" fmla="*/ 891 w 682"/>
                    <a:gd name="T77" fmla="*/ 633 h 557"/>
                    <a:gd name="T78" fmla="*/ 816 w 682"/>
                    <a:gd name="T79" fmla="*/ 754 h 557"/>
                    <a:gd name="T80" fmla="*/ 827 w 682"/>
                    <a:gd name="T81" fmla="*/ 790 h 557"/>
                    <a:gd name="T82" fmla="*/ 647 w 682"/>
                    <a:gd name="T83" fmla="*/ 864 h 55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83" name="Freeform 52"/>
                <p:cNvSpPr>
                  <a:spLocks/>
                </p:cNvSpPr>
                <p:nvPr userDrawn="1"/>
              </p:nvSpPr>
              <p:spPr bwMode="ltGray">
                <a:xfrm>
                  <a:off x="727" y="495"/>
                  <a:ext cx="382" cy="540"/>
                </a:xfrm>
                <a:custGeom>
                  <a:avLst/>
                  <a:gdLst>
                    <a:gd name="T0" fmla="*/ 361 w 257"/>
                    <a:gd name="T1" fmla="*/ 540 h 347"/>
                    <a:gd name="T2" fmla="*/ 346 w 257"/>
                    <a:gd name="T3" fmla="*/ 468 h 347"/>
                    <a:gd name="T4" fmla="*/ 323 w 257"/>
                    <a:gd name="T5" fmla="*/ 448 h 347"/>
                    <a:gd name="T6" fmla="*/ 320 w 257"/>
                    <a:gd name="T7" fmla="*/ 419 h 347"/>
                    <a:gd name="T8" fmla="*/ 311 w 257"/>
                    <a:gd name="T9" fmla="*/ 395 h 347"/>
                    <a:gd name="T10" fmla="*/ 311 w 257"/>
                    <a:gd name="T11" fmla="*/ 356 h 347"/>
                    <a:gd name="T12" fmla="*/ 308 w 257"/>
                    <a:gd name="T13" fmla="*/ 333 h 347"/>
                    <a:gd name="T14" fmla="*/ 339 w 257"/>
                    <a:gd name="T15" fmla="*/ 314 h 347"/>
                    <a:gd name="T16" fmla="*/ 382 w 257"/>
                    <a:gd name="T17" fmla="*/ 307 h 347"/>
                    <a:gd name="T18" fmla="*/ 382 w 257"/>
                    <a:gd name="T19" fmla="*/ 212 h 347"/>
                    <a:gd name="T20" fmla="*/ 80 w 257"/>
                    <a:gd name="T21" fmla="*/ 149 h 347"/>
                    <a:gd name="T22" fmla="*/ 48 w 257"/>
                    <a:gd name="T23" fmla="*/ 153 h 347"/>
                    <a:gd name="T24" fmla="*/ 24 w 257"/>
                    <a:gd name="T25" fmla="*/ 159 h 347"/>
                    <a:gd name="T26" fmla="*/ 0 w 257"/>
                    <a:gd name="T27" fmla="*/ 232 h 347"/>
                    <a:gd name="T28" fmla="*/ 138 w 257"/>
                    <a:gd name="T29" fmla="*/ 538 h 347"/>
                    <a:gd name="T30" fmla="*/ 361 w 257"/>
                    <a:gd name="T31" fmla="*/ 540 h 34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84" name="Freeform 53"/>
                <p:cNvSpPr>
                  <a:spLocks/>
                </p:cNvSpPr>
                <p:nvPr userDrawn="1"/>
              </p:nvSpPr>
              <p:spPr bwMode="ltGray">
                <a:xfrm>
                  <a:off x="1400" y="896"/>
                  <a:ext cx="16" cy="29"/>
                </a:xfrm>
                <a:custGeom>
                  <a:avLst/>
                  <a:gdLst>
                    <a:gd name="T0" fmla="*/ 6 w 19"/>
                    <a:gd name="T1" fmla="*/ 20 h 37"/>
                    <a:gd name="T2" fmla="*/ 16 w 19"/>
                    <a:gd name="T3" fmla="*/ 16 h 37"/>
                    <a:gd name="T4" fmla="*/ 6 w 19"/>
                    <a:gd name="T5" fmla="*/ 20 h 37"/>
                    <a:gd name="T6" fmla="*/ 0 60000 65536"/>
                    <a:gd name="T7" fmla="*/ 0 60000 65536"/>
                    <a:gd name="T8" fmla="*/ 0 60000 65536"/>
                  </a:gdLst>
                  <a:ahLst/>
                  <a:cxnLst>
                    <a:cxn ang="T6">
                      <a:pos x="T0" y="T1"/>
                    </a:cxn>
                    <a:cxn ang="T7">
                      <a:pos x="T2" y="T3"/>
                    </a:cxn>
                    <a:cxn ang="T8">
                      <a:pos x="T4" y="T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85" name="Freeform 54"/>
                <p:cNvSpPr>
                  <a:spLocks/>
                </p:cNvSpPr>
                <p:nvPr userDrawn="1"/>
              </p:nvSpPr>
              <p:spPr bwMode="ltGray">
                <a:xfrm>
                  <a:off x="1379" y="617"/>
                  <a:ext cx="21" cy="17"/>
                </a:xfrm>
                <a:custGeom>
                  <a:avLst/>
                  <a:gdLst>
                    <a:gd name="T0" fmla="*/ 11 w 22"/>
                    <a:gd name="T1" fmla="*/ 10 h 20"/>
                    <a:gd name="T2" fmla="*/ 15 w 22"/>
                    <a:gd name="T3" fmla="*/ 0 h 20"/>
                    <a:gd name="T4" fmla="*/ 19 w 22"/>
                    <a:gd name="T5" fmla="*/ 10 h 20"/>
                    <a:gd name="T6" fmla="*/ 8 w 22"/>
                    <a:gd name="T7" fmla="*/ 17 h 20"/>
                    <a:gd name="T8" fmla="*/ 11 w 22"/>
                    <a:gd name="T9" fmla="*/ 10 h 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86" name="Freeform 55"/>
                <p:cNvSpPr>
                  <a:spLocks/>
                </p:cNvSpPr>
                <p:nvPr userDrawn="1"/>
              </p:nvSpPr>
              <p:spPr bwMode="ltGray">
                <a:xfrm>
                  <a:off x="453" y="275"/>
                  <a:ext cx="58" cy="24"/>
                </a:xfrm>
                <a:custGeom>
                  <a:avLst/>
                  <a:gdLst>
                    <a:gd name="T0" fmla="*/ 24 w 57"/>
                    <a:gd name="T1" fmla="*/ 14 h 30"/>
                    <a:gd name="T2" fmla="*/ 33 w 57"/>
                    <a:gd name="T3" fmla="*/ 5 h 30"/>
                    <a:gd name="T4" fmla="*/ 37 w 57"/>
                    <a:gd name="T5" fmla="*/ 24 h 30"/>
                    <a:gd name="T6" fmla="*/ 24 w 57"/>
                    <a:gd name="T7" fmla="*/ 14 h 3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87" name="Freeform 56"/>
                <p:cNvSpPr>
                  <a:spLocks/>
                </p:cNvSpPr>
                <p:nvPr userDrawn="1"/>
              </p:nvSpPr>
              <p:spPr bwMode="ltGray">
                <a:xfrm>
                  <a:off x="1161" y="50"/>
                  <a:ext cx="691" cy="569"/>
                </a:xfrm>
                <a:custGeom>
                  <a:avLst/>
                  <a:gdLst>
                    <a:gd name="T0" fmla="*/ 472 w 693"/>
                    <a:gd name="T1" fmla="*/ 379 h 696"/>
                    <a:gd name="T2" fmla="*/ 392 w 693"/>
                    <a:gd name="T3" fmla="*/ 370 h 696"/>
                    <a:gd name="T4" fmla="*/ 324 w 693"/>
                    <a:gd name="T5" fmla="*/ 337 h 696"/>
                    <a:gd name="T6" fmla="*/ 264 w 693"/>
                    <a:gd name="T7" fmla="*/ 327 h 696"/>
                    <a:gd name="T8" fmla="*/ 236 w 693"/>
                    <a:gd name="T9" fmla="*/ 340 h 696"/>
                    <a:gd name="T10" fmla="*/ 260 w 693"/>
                    <a:gd name="T11" fmla="*/ 350 h 696"/>
                    <a:gd name="T12" fmla="*/ 292 w 693"/>
                    <a:gd name="T13" fmla="*/ 383 h 696"/>
                    <a:gd name="T14" fmla="*/ 320 w 693"/>
                    <a:gd name="T15" fmla="*/ 389 h 696"/>
                    <a:gd name="T16" fmla="*/ 332 w 693"/>
                    <a:gd name="T17" fmla="*/ 438 h 696"/>
                    <a:gd name="T18" fmla="*/ 312 w 693"/>
                    <a:gd name="T19" fmla="*/ 451 h 696"/>
                    <a:gd name="T20" fmla="*/ 260 w 693"/>
                    <a:gd name="T21" fmla="*/ 504 h 696"/>
                    <a:gd name="T22" fmla="*/ 224 w 693"/>
                    <a:gd name="T23" fmla="*/ 513 h 696"/>
                    <a:gd name="T24" fmla="*/ 97 w 693"/>
                    <a:gd name="T25" fmla="*/ 569 h 696"/>
                    <a:gd name="T26" fmla="*/ 77 w 693"/>
                    <a:gd name="T27" fmla="*/ 504 h 696"/>
                    <a:gd name="T28" fmla="*/ 45 w 693"/>
                    <a:gd name="T29" fmla="*/ 428 h 696"/>
                    <a:gd name="T30" fmla="*/ 33 w 693"/>
                    <a:gd name="T31" fmla="*/ 366 h 696"/>
                    <a:gd name="T32" fmla="*/ 53 w 693"/>
                    <a:gd name="T33" fmla="*/ 281 h 696"/>
                    <a:gd name="T34" fmla="*/ 17 w 693"/>
                    <a:gd name="T35" fmla="*/ 320 h 696"/>
                    <a:gd name="T36" fmla="*/ 81 w 693"/>
                    <a:gd name="T37" fmla="*/ 229 h 696"/>
                    <a:gd name="T38" fmla="*/ 113 w 693"/>
                    <a:gd name="T39" fmla="*/ 167 h 696"/>
                    <a:gd name="T40" fmla="*/ 37 w 693"/>
                    <a:gd name="T41" fmla="*/ 167 h 696"/>
                    <a:gd name="T42" fmla="*/ 1 w 693"/>
                    <a:gd name="T43" fmla="*/ 160 h 696"/>
                    <a:gd name="T44" fmla="*/ 25 w 693"/>
                    <a:gd name="T45" fmla="*/ 114 h 696"/>
                    <a:gd name="T46" fmla="*/ 97 w 693"/>
                    <a:gd name="T47" fmla="*/ 92 h 696"/>
                    <a:gd name="T48" fmla="*/ 220 w 693"/>
                    <a:gd name="T49" fmla="*/ 101 h 696"/>
                    <a:gd name="T50" fmla="*/ 228 w 693"/>
                    <a:gd name="T51" fmla="*/ 52 h 696"/>
                    <a:gd name="T52" fmla="*/ 260 w 693"/>
                    <a:gd name="T53" fmla="*/ 0 h 696"/>
                    <a:gd name="T54" fmla="*/ 356 w 693"/>
                    <a:gd name="T55" fmla="*/ 36 h 696"/>
                    <a:gd name="T56" fmla="*/ 328 w 693"/>
                    <a:gd name="T57" fmla="*/ 72 h 696"/>
                    <a:gd name="T58" fmla="*/ 300 w 693"/>
                    <a:gd name="T59" fmla="*/ 144 h 696"/>
                    <a:gd name="T60" fmla="*/ 360 w 693"/>
                    <a:gd name="T61" fmla="*/ 157 h 696"/>
                    <a:gd name="T62" fmla="*/ 372 w 693"/>
                    <a:gd name="T63" fmla="*/ 111 h 696"/>
                    <a:gd name="T64" fmla="*/ 416 w 693"/>
                    <a:gd name="T65" fmla="*/ 75 h 696"/>
                    <a:gd name="T66" fmla="*/ 496 w 693"/>
                    <a:gd name="T67" fmla="*/ 72 h 696"/>
                    <a:gd name="T68" fmla="*/ 527 w 693"/>
                    <a:gd name="T69" fmla="*/ 43 h 696"/>
                    <a:gd name="T70" fmla="*/ 539 w 693"/>
                    <a:gd name="T71" fmla="*/ 376 h 69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88" name="Freeform 57"/>
                <p:cNvSpPr>
                  <a:spLocks/>
                </p:cNvSpPr>
                <p:nvPr userDrawn="1"/>
              </p:nvSpPr>
              <p:spPr bwMode="ltGray">
                <a:xfrm>
                  <a:off x="689" y="6"/>
                  <a:ext cx="1386" cy="232"/>
                </a:xfrm>
                <a:custGeom>
                  <a:avLst/>
                  <a:gdLst>
                    <a:gd name="T0" fmla="*/ 1228 w 931"/>
                    <a:gd name="T1" fmla="*/ 0 h 149"/>
                    <a:gd name="T2" fmla="*/ 213 w 931"/>
                    <a:gd name="T3" fmla="*/ 45 h 149"/>
                    <a:gd name="T4" fmla="*/ 135 w 931"/>
                    <a:gd name="T5" fmla="*/ 65 h 149"/>
                    <a:gd name="T6" fmla="*/ 92 w 931"/>
                    <a:gd name="T7" fmla="*/ 65 h 149"/>
                    <a:gd name="T8" fmla="*/ 33 w 931"/>
                    <a:gd name="T9" fmla="*/ 120 h 149"/>
                    <a:gd name="T10" fmla="*/ 0 w 931"/>
                    <a:gd name="T11" fmla="*/ 163 h 149"/>
                    <a:gd name="T12" fmla="*/ 88 w 931"/>
                    <a:gd name="T13" fmla="*/ 179 h 149"/>
                    <a:gd name="T14" fmla="*/ 144 w 931"/>
                    <a:gd name="T15" fmla="*/ 149 h 149"/>
                    <a:gd name="T16" fmla="*/ 161 w 931"/>
                    <a:gd name="T17" fmla="*/ 131 h 149"/>
                    <a:gd name="T18" fmla="*/ 249 w 931"/>
                    <a:gd name="T19" fmla="*/ 81 h 149"/>
                    <a:gd name="T20" fmla="*/ 320 w 931"/>
                    <a:gd name="T21" fmla="*/ 72 h 149"/>
                    <a:gd name="T22" fmla="*/ 353 w 931"/>
                    <a:gd name="T23" fmla="*/ 146 h 149"/>
                    <a:gd name="T24" fmla="*/ 280 w 931"/>
                    <a:gd name="T25" fmla="*/ 170 h 149"/>
                    <a:gd name="T26" fmla="*/ 344 w 931"/>
                    <a:gd name="T27" fmla="*/ 176 h 149"/>
                    <a:gd name="T28" fmla="*/ 372 w 931"/>
                    <a:gd name="T29" fmla="*/ 140 h 149"/>
                    <a:gd name="T30" fmla="*/ 396 w 931"/>
                    <a:gd name="T31" fmla="*/ 143 h 149"/>
                    <a:gd name="T32" fmla="*/ 377 w 931"/>
                    <a:gd name="T33" fmla="*/ 84 h 149"/>
                    <a:gd name="T34" fmla="*/ 396 w 931"/>
                    <a:gd name="T35" fmla="*/ 69 h 149"/>
                    <a:gd name="T36" fmla="*/ 412 w 931"/>
                    <a:gd name="T37" fmla="*/ 137 h 149"/>
                    <a:gd name="T38" fmla="*/ 396 w 931"/>
                    <a:gd name="T39" fmla="*/ 176 h 149"/>
                    <a:gd name="T40" fmla="*/ 441 w 931"/>
                    <a:gd name="T41" fmla="*/ 202 h 149"/>
                    <a:gd name="T42" fmla="*/ 445 w 931"/>
                    <a:gd name="T43" fmla="*/ 143 h 149"/>
                    <a:gd name="T44" fmla="*/ 493 w 931"/>
                    <a:gd name="T45" fmla="*/ 160 h 149"/>
                    <a:gd name="T46" fmla="*/ 569 w 931"/>
                    <a:gd name="T47" fmla="*/ 114 h 149"/>
                    <a:gd name="T48" fmla="*/ 609 w 931"/>
                    <a:gd name="T49" fmla="*/ 78 h 149"/>
                    <a:gd name="T50" fmla="*/ 654 w 931"/>
                    <a:gd name="T51" fmla="*/ 87 h 149"/>
                    <a:gd name="T52" fmla="*/ 677 w 931"/>
                    <a:gd name="T53" fmla="*/ 78 h 149"/>
                    <a:gd name="T54" fmla="*/ 642 w 931"/>
                    <a:gd name="T55" fmla="*/ 69 h 149"/>
                    <a:gd name="T56" fmla="*/ 706 w 931"/>
                    <a:gd name="T57" fmla="*/ 54 h 149"/>
                    <a:gd name="T58" fmla="*/ 810 w 931"/>
                    <a:gd name="T59" fmla="*/ 84 h 149"/>
                    <a:gd name="T60" fmla="*/ 865 w 931"/>
                    <a:gd name="T61" fmla="*/ 65 h 149"/>
                    <a:gd name="T62" fmla="*/ 869 w 931"/>
                    <a:gd name="T63" fmla="*/ 98 h 149"/>
                    <a:gd name="T64" fmla="*/ 846 w 931"/>
                    <a:gd name="T65" fmla="*/ 157 h 149"/>
                    <a:gd name="T66" fmla="*/ 910 w 931"/>
                    <a:gd name="T67" fmla="*/ 137 h 149"/>
                    <a:gd name="T68" fmla="*/ 929 w 931"/>
                    <a:gd name="T69" fmla="*/ 125 h 149"/>
                    <a:gd name="T70" fmla="*/ 965 w 931"/>
                    <a:gd name="T71" fmla="*/ 95 h 149"/>
                    <a:gd name="T72" fmla="*/ 1182 w 931"/>
                    <a:gd name="T73" fmla="*/ 131 h 14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89" name="Freeform 58"/>
                <p:cNvSpPr>
                  <a:spLocks/>
                </p:cNvSpPr>
                <p:nvPr userDrawn="1"/>
              </p:nvSpPr>
              <p:spPr bwMode="ltGray">
                <a:xfrm>
                  <a:off x="971" y="91"/>
                  <a:ext cx="30" cy="25"/>
                </a:xfrm>
                <a:custGeom>
                  <a:avLst/>
                  <a:gdLst>
                    <a:gd name="T0" fmla="*/ 3 w 31"/>
                    <a:gd name="T1" fmla="*/ 23 h 30"/>
                    <a:gd name="T2" fmla="*/ 30 w 31"/>
                    <a:gd name="T3" fmla="*/ 0 h 30"/>
                    <a:gd name="T4" fmla="*/ 18 w 31"/>
                    <a:gd name="T5" fmla="*/ 20 h 30"/>
                    <a:gd name="T6" fmla="*/ 3 w 31"/>
                    <a:gd name="T7" fmla="*/ 23 h 3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90" name="Freeform 59"/>
                <p:cNvSpPr>
                  <a:spLocks/>
                </p:cNvSpPr>
                <p:nvPr userDrawn="1"/>
              </p:nvSpPr>
              <p:spPr bwMode="ltGray">
                <a:xfrm>
                  <a:off x="935" y="125"/>
                  <a:ext cx="45" cy="27"/>
                </a:xfrm>
                <a:custGeom>
                  <a:avLst/>
                  <a:gdLst>
                    <a:gd name="T0" fmla="*/ 6 w 44"/>
                    <a:gd name="T1" fmla="*/ 27 h 32"/>
                    <a:gd name="T2" fmla="*/ 23 w 44"/>
                    <a:gd name="T3" fmla="*/ 0 h 32"/>
                    <a:gd name="T4" fmla="*/ 39 w 44"/>
                    <a:gd name="T5" fmla="*/ 3 h 32"/>
                    <a:gd name="T6" fmla="*/ 6 w 44"/>
                    <a:gd name="T7" fmla="*/ 27 h 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91" name="Freeform 60"/>
                <p:cNvSpPr>
                  <a:spLocks/>
                </p:cNvSpPr>
                <p:nvPr userDrawn="1"/>
              </p:nvSpPr>
              <p:spPr bwMode="ltGray">
                <a:xfrm>
                  <a:off x="1081" y="226"/>
                  <a:ext cx="75" cy="14"/>
                </a:xfrm>
                <a:custGeom>
                  <a:avLst/>
                  <a:gdLst>
                    <a:gd name="T0" fmla="*/ 37 w 76"/>
                    <a:gd name="T1" fmla="*/ 14 h 18"/>
                    <a:gd name="T2" fmla="*/ 25 w 76"/>
                    <a:gd name="T3" fmla="*/ 2 h 18"/>
                    <a:gd name="T4" fmla="*/ 37 w 76"/>
                    <a:gd name="T5" fmla="*/ 14 h 18"/>
                    <a:gd name="T6" fmla="*/ 0 60000 65536"/>
                    <a:gd name="T7" fmla="*/ 0 60000 65536"/>
                    <a:gd name="T8" fmla="*/ 0 60000 65536"/>
                  </a:gdLst>
                  <a:ahLst/>
                  <a:cxnLst>
                    <a:cxn ang="T6">
                      <a:pos x="T0" y="T1"/>
                    </a:cxn>
                    <a:cxn ang="T7">
                      <a:pos x="T2" y="T3"/>
                    </a:cxn>
                    <a:cxn ang="T8">
                      <a:pos x="T4" y="T5"/>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92" name="Freeform 61"/>
                <p:cNvSpPr>
                  <a:spLocks/>
                </p:cNvSpPr>
                <p:nvPr userDrawn="1"/>
              </p:nvSpPr>
              <p:spPr bwMode="ltGray">
                <a:xfrm>
                  <a:off x="1210" y="223"/>
                  <a:ext cx="42" cy="37"/>
                </a:xfrm>
                <a:custGeom>
                  <a:avLst/>
                  <a:gdLst>
                    <a:gd name="T0" fmla="*/ 0 w 42"/>
                    <a:gd name="T1" fmla="*/ 18 h 44"/>
                    <a:gd name="T2" fmla="*/ 12 w 42"/>
                    <a:gd name="T3" fmla="*/ 8 h 44"/>
                    <a:gd name="T4" fmla="*/ 0 w 42"/>
                    <a:gd name="T5" fmla="*/ 18 h 44"/>
                    <a:gd name="T6" fmla="*/ 0 60000 65536"/>
                    <a:gd name="T7" fmla="*/ 0 60000 65536"/>
                    <a:gd name="T8" fmla="*/ 0 60000 65536"/>
                  </a:gdLst>
                  <a:ahLst/>
                  <a:cxnLst>
                    <a:cxn ang="T6">
                      <a:pos x="T0" y="T1"/>
                    </a:cxn>
                    <a:cxn ang="T7">
                      <a:pos x="T2" y="T3"/>
                    </a:cxn>
                    <a:cxn ang="T8">
                      <a:pos x="T4" y="T5"/>
                    </a:cxn>
                  </a:cxnLst>
                  <a:rect l="0" t="0" r="r" b="b"/>
                  <a:pathLst>
                    <a:path w="42" h="44">
                      <a:moveTo>
                        <a:pt x="0" y="21"/>
                      </a:moveTo>
                      <a:cubicBezTo>
                        <a:pt x="4" y="17"/>
                        <a:pt x="7" y="11"/>
                        <a:pt x="12" y="9"/>
                      </a:cubicBezTo>
                      <a:cubicBezTo>
                        <a:pt x="42" y="0"/>
                        <a:pt x="23" y="44"/>
                        <a:pt x="0" y="2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93" name="Freeform 62"/>
                <p:cNvSpPr>
                  <a:spLocks/>
                </p:cNvSpPr>
                <p:nvPr userDrawn="1"/>
              </p:nvSpPr>
              <p:spPr bwMode="ltGray">
                <a:xfrm>
                  <a:off x="865" y="123"/>
                  <a:ext cx="33" cy="24"/>
                </a:xfrm>
                <a:custGeom>
                  <a:avLst/>
                  <a:gdLst>
                    <a:gd name="T0" fmla="*/ 7 w 31"/>
                    <a:gd name="T1" fmla="*/ 18 h 30"/>
                    <a:gd name="T2" fmla="*/ 33 w 31"/>
                    <a:gd name="T3" fmla="*/ 8 h 30"/>
                    <a:gd name="T4" fmla="*/ 7 w 31"/>
                    <a:gd name="T5" fmla="*/ 18 h 30"/>
                    <a:gd name="T6" fmla="*/ 0 60000 65536"/>
                    <a:gd name="T7" fmla="*/ 0 60000 65536"/>
                    <a:gd name="T8" fmla="*/ 0 60000 65536"/>
                  </a:gdLst>
                  <a:ahLst/>
                  <a:cxnLst>
                    <a:cxn ang="T6">
                      <a:pos x="T0" y="T1"/>
                    </a:cxn>
                    <a:cxn ang="T7">
                      <a:pos x="T2" y="T3"/>
                    </a:cxn>
                    <a:cxn ang="T8">
                      <a:pos x="T4" y="T5"/>
                    </a:cxn>
                  </a:cxnLst>
                  <a:rect l="0" t="0" r="r" b="b"/>
                  <a:pathLst>
                    <a:path w="31" h="30">
                      <a:moveTo>
                        <a:pt x="7" y="22"/>
                      </a:moveTo>
                      <a:cubicBezTo>
                        <a:pt x="0" y="0"/>
                        <a:pt x="15" y="6"/>
                        <a:pt x="31" y="10"/>
                      </a:cubicBezTo>
                      <a:cubicBezTo>
                        <a:pt x="14" y="16"/>
                        <a:pt x="15" y="30"/>
                        <a:pt x="7" y="2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 name="Group 63"/>
              <p:cNvGrpSpPr>
                <a:grpSpLocks/>
              </p:cNvGrpSpPr>
              <p:nvPr userDrawn="1"/>
            </p:nvGrpSpPr>
            <p:grpSpPr bwMode="auto">
              <a:xfrm>
                <a:off x="7" y="-154"/>
                <a:ext cx="5739" cy="418"/>
                <a:chOff x="1056" y="111"/>
                <a:chExt cx="2448" cy="418"/>
              </a:xfrm>
            </p:grpSpPr>
            <p:sp>
              <p:nvSpPr>
                <p:cNvPr id="27" name="Line 64"/>
                <p:cNvSpPr>
                  <a:spLocks noChangeShapeType="1"/>
                </p:cNvSpPr>
                <p:nvPr/>
              </p:nvSpPr>
              <p:spPr bwMode="white">
                <a:xfrm>
                  <a:off x="1056" y="332"/>
                  <a:ext cx="2448" cy="0"/>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 name="Line 65"/>
                <p:cNvSpPr>
                  <a:spLocks noChangeShapeType="1"/>
                </p:cNvSpPr>
                <p:nvPr/>
              </p:nvSpPr>
              <p:spPr bwMode="white">
                <a:xfrm>
                  <a:off x="1254" y="111"/>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 name="Line 66"/>
                <p:cNvSpPr>
                  <a:spLocks noChangeShapeType="1"/>
                </p:cNvSpPr>
                <p:nvPr/>
              </p:nvSpPr>
              <p:spPr bwMode="white">
                <a:xfrm>
                  <a:off x="1482" y="111"/>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 name="Line 67"/>
                <p:cNvSpPr>
                  <a:spLocks noChangeShapeType="1"/>
                </p:cNvSpPr>
                <p:nvPr/>
              </p:nvSpPr>
              <p:spPr bwMode="white">
                <a:xfrm>
                  <a:off x="1710" y="111"/>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 name="Line 68"/>
                <p:cNvSpPr>
                  <a:spLocks noChangeShapeType="1"/>
                </p:cNvSpPr>
                <p:nvPr/>
              </p:nvSpPr>
              <p:spPr bwMode="white">
                <a:xfrm>
                  <a:off x="1938" y="111"/>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 name="Line 69"/>
                <p:cNvSpPr>
                  <a:spLocks noChangeShapeType="1"/>
                </p:cNvSpPr>
                <p:nvPr/>
              </p:nvSpPr>
              <p:spPr bwMode="white">
                <a:xfrm>
                  <a:off x="2166" y="111"/>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 name="Line 70"/>
                <p:cNvSpPr>
                  <a:spLocks noChangeShapeType="1"/>
                </p:cNvSpPr>
                <p:nvPr/>
              </p:nvSpPr>
              <p:spPr bwMode="white">
                <a:xfrm>
                  <a:off x="2394" y="111"/>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 name="Line 71"/>
                <p:cNvSpPr>
                  <a:spLocks noChangeShapeType="1"/>
                </p:cNvSpPr>
                <p:nvPr/>
              </p:nvSpPr>
              <p:spPr bwMode="white">
                <a:xfrm>
                  <a:off x="2622" y="111"/>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 name="Line 72"/>
                <p:cNvSpPr>
                  <a:spLocks noChangeShapeType="1"/>
                </p:cNvSpPr>
                <p:nvPr/>
              </p:nvSpPr>
              <p:spPr bwMode="white">
                <a:xfrm>
                  <a:off x="2850" y="111"/>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 name="Line 73"/>
                <p:cNvSpPr>
                  <a:spLocks noChangeShapeType="1"/>
                </p:cNvSpPr>
                <p:nvPr/>
              </p:nvSpPr>
              <p:spPr bwMode="white">
                <a:xfrm>
                  <a:off x="3078" y="111"/>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7" name="Line 74"/>
                <p:cNvSpPr>
                  <a:spLocks noChangeShapeType="1"/>
                </p:cNvSpPr>
                <p:nvPr/>
              </p:nvSpPr>
              <p:spPr bwMode="white">
                <a:xfrm>
                  <a:off x="3306" y="111"/>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1" name="Group 75"/>
              <p:cNvGrpSpPr>
                <a:grpSpLocks/>
              </p:cNvGrpSpPr>
              <p:nvPr userDrawn="1"/>
            </p:nvGrpSpPr>
            <p:grpSpPr bwMode="auto">
              <a:xfrm>
                <a:off x="-1261" y="-1"/>
                <a:ext cx="2098" cy="1030"/>
                <a:chOff x="1208" y="109"/>
                <a:chExt cx="2098" cy="423"/>
              </a:xfrm>
            </p:grpSpPr>
            <p:sp>
              <p:nvSpPr>
                <p:cNvPr id="12" name="Line 76"/>
                <p:cNvSpPr>
                  <a:spLocks noChangeShapeType="1"/>
                </p:cNvSpPr>
                <p:nvPr/>
              </p:nvSpPr>
              <p:spPr bwMode="ltGray">
                <a:xfrm>
                  <a:off x="2850" y="110"/>
                  <a:ext cx="0" cy="142"/>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 name="Line 77"/>
                <p:cNvSpPr>
                  <a:spLocks noChangeShapeType="1"/>
                </p:cNvSpPr>
                <p:nvPr/>
              </p:nvSpPr>
              <p:spPr bwMode="ltGray">
                <a:xfrm>
                  <a:off x="2972" y="332"/>
                  <a:ext cx="70"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 name="Line 78"/>
                <p:cNvSpPr>
                  <a:spLocks noChangeShapeType="1"/>
                </p:cNvSpPr>
                <p:nvPr/>
              </p:nvSpPr>
              <p:spPr bwMode="ltGray">
                <a:xfrm>
                  <a:off x="3078" y="350"/>
                  <a:ext cx="0" cy="28"/>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 name="Line 79"/>
                <p:cNvSpPr>
                  <a:spLocks noChangeShapeType="1"/>
                </p:cNvSpPr>
                <p:nvPr/>
              </p:nvSpPr>
              <p:spPr bwMode="ltGray">
                <a:xfrm>
                  <a:off x="3306" y="450"/>
                  <a:ext cx="0" cy="79"/>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 name="Line 80"/>
                <p:cNvSpPr>
                  <a:spLocks noChangeShapeType="1"/>
                </p:cNvSpPr>
                <p:nvPr/>
              </p:nvSpPr>
              <p:spPr bwMode="ltGray">
                <a:xfrm>
                  <a:off x="2166" y="114"/>
                  <a:ext cx="0" cy="62"/>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 name="Line 81"/>
                <p:cNvSpPr>
                  <a:spLocks noChangeShapeType="1"/>
                </p:cNvSpPr>
                <p:nvPr/>
              </p:nvSpPr>
              <p:spPr bwMode="ltGray">
                <a:xfrm>
                  <a:off x="1938" y="111"/>
                  <a:ext cx="0" cy="337"/>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 name="Line 82"/>
                <p:cNvSpPr>
                  <a:spLocks noChangeShapeType="1"/>
                </p:cNvSpPr>
                <p:nvPr/>
              </p:nvSpPr>
              <p:spPr bwMode="ltGray">
                <a:xfrm flipH="1">
                  <a:off x="1912" y="332"/>
                  <a:ext cx="68"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 name="Line 83"/>
                <p:cNvSpPr>
                  <a:spLocks noChangeShapeType="1"/>
                </p:cNvSpPr>
                <p:nvPr/>
              </p:nvSpPr>
              <p:spPr bwMode="ltGray">
                <a:xfrm>
                  <a:off x="1778" y="332"/>
                  <a:ext cx="60"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 name="Line 84"/>
                <p:cNvSpPr>
                  <a:spLocks noChangeShapeType="1"/>
                </p:cNvSpPr>
                <p:nvPr/>
              </p:nvSpPr>
              <p:spPr bwMode="ltGray">
                <a:xfrm flipH="1">
                  <a:off x="1578" y="332"/>
                  <a:ext cx="82"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 name="Line 85"/>
                <p:cNvSpPr>
                  <a:spLocks noChangeShapeType="1"/>
                </p:cNvSpPr>
                <p:nvPr/>
              </p:nvSpPr>
              <p:spPr bwMode="ltGray">
                <a:xfrm>
                  <a:off x="1208" y="332"/>
                  <a:ext cx="348"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 name="Line 86"/>
                <p:cNvSpPr>
                  <a:spLocks noChangeShapeType="1"/>
                </p:cNvSpPr>
                <p:nvPr/>
              </p:nvSpPr>
              <p:spPr bwMode="ltGray">
                <a:xfrm>
                  <a:off x="1480" y="234"/>
                  <a:ext cx="0" cy="298"/>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 name="Line 87"/>
                <p:cNvSpPr>
                  <a:spLocks noChangeShapeType="1"/>
                </p:cNvSpPr>
                <p:nvPr/>
              </p:nvSpPr>
              <p:spPr bwMode="ltGray">
                <a:xfrm>
                  <a:off x="1254" y="252"/>
                  <a:ext cx="0" cy="156"/>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 name="Line 88"/>
                <p:cNvSpPr>
                  <a:spLocks noChangeShapeType="1"/>
                </p:cNvSpPr>
                <p:nvPr/>
              </p:nvSpPr>
              <p:spPr bwMode="ltGray">
                <a:xfrm flipH="1" flipV="1">
                  <a:off x="1482" y="109"/>
                  <a:ext cx="0" cy="27"/>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 name="Line 89"/>
                <p:cNvSpPr>
                  <a:spLocks noChangeShapeType="1"/>
                </p:cNvSpPr>
                <p:nvPr/>
              </p:nvSpPr>
              <p:spPr bwMode="ltGray">
                <a:xfrm>
                  <a:off x="1710" y="180"/>
                  <a:ext cx="0" cy="96"/>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 name="Line 90"/>
                <p:cNvSpPr>
                  <a:spLocks noChangeShapeType="1"/>
                </p:cNvSpPr>
                <p:nvPr/>
              </p:nvSpPr>
              <p:spPr bwMode="ltGray">
                <a:xfrm flipV="1">
                  <a:off x="1710" y="111"/>
                  <a:ext cx="0" cy="22"/>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pic>
          <p:nvPicPr>
            <p:cNvPr id="7" name="Picture 91" descr="earth"/>
            <p:cNvPicPr>
              <a:picLocks noChangeAspect="1" noChangeArrowheads="1"/>
            </p:cNvPicPr>
            <p:nvPr userDrawn="1"/>
          </p:nvPicPr>
          <p:blipFill>
            <a:blip r:embed="rId2">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gray">
            <a:xfrm>
              <a:off x="336" y="1566"/>
              <a:ext cx="690" cy="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212" name="Rectangle 92"/>
          <p:cNvSpPr>
            <a:spLocks noGrp="1" noChangeArrowheads="1"/>
          </p:cNvSpPr>
          <p:nvPr>
            <p:ph type="ctrTitle"/>
          </p:nvPr>
        </p:nvSpPr>
        <p:spPr>
          <a:xfrm>
            <a:off x="1828800" y="1828800"/>
            <a:ext cx="6934200" cy="2362200"/>
          </a:xfrm>
        </p:spPr>
        <p:txBody>
          <a:bodyPr/>
          <a:lstStyle>
            <a:lvl1pPr>
              <a:defRPr b="1"/>
            </a:lvl1pPr>
          </a:lstStyle>
          <a:p>
            <a:r>
              <a:rPr lang="en-US" dirty="0" smtClean="0"/>
              <a:t>Click to edit Master title style</a:t>
            </a:r>
            <a:endParaRPr lang="en-US" dirty="0"/>
          </a:p>
        </p:txBody>
      </p:sp>
      <p:sp>
        <p:nvSpPr>
          <p:cNvPr id="5213" name="Rectangle 93"/>
          <p:cNvSpPr>
            <a:spLocks noGrp="1" noChangeArrowheads="1"/>
          </p:cNvSpPr>
          <p:nvPr>
            <p:ph type="subTitle" idx="1"/>
          </p:nvPr>
        </p:nvSpPr>
        <p:spPr>
          <a:xfrm>
            <a:off x="1828800" y="4572000"/>
            <a:ext cx="6934200" cy="1295400"/>
          </a:xfrm>
        </p:spPr>
        <p:txBody>
          <a:bodyPr/>
          <a:lstStyle>
            <a:lvl1pPr marL="0" indent="0">
              <a:buFontTx/>
              <a:buNone/>
              <a:defRPr/>
            </a:lvl1pPr>
          </a:lstStyle>
          <a:p>
            <a:r>
              <a:rPr lang="en-US" smtClean="0"/>
              <a:t>Click to edit Master subtitle style</a:t>
            </a:r>
            <a:endParaRPr lang="en-US"/>
          </a:p>
        </p:txBody>
      </p:sp>
      <p:sp>
        <p:nvSpPr>
          <p:cNvPr id="94" name="Rectangle 94"/>
          <p:cNvSpPr>
            <a:spLocks noGrp="1" noChangeArrowheads="1"/>
          </p:cNvSpPr>
          <p:nvPr>
            <p:ph type="dt" sz="half" idx="10"/>
          </p:nvPr>
        </p:nvSpPr>
        <p:spPr>
          <a:xfrm>
            <a:off x="533400" y="6324600"/>
            <a:ext cx="1905000" cy="457200"/>
          </a:xfrm>
        </p:spPr>
        <p:txBody>
          <a:bodyPr/>
          <a:lstStyle>
            <a:lvl1pPr>
              <a:defRPr smtClean="0"/>
            </a:lvl1pPr>
          </a:lstStyle>
          <a:p>
            <a:pPr>
              <a:defRPr/>
            </a:pPr>
            <a:fld id="{0470D7E6-6132-4959-A012-D3A7FBD26F27}" type="datetime1">
              <a:rPr lang="en-US"/>
              <a:pPr>
                <a:defRPr/>
              </a:pPr>
              <a:t>10/24/2022</a:t>
            </a:fld>
            <a:endParaRPr lang="en-US"/>
          </a:p>
        </p:txBody>
      </p:sp>
      <p:sp>
        <p:nvSpPr>
          <p:cNvPr id="95" name="Rectangle 95"/>
          <p:cNvSpPr>
            <a:spLocks noGrp="1" noChangeArrowheads="1"/>
          </p:cNvSpPr>
          <p:nvPr>
            <p:ph type="ftr" sz="quarter" idx="11"/>
          </p:nvPr>
        </p:nvSpPr>
        <p:spPr>
          <a:xfrm>
            <a:off x="1905000" y="6324600"/>
            <a:ext cx="5791200" cy="457200"/>
          </a:xfrm>
        </p:spPr>
        <p:txBody>
          <a:bodyPr/>
          <a:lstStyle>
            <a:lvl1pPr>
              <a:defRPr/>
            </a:lvl1pPr>
          </a:lstStyle>
          <a:p>
            <a:pPr>
              <a:defRPr/>
            </a:pPr>
            <a:r>
              <a:rPr lang="en-CA"/>
              <a:t>Options, Futures, and Other Derivatives, 9th Edition, Copyright © John C. Hull 2014</a:t>
            </a:r>
            <a:endParaRPr lang="en-US"/>
          </a:p>
        </p:txBody>
      </p:sp>
      <p:sp>
        <p:nvSpPr>
          <p:cNvPr id="96" name="Rectangle 96"/>
          <p:cNvSpPr>
            <a:spLocks noGrp="1" noChangeArrowheads="1"/>
          </p:cNvSpPr>
          <p:nvPr>
            <p:ph type="sldNum" sz="quarter" idx="12"/>
          </p:nvPr>
        </p:nvSpPr>
        <p:spPr>
          <a:xfrm>
            <a:off x="6858000" y="6324600"/>
            <a:ext cx="1905000" cy="457200"/>
          </a:xfrm>
        </p:spPr>
        <p:txBody>
          <a:bodyPr/>
          <a:lstStyle>
            <a:lvl1pPr>
              <a:defRPr/>
            </a:lvl1pPr>
          </a:lstStyle>
          <a:p>
            <a:fld id="{9231FE2E-9390-4561-9EEA-5F09E8D993C7}" type="slidenum">
              <a:rPr lang="en-US" altLang="en-US"/>
              <a:pPr/>
              <a:t>‹#›</a:t>
            </a:fld>
            <a:endParaRPr lang="en-US" altLang="en-US"/>
          </a:p>
        </p:txBody>
      </p:sp>
    </p:spTree>
    <p:extLst>
      <p:ext uri="{BB962C8B-B14F-4D97-AF65-F5344CB8AC3E}">
        <p14:creationId xmlns:p14="http://schemas.microsoft.com/office/powerpoint/2010/main" val="214673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1CD82FD-5C57-4D4F-A7B9-26C01A9F6540}" type="datetime1">
              <a:rPr lang="en-US"/>
              <a:pPr>
                <a:defRPr/>
              </a:pPr>
              <a:t>10/24/2022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CA"/>
              <a:t>Options, Futures, and Other Derivatives, 9th Edition, Copyright © John C. Hull 2014</a:t>
            </a:r>
            <a:endParaRPr lang="en-US"/>
          </a:p>
        </p:txBody>
      </p:sp>
      <p:sp>
        <p:nvSpPr>
          <p:cNvPr id="6" name="Rectangle 6"/>
          <p:cNvSpPr>
            <a:spLocks noGrp="1" noChangeArrowheads="1"/>
          </p:cNvSpPr>
          <p:nvPr>
            <p:ph type="sldNum" sz="quarter" idx="12"/>
          </p:nvPr>
        </p:nvSpPr>
        <p:spPr>
          <a:ln/>
        </p:spPr>
        <p:txBody>
          <a:bodyPr/>
          <a:lstStyle>
            <a:lvl1pPr>
              <a:defRPr/>
            </a:lvl1pPr>
          </a:lstStyle>
          <a:p>
            <a:fld id="{A1CEF2C8-41E7-4CE4-95A0-8DDA4E64753C}" type="slidenum">
              <a:rPr lang="en-US" altLang="en-US"/>
              <a:pPr/>
              <a:t>‹#›</a:t>
            </a:fld>
            <a:endParaRPr lang="en-US" altLang="en-US"/>
          </a:p>
        </p:txBody>
      </p:sp>
    </p:spTree>
    <p:extLst>
      <p:ext uri="{BB962C8B-B14F-4D97-AF65-F5344CB8AC3E}">
        <p14:creationId xmlns:p14="http://schemas.microsoft.com/office/powerpoint/2010/main" val="2342824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5563" y="930275"/>
            <a:ext cx="2052637" cy="53324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46063" y="930275"/>
            <a:ext cx="6007100" cy="53324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05DE66A-2D81-44A1-B70E-48394291F0DD}" type="datetime1">
              <a:rPr lang="en-US"/>
              <a:pPr>
                <a:defRPr/>
              </a:pPr>
              <a:t>10/24/2022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CA"/>
              <a:t>Options, Futures, and Other Derivatives, 9th Edition, Copyright © John C. Hull 2014</a:t>
            </a:r>
            <a:endParaRPr lang="en-US"/>
          </a:p>
        </p:txBody>
      </p:sp>
      <p:sp>
        <p:nvSpPr>
          <p:cNvPr id="6" name="Rectangle 6"/>
          <p:cNvSpPr>
            <a:spLocks noGrp="1" noChangeArrowheads="1"/>
          </p:cNvSpPr>
          <p:nvPr>
            <p:ph type="sldNum" sz="quarter" idx="12"/>
          </p:nvPr>
        </p:nvSpPr>
        <p:spPr>
          <a:ln/>
        </p:spPr>
        <p:txBody>
          <a:bodyPr/>
          <a:lstStyle>
            <a:lvl1pPr>
              <a:defRPr/>
            </a:lvl1pPr>
          </a:lstStyle>
          <a:p>
            <a:fld id="{646287AB-D307-43FD-AFD3-64E36E77FBCA}" type="slidenum">
              <a:rPr lang="en-US" altLang="en-US"/>
              <a:pPr/>
              <a:t>‹#›</a:t>
            </a:fld>
            <a:endParaRPr lang="en-US" altLang="en-US"/>
          </a:p>
        </p:txBody>
      </p:sp>
    </p:spTree>
    <p:extLst>
      <p:ext uri="{BB962C8B-B14F-4D97-AF65-F5344CB8AC3E}">
        <p14:creationId xmlns:p14="http://schemas.microsoft.com/office/powerpoint/2010/main" val="2863847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smtClean="0"/>
            </a:lvl1pPr>
          </a:lstStyle>
          <a:p>
            <a:pPr>
              <a:defRPr/>
            </a:pPr>
            <a:fld id="{2F4F2BB7-B528-46A3-B410-7C4E8EDE55FC}" type="datetime1">
              <a:rPr lang="en-US"/>
              <a:pPr>
                <a:defRPr/>
              </a:pPr>
              <a:t>10/24/2022</a:t>
            </a:fld>
            <a:endParaRPr lang="en-US" dirty="0"/>
          </a:p>
        </p:txBody>
      </p:sp>
      <p:sp>
        <p:nvSpPr>
          <p:cNvPr id="5" name="Footer Placeholder 4"/>
          <p:cNvSpPr>
            <a:spLocks noGrp="1"/>
          </p:cNvSpPr>
          <p:nvPr>
            <p:ph type="ftr" sz="quarter" idx="11"/>
          </p:nvPr>
        </p:nvSpPr>
        <p:spPr>
          <a:xfrm>
            <a:off x="1600200" y="6248400"/>
            <a:ext cx="5029200" cy="457200"/>
          </a:xfrm>
        </p:spPr>
        <p:txBody>
          <a:bodyPr/>
          <a:lstStyle>
            <a:lvl1pPr>
              <a:defRPr/>
            </a:lvl1pPr>
          </a:lstStyle>
          <a:p>
            <a:pPr>
              <a:defRPr/>
            </a:pPr>
            <a:r>
              <a:rPr lang="en-CA"/>
              <a:t>Options, Futures, and Other Derivatives, 9th Edition, Copyright © John C. Hull 2014</a:t>
            </a:r>
            <a:endParaRPr lang="en-US"/>
          </a:p>
        </p:txBody>
      </p:sp>
      <p:sp>
        <p:nvSpPr>
          <p:cNvPr id="6" name="Slide Number Placeholder 5"/>
          <p:cNvSpPr>
            <a:spLocks noGrp="1"/>
          </p:cNvSpPr>
          <p:nvPr>
            <p:ph type="sldNum" sz="quarter" idx="12"/>
          </p:nvPr>
        </p:nvSpPr>
        <p:spPr/>
        <p:txBody>
          <a:bodyPr/>
          <a:lstStyle>
            <a:lvl1pPr>
              <a:defRPr/>
            </a:lvl1pPr>
          </a:lstStyle>
          <a:p>
            <a:fld id="{CC3ADAC2-5659-4466-8B40-6927B95986E0}" type="slidenum">
              <a:rPr lang="en-US" altLang="en-US"/>
              <a:pPr/>
              <a:t>‹#›</a:t>
            </a:fld>
            <a:endParaRPr lang="en-US" altLang="en-US"/>
          </a:p>
        </p:txBody>
      </p:sp>
    </p:spTree>
    <p:extLst>
      <p:ext uri="{BB962C8B-B14F-4D97-AF65-F5344CB8AC3E}">
        <p14:creationId xmlns:p14="http://schemas.microsoft.com/office/powerpoint/2010/main" val="2913720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978B0885-64A1-4BBA-87FB-370749D60A2F}" type="datetime1">
              <a:rPr lang="en-US"/>
              <a:pPr>
                <a:defRPr/>
              </a:pPr>
              <a:t>10/24/2022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CA"/>
              <a:t>Options, Futures, and Other Derivatives, 9th Edition, Copyright © John C. Hull 2014</a:t>
            </a:r>
            <a:endParaRPr lang="en-US"/>
          </a:p>
        </p:txBody>
      </p:sp>
      <p:sp>
        <p:nvSpPr>
          <p:cNvPr id="6" name="Rectangle 6"/>
          <p:cNvSpPr>
            <a:spLocks noGrp="1" noChangeArrowheads="1"/>
          </p:cNvSpPr>
          <p:nvPr>
            <p:ph type="sldNum" sz="quarter" idx="12"/>
          </p:nvPr>
        </p:nvSpPr>
        <p:spPr>
          <a:ln/>
        </p:spPr>
        <p:txBody>
          <a:bodyPr/>
          <a:lstStyle>
            <a:lvl1pPr>
              <a:defRPr/>
            </a:lvl1pPr>
          </a:lstStyle>
          <a:p>
            <a:fld id="{A970D873-0D0F-4D45-8C1B-ADD85180EC05}" type="slidenum">
              <a:rPr lang="en-US" altLang="en-US"/>
              <a:pPr/>
              <a:t>‹#›</a:t>
            </a:fld>
            <a:endParaRPr lang="en-US" altLang="en-US"/>
          </a:p>
        </p:txBody>
      </p:sp>
    </p:spTree>
    <p:extLst>
      <p:ext uri="{BB962C8B-B14F-4D97-AF65-F5344CB8AC3E}">
        <p14:creationId xmlns:p14="http://schemas.microsoft.com/office/powerpoint/2010/main" val="2971460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147888"/>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147888"/>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27640362-896D-4600-8F70-CFDE4D84929A}" type="datetime1">
              <a:rPr lang="en-US"/>
              <a:pPr>
                <a:defRPr/>
              </a:pPr>
              <a:t>10/24/2022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CA"/>
              <a:t>Options, Futures, and Other Derivatives, 9th Edition, Copyright © John C. Hull 2014</a:t>
            </a:r>
            <a:endParaRPr lang="en-US"/>
          </a:p>
        </p:txBody>
      </p:sp>
      <p:sp>
        <p:nvSpPr>
          <p:cNvPr id="7" name="Rectangle 6"/>
          <p:cNvSpPr>
            <a:spLocks noGrp="1" noChangeArrowheads="1"/>
          </p:cNvSpPr>
          <p:nvPr>
            <p:ph type="sldNum" sz="quarter" idx="12"/>
          </p:nvPr>
        </p:nvSpPr>
        <p:spPr>
          <a:ln/>
        </p:spPr>
        <p:txBody>
          <a:bodyPr/>
          <a:lstStyle>
            <a:lvl1pPr>
              <a:defRPr/>
            </a:lvl1pPr>
          </a:lstStyle>
          <a:p>
            <a:fld id="{EC76280E-5696-49A6-85FC-25A41EFB24EA}" type="slidenum">
              <a:rPr lang="en-US" altLang="en-US"/>
              <a:pPr/>
              <a:t>‹#›</a:t>
            </a:fld>
            <a:endParaRPr lang="en-US" altLang="en-US"/>
          </a:p>
        </p:txBody>
      </p:sp>
    </p:spTree>
    <p:extLst>
      <p:ext uri="{BB962C8B-B14F-4D97-AF65-F5344CB8AC3E}">
        <p14:creationId xmlns:p14="http://schemas.microsoft.com/office/powerpoint/2010/main" val="1976894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14634897-08E6-4C55-8A90-ED00F5E27835}" type="datetime1">
              <a:rPr lang="en-US"/>
              <a:pPr>
                <a:defRPr/>
              </a:pPr>
              <a:t>10/24/2022</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CA"/>
              <a:t>Options, Futures, and Other Derivatives, 9th Edition, Copyright © John C. Hull 2014</a:t>
            </a:r>
            <a:endParaRPr lang="en-US"/>
          </a:p>
        </p:txBody>
      </p:sp>
      <p:sp>
        <p:nvSpPr>
          <p:cNvPr id="9" name="Rectangle 6"/>
          <p:cNvSpPr>
            <a:spLocks noGrp="1" noChangeArrowheads="1"/>
          </p:cNvSpPr>
          <p:nvPr>
            <p:ph type="sldNum" sz="quarter" idx="12"/>
          </p:nvPr>
        </p:nvSpPr>
        <p:spPr>
          <a:ln/>
        </p:spPr>
        <p:txBody>
          <a:bodyPr/>
          <a:lstStyle>
            <a:lvl1pPr>
              <a:defRPr/>
            </a:lvl1pPr>
          </a:lstStyle>
          <a:p>
            <a:fld id="{25EE753A-7848-4DDB-93B2-965DAE964B14}" type="slidenum">
              <a:rPr lang="en-US" altLang="en-US"/>
              <a:pPr/>
              <a:t>‹#›</a:t>
            </a:fld>
            <a:endParaRPr lang="en-US" altLang="en-US"/>
          </a:p>
        </p:txBody>
      </p:sp>
    </p:spTree>
    <p:extLst>
      <p:ext uri="{BB962C8B-B14F-4D97-AF65-F5344CB8AC3E}">
        <p14:creationId xmlns:p14="http://schemas.microsoft.com/office/powerpoint/2010/main" val="1900897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smtClean="0"/>
            </a:lvl1pPr>
          </a:lstStyle>
          <a:p>
            <a:pPr>
              <a:defRPr/>
            </a:pPr>
            <a:fld id="{7FD4A861-CCEE-4677-8A92-886BA7C8C3B7}" type="datetime1">
              <a:rPr lang="en-US"/>
              <a:pPr>
                <a:defRPr/>
              </a:pPr>
              <a:t>10/24/2022</a:t>
            </a:fld>
            <a:endParaRPr lang="en-US"/>
          </a:p>
        </p:txBody>
      </p:sp>
      <p:sp>
        <p:nvSpPr>
          <p:cNvPr id="4" name="Footer Placeholder 3"/>
          <p:cNvSpPr>
            <a:spLocks noGrp="1"/>
          </p:cNvSpPr>
          <p:nvPr>
            <p:ph type="ftr" sz="quarter" idx="11"/>
          </p:nvPr>
        </p:nvSpPr>
        <p:spPr>
          <a:xfrm>
            <a:off x="2133600" y="6324600"/>
            <a:ext cx="4800600" cy="457200"/>
          </a:xfrm>
        </p:spPr>
        <p:txBody>
          <a:bodyPr/>
          <a:lstStyle>
            <a:lvl1pPr>
              <a:defRPr/>
            </a:lvl1pPr>
          </a:lstStyle>
          <a:p>
            <a:pPr>
              <a:defRPr/>
            </a:pPr>
            <a:r>
              <a:rPr lang="en-CA"/>
              <a:t>Options, Futures, and Other Derivatives, 9th Edition, Copyright © John C. Hull 2014</a:t>
            </a:r>
            <a:endParaRPr lang="en-US"/>
          </a:p>
        </p:txBody>
      </p:sp>
      <p:sp>
        <p:nvSpPr>
          <p:cNvPr id="5" name="Slide Number Placeholder 4"/>
          <p:cNvSpPr>
            <a:spLocks noGrp="1"/>
          </p:cNvSpPr>
          <p:nvPr>
            <p:ph type="sldNum" sz="quarter" idx="12"/>
          </p:nvPr>
        </p:nvSpPr>
        <p:spPr/>
        <p:txBody>
          <a:bodyPr/>
          <a:lstStyle>
            <a:lvl1pPr>
              <a:defRPr/>
            </a:lvl1pPr>
          </a:lstStyle>
          <a:p>
            <a:fld id="{76B67295-A7B3-4649-9C90-84824C0F5D70}" type="slidenum">
              <a:rPr lang="en-US" altLang="en-US"/>
              <a:pPr/>
              <a:t>‹#›</a:t>
            </a:fld>
            <a:endParaRPr lang="en-US" altLang="en-US"/>
          </a:p>
        </p:txBody>
      </p:sp>
    </p:spTree>
    <p:extLst>
      <p:ext uri="{BB962C8B-B14F-4D97-AF65-F5344CB8AC3E}">
        <p14:creationId xmlns:p14="http://schemas.microsoft.com/office/powerpoint/2010/main" val="2125091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AEA6B4DD-FE61-4902-AA4E-092D8C195DB3}" type="datetime1">
              <a:rPr lang="en-US"/>
              <a:pPr>
                <a:defRPr/>
              </a:pPr>
              <a:t>10/24/2022</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CA"/>
              <a:t>Options, Futures, and Other Derivatives, 9th Edition, Copyright © John C. Hull 2014</a:t>
            </a:r>
            <a:endParaRPr lang="en-US"/>
          </a:p>
        </p:txBody>
      </p:sp>
      <p:sp>
        <p:nvSpPr>
          <p:cNvPr id="4" name="Rectangle 6"/>
          <p:cNvSpPr>
            <a:spLocks noGrp="1" noChangeArrowheads="1"/>
          </p:cNvSpPr>
          <p:nvPr>
            <p:ph type="sldNum" sz="quarter" idx="12"/>
          </p:nvPr>
        </p:nvSpPr>
        <p:spPr>
          <a:ln/>
        </p:spPr>
        <p:txBody>
          <a:bodyPr/>
          <a:lstStyle>
            <a:lvl1pPr>
              <a:defRPr/>
            </a:lvl1pPr>
          </a:lstStyle>
          <a:p>
            <a:fld id="{27ABBC9E-9283-4EC1-B939-B451D0DC2203}" type="slidenum">
              <a:rPr lang="en-US" altLang="en-US"/>
              <a:pPr/>
              <a:t>‹#›</a:t>
            </a:fld>
            <a:endParaRPr lang="en-US" altLang="en-US"/>
          </a:p>
        </p:txBody>
      </p:sp>
    </p:spTree>
    <p:extLst>
      <p:ext uri="{BB962C8B-B14F-4D97-AF65-F5344CB8AC3E}">
        <p14:creationId xmlns:p14="http://schemas.microsoft.com/office/powerpoint/2010/main" val="2187002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7471F91-606F-4901-8424-EE0E1C54CEC7}" type="datetime1">
              <a:rPr lang="en-US"/>
              <a:pPr>
                <a:defRPr/>
              </a:pPr>
              <a:t>10/24/2022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CA"/>
              <a:t>Options, Futures, and Other Derivatives, 9th Edition, Copyright © John C. Hull 2014</a:t>
            </a:r>
            <a:endParaRPr lang="en-US"/>
          </a:p>
        </p:txBody>
      </p:sp>
      <p:sp>
        <p:nvSpPr>
          <p:cNvPr id="7" name="Rectangle 6"/>
          <p:cNvSpPr>
            <a:spLocks noGrp="1" noChangeArrowheads="1"/>
          </p:cNvSpPr>
          <p:nvPr>
            <p:ph type="sldNum" sz="quarter" idx="12"/>
          </p:nvPr>
        </p:nvSpPr>
        <p:spPr>
          <a:ln/>
        </p:spPr>
        <p:txBody>
          <a:bodyPr/>
          <a:lstStyle>
            <a:lvl1pPr>
              <a:defRPr/>
            </a:lvl1pPr>
          </a:lstStyle>
          <a:p>
            <a:fld id="{33EFA1EA-AC75-4B60-826F-C7D73BF7C664}" type="slidenum">
              <a:rPr lang="en-US" altLang="en-US"/>
              <a:pPr/>
              <a:t>‹#›</a:t>
            </a:fld>
            <a:endParaRPr lang="en-US" altLang="en-US"/>
          </a:p>
        </p:txBody>
      </p:sp>
    </p:spTree>
    <p:extLst>
      <p:ext uri="{BB962C8B-B14F-4D97-AF65-F5344CB8AC3E}">
        <p14:creationId xmlns:p14="http://schemas.microsoft.com/office/powerpoint/2010/main" val="169843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2A3300F-787D-490F-A2F8-0E7AC8368E0A}" type="datetime1">
              <a:rPr lang="en-US"/>
              <a:pPr>
                <a:defRPr/>
              </a:pPr>
              <a:t>10/24/2022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CA"/>
              <a:t>Options, Futures, and Other Derivatives, 9th Edition, Copyright © John C. Hull 2014</a:t>
            </a:r>
            <a:endParaRPr lang="en-US"/>
          </a:p>
        </p:txBody>
      </p:sp>
      <p:sp>
        <p:nvSpPr>
          <p:cNvPr id="7" name="Rectangle 6"/>
          <p:cNvSpPr>
            <a:spLocks noGrp="1" noChangeArrowheads="1"/>
          </p:cNvSpPr>
          <p:nvPr>
            <p:ph type="sldNum" sz="quarter" idx="12"/>
          </p:nvPr>
        </p:nvSpPr>
        <p:spPr>
          <a:ln/>
        </p:spPr>
        <p:txBody>
          <a:bodyPr/>
          <a:lstStyle>
            <a:lvl1pPr>
              <a:defRPr/>
            </a:lvl1pPr>
          </a:lstStyle>
          <a:p>
            <a:fld id="{804FA903-4266-4433-B1AC-2938D440C5D0}" type="slidenum">
              <a:rPr lang="en-US" altLang="en-US"/>
              <a:pPr/>
              <a:t>‹#›</a:t>
            </a:fld>
            <a:endParaRPr lang="en-US" altLang="en-US"/>
          </a:p>
        </p:txBody>
      </p:sp>
    </p:spTree>
    <p:extLst>
      <p:ext uri="{BB962C8B-B14F-4D97-AF65-F5344CB8AC3E}">
        <p14:creationId xmlns:p14="http://schemas.microsoft.com/office/powerpoint/2010/main" val="274220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27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46063" y="930275"/>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214788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100" name="Rectangle 4"/>
          <p:cNvSpPr>
            <a:spLocks noGrp="1" noChangeArrowheads="1"/>
          </p:cNvSpPr>
          <p:nvPr>
            <p:ph type="dt" sz="half" idx="2"/>
          </p:nvPr>
        </p:nvSpPr>
        <p:spPr bwMode="auto">
          <a:xfrm>
            <a:off x="685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atin typeface="Arial" charset="0"/>
                <a:cs typeface="Arial" charset="0"/>
              </a:defRPr>
            </a:lvl1pPr>
          </a:lstStyle>
          <a:p>
            <a:pPr>
              <a:defRPr/>
            </a:pPr>
            <a:fld id="{F997EF94-DB70-4FFE-823B-130D90E5A276}" type="datetime1">
              <a:rPr lang="en-US"/>
              <a:pPr>
                <a:defRPr/>
              </a:pPr>
              <a:t>10/24/2022</a:t>
            </a:fld>
            <a:endParaRPr lang="en-US"/>
          </a:p>
        </p:txBody>
      </p:sp>
      <p:sp>
        <p:nvSpPr>
          <p:cNvPr id="4101" name="Rectangle 5"/>
          <p:cNvSpPr>
            <a:spLocks noGrp="1" noChangeArrowheads="1"/>
          </p:cNvSpPr>
          <p:nvPr>
            <p:ph type="ftr" sz="quarter" idx="3"/>
          </p:nvPr>
        </p:nvSpPr>
        <p:spPr bwMode="auto">
          <a:xfrm>
            <a:off x="1828800" y="6324600"/>
            <a:ext cx="5486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Arial" charset="0"/>
                <a:cs typeface="Arial" charset="0"/>
              </a:defRPr>
            </a:lvl1pPr>
          </a:lstStyle>
          <a:p>
            <a:pPr>
              <a:defRPr/>
            </a:pPr>
            <a:r>
              <a:rPr lang="en-CA"/>
              <a:t>Options, Futures, and Other Derivatives, 9th Edition, Copyright © John C. Hull 2014</a:t>
            </a:r>
            <a:endParaRPr lang="en-US"/>
          </a:p>
        </p:txBody>
      </p:sp>
      <p:sp>
        <p:nvSpPr>
          <p:cNvPr id="4102" name="Rectangle 6"/>
          <p:cNvSpPr>
            <a:spLocks noGrp="1" noChangeArrowheads="1"/>
          </p:cNvSpPr>
          <p:nvPr>
            <p:ph type="sldNum" sz="quarter" idx="4"/>
          </p:nvPr>
        </p:nvSpPr>
        <p:spPr bwMode="auto">
          <a:xfrm>
            <a:off x="65532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F4441CC4-2E63-4AEB-BA66-000E7E670E8F}" type="slidenum">
              <a:rPr lang="en-US" altLang="en-US"/>
              <a:pPr/>
              <a:t>‹#›</a:t>
            </a:fld>
            <a:endParaRPr lang="en-US" altLang="en-US"/>
          </a:p>
        </p:txBody>
      </p:sp>
      <p:grpSp>
        <p:nvGrpSpPr>
          <p:cNvPr id="1031" name="Group 7"/>
          <p:cNvGrpSpPr>
            <a:grpSpLocks/>
          </p:cNvGrpSpPr>
          <p:nvPr/>
        </p:nvGrpSpPr>
        <p:grpSpPr bwMode="auto">
          <a:xfrm>
            <a:off x="261938" y="87313"/>
            <a:ext cx="8488362" cy="831850"/>
            <a:chOff x="165" y="55"/>
            <a:chExt cx="5347" cy="524"/>
          </a:xfrm>
        </p:grpSpPr>
        <p:grpSp>
          <p:nvGrpSpPr>
            <p:cNvPr id="1032" name="Group 8"/>
            <p:cNvGrpSpPr>
              <a:grpSpLocks/>
            </p:cNvGrpSpPr>
            <p:nvPr userDrawn="1"/>
          </p:nvGrpSpPr>
          <p:grpSpPr bwMode="auto">
            <a:xfrm>
              <a:off x="664" y="104"/>
              <a:ext cx="4848" cy="432"/>
              <a:chOff x="664" y="104"/>
              <a:chExt cx="4848" cy="432"/>
            </a:xfrm>
          </p:grpSpPr>
          <p:sp>
            <p:nvSpPr>
              <p:cNvPr id="1034" name="Freeform 9"/>
              <p:cNvSpPr>
                <a:spLocks/>
              </p:cNvSpPr>
              <p:nvPr/>
            </p:nvSpPr>
            <p:spPr bwMode="ltGray">
              <a:xfrm>
                <a:off x="664" y="104"/>
                <a:ext cx="4848" cy="432"/>
              </a:xfrm>
              <a:custGeom>
                <a:avLst/>
                <a:gdLst>
                  <a:gd name="T0" fmla="*/ 4848 w 4848"/>
                  <a:gd name="T1" fmla="*/ 48 h 432"/>
                  <a:gd name="T2" fmla="*/ 4848 w 4848"/>
                  <a:gd name="T3" fmla="*/ 432 h 432"/>
                  <a:gd name="T4" fmla="*/ 0 w 4848"/>
                  <a:gd name="T5" fmla="*/ 432 h 432"/>
                  <a:gd name="T6" fmla="*/ 0 w 4848"/>
                  <a:gd name="T7" fmla="*/ 0 h 432"/>
                  <a:gd name="T8" fmla="*/ 4848 w 4848"/>
                  <a:gd name="T9" fmla="*/ 0 h 432"/>
                  <a:gd name="T10" fmla="*/ 4848 w 4848"/>
                  <a:gd name="T11" fmla="*/ 48 h 43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848" h="432">
                    <a:moveTo>
                      <a:pt x="4848" y="48"/>
                    </a:moveTo>
                    <a:lnTo>
                      <a:pt x="4848" y="432"/>
                    </a:lnTo>
                    <a:cubicBezTo>
                      <a:pt x="4848" y="432"/>
                      <a:pt x="2424" y="432"/>
                      <a:pt x="0" y="432"/>
                    </a:cubicBezTo>
                    <a:cubicBezTo>
                      <a:pt x="161" y="345"/>
                      <a:pt x="169" y="61"/>
                      <a:pt x="0" y="0"/>
                    </a:cubicBezTo>
                    <a:cubicBezTo>
                      <a:pt x="2424" y="0"/>
                      <a:pt x="4848" y="0"/>
                      <a:pt x="4848" y="0"/>
                    </a:cubicBezTo>
                    <a:lnTo>
                      <a:pt x="4848" y="48"/>
                    </a:lnTo>
                    <a:close/>
                  </a:path>
                </a:pathLst>
              </a:custGeom>
              <a:solidFill>
                <a:schemeClr val="hlink"/>
              </a:solidFill>
              <a:ln w="9525">
                <a:solidFill>
                  <a:schemeClr val="bg2"/>
                </a:solidFill>
                <a:round/>
                <a:headEnd/>
                <a:tailEnd/>
              </a:ln>
            </p:spPr>
            <p:txBody>
              <a:bodyPr wrap="none" anchor="ctr"/>
              <a:lstStyle/>
              <a:p>
                <a:endParaRPr lang="en-US"/>
              </a:p>
            </p:txBody>
          </p:sp>
          <p:grpSp>
            <p:nvGrpSpPr>
              <p:cNvPr id="1035" name="Group 10"/>
              <p:cNvGrpSpPr>
                <a:grpSpLocks/>
              </p:cNvGrpSpPr>
              <p:nvPr/>
            </p:nvGrpSpPr>
            <p:grpSpPr bwMode="auto">
              <a:xfrm>
                <a:off x="1195" y="104"/>
                <a:ext cx="3827" cy="429"/>
                <a:chOff x="1021" y="240"/>
                <a:chExt cx="3827" cy="429"/>
              </a:xfrm>
            </p:grpSpPr>
            <p:grpSp>
              <p:nvGrpSpPr>
                <p:cNvPr id="1084" name="Group 11"/>
                <p:cNvGrpSpPr>
                  <a:grpSpLocks/>
                </p:cNvGrpSpPr>
                <p:nvPr/>
              </p:nvGrpSpPr>
              <p:grpSpPr bwMode="auto">
                <a:xfrm>
                  <a:off x="1021" y="241"/>
                  <a:ext cx="2208" cy="427"/>
                  <a:chOff x="1021" y="241"/>
                  <a:chExt cx="2208" cy="427"/>
                </a:xfrm>
              </p:grpSpPr>
              <p:sp>
                <p:nvSpPr>
                  <p:cNvPr id="1128" name="Freeform 12"/>
                  <p:cNvSpPr>
                    <a:spLocks/>
                  </p:cNvSpPr>
                  <p:nvPr/>
                </p:nvSpPr>
                <p:spPr bwMode="ltGray">
                  <a:xfrm>
                    <a:off x="2257" y="633"/>
                    <a:ext cx="7" cy="8"/>
                  </a:xfrm>
                  <a:custGeom>
                    <a:avLst/>
                    <a:gdLst>
                      <a:gd name="T0" fmla="*/ 2 w 15"/>
                      <a:gd name="T1" fmla="*/ 4 h 23"/>
                      <a:gd name="T2" fmla="*/ 7 w 15"/>
                      <a:gd name="T3" fmla="*/ 2 h 23"/>
                      <a:gd name="T4" fmla="*/ 6 w 15"/>
                      <a:gd name="T5" fmla="*/ 6 h 23"/>
                      <a:gd name="T6" fmla="*/ 2 w 15"/>
                      <a:gd name="T7" fmla="*/ 4 h 2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 h="23">
                        <a:moveTo>
                          <a:pt x="5" y="11"/>
                        </a:moveTo>
                        <a:cubicBezTo>
                          <a:pt x="2" y="1"/>
                          <a:pt x="7" y="0"/>
                          <a:pt x="15" y="5"/>
                        </a:cubicBezTo>
                        <a:cubicBezTo>
                          <a:pt x="14" y="9"/>
                          <a:pt x="15" y="13"/>
                          <a:pt x="13" y="17"/>
                        </a:cubicBezTo>
                        <a:cubicBezTo>
                          <a:pt x="9" y="23"/>
                          <a:pt x="0" y="16"/>
                          <a:pt x="5" y="1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29" name="Freeform 13"/>
                  <p:cNvSpPr>
                    <a:spLocks/>
                  </p:cNvSpPr>
                  <p:nvPr/>
                </p:nvSpPr>
                <p:spPr bwMode="ltGray">
                  <a:xfrm>
                    <a:off x="2332" y="660"/>
                    <a:ext cx="9" cy="8"/>
                  </a:xfrm>
                  <a:custGeom>
                    <a:avLst/>
                    <a:gdLst>
                      <a:gd name="T0" fmla="*/ 1 w 20"/>
                      <a:gd name="T1" fmla="*/ 5 h 23"/>
                      <a:gd name="T2" fmla="*/ 5 w 20"/>
                      <a:gd name="T3" fmla="*/ 1 h 23"/>
                      <a:gd name="T4" fmla="*/ 3 w 20"/>
                      <a:gd name="T5" fmla="*/ 7 h 23"/>
                      <a:gd name="T6" fmla="*/ 1 w 20"/>
                      <a:gd name="T7" fmla="*/ 5 h 2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 h="23">
                        <a:moveTo>
                          <a:pt x="3" y="13"/>
                        </a:moveTo>
                        <a:cubicBezTo>
                          <a:pt x="0" y="5"/>
                          <a:pt x="2" y="0"/>
                          <a:pt x="11" y="3"/>
                        </a:cubicBezTo>
                        <a:cubicBezTo>
                          <a:pt x="16" y="10"/>
                          <a:pt x="20" y="23"/>
                          <a:pt x="7" y="19"/>
                        </a:cubicBezTo>
                        <a:cubicBezTo>
                          <a:pt x="6" y="17"/>
                          <a:pt x="3" y="13"/>
                          <a:pt x="3" y="13"/>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30" name="Freeform 14"/>
                  <p:cNvSpPr>
                    <a:spLocks/>
                  </p:cNvSpPr>
                  <p:nvPr/>
                </p:nvSpPr>
                <p:spPr bwMode="ltGray">
                  <a:xfrm>
                    <a:off x="2120" y="616"/>
                    <a:ext cx="13" cy="14"/>
                  </a:xfrm>
                  <a:custGeom>
                    <a:avLst/>
                    <a:gdLst>
                      <a:gd name="T0" fmla="*/ 7 w 30"/>
                      <a:gd name="T1" fmla="*/ 11 h 42"/>
                      <a:gd name="T2" fmla="*/ 3 w 30"/>
                      <a:gd name="T3" fmla="*/ 7 h 42"/>
                      <a:gd name="T4" fmla="*/ 0 w 30"/>
                      <a:gd name="T5" fmla="*/ 3 h 42"/>
                      <a:gd name="T6" fmla="*/ 7 w 30"/>
                      <a:gd name="T7" fmla="*/ 1 h 42"/>
                      <a:gd name="T8" fmla="*/ 13 w 30"/>
                      <a:gd name="T9" fmla="*/ 8 h 42"/>
                      <a:gd name="T10" fmla="*/ 12 w 30"/>
                      <a:gd name="T11" fmla="*/ 10 h 42"/>
                      <a:gd name="T12" fmla="*/ 7 w 30"/>
                      <a:gd name="T13" fmla="*/ 11 h 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31" name="Freeform 15"/>
                  <p:cNvSpPr>
                    <a:spLocks/>
                  </p:cNvSpPr>
                  <p:nvPr/>
                </p:nvSpPr>
                <p:spPr bwMode="ltGray">
                  <a:xfrm>
                    <a:off x="1967" y="629"/>
                    <a:ext cx="11" cy="5"/>
                  </a:xfrm>
                  <a:custGeom>
                    <a:avLst/>
                    <a:gdLst>
                      <a:gd name="T0" fmla="*/ 7 w 25"/>
                      <a:gd name="T1" fmla="*/ 5 h 16"/>
                      <a:gd name="T2" fmla="*/ 1 w 25"/>
                      <a:gd name="T3" fmla="*/ 3 h 16"/>
                      <a:gd name="T4" fmla="*/ 7 w 25"/>
                      <a:gd name="T5" fmla="*/ 0 h 16"/>
                      <a:gd name="T6" fmla="*/ 7 w 25"/>
                      <a:gd name="T7" fmla="*/ 5 h 1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32" name="Freeform 16"/>
                  <p:cNvSpPr>
                    <a:spLocks/>
                  </p:cNvSpPr>
                  <p:nvPr/>
                </p:nvSpPr>
                <p:spPr bwMode="ltGray">
                  <a:xfrm>
                    <a:off x="1921" y="635"/>
                    <a:ext cx="28" cy="16"/>
                  </a:xfrm>
                  <a:custGeom>
                    <a:avLst/>
                    <a:gdLst>
                      <a:gd name="T0" fmla="*/ 6 w 65"/>
                      <a:gd name="T1" fmla="*/ 8 h 46"/>
                      <a:gd name="T2" fmla="*/ 13 w 65"/>
                      <a:gd name="T3" fmla="*/ 1 h 46"/>
                      <a:gd name="T4" fmla="*/ 18 w 65"/>
                      <a:gd name="T5" fmla="*/ 0 h 46"/>
                      <a:gd name="T6" fmla="*/ 25 w 65"/>
                      <a:gd name="T7" fmla="*/ 4 h 46"/>
                      <a:gd name="T8" fmla="*/ 14 w 65"/>
                      <a:gd name="T9" fmla="*/ 9 h 46"/>
                      <a:gd name="T10" fmla="*/ 5 w 65"/>
                      <a:gd name="T11" fmla="*/ 16 h 46"/>
                      <a:gd name="T12" fmla="*/ 3 w 65"/>
                      <a:gd name="T13" fmla="*/ 7 h 46"/>
                      <a:gd name="T14" fmla="*/ 5 w 65"/>
                      <a:gd name="T15" fmla="*/ 5 h 46"/>
                      <a:gd name="T16" fmla="*/ 6 w 65"/>
                      <a:gd name="T17" fmla="*/ 8 h 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33" name="Freeform 17"/>
                  <p:cNvSpPr>
                    <a:spLocks/>
                  </p:cNvSpPr>
                  <p:nvPr/>
                </p:nvSpPr>
                <p:spPr bwMode="ltGray">
                  <a:xfrm>
                    <a:off x="1892" y="634"/>
                    <a:ext cx="29" cy="16"/>
                  </a:xfrm>
                  <a:custGeom>
                    <a:avLst/>
                    <a:gdLst>
                      <a:gd name="T0" fmla="*/ 0 w 69"/>
                      <a:gd name="T1" fmla="*/ 11 h 47"/>
                      <a:gd name="T2" fmla="*/ 8 w 69"/>
                      <a:gd name="T3" fmla="*/ 9 h 47"/>
                      <a:gd name="T4" fmla="*/ 22 w 69"/>
                      <a:gd name="T5" fmla="*/ 0 h 47"/>
                      <a:gd name="T6" fmla="*/ 27 w 69"/>
                      <a:gd name="T7" fmla="*/ 1 h 47"/>
                      <a:gd name="T8" fmla="*/ 21 w 69"/>
                      <a:gd name="T9" fmla="*/ 6 h 47"/>
                      <a:gd name="T10" fmla="*/ 12 w 69"/>
                      <a:gd name="T11" fmla="*/ 11 h 47"/>
                      <a:gd name="T12" fmla="*/ 9 w 69"/>
                      <a:gd name="T13" fmla="*/ 16 h 47"/>
                      <a:gd name="T14" fmla="*/ 7 w 69"/>
                      <a:gd name="T15" fmla="*/ 15 h 47"/>
                      <a:gd name="T16" fmla="*/ 5 w 69"/>
                      <a:gd name="T17" fmla="*/ 13 h 47"/>
                      <a:gd name="T18" fmla="*/ 0 w 69"/>
                      <a:gd name="T19" fmla="*/ 12 h 47"/>
                      <a:gd name="T20" fmla="*/ 0 w 69"/>
                      <a:gd name="T21" fmla="*/ 11 h 4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34" name="Freeform 18"/>
                  <p:cNvSpPr>
                    <a:spLocks/>
                  </p:cNvSpPr>
                  <p:nvPr/>
                </p:nvSpPr>
                <p:spPr bwMode="ltGray">
                  <a:xfrm>
                    <a:off x="1735" y="547"/>
                    <a:ext cx="151" cy="93"/>
                  </a:xfrm>
                  <a:custGeom>
                    <a:avLst/>
                    <a:gdLst>
                      <a:gd name="T0" fmla="*/ 4 w 355"/>
                      <a:gd name="T1" fmla="*/ 1 h 277"/>
                      <a:gd name="T2" fmla="*/ 15 w 355"/>
                      <a:gd name="T3" fmla="*/ 6 h 277"/>
                      <a:gd name="T4" fmla="*/ 20 w 355"/>
                      <a:gd name="T5" fmla="*/ 10 h 277"/>
                      <a:gd name="T6" fmla="*/ 32 w 355"/>
                      <a:gd name="T7" fmla="*/ 17 h 277"/>
                      <a:gd name="T8" fmla="*/ 39 w 355"/>
                      <a:gd name="T9" fmla="*/ 22 h 277"/>
                      <a:gd name="T10" fmla="*/ 52 w 355"/>
                      <a:gd name="T11" fmla="*/ 33 h 277"/>
                      <a:gd name="T12" fmla="*/ 58 w 355"/>
                      <a:gd name="T13" fmla="*/ 43 h 277"/>
                      <a:gd name="T14" fmla="*/ 63 w 355"/>
                      <a:gd name="T15" fmla="*/ 44 h 277"/>
                      <a:gd name="T16" fmla="*/ 66 w 355"/>
                      <a:gd name="T17" fmla="*/ 50 h 277"/>
                      <a:gd name="T18" fmla="*/ 75 w 355"/>
                      <a:gd name="T19" fmla="*/ 51 h 277"/>
                      <a:gd name="T20" fmla="*/ 72 w 355"/>
                      <a:gd name="T21" fmla="*/ 66 h 277"/>
                      <a:gd name="T22" fmla="*/ 77 w 355"/>
                      <a:gd name="T23" fmla="*/ 75 h 277"/>
                      <a:gd name="T24" fmla="*/ 84 w 355"/>
                      <a:gd name="T25" fmla="*/ 78 h 277"/>
                      <a:gd name="T26" fmla="*/ 92 w 355"/>
                      <a:gd name="T27" fmla="*/ 79 h 277"/>
                      <a:gd name="T28" fmla="*/ 100 w 355"/>
                      <a:gd name="T29" fmla="*/ 81 h 277"/>
                      <a:gd name="T30" fmla="*/ 108 w 355"/>
                      <a:gd name="T31" fmla="*/ 79 h 277"/>
                      <a:gd name="T32" fmla="*/ 116 w 355"/>
                      <a:gd name="T33" fmla="*/ 83 h 277"/>
                      <a:gd name="T34" fmla="*/ 126 w 355"/>
                      <a:gd name="T35" fmla="*/ 86 h 277"/>
                      <a:gd name="T36" fmla="*/ 134 w 355"/>
                      <a:gd name="T37" fmla="*/ 89 h 277"/>
                      <a:gd name="T38" fmla="*/ 150 w 355"/>
                      <a:gd name="T39" fmla="*/ 89 h 277"/>
                      <a:gd name="T40" fmla="*/ 145 w 355"/>
                      <a:gd name="T41" fmla="*/ 92 h 277"/>
                      <a:gd name="T42" fmla="*/ 137 w 355"/>
                      <a:gd name="T43" fmla="*/ 91 h 277"/>
                      <a:gd name="T44" fmla="*/ 128 w 355"/>
                      <a:gd name="T45" fmla="*/ 91 h 277"/>
                      <a:gd name="T46" fmla="*/ 123 w 355"/>
                      <a:gd name="T47" fmla="*/ 89 h 277"/>
                      <a:gd name="T48" fmla="*/ 107 w 355"/>
                      <a:gd name="T49" fmla="*/ 89 h 277"/>
                      <a:gd name="T50" fmla="*/ 100 w 355"/>
                      <a:gd name="T51" fmla="*/ 87 h 277"/>
                      <a:gd name="T52" fmla="*/ 73 w 355"/>
                      <a:gd name="T53" fmla="*/ 81 h 277"/>
                      <a:gd name="T54" fmla="*/ 68 w 355"/>
                      <a:gd name="T55" fmla="*/ 73 h 277"/>
                      <a:gd name="T56" fmla="*/ 54 w 355"/>
                      <a:gd name="T57" fmla="*/ 67 h 277"/>
                      <a:gd name="T58" fmla="*/ 46 w 355"/>
                      <a:gd name="T59" fmla="*/ 62 h 277"/>
                      <a:gd name="T60" fmla="*/ 40 w 355"/>
                      <a:gd name="T61" fmla="*/ 53 h 277"/>
                      <a:gd name="T62" fmla="*/ 29 w 355"/>
                      <a:gd name="T63" fmla="*/ 36 h 277"/>
                      <a:gd name="T64" fmla="*/ 27 w 355"/>
                      <a:gd name="T65" fmla="*/ 34 h 277"/>
                      <a:gd name="T66" fmla="*/ 25 w 355"/>
                      <a:gd name="T67" fmla="*/ 34 h 277"/>
                      <a:gd name="T68" fmla="*/ 23 w 355"/>
                      <a:gd name="T69" fmla="*/ 30 h 277"/>
                      <a:gd name="T70" fmla="*/ 16 w 355"/>
                      <a:gd name="T71" fmla="*/ 19 h 277"/>
                      <a:gd name="T72" fmla="*/ 9 w 355"/>
                      <a:gd name="T73" fmla="*/ 13 h 277"/>
                      <a:gd name="T74" fmla="*/ 2 w 355"/>
                      <a:gd name="T75" fmla="*/ 7 h 277"/>
                      <a:gd name="T76" fmla="*/ 4 w 355"/>
                      <a:gd name="T77" fmla="*/ 1 h 277"/>
                      <a:gd name="T78" fmla="*/ 4 w 355"/>
                      <a:gd name="T79" fmla="*/ 1 h 277"/>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35" name="Freeform 19"/>
                  <p:cNvSpPr>
                    <a:spLocks/>
                  </p:cNvSpPr>
                  <p:nvPr/>
                </p:nvSpPr>
                <p:spPr bwMode="ltGray">
                  <a:xfrm>
                    <a:off x="1827" y="541"/>
                    <a:ext cx="67" cy="68"/>
                  </a:xfrm>
                  <a:custGeom>
                    <a:avLst/>
                    <a:gdLst>
                      <a:gd name="T0" fmla="*/ 23 w 156"/>
                      <a:gd name="T1" fmla="*/ 22 h 206"/>
                      <a:gd name="T2" fmla="*/ 28 w 156"/>
                      <a:gd name="T3" fmla="*/ 19 h 206"/>
                      <a:gd name="T4" fmla="*/ 29 w 156"/>
                      <a:gd name="T5" fmla="*/ 17 h 206"/>
                      <a:gd name="T6" fmla="*/ 34 w 156"/>
                      <a:gd name="T7" fmla="*/ 15 h 206"/>
                      <a:gd name="T8" fmla="*/ 46 w 156"/>
                      <a:gd name="T9" fmla="*/ 7 h 206"/>
                      <a:gd name="T10" fmla="*/ 48 w 156"/>
                      <a:gd name="T11" fmla="*/ 1 h 206"/>
                      <a:gd name="T12" fmla="*/ 53 w 156"/>
                      <a:gd name="T13" fmla="*/ 0 h 206"/>
                      <a:gd name="T14" fmla="*/ 64 w 156"/>
                      <a:gd name="T15" fmla="*/ 9 h 206"/>
                      <a:gd name="T16" fmla="*/ 63 w 156"/>
                      <a:gd name="T17" fmla="*/ 15 h 206"/>
                      <a:gd name="T18" fmla="*/ 54 w 156"/>
                      <a:gd name="T19" fmla="*/ 21 h 206"/>
                      <a:gd name="T20" fmla="*/ 57 w 156"/>
                      <a:gd name="T21" fmla="*/ 31 h 206"/>
                      <a:gd name="T22" fmla="*/ 61 w 156"/>
                      <a:gd name="T23" fmla="*/ 36 h 206"/>
                      <a:gd name="T24" fmla="*/ 63 w 156"/>
                      <a:gd name="T25" fmla="*/ 42 h 206"/>
                      <a:gd name="T26" fmla="*/ 55 w 156"/>
                      <a:gd name="T27" fmla="*/ 42 h 206"/>
                      <a:gd name="T28" fmla="*/ 50 w 156"/>
                      <a:gd name="T29" fmla="*/ 48 h 206"/>
                      <a:gd name="T30" fmla="*/ 45 w 156"/>
                      <a:gd name="T31" fmla="*/ 51 h 206"/>
                      <a:gd name="T32" fmla="*/ 43 w 156"/>
                      <a:gd name="T33" fmla="*/ 65 h 206"/>
                      <a:gd name="T34" fmla="*/ 38 w 156"/>
                      <a:gd name="T35" fmla="*/ 67 h 206"/>
                      <a:gd name="T36" fmla="*/ 35 w 156"/>
                      <a:gd name="T37" fmla="*/ 68 h 206"/>
                      <a:gd name="T38" fmla="*/ 33 w 156"/>
                      <a:gd name="T39" fmla="*/ 67 h 206"/>
                      <a:gd name="T40" fmla="*/ 31 w 156"/>
                      <a:gd name="T41" fmla="*/ 63 h 206"/>
                      <a:gd name="T42" fmla="*/ 26 w 156"/>
                      <a:gd name="T43" fmla="*/ 61 h 206"/>
                      <a:gd name="T44" fmla="*/ 18 w 156"/>
                      <a:gd name="T45" fmla="*/ 64 h 206"/>
                      <a:gd name="T46" fmla="*/ 12 w 156"/>
                      <a:gd name="T47" fmla="*/ 61 h 206"/>
                      <a:gd name="T48" fmla="*/ 4 w 156"/>
                      <a:gd name="T49" fmla="*/ 49 h 206"/>
                      <a:gd name="T50" fmla="*/ 2 w 156"/>
                      <a:gd name="T51" fmla="*/ 43 h 206"/>
                      <a:gd name="T52" fmla="*/ 0 w 156"/>
                      <a:gd name="T53" fmla="*/ 39 h 206"/>
                      <a:gd name="T54" fmla="*/ 9 w 156"/>
                      <a:gd name="T55" fmla="*/ 32 h 206"/>
                      <a:gd name="T56" fmla="*/ 14 w 156"/>
                      <a:gd name="T57" fmla="*/ 34 h 206"/>
                      <a:gd name="T58" fmla="*/ 15 w 156"/>
                      <a:gd name="T59" fmla="*/ 26 h 206"/>
                      <a:gd name="T60" fmla="*/ 22 w 156"/>
                      <a:gd name="T61" fmla="*/ 23 h 206"/>
                      <a:gd name="T62" fmla="*/ 23 w 156"/>
                      <a:gd name="T63" fmla="*/ 22 h 2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36" name="Freeform 20"/>
                  <p:cNvSpPr>
                    <a:spLocks/>
                  </p:cNvSpPr>
                  <p:nvPr/>
                </p:nvSpPr>
                <p:spPr bwMode="ltGray">
                  <a:xfrm>
                    <a:off x="1892" y="572"/>
                    <a:ext cx="47" cy="13"/>
                  </a:xfrm>
                  <a:custGeom>
                    <a:avLst/>
                    <a:gdLst>
                      <a:gd name="T0" fmla="*/ 2 w 109"/>
                      <a:gd name="T1" fmla="*/ 11 h 38"/>
                      <a:gd name="T2" fmla="*/ 8 w 109"/>
                      <a:gd name="T3" fmla="*/ 3 h 38"/>
                      <a:gd name="T4" fmla="*/ 20 w 109"/>
                      <a:gd name="T5" fmla="*/ 7 h 38"/>
                      <a:gd name="T6" fmla="*/ 31 w 109"/>
                      <a:gd name="T7" fmla="*/ 5 h 38"/>
                      <a:gd name="T8" fmla="*/ 39 w 109"/>
                      <a:gd name="T9" fmla="*/ 0 h 38"/>
                      <a:gd name="T10" fmla="*/ 33 w 109"/>
                      <a:gd name="T11" fmla="*/ 9 h 38"/>
                      <a:gd name="T12" fmla="*/ 26 w 109"/>
                      <a:gd name="T13" fmla="*/ 13 h 38"/>
                      <a:gd name="T14" fmla="*/ 18 w 109"/>
                      <a:gd name="T15" fmla="*/ 11 h 38"/>
                      <a:gd name="T16" fmla="*/ 6 w 109"/>
                      <a:gd name="T17" fmla="*/ 10 h 38"/>
                      <a:gd name="T18" fmla="*/ 2 w 109"/>
                      <a:gd name="T19" fmla="*/ 11 h 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37" name="Freeform 21"/>
                  <p:cNvSpPr>
                    <a:spLocks/>
                  </p:cNvSpPr>
                  <p:nvPr/>
                </p:nvSpPr>
                <p:spPr bwMode="ltGray">
                  <a:xfrm>
                    <a:off x="1890" y="588"/>
                    <a:ext cx="32" cy="34"/>
                  </a:xfrm>
                  <a:custGeom>
                    <a:avLst/>
                    <a:gdLst>
                      <a:gd name="T0" fmla="*/ 3 w 76"/>
                      <a:gd name="T1" fmla="*/ 6 h 104"/>
                      <a:gd name="T2" fmla="*/ 8 w 76"/>
                      <a:gd name="T3" fmla="*/ 0 h 104"/>
                      <a:gd name="T4" fmla="*/ 14 w 76"/>
                      <a:gd name="T5" fmla="*/ 6 h 104"/>
                      <a:gd name="T6" fmla="*/ 26 w 76"/>
                      <a:gd name="T7" fmla="*/ 1 h 104"/>
                      <a:gd name="T8" fmla="*/ 19 w 76"/>
                      <a:gd name="T9" fmla="*/ 11 h 104"/>
                      <a:gd name="T10" fmla="*/ 23 w 76"/>
                      <a:gd name="T11" fmla="*/ 16 h 104"/>
                      <a:gd name="T12" fmla="*/ 24 w 76"/>
                      <a:gd name="T13" fmla="*/ 20 h 104"/>
                      <a:gd name="T14" fmla="*/ 19 w 76"/>
                      <a:gd name="T15" fmla="*/ 24 h 104"/>
                      <a:gd name="T16" fmla="*/ 14 w 76"/>
                      <a:gd name="T17" fmla="*/ 20 h 104"/>
                      <a:gd name="T18" fmla="*/ 9 w 76"/>
                      <a:gd name="T19" fmla="*/ 16 h 104"/>
                      <a:gd name="T20" fmla="*/ 12 w 76"/>
                      <a:gd name="T21" fmla="*/ 22 h 104"/>
                      <a:gd name="T22" fmla="*/ 13 w 76"/>
                      <a:gd name="T23" fmla="*/ 24 h 104"/>
                      <a:gd name="T24" fmla="*/ 8 w 76"/>
                      <a:gd name="T25" fmla="*/ 34 h 104"/>
                      <a:gd name="T26" fmla="*/ 5 w 76"/>
                      <a:gd name="T27" fmla="*/ 33 h 104"/>
                      <a:gd name="T28" fmla="*/ 3 w 76"/>
                      <a:gd name="T29" fmla="*/ 29 h 104"/>
                      <a:gd name="T30" fmla="*/ 0 w 76"/>
                      <a:gd name="T31" fmla="*/ 18 h 104"/>
                      <a:gd name="T32" fmla="*/ 1 w 76"/>
                      <a:gd name="T33" fmla="*/ 10 h 104"/>
                      <a:gd name="T34" fmla="*/ 3 w 76"/>
                      <a:gd name="T35" fmla="*/ 6 h 10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38" name="Freeform 22"/>
                  <p:cNvSpPr>
                    <a:spLocks/>
                  </p:cNvSpPr>
                  <p:nvPr/>
                </p:nvSpPr>
                <p:spPr bwMode="ltGray">
                  <a:xfrm>
                    <a:off x="1944" y="569"/>
                    <a:ext cx="16" cy="20"/>
                  </a:xfrm>
                  <a:custGeom>
                    <a:avLst/>
                    <a:gdLst>
                      <a:gd name="T0" fmla="*/ 1 w 37"/>
                      <a:gd name="T1" fmla="*/ 9 h 61"/>
                      <a:gd name="T2" fmla="*/ 6 w 37"/>
                      <a:gd name="T3" fmla="*/ 0 h 61"/>
                      <a:gd name="T4" fmla="*/ 6 w 37"/>
                      <a:gd name="T5" fmla="*/ 9 h 61"/>
                      <a:gd name="T6" fmla="*/ 16 w 37"/>
                      <a:gd name="T7" fmla="*/ 12 h 61"/>
                      <a:gd name="T8" fmla="*/ 8 w 37"/>
                      <a:gd name="T9" fmla="*/ 14 h 61"/>
                      <a:gd name="T10" fmla="*/ 2 w 37"/>
                      <a:gd name="T11" fmla="*/ 19 h 61"/>
                      <a:gd name="T12" fmla="*/ 0 w 37"/>
                      <a:gd name="T13" fmla="*/ 11 h 61"/>
                      <a:gd name="T14" fmla="*/ 1 w 37"/>
                      <a:gd name="T15" fmla="*/ 9 h 6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39" name="Freeform 23"/>
                  <p:cNvSpPr>
                    <a:spLocks/>
                  </p:cNvSpPr>
                  <p:nvPr/>
                </p:nvSpPr>
                <p:spPr bwMode="ltGray">
                  <a:xfrm>
                    <a:off x="1948" y="600"/>
                    <a:ext cx="20" cy="10"/>
                  </a:xfrm>
                  <a:custGeom>
                    <a:avLst/>
                    <a:gdLst>
                      <a:gd name="T0" fmla="*/ 3 w 49"/>
                      <a:gd name="T1" fmla="*/ 0 h 29"/>
                      <a:gd name="T2" fmla="*/ 12 w 49"/>
                      <a:gd name="T3" fmla="*/ 0 h 29"/>
                      <a:gd name="T4" fmla="*/ 20 w 49"/>
                      <a:gd name="T5" fmla="*/ 6 h 29"/>
                      <a:gd name="T6" fmla="*/ 14 w 49"/>
                      <a:gd name="T7" fmla="*/ 5 h 29"/>
                      <a:gd name="T8" fmla="*/ 1 w 49"/>
                      <a:gd name="T9" fmla="*/ 6 h 29"/>
                      <a:gd name="T10" fmla="*/ 3 w 49"/>
                      <a:gd name="T11" fmla="*/ 0 h 2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40" name="Freeform 24"/>
                  <p:cNvSpPr>
                    <a:spLocks/>
                  </p:cNvSpPr>
                  <p:nvPr/>
                </p:nvSpPr>
                <p:spPr bwMode="ltGray">
                  <a:xfrm>
                    <a:off x="1969" y="585"/>
                    <a:ext cx="26" cy="17"/>
                  </a:xfrm>
                  <a:custGeom>
                    <a:avLst/>
                    <a:gdLst>
                      <a:gd name="T0" fmla="*/ 9 w 61"/>
                      <a:gd name="T1" fmla="*/ 13 h 48"/>
                      <a:gd name="T2" fmla="*/ 6 w 61"/>
                      <a:gd name="T3" fmla="*/ 9 h 48"/>
                      <a:gd name="T4" fmla="*/ 1 w 61"/>
                      <a:gd name="T5" fmla="*/ 8 h 48"/>
                      <a:gd name="T6" fmla="*/ 6 w 61"/>
                      <a:gd name="T7" fmla="*/ 3 h 48"/>
                      <a:gd name="T8" fmla="*/ 11 w 61"/>
                      <a:gd name="T9" fmla="*/ 0 h 48"/>
                      <a:gd name="T10" fmla="*/ 21 w 61"/>
                      <a:gd name="T11" fmla="*/ 4 h 48"/>
                      <a:gd name="T12" fmla="*/ 23 w 61"/>
                      <a:gd name="T13" fmla="*/ 7 h 48"/>
                      <a:gd name="T14" fmla="*/ 26 w 61"/>
                      <a:gd name="T15" fmla="*/ 11 h 48"/>
                      <a:gd name="T16" fmla="*/ 17 w 61"/>
                      <a:gd name="T17" fmla="*/ 13 h 48"/>
                      <a:gd name="T18" fmla="*/ 10 w 61"/>
                      <a:gd name="T19" fmla="*/ 16 h 48"/>
                      <a:gd name="T20" fmla="*/ 9 w 61"/>
                      <a:gd name="T21" fmla="*/ 13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41" name="Freeform 25"/>
                  <p:cNvSpPr>
                    <a:spLocks/>
                  </p:cNvSpPr>
                  <p:nvPr/>
                </p:nvSpPr>
                <p:spPr bwMode="ltGray">
                  <a:xfrm>
                    <a:off x="1976" y="593"/>
                    <a:ext cx="122" cy="61"/>
                  </a:xfrm>
                  <a:custGeom>
                    <a:avLst/>
                    <a:gdLst>
                      <a:gd name="T0" fmla="*/ 20 w 286"/>
                      <a:gd name="T1" fmla="*/ 9 h 182"/>
                      <a:gd name="T2" fmla="*/ 15 w 286"/>
                      <a:gd name="T3" fmla="*/ 5 h 182"/>
                      <a:gd name="T4" fmla="*/ 11 w 286"/>
                      <a:gd name="T5" fmla="*/ 10 h 182"/>
                      <a:gd name="T6" fmla="*/ 0 w 286"/>
                      <a:gd name="T7" fmla="*/ 8 h 182"/>
                      <a:gd name="T8" fmla="*/ 4 w 286"/>
                      <a:gd name="T9" fmla="*/ 14 h 182"/>
                      <a:gd name="T10" fmla="*/ 7 w 286"/>
                      <a:gd name="T11" fmla="*/ 21 h 182"/>
                      <a:gd name="T12" fmla="*/ 10 w 286"/>
                      <a:gd name="T13" fmla="*/ 16 h 182"/>
                      <a:gd name="T14" fmla="*/ 13 w 286"/>
                      <a:gd name="T15" fmla="*/ 15 h 182"/>
                      <a:gd name="T16" fmla="*/ 20 w 286"/>
                      <a:gd name="T17" fmla="*/ 19 h 182"/>
                      <a:gd name="T18" fmla="*/ 30 w 286"/>
                      <a:gd name="T19" fmla="*/ 21 h 182"/>
                      <a:gd name="T20" fmla="*/ 38 w 286"/>
                      <a:gd name="T21" fmla="*/ 24 h 182"/>
                      <a:gd name="T22" fmla="*/ 45 w 286"/>
                      <a:gd name="T23" fmla="*/ 34 h 182"/>
                      <a:gd name="T24" fmla="*/ 44 w 286"/>
                      <a:gd name="T25" fmla="*/ 41 h 182"/>
                      <a:gd name="T26" fmla="*/ 42 w 286"/>
                      <a:gd name="T27" fmla="*/ 45 h 182"/>
                      <a:gd name="T28" fmla="*/ 52 w 286"/>
                      <a:gd name="T29" fmla="*/ 43 h 182"/>
                      <a:gd name="T30" fmla="*/ 60 w 286"/>
                      <a:gd name="T31" fmla="*/ 47 h 182"/>
                      <a:gd name="T32" fmla="*/ 72 w 286"/>
                      <a:gd name="T33" fmla="*/ 50 h 182"/>
                      <a:gd name="T34" fmla="*/ 74 w 286"/>
                      <a:gd name="T35" fmla="*/ 49 h 182"/>
                      <a:gd name="T36" fmla="*/ 72 w 286"/>
                      <a:gd name="T37" fmla="*/ 45 h 182"/>
                      <a:gd name="T38" fmla="*/ 76 w 286"/>
                      <a:gd name="T39" fmla="*/ 46 h 182"/>
                      <a:gd name="T40" fmla="*/ 79 w 286"/>
                      <a:gd name="T41" fmla="*/ 40 h 182"/>
                      <a:gd name="T42" fmla="*/ 86 w 286"/>
                      <a:gd name="T43" fmla="*/ 41 h 182"/>
                      <a:gd name="T44" fmla="*/ 91 w 286"/>
                      <a:gd name="T45" fmla="*/ 44 h 182"/>
                      <a:gd name="T46" fmla="*/ 104 w 286"/>
                      <a:gd name="T47" fmla="*/ 56 h 182"/>
                      <a:gd name="T48" fmla="*/ 112 w 286"/>
                      <a:gd name="T49" fmla="*/ 60 h 182"/>
                      <a:gd name="T50" fmla="*/ 121 w 286"/>
                      <a:gd name="T51" fmla="*/ 57 h 182"/>
                      <a:gd name="T52" fmla="*/ 114 w 286"/>
                      <a:gd name="T53" fmla="*/ 54 h 182"/>
                      <a:gd name="T54" fmla="*/ 109 w 286"/>
                      <a:gd name="T55" fmla="*/ 46 h 182"/>
                      <a:gd name="T56" fmla="*/ 107 w 286"/>
                      <a:gd name="T57" fmla="*/ 44 h 182"/>
                      <a:gd name="T58" fmla="*/ 106 w 286"/>
                      <a:gd name="T59" fmla="*/ 41 h 182"/>
                      <a:gd name="T60" fmla="*/ 101 w 286"/>
                      <a:gd name="T61" fmla="*/ 39 h 182"/>
                      <a:gd name="T62" fmla="*/ 102 w 286"/>
                      <a:gd name="T63" fmla="*/ 32 h 182"/>
                      <a:gd name="T64" fmla="*/ 94 w 286"/>
                      <a:gd name="T65" fmla="*/ 29 h 182"/>
                      <a:gd name="T66" fmla="*/ 90 w 286"/>
                      <a:gd name="T67" fmla="*/ 23 h 182"/>
                      <a:gd name="T68" fmla="*/ 81 w 286"/>
                      <a:gd name="T69" fmla="*/ 18 h 182"/>
                      <a:gd name="T70" fmla="*/ 72 w 286"/>
                      <a:gd name="T71" fmla="*/ 13 h 182"/>
                      <a:gd name="T72" fmla="*/ 67 w 286"/>
                      <a:gd name="T73" fmla="*/ 11 h 182"/>
                      <a:gd name="T74" fmla="*/ 51 w 286"/>
                      <a:gd name="T75" fmla="*/ 5 h 182"/>
                      <a:gd name="T76" fmla="*/ 44 w 286"/>
                      <a:gd name="T77" fmla="*/ 1 h 182"/>
                      <a:gd name="T78" fmla="*/ 41 w 286"/>
                      <a:gd name="T79" fmla="*/ 0 h 182"/>
                      <a:gd name="T80" fmla="*/ 30 w 286"/>
                      <a:gd name="T81" fmla="*/ 3 h 182"/>
                      <a:gd name="T82" fmla="*/ 24 w 286"/>
                      <a:gd name="T83" fmla="*/ 11 h 182"/>
                      <a:gd name="T84" fmla="*/ 20 w 286"/>
                      <a:gd name="T85" fmla="*/ 9 h 18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42" name="Freeform 26"/>
                  <p:cNvSpPr>
                    <a:spLocks/>
                  </p:cNvSpPr>
                  <p:nvPr/>
                </p:nvSpPr>
                <p:spPr bwMode="ltGray">
                  <a:xfrm>
                    <a:off x="2082" y="599"/>
                    <a:ext cx="33" cy="26"/>
                  </a:xfrm>
                  <a:custGeom>
                    <a:avLst/>
                    <a:gdLst>
                      <a:gd name="T0" fmla="*/ 0 w 78"/>
                      <a:gd name="T1" fmla="*/ 19 h 78"/>
                      <a:gd name="T2" fmla="*/ 11 w 78"/>
                      <a:gd name="T3" fmla="*/ 20 h 78"/>
                      <a:gd name="T4" fmla="*/ 19 w 78"/>
                      <a:gd name="T5" fmla="*/ 16 h 78"/>
                      <a:gd name="T6" fmla="*/ 24 w 78"/>
                      <a:gd name="T7" fmla="*/ 10 h 78"/>
                      <a:gd name="T8" fmla="*/ 18 w 78"/>
                      <a:gd name="T9" fmla="*/ 5 h 78"/>
                      <a:gd name="T10" fmla="*/ 18 w 78"/>
                      <a:gd name="T11" fmla="*/ 1 h 78"/>
                      <a:gd name="T12" fmla="*/ 30 w 78"/>
                      <a:gd name="T13" fmla="*/ 9 h 78"/>
                      <a:gd name="T14" fmla="*/ 28 w 78"/>
                      <a:gd name="T15" fmla="*/ 18 h 78"/>
                      <a:gd name="T16" fmla="*/ 14 w 78"/>
                      <a:gd name="T17" fmla="*/ 26 h 78"/>
                      <a:gd name="T18" fmla="*/ 4 w 78"/>
                      <a:gd name="T19" fmla="*/ 22 h 78"/>
                      <a:gd name="T20" fmla="*/ 1 w 78"/>
                      <a:gd name="T21" fmla="*/ 21 h 78"/>
                      <a:gd name="T22" fmla="*/ 0 w 78"/>
                      <a:gd name="T23" fmla="*/ 19 h 7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43" name="Freeform 27"/>
                  <p:cNvSpPr>
                    <a:spLocks/>
                  </p:cNvSpPr>
                  <p:nvPr/>
                </p:nvSpPr>
                <p:spPr bwMode="ltGray">
                  <a:xfrm>
                    <a:off x="2152" y="544"/>
                    <a:ext cx="8" cy="6"/>
                  </a:xfrm>
                  <a:custGeom>
                    <a:avLst/>
                    <a:gdLst>
                      <a:gd name="T0" fmla="*/ 1 w 17"/>
                      <a:gd name="T1" fmla="*/ 1 h 18"/>
                      <a:gd name="T2" fmla="*/ 1 w 17"/>
                      <a:gd name="T3" fmla="*/ 5 h 18"/>
                      <a:gd name="T4" fmla="*/ 1 w 17"/>
                      <a:gd name="T5" fmla="*/ 1 h 18"/>
                      <a:gd name="T6" fmla="*/ 0 60000 65536"/>
                      <a:gd name="T7" fmla="*/ 0 60000 65536"/>
                      <a:gd name="T8" fmla="*/ 0 60000 65536"/>
                    </a:gdLst>
                    <a:ahLst/>
                    <a:cxnLst>
                      <a:cxn ang="T6">
                        <a:pos x="T0" y="T1"/>
                      </a:cxn>
                      <a:cxn ang="T7">
                        <a:pos x="T2" y="T3"/>
                      </a:cxn>
                      <a:cxn ang="T8">
                        <a:pos x="T4" y="T5"/>
                      </a:cxn>
                    </a:cxnLst>
                    <a:rect l="0" t="0" r="r" b="b"/>
                    <a:pathLst>
                      <a:path w="17" h="18">
                        <a:moveTo>
                          <a:pt x="3" y="4"/>
                        </a:moveTo>
                        <a:cubicBezTo>
                          <a:pt x="17" y="7"/>
                          <a:pt x="16" y="18"/>
                          <a:pt x="3" y="14"/>
                        </a:cubicBezTo>
                        <a:cubicBezTo>
                          <a:pt x="0" y="6"/>
                          <a:pt x="7" y="0"/>
                          <a:pt x="3" y="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44" name="Freeform 28"/>
                  <p:cNvSpPr>
                    <a:spLocks/>
                  </p:cNvSpPr>
                  <p:nvPr/>
                </p:nvSpPr>
                <p:spPr bwMode="ltGray">
                  <a:xfrm>
                    <a:off x="2194" y="584"/>
                    <a:ext cx="11" cy="8"/>
                  </a:xfrm>
                  <a:custGeom>
                    <a:avLst/>
                    <a:gdLst>
                      <a:gd name="T0" fmla="*/ 3 w 26"/>
                      <a:gd name="T1" fmla="*/ 5 h 22"/>
                      <a:gd name="T2" fmla="*/ 6 w 26"/>
                      <a:gd name="T3" fmla="*/ 0 h 22"/>
                      <a:gd name="T4" fmla="*/ 6 w 26"/>
                      <a:gd name="T5" fmla="*/ 8 h 22"/>
                      <a:gd name="T6" fmla="*/ 3 w 26"/>
                      <a:gd name="T7" fmla="*/ 5 h 2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6" h="22">
                        <a:moveTo>
                          <a:pt x="8" y="14"/>
                        </a:moveTo>
                        <a:cubicBezTo>
                          <a:pt x="5" y="6"/>
                          <a:pt x="5" y="3"/>
                          <a:pt x="14" y="0"/>
                        </a:cubicBezTo>
                        <a:cubicBezTo>
                          <a:pt x="26" y="4"/>
                          <a:pt x="23" y="16"/>
                          <a:pt x="14" y="22"/>
                        </a:cubicBezTo>
                        <a:cubicBezTo>
                          <a:pt x="0" y="17"/>
                          <a:pt x="13" y="3"/>
                          <a:pt x="8" y="1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45" name="Freeform 29"/>
                  <p:cNvSpPr>
                    <a:spLocks/>
                  </p:cNvSpPr>
                  <p:nvPr/>
                </p:nvSpPr>
                <p:spPr bwMode="ltGray">
                  <a:xfrm>
                    <a:off x="2059" y="494"/>
                    <a:ext cx="8" cy="5"/>
                  </a:xfrm>
                  <a:custGeom>
                    <a:avLst/>
                    <a:gdLst>
                      <a:gd name="T0" fmla="*/ 3 w 20"/>
                      <a:gd name="T1" fmla="*/ 4 h 15"/>
                      <a:gd name="T2" fmla="*/ 7 w 20"/>
                      <a:gd name="T3" fmla="*/ 1 h 15"/>
                      <a:gd name="T4" fmla="*/ 4 w 20"/>
                      <a:gd name="T5" fmla="*/ 4 h 15"/>
                      <a:gd name="T6" fmla="*/ 3 w 20"/>
                      <a:gd name="T7" fmla="*/ 4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46" name="Freeform 30"/>
                  <p:cNvSpPr>
                    <a:spLocks/>
                  </p:cNvSpPr>
                  <p:nvPr/>
                </p:nvSpPr>
                <p:spPr bwMode="ltGray">
                  <a:xfrm>
                    <a:off x="1988" y="536"/>
                    <a:ext cx="8" cy="5"/>
                  </a:xfrm>
                  <a:custGeom>
                    <a:avLst/>
                    <a:gdLst>
                      <a:gd name="T0" fmla="*/ 3 w 20"/>
                      <a:gd name="T1" fmla="*/ 4 h 15"/>
                      <a:gd name="T2" fmla="*/ 6 w 20"/>
                      <a:gd name="T3" fmla="*/ 1 h 15"/>
                      <a:gd name="T4" fmla="*/ 6 w 20"/>
                      <a:gd name="T5" fmla="*/ 5 h 15"/>
                      <a:gd name="T6" fmla="*/ 3 w 20"/>
                      <a:gd name="T7" fmla="*/ 4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47" name="Freeform 31"/>
                  <p:cNvSpPr>
                    <a:spLocks/>
                  </p:cNvSpPr>
                  <p:nvPr/>
                </p:nvSpPr>
                <p:spPr bwMode="ltGray">
                  <a:xfrm>
                    <a:off x="1910" y="523"/>
                    <a:ext cx="34" cy="27"/>
                  </a:xfrm>
                  <a:custGeom>
                    <a:avLst/>
                    <a:gdLst>
                      <a:gd name="T0" fmla="*/ 0 w 80"/>
                      <a:gd name="T1" fmla="*/ 17 h 80"/>
                      <a:gd name="T2" fmla="*/ 6 w 80"/>
                      <a:gd name="T3" fmla="*/ 8 h 80"/>
                      <a:gd name="T4" fmla="*/ 11 w 80"/>
                      <a:gd name="T5" fmla="*/ 7 h 80"/>
                      <a:gd name="T6" fmla="*/ 20 w 80"/>
                      <a:gd name="T7" fmla="*/ 6 h 80"/>
                      <a:gd name="T8" fmla="*/ 25 w 80"/>
                      <a:gd name="T9" fmla="*/ 0 h 80"/>
                      <a:gd name="T10" fmla="*/ 34 w 80"/>
                      <a:gd name="T11" fmla="*/ 14 h 80"/>
                      <a:gd name="T12" fmla="*/ 30 w 80"/>
                      <a:gd name="T13" fmla="*/ 19 h 80"/>
                      <a:gd name="T14" fmla="*/ 23 w 80"/>
                      <a:gd name="T15" fmla="*/ 21 h 80"/>
                      <a:gd name="T16" fmla="*/ 20 w 80"/>
                      <a:gd name="T17" fmla="*/ 27 h 80"/>
                      <a:gd name="T18" fmla="*/ 14 w 80"/>
                      <a:gd name="T19" fmla="*/ 23 h 80"/>
                      <a:gd name="T20" fmla="*/ 16 w 80"/>
                      <a:gd name="T21" fmla="*/ 18 h 80"/>
                      <a:gd name="T22" fmla="*/ 13 w 80"/>
                      <a:gd name="T23" fmla="*/ 9 h 80"/>
                      <a:gd name="T24" fmla="*/ 9 w 80"/>
                      <a:gd name="T25" fmla="*/ 16 h 80"/>
                      <a:gd name="T26" fmla="*/ 3 w 80"/>
                      <a:gd name="T27" fmla="*/ 19 h 80"/>
                      <a:gd name="T28" fmla="*/ 0 w 80"/>
                      <a:gd name="T29" fmla="*/ 17 h 8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48" name="Freeform 32"/>
                  <p:cNvSpPr>
                    <a:spLocks/>
                  </p:cNvSpPr>
                  <p:nvPr/>
                </p:nvSpPr>
                <p:spPr bwMode="ltGray">
                  <a:xfrm>
                    <a:off x="1899" y="466"/>
                    <a:ext cx="40" cy="58"/>
                  </a:xfrm>
                  <a:custGeom>
                    <a:avLst/>
                    <a:gdLst>
                      <a:gd name="T0" fmla="*/ 6 w 94"/>
                      <a:gd name="T1" fmla="*/ 32 h 174"/>
                      <a:gd name="T2" fmla="*/ 11 w 94"/>
                      <a:gd name="T3" fmla="*/ 43 h 174"/>
                      <a:gd name="T4" fmla="*/ 14 w 94"/>
                      <a:gd name="T5" fmla="*/ 36 h 174"/>
                      <a:gd name="T6" fmla="*/ 22 w 94"/>
                      <a:gd name="T7" fmla="*/ 33 h 174"/>
                      <a:gd name="T8" fmla="*/ 20 w 94"/>
                      <a:gd name="T9" fmla="*/ 41 h 174"/>
                      <a:gd name="T10" fmla="*/ 28 w 94"/>
                      <a:gd name="T11" fmla="*/ 42 h 174"/>
                      <a:gd name="T12" fmla="*/ 32 w 94"/>
                      <a:gd name="T13" fmla="*/ 47 h 174"/>
                      <a:gd name="T14" fmla="*/ 25 w 94"/>
                      <a:gd name="T15" fmla="*/ 49 h 174"/>
                      <a:gd name="T16" fmla="*/ 31 w 94"/>
                      <a:gd name="T17" fmla="*/ 58 h 174"/>
                      <a:gd name="T18" fmla="*/ 36 w 94"/>
                      <a:gd name="T19" fmla="*/ 51 h 174"/>
                      <a:gd name="T20" fmla="*/ 35 w 94"/>
                      <a:gd name="T21" fmla="*/ 37 h 174"/>
                      <a:gd name="T22" fmla="*/ 26 w 94"/>
                      <a:gd name="T23" fmla="*/ 35 h 174"/>
                      <a:gd name="T24" fmla="*/ 21 w 94"/>
                      <a:gd name="T25" fmla="*/ 27 h 174"/>
                      <a:gd name="T26" fmla="*/ 14 w 94"/>
                      <a:gd name="T27" fmla="*/ 27 h 174"/>
                      <a:gd name="T28" fmla="*/ 13 w 94"/>
                      <a:gd name="T29" fmla="*/ 23 h 174"/>
                      <a:gd name="T30" fmla="*/ 18 w 94"/>
                      <a:gd name="T31" fmla="*/ 14 h 174"/>
                      <a:gd name="T32" fmla="*/ 13 w 94"/>
                      <a:gd name="T33" fmla="*/ 0 h 174"/>
                      <a:gd name="T34" fmla="*/ 8 w 94"/>
                      <a:gd name="T35" fmla="*/ 7 h 174"/>
                      <a:gd name="T36" fmla="*/ 2 w 94"/>
                      <a:gd name="T37" fmla="*/ 15 h 174"/>
                      <a:gd name="T38" fmla="*/ 6 w 94"/>
                      <a:gd name="T39" fmla="*/ 25 h 174"/>
                      <a:gd name="T40" fmla="*/ 6 w 94"/>
                      <a:gd name="T41" fmla="*/ 32 h 17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49" name="Freeform 33"/>
                  <p:cNvSpPr>
                    <a:spLocks/>
                  </p:cNvSpPr>
                  <p:nvPr/>
                </p:nvSpPr>
                <p:spPr bwMode="ltGray">
                  <a:xfrm>
                    <a:off x="1909" y="508"/>
                    <a:ext cx="14" cy="17"/>
                  </a:xfrm>
                  <a:custGeom>
                    <a:avLst/>
                    <a:gdLst>
                      <a:gd name="T0" fmla="*/ 3 w 32"/>
                      <a:gd name="T1" fmla="*/ 8 h 50"/>
                      <a:gd name="T2" fmla="*/ 5 w 32"/>
                      <a:gd name="T3" fmla="*/ 0 h 50"/>
                      <a:gd name="T4" fmla="*/ 9 w 32"/>
                      <a:gd name="T5" fmla="*/ 5 h 50"/>
                      <a:gd name="T6" fmla="*/ 10 w 32"/>
                      <a:gd name="T7" fmla="*/ 8 h 50"/>
                      <a:gd name="T8" fmla="*/ 12 w 32"/>
                      <a:gd name="T9" fmla="*/ 9 h 50"/>
                      <a:gd name="T10" fmla="*/ 14 w 32"/>
                      <a:gd name="T11" fmla="*/ 13 h 50"/>
                      <a:gd name="T12" fmla="*/ 8 w 32"/>
                      <a:gd name="T13" fmla="*/ 17 h 50"/>
                      <a:gd name="T14" fmla="*/ 3 w 32"/>
                      <a:gd name="T15" fmla="*/ 8 h 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50" name="Freeform 34"/>
                  <p:cNvSpPr>
                    <a:spLocks/>
                  </p:cNvSpPr>
                  <p:nvPr/>
                </p:nvSpPr>
                <p:spPr bwMode="ltGray">
                  <a:xfrm>
                    <a:off x="1881" y="512"/>
                    <a:ext cx="19" cy="17"/>
                  </a:xfrm>
                  <a:custGeom>
                    <a:avLst/>
                    <a:gdLst>
                      <a:gd name="T0" fmla="*/ 0 w 43"/>
                      <a:gd name="T1" fmla="*/ 15 h 50"/>
                      <a:gd name="T2" fmla="*/ 10 w 43"/>
                      <a:gd name="T3" fmla="*/ 7 h 50"/>
                      <a:gd name="T4" fmla="*/ 16 w 43"/>
                      <a:gd name="T5" fmla="*/ 0 h 50"/>
                      <a:gd name="T6" fmla="*/ 11 w 43"/>
                      <a:gd name="T7" fmla="*/ 10 h 50"/>
                      <a:gd name="T8" fmla="*/ 1 w 43"/>
                      <a:gd name="T9" fmla="*/ 17 h 50"/>
                      <a:gd name="T10" fmla="*/ 0 w 43"/>
                      <a:gd name="T11" fmla="*/ 15 h 5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51" name="Freeform 35"/>
                  <p:cNvSpPr>
                    <a:spLocks/>
                  </p:cNvSpPr>
                  <p:nvPr/>
                </p:nvSpPr>
                <p:spPr bwMode="ltGray">
                  <a:xfrm>
                    <a:off x="2930" y="489"/>
                    <a:ext cx="299" cy="179"/>
                  </a:xfrm>
                  <a:custGeom>
                    <a:avLst/>
                    <a:gdLst>
                      <a:gd name="T0" fmla="*/ 13 w 471"/>
                      <a:gd name="T1" fmla="*/ 178 h 281"/>
                      <a:gd name="T2" fmla="*/ 15 w 471"/>
                      <a:gd name="T3" fmla="*/ 159 h 281"/>
                      <a:gd name="T4" fmla="*/ 14 w 471"/>
                      <a:gd name="T5" fmla="*/ 156 h 281"/>
                      <a:gd name="T6" fmla="*/ 10 w 471"/>
                      <a:gd name="T7" fmla="*/ 139 h 281"/>
                      <a:gd name="T8" fmla="*/ 3 w 471"/>
                      <a:gd name="T9" fmla="*/ 137 h 281"/>
                      <a:gd name="T10" fmla="*/ 0 w 471"/>
                      <a:gd name="T11" fmla="*/ 122 h 281"/>
                      <a:gd name="T12" fmla="*/ 8 w 471"/>
                      <a:gd name="T13" fmla="*/ 115 h 281"/>
                      <a:gd name="T14" fmla="*/ 4 w 471"/>
                      <a:gd name="T15" fmla="*/ 105 h 281"/>
                      <a:gd name="T16" fmla="*/ 1 w 471"/>
                      <a:gd name="T17" fmla="*/ 102 h 281"/>
                      <a:gd name="T18" fmla="*/ 18 w 471"/>
                      <a:gd name="T19" fmla="*/ 76 h 281"/>
                      <a:gd name="T20" fmla="*/ 28 w 471"/>
                      <a:gd name="T21" fmla="*/ 61 h 281"/>
                      <a:gd name="T22" fmla="*/ 27 w 471"/>
                      <a:gd name="T23" fmla="*/ 45 h 281"/>
                      <a:gd name="T24" fmla="*/ 15 w 471"/>
                      <a:gd name="T25" fmla="*/ 27 h 281"/>
                      <a:gd name="T26" fmla="*/ 13 w 471"/>
                      <a:gd name="T27" fmla="*/ 20 h 281"/>
                      <a:gd name="T28" fmla="*/ 17 w 471"/>
                      <a:gd name="T29" fmla="*/ 23 h 281"/>
                      <a:gd name="T30" fmla="*/ 30 w 471"/>
                      <a:gd name="T31" fmla="*/ 22 h 281"/>
                      <a:gd name="T32" fmla="*/ 41 w 471"/>
                      <a:gd name="T33" fmla="*/ 7 h 281"/>
                      <a:gd name="T34" fmla="*/ 52 w 471"/>
                      <a:gd name="T35" fmla="*/ 0 h 281"/>
                      <a:gd name="T36" fmla="*/ 56 w 471"/>
                      <a:gd name="T37" fmla="*/ 1 h 281"/>
                      <a:gd name="T38" fmla="*/ 58 w 471"/>
                      <a:gd name="T39" fmla="*/ 6 h 281"/>
                      <a:gd name="T40" fmla="*/ 62 w 471"/>
                      <a:gd name="T41" fmla="*/ 3 h 281"/>
                      <a:gd name="T42" fmla="*/ 70 w 471"/>
                      <a:gd name="T43" fmla="*/ 5 h 281"/>
                      <a:gd name="T44" fmla="*/ 74 w 471"/>
                      <a:gd name="T45" fmla="*/ 6 h 281"/>
                      <a:gd name="T46" fmla="*/ 90 w 471"/>
                      <a:gd name="T47" fmla="*/ 9 h 281"/>
                      <a:gd name="T48" fmla="*/ 98 w 471"/>
                      <a:gd name="T49" fmla="*/ 15 h 281"/>
                      <a:gd name="T50" fmla="*/ 106 w 471"/>
                      <a:gd name="T51" fmla="*/ 11 h 281"/>
                      <a:gd name="T52" fmla="*/ 110 w 471"/>
                      <a:gd name="T53" fmla="*/ 9 h 281"/>
                      <a:gd name="T54" fmla="*/ 124 w 471"/>
                      <a:gd name="T55" fmla="*/ 9 h 281"/>
                      <a:gd name="T56" fmla="*/ 134 w 471"/>
                      <a:gd name="T57" fmla="*/ 20 h 281"/>
                      <a:gd name="T58" fmla="*/ 147 w 471"/>
                      <a:gd name="T59" fmla="*/ 38 h 281"/>
                      <a:gd name="T60" fmla="*/ 156 w 471"/>
                      <a:gd name="T61" fmla="*/ 45 h 281"/>
                      <a:gd name="T62" fmla="*/ 163 w 471"/>
                      <a:gd name="T63" fmla="*/ 43 h 281"/>
                      <a:gd name="T64" fmla="*/ 171 w 471"/>
                      <a:gd name="T65" fmla="*/ 41 h 281"/>
                      <a:gd name="T66" fmla="*/ 184 w 471"/>
                      <a:gd name="T67" fmla="*/ 45 h 281"/>
                      <a:gd name="T68" fmla="*/ 190 w 471"/>
                      <a:gd name="T69" fmla="*/ 52 h 281"/>
                      <a:gd name="T70" fmla="*/ 196 w 471"/>
                      <a:gd name="T71" fmla="*/ 57 h 281"/>
                      <a:gd name="T72" fmla="*/ 202 w 471"/>
                      <a:gd name="T73" fmla="*/ 71 h 281"/>
                      <a:gd name="T74" fmla="*/ 204 w 471"/>
                      <a:gd name="T75" fmla="*/ 76 h 281"/>
                      <a:gd name="T76" fmla="*/ 206 w 471"/>
                      <a:gd name="T77" fmla="*/ 80 h 281"/>
                      <a:gd name="T78" fmla="*/ 197 w 471"/>
                      <a:gd name="T79" fmla="*/ 90 h 281"/>
                      <a:gd name="T80" fmla="*/ 204 w 471"/>
                      <a:gd name="T81" fmla="*/ 90 h 281"/>
                      <a:gd name="T82" fmla="*/ 217 w 471"/>
                      <a:gd name="T83" fmla="*/ 99 h 281"/>
                      <a:gd name="T84" fmla="*/ 231 w 471"/>
                      <a:gd name="T85" fmla="*/ 100 h 281"/>
                      <a:gd name="T86" fmla="*/ 241 w 471"/>
                      <a:gd name="T87" fmla="*/ 107 h 281"/>
                      <a:gd name="T88" fmla="*/ 243 w 471"/>
                      <a:gd name="T89" fmla="*/ 110 h 281"/>
                      <a:gd name="T90" fmla="*/ 243 w 471"/>
                      <a:gd name="T91" fmla="*/ 112 h 281"/>
                      <a:gd name="T92" fmla="*/ 250 w 471"/>
                      <a:gd name="T93" fmla="*/ 110 h 281"/>
                      <a:gd name="T94" fmla="*/ 254 w 471"/>
                      <a:gd name="T95" fmla="*/ 109 h 281"/>
                      <a:gd name="T96" fmla="*/ 279 w 471"/>
                      <a:gd name="T97" fmla="*/ 118 h 281"/>
                      <a:gd name="T98" fmla="*/ 284 w 471"/>
                      <a:gd name="T99" fmla="*/ 127 h 281"/>
                      <a:gd name="T100" fmla="*/ 295 w 471"/>
                      <a:gd name="T101" fmla="*/ 128 h 281"/>
                      <a:gd name="T102" fmla="*/ 299 w 471"/>
                      <a:gd name="T103" fmla="*/ 137 h 281"/>
                      <a:gd name="T104" fmla="*/ 286 w 471"/>
                      <a:gd name="T105" fmla="*/ 164 h 281"/>
                      <a:gd name="T106" fmla="*/ 276 w 471"/>
                      <a:gd name="T107" fmla="*/ 179 h 28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471" h="281">
                        <a:moveTo>
                          <a:pt x="21" y="280"/>
                        </a:moveTo>
                        <a:cubicBezTo>
                          <a:pt x="32" y="281"/>
                          <a:pt x="25" y="253"/>
                          <a:pt x="24" y="250"/>
                        </a:cubicBezTo>
                        <a:cubicBezTo>
                          <a:pt x="23" y="248"/>
                          <a:pt x="22" y="245"/>
                          <a:pt x="22" y="245"/>
                        </a:cubicBezTo>
                        <a:cubicBezTo>
                          <a:pt x="21" y="243"/>
                          <a:pt x="20" y="221"/>
                          <a:pt x="16" y="218"/>
                        </a:cubicBezTo>
                        <a:cubicBezTo>
                          <a:pt x="13" y="216"/>
                          <a:pt x="4" y="215"/>
                          <a:pt x="4" y="215"/>
                        </a:cubicBezTo>
                        <a:cubicBezTo>
                          <a:pt x="0" y="207"/>
                          <a:pt x="3" y="200"/>
                          <a:pt x="0" y="191"/>
                        </a:cubicBezTo>
                        <a:cubicBezTo>
                          <a:pt x="2" y="185"/>
                          <a:pt x="7" y="186"/>
                          <a:pt x="12" y="180"/>
                        </a:cubicBezTo>
                        <a:cubicBezTo>
                          <a:pt x="14" y="172"/>
                          <a:pt x="14" y="169"/>
                          <a:pt x="6" y="165"/>
                        </a:cubicBezTo>
                        <a:cubicBezTo>
                          <a:pt x="4" y="163"/>
                          <a:pt x="2" y="162"/>
                          <a:pt x="2" y="160"/>
                        </a:cubicBezTo>
                        <a:cubicBezTo>
                          <a:pt x="2" y="150"/>
                          <a:pt x="16" y="123"/>
                          <a:pt x="28" y="120"/>
                        </a:cubicBezTo>
                        <a:cubicBezTo>
                          <a:pt x="32" y="111"/>
                          <a:pt x="40" y="105"/>
                          <a:pt x="44" y="96"/>
                        </a:cubicBezTo>
                        <a:cubicBezTo>
                          <a:pt x="39" y="83"/>
                          <a:pt x="38" y="85"/>
                          <a:pt x="42" y="70"/>
                        </a:cubicBezTo>
                        <a:cubicBezTo>
                          <a:pt x="38" y="60"/>
                          <a:pt x="34" y="48"/>
                          <a:pt x="24" y="43"/>
                        </a:cubicBezTo>
                        <a:cubicBezTo>
                          <a:pt x="18" y="36"/>
                          <a:pt x="10" y="37"/>
                          <a:pt x="20" y="32"/>
                        </a:cubicBezTo>
                        <a:cubicBezTo>
                          <a:pt x="27" y="34"/>
                          <a:pt x="26" y="32"/>
                          <a:pt x="26" y="36"/>
                        </a:cubicBezTo>
                        <a:cubicBezTo>
                          <a:pt x="34" y="41"/>
                          <a:pt x="39" y="39"/>
                          <a:pt x="48" y="35"/>
                        </a:cubicBezTo>
                        <a:cubicBezTo>
                          <a:pt x="45" y="22"/>
                          <a:pt x="48" y="14"/>
                          <a:pt x="64" y="11"/>
                        </a:cubicBezTo>
                        <a:cubicBezTo>
                          <a:pt x="71" y="8"/>
                          <a:pt x="75" y="3"/>
                          <a:pt x="82" y="0"/>
                        </a:cubicBezTo>
                        <a:cubicBezTo>
                          <a:pt x="84" y="1"/>
                          <a:pt x="88" y="0"/>
                          <a:pt x="88" y="2"/>
                        </a:cubicBezTo>
                        <a:cubicBezTo>
                          <a:pt x="90" y="12"/>
                          <a:pt x="75" y="13"/>
                          <a:pt x="92" y="9"/>
                        </a:cubicBezTo>
                        <a:cubicBezTo>
                          <a:pt x="94" y="8"/>
                          <a:pt x="96" y="5"/>
                          <a:pt x="98" y="5"/>
                        </a:cubicBezTo>
                        <a:cubicBezTo>
                          <a:pt x="102" y="4"/>
                          <a:pt x="106" y="7"/>
                          <a:pt x="110" y="8"/>
                        </a:cubicBezTo>
                        <a:cubicBezTo>
                          <a:pt x="112" y="8"/>
                          <a:pt x="116" y="9"/>
                          <a:pt x="116" y="9"/>
                        </a:cubicBezTo>
                        <a:cubicBezTo>
                          <a:pt x="122" y="16"/>
                          <a:pt x="129" y="13"/>
                          <a:pt x="141" y="14"/>
                        </a:cubicBezTo>
                        <a:cubicBezTo>
                          <a:pt x="143" y="21"/>
                          <a:pt x="147" y="22"/>
                          <a:pt x="155" y="24"/>
                        </a:cubicBezTo>
                        <a:cubicBezTo>
                          <a:pt x="159" y="22"/>
                          <a:pt x="163" y="20"/>
                          <a:pt x="167" y="17"/>
                        </a:cubicBezTo>
                        <a:cubicBezTo>
                          <a:pt x="169" y="16"/>
                          <a:pt x="173" y="14"/>
                          <a:pt x="173" y="14"/>
                        </a:cubicBezTo>
                        <a:cubicBezTo>
                          <a:pt x="195" y="26"/>
                          <a:pt x="175" y="20"/>
                          <a:pt x="195" y="14"/>
                        </a:cubicBezTo>
                        <a:cubicBezTo>
                          <a:pt x="207" y="17"/>
                          <a:pt x="201" y="26"/>
                          <a:pt x="211" y="32"/>
                        </a:cubicBezTo>
                        <a:cubicBezTo>
                          <a:pt x="214" y="38"/>
                          <a:pt x="224" y="55"/>
                          <a:pt x="231" y="59"/>
                        </a:cubicBezTo>
                        <a:cubicBezTo>
                          <a:pt x="241" y="70"/>
                          <a:pt x="235" y="67"/>
                          <a:pt x="245" y="70"/>
                        </a:cubicBezTo>
                        <a:cubicBezTo>
                          <a:pt x="249" y="69"/>
                          <a:pt x="253" y="69"/>
                          <a:pt x="257" y="68"/>
                        </a:cubicBezTo>
                        <a:cubicBezTo>
                          <a:pt x="261" y="67"/>
                          <a:pt x="270" y="65"/>
                          <a:pt x="270" y="65"/>
                        </a:cubicBezTo>
                        <a:cubicBezTo>
                          <a:pt x="278" y="66"/>
                          <a:pt x="283" y="67"/>
                          <a:pt x="290" y="71"/>
                        </a:cubicBezTo>
                        <a:cubicBezTo>
                          <a:pt x="304" y="88"/>
                          <a:pt x="282" y="62"/>
                          <a:pt x="300" y="81"/>
                        </a:cubicBezTo>
                        <a:cubicBezTo>
                          <a:pt x="302" y="84"/>
                          <a:pt x="308" y="90"/>
                          <a:pt x="308" y="90"/>
                        </a:cubicBezTo>
                        <a:cubicBezTo>
                          <a:pt x="311" y="98"/>
                          <a:pt x="315" y="103"/>
                          <a:pt x="318" y="111"/>
                        </a:cubicBezTo>
                        <a:cubicBezTo>
                          <a:pt x="319" y="114"/>
                          <a:pt x="321" y="117"/>
                          <a:pt x="322" y="120"/>
                        </a:cubicBezTo>
                        <a:cubicBezTo>
                          <a:pt x="323" y="122"/>
                          <a:pt x="324" y="125"/>
                          <a:pt x="324" y="125"/>
                        </a:cubicBezTo>
                        <a:cubicBezTo>
                          <a:pt x="321" y="132"/>
                          <a:pt x="313" y="134"/>
                          <a:pt x="310" y="142"/>
                        </a:cubicBezTo>
                        <a:cubicBezTo>
                          <a:pt x="313" y="151"/>
                          <a:pt x="317" y="146"/>
                          <a:pt x="322" y="141"/>
                        </a:cubicBezTo>
                        <a:cubicBezTo>
                          <a:pt x="341" y="143"/>
                          <a:pt x="339" y="142"/>
                          <a:pt x="342" y="155"/>
                        </a:cubicBezTo>
                        <a:cubicBezTo>
                          <a:pt x="351" y="150"/>
                          <a:pt x="355" y="152"/>
                          <a:pt x="364" y="157"/>
                        </a:cubicBezTo>
                        <a:cubicBezTo>
                          <a:pt x="369" y="162"/>
                          <a:pt x="372" y="166"/>
                          <a:pt x="380" y="168"/>
                        </a:cubicBezTo>
                        <a:cubicBezTo>
                          <a:pt x="381" y="169"/>
                          <a:pt x="383" y="171"/>
                          <a:pt x="382" y="172"/>
                        </a:cubicBezTo>
                        <a:cubicBezTo>
                          <a:pt x="380" y="176"/>
                          <a:pt x="368" y="172"/>
                          <a:pt x="382" y="176"/>
                        </a:cubicBezTo>
                        <a:cubicBezTo>
                          <a:pt x="386" y="175"/>
                          <a:pt x="390" y="173"/>
                          <a:pt x="394" y="172"/>
                        </a:cubicBezTo>
                        <a:cubicBezTo>
                          <a:pt x="396" y="172"/>
                          <a:pt x="400" y="171"/>
                          <a:pt x="400" y="171"/>
                        </a:cubicBezTo>
                        <a:cubicBezTo>
                          <a:pt x="413" y="177"/>
                          <a:pt x="427" y="179"/>
                          <a:pt x="439" y="185"/>
                        </a:cubicBezTo>
                        <a:cubicBezTo>
                          <a:pt x="441" y="190"/>
                          <a:pt x="445" y="194"/>
                          <a:pt x="447" y="199"/>
                        </a:cubicBezTo>
                        <a:cubicBezTo>
                          <a:pt x="453" y="198"/>
                          <a:pt x="460" y="195"/>
                          <a:pt x="465" y="201"/>
                        </a:cubicBezTo>
                        <a:cubicBezTo>
                          <a:pt x="468" y="205"/>
                          <a:pt x="471" y="215"/>
                          <a:pt x="471" y="215"/>
                        </a:cubicBezTo>
                        <a:cubicBezTo>
                          <a:pt x="468" y="231"/>
                          <a:pt x="469" y="248"/>
                          <a:pt x="451" y="258"/>
                        </a:cubicBezTo>
                        <a:cubicBezTo>
                          <a:pt x="447" y="262"/>
                          <a:pt x="437" y="275"/>
                          <a:pt x="435" y="281"/>
                        </a:cubicBezTo>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52" name="Freeform 36"/>
                  <p:cNvSpPr>
                    <a:spLocks/>
                  </p:cNvSpPr>
                  <p:nvPr/>
                </p:nvSpPr>
                <p:spPr bwMode="ltGray">
                  <a:xfrm>
                    <a:off x="2534" y="242"/>
                    <a:ext cx="420" cy="283"/>
                  </a:xfrm>
                  <a:custGeom>
                    <a:avLst/>
                    <a:gdLst>
                      <a:gd name="T0" fmla="*/ 173 w 984"/>
                      <a:gd name="T1" fmla="*/ 2 h 844"/>
                      <a:gd name="T2" fmla="*/ 214 w 984"/>
                      <a:gd name="T3" fmla="*/ 11 h 844"/>
                      <a:gd name="T4" fmla="*/ 235 w 984"/>
                      <a:gd name="T5" fmla="*/ 13 h 844"/>
                      <a:gd name="T6" fmla="*/ 247 w 984"/>
                      <a:gd name="T7" fmla="*/ 44 h 844"/>
                      <a:gd name="T8" fmla="*/ 250 w 984"/>
                      <a:gd name="T9" fmla="*/ 30 h 844"/>
                      <a:gd name="T10" fmla="*/ 259 w 984"/>
                      <a:gd name="T11" fmla="*/ 23 h 844"/>
                      <a:gd name="T12" fmla="*/ 274 w 984"/>
                      <a:gd name="T13" fmla="*/ 42 h 844"/>
                      <a:gd name="T14" fmla="*/ 291 w 984"/>
                      <a:gd name="T15" fmla="*/ 33 h 844"/>
                      <a:gd name="T16" fmla="*/ 301 w 984"/>
                      <a:gd name="T17" fmla="*/ 29 h 844"/>
                      <a:gd name="T18" fmla="*/ 325 w 984"/>
                      <a:gd name="T19" fmla="*/ 1 h 844"/>
                      <a:gd name="T20" fmla="*/ 341 w 984"/>
                      <a:gd name="T21" fmla="*/ 23 h 844"/>
                      <a:gd name="T22" fmla="*/ 341 w 984"/>
                      <a:gd name="T23" fmla="*/ 44 h 844"/>
                      <a:gd name="T24" fmla="*/ 337 w 984"/>
                      <a:gd name="T25" fmla="*/ 53 h 844"/>
                      <a:gd name="T26" fmla="*/ 327 w 984"/>
                      <a:gd name="T27" fmla="*/ 54 h 844"/>
                      <a:gd name="T28" fmla="*/ 325 w 984"/>
                      <a:gd name="T29" fmla="*/ 62 h 844"/>
                      <a:gd name="T30" fmla="*/ 342 w 984"/>
                      <a:gd name="T31" fmla="*/ 76 h 844"/>
                      <a:gd name="T32" fmla="*/ 335 w 984"/>
                      <a:gd name="T33" fmla="*/ 108 h 844"/>
                      <a:gd name="T34" fmla="*/ 354 w 984"/>
                      <a:gd name="T35" fmla="*/ 139 h 844"/>
                      <a:gd name="T36" fmla="*/ 365 w 984"/>
                      <a:gd name="T37" fmla="*/ 151 h 844"/>
                      <a:gd name="T38" fmla="*/ 354 w 984"/>
                      <a:gd name="T39" fmla="*/ 151 h 844"/>
                      <a:gd name="T40" fmla="*/ 318 w 984"/>
                      <a:gd name="T41" fmla="*/ 127 h 844"/>
                      <a:gd name="T42" fmla="*/ 289 w 984"/>
                      <a:gd name="T43" fmla="*/ 135 h 844"/>
                      <a:gd name="T44" fmla="*/ 252 w 984"/>
                      <a:gd name="T45" fmla="*/ 148 h 844"/>
                      <a:gd name="T46" fmla="*/ 274 w 984"/>
                      <a:gd name="T47" fmla="*/ 194 h 844"/>
                      <a:gd name="T48" fmla="*/ 303 w 984"/>
                      <a:gd name="T49" fmla="*/ 205 h 844"/>
                      <a:gd name="T50" fmla="*/ 315 w 984"/>
                      <a:gd name="T51" fmla="*/ 184 h 844"/>
                      <a:gd name="T52" fmla="*/ 330 w 984"/>
                      <a:gd name="T53" fmla="*/ 191 h 844"/>
                      <a:gd name="T54" fmla="*/ 327 w 984"/>
                      <a:gd name="T55" fmla="*/ 211 h 844"/>
                      <a:gd name="T56" fmla="*/ 342 w 984"/>
                      <a:gd name="T57" fmla="*/ 225 h 844"/>
                      <a:gd name="T58" fmla="*/ 358 w 984"/>
                      <a:gd name="T59" fmla="*/ 221 h 844"/>
                      <a:gd name="T60" fmla="*/ 394 w 984"/>
                      <a:gd name="T61" fmla="*/ 270 h 844"/>
                      <a:gd name="T62" fmla="*/ 402 w 984"/>
                      <a:gd name="T63" fmla="*/ 277 h 844"/>
                      <a:gd name="T64" fmla="*/ 373 w 984"/>
                      <a:gd name="T65" fmla="*/ 272 h 844"/>
                      <a:gd name="T66" fmla="*/ 354 w 984"/>
                      <a:gd name="T67" fmla="*/ 254 h 844"/>
                      <a:gd name="T68" fmla="*/ 332 w 984"/>
                      <a:gd name="T69" fmla="*/ 238 h 844"/>
                      <a:gd name="T70" fmla="*/ 300 w 984"/>
                      <a:gd name="T71" fmla="*/ 222 h 844"/>
                      <a:gd name="T72" fmla="*/ 262 w 984"/>
                      <a:gd name="T73" fmla="*/ 217 h 844"/>
                      <a:gd name="T74" fmla="*/ 216 w 984"/>
                      <a:gd name="T75" fmla="*/ 199 h 844"/>
                      <a:gd name="T76" fmla="*/ 197 w 984"/>
                      <a:gd name="T77" fmla="*/ 170 h 844"/>
                      <a:gd name="T78" fmla="*/ 184 w 984"/>
                      <a:gd name="T79" fmla="*/ 155 h 844"/>
                      <a:gd name="T80" fmla="*/ 163 w 984"/>
                      <a:gd name="T81" fmla="*/ 144 h 844"/>
                      <a:gd name="T82" fmla="*/ 146 w 984"/>
                      <a:gd name="T83" fmla="*/ 124 h 844"/>
                      <a:gd name="T84" fmla="*/ 151 w 984"/>
                      <a:gd name="T85" fmla="*/ 139 h 844"/>
                      <a:gd name="T86" fmla="*/ 178 w 984"/>
                      <a:gd name="T87" fmla="*/ 166 h 844"/>
                      <a:gd name="T88" fmla="*/ 180 w 984"/>
                      <a:gd name="T89" fmla="*/ 176 h 844"/>
                      <a:gd name="T90" fmla="*/ 168 w 984"/>
                      <a:gd name="T91" fmla="*/ 167 h 844"/>
                      <a:gd name="T92" fmla="*/ 151 w 984"/>
                      <a:gd name="T93" fmla="*/ 156 h 844"/>
                      <a:gd name="T94" fmla="*/ 134 w 984"/>
                      <a:gd name="T95" fmla="*/ 135 h 844"/>
                      <a:gd name="T96" fmla="*/ 114 w 984"/>
                      <a:gd name="T97" fmla="*/ 116 h 844"/>
                      <a:gd name="T98" fmla="*/ 90 w 984"/>
                      <a:gd name="T99" fmla="*/ 105 h 844"/>
                      <a:gd name="T100" fmla="*/ 66 w 984"/>
                      <a:gd name="T101" fmla="*/ 80 h 844"/>
                      <a:gd name="T102" fmla="*/ 28 w 984"/>
                      <a:gd name="T103" fmla="*/ 22 h 844"/>
                      <a:gd name="T104" fmla="*/ 15 w 984"/>
                      <a:gd name="T105" fmla="*/ 13 h 844"/>
                      <a:gd name="T106" fmla="*/ 20 w 984"/>
                      <a:gd name="T107" fmla="*/ 7 h 844"/>
                      <a:gd name="T108" fmla="*/ 44 w 984"/>
                      <a:gd name="T109" fmla="*/ 23 h 84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984" h="844">
                        <a:moveTo>
                          <a:pt x="82" y="38"/>
                        </a:moveTo>
                        <a:lnTo>
                          <a:pt x="406" y="6"/>
                        </a:lnTo>
                        <a:cubicBezTo>
                          <a:pt x="497" y="22"/>
                          <a:pt x="465" y="0"/>
                          <a:pt x="474" y="54"/>
                        </a:cubicBezTo>
                        <a:cubicBezTo>
                          <a:pt x="492" y="48"/>
                          <a:pt x="484" y="40"/>
                          <a:pt x="502" y="34"/>
                        </a:cubicBezTo>
                        <a:cubicBezTo>
                          <a:pt x="510" y="37"/>
                          <a:pt x="517" y="46"/>
                          <a:pt x="526" y="46"/>
                        </a:cubicBezTo>
                        <a:cubicBezTo>
                          <a:pt x="534" y="46"/>
                          <a:pt x="550" y="38"/>
                          <a:pt x="550" y="38"/>
                        </a:cubicBezTo>
                        <a:cubicBezTo>
                          <a:pt x="556" y="55"/>
                          <a:pt x="552" y="60"/>
                          <a:pt x="542" y="74"/>
                        </a:cubicBezTo>
                        <a:cubicBezTo>
                          <a:pt x="555" y="114"/>
                          <a:pt x="550" y="102"/>
                          <a:pt x="578" y="130"/>
                        </a:cubicBezTo>
                        <a:cubicBezTo>
                          <a:pt x="584" y="148"/>
                          <a:pt x="590" y="148"/>
                          <a:pt x="606" y="138"/>
                        </a:cubicBezTo>
                        <a:cubicBezTo>
                          <a:pt x="600" y="119"/>
                          <a:pt x="594" y="107"/>
                          <a:pt x="586" y="90"/>
                        </a:cubicBezTo>
                        <a:cubicBezTo>
                          <a:pt x="583" y="82"/>
                          <a:pt x="578" y="66"/>
                          <a:pt x="578" y="66"/>
                        </a:cubicBezTo>
                        <a:cubicBezTo>
                          <a:pt x="585" y="44"/>
                          <a:pt x="597" y="56"/>
                          <a:pt x="606" y="70"/>
                        </a:cubicBezTo>
                        <a:cubicBezTo>
                          <a:pt x="609" y="86"/>
                          <a:pt x="608" y="117"/>
                          <a:pt x="626" y="90"/>
                        </a:cubicBezTo>
                        <a:cubicBezTo>
                          <a:pt x="648" y="97"/>
                          <a:pt x="646" y="104"/>
                          <a:pt x="642" y="126"/>
                        </a:cubicBezTo>
                        <a:cubicBezTo>
                          <a:pt x="650" y="150"/>
                          <a:pt x="665" y="141"/>
                          <a:pt x="682" y="130"/>
                        </a:cubicBezTo>
                        <a:cubicBezTo>
                          <a:pt x="689" y="108"/>
                          <a:pt x="673" y="124"/>
                          <a:pt x="682" y="98"/>
                        </a:cubicBezTo>
                        <a:cubicBezTo>
                          <a:pt x="683" y="94"/>
                          <a:pt x="690" y="96"/>
                          <a:pt x="694" y="94"/>
                        </a:cubicBezTo>
                        <a:cubicBezTo>
                          <a:pt x="698" y="92"/>
                          <a:pt x="702" y="89"/>
                          <a:pt x="706" y="86"/>
                        </a:cubicBezTo>
                        <a:cubicBezTo>
                          <a:pt x="717" y="54"/>
                          <a:pt x="688" y="54"/>
                          <a:pt x="742" y="46"/>
                        </a:cubicBezTo>
                        <a:cubicBezTo>
                          <a:pt x="748" y="27"/>
                          <a:pt x="741" y="9"/>
                          <a:pt x="762" y="2"/>
                        </a:cubicBezTo>
                        <a:cubicBezTo>
                          <a:pt x="788" y="11"/>
                          <a:pt x="777" y="38"/>
                          <a:pt x="802" y="46"/>
                        </a:cubicBezTo>
                        <a:cubicBezTo>
                          <a:pt x="831" y="36"/>
                          <a:pt x="805" y="63"/>
                          <a:pt x="798" y="70"/>
                        </a:cubicBezTo>
                        <a:cubicBezTo>
                          <a:pt x="789" y="96"/>
                          <a:pt x="787" y="96"/>
                          <a:pt x="802" y="118"/>
                        </a:cubicBezTo>
                        <a:cubicBezTo>
                          <a:pt x="801" y="122"/>
                          <a:pt x="801" y="127"/>
                          <a:pt x="798" y="130"/>
                        </a:cubicBezTo>
                        <a:cubicBezTo>
                          <a:pt x="794" y="133"/>
                          <a:pt x="784" y="129"/>
                          <a:pt x="782" y="134"/>
                        </a:cubicBezTo>
                        <a:cubicBezTo>
                          <a:pt x="780" y="142"/>
                          <a:pt x="790" y="158"/>
                          <a:pt x="790" y="158"/>
                        </a:cubicBezTo>
                        <a:cubicBezTo>
                          <a:pt x="786" y="161"/>
                          <a:pt x="783" y="165"/>
                          <a:pt x="778" y="166"/>
                        </a:cubicBezTo>
                        <a:cubicBezTo>
                          <a:pt x="774" y="167"/>
                          <a:pt x="769" y="159"/>
                          <a:pt x="766" y="162"/>
                        </a:cubicBezTo>
                        <a:cubicBezTo>
                          <a:pt x="758" y="170"/>
                          <a:pt x="794" y="182"/>
                          <a:pt x="794" y="182"/>
                        </a:cubicBezTo>
                        <a:cubicBezTo>
                          <a:pt x="804" y="211"/>
                          <a:pt x="775" y="190"/>
                          <a:pt x="762" y="186"/>
                        </a:cubicBezTo>
                        <a:cubicBezTo>
                          <a:pt x="767" y="194"/>
                          <a:pt x="773" y="202"/>
                          <a:pt x="778" y="210"/>
                        </a:cubicBezTo>
                        <a:cubicBezTo>
                          <a:pt x="783" y="218"/>
                          <a:pt x="802" y="226"/>
                          <a:pt x="802" y="226"/>
                        </a:cubicBezTo>
                        <a:cubicBezTo>
                          <a:pt x="813" y="242"/>
                          <a:pt x="804" y="245"/>
                          <a:pt x="810" y="262"/>
                        </a:cubicBezTo>
                        <a:cubicBezTo>
                          <a:pt x="803" y="282"/>
                          <a:pt x="793" y="301"/>
                          <a:pt x="786" y="322"/>
                        </a:cubicBezTo>
                        <a:cubicBezTo>
                          <a:pt x="783" y="330"/>
                          <a:pt x="778" y="346"/>
                          <a:pt x="778" y="346"/>
                        </a:cubicBezTo>
                        <a:cubicBezTo>
                          <a:pt x="785" y="366"/>
                          <a:pt x="817" y="394"/>
                          <a:pt x="830" y="414"/>
                        </a:cubicBezTo>
                        <a:cubicBezTo>
                          <a:pt x="835" y="422"/>
                          <a:pt x="841" y="430"/>
                          <a:pt x="846" y="438"/>
                        </a:cubicBezTo>
                        <a:cubicBezTo>
                          <a:pt x="849" y="442"/>
                          <a:pt x="854" y="450"/>
                          <a:pt x="854" y="450"/>
                        </a:cubicBezTo>
                        <a:cubicBezTo>
                          <a:pt x="853" y="457"/>
                          <a:pt x="855" y="466"/>
                          <a:pt x="850" y="470"/>
                        </a:cubicBezTo>
                        <a:cubicBezTo>
                          <a:pt x="844" y="475"/>
                          <a:pt x="831" y="451"/>
                          <a:pt x="830" y="450"/>
                        </a:cubicBezTo>
                        <a:cubicBezTo>
                          <a:pt x="811" y="431"/>
                          <a:pt x="789" y="421"/>
                          <a:pt x="774" y="398"/>
                        </a:cubicBezTo>
                        <a:cubicBezTo>
                          <a:pt x="769" y="379"/>
                          <a:pt x="766" y="371"/>
                          <a:pt x="746" y="378"/>
                        </a:cubicBezTo>
                        <a:cubicBezTo>
                          <a:pt x="717" y="368"/>
                          <a:pt x="730" y="368"/>
                          <a:pt x="706" y="374"/>
                        </a:cubicBezTo>
                        <a:cubicBezTo>
                          <a:pt x="688" y="402"/>
                          <a:pt x="699" y="395"/>
                          <a:pt x="678" y="402"/>
                        </a:cubicBezTo>
                        <a:cubicBezTo>
                          <a:pt x="654" y="386"/>
                          <a:pt x="650" y="390"/>
                          <a:pt x="618" y="394"/>
                        </a:cubicBezTo>
                        <a:cubicBezTo>
                          <a:pt x="607" y="411"/>
                          <a:pt x="601" y="426"/>
                          <a:pt x="590" y="442"/>
                        </a:cubicBezTo>
                        <a:cubicBezTo>
                          <a:pt x="600" y="471"/>
                          <a:pt x="593" y="459"/>
                          <a:pt x="606" y="478"/>
                        </a:cubicBezTo>
                        <a:cubicBezTo>
                          <a:pt x="593" y="518"/>
                          <a:pt x="622" y="548"/>
                          <a:pt x="642" y="578"/>
                        </a:cubicBezTo>
                        <a:cubicBezTo>
                          <a:pt x="651" y="591"/>
                          <a:pt x="651" y="601"/>
                          <a:pt x="666" y="606"/>
                        </a:cubicBezTo>
                        <a:cubicBezTo>
                          <a:pt x="680" y="627"/>
                          <a:pt x="691" y="623"/>
                          <a:pt x="710" y="610"/>
                        </a:cubicBezTo>
                        <a:cubicBezTo>
                          <a:pt x="729" y="616"/>
                          <a:pt x="729" y="606"/>
                          <a:pt x="734" y="590"/>
                        </a:cubicBezTo>
                        <a:cubicBezTo>
                          <a:pt x="735" y="577"/>
                          <a:pt x="731" y="562"/>
                          <a:pt x="738" y="550"/>
                        </a:cubicBezTo>
                        <a:cubicBezTo>
                          <a:pt x="742" y="543"/>
                          <a:pt x="762" y="542"/>
                          <a:pt x="762" y="542"/>
                        </a:cubicBezTo>
                        <a:cubicBezTo>
                          <a:pt x="783" y="547"/>
                          <a:pt x="786" y="552"/>
                          <a:pt x="774" y="570"/>
                        </a:cubicBezTo>
                        <a:cubicBezTo>
                          <a:pt x="779" y="590"/>
                          <a:pt x="790" y="605"/>
                          <a:pt x="770" y="618"/>
                        </a:cubicBezTo>
                        <a:cubicBezTo>
                          <a:pt x="769" y="622"/>
                          <a:pt x="764" y="626"/>
                          <a:pt x="766" y="630"/>
                        </a:cubicBezTo>
                        <a:cubicBezTo>
                          <a:pt x="768" y="634"/>
                          <a:pt x="775" y="634"/>
                          <a:pt x="778" y="638"/>
                        </a:cubicBezTo>
                        <a:cubicBezTo>
                          <a:pt x="788" y="651"/>
                          <a:pt x="786" y="660"/>
                          <a:pt x="802" y="670"/>
                        </a:cubicBezTo>
                        <a:cubicBezTo>
                          <a:pt x="810" y="667"/>
                          <a:pt x="818" y="665"/>
                          <a:pt x="826" y="662"/>
                        </a:cubicBezTo>
                        <a:cubicBezTo>
                          <a:pt x="830" y="661"/>
                          <a:pt x="838" y="658"/>
                          <a:pt x="838" y="658"/>
                        </a:cubicBezTo>
                        <a:cubicBezTo>
                          <a:pt x="857" y="664"/>
                          <a:pt x="864" y="680"/>
                          <a:pt x="870" y="698"/>
                        </a:cubicBezTo>
                        <a:cubicBezTo>
                          <a:pt x="859" y="731"/>
                          <a:pt x="887" y="794"/>
                          <a:pt x="922" y="806"/>
                        </a:cubicBezTo>
                        <a:cubicBezTo>
                          <a:pt x="938" y="801"/>
                          <a:pt x="941" y="792"/>
                          <a:pt x="958" y="798"/>
                        </a:cubicBezTo>
                        <a:cubicBezTo>
                          <a:pt x="984" y="837"/>
                          <a:pt x="928" y="784"/>
                          <a:pt x="942" y="826"/>
                        </a:cubicBezTo>
                        <a:cubicBezTo>
                          <a:pt x="936" y="844"/>
                          <a:pt x="930" y="844"/>
                          <a:pt x="914" y="834"/>
                        </a:cubicBezTo>
                        <a:cubicBezTo>
                          <a:pt x="903" y="817"/>
                          <a:pt x="890" y="821"/>
                          <a:pt x="874" y="810"/>
                        </a:cubicBezTo>
                        <a:cubicBezTo>
                          <a:pt x="851" y="776"/>
                          <a:pt x="882" y="816"/>
                          <a:pt x="854" y="794"/>
                        </a:cubicBezTo>
                        <a:cubicBezTo>
                          <a:pt x="843" y="785"/>
                          <a:pt x="840" y="768"/>
                          <a:pt x="830" y="758"/>
                        </a:cubicBezTo>
                        <a:cubicBezTo>
                          <a:pt x="824" y="739"/>
                          <a:pt x="817" y="724"/>
                          <a:pt x="798" y="718"/>
                        </a:cubicBezTo>
                        <a:cubicBezTo>
                          <a:pt x="791" y="696"/>
                          <a:pt x="800" y="712"/>
                          <a:pt x="778" y="710"/>
                        </a:cubicBezTo>
                        <a:cubicBezTo>
                          <a:pt x="767" y="709"/>
                          <a:pt x="746" y="702"/>
                          <a:pt x="746" y="702"/>
                        </a:cubicBezTo>
                        <a:cubicBezTo>
                          <a:pt x="729" y="691"/>
                          <a:pt x="720" y="674"/>
                          <a:pt x="702" y="662"/>
                        </a:cubicBezTo>
                        <a:cubicBezTo>
                          <a:pt x="694" y="665"/>
                          <a:pt x="687" y="673"/>
                          <a:pt x="678" y="674"/>
                        </a:cubicBezTo>
                        <a:cubicBezTo>
                          <a:pt x="657" y="677"/>
                          <a:pt x="630" y="657"/>
                          <a:pt x="614" y="646"/>
                        </a:cubicBezTo>
                        <a:cubicBezTo>
                          <a:pt x="600" y="637"/>
                          <a:pt x="580" y="639"/>
                          <a:pt x="566" y="630"/>
                        </a:cubicBezTo>
                        <a:cubicBezTo>
                          <a:pt x="546" y="617"/>
                          <a:pt x="525" y="607"/>
                          <a:pt x="506" y="594"/>
                        </a:cubicBezTo>
                        <a:cubicBezTo>
                          <a:pt x="513" y="572"/>
                          <a:pt x="509" y="551"/>
                          <a:pt x="490" y="538"/>
                        </a:cubicBezTo>
                        <a:cubicBezTo>
                          <a:pt x="485" y="522"/>
                          <a:pt x="476" y="515"/>
                          <a:pt x="462" y="506"/>
                        </a:cubicBezTo>
                        <a:cubicBezTo>
                          <a:pt x="441" y="474"/>
                          <a:pt x="469" y="513"/>
                          <a:pt x="442" y="486"/>
                        </a:cubicBezTo>
                        <a:cubicBezTo>
                          <a:pt x="436" y="480"/>
                          <a:pt x="436" y="468"/>
                          <a:pt x="430" y="462"/>
                        </a:cubicBezTo>
                        <a:cubicBezTo>
                          <a:pt x="427" y="459"/>
                          <a:pt x="422" y="459"/>
                          <a:pt x="418" y="458"/>
                        </a:cubicBezTo>
                        <a:cubicBezTo>
                          <a:pt x="407" y="447"/>
                          <a:pt x="382" y="430"/>
                          <a:pt x="382" y="430"/>
                        </a:cubicBezTo>
                        <a:cubicBezTo>
                          <a:pt x="371" y="413"/>
                          <a:pt x="358" y="399"/>
                          <a:pt x="346" y="382"/>
                        </a:cubicBezTo>
                        <a:cubicBezTo>
                          <a:pt x="344" y="378"/>
                          <a:pt x="345" y="373"/>
                          <a:pt x="342" y="370"/>
                        </a:cubicBezTo>
                        <a:cubicBezTo>
                          <a:pt x="339" y="367"/>
                          <a:pt x="334" y="367"/>
                          <a:pt x="330" y="366"/>
                        </a:cubicBezTo>
                        <a:cubicBezTo>
                          <a:pt x="322" y="390"/>
                          <a:pt x="342" y="398"/>
                          <a:pt x="354" y="414"/>
                        </a:cubicBezTo>
                        <a:cubicBezTo>
                          <a:pt x="368" y="432"/>
                          <a:pt x="372" y="446"/>
                          <a:pt x="390" y="458"/>
                        </a:cubicBezTo>
                        <a:cubicBezTo>
                          <a:pt x="409" y="487"/>
                          <a:pt x="399" y="475"/>
                          <a:pt x="418" y="494"/>
                        </a:cubicBezTo>
                        <a:cubicBezTo>
                          <a:pt x="423" y="510"/>
                          <a:pt x="428" y="517"/>
                          <a:pt x="442" y="526"/>
                        </a:cubicBezTo>
                        <a:cubicBezTo>
                          <a:pt x="450" y="550"/>
                          <a:pt x="432" y="533"/>
                          <a:pt x="422" y="526"/>
                        </a:cubicBezTo>
                        <a:cubicBezTo>
                          <a:pt x="399" y="492"/>
                          <a:pt x="430" y="532"/>
                          <a:pt x="402" y="510"/>
                        </a:cubicBezTo>
                        <a:cubicBezTo>
                          <a:pt x="398" y="507"/>
                          <a:pt x="397" y="501"/>
                          <a:pt x="394" y="498"/>
                        </a:cubicBezTo>
                        <a:cubicBezTo>
                          <a:pt x="391" y="495"/>
                          <a:pt x="386" y="493"/>
                          <a:pt x="382" y="490"/>
                        </a:cubicBezTo>
                        <a:cubicBezTo>
                          <a:pt x="377" y="474"/>
                          <a:pt x="370" y="471"/>
                          <a:pt x="354" y="466"/>
                        </a:cubicBezTo>
                        <a:cubicBezTo>
                          <a:pt x="344" y="452"/>
                          <a:pt x="340" y="447"/>
                          <a:pt x="346" y="430"/>
                        </a:cubicBezTo>
                        <a:cubicBezTo>
                          <a:pt x="338" y="418"/>
                          <a:pt x="314" y="402"/>
                          <a:pt x="314" y="402"/>
                        </a:cubicBezTo>
                        <a:cubicBezTo>
                          <a:pt x="306" y="390"/>
                          <a:pt x="298" y="378"/>
                          <a:pt x="290" y="366"/>
                        </a:cubicBezTo>
                        <a:cubicBezTo>
                          <a:pt x="284" y="357"/>
                          <a:pt x="273" y="354"/>
                          <a:pt x="266" y="346"/>
                        </a:cubicBezTo>
                        <a:cubicBezTo>
                          <a:pt x="263" y="342"/>
                          <a:pt x="262" y="337"/>
                          <a:pt x="258" y="334"/>
                        </a:cubicBezTo>
                        <a:cubicBezTo>
                          <a:pt x="243" y="324"/>
                          <a:pt x="225" y="324"/>
                          <a:pt x="210" y="314"/>
                        </a:cubicBezTo>
                        <a:cubicBezTo>
                          <a:pt x="201" y="300"/>
                          <a:pt x="194" y="291"/>
                          <a:pt x="178" y="286"/>
                        </a:cubicBezTo>
                        <a:cubicBezTo>
                          <a:pt x="160" y="260"/>
                          <a:pt x="192" y="247"/>
                          <a:pt x="154" y="238"/>
                        </a:cubicBezTo>
                        <a:cubicBezTo>
                          <a:pt x="111" y="209"/>
                          <a:pt x="106" y="149"/>
                          <a:pt x="90" y="102"/>
                        </a:cubicBezTo>
                        <a:cubicBezTo>
                          <a:pt x="86" y="90"/>
                          <a:pt x="76" y="73"/>
                          <a:pt x="66" y="66"/>
                        </a:cubicBezTo>
                        <a:cubicBezTo>
                          <a:pt x="58" y="60"/>
                          <a:pt x="42" y="50"/>
                          <a:pt x="42" y="50"/>
                        </a:cubicBezTo>
                        <a:cubicBezTo>
                          <a:pt x="39" y="46"/>
                          <a:pt x="38" y="41"/>
                          <a:pt x="34" y="38"/>
                        </a:cubicBezTo>
                        <a:cubicBezTo>
                          <a:pt x="27" y="34"/>
                          <a:pt x="10" y="30"/>
                          <a:pt x="10" y="30"/>
                        </a:cubicBezTo>
                        <a:cubicBezTo>
                          <a:pt x="0" y="1"/>
                          <a:pt x="31" y="17"/>
                          <a:pt x="46" y="22"/>
                        </a:cubicBezTo>
                        <a:cubicBezTo>
                          <a:pt x="65" y="51"/>
                          <a:pt x="61" y="41"/>
                          <a:pt x="86" y="58"/>
                        </a:cubicBezTo>
                        <a:cubicBezTo>
                          <a:pt x="94" y="70"/>
                          <a:pt x="94" y="93"/>
                          <a:pt x="102" y="70"/>
                        </a:cubicBezTo>
                        <a:cubicBezTo>
                          <a:pt x="95" y="49"/>
                          <a:pt x="82" y="62"/>
                          <a:pt x="82" y="3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53" name="Freeform 37"/>
                  <p:cNvSpPr>
                    <a:spLocks/>
                  </p:cNvSpPr>
                  <p:nvPr/>
                </p:nvSpPr>
                <p:spPr bwMode="ltGray">
                  <a:xfrm>
                    <a:off x="2405" y="445"/>
                    <a:ext cx="15" cy="16"/>
                  </a:xfrm>
                  <a:custGeom>
                    <a:avLst/>
                    <a:gdLst>
                      <a:gd name="T0" fmla="*/ 3 w 36"/>
                      <a:gd name="T1" fmla="*/ 9 h 48"/>
                      <a:gd name="T2" fmla="*/ 4 w 36"/>
                      <a:gd name="T3" fmla="*/ 16 h 48"/>
                      <a:gd name="T4" fmla="*/ 3 w 36"/>
                      <a:gd name="T5" fmla="*/ 9 h 48"/>
                      <a:gd name="T6" fmla="*/ 0 60000 65536"/>
                      <a:gd name="T7" fmla="*/ 0 60000 65536"/>
                      <a:gd name="T8" fmla="*/ 0 60000 65536"/>
                    </a:gdLst>
                    <a:ahLst/>
                    <a:cxnLst>
                      <a:cxn ang="T6">
                        <a:pos x="T0" y="T1"/>
                      </a:cxn>
                      <a:cxn ang="T7">
                        <a:pos x="T2" y="T3"/>
                      </a:cxn>
                      <a:cxn ang="T8">
                        <a:pos x="T4" y="T5"/>
                      </a:cxn>
                    </a:cxnLst>
                    <a:rect l="0" t="0" r="r" b="b"/>
                    <a:pathLst>
                      <a:path w="36" h="48">
                        <a:moveTo>
                          <a:pt x="6" y="28"/>
                        </a:moveTo>
                        <a:cubicBezTo>
                          <a:pt x="25" y="0"/>
                          <a:pt x="36" y="31"/>
                          <a:pt x="10" y="48"/>
                        </a:cubicBezTo>
                        <a:cubicBezTo>
                          <a:pt x="0" y="34"/>
                          <a:pt x="0" y="40"/>
                          <a:pt x="6"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54" name="Freeform 38"/>
                  <p:cNvSpPr>
                    <a:spLocks/>
                  </p:cNvSpPr>
                  <p:nvPr/>
                </p:nvSpPr>
                <p:spPr bwMode="ltGray">
                  <a:xfrm>
                    <a:off x="2393" y="439"/>
                    <a:ext cx="16" cy="12"/>
                  </a:xfrm>
                  <a:custGeom>
                    <a:avLst/>
                    <a:gdLst>
                      <a:gd name="T0" fmla="*/ 0 w 36"/>
                      <a:gd name="T1" fmla="*/ 2 h 37"/>
                      <a:gd name="T2" fmla="*/ 5 w 36"/>
                      <a:gd name="T3" fmla="*/ 0 h 37"/>
                      <a:gd name="T4" fmla="*/ 16 w 36"/>
                      <a:gd name="T5" fmla="*/ 6 h 37"/>
                      <a:gd name="T6" fmla="*/ 4 w 36"/>
                      <a:gd name="T7" fmla="*/ 6 h 37"/>
                      <a:gd name="T8" fmla="*/ 0 w 36"/>
                      <a:gd name="T9" fmla="*/ 2 h 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 h="37">
                        <a:moveTo>
                          <a:pt x="0" y="5"/>
                        </a:moveTo>
                        <a:cubicBezTo>
                          <a:pt x="4" y="4"/>
                          <a:pt x="8" y="0"/>
                          <a:pt x="12" y="1"/>
                        </a:cubicBezTo>
                        <a:cubicBezTo>
                          <a:pt x="21" y="4"/>
                          <a:pt x="36" y="17"/>
                          <a:pt x="36" y="17"/>
                        </a:cubicBezTo>
                        <a:cubicBezTo>
                          <a:pt x="29" y="37"/>
                          <a:pt x="22" y="26"/>
                          <a:pt x="8" y="17"/>
                        </a:cubicBezTo>
                        <a:cubicBezTo>
                          <a:pt x="5" y="13"/>
                          <a:pt x="0" y="5"/>
                          <a:pt x="0" y="5"/>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55" name="Freeform 39"/>
                  <p:cNvSpPr>
                    <a:spLocks/>
                  </p:cNvSpPr>
                  <p:nvPr/>
                </p:nvSpPr>
                <p:spPr bwMode="ltGray">
                  <a:xfrm>
                    <a:off x="2878" y="406"/>
                    <a:ext cx="73" cy="33"/>
                  </a:xfrm>
                  <a:custGeom>
                    <a:avLst/>
                    <a:gdLst>
                      <a:gd name="T0" fmla="*/ 0 w 170"/>
                      <a:gd name="T1" fmla="*/ 17 h 96"/>
                      <a:gd name="T2" fmla="*/ 12 w 170"/>
                      <a:gd name="T3" fmla="*/ 9 h 96"/>
                      <a:gd name="T4" fmla="*/ 24 w 170"/>
                      <a:gd name="T5" fmla="*/ 7 h 96"/>
                      <a:gd name="T6" fmla="*/ 34 w 170"/>
                      <a:gd name="T7" fmla="*/ 3 h 96"/>
                      <a:gd name="T8" fmla="*/ 27 w 170"/>
                      <a:gd name="T9" fmla="*/ 9 h 96"/>
                      <a:gd name="T10" fmla="*/ 53 w 170"/>
                      <a:gd name="T11" fmla="*/ 17 h 96"/>
                      <a:gd name="T12" fmla="*/ 69 w 170"/>
                      <a:gd name="T13" fmla="*/ 22 h 96"/>
                      <a:gd name="T14" fmla="*/ 50 w 170"/>
                      <a:gd name="T15" fmla="*/ 26 h 96"/>
                      <a:gd name="T16" fmla="*/ 38 w 170"/>
                      <a:gd name="T17" fmla="*/ 20 h 96"/>
                      <a:gd name="T18" fmla="*/ 33 w 170"/>
                      <a:gd name="T19" fmla="*/ 18 h 96"/>
                      <a:gd name="T20" fmla="*/ 10 w 170"/>
                      <a:gd name="T21" fmla="*/ 14 h 96"/>
                      <a:gd name="T22" fmla="*/ 0 w 170"/>
                      <a:gd name="T23" fmla="*/ 17 h 9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0" h="96">
                        <a:moveTo>
                          <a:pt x="0" y="49"/>
                        </a:moveTo>
                        <a:cubicBezTo>
                          <a:pt x="5" y="33"/>
                          <a:pt x="12" y="30"/>
                          <a:pt x="28" y="25"/>
                        </a:cubicBezTo>
                        <a:cubicBezTo>
                          <a:pt x="20" y="0"/>
                          <a:pt x="42" y="16"/>
                          <a:pt x="56" y="21"/>
                        </a:cubicBezTo>
                        <a:cubicBezTo>
                          <a:pt x="56" y="21"/>
                          <a:pt x="77" y="6"/>
                          <a:pt x="80" y="9"/>
                        </a:cubicBezTo>
                        <a:cubicBezTo>
                          <a:pt x="85" y="14"/>
                          <a:pt x="71" y="23"/>
                          <a:pt x="64" y="25"/>
                        </a:cubicBezTo>
                        <a:cubicBezTo>
                          <a:pt x="82" y="37"/>
                          <a:pt x="103" y="42"/>
                          <a:pt x="124" y="49"/>
                        </a:cubicBezTo>
                        <a:cubicBezTo>
                          <a:pt x="136" y="53"/>
                          <a:pt x="160" y="65"/>
                          <a:pt x="160" y="65"/>
                        </a:cubicBezTo>
                        <a:cubicBezTo>
                          <a:pt x="170" y="96"/>
                          <a:pt x="134" y="83"/>
                          <a:pt x="116" y="77"/>
                        </a:cubicBezTo>
                        <a:cubicBezTo>
                          <a:pt x="109" y="57"/>
                          <a:pt x="116" y="66"/>
                          <a:pt x="88" y="57"/>
                        </a:cubicBezTo>
                        <a:cubicBezTo>
                          <a:pt x="84" y="56"/>
                          <a:pt x="76" y="53"/>
                          <a:pt x="76" y="53"/>
                        </a:cubicBezTo>
                        <a:cubicBezTo>
                          <a:pt x="57" y="34"/>
                          <a:pt x="53" y="37"/>
                          <a:pt x="24" y="41"/>
                        </a:cubicBezTo>
                        <a:cubicBezTo>
                          <a:pt x="9" y="51"/>
                          <a:pt x="17" y="49"/>
                          <a:pt x="0" y="49"/>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56" name="Freeform 40"/>
                  <p:cNvSpPr>
                    <a:spLocks/>
                  </p:cNvSpPr>
                  <p:nvPr/>
                </p:nvSpPr>
                <p:spPr bwMode="ltGray">
                  <a:xfrm>
                    <a:off x="2955" y="433"/>
                    <a:ext cx="59" cy="15"/>
                  </a:xfrm>
                  <a:custGeom>
                    <a:avLst/>
                    <a:gdLst>
                      <a:gd name="T0" fmla="*/ 0 w 138"/>
                      <a:gd name="T1" fmla="*/ 0 h 44"/>
                      <a:gd name="T2" fmla="*/ 22 w 138"/>
                      <a:gd name="T3" fmla="*/ 1 h 44"/>
                      <a:gd name="T4" fmla="*/ 38 w 138"/>
                      <a:gd name="T5" fmla="*/ 8 h 44"/>
                      <a:gd name="T6" fmla="*/ 48 w 138"/>
                      <a:gd name="T7" fmla="*/ 7 h 44"/>
                      <a:gd name="T8" fmla="*/ 46 w 138"/>
                      <a:gd name="T9" fmla="*/ 15 h 44"/>
                      <a:gd name="T10" fmla="*/ 27 w 138"/>
                      <a:gd name="T11" fmla="*/ 14 h 44"/>
                      <a:gd name="T12" fmla="*/ 0 w 138"/>
                      <a:gd name="T13" fmla="*/ 12 h 44"/>
                      <a:gd name="T14" fmla="*/ 12 w 138"/>
                      <a:gd name="T15" fmla="*/ 7 h 44"/>
                      <a:gd name="T16" fmla="*/ 0 w 138"/>
                      <a:gd name="T17" fmla="*/ 0 h 4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38" h="44">
                        <a:moveTo>
                          <a:pt x="0" y="0"/>
                        </a:moveTo>
                        <a:cubicBezTo>
                          <a:pt x="19" y="3"/>
                          <a:pt x="35" y="10"/>
                          <a:pt x="52" y="4"/>
                        </a:cubicBezTo>
                        <a:cubicBezTo>
                          <a:pt x="87" y="11"/>
                          <a:pt x="61" y="15"/>
                          <a:pt x="88" y="24"/>
                        </a:cubicBezTo>
                        <a:cubicBezTo>
                          <a:pt x="96" y="23"/>
                          <a:pt x="104" y="19"/>
                          <a:pt x="112" y="20"/>
                        </a:cubicBezTo>
                        <a:cubicBezTo>
                          <a:pt x="138" y="23"/>
                          <a:pt x="118" y="41"/>
                          <a:pt x="108" y="44"/>
                        </a:cubicBezTo>
                        <a:cubicBezTo>
                          <a:pt x="78" y="34"/>
                          <a:pt x="92" y="34"/>
                          <a:pt x="64" y="40"/>
                        </a:cubicBezTo>
                        <a:cubicBezTo>
                          <a:pt x="41" y="37"/>
                          <a:pt x="22" y="41"/>
                          <a:pt x="0" y="36"/>
                        </a:cubicBezTo>
                        <a:cubicBezTo>
                          <a:pt x="6" y="11"/>
                          <a:pt x="7" y="27"/>
                          <a:pt x="28" y="20"/>
                        </a:cubicBezTo>
                        <a:cubicBezTo>
                          <a:pt x="17" y="13"/>
                          <a:pt x="0" y="13"/>
                          <a:pt x="0" y="0"/>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57" name="Freeform 41"/>
                  <p:cNvSpPr>
                    <a:spLocks/>
                  </p:cNvSpPr>
                  <p:nvPr/>
                </p:nvSpPr>
                <p:spPr bwMode="ltGray">
                  <a:xfrm>
                    <a:off x="2924" y="441"/>
                    <a:ext cx="24" cy="14"/>
                  </a:xfrm>
                  <a:custGeom>
                    <a:avLst/>
                    <a:gdLst>
                      <a:gd name="T0" fmla="*/ 7 w 57"/>
                      <a:gd name="T1" fmla="*/ 8 h 42"/>
                      <a:gd name="T2" fmla="*/ 16 w 57"/>
                      <a:gd name="T3" fmla="*/ 4 h 42"/>
                      <a:gd name="T4" fmla="*/ 7 w 57"/>
                      <a:gd name="T5" fmla="*/ 8 h 42"/>
                      <a:gd name="T6" fmla="*/ 0 60000 65536"/>
                      <a:gd name="T7" fmla="*/ 0 60000 65536"/>
                      <a:gd name="T8" fmla="*/ 0 60000 65536"/>
                    </a:gdLst>
                    <a:ahLst/>
                    <a:cxnLst>
                      <a:cxn ang="T6">
                        <a:pos x="T0" y="T1"/>
                      </a:cxn>
                      <a:cxn ang="T7">
                        <a:pos x="T2" y="T3"/>
                      </a:cxn>
                      <a:cxn ang="T8">
                        <a:pos x="T4" y="T5"/>
                      </a:cxn>
                    </a:cxnLst>
                    <a:rect l="0" t="0" r="r" b="b"/>
                    <a:pathLst>
                      <a:path w="57" h="42">
                        <a:moveTo>
                          <a:pt x="17" y="25"/>
                        </a:moveTo>
                        <a:cubicBezTo>
                          <a:pt x="0" y="0"/>
                          <a:pt x="21" y="9"/>
                          <a:pt x="37" y="13"/>
                        </a:cubicBezTo>
                        <a:cubicBezTo>
                          <a:pt x="57" y="42"/>
                          <a:pt x="30" y="25"/>
                          <a:pt x="17" y="25"/>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58" name="Freeform 42"/>
                  <p:cNvSpPr>
                    <a:spLocks/>
                  </p:cNvSpPr>
                  <p:nvPr/>
                </p:nvSpPr>
                <p:spPr bwMode="ltGray">
                  <a:xfrm>
                    <a:off x="2908" y="398"/>
                    <a:ext cx="16" cy="18"/>
                  </a:xfrm>
                  <a:custGeom>
                    <a:avLst/>
                    <a:gdLst>
                      <a:gd name="T0" fmla="*/ 8 w 39"/>
                      <a:gd name="T1" fmla="*/ 11 h 52"/>
                      <a:gd name="T2" fmla="*/ 8 w 39"/>
                      <a:gd name="T3" fmla="*/ 0 h 52"/>
                      <a:gd name="T4" fmla="*/ 8 w 39"/>
                      <a:gd name="T5" fmla="*/ 11 h 52"/>
                      <a:gd name="T6" fmla="*/ 0 60000 65536"/>
                      <a:gd name="T7" fmla="*/ 0 60000 65536"/>
                      <a:gd name="T8" fmla="*/ 0 60000 65536"/>
                    </a:gdLst>
                    <a:ahLst/>
                    <a:cxnLst>
                      <a:cxn ang="T6">
                        <a:pos x="T0" y="T1"/>
                      </a:cxn>
                      <a:cxn ang="T7">
                        <a:pos x="T2" y="T3"/>
                      </a:cxn>
                      <a:cxn ang="T8">
                        <a:pos x="T4" y="T5"/>
                      </a:cxn>
                    </a:cxnLst>
                    <a:rect l="0" t="0" r="r" b="b"/>
                    <a:pathLst>
                      <a:path w="39" h="52">
                        <a:moveTo>
                          <a:pt x="19" y="32"/>
                        </a:moveTo>
                        <a:cubicBezTo>
                          <a:pt x="13" y="14"/>
                          <a:pt x="0" y="13"/>
                          <a:pt x="19" y="0"/>
                        </a:cubicBezTo>
                        <a:cubicBezTo>
                          <a:pt x="23" y="5"/>
                          <a:pt x="39" y="52"/>
                          <a:pt x="19" y="3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59" name="Freeform 43"/>
                  <p:cNvSpPr>
                    <a:spLocks/>
                  </p:cNvSpPr>
                  <p:nvPr/>
                </p:nvSpPr>
                <p:spPr bwMode="ltGray">
                  <a:xfrm>
                    <a:off x="3035" y="452"/>
                    <a:ext cx="19" cy="27"/>
                  </a:xfrm>
                  <a:custGeom>
                    <a:avLst/>
                    <a:gdLst>
                      <a:gd name="T0" fmla="*/ 2 w 44"/>
                      <a:gd name="T1" fmla="*/ 3 h 80"/>
                      <a:gd name="T2" fmla="*/ 9 w 44"/>
                      <a:gd name="T3" fmla="*/ 11 h 80"/>
                      <a:gd name="T4" fmla="*/ 10 w 44"/>
                      <a:gd name="T5" fmla="*/ 17 h 80"/>
                      <a:gd name="T6" fmla="*/ 16 w 44"/>
                      <a:gd name="T7" fmla="*/ 18 h 80"/>
                      <a:gd name="T8" fmla="*/ 10 w 44"/>
                      <a:gd name="T9" fmla="*/ 25 h 80"/>
                      <a:gd name="T10" fmla="*/ 0 w 44"/>
                      <a:gd name="T11" fmla="*/ 7 h 80"/>
                      <a:gd name="T12" fmla="*/ 2 w 44"/>
                      <a:gd name="T13" fmla="*/ 3 h 8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4" h="80">
                        <a:moveTo>
                          <a:pt x="4" y="9"/>
                        </a:moveTo>
                        <a:cubicBezTo>
                          <a:pt x="9" y="17"/>
                          <a:pt x="18" y="24"/>
                          <a:pt x="20" y="33"/>
                        </a:cubicBezTo>
                        <a:cubicBezTo>
                          <a:pt x="21" y="38"/>
                          <a:pt x="21" y="45"/>
                          <a:pt x="24" y="49"/>
                        </a:cubicBezTo>
                        <a:cubicBezTo>
                          <a:pt x="27" y="52"/>
                          <a:pt x="32" y="52"/>
                          <a:pt x="36" y="53"/>
                        </a:cubicBezTo>
                        <a:cubicBezTo>
                          <a:pt x="41" y="68"/>
                          <a:pt x="44" y="80"/>
                          <a:pt x="24" y="73"/>
                        </a:cubicBezTo>
                        <a:cubicBezTo>
                          <a:pt x="19" y="55"/>
                          <a:pt x="11" y="37"/>
                          <a:pt x="0" y="21"/>
                        </a:cubicBezTo>
                        <a:cubicBezTo>
                          <a:pt x="4" y="4"/>
                          <a:pt x="4" y="0"/>
                          <a:pt x="4" y="9"/>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60" name="Freeform 44"/>
                  <p:cNvSpPr>
                    <a:spLocks/>
                  </p:cNvSpPr>
                  <p:nvPr/>
                </p:nvSpPr>
                <p:spPr bwMode="ltGray">
                  <a:xfrm>
                    <a:off x="2696" y="247"/>
                    <a:ext cx="205" cy="41"/>
                  </a:xfrm>
                  <a:custGeom>
                    <a:avLst/>
                    <a:gdLst>
                      <a:gd name="T0" fmla="*/ 140 w 323"/>
                      <a:gd name="T1" fmla="*/ 1 h 64"/>
                      <a:gd name="T2" fmla="*/ 147 w 323"/>
                      <a:gd name="T3" fmla="*/ 5 h 64"/>
                      <a:gd name="T4" fmla="*/ 149 w 323"/>
                      <a:gd name="T5" fmla="*/ 0 h 64"/>
                      <a:gd name="T6" fmla="*/ 168 w 323"/>
                      <a:gd name="T7" fmla="*/ 0 h 64"/>
                      <a:gd name="T8" fmla="*/ 182 w 323"/>
                      <a:gd name="T9" fmla="*/ 11 h 64"/>
                      <a:gd name="T10" fmla="*/ 202 w 323"/>
                      <a:gd name="T11" fmla="*/ 6 h 64"/>
                      <a:gd name="T12" fmla="*/ 199 w 323"/>
                      <a:gd name="T13" fmla="*/ 19 h 64"/>
                      <a:gd name="T14" fmla="*/ 189 w 323"/>
                      <a:gd name="T15" fmla="*/ 29 h 64"/>
                      <a:gd name="T16" fmla="*/ 187 w 323"/>
                      <a:gd name="T17" fmla="*/ 19 h 64"/>
                      <a:gd name="T18" fmla="*/ 182 w 323"/>
                      <a:gd name="T19" fmla="*/ 20 h 64"/>
                      <a:gd name="T20" fmla="*/ 177 w 323"/>
                      <a:gd name="T21" fmla="*/ 19 h 64"/>
                      <a:gd name="T22" fmla="*/ 167 w 323"/>
                      <a:gd name="T23" fmla="*/ 13 h 64"/>
                      <a:gd name="T24" fmla="*/ 145 w 323"/>
                      <a:gd name="T25" fmla="*/ 24 h 64"/>
                      <a:gd name="T26" fmla="*/ 128 w 323"/>
                      <a:gd name="T27" fmla="*/ 28 h 64"/>
                      <a:gd name="T28" fmla="*/ 135 w 323"/>
                      <a:gd name="T29" fmla="*/ 37 h 64"/>
                      <a:gd name="T30" fmla="*/ 119 w 323"/>
                      <a:gd name="T31" fmla="*/ 40 h 64"/>
                      <a:gd name="T32" fmla="*/ 107 w 323"/>
                      <a:gd name="T33" fmla="*/ 39 h 64"/>
                      <a:gd name="T34" fmla="*/ 112 w 323"/>
                      <a:gd name="T35" fmla="*/ 37 h 64"/>
                      <a:gd name="T36" fmla="*/ 109 w 323"/>
                      <a:gd name="T37" fmla="*/ 26 h 64"/>
                      <a:gd name="T38" fmla="*/ 107 w 323"/>
                      <a:gd name="T39" fmla="*/ 20 h 64"/>
                      <a:gd name="T40" fmla="*/ 100 w 323"/>
                      <a:gd name="T41" fmla="*/ 15 h 64"/>
                      <a:gd name="T42" fmla="*/ 90 w 323"/>
                      <a:gd name="T43" fmla="*/ 17 h 64"/>
                      <a:gd name="T44" fmla="*/ 85 w 323"/>
                      <a:gd name="T45" fmla="*/ 17 h 64"/>
                      <a:gd name="T46" fmla="*/ 78 w 323"/>
                      <a:gd name="T47" fmla="*/ 16 h 64"/>
                      <a:gd name="T48" fmla="*/ 53 w 323"/>
                      <a:gd name="T49" fmla="*/ 1 h 64"/>
                      <a:gd name="T50" fmla="*/ 37 w 323"/>
                      <a:gd name="T51" fmla="*/ 9 h 64"/>
                      <a:gd name="T52" fmla="*/ 1 w 323"/>
                      <a:gd name="T53" fmla="*/ 0 h 64"/>
                      <a:gd name="T54" fmla="*/ 140 w 323"/>
                      <a:gd name="T55" fmla="*/ 1 h 6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323" h="64">
                        <a:moveTo>
                          <a:pt x="220" y="1"/>
                        </a:moveTo>
                        <a:cubicBezTo>
                          <a:pt x="215" y="12"/>
                          <a:pt x="225" y="17"/>
                          <a:pt x="231" y="8"/>
                        </a:cubicBezTo>
                        <a:cubicBezTo>
                          <a:pt x="235" y="0"/>
                          <a:pt x="229" y="7"/>
                          <a:pt x="235" y="0"/>
                        </a:cubicBezTo>
                        <a:lnTo>
                          <a:pt x="265" y="0"/>
                        </a:lnTo>
                        <a:cubicBezTo>
                          <a:pt x="277" y="6"/>
                          <a:pt x="276" y="11"/>
                          <a:pt x="287" y="17"/>
                        </a:cubicBezTo>
                        <a:cubicBezTo>
                          <a:pt x="308" y="11"/>
                          <a:pt x="293" y="7"/>
                          <a:pt x="319" y="10"/>
                        </a:cubicBezTo>
                        <a:cubicBezTo>
                          <a:pt x="323" y="19"/>
                          <a:pt x="321" y="22"/>
                          <a:pt x="314" y="29"/>
                        </a:cubicBezTo>
                        <a:cubicBezTo>
                          <a:pt x="312" y="39"/>
                          <a:pt x="313" y="50"/>
                          <a:pt x="298" y="46"/>
                        </a:cubicBezTo>
                        <a:cubicBezTo>
                          <a:pt x="297" y="40"/>
                          <a:pt x="298" y="34"/>
                          <a:pt x="295" y="29"/>
                        </a:cubicBezTo>
                        <a:cubicBezTo>
                          <a:pt x="294" y="27"/>
                          <a:pt x="290" y="31"/>
                          <a:pt x="287" y="31"/>
                        </a:cubicBezTo>
                        <a:cubicBezTo>
                          <a:pt x="284" y="31"/>
                          <a:pt x="282" y="30"/>
                          <a:pt x="279" y="29"/>
                        </a:cubicBezTo>
                        <a:cubicBezTo>
                          <a:pt x="274" y="27"/>
                          <a:pt x="263" y="21"/>
                          <a:pt x="263" y="21"/>
                        </a:cubicBezTo>
                        <a:cubicBezTo>
                          <a:pt x="249" y="23"/>
                          <a:pt x="241" y="31"/>
                          <a:pt x="228" y="38"/>
                        </a:cubicBezTo>
                        <a:cubicBezTo>
                          <a:pt x="220" y="41"/>
                          <a:pt x="209" y="42"/>
                          <a:pt x="201" y="44"/>
                        </a:cubicBezTo>
                        <a:cubicBezTo>
                          <a:pt x="193" y="54"/>
                          <a:pt x="200" y="53"/>
                          <a:pt x="212" y="57"/>
                        </a:cubicBezTo>
                        <a:cubicBezTo>
                          <a:pt x="200" y="62"/>
                          <a:pt x="199" y="57"/>
                          <a:pt x="188" y="63"/>
                        </a:cubicBezTo>
                        <a:cubicBezTo>
                          <a:pt x="181" y="62"/>
                          <a:pt x="174" y="64"/>
                          <a:pt x="169" y="61"/>
                        </a:cubicBezTo>
                        <a:cubicBezTo>
                          <a:pt x="166" y="59"/>
                          <a:pt x="175" y="59"/>
                          <a:pt x="177" y="57"/>
                        </a:cubicBezTo>
                        <a:cubicBezTo>
                          <a:pt x="181" y="48"/>
                          <a:pt x="149" y="28"/>
                          <a:pt x="171" y="40"/>
                        </a:cubicBezTo>
                        <a:cubicBezTo>
                          <a:pt x="184" y="55"/>
                          <a:pt x="184" y="36"/>
                          <a:pt x="169" y="31"/>
                        </a:cubicBezTo>
                        <a:cubicBezTo>
                          <a:pt x="167" y="27"/>
                          <a:pt x="167" y="22"/>
                          <a:pt x="158" y="23"/>
                        </a:cubicBezTo>
                        <a:cubicBezTo>
                          <a:pt x="153" y="23"/>
                          <a:pt x="142" y="27"/>
                          <a:pt x="142" y="27"/>
                        </a:cubicBezTo>
                        <a:cubicBezTo>
                          <a:pt x="136" y="39"/>
                          <a:pt x="143" y="31"/>
                          <a:pt x="134" y="27"/>
                        </a:cubicBezTo>
                        <a:cubicBezTo>
                          <a:pt x="130" y="25"/>
                          <a:pt x="126" y="25"/>
                          <a:pt x="123" y="25"/>
                        </a:cubicBezTo>
                        <a:cubicBezTo>
                          <a:pt x="117" y="11"/>
                          <a:pt x="100" y="6"/>
                          <a:pt x="83" y="2"/>
                        </a:cubicBezTo>
                        <a:cubicBezTo>
                          <a:pt x="70" y="4"/>
                          <a:pt x="69" y="9"/>
                          <a:pt x="59" y="14"/>
                        </a:cubicBezTo>
                        <a:cubicBezTo>
                          <a:pt x="45" y="14"/>
                          <a:pt x="0" y="12"/>
                          <a:pt x="1" y="0"/>
                        </a:cubicBezTo>
                        <a:lnTo>
                          <a:pt x="220" y="1"/>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61" name="Freeform 45"/>
                  <p:cNvSpPr>
                    <a:spLocks/>
                  </p:cNvSpPr>
                  <p:nvPr/>
                </p:nvSpPr>
                <p:spPr bwMode="ltGray">
                  <a:xfrm>
                    <a:off x="2515" y="246"/>
                    <a:ext cx="190" cy="20"/>
                  </a:xfrm>
                  <a:custGeom>
                    <a:avLst/>
                    <a:gdLst>
                      <a:gd name="T0" fmla="*/ 67 w 300"/>
                      <a:gd name="T1" fmla="*/ 20 h 31"/>
                      <a:gd name="T2" fmla="*/ 19 w 300"/>
                      <a:gd name="T3" fmla="*/ 1 h 31"/>
                      <a:gd name="T4" fmla="*/ 181 w 300"/>
                      <a:gd name="T5" fmla="*/ 0 h 31"/>
                      <a:gd name="T6" fmla="*/ 187 w 300"/>
                      <a:gd name="T7" fmla="*/ 9 h 31"/>
                      <a:gd name="T8" fmla="*/ 167 w 300"/>
                      <a:gd name="T9" fmla="*/ 10 h 31"/>
                      <a:gd name="T10" fmla="*/ 67 w 300"/>
                      <a:gd name="T11" fmla="*/ 20 h 3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00" h="31">
                        <a:moveTo>
                          <a:pt x="105" y="31"/>
                        </a:moveTo>
                        <a:cubicBezTo>
                          <a:pt x="83" y="19"/>
                          <a:pt x="0" y="6"/>
                          <a:pt x="30" y="1"/>
                        </a:cubicBezTo>
                        <a:lnTo>
                          <a:pt x="285" y="0"/>
                        </a:lnTo>
                        <a:cubicBezTo>
                          <a:pt x="296" y="4"/>
                          <a:pt x="300" y="5"/>
                          <a:pt x="296" y="14"/>
                        </a:cubicBezTo>
                        <a:cubicBezTo>
                          <a:pt x="285" y="11"/>
                          <a:pt x="276" y="16"/>
                          <a:pt x="264" y="16"/>
                        </a:cubicBezTo>
                        <a:lnTo>
                          <a:pt x="105" y="31"/>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62" name="Freeform 46"/>
                  <p:cNvSpPr>
                    <a:spLocks/>
                  </p:cNvSpPr>
                  <p:nvPr/>
                </p:nvSpPr>
                <p:spPr bwMode="ltGray">
                  <a:xfrm>
                    <a:off x="2096" y="275"/>
                    <a:ext cx="18" cy="10"/>
                  </a:xfrm>
                  <a:custGeom>
                    <a:avLst/>
                    <a:gdLst>
                      <a:gd name="T0" fmla="*/ 0 w 41"/>
                      <a:gd name="T1" fmla="*/ 9 h 29"/>
                      <a:gd name="T2" fmla="*/ 5 w 41"/>
                      <a:gd name="T3" fmla="*/ 10 h 29"/>
                      <a:gd name="T4" fmla="*/ 0 w 41"/>
                      <a:gd name="T5" fmla="*/ 9 h 29"/>
                      <a:gd name="T6" fmla="*/ 0 60000 65536"/>
                      <a:gd name="T7" fmla="*/ 0 60000 65536"/>
                      <a:gd name="T8" fmla="*/ 0 60000 65536"/>
                    </a:gdLst>
                    <a:ahLst/>
                    <a:cxnLst>
                      <a:cxn ang="T6">
                        <a:pos x="T0" y="T1"/>
                      </a:cxn>
                      <a:cxn ang="T7">
                        <a:pos x="T2" y="T3"/>
                      </a:cxn>
                      <a:cxn ang="T8">
                        <a:pos x="T4" y="T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63" name="Freeform 47"/>
                  <p:cNvSpPr>
                    <a:spLocks/>
                  </p:cNvSpPr>
                  <p:nvPr/>
                </p:nvSpPr>
                <p:spPr bwMode="ltGray">
                  <a:xfrm>
                    <a:off x="1606" y="246"/>
                    <a:ext cx="436" cy="152"/>
                  </a:xfrm>
                  <a:custGeom>
                    <a:avLst/>
                    <a:gdLst>
                      <a:gd name="T0" fmla="*/ 73 w 436"/>
                      <a:gd name="T1" fmla="*/ 1 h 152"/>
                      <a:gd name="T2" fmla="*/ 436 w 436"/>
                      <a:gd name="T3" fmla="*/ 0 h 152"/>
                      <a:gd name="T4" fmla="*/ 416 w 436"/>
                      <a:gd name="T5" fmla="*/ 54 h 152"/>
                      <a:gd name="T6" fmla="*/ 397 w 436"/>
                      <a:gd name="T7" fmla="*/ 68 h 152"/>
                      <a:gd name="T8" fmla="*/ 392 w 436"/>
                      <a:gd name="T9" fmla="*/ 70 h 152"/>
                      <a:gd name="T10" fmla="*/ 375 w 436"/>
                      <a:gd name="T11" fmla="*/ 73 h 152"/>
                      <a:gd name="T12" fmla="*/ 361 w 436"/>
                      <a:gd name="T13" fmla="*/ 88 h 152"/>
                      <a:gd name="T14" fmla="*/ 362 w 436"/>
                      <a:gd name="T15" fmla="*/ 99 h 152"/>
                      <a:gd name="T16" fmla="*/ 364 w 436"/>
                      <a:gd name="T17" fmla="*/ 107 h 152"/>
                      <a:gd name="T18" fmla="*/ 366 w 436"/>
                      <a:gd name="T19" fmla="*/ 113 h 152"/>
                      <a:gd name="T20" fmla="*/ 362 w 436"/>
                      <a:gd name="T21" fmla="*/ 122 h 152"/>
                      <a:gd name="T22" fmla="*/ 351 w 436"/>
                      <a:gd name="T23" fmla="*/ 120 h 152"/>
                      <a:gd name="T24" fmla="*/ 342 w 436"/>
                      <a:gd name="T25" fmla="*/ 129 h 152"/>
                      <a:gd name="T26" fmla="*/ 347 w 436"/>
                      <a:gd name="T27" fmla="*/ 105 h 152"/>
                      <a:gd name="T28" fmla="*/ 338 w 436"/>
                      <a:gd name="T29" fmla="*/ 100 h 152"/>
                      <a:gd name="T30" fmla="*/ 344 w 436"/>
                      <a:gd name="T31" fmla="*/ 93 h 152"/>
                      <a:gd name="T32" fmla="*/ 342 w 436"/>
                      <a:gd name="T33" fmla="*/ 89 h 152"/>
                      <a:gd name="T34" fmla="*/ 320 w 436"/>
                      <a:gd name="T35" fmla="*/ 94 h 152"/>
                      <a:gd name="T36" fmla="*/ 317 w 436"/>
                      <a:gd name="T37" fmla="*/ 85 h 152"/>
                      <a:gd name="T38" fmla="*/ 297 w 436"/>
                      <a:gd name="T39" fmla="*/ 94 h 152"/>
                      <a:gd name="T40" fmla="*/ 320 w 436"/>
                      <a:gd name="T41" fmla="*/ 103 h 152"/>
                      <a:gd name="T42" fmla="*/ 305 w 436"/>
                      <a:gd name="T43" fmla="*/ 117 h 152"/>
                      <a:gd name="T44" fmla="*/ 311 w 436"/>
                      <a:gd name="T45" fmla="*/ 126 h 152"/>
                      <a:gd name="T46" fmla="*/ 315 w 436"/>
                      <a:gd name="T47" fmla="*/ 138 h 152"/>
                      <a:gd name="T48" fmla="*/ 309 w 436"/>
                      <a:gd name="T49" fmla="*/ 139 h 152"/>
                      <a:gd name="T50" fmla="*/ 314 w 436"/>
                      <a:gd name="T51" fmla="*/ 144 h 152"/>
                      <a:gd name="T52" fmla="*/ 307 w 436"/>
                      <a:gd name="T53" fmla="*/ 152 h 152"/>
                      <a:gd name="T54" fmla="*/ 0 w 436"/>
                      <a:gd name="T55" fmla="*/ 149 h 152"/>
                      <a:gd name="T56" fmla="*/ 73 w 436"/>
                      <a:gd name="T57" fmla="*/ 1 h 15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436" h="152">
                        <a:moveTo>
                          <a:pt x="73" y="1"/>
                        </a:moveTo>
                        <a:lnTo>
                          <a:pt x="436" y="0"/>
                        </a:lnTo>
                        <a:cubicBezTo>
                          <a:pt x="430"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64" name="Freeform 48"/>
                  <p:cNvSpPr>
                    <a:spLocks/>
                  </p:cNvSpPr>
                  <p:nvPr/>
                </p:nvSpPr>
                <p:spPr bwMode="ltGray">
                  <a:xfrm>
                    <a:off x="2043" y="241"/>
                    <a:ext cx="20" cy="55"/>
                  </a:xfrm>
                  <a:custGeom>
                    <a:avLst/>
                    <a:gdLst>
                      <a:gd name="T0" fmla="*/ 2 w 47"/>
                      <a:gd name="T1" fmla="*/ 52 h 165"/>
                      <a:gd name="T2" fmla="*/ 6 w 47"/>
                      <a:gd name="T3" fmla="*/ 36 h 165"/>
                      <a:gd name="T4" fmla="*/ 7 w 47"/>
                      <a:gd name="T5" fmla="*/ 23 h 165"/>
                      <a:gd name="T6" fmla="*/ 5 w 47"/>
                      <a:gd name="T7" fmla="*/ 13 h 165"/>
                      <a:gd name="T8" fmla="*/ 7 w 47"/>
                      <a:gd name="T9" fmla="*/ 4 h 165"/>
                      <a:gd name="T10" fmla="*/ 9 w 47"/>
                      <a:gd name="T11" fmla="*/ 0 h 165"/>
                      <a:gd name="T12" fmla="*/ 13 w 47"/>
                      <a:gd name="T13" fmla="*/ 10 h 165"/>
                      <a:gd name="T14" fmla="*/ 20 w 47"/>
                      <a:gd name="T15" fmla="*/ 33 h 165"/>
                      <a:gd name="T16" fmla="*/ 13 w 47"/>
                      <a:gd name="T17" fmla="*/ 36 h 165"/>
                      <a:gd name="T18" fmla="*/ 10 w 47"/>
                      <a:gd name="T19" fmla="*/ 42 h 165"/>
                      <a:gd name="T20" fmla="*/ 9 w 47"/>
                      <a:gd name="T21" fmla="*/ 44 h 165"/>
                      <a:gd name="T22" fmla="*/ 11 w 47"/>
                      <a:gd name="T23" fmla="*/ 45 h 165"/>
                      <a:gd name="T24" fmla="*/ 13 w 47"/>
                      <a:gd name="T25" fmla="*/ 49 h 165"/>
                      <a:gd name="T26" fmla="*/ 6 w 47"/>
                      <a:gd name="T27" fmla="*/ 49 h 165"/>
                      <a:gd name="T28" fmla="*/ 3 w 47"/>
                      <a:gd name="T29" fmla="*/ 53 h 165"/>
                      <a:gd name="T30" fmla="*/ 1 w 47"/>
                      <a:gd name="T31" fmla="*/ 51 h 165"/>
                      <a:gd name="T32" fmla="*/ 2 w 47"/>
                      <a:gd name="T33" fmla="*/ 52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65" name="Freeform 49"/>
                  <p:cNvSpPr>
                    <a:spLocks/>
                  </p:cNvSpPr>
                  <p:nvPr/>
                </p:nvSpPr>
                <p:spPr bwMode="ltGray">
                  <a:xfrm>
                    <a:off x="2031" y="287"/>
                    <a:ext cx="59" cy="34"/>
                  </a:xfrm>
                  <a:custGeom>
                    <a:avLst/>
                    <a:gdLst>
                      <a:gd name="T0" fmla="*/ 11 w 138"/>
                      <a:gd name="T1" fmla="*/ 20 h 103"/>
                      <a:gd name="T2" fmla="*/ 13 w 138"/>
                      <a:gd name="T3" fmla="*/ 14 h 103"/>
                      <a:gd name="T4" fmla="*/ 21 w 138"/>
                      <a:gd name="T5" fmla="*/ 11 h 103"/>
                      <a:gd name="T6" fmla="*/ 23 w 138"/>
                      <a:gd name="T7" fmla="*/ 15 h 103"/>
                      <a:gd name="T8" fmla="*/ 28 w 138"/>
                      <a:gd name="T9" fmla="*/ 16 h 103"/>
                      <a:gd name="T10" fmla="*/ 34 w 138"/>
                      <a:gd name="T11" fmla="*/ 18 h 103"/>
                      <a:gd name="T12" fmla="*/ 50 w 138"/>
                      <a:gd name="T13" fmla="*/ 11 h 103"/>
                      <a:gd name="T14" fmla="*/ 56 w 138"/>
                      <a:gd name="T15" fmla="*/ 6 h 103"/>
                      <a:gd name="T16" fmla="*/ 59 w 138"/>
                      <a:gd name="T17" fmla="*/ 4 h 103"/>
                      <a:gd name="T18" fmla="*/ 45 w 138"/>
                      <a:gd name="T19" fmla="*/ 16 h 103"/>
                      <a:gd name="T20" fmla="*/ 36 w 138"/>
                      <a:gd name="T21" fmla="*/ 22 h 103"/>
                      <a:gd name="T22" fmla="*/ 28 w 138"/>
                      <a:gd name="T23" fmla="*/ 27 h 103"/>
                      <a:gd name="T24" fmla="*/ 21 w 138"/>
                      <a:gd name="T25" fmla="*/ 34 h 103"/>
                      <a:gd name="T26" fmla="*/ 11 w 138"/>
                      <a:gd name="T27" fmla="*/ 29 h 103"/>
                      <a:gd name="T28" fmla="*/ 9 w 138"/>
                      <a:gd name="T29" fmla="*/ 29 h 103"/>
                      <a:gd name="T30" fmla="*/ 9 w 138"/>
                      <a:gd name="T31" fmla="*/ 32 h 103"/>
                      <a:gd name="T32" fmla="*/ 0 w 138"/>
                      <a:gd name="T33" fmla="*/ 32 h 103"/>
                      <a:gd name="T34" fmla="*/ 4 w 138"/>
                      <a:gd name="T35" fmla="*/ 26 h 103"/>
                      <a:gd name="T36" fmla="*/ 11 w 138"/>
                      <a:gd name="T37" fmla="*/ 20 h 10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66" name="Freeform 50"/>
                  <p:cNvSpPr>
                    <a:spLocks/>
                  </p:cNvSpPr>
                  <p:nvPr/>
                </p:nvSpPr>
                <p:spPr bwMode="ltGray">
                  <a:xfrm>
                    <a:off x="1968" y="319"/>
                    <a:ext cx="80" cy="72"/>
                  </a:xfrm>
                  <a:custGeom>
                    <a:avLst/>
                    <a:gdLst>
                      <a:gd name="T0" fmla="*/ 67 w 188"/>
                      <a:gd name="T1" fmla="*/ 8 h 214"/>
                      <a:gd name="T2" fmla="*/ 68 w 188"/>
                      <a:gd name="T3" fmla="*/ 2 h 214"/>
                      <a:gd name="T4" fmla="*/ 72 w 188"/>
                      <a:gd name="T5" fmla="*/ 0 h 214"/>
                      <a:gd name="T6" fmla="*/ 77 w 188"/>
                      <a:gd name="T7" fmla="*/ 8 h 214"/>
                      <a:gd name="T8" fmla="*/ 80 w 188"/>
                      <a:gd name="T9" fmla="*/ 14 h 214"/>
                      <a:gd name="T10" fmla="*/ 76 w 188"/>
                      <a:gd name="T11" fmla="*/ 20 h 214"/>
                      <a:gd name="T12" fmla="*/ 72 w 188"/>
                      <a:gd name="T13" fmla="*/ 26 h 214"/>
                      <a:gd name="T14" fmla="*/ 69 w 188"/>
                      <a:gd name="T15" fmla="*/ 42 h 214"/>
                      <a:gd name="T16" fmla="*/ 61 w 188"/>
                      <a:gd name="T17" fmla="*/ 46 h 214"/>
                      <a:gd name="T18" fmla="*/ 51 w 188"/>
                      <a:gd name="T19" fmla="*/ 46 h 214"/>
                      <a:gd name="T20" fmla="*/ 48 w 188"/>
                      <a:gd name="T21" fmla="*/ 42 h 214"/>
                      <a:gd name="T22" fmla="*/ 43 w 188"/>
                      <a:gd name="T23" fmla="*/ 49 h 214"/>
                      <a:gd name="T24" fmla="*/ 38 w 188"/>
                      <a:gd name="T25" fmla="*/ 50 h 214"/>
                      <a:gd name="T26" fmla="*/ 34 w 188"/>
                      <a:gd name="T27" fmla="*/ 44 h 214"/>
                      <a:gd name="T28" fmla="*/ 25 w 188"/>
                      <a:gd name="T29" fmla="*/ 48 h 214"/>
                      <a:gd name="T30" fmla="*/ 32 w 188"/>
                      <a:gd name="T31" fmla="*/ 48 h 214"/>
                      <a:gd name="T32" fmla="*/ 33 w 188"/>
                      <a:gd name="T33" fmla="*/ 54 h 214"/>
                      <a:gd name="T34" fmla="*/ 25 w 188"/>
                      <a:gd name="T35" fmla="*/ 56 h 214"/>
                      <a:gd name="T36" fmla="*/ 14 w 188"/>
                      <a:gd name="T37" fmla="*/ 56 h 214"/>
                      <a:gd name="T38" fmla="*/ 15 w 188"/>
                      <a:gd name="T39" fmla="*/ 52 h 214"/>
                      <a:gd name="T40" fmla="*/ 20 w 188"/>
                      <a:gd name="T41" fmla="*/ 48 h 214"/>
                      <a:gd name="T42" fmla="*/ 14 w 188"/>
                      <a:gd name="T43" fmla="*/ 50 h 214"/>
                      <a:gd name="T44" fmla="*/ 11 w 188"/>
                      <a:gd name="T45" fmla="*/ 56 h 214"/>
                      <a:gd name="T46" fmla="*/ 13 w 188"/>
                      <a:gd name="T47" fmla="*/ 64 h 214"/>
                      <a:gd name="T48" fmla="*/ 6 w 188"/>
                      <a:gd name="T49" fmla="*/ 67 h 214"/>
                      <a:gd name="T50" fmla="*/ 0 w 188"/>
                      <a:gd name="T51" fmla="*/ 72 h 214"/>
                      <a:gd name="T52" fmla="*/ 3 w 188"/>
                      <a:gd name="T53" fmla="*/ 63 h 214"/>
                      <a:gd name="T54" fmla="*/ 0 w 188"/>
                      <a:gd name="T55" fmla="*/ 55 h 214"/>
                      <a:gd name="T56" fmla="*/ 6 w 188"/>
                      <a:gd name="T57" fmla="*/ 51 h 214"/>
                      <a:gd name="T58" fmla="*/ 14 w 188"/>
                      <a:gd name="T59" fmla="*/ 45 h 214"/>
                      <a:gd name="T60" fmla="*/ 19 w 188"/>
                      <a:gd name="T61" fmla="*/ 40 h 214"/>
                      <a:gd name="T62" fmla="*/ 31 w 188"/>
                      <a:gd name="T63" fmla="*/ 39 h 214"/>
                      <a:gd name="T64" fmla="*/ 36 w 188"/>
                      <a:gd name="T65" fmla="*/ 38 h 214"/>
                      <a:gd name="T66" fmla="*/ 49 w 188"/>
                      <a:gd name="T67" fmla="*/ 26 h 214"/>
                      <a:gd name="T68" fmla="*/ 51 w 188"/>
                      <a:gd name="T69" fmla="*/ 31 h 214"/>
                      <a:gd name="T70" fmla="*/ 56 w 188"/>
                      <a:gd name="T71" fmla="*/ 26 h 214"/>
                      <a:gd name="T72" fmla="*/ 64 w 188"/>
                      <a:gd name="T73" fmla="*/ 18 h 214"/>
                      <a:gd name="T74" fmla="*/ 66 w 188"/>
                      <a:gd name="T75" fmla="*/ 14 h 214"/>
                      <a:gd name="T76" fmla="*/ 63 w 188"/>
                      <a:gd name="T77" fmla="*/ 13 h 214"/>
                      <a:gd name="T78" fmla="*/ 65 w 188"/>
                      <a:gd name="T79" fmla="*/ 11 h 214"/>
                      <a:gd name="T80" fmla="*/ 67 w 188"/>
                      <a:gd name="T81" fmla="*/ 8 h 21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67" name="Freeform 51"/>
                  <p:cNvSpPr>
                    <a:spLocks/>
                  </p:cNvSpPr>
                  <p:nvPr/>
                </p:nvSpPr>
                <p:spPr bwMode="ltGray">
                  <a:xfrm>
                    <a:off x="2021" y="340"/>
                    <a:ext cx="6" cy="4"/>
                  </a:xfrm>
                  <a:custGeom>
                    <a:avLst/>
                    <a:gdLst>
                      <a:gd name="T0" fmla="*/ 0 w 13"/>
                      <a:gd name="T1" fmla="*/ 3 h 13"/>
                      <a:gd name="T2" fmla="*/ 2 w 13"/>
                      <a:gd name="T3" fmla="*/ 4 h 13"/>
                      <a:gd name="T4" fmla="*/ 0 w 13"/>
                      <a:gd name="T5" fmla="*/ 3 h 13"/>
                      <a:gd name="T6" fmla="*/ 0 60000 65536"/>
                      <a:gd name="T7" fmla="*/ 0 60000 65536"/>
                      <a:gd name="T8" fmla="*/ 0 60000 65536"/>
                    </a:gdLst>
                    <a:ahLst/>
                    <a:cxnLst>
                      <a:cxn ang="T6">
                        <a:pos x="T0" y="T1"/>
                      </a:cxn>
                      <a:cxn ang="T7">
                        <a:pos x="T2" y="T3"/>
                      </a:cxn>
                      <a:cxn ang="T8">
                        <a:pos x="T4" y="T5"/>
                      </a:cxn>
                    </a:cxnLst>
                    <a:rect l="0" t="0" r="r" b="b"/>
                    <a:pathLst>
                      <a:path w="13" h="13">
                        <a:moveTo>
                          <a:pt x="0" y="9"/>
                        </a:moveTo>
                        <a:cubicBezTo>
                          <a:pt x="6" y="0"/>
                          <a:pt x="13" y="7"/>
                          <a:pt x="4" y="13"/>
                        </a:cubicBezTo>
                        <a:cubicBezTo>
                          <a:pt x="0" y="6"/>
                          <a:pt x="0" y="5"/>
                          <a:pt x="0" y="9"/>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68" name="Freeform 52"/>
                  <p:cNvSpPr>
                    <a:spLocks/>
                  </p:cNvSpPr>
                  <p:nvPr/>
                </p:nvSpPr>
                <p:spPr bwMode="ltGray">
                  <a:xfrm>
                    <a:off x="1573" y="389"/>
                    <a:ext cx="347" cy="189"/>
                  </a:xfrm>
                  <a:custGeom>
                    <a:avLst/>
                    <a:gdLst>
                      <a:gd name="T0" fmla="*/ 347 w 812"/>
                      <a:gd name="T1" fmla="*/ 9 h 564"/>
                      <a:gd name="T2" fmla="*/ 332 w 812"/>
                      <a:gd name="T3" fmla="*/ 26 h 564"/>
                      <a:gd name="T4" fmla="*/ 320 w 812"/>
                      <a:gd name="T5" fmla="*/ 41 h 564"/>
                      <a:gd name="T6" fmla="*/ 309 w 812"/>
                      <a:gd name="T7" fmla="*/ 48 h 564"/>
                      <a:gd name="T8" fmla="*/ 271 w 812"/>
                      <a:gd name="T9" fmla="*/ 60 h 564"/>
                      <a:gd name="T10" fmla="*/ 270 w 812"/>
                      <a:gd name="T11" fmla="*/ 70 h 564"/>
                      <a:gd name="T12" fmla="*/ 258 w 812"/>
                      <a:gd name="T13" fmla="*/ 77 h 564"/>
                      <a:gd name="T14" fmla="*/ 265 w 812"/>
                      <a:gd name="T15" fmla="*/ 60 h 564"/>
                      <a:gd name="T16" fmla="*/ 246 w 812"/>
                      <a:gd name="T17" fmla="*/ 63 h 564"/>
                      <a:gd name="T18" fmla="*/ 238 w 812"/>
                      <a:gd name="T19" fmla="*/ 73 h 564"/>
                      <a:gd name="T20" fmla="*/ 255 w 812"/>
                      <a:gd name="T21" fmla="*/ 94 h 564"/>
                      <a:gd name="T22" fmla="*/ 254 w 812"/>
                      <a:gd name="T23" fmla="*/ 123 h 564"/>
                      <a:gd name="T24" fmla="*/ 232 w 812"/>
                      <a:gd name="T25" fmla="*/ 136 h 564"/>
                      <a:gd name="T26" fmla="*/ 223 w 812"/>
                      <a:gd name="T27" fmla="*/ 129 h 564"/>
                      <a:gd name="T28" fmla="*/ 206 w 812"/>
                      <a:gd name="T29" fmla="*/ 117 h 564"/>
                      <a:gd name="T30" fmla="*/ 197 w 812"/>
                      <a:gd name="T31" fmla="*/ 117 h 564"/>
                      <a:gd name="T32" fmla="*/ 192 w 812"/>
                      <a:gd name="T33" fmla="*/ 132 h 564"/>
                      <a:gd name="T34" fmla="*/ 214 w 812"/>
                      <a:gd name="T35" fmla="*/ 155 h 564"/>
                      <a:gd name="T36" fmla="*/ 218 w 812"/>
                      <a:gd name="T37" fmla="*/ 176 h 564"/>
                      <a:gd name="T38" fmla="*/ 225 w 812"/>
                      <a:gd name="T39" fmla="*/ 188 h 564"/>
                      <a:gd name="T40" fmla="*/ 210 w 812"/>
                      <a:gd name="T41" fmla="*/ 182 h 564"/>
                      <a:gd name="T42" fmla="*/ 201 w 812"/>
                      <a:gd name="T43" fmla="*/ 174 h 564"/>
                      <a:gd name="T44" fmla="*/ 180 w 812"/>
                      <a:gd name="T45" fmla="*/ 142 h 564"/>
                      <a:gd name="T46" fmla="*/ 182 w 812"/>
                      <a:gd name="T47" fmla="*/ 104 h 564"/>
                      <a:gd name="T48" fmla="*/ 180 w 812"/>
                      <a:gd name="T49" fmla="*/ 90 h 564"/>
                      <a:gd name="T50" fmla="*/ 176 w 812"/>
                      <a:gd name="T51" fmla="*/ 92 h 564"/>
                      <a:gd name="T52" fmla="*/ 165 w 812"/>
                      <a:gd name="T53" fmla="*/ 89 h 564"/>
                      <a:gd name="T54" fmla="*/ 154 w 812"/>
                      <a:gd name="T55" fmla="*/ 57 h 564"/>
                      <a:gd name="T56" fmla="*/ 141 w 812"/>
                      <a:gd name="T57" fmla="*/ 56 h 564"/>
                      <a:gd name="T58" fmla="*/ 123 w 812"/>
                      <a:gd name="T59" fmla="*/ 58 h 564"/>
                      <a:gd name="T60" fmla="*/ 103 w 812"/>
                      <a:gd name="T61" fmla="*/ 78 h 564"/>
                      <a:gd name="T62" fmla="*/ 84 w 812"/>
                      <a:gd name="T63" fmla="*/ 90 h 564"/>
                      <a:gd name="T64" fmla="*/ 79 w 812"/>
                      <a:gd name="T65" fmla="*/ 92 h 564"/>
                      <a:gd name="T66" fmla="*/ 68 w 812"/>
                      <a:gd name="T67" fmla="*/ 110 h 564"/>
                      <a:gd name="T68" fmla="*/ 65 w 812"/>
                      <a:gd name="T69" fmla="*/ 119 h 564"/>
                      <a:gd name="T70" fmla="*/ 55 w 812"/>
                      <a:gd name="T71" fmla="*/ 135 h 564"/>
                      <a:gd name="T72" fmla="*/ 40 w 812"/>
                      <a:gd name="T73" fmla="*/ 131 h 564"/>
                      <a:gd name="T74" fmla="*/ 28 w 812"/>
                      <a:gd name="T75" fmla="*/ 86 h 564"/>
                      <a:gd name="T76" fmla="*/ 31 w 812"/>
                      <a:gd name="T77" fmla="*/ 52 h 564"/>
                      <a:gd name="T78" fmla="*/ 19 w 812"/>
                      <a:gd name="T79" fmla="*/ 60 h 564"/>
                      <a:gd name="T80" fmla="*/ 9 w 812"/>
                      <a:gd name="T81" fmla="*/ 50 h 564"/>
                      <a:gd name="T82" fmla="*/ 10 w 812"/>
                      <a:gd name="T83" fmla="*/ 46 h 564"/>
                      <a:gd name="T84" fmla="*/ 0 w 812"/>
                      <a:gd name="T85" fmla="*/ 31 h 564"/>
                      <a:gd name="T86" fmla="*/ 341 w 812"/>
                      <a:gd name="T87" fmla="*/ 2 h 5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69" name="Freeform 53"/>
                  <p:cNvSpPr>
                    <a:spLocks/>
                  </p:cNvSpPr>
                  <p:nvPr/>
                </p:nvSpPr>
                <p:spPr bwMode="ltGray">
                  <a:xfrm>
                    <a:off x="1634" y="519"/>
                    <a:ext cx="19" cy="29"/>
                  </a:xfrm>
                  <a:custGeom>
                    <a:avLst/>
                    <a:gdLst>
                      <a:gd name="T0" fmla="*/ 3 w 43"/>
                      <a:gd name="T1" fmla="*/ 4 h 85"/>
                      <a:gd name="T2" fmla="*/ 8 w 43"/>
                      <a:gd name="T3" fmla="*/ 1 h 85"/>
                      <a:gd name="T4" fmla="*/ 16 w 43"/>
                      <a:gd name="T5" fmla="*/ 11 h 85"/>
                      <a:gd name="T6" fmla="*/ 8 w 43"/>
                      <a:gd name="T7" fmla="*/ 29 h 85"/>
                      <a:gd name="T8" fmla="*/ 0 w 43"/>
                      <a:gd name="T9" fmla="*/ 24 h 85"/>
                      <a:gd name="T10" fmla="*/ 3 w 43"/>
                      <a:gd name="T11" fmla="*/ 4 h 8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70" name="Freeform 54"/>
                  <p:cNvSpPr>
                    <a:spLocks/>
                  </p:cNvSpPr>
                  <p:nvPr/>
                </p:nvSpPr>
                <p:spPr bwMode="ltGray">
                  <a:xfrm>
                    <a:off x="1900" y="421"/>
                    <a:ext cx="18" cy="24"/>
                  </a:xfrm>
                  <a:custGeom>
                    <a:avLst/>
                    <a:gdLst>
                      <a:gd name="T0" fmla="*/ 5 w 44"/>
                      <a:gd name="T1" fmla="*/ 9 h 74"/>
                      <a:gd name="T2" fmla="*/ 12 w 44"/>
                      <a:gd name="T3" fmla="*/ 1 h 74"/>
                      <a:gd name="T4" fmla="*/ 18 w 44"/>
                      <a:gd name="T5" fmla="*/ 1 h 74"/>
                      <a:gd name="T6" fmla="*/ 16 w 44"/>
                      <a:gd name="T7" fmla="*/ 8 h 74"/>
                      <a:gd name="T8" fmla="*/ 5 w 44"/>
                      <a:gd name="T9" fmla="*/ 24 h 74"/>
                      <a:gd name="T10" fmla="*/ 3 w 44"/>
                      <a:gd name="T11" fmla="*/ 19 h 74"/>
                      <a:gd name="T12" fmla="*/ 1 w 44"/>
                      <a:gd name="T13" fmla="*/ 12 h 74"/>
                      <a:gd name="T14" fmla="*/ 5 w 44"/>
                      <a:gd name="T15" fmla="*/ 9 h 7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71" name="Freeform 55"/>
                  <p:cNvSpPr>
                    <a:spLocks/>
                  </p:cNvSpPr>
                  <p:nvPr/>
                </p:nvSpPr>
                <p:spPr bwMode="ltGray">
                  <a:xfrm>
                    <a:off x="1951" y="409"/>
                    <a:ext cx="9" cy="10"/>
                  </a:xfrm>
                  <a:custGeom>
                    <a:avLst/>
                    <a:gdLst>
                      <a:gd name="T0" fmla="*/ 3 w 20"/>
                      <a:gd name="T1" fmla="*/ 5 h 30"/>
                      <a:gd name="T2" fmla="*/ 2 w 20"/>
                      <a:gd name="T3" fmla="*/ 10 h 30"/>
                      <a:gd name="T4" fmla="*/ 3 w 20"/>
                      <a:gd name="T5" fmla="*/ 5 h 30"/>
                      <a:gd name="T6" fmla="*/ 0 60000 65536"/>
                      <a:gd name="T7" fmla="*/ 0 60000 65536"/>
                      <a:gd name="T8" fmla="*/ 0 60000 65536"/>
                    </a:gdLst>
                    <a:ahLst/>
                    <a:cxnLst>
                      <a:cxn ang="T6">
                        <a:pos x="T0" y="T1"/>
                      </a:cxn>
                      <a:cxn ang="T7">
                        <a:pos x="T2" y="T3"/>
                      </a:cxn>
                      <a:cxn ang="T8">
                        <a:pos x="T4" y="T5"/>
                      </a:cxn>
                    </a:cxnLst>
                    <a:rect l="0" t="0" r="r" b="b"/>
                    <a:pathLst>
                      <a:path w="20" h="30">
                        <a:moveTo>
                          <a:pt x="7" y="16"/>
                        </a:moveTo>
                        <a:cubicBezTo>
                          <a:pt x="18" y="0"/>
                          <a:pt x="20" y="20"/>
                          <a:pt x="5" y="30"/>
                        </a:cubicBezTo>
                        <a:cubicBezTo>
                          <a:pt x="0" y="23"/>
                          <a:pt x="1" y="22"/>
                          <a:pt x="7" y="1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72" name="Freeform 56"/>
                  <p:cNvSpPr>
                    <a:spLocks/>
                  </p:cNvSpPr>
                  <p:nvPr/>
                </p:nvSpPr>
                <p:spPr bwMode="ltGray">
                  <a:xfrm>
                    <a:off x="1021" y="314"/>
                    <a:ext cx="433" cy="354"/>
                  </a:xfrm>
                  <a:custGeom>
                    <a:avLst/>
                    <a:gdLst>
                      <a:gd name="T0" fmla="*/ 305 w 682"/>
                      <a:gd name="T1" fmla="*/ 295 h 557"/>
                      <a:gd name="T2" fmla="*/ 309 w 682"/>
                      <a:gd name="T3" fmla="*/ 287 h 557"/>
                      <a:gd name="T4" fmla="*/ 317 w 682"/>
                      <a:gd name="T5" fmla="*/ 262 h 557"/>
                      <a:gd name="T6" fmla="*/ 196 w 682"/>
                      <a:gd name="T7" fmla="*/ 182 h 557"/>
                      <a:gd name="T8" fmla="*/ 179 w 682"/>
                      <a:gd name="T9" fmla="*/ 220 h 557"/>
                      <a:gd name="T10" fmla="*/ 192 w 682"/>
                      <a:gd name="T11" fmla="*/ 353 h 557"/>
                      <a:gd name="T12" fmla="*/ 179 w 682"/>
                      <a:gd name="T13" fmla="*/ 314 h 557"/>
                      <a:gd name="T14" fmla="*/ 154 w 682"/>
                      <a:gd name="T15" fmla="*/ 279 h 557"/>
                      <a:gd name="T16" fmla="*/ 156 w 682"/>
                      <a:gd name="T17" fmla="*/ 262 h 557"/>
                      <a:gd name="T18" fmla="*/ 157 w 682"/>
                      <a:gd name="T19" fmla="*/ 250 h 557"/>
                      <a:gd name="T20" fmla="*/ 140 w 682"/>
                      <a:gd name="T21" fmla="*/ 238 h 557"/>
                      <a:gd name="T22" fmla="*/ 123 w 682"/>
                      <a:gd name="T23" fmla="*/ 220 h 557"/>
                      <a:gd name="T24" fmla="*/ 94 w 682"/>
                      <a:gd name="T25" fmla="*/ 225 h 557"/>
                      <a:gd name="T26" fmla="*/ 80 w 682"/>
                      <a:gd name="T27" fmla="*/ 232 h 557"/>
                      <a:gd name="T28" fmla="*/ 50 w 682"/>
                      <a:gd name="T29" fmla="*/ 232 h 557"/>
                      <a:gd name="T30" fmla="*/ 14 w 682"/>
                      <a:gd name="T31" fmla="*/ 198 h 557"/>
                      <a:gd name="T32" fmla="*/ 7 w 682"/>
                      <a:gd name="T33" fmla="*/ 187 h 557"/>
                      <a:gd name="T34" fmla="*/ 0 w 682"/>
                      <a:gd name="T35" fmla="*/ 168 h 557"/>
                      <a:gd name="T36" fmla="*/ 15 w 682"/>
                      <a:gd name="T37" fmla="*/ 135 h 557"/>
                      <a:gd name="T38" fmla="*/ 20 w 682"/>
                      <a:gd name="T39" fmla="*/ 115 h 557"/>
                      <a:gd name="T40" fmla="*/ 32 w 682"/>
                      <a:gd name="T41" fmla="*/ 91 h 557"/>
                      <a:gd name="T42" fmla="*/ 51 w 682"/>
                      <a:gd name="T43" fmla="*/ 74 h 557"/>
                      <a:gd name="T44" fmla="*/ 106 w 682"/>
                      <a:gd name="T45" fmla="*/ 43 h 557"/>
                      <a:gd name="T46" fmla="*/ 140 w 682"/>
                      <a:gd name="T47" fmla="*/ 19 h 557"/>
                      <a:gd name="T48" fmla="*/ 164 w 682"/>
                      <a:gd name="T49" fmla="*/ 4 h 557"/>
                      <a:gd name="T50" fmla="*/ 230 w 682"/>
                      <a:gd name="T51" fmla="*/ 1 h 557"/>
                      <a:gd name="T52" fmla="*/ 253 w 682"/>
                      <a:gd name="T53" fmla="*/ 0 h 557"/>
                      <a:gd name="T54" fmla="*/ 244 w 682"/>
                      <a:gd name="T55" fmla="*/ 22 h 557"/>
                      <a:gd name="T56" fmla="*/ 281 w 682"/>
                      <a:gd name="T57" fmla="*/ 53 h 557"/>
                      <a:gd name="T58" fmla="*/ 316 w 682"/>
                      <a:gd name="T59" fmla="*/ 47 h 557"/>
                      <a:gd name="T60" fmla="*/ 336 w 682"/>
                      <a:gd name="T61" fmla="*/ 52 h 557"/>
                      <a:gd name="T62" fmla="*/ 355 w 682"/>
                      <a:gd name="T63" fmla="*/ 62 h 557"/>
                      <a:gd name="T64" fmla="*/ 363 w 682"/>
                      <a:gd name="T65" fmla="*/ 119 h 557"/>
                      <a:gd name="T66" fmla="*/ 363 w 682"/>
                      <a:gd name="T67" fmla="*/ 153 h 557"/>
                      <a:gd name="T68" fmla="*/ 380 w 682"/>
                      <a:gd name="T69" fmla="*/ 180 h 557"/>
                      <a:gd name="T70" fmla="*/ 410 w 682"/>
                      <a:gd name="T71" fmla="*/ 191 h 557"/>
                      <a:gd name="T72" fmla="*/ 432 w 682"/>
                      <a:gd name="T73" fmla="*/ 187 h 557"/>
                      <a:gd name="T74" fmla="*/ 422 w 682"/>
                      <a:gd name="T75" fmla="*/ 216 h 557"/>
                      <a:gd name="T76" fmla="*/ 380 w 682"/>
                      <a:gd name="T77" fmla="*/ 259 h 557"/>
                      <a:gd name="T78" fmla="*/ 348 w 682"/>
                      <a:gd name="T79" fmla="*/ 308 h 557"/>
                      <a:gd name="T80" fmla="*/ 353 w 682"/>
                      <a:gd name="T81" fmla="*/ 323 h 557"/>
                      <a:gd name="T82" fmla="*/ 276 w 682"/>
                      <a:gd name="T83" fmla="*/ 353 h 55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73" name="Freeform 57"/>
                  <p:cNvSpPr>
                    <a:spLocks/>
                  </p:cNvSpPr>
                  <p:nvPr/>
                </p:nvSpPr>
                <p:spPr bwMode="ltGray">
                  <a:xfrm>
                    <a:off x="1189" y="447"/>
                    <a:ext cx="163" cy="221"/>
                  </a:xfrm>
                  <a:custGeom>
                    <a:avLst/>
                    <a:gdLst>
                      <a:gd name="T0" fmla="*/ 154 w 257"/>
                      <a:gd name="T1" fmla="*/ 221 h 347"/>
                      <a:gd name="T2" fmla="*/ 148 w 257"/>
                      <a:gd name="T3" fmla="*/ 192 h 347"/>
                      <a:gd name="T4" fmla="*/ 138 w 257"/>
                      <a:gd name="T5" fmla="*/ 183 h 347"/>
                      <a:gd name="T6" fmla="*/ 136 w 257"/>
                      <a:gd name="T7" fmla="*/ 171 h 347"/>
                      <a:gd name="T8" fmla="*/ 133 w 257"/>
                      <a:gd name="T9" fmla="*/ 162 h 347"/>
                      <a:gd name="T10" fmla="*/ 133 w 257"/>
                      <a:gd name="T11" fmla="*/ 146 h 347"/>
                      <a:gd name="T12" fmla="*/ 131 w 257"/>
                      <a:gd name="T13" fmla="*/ 136 h 347"/>
                      <a:gd name="T14" fmla="*/ 145 w 257"/>
                      <a:gd name="T15" fmla="*/ 129 h 347"/>
                      <a:gd name="T16" fmla="*/ 163 w 257"/>
                      <a:gd name="T17" fmla="*/ 125 h 347"/>
                      <a:gd name="T18" fmla="*/ 163 w 257"/>
                      <a:gd name="T19" fmla="*/ 87 h 347"/>
                      <a:gd name="T20" fmla="*/ 34 w 257"/>
                      <a:gd name="T21" fmla="*/ 61 h 347"/>
                      <a:gd name="T22" fmla="*/ 20 w 257"/>
                      <a:gd name="T23" fmla="*/ 62 h 347"/>
                      <a:gd name="T24" fmla="*/ 10 w 257"/>
                      <a:gd name="T25" fmla="*/ 65 h 347"/>
                      <a:gd name="T26" fmla="*/ 0 w 257"/>
                      <a:gd name="T27" fmla="*/ 95 h 347"/>
                      <a:gd name="T28" fmla="*/ 59 w 257"/>
                      <a:gd name="T29" fmla="*/ 220 h 347"/>
                      <a:gd name="T30" fmla="*/ 154 w 257"/>
                      <a:gd name="T31" fmla="*/ 221 h 34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74" name="Freeform 58"/>
                  <p:cNvSpPr>
                    <a:spLocks/>
                  </p:cNvSpPr>
                  <p:nvPr/>
                </p:nvSpPr>
                <p:spPr bwMode="ltGray">
                  <a:xfrm>
                    <a:off x="1476" y="611"/>
                    <a:ext cx="7" cy="12"/>
                  </a:xfrm>
                  <a:custGeom>
                    <a:avLst/>
                    <a:gdLst>
                      <a:gd name="T0" fmla="*/ 3 w 19"/>
                      <a:gd name="T1" fmla="*/ 8 h 37"/>
                      <a:gd name="T2" fmla="*/ 7 w 19"/>
                      <a:gd name="T3" fmla="*/ 7 h 37"/>
                      <a:gd name="T4" fmla="*/ 3 w 19"/>
                      <a:gd name="T5" fmla="*/ 8 h 37"/>
                      <a:gd name="T6" fmla="*/ 0 60000 65536"/>
                      <a:gd name="T7" fmla="*/ 0 60000 65536"/>
                      <a:gd name="T8" fmla="*/ 0 60000 65536"/>
                    </a:gdLst>
                    <a:ahLst/>
                    <a:cxnLst>
                      <a:cxn ang="T6">
                        <a:pos x="T0" y="T1"/>
                      </a:cxn>
                      <a:cxn ang="T7">
                        <a:pos x="T2" y="T3"/>
                      </a:cxn>
                      <a:cxn ang="T8">
                        <a:pos x="T4" y="T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75" name="Freeform 59"/>
                  <p:cNvSpPr>
                    <a:spLocks/>
                  </p:cNvSpPr>
                  <p:nvPr/>
                </p:nvSpPr>
                <p:spPr bwMode="ltGray">
                  <a:xfrm>
                    <a:off x="1467" y="497"/>
                    <a:ext cx="9" cy="7"/>
                  </a:xfrm>
                  <a:custGeom>
                    <a:avLst/>
                    <a:gdLst>
                      <a:gd name="T0" fmla="*/ 5 w 22"/>
                      <a:gd name="T1" fmla="*/ 4 h 20"/>
                      <a:gd name="T2" fmla="*/ 7 w 22"/>
                      <a:gd name="T3" fmla="*/ 0 h 20"/>
                      <a:gd name="T4" fmla="*/ 8 w 22"/>
                      <a:gd name="T5" fmla="*/ 4 h 20"/>
                      <a:gd name="T6" fmla="*/ 3 w 22"/>
                      <a:gd name="T7" fmla="*/ 7 h 20"/>
                      <a:gd name="T8" fmla="*/ 5 w 22"/>
                      <a:gd name="T9" fmla="*/ 4 h 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76" name="Freeform 60"/>
                  <p:cNvSpPr>
                    <a:spLocks/>
                  </p:cNvSpPr>
                  <p:nvPr/>
                </p:nvSpPr>
                <p:spPr bwMode="ltGray">
                  <a:xfrm>
                    <a:off x="1072" y="357"/>
                    <a:ext cx="25" cy="10"/>
                  </a:xfrm>
                  <a:custGeom>
                    <a:avLst/>
                    <a:gdLst>
                      <a:gd name="T0" fmla="*/ 11 w 57"/>
                      <a:gd name="T1" fmla="*/ 6 h 30"/>
                      <a:gd name="T2" fmla="*/ 14 w 57"/>
                      <a:gd name="T3" fmla="*/ 2 h 30"/>
                      <a:gd name="T4" fmla="*/ 16 w 57"/>
                      <a:gd name="T5" fmla="*/ 10 h 30"/>
                      <a:gd name="T6" fmla="*/ 11 w 57"/>
                      <a:gd name="T7" fmla="*/ 6 h 3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77" name="Freeform 61"/>
                  <p:cNvSpPr>
                    <a:spLocks/>
                  </p:cNvSpPr>
                  <p:nvPr/>
                </p:nvSpPr>
                <p:spPr bwMode="ltGray">
                  <a:xfrm>
                    <a:off x="1374" y="265"/>
                    <a:ext cx="295" cy="233"/>
                  </a:xfrm>
                  <a:custGeom>
                    <a:avLst/>
                    <a:gdLst>
                      <a:gd name="T0" fmla="*/ 201 w 693"/>
                      <a:gd name="T1" fmla="*/ 155 h 696"/>
                      <a:gd name="T2" fmla="*/ 167 w 693"/>
                      <a:gd name="T3" fmla="*/ 151 h 696"/>
                      <a:gd name="T4" fmla="*/ 138 w 693"/>
                      <a:gd name="T5" fmla="*/ 138 h 696"/>
                      <a:gd name="T6" fmla="*/ 113 w 693"/>
                      <a:gd name="T7" fmla="*/ 134 h 696"/>
                      <a:gd name="T8" fmla="*/ 101 w 693"/>
                      <a:gd name="T9" fmla="*/ 139 h 696"/>
                      <a:gd name="T10" fmla="*/ 111 w 693"/>
                      <a:gd name="T11" fmla="*/ 143 h 696"/>
                      <a:gd name="T12" fmla="*/ 125 w 693"/>
                      <a:gd name="T13" fmla="*/ 157 h 696"/>
                      <a:gd name="T14" fmla="*/ 137 w 693"/>
                      <a:gd name="T15" fmla="*/ 159 h 696"/>
                      <a:gd name="T16" fmla="*/ 142 w 693"/>
                      <a:gd name="T17" fmla="*/ 179 h 696"/>
                      <a:gd name="T18" fmla="*/ 133 w 693"/>
                      <a:gd name="T19" fmla="*/ 185 h 696"/>
                      <a:gd name="T20" fmla="*/ 111 w 693"/>
                      <a:gd name="T21" fmla="*/ 206 h 696"/>
                      <a:gd name="T22" fmla="*/ 96 w 693"/>
                      <a:gd name="T23" fmla="*/ 210 h 696"/>
                      <a:gd name="T24" fmla="*/ 41 w 693"/>
                      <a:gd name="T25" fmla="*/ 233 h 696"/>
                      <a:gd name="T26" fmla="*/ 33 w 693"/>
                      <a:gd name="T27" fmla="*/ 206 h 696"/>
                      <a:gd name="T28" fmla="*/ 19 w 693"/>
                      <a:gd name="T29" fmla="*/ 175 h 696"/>
                      <a:gd name="T30" fmla="*/ 14 w 693"/>
                      <a:gd name="T31" fmla="*/ 150 h 696"/>
                      <a:gd name="T32" fmla="*/ 23 w 693"/>
                      <a:gd name="T33" fmla="*/ 115 h 696"/>
                      <a:gd name="T34" fmla="*/ 7 w 693"/>
                      <a:gd name="T35" fmla="*/ 131 h 696"/>
                      <a:gd name="T36" fmla="*/ 34 w 693"/>
                      <a:gd name="T37" fmla="*/ 94 h 696"/>
                      <a:gd name="T38" fmla="*/ 48 w 693"/>
                      <a:gd name="T39" fmla="*/ 68 h 696"/>
                      <a:gd name="T40" fmla="*/ 16 w 693"/>
                      <a:gd name="T41" fmla="*/ 68 h 696"/>
                      <a:gd name="T42" fmla="*/ 0 w 693"/>
                      <a:gd name="T43" fmla="*/ 66 h 696"/>
                      <a:gd name="T44" fmla="*/ 11 w 693"/>
                      <a:gd name="T45" fmla="*/ 47 h 696"/>
                      <a:gd name="T46" fmla="*/ 41 w 693"/>
                      <a:gd name="T47" fmla="*/ 37 h 696"/>
                      <a:gd name="T48" fmla="*/ 94 w 693"/>
                      <a:gd name="T49" fmla="*/ 42 h 696"/>
                      <a:gd name="T50" fmla="*/ 97 w 693"/>
                      <a:gd name="T51" fmla="*/ 21 h 696"/>
                      <a:gd name="T52" fmla="*/ 111 w 693"/>
                      <a:gd name="T53" fmla="*/ 0 h 696"/>
                      <a:gd name="T54" fmla="*/ 152 w 693"/>
                      <a:gd name="T55" fmla="*/ 15 h 696"/>
                      <a:gd name="T56" fmla="*/ 140 w 693"/>
                      <a:gd name="T57" fmla="*/ 29 h 696"/>
                      <a:gd name="T58" fmla="*/ 128 w 693"/>
                      <a:gd name="T59" fmla="*/ 59 h 696"/>
                      <a:gd name="T60" fmla="*/ 154 w 693"/>
                      <a:gd name="T61" fmla="*/ 64 h 696"/>
                      <a:gd name="T62" fmla="*/ 159 w 693"/>
                      <a:gd name="T63" fmla="*/ 46 h 696"/>
                      <a:gd name="T64" fmla="*/ 178 w 693"/>
                      <a:gd name="T65" fmla="*/ 31 h 696"/>
                      <a:gd name="T66" fmla="*/ 212 w 693"/>
                      <a:gd name="T67" fmla="*/ 29 h 696"/>
                      <a:gd name="T68" fmla="*/ 225 w 693"/>
                      <a:gd name="T69" fmla="*/ 17 h 696"/>
                      <a:gd name="T70" fmla="*/ 230 w 693"/>
                      <a:gd name="T71" fmla="*/ 154 h 69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78" name="Freeform 62"/>
                  <p:cNvSpPr>
                    <a:spLocks/>
                  </p:cNvSpPr>
                  <p:nvPr/>
                </p:nvSpPr>
                <p:spPr bwMode="ltGray">
                  <a:xfrm>
                    <a:off x="1173" y="247"/>
                    <a:ext cx="591" cy="95"/>
                  </a:xfrm>
                  <a:custGeom>
                    <a:avLst/>
                    <a:gdLst>
                      <a:gd name="T0" fmla="*/ 524 w 931"/>
                      <a:gd name="T1" fmla="*/ 0 h 149"/>
                      <a:gd name="T2" fmla="*/ 91 w 931"/>
                      <a:gd name="T3" fmla="*/ 18 h 149"/>
                      <a:gd name="T4" fmla="*/ 58 w 931"/>
                      <a:gd name="T5" fmla="*/ 27 h 149"/>
                      <a:gd name="T6" fmla="*/ 39 w 931"/>
                      <a:gd name="T7" fmla="*/ 27 h 149"/>
                      <a:gd name="T8" fmla="*/ 14 w 931"/>
                      <a:gd name="T9" fmla="*/ 49 h 149"/>
                      <a:gd name="T10" fmla="*/ 0 w 931"/>
                      <a:gd name="T11" fmla="*/ 67 h 149"/>
                      <a:gd name="T12" fmla="*/ 37 w 931"/>
                      <a:gd name="T13" fmla="*/ 73 h 149"/>
                      <a:gd name="T14" fmla="*/ 62 w 931"/>
                      <a:gd name="T15" fmla="*/ 61 h 149"/>
                      <a:gd name="T16" fmla="*/ 69 w 931"/>
                      <a:gd name="T17" fmla="*/ 54 h 149"/>
                      <a:gd name="T18" fmla="*/ 106 w 931"/>
                      <a:gd name="T19" fmla="*/ 33 h 149"/>
                      <a:gd name="T20" fmla="*/ 136 w 931"/>
                      <a:gd name="T21" fmla="*/ 29 h 149"/>
                      <a:gd name="T22" fmla="*/ 150 w 931"/>
                      <a:gd name="T23" fmla="*/ 60 h 149"/>
                      <a:gd name="T24" fmla="*/ 119 w 931"/>
                      <a:gd name="T25" fmla="*/ 69 h 149"/>
                      <a:gd name="T26" fmla="*/ 147 w 931"/>
                      <a:gd name="T27" fmla="*/ 72 h 149"/>
                      <a:gd name="T28" fmla="*/ 159 w 931"/>
                      <a:gd name="T29" fmla="*/ 57 h 149"/>
                      <a:gd name="T30" fmla="*/ 169 w 931"/>
                      <a:gd name="T31" fmla="*/ 59 h 149"/>
                      <a:gd name="T32" fmla="*/ 161 w 931"/>
                      <a:gd name="T33" fmla="*/ 34 h 149"/>
                      <a:gd name="T34" fmla="*/ 169 w 931"/>
                      <a:gd name="T35" fmla="*/ 28 h 149"/>
                      <a:gd name="T36" fmla="*/ 176 w 931"/>
                      <a:gd name="T37" fmla="*/ 56 h 149"/>
                      <a:gd name="T38" fmla="*/ 169 w 931"/>
                      <a:gd name="T39" fmla="*/ 72 h 149"/>
                      <a:gd name="T40" fmla="*/ 188 w 931"/>
                      <a:gd name="T41" fmla="*/ 83 h 149"/>
                      <a:gd name="T42" fmla="*/ 190 w 931"/>
                      <a:gd name="T43" fmla="*/ 59 h 149"/>
                      <a:gd name="T44" fmla="*/ 210 w 931"/>
                      <a:gd name="T45" fmla="*/ 66 h 149"/>
                      <a:gd name="T46" fmla="*/ 242 w 931"/>
                      <a:gd name="T47" fmla="*/ 47 h 149"/>
                      <a:gd name="T48" fmla="*/ 260 w 931"/>
                      <a:gd name="T49" fmla="*/ 32 h 149"/>
                      <a:gd name="T50" fmla="*/ 279 w 931"/>
                      <a:gd name="T51" fmla="*/ 36 h 149"/>
                      <a:gd name="T52" fmla="*/ 289 w 931"/>
                      <a:gd name="T53" fmla="*/ 32 h 149"/>
                      <a:gd name="T54" fmla="*/ 274 w 931"/>
                      <a:gd name="T55" fmla="*/ 28 h 149"/>
                      <a:gd name="T56" fmla="*/ 301 w 931"/>
                      <a:gd name="T57" fmla="*/ 22 h 149"/>
                      <a:gd name="T58" fmla="*/ 345 w 931"/>
                      <a:gd name="T59" fmla="*/ 34 h 149"/>
                      <a:gd name="T60" fmla="*/ 369 w 931"/>
                      <a:gd name="T61" fmla="*/ 27 h 149"/>
                      <a:gd name="T62" fmla="*/ 371 w 931"/>
                      <a:gd name="T63" fmla="*/ 40 h 149"/>
                      <a:gd name="T64" fmla="*/ 361 w 931"/>
                      <a:gd name="T65" fmla="*/ 64 h 149"/>
                      <a:gd name="T66" fmla="*/ 388 w 931"/>
                      <a:gd name="T67" fmla="*/ 56 h 149"/>
                      <a:gd name="T68" fmla="*/ 396 w 931"/>
                      <a:gd name="T69" fmla="*/ 51 h 149"/>
                      <a:gd name="T70" fmla="*/ 411 w 931"/>
                      <a:gd name="T71" fmla="*/ 39 h 149"/>
                      <a:gd name="T72" fmla="*/ 504 w 931"/>
                      <a:gd name="T73" fmla="*/ 54 h 14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79" name="Freeform 63"/>
                  <p:cNvSpPr>
                    <a:spLocks/>
                  </p:cNvSpPr>
                  <p:nvPr/>
                </p:nvSpPr>
                <p:spPr bwMode="ltGray">
                  <a:xfrm>
                    <a:off x="1293" y="282"/>
                    <a:ext cx="13" cy="10"/>
                  </a:xfrm>
                  <a:custGeom>
                    <a:avLst/>
                    <a:gdLst>
                      <a:gd name="T0" fmla="*/ 1 w 31"/>
                      <a:gd name="T1" fmla="*/ 9 h 30"/>
                      <a:gd name="T2" fmla="*/ 13 w 31"/>
                      <a:gd name="T3" fmla="*/ 0 h 30"/>
                      <a:gd name="T4" fmla="*/ 8 w 31"/>
                      <a:gd name="T5" fmla="*/ 8 h 30"/>
                      <a:gd name="T6" fmla="*/ 1 w 31"/>
                      <a:gd name="T7" fmla="*/ 9 h 3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80" name="Freeform 64"/>
                  <p:cNvSpPr>
                    <a:spLocks/>
                  </p:cNvSpPr>
                  <p:nvPr/>
                </p:nvSpPr>
                <p:spPr bwMode="ltGray">
                  <a:xfrm>
                    <a:off x="1278" y="296"/>
                    <a:ext cx="19" cy="11"/>
                  </a:xfrm>
                  <a:custGeom>
                    <a:avLst/>
                    <a:gdLst>
                      <a:gd name="T0" fmla="*/ 3 w 44"/>
                      <a:gd name="T1" fmla="*/ 11 h 32"/>
                      <a:gd name="T2" fmla="*/ 10 w 44"/>
                      <a:gd name="T3" fmla="*/ 0 h 32"/>
                      <a:gd name="T4" fmla="*/ 16 w 44"/>
                      <a:gd name="T5" fmla="*/ 1 h 32"/>
                      <a:gd name="T6" fmla="*/ 3 w 44"/>
                      <a:gd name="T7" fmla="*/ 11 h 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81" name="Freeform 65"/>
                  <p:cNvSpPr>
                    <a:spLocks/>
                  </p:cNvSpPr>
                  <p:nvPr/>
                </p:nvSpPr>
                <p:spPr bwMode="ltGray">
                  <a:xfrm>
                    <a:off x="1340" y="337"/>
                    <a:ext cx="32" cy="6"/>
                  </a:xfrm>
                  <a:custGeom>
                    <a:avLst/>
                    <a:gdLst>
                      <a:gd name="T0" fmla="*/ 16 w 76"/>
                      <a:gd name="T1" fmla="*/ 6 h 18"/>
                      <a:gd name="T2" fmla="*/ 11 w 76"/>
                      <a:gd name="T3" fmla="*/ 1 h 18"/>
                      <a:gd name="T4" fmla="*/ 16 w 76"/>
                      <a:gd name="T5" fmla="*/ 6 h 18"/>
                      <a:gd name="T6" fmla="*/ 0 60000 65536"/>
                      <a:gd name="T7" fmla="*/ 0 60000 65536"/>
                      <a:gd name="T8" fmla="*/ 0 60000 65536"/>
                    </a:gdLst>
                    <a:ahLst/>
                    <a:cxnLst>
                      <a:cxn ang="T6">
                        <a:pos x="T0" y="T1"/>
                      </a:cxn>
                      <a:cxn ang="T7">
                        <a:pos x="T2" y="T3"/>
                      </a:cxn>
                      <a:cxn ang="T8">
                        <a:pos x="T4" y="T5"/>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82" name="Freeform 66"/>
                  <p:cNvSpPr>
                    <a:spLocks/>
                  </p:cNvSpPr>
                  <p:nvPr/>
                </p:nvSpPr>
                <p:spPr bwMode="ltGray">
                  <a:xfrm>
                    <a:off x="1395" y="336"/>
                    <a:ext cx="18" cy="15"/>
                  </a:xfrm>
                  <a:custGeom>
                    <a:avLst/>
                    <a:gdLst>
                      <a:gd name="T0" fmla="*/ 0 w 42"/>
                      <a:gd name="T1" fmla="*/ 7 h 44"/>
                      <a:gd name="T2" fmla="*/ 5 w 42"/>
                      <a:gd name="T3" fmla="*/ 3 h 44"/>
                      <a:gd name="T4" fmla="*/ 0 w 42"/>
                      <a:gd name="T5" fmla="*/ 7 h 44"/>
                      <a:gd name="T6" fmla="*/ 0 60000 65536"/>
                      <a:gd name="T7" fmla="*/ 0 60000 65536"/>
                      <a:gd name="T8" fmla="*/ 0 60000 65536"/>
                    </a:gdLst>
                    <a:ahLst/>
                    <a:cxnLst>
                      <a:cxn ang="T6">
                        <a:pos x="T0" y="T1"/>
                      </a:cxn>
                      <a:cxn ang="T7">
                        <a:pos x="T2" y="T3"/>
                      </a:cxn>
                      <a:cxn ang="T8">
                        <a:pos x="T4" y="T5"/>
                      </a:cxn>
                    </a:cxnLst>
                    <a:rect l="0" t="0" r="r" b="b"/>
                    <a:pathLst>
                      <a:path w="42" h="44">
                        <a:moveTo>
                          <a:pt x="0" y="21"/>
                        </a:moveTo>
                        <a:cubicBezTo>
                          <a:pt x="4" y="17"/>
                          <a:pt x="7" y="11"/>
                          <a:pt x="12" y="9"/>
                        </a:cubicBezTo>
                        <a:cubicBezTo>
                          <a:pt x="42" y="0"/>
                          <a:pt x="23" y="44"/>
                          <a:pt x="0" y="2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83" name="Freeform 67"/>
                  <p:cNvSpPr>
                    <a:spLocks/>
                  </p:cNvSpPr>
                  <p:nvPr/>
                </p:nvSpPr>
                <p:spPr bwMode="ltGray">
                  <a:xfrm>
                    <a:off x="1248" y="295"/>
                    <a:ext cx="14" cy="10"/>
                  </a:xfrm>
                  <a:custGeom>
                    <a:avLst/>
                    <a:gdLst>
                      <a:gd name="T0" fmla="*/ 3 w 31"/>
                      <a:gd name="T1" fmla="*/ 7 h 30"/>
                      <a:gd name="T2" fmla="*/ 14 w 31"/>
                      <a:gd name="T3" fmla="*/ 3 h 30"/>
                      <a:gd name="T4" fmla="*/ 3 w 31"/>
                      <a:gd name="T5" fmla="*/ 7 h 30"/>
                      <a:gd name="T6" fmla="*/ 0 60000 65536"/>
                      <a:gd name="T7" fmla="*/ 0 60000 65536"/>
                      <a:gd name="T8" fmla="*/ 0 60000 65536"/>
                    </a:gdLst>
                    <a:ahLst/>
                    <a:cxnLst>
                      <a:cxn ang="T6">
                        <a:pos x="T0" y="T1"/>
                      </a:cxn>
                      <a:cxn ang="T7">
                        <a:pos x="T2" y="T3"/>
                      </a:cxn>
                      <a:cxn ang="T8">
                        <a:pos x="T4" y="T5"/>
                      </a:cxn>
                    </a:cxnLst>
                    <a:rect l="0" t="0" r="r" b="b"/>
                    <a:pathLst>
                      <a:path w="31" h="30">
                        <a:moveTo>
                          <a:pt x="7" y="22"/>
                        </a:moveTo>
                        <a:cubicBezTo>
                          <a:pt x="0" y="0"/>
                          <a:pt x="15" y="6"/>
                          <a:pt x="31" y="10"/>
                        </a:cubicBezTo>
                        <a:cubicBezTo>
                          <a:pt x="14" y="16"/>
                          <a:pt x="15" y="30"/>
                          <a:pt x="7" y="2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85" name="Group 68"/>
                <p:cNvGrpSpPr>
                  <a:grpSpLocks/>
                </p:cNvGrpSpPr>
                <p:nvPr/>
              </p:nvGrpSpPr>
              <p:grpSpPr bwMode="auto">
                <a:xfrm>
                  <a:off x="3709" y="240"/>
                  <a:ext cx="1139" cy="429"/>
                  <a:chOff x="3709" y="240"/>
                  <a:chExt cx="1139" cy="429"/>
                </a:xfrm>
              </p:grpSpPr>
              <p:sp>
                <p:nvSpPr>
                  <p:cNvPr id="1086" name="Freeform 69"/>
                  <p:cNvSpPr>
                    <a:spLocks/>
                  </p:cNvSpPr>
                  <p:nvPr/>
                </p:nvSpPr>
                <p:spPr bwMode="ltGray">
                  <a:xfrm>
                    <a:off x="4808" y="616"/>
                    <a:ext cx="13" cy="14"/>
                  </a:xfrm>
                  <a:custGeom>
                    <a:avLst/>
                    <a:gdLst>
                      <a:gd name="T0" fmla="*/ 7 w 30"/>
                      <a:gd name="T1" fmla="*/ 11 h 42"/>
                      <a:gd name="T2" fmla="*/ 3 w 30"/>
                      <a:gd name="T3" fmla="*/ 7 h 42"/>
                      <a:gd name="T4" fmla="*/ 0 w 30"/>
                      <a:gd name="T5" fmla="*/ 3 h 42"/>
                      <a:gd name="T6" fmla="*/ 7 w 30"/>
                      <a:gd name="T7" fmla="*/ 1 h 42"/>
                      <a:gd name="T8" fmla="*/ 13 w 30"/>
                      <a:gd name="T9" fmla="*/ 8 h 42"/>
                      <a:gd name="T10" fmla="*/ 12 w 30"/>
                      <a:gd name="T11" fmla="*/ 10 h 42"/>
                      <a:gd name="T12" fmla="*/ 7 w 30"/>
                      <a:gd name="T13" fmla="*/ 11 h 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87" name="Freeform 70"/>
                  <p:cNvSpPr>
                    <a:spLocks/>
                  </p:cNvSpPr>
                  <p:nvPr/>
                </p:nvSpPr>
                <p:spPr bwMode="ltGray">
                  <a:xfrm>
                    <a:off x="4655" y="629"/>
                    <a:ext cx="11" cy="5"/>
                  </a:xfrm>
                  <a:custGeom>
                    <a:avLst/>
                    <a:gdLst>
                      <a:gd name="T0" fmla="*/ 7 w 25"/>
                      <a:gd name="T1" fmla="*/ 5 h 16"/>
                      <a:gd name="T2" fmla="*/ 1 w 25"/>
                      <a:gd name="T3" fmla="*/ 3 h 16"/>
                      <a:gd name="T4" fmla="*/ 7 w 25"/>
                      <a:gd name="T5" fmla="*/ 0 h 16"/>
                      <a:gd name="T6" fmla="*/ 7 w 25"/>
                      <a:gd name="T7" fmla="*/ 5 h 1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88" name="Freeform 71"/>
                  <p:cNvSpPr>
                    <a:spLocks/>
                  </p:cNvSpPr>
                  <p:nvPr/>
                </p:nvSpPr>
                <p:spPr bwMode="ltGray">
                  <a:xfrm>
                    <a:off x="4609" y="635"/>
                    <a:ext cx="28" cy="16"/>
                  </a:xfrm>
                  <a:custGeom>
                    <a:avLst/>
                    <a:gdLst>
                      <a:gd name="T0" fmla="*/ 6 w 65"/>
                      <a:gd name="T1" fmla="*/ 8 h 46"/>
                      <a:gd name="T2" fmla="*/ 13 w 65"/>
                      <a:gd name="T3" fmla="*/ 1 h 46"/>
                      <a:gd name="T4" fmla="*/ 18 w 65"/>
                      <a:gd name="T5" fmla="*/ 0 h 46"/>
                      <a:gd name="T6" fmla="*/ 25 w 65"/>
                      <a:gd name="T7" fmla="*/ 4 h 46"/>
                      <a:gd name="T8" fmla="*/ 14 w 65"/>
                      <a:gd name="T9" fmla="*/ 9 h 46"/>
                      <a:gd name="T10" fmla="*/ 5 w 65"/>
                      <a:gd name="T11" fmla="*/ 16 h 46"/>
                      <a:gd name="T12" fmla="*/ 3 w 65"/>
                      <a:gd name="T13" fmla="*/ 7 h 46"/>
                      <a:gd name="T14" fmla="*/ 5 w 65"/>
                      <a:gd name="T15" fmla="*/ 5 h 46"/>
                      <a:gd name="T16" fmla="*/ 6 w 65"/>
                      <a:gd name="T17" fmla="*/ 8 h 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89" name="Freeform 72"/>
                  <p:cNvSpPr>
                    <a:spLocks/>
                  </p:cNvSpPr>
                  <p:nvPr/>
                </p:nvSpPr>
                <p:spPr bwMode="ltGray">
                  <a:xfrm>
                    <a:off x="4580" y="634"/>
                    <a:ext cx="29" cy="16"/>
                  </a:xfrm>
                  <a:custGeom>
                    <a:avLst/>
                    <a:gdLst>
                      <a:gd name="T0" fmla="*/ 0 w 69"/>
                      <a:gd name="T1" fmla="*/ 11 h 47"/>
                      <a:gd name="T2" fmla="*/ 8 w 69"/>
                      <a:gd name="T3" fmla="*/ 9 h 47"/>
                      <a:gd name="T4" fmla="*/ 22 w 69"/>
                      <a:gd name="T5" fmla="*/ 0 h 47"/>
                      <a:gd name="T6" fmla="*/ 27 w 69"/>
                      <a:gd name="T7" fmla="*/ 1 h 47"/>
                      <a:gd name="T8" fmla="*/ 21 w 69"/>
                      <a:gd name="T9" fmla="*/ 6 h 47"/>
                      <a:gd name="T10" fmla="*/ 12 w 69"/>
                      <a:gd name="T11" fmla="*/ 11 h 47"/>
                      <a:gd name="T12" fmla="*/ 9 w 69"/>
                      <a:gd name="T13" fmla="*/ 16 h 47"/>
                      <a:gd name="T14" fmla="*/ 7 w 69"/>
                      <a:gd name="T15" fmla="*/ 15 h 47"/>
                      <a:gd name="T16" fmla="*/ 5 w 69"/>
                      <a:gd name="T17" fmla="*/ 13 h 47"/>
                      <a:gd name="T18" fmla="*/ 0 w 69"/>
                      <a:gd name="T19" fmla="*/ 12 h 47"/>
                      <a:gd name="T20" fmla="*/ 0 w 69"/>
                      <a:gd name="T21" fmla="*/ 11 h 4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0" name="Freeform 73"/>
                  <p:cNvSpPr>
                    <a:spLocks/>
                  </p:cNvSpPr>
                  <p:nvPr/>
                </p:nvSpPr>
                <p:spPr bwMode="ltGray">
                  <a:xfrm>
                    <a:off x="4423" y="547"/>
                    <a:ext cx="151" cy="93"/>
                  </a:xfrm>
                  <a:custGeom>
                    <a:avLst/>
                    <a:gdLst>
                      <a:gd name="T0" fmla="*/ 4 w 355"/>
                      <a:gd name="T1" fmla="*/ 1 h 277"/>
                      <a:gd name="T2" fmla="*/ 15 w 355"/>
                      <a:gd name="T3" fmla="*/ 6 h 277"/>
                      <a:gd name="T4" fmla="*/ 20 w 355"/>
                      <a:gd name="T5" fmla="*/ 10 h 277"/>
                      <a:gd name="T6" fmla="*/ 32 w 355"/>
                      <a:gd name="T7" fmla="*/ 17 h 277"/>
                      <a:gd name="T8" fmla="*/ 39 w 355"/>
                      <a:gd name="T9" fmla="*/ 22 h 277"/>
                      <a:gd name="T10" fmla="*/ 52 w 355"/>
                      <a:gd name="T11" fmla="*/ 33 h 277"/>
                      <a:gd name="T12" fmla="*/ 58 w 355"/>
                      <a:gd name="T13" fmla="*/ 43 h 277"/>
                      <a:gd name="T14" fmla="*/ 63 w 355"/>
                      <a:gd name="T15" fmla="*/ 44 h 277"/>
                      <a:gd name="T16" fmla="*/ 66 w 355"/>
                      <a:gd name="T17" fmla="*/ 50 h 277"/>
                      <a:gd name="T18" fmla="*/ 75 w 355"/>
                      <a:gd name="T19" fmla="*/ 51 h 277"/>
                      <a:gd name="T20" fmla="*/ 72 w 355"/>
                      <a:gd name="T21" fmla="*/ 66 h 277"/>
                      <a:gd name="T22" fmla="*/ 77 w 355"/>
                      <a:gd name="T23" fmla="*/ 75 h 277"/>
                      <a:gd name="T24" fmla="*/ 84 w 355"/>
                      <a:gd name="T25" fmla="*/ 78 h 277"/>
                      <a:gd name="T26" fmla="*/ 92 w 355"/>
                      <a:gd name="T27" fmla="*/ 79 h 277"/>
                      <a:gd name="T28" fmla="*/ 100 w 355"/>
                      <a:gd name="T29" fmla="*/ 81 h 277"/>
                      <a:gd name="T30" fmla="*/ 108 w 355"/>
                      <a:gd name="T31" fmla="*/ 79 h 277"/>
                      <a:gd name="T32" fmla="*/ 116 w 355"/>
                      <a:gd name="T33" fmla="*/ 83 h 277"/>
                      <a:gd name="T34" fmla="*/ 126 w 355"/>
                      <a:gd name="T35" fmla="*/ 86 h 277"/>
                      <a:gd name="T36" fmla="*/ 134 w 355"/>
                      <a:gd name="T37" fmla="*/ 89 h 277"/>
                      <a:gd name="T38" fmla="*/ 150 w 355"/>
                      <a:gd name="T39" fmla="*/ 89 h 277"/>
                      <a:gd name="T40" fmla="*/ 145 w 355"/>
                      <a:gd name="T41" fmla="*/ 92 h 277"/>
                      <a:gd name="T42" fmla="*/ 137 w 355"/>
                      <a:gd name="T43" fmla="*/ 91 h 277"/>
                      <a:gd name="T44" fmla="*/ 128 w 355"/>
                      <a:gd name="T45" fmla="*/ 91 h 277"/>
                      <a:gd name="T46" fmla="*/ 123 w 355"/>
                      <a:gd name="T47" fmla="*/ 89 h 277"/>
                      <a:gd name="T48" fmla="*/ 107 w 355"/>
                      <a:gd name="T49" fmla="*/ 89 h 277"/>
                      <a:gd name="T50" fmla="*/ 100 w 355"/>
                      <a:gd name="T51" fmla="*/ 87 h 277"/>
                      <a:gd name="T52" fmla="*/ 73 w 355"/>
                      <a:gd name="T53" fmla="*/ 81 h 277"/>
                      <a:gd name="T54" fmla="*/ 68 w 355"/>
                      <a:gd name="T55" fmla="*/ 73 h 277"/>
                      <a:gd name="T56" fmla="*/ 54 w 355"/>
                      <a:gd name="T57" fmla="*/ 67 h 277"/>
                      <a:gd name="T58" fmla="*/ 46 w 355"/>
                      <a:gd name="T59" fmla="*/ 62 h 277"/>
                      <a:gd name="T60" fmla="*/ 40 w 355"/>
                      <a:gd name="T61" fmla="*/ 53 h 277"/>
                      <a:gd name="T62" fmla="*/ 29 w 355"/>
                      <a:gd name="T63" fmla="*/ 36 h 277"/>
                      <a:gd name="T64" fmla="*/ 27 w 355"/>
                      <a:gd name="T65" fmla="*/ 34 h 277"/>
                      <a:gd name="T66" fmla="*/ 25 w 355"/>
                      <a:gd name="T67" fmla="*/ 34 h 277"/>
                      <a:gd name="T68" fmla="*/ 23 w 355"/>
                      <a:gd name="T69" fmla="*/ 30 h 277"/>
                      <a:gd name="T70" fmla="*/ 16 w 355"/>
                      <a:gd name="T71" fmla="*/ 19 h 277"/>
                      <a:gd name="T72" fmla="*/ 9 w 355"/>
                      <a:gd name="T73" fmla="*/ 13 h 277"/>
                      <a:gd name="T74" fmla="*/ 2 w 355"/>
                      <a:gd name="T75" fmla="*/ 7 h 277"/>
                      <a:gd name="T76" fmla="*/ 4 w 355"/>
                      <a:gd name="T77" fmla="*/ 1 h 277"/>
                      <a:gd name="T78" fmla="*/ 4 w 355"/>
                      <a:gd name="T79" fmla="*/ 1 h 277"/>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1" name="Freeform 74"/>
                  <p:cNvSpPr>
                    <a:spLocks/>
                  </p:cNvSpPr>
                  <p:nvPr/>
                </p:nvSpPr>
                <p:spPr bwMode="ltGray">
                  <a:xfrm>
                    <a:off x="4515" y="541"/>
                    <a:ext cx="67" cy="68"/>
                  </a:xfrm>
                  <a:custGeom>
                    <a:avLst/>
                    <a:gdLst>
                      <a:gd name="T0" fmla="*/ 23 w 156"/>
                      <a:gd name="T1" fmla="*/ 22 h 206"/>
                      <a:gd name="T2" fmla="*/ 28 w 156"/>
                      <a:gd name="T3" fmla="*/ 19 h 206"/>
                      <a:gd name="T4" fmla="*/ 29 w 156"/>
                      <a:gd name="T5" fmla="*/ 17 h 206"/>
                      <a:gd name="T6" fmla="*/ 34 w 156"/>
                      <a:gd name="T7" fmla="*/ 15 h 206"/>
                      <a:gd name="T8" fmla="*/ 46 w 156"/>
                      <a:gd name="T9" fmla="*/ 7 h 206"/>
                      <a:gd name="T10" fmla="*/ 48 w 156"/>
                      <a:gd name="T11" fmla="*/ 1 h 206"/>
                      <a:gd name="T12" fmla="*/ 53 w 156"/>
                      <a:gd name="T13" fmla="*/ 0 h 206"/>
                      <a:gd name="T14" fmla="*/ 64 w 156"/>
                      <a:gd name="T15" fmla="*/ 9 h 206"/>
                      <a:gd name="T16" fmla="*/ 63 w 156"/>
                      <a:gd name="T17" fmla="*/ 15 h 206"/>
                      <a:gd name="T18" fmla="*/ 54 w 156"/>
                      <a:gd name="T19" fmla="*/ 21 h 206"/>
                      <a:gd name="T20" fmla="*/ 57 w 156"/>
                      <a:gd name="T21" fmla="*/ 31 h 206"/>
                      <a:gd name="T22" fmla="*/ 61 w 156"/>
                      <a:gd name="T23" fmla="*/ 36 h 206"/>
                      <a:gd name="T24" fmla="*/ 63 w 156"/>
                      <a:gd name="T25" fmla="*/ 42 h 206"/>
                      <a:gd name="T26" fmla="*/ 55 w 156"/>
                      <a:gd name="T27" fmla="*/ 42 h 206"/>
                      <a:gd name="T28" fmla="*/ 50 w 156"/>
                      <a:gd name="T29" fmla="*/ 48 h 206"/>
                      <a:gd name="T30" fmla="*/ 45 w 156"/>
                      <a:gd name="T31" fmla="*/ 51 h 206"/>
                      <a:gd name="T32" fmla="*/ 43 w 156"/>
                      <a:gd name="T33" fmla="*/ 65 h 206"/>
                      <a:gd name="T34" fmla="*/ 38 w 156"/>
                      <a:gd name="T35" fmla="*/ 67 h 206"/>
                      <a:gd name="T36" fmla="*/ 35 w 156"/>
                      <a:gd name="T37" fmla="*/ 68 h 206"/>
                      <a:gd name="T38" fmla="*/ 33 w 156"/>
                      <a:gd name="T39" fmla="*/ 67 h 206"/>
                      <a:gd name="T40" fmla="*/ 31 w 156"/>
                      <a:gd name="T41" fmla="*/ 63 h 206"/>
                      <a:gd name="T42" fmla="*/ 26 w 156"/>
                      <a:gd name="T43" fmla="*/ 61 h 206"/>
                      <a:gd name="T44" fmla="*/ 18 w 156"/>
                      <a:gd name="T45" fmla="*/ 64 h 206"/>
                      <a:gd name="T46" fmla="*/ 12 w 156"/>
                      <a:gd name="T47" fmla="*/ 61 h 206"/>
                      <a:gd name="T48" fmla="*/ 4 w 156"/>
                      <a:gd name="T49" fmla="*/ 49 h 206"/>
                      <a:gd name="T50" fmla="*/ 2 w 156"/>
                      <a:gd name="T51" fmla="*/ 43 h 206"/>
                      <a:gd name="T52" fmla="*/ 0 w 156"/>
                      <a:gd name="T53" fmla="*/ 39 h 206"/>
                      <a:gd name="T54" fmla="*/ 9 w 156"/>
                      <a:gd name="T55" fmla="*/ 32 h 206"/>
                      <a:gd name="T56" fmla="*/ 14 w 156"/>
                      <a:gd name="T57" fmla="*/ 34 h 206"/>
                      <a:gd name="T58" fmla="*/ 15 w 156"/>
                      <a:gd name="T59" fmla="*/ 26 h 206"/>
                      <a:gd name="T60" fmla="*/ 22 w 156"/>
                      <a:gd name="T61" fmla="*/ 23 h 206"/>
                      <a:gd name="T62" fmla="*/ 23 w 156"/>
                      <a:gd name="T63" fmla="*/ 22 h 2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2" name="Freeform 75"/>
                  <p:cNvSpPr>
                    <a:spLocks/>
                  </p:cNvSpPr>
                  <p:nvPr/>
                </p:nvSpPr>
                <p:spPr bwMode="ltGray">
                  <a:xfrm>
                    <a:off x="4580" y="572"/>
                    <a:ext cx="47" cy="13"/>
                  </a:xfrm>
                  <a:custGeom>
                    <a:avLst/>
                    <a:gdLst>
                      <a:gd name="T0" fmla="*/ 2 w 109"/>
                      <a:gd name="T1" fmla="*/ 11 h 38"/>
                      <a:gd name="T2" fmla="*/ 8 w 109"/>
                      <a:gd name="T3" fmla="*/ 3 h 38"/>
                      <a:gd name="T4" fmla="*/ 20 w 109"/>
                      <a:gd name="T5" fmla="*/ 7 h 38"/>
                      <a:gd name="T6" fmla="*/ 31 w 109"/>
                      <a:gd name="T7" fmla="*/ 5 h 38"/>
                      <a:gd name="T8" fmla="*/ 39 w 109"/>
                      <a:gd name="T9" fmla="*/ 0 h 38"/>
                      <a:gd name="T10" fmla="*/ 33 w 109"/>
                      <a:gd name="T11" fmla="*/ 9 h 38"/>
                      <a:gd name="T12" fmla="*/ 26 w 109"/>
                      <a:gd name="T13" fmla="*/ 13 h 38"/>
                      <a:gd name="T14" fmla="*/ 18 w 109"/>
                      <a:gd name="T15" fmla="*/ 11 h 38"/>
                      <a:gd name="T16" fmla="*/ 6 w 109"/>
                      <a:gd name="T17" fmla="*/ 10 h 38"/>
                      <a:gd name="T18" fmla="*/ 2 w 109"/>
                      <a:gd name="T19" fmla="*/ 11 h 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3" name="Freeform 76"/>
                  <p:cNvSpPr>
                    <a:spLocks/>
                  </p:cNvSpPr>
                  <p:nvPr/>
                </p:nvSpPr>
                <p:spPr bwMode="ltGray">
                  <a:xfrm>
                    <a:off x="4578" y="588"/>
                    <a:ext cx="32" cy="34"/>
                  </a:xfrm>
                  <a:custGeom>
                    <a:avLst/>
                    <a:gdLst>
                      <a:gd name="T0" fmla="*/ 3 w 76"/>
                      <a:gd name="T1" fmla="*/ 6 h 104"/>
                      <a:gd name="T2" fmla="*/ 8 w 76"/>
                      <a:gd name="T3" fmla="*/ 0 h 104"/>
                      <a:gd name="T4" fmla="*/ 14 w 76"/>
                      <a:gd name="T5" fmla="*/ 6 h 104"/>
                      <a:gd name="T6" fmla="*/ 26 w 76"/>
                      <a:gd name="T7" fmla="*/ 1 h 104"/>
                      <a:gd name="T8" fmla="*/ 19 w 76"/>
                      <a:gd name="T9" fmla="*/ 11 h 104"/>
                      <a:gd name="T10" fmla="*/ 23 w 76"/>
                      <a:gd name="T11" fmla="*/ 16 h 104"/>
                      <a:gd name="T12" fmla="*/ 24 w 76"/>
                      <a:gd name="T13" fmla="*/ 20 h 104"/>
                      <a:gd name="T14" fmla="*/ 19 w 76"/>
                      <a:gd name="T15" fmla="*/ 24 h 104"/>
                      <a:gd name="T16" fmla="*/ 14 w 76"/>
                      <a:gd name="T17" fmla="*/ 20 h 104"/>
                      <a:gd name="T18" fmla="*/ 9 w 76"/>
                      <a:gd name="T19" fmla="*/ 16 h 104"/>
                      <a:gd name="T20" fmla="*/ 12 w 76"/>
                      <a:gd name="T21" fmla="*/ 22 h 104"/>
                      <a:gd name="T22" fmla="*/ 13 w 76"/>
                      <a:gd name="T23" fmla="*/ 24 h 104"/>
                      <a:gd name="T24" fmla="*/ 8 w 76"/>
                      <a:gd name="T25" fmla="*/ 34 h 104"/>
                      <a:gd name="T26" fmla="*/ 5 w 76"/>
                      <a:gd name="T27" fmla="*/ 33 h 104"/>
                      <a:gd name="T28" fmla="*/ 3 w 76"/>
                      <a:gd name="T29" fmla="*/ 29 h 104"/>
                      <a:gd name="T30" fmla="*/ 0 w 76"/>
                      <a:gd name="T31" fmla="*/ 18 h 104"/>
                      <a:gd name="T32" fmla="*/ 1 w 76"/>
                      <a:gd name="T33" fmla="*/ 10 h 104"/>
                      <a:gd name="T34" fmla="*/ 3 w 76"/>
                      <a:gd name="T35" fmla="*/ 6 h 10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4" name="Freeform 77"/>
                  <p:cNvSpPr>
                    <a:spLocks/>
                  </p:cNvSpPr>
                  <p:nvPr/>
                </p:nvSpPr>
                <p:spPr bwMode="ltGray">
                  <a:xfrm>
                    <a:off x="4632" y="569"/>
                    <a:ext cx="16" cy="20"/>
                  </a:xfrm>
                  <a:custGeom>
                    <a:avLst/>
                    <a:gdLst>
                      <a:gd name="T0" fmla="*/ 1 w 37"/>
                      <a:gd name="T1" fmla="*/ 9 h 61"/>
                      <a:gd name="T2" fmla="*/ 6 w 37"/>
                      <a:gd name="T3" fmla="*/ 0 h 61"/>
                      <a:gd name="T4" fmla="*/ 6 w 37"/>
                      <a:gd name="T5" fmla="*/ 9 h 61"/>
                      <a:gd name="T6" fmla="*/ 16 w 37"/>
                      <a:gd name="T7" fmla="*/ 12 h 61"/>
                      <a:gd name="T8" fmla="*/ 8 w 37"/>
                      <a:gd name="T9" fmla="*/ 14 h 61"/>
                      <a:gd name="T10" fmla="*/ 2 w 37"/>
                      <a:gd name="T11" fmla="*/ 19 h 61"/>
                      <a:gd name="T12" fmla="*/ 0 w 37"/>
                      <a:gd name="T13" fmla="*/ 11 h 61"/>
                      <a:gd name="T14" fmla="*/ 1 w 37"/>
                      <a:gd name="T15" fmla="*/ 9 h 6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5" name="Freeform 78"/>
                  <p:cNvSpPr>
                    <a:spLocks/>
                  </p:cNvSpPr>
                  <p:nvPr/>
                </p:nvSpPr>
                <p:spPr bwMode="ltGray">
                  <a:xfrm>
                    <a:off x="4636" y="600"/>
                    <a:ext cx="20" cy="10"/>
                  </a:xfrm>
                  <a:custGeom>
                    <a:avLst/>
                    <a:gdLst>
                      <a:gd name="T0" fmla="*/ 3 w 49"/>
                      <a:gd name="T1" fmla="*/ 0 h 29"/>
                      <a:gd name="T2" fmla="*/ 12 w 49"/>
                      <a:gd name="T3" fmla="*/ 0 h 29"/>
                      <a:gd name="T4" fmla="*/ 20 w 49"/>
                      <a:gd name="T5" fmla="*/ 6 h 29"/>
                      <a:gd name="T6" fmla="*/ 14 w 49"/>
                      <a:gd name="T7" fmla="*/ 5 h 29"/>
                      <a:gd name="T8" fmla="*/ 1 w 49"/>
                      <a:gd name="T9" fmla="*/ 6 h 29"/>
                      <a:gd name="T10" fmla="*/ 3 w 49"/>
                      <a:gd name="T11" fmla="*/ 0 h 2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6" name="Freeform 79"/>
                  <p:cNvSpPr>
                    <a:spLocks/>
                  </p:cNvSpPr>
                  <p:nvPr/>
                </p:nvSpPr>
                <p:spPr bwMode="ltGray">
                  <a:xfrm>
                    <a:off x="4657" y="585"/>
                    <a:ext cx="26" cy="17"/>
                  </a:xfrm>
                  <a:custGeom>
                    <a:avLst/>
                    <a:gdLst>
                      <a:gd name="T0" fmla="*/ 9 w 61"/>
                      <a:gd name="T1" fmla="*/ 13 h 48"/>
                      <a:gd name="T2" fmla="*/ 6 w 61"/>
                      <a:gd name="T3" fmla="*/ 9 h 48"/>
                      <a:gd name="T4" fmla="*/ 1 w 61"/>
                      <a:gd name="T5" fmla="*/ 8 h 48"/>
                      <a:gd name="T6" fmla="*/ 6 w 61"/>
                      <a:gd name="T7" fmla="*/ 3 h 48"/>
                      <a:gd name="T8" fmla="*/ 11 w 61"/>
                      <a:gd name="T9" fmla="*/ 0 h 48"/>
                      <a:gd name="T10" fmla="*/ 21 w 61"/>
                      <a:gd name="T11" fmla="*/ 4 h 48"/>
                      <a:gd name="T12" fmla="*/ 23 w 61"/>
                      <a:gd name="T13" fmla="*/ 7 h 48"/>
                      <a:gd name="T14" fmla="*/ 26 w 61"/>
                      <a:gd name="T15" fmla="*/ 11 h 48"/>
                      <a:gd name="T16" fmla="*/ 17 w 61"/>
                      <a:gd name="T17" fmla="*/ 13 h 48"/>
                      <a:gd name="T18" fmla="*/ 10 w 61"/>
                      <a:gd name="T19" fmla="*/ 16 h 48"/>
                      <a:gd name="T20" fmla="*/ 9 w 61"/>
                      <a:gd name="T21" fmla="*/ 13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7" name="Freeform 80"/>
                  <p:cNvSpPr>
                    <a:spLocks/>
                  </p:cNvSpPr>
                  <p:nvPr/>
                </p:nvSpPr>
                <p:spPr bwMode="ltGray">
                  <a:xfrm>
                    <a:off x="4664" y="593"/>
                    <a:ext cx="122" cy="61"/>
                  </a:xfrm>
                  <a:custGeom>
                    <a:avLst/>
                    <a:gdLst>
                      <a:gd name="T0" fmla="*/ 20 w 286"/>
                      <a:gd name="T1" fmla="*/ 9 h 182"/>
                      <a:gd name="T2" fmla="*/ 15 w 286"/>
                      <a:gd name="T3" fmla="*/ 5 h 182"/>
                      <a:gd name="T4" fmla="*/ 11 w 286"/>
                      <a:gd name="T5" fmla="*/ 10 h 182"/>
                      <a:gd name="T6" fmla="*/ 0 w 286"/>
                      <a:gd name="T7" fmla="*/ 8 h 182"/>
                      <a:gd name="T8" fmla="*/ 4 w 286"/>
                      <a:gd name="T9" fmla="*/ 14 h 182"/>
                      <a:gd name="T10" fmla="*/ 7 w 286"/>
                      <a:gd name="T11" fmla="*/ 21 h 182"/>
                      <a:gd name="T12" fmla="*/ 10 w 286"/>
                      <a:gd name="T13" fmla="*/ 16 h 182"/>
                      <a:gd name="T14" fmla="*/ 13 w 286"/>
                      <a:gd name="T15" fmla="*/ 15 h 182"/>
                      <a:gd name="T16" fmla="*/ 20 w 286"/>
                      <a:gd name="T17" fmla="*/ 19 h 182"/>
                      <a:gd name="T18" fmla="*/ 30 w 286"/>
                      <a:gd name="T19" fmla="*/ 21 h 182"/>
                      <a:gd name="T20" fmla="*/ 38 w 286"/>
                      <a:gd name="T21" fmla="*/ 24 h 182"/>
                      <a:gd name="T22" fmla="*/ 45 w 286"/>
                      <a:gd name="T23" fmla="*/ 34 h 182"/>
                      <a:gd name="T24" fmla="*/ 44 w 286"/>
                      <a:gd name="T25" fmla="*/ 41 h 182"/>
                      <a:gd name="T26" fmla="*/ 42 w 286"/>
                      <a:gd name="T27" fmla="*/ 45 h 182"/>
                      <a:gd name="T28" fmla="*/ 52 w 286"/>
                      <a:gd name="T29" fmla="*/ 43 h 182"/>
                      <a:gd name="T30" fmla="*/ 60 w 286"/>
                      <a:gd name="T31" fmla="*/ 47 h 182"/>
                      <a:gd name="T32" fmla="*/ 72 w 286"/>
                      <a:gd name="T33" fmla="*/ 50 h 182"/>
                      <a:gd name="T34" fmla="*/ 74 w 286"/>
                      <a:gd name="T35" fmla="*/ 49 h 182"/>
                      <a:gd name="T36" fmla="*/ 72 w 286"/>
                      <a:gd name="T37" fmla="*/ 45 h 182"/>
                      <a:gd name="T38" fmla="*/ 76 w 286"/>
                      <a:gd name="T39" fmla="*/ 46 h 182"/>
                      <a:gd name="T40" fmla="*/ 79 w 286"/>
                      <a:gd name="T41" fmla="*/ 40 h 182"/>
                      <a:gd name="T42" fmla="*/ 86 w 286"/>
                      <a:gd name="T43" fmla="*/ 41 h 182"/>
                      <a:gd name="T44" fmla="*/ 91 w 286"/>
                      <a:gd name="T45" fmla="*/ 44 h 182"/>
                      <a:gd name="T46" fmla="*/ 104 w 286"/>
                      <a:gd name="T47" fmla="*/ 56 h 182"/>
                      <a:gd name="T48" fmla="*/ 112 w 286"/>
                      <a:gd name="T49" fmla="*/ 60 h 182"/>
                      <a:gd name="T50" fmla="*/ 121 w 286"/>
                      <a:gd name="T51" fmla="*/ 57 h 182"/>
                      <a:gd name="T52" fmla="*/ 114 w 286"/>
                      <a:gd name="T53" fmla="*/ 54 h 182"/>
                      <a:gd name="T54" fmla="*/ 109 w 286"/>
                      <a:gd name="T55" fmla="*/ 46 h 182"/>
                      <a:gd name="T56" fmla="*/ 107 w 286"/>
                      <a:gd name="T57" fmla="*/ 44 h 182"/>
                      <a:gd name="T58" fmla="*/ 106 w 286"/>
                      <a:gd name="T59" fmla="*/ 41 h 182"/>
                      <a:gd name="T60" fmla="*/ 101 w 286"/>
                      <a:gd name="T61" fmla="*/ 39 h 182"/>
                      <a:gd name="T62" fmla="*/ 102 w 286"/>
                      <a:gd name="T63" fmla="*/ 32 h 182"/>
                      <a:gd name="T64" fmla="*/ 94 w 286"/>
                      <a:gd name="T65" fmla="*/ 29 h 182"/>
                      <a:gd name="T66" fmla="*/ 90 w 286"/>
                      <a:gd name="T67" fmla="*/ 23 h 182"/>
                      <a:gd name="T68" fmla="*/ 81 w 286"/>
                      <a:gd name="T69" fmla="*/ 18 h 182"/>
                      <a:gd name="T70" fmla="*/ 72 w 286"/>
                      <a:gd name="T71" fmla="*/ 13 h 182"/>
                      <a:gd name="T72" fmla="*/ 67 w 286"/>
                      <a:gd name="T73" fmla="*/ 11 h 182"/>
                      <a:gd name="T74" fmla="*/ 51 w 286"/>
                      <a:gd name="T75" fmla="*/ 5 h 182"/>
                      <a:gd name="T76" fmla="*/ 44 w 286"/>
                      <a:gd name="T77" fmla="*/ 1 h 182"/>
                      <a:gd name="T78" fmla="*/ 41 w 286"/>
                      <a:gd name="T79" fmla="*/ 0 h 182"/>
                      <a:gd name="T80" fmla="*/ 30 w 286"/>
                      <a:gd name="T81" fmla="*/ 3 h 182"/>
                      <a:gd name="T82" fmla="*/ 24 w 286"/>
                      <a:gd name="T83" fmla="*/ 11 h 182"/>
                      <a:gd name="T84" fmla="*/ 20 w 286"/>
                      <a:gd name="T85" fmla="*/ 9 h 18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8" name="Freeform 81"/>
                  <p:cNvSpPr>
                    <a:spLocks/>
                  </p:cNvSpPr>
                  <p:nvPr/>
                </p:nvSpPr>
                <p:spPr bwMode="ltGray">
                  <a:xfrm>
                    <a:off x="4770" y="599"/>
                    <a:ext cx="33" cy="26"/>
                  </a:xfrm>
                  <a:custGeom>
                    <a:avLst/>
                    <a:gdLst>
                      <a:gd name="T0" fmla="*/ 0 w 78"/>
                      <a:gd name="T1" fmla="*/ 19 h 78"/>
                      <a:gd name="T2" fmla="*/ 11 w 78"/>
                      <a:gd name="T3" fmla="*/ 20 h 78"/>
                      <a:gd name="T4" fmla="*/ 19 w 78"/>
                      <a:gd name="T5" fmla="*/ 16 h 78"/>
                      <a:gd name="T6" fmla="*/ 24 w 78"/>
                      <a:gd name="T7" fmla="*/ 10 h 78"/>
                      <a:gd name="T8" fmla="*/ 18 w 78"/>
                      <a:gd name="T9" fmla="*/ 5 h 78"/>
                      <a:gd name="T10" fmla="*/ 18 w 78"/>
                      <a:gd name="T11" fmla="*/ 1 h 78"/>
                      <a:gd name="T12" fmla="*/ 30 w 78"/>
                      <a:gd name="T13" fmla="*/ 9 h 78"/>
                      <a:gd name="T14" fmla="*/ 28 w 78"/>
                      <a:gd name="T15" fmla="*/ 18 h 78"/>
                      <a:gd name="T16" fmla="*/ 14 w 78"/>
                      <a:gd name="T17" fmla="*/ 26 h 78"/>
                      <a:gd name="T18" fmla="*/ 4 w 78"/>
                      <a:gd name="T19" fmla="*/ 22 h 78"/>
                      <a:gd name="T20" fmla="*/ 1 w 78"/>
                      <a:gd name="T21" fmla="*/ 21 h 78"/>
                      <a:gd name="T22" fmla="*/ 0 w 78"/>
                      <a:gd name="T23" fmla="*/ 19 h 7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9" name="Freeform 82"/>
                  <p:cNvSpPr>
                    <a:spLocks/>
                  </p:cNvSpPr>
                  <p:nvPr/>
                </p:nvSpPr>
                <p:spPr bwMode="ltGray">
                  <a:xfrm>
                    <a:off x="4840" y="544"/>
                    <a:ext cx="8" cy="6"/>
                  </a:xfrm>
                  <a:custGeom>
                    <a:avLst/>
                    <a:gdLst>
                      <a:gd name="T0" fmla="*/ 1 w 17"/>
                      <a:gd name="T1" fmla="*/ 1 h 18"/>
                      <a:gd name="T2" fmla="*/ 1 w 17"/>
                      <a:gd name="T3" fmla="*/ 5 h 18"/>
                      <a:gd name="T4" fmla="*/ 1 w 17"/>
                      <a:gd name="T5" fmla="*/ 1 h 18"/>
                      <a:gd name="T6" fmla="*/ 0 60000 65536"/>
                      <a:gd name="T7" fmla="*/ 0 60000 65536"/>
                      <a:gd name="T8" fmla="*/ 0 60000 65536"/>
                    </a:gdLst>
                    <a:ahLst/>
                    <a:cxnLst>
                      <a:cxn ang="T6">
                        <a:pos x="T0" y="T1"/>
                      </a:cxn>
                      <a:cxn ang="T7">
                        <a:pos x="T2" y="T3"/>
                      </a:cxn>
                      <a:cxn ang="T8">
                        <a:pos x="T4" y="T5"/>
                      </a:cxn>
                    </a:cxnLst>
                    <a:rect l="0" t="0" r="r" b="b"/>
                    <a:pathLst>
                      <a:path w="17" h="18">
                        <a:moveTo>
                          <a:pt x="3" y="4"/>
                        </a:moveTo>
                        <a:cubicBezTo>
                          <a:pt x="17" y="7"/>
                          <a:pt x="16" y="18"/>
                          <a:pt x="3" y="14"/>
                        </a:cubicBezTo>
                        <a:cubicBezTo>
                          <a:pt x="0" y="6"/>
                          <a:pt x="7" y="0"/>
                          <a:pt x="3" y="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0" name="Freeform 83"/>
                  <p:cNvSpPr>
                    <a:spLocks/>
                  </p:cNvSpPr>
                  <p:nvPr/>
                </p:nvSpPr>
                <p:spPr bwMode="ltGray">
                  <a:xfrm>
                    <a:off x="4747" y="494"/>
                    <a:ext cx="8" cy="5"/>
                  </a:xfrm>
                  <a:custGeom>
                    <a:avLst/>
                    <a:gdLst>
                      <a:gd name="T0" fmla="*/ 3 w 20"/>
                      <a:gd name="T1" fmla="*/ 4 h 15"/>
                      <a:gd name="T2" fmla="*/ 7 w 20"/>
                      <a:gd name="T3" fmla="*/ 1 h 15"/>
                      <a:gd name="T4" fmla="*/ 4 w 20"/>
                      <a:gd name="T5" fmla="*/ 4 h 15"/>
                      <a:gd name="T6" fmla="*/ 3 w 20"/>
                      <a:gd name="T7" fmla="*/ 4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1" name="Freeform 84"/>
                  <p:cNvSpPr>
                    <a:spLocks/>
                  </p:cNvSpPr>
                  <p:nvPr/>
                </p:nvSpPr>
                <p:spPr bwMode="ltGray">
                  <a:xfrm>
                    <a:off x="4676" y="536"/>
                    <a:ext cx="8" cy="5"/>
                  </a:xfrm>
                  <a:custGeom>
                    <a:avLst/>
                    <a:gdLst>
                      <a:gd name="T0" fmla="*/ 3 w 20"/>
                      <a:gd name="T1" fmla="*/ 4 h 15"/>
                      <a:gd name="T2" fmla="*/ 6 w 20"/>
                      <a:gd name="T3" fmla="*/ 1 h 15"/>
                      <a:gd name="T4" fmla="*/ 6 w 20"/>
                      <a:gd name="T5" fmla="*/ 5 h 15"/>
                      <a:gd name="T6" fmla="*/ 3 w 20"/>
                      <a:gd name="T7" fmla="*/ 4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2" name="Freeform 85"/>
                  <p:cNvSpPr>
                    <a:spLocks/>
                  </p:cNvSpPr>
                  <p:nvPr/>
                </p:nvSpPr>
                <p:spPr bwMode="ltGray">
                  <a:xfrm>
                    <a:off x="4598" y="523"/>
                    <a:ext cx="34" cy="27"/>
                  </a:xfrm>
                  <a:custGeom>
                    <a:avLst/>
                    <a:gdLst>
                      <a:gd name="T0" fmla="*/ 0 w 80"/>
                      <a:gd name="T1" fmla="*/ 17 h 80"/>
                      <a:gd name="T2" fmla="*/ 6 w 80"/>
                      <a:gd name="T3" fmla="*/ 8 h 80"/>
                      <a:gd name="T4" fmla="*/ 11 w 80"/>
                      <a:gd name="T5" fmla="*/ 7 h 80"/>
                      <a:gd name="T6" fmla="*/ 20 w 80"/>
                      <a:gd name="T7" fmla="*/ 6 h 80"/>
                      <a:gd name="T8" fmla="*/ 25 w 80"/>
                      <a:gd name="T9" fmla="*/ 0 h 80"/>
                      <a:gd name="T10" fmla="*/ 34 w 80"/>
                      <a:gd name="T11" fmla="*/ 14 h 80"/>
                      <a:gd name="T12" fmla="*/ 30 w 80"/>
                      <a:gd name="T13" fmla="*/ 19 h 80"/>
                      <a:gd name="T14" fmla="*/ 23 w 80"/>
                      <a:gd name="T15" fmla="*/ 21 h 80"/>
                      <a:gd name="T16" fmla="*/ 20 w 80"/>
                      <a:gd name="T17" fmla="*/ 27 h 80"/>
                      <a:gd name="T18" fmla="*/ 14 w 80"/>
                      <a:gd name="T19" fmla="*/ 23 h 80"/>
                      <a:gd name="T20" fmla="*/ 16 w 80"/>
                      <a:gd name="T21" fmla="*/ 18 h 80"/>
                      <a:gd name="T22" fmla="*/ 13 w 80"/>
                      <a:gd name="T23" fmla="*/ 9 h 80"/>
                      <a:gd name="T24" fmla="*/ 9 w 80"/>
                      <a:gd name="T25" fmla="*/ 16 h 80"/>
                      <a:gd name="T26" fmla="*/ 3 w 80"/>
                      <a:gd name="T27" fmla="*/ 19 h 80"/>
                      <a:gd name="T28" fmla="*/ 0 w 80"/>
                      <a:gd name="T29" fmla="*/ 17 h 8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3" name="Freeform 86"/>
                  <p:cNvSpPr>
                    <a:spLocks/>
                  </p:cNvSpPr>
                  <p:nvPr/>
                </p:nvSpPr>
                <p:spPr bwMode="ltGray">
                  <a:xfrm>
                    <a:off x="4587" y="466"/>
                    <a:ext cx="40" cy="58"/>
                  </a:xfrm>
                  <a:custGeom>
                    <a:avLst/>
                    <a:gdLst>
                      <a:gd name="T0" fmla="*/ 6 w 94"/>
                      <a:gd name="T1" fmla="*/ 32 h 174"/>
                      <a:gd name="T2" fmla="*/ 11 w 94"/>
                      <a:gd name="T3" fmla="*/ 43 h 174"/>
                      <a:gd name="T4" fmla="*/ 14 w 94"/>
                      <a:gd name="T5" fmla="*/ 36 h 174"/>
                      <a:gd name="T6" fmla="*/ 22 w 94"/>
                      <a:gd name="T7" fmla="*/ 33 h 174"/>
                      <a:gd name="T8" fmla="*/ 20 w 94"/>
                      <a:gd name="T9" fmla="*/ 41 h 174"/>
                      <a:gd name="T10" fmla="*/ 28 w 94"/>
                      <a:gd name="T11" fmla="*/ 42 h 174"/>
                      <a:gd name="T12" fmla="*/ 32 w 94"/>
                      <a:gd name="T13" fmla="*/ 47 h 174"/>
                      <a:gd name="T14" fmla="*/ 25 w 94"/>
                      <a:gd name="T15" fmla="*/ 49 h 174"/>
                      <a:gd name="T16" fmla="*/ 31 w 94"/>
                      <a:gd name="T17" fmla="*/ 58 h 174"/>
                      <a:gd name="T18" fmla="*/ 36 w 94"/>
                      <a:gd name="T19" fmla="*/ 51 h 174"/>
                      <a:gd name="T20" fmla="*/ 35 w 94"/>
                      <a:gd name="T21" fmla="*/ 37 h 174"/>
                      <a:gd name="T22" fmla="*/ 26 w 94"/>
                      <a:gd name="T23" fmla="*/ 35 h 174"/>
                      <a:gd name="T24" fmla="*/ 21 w 94"/>
                      <a:gd name="T25" fmla="*/ 27 h 174"/>
                      <a:gd name="T26" fmla="*/ 14 w 94"/>
                      <a:gd name="T27" fmla="*/ 27 h 174"/>
                      <a:gd name="T28" fmla="*/ 13 w 94"/>
                      <a:gd name="T29" fmla="*/ 23 h 174"/>
                      <a:gd name="T30" fmla="*/ 18 w 94"/>
                      <a:gd name="T31" fmla="*/ 14 h 174"/>
                      <a:gd name="T32" fmla="*/ 13 w 94"/>
                      <a:gd name="T33" fmla="*/ 0 h 174"/>
                      <a:gd name="T34" fmla="*/ 8 w 94"/>
                      <a:gd name="T35" fmla="*/ 7 h 174"/>
                      <a:gd name="T36" fmla="*/ 2 w 94"/>
                      <a:gd name="T37" fmla="*/ 15 h 174"/>
                      <a:gd name="T38" fmla="*/ 6 w 94"/>
                      <a:gd name="T39" fmla="*/ 25 h 174"/>
                      <a:gd name="T40" fmla="*/ 6 w 94"/>
                      <a:gd name="T41" fmla="*/ 32 h 17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4" name="Freeform 87"/>
                  <p:cNvSpPr>
                    <a:spLocks/>
                  </p:cNvSpPr>
                  <p:nvPr/>
                </p:nvSpPr>
                <p:spPr bwMode="ltGray">
                  <a:xfrm>
                    <a:off x="4597" y="508"/>
                    <a:ext cx="14" cy="17"/>
                  </a:xfrm>
                  <a:custGeom>
                    <a:avLst/>
                    <a:gdLst>
                      <a:gd name="T0" fmla="*/ 3 w 32"/>
                      <a:gd name="T1" fmla="*/ 8 h 50"/>
                      <a:gd name="T2" fmla="*/ 5 w 32"/>
                      <a:gd name="T3" fmla="*/ 0 h 50"/>
                      <a:gd name="T4" fmla="*/ 9 w 32"/>
                      <a:gd name="T5" fmla="*/ 5 h 50"/>
                      <a:gd name="T6" fmla="*/ 10 w 32"/>
                      <a:gd name="T7" fmla="*/ 8 h 50"/>
                      <a:gd name="T8" fmla="*/ 12 w 32"/>
                      <a:gd name="T9" fmla="*/ 9 h 50"/>
                      <a:gd name="T10" fmla="*/ 14 w 32"/>
                      <a:gd name="T11" fmla="*/ 13 h 50"/>
                      <a:gd name="T12" fmla="*/ 8 w 32"/>
                      <a:gd name="T13" fmla="*/ 17 h 50"/>
                      <a:gd name="T14" fmla="*/ 3 w 32"/>
                      <a:gd name="T15" fmla="*/ 8 h 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5" name="Freeform 88"/>
                  <p:cNvSpPr>
                    <a:spLocks/>
                  </p:cNvSpPr>
                  <p:nvPr/>
                </p:nvSpPr>
                <p:spPr bwMode="ltGray">
                  <a:xfrm>
                    <a:off x="4569" y="512"/>
                    <a:ext cx="19" cy="17"/>
                  </a:xfrm>
                  <a:custGeom>
                    <a:avLst/>
                    <a:gdLst>
                      <a:gd name="T0" fmla="*/ 0 w 43"/>
                      <a:gd name="T1" fmla="*/ 15 h 50"/>
                      <a:gd name="T2" fmla="*/ 10 w 43"/>
                      <a:gd name="T3" fmla="*/ 7 h 50"/>
                      <a:gd name="T4" fmla="*/ 16 w 43"/>
                      <a:gd name="T5" fmla="*/ 0 h 50"/>
                      <a:gd name="T6" fmla="*/ 11 w 43"/>
                      <a:gd name="T7" fmla="*/ 10 h 50"/>
                      <a:gd name="T8" fmla="*/ 1 w 43"/>
                      <a:gd name="T9" fmla="*/ 17 h 50"/>
                      <a:gd name="T10" fmla="*/ 0 w 43"/>
                      <a:gd name="T11" fmla="*/ 15 h 5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6" name="Freeform 89"/>
                  <p:cNvSpPr>
                    <a:spLocks/>
                  </p:cNvSpPr>
                  <p:nvPr/>
                </p:nvSpPr>
                <p:spPr bwMode="ltGray">
                  <a:xfrm>
                    <a:off x="4784" y="275"/>
                    <a:ext cx="18" cy="10"/>
                  </a:xfrm>
                  <a:custGeom>
                    <a:avLst/>
                    <a:gdLst>
                      <a:gd name="T0" fmla="*/ 0 w 41"/>
                      <a:gd name="T1" fmla="*/ 9 h 29"/>
                      <a:gd name="T2" fmla="*/ 5 w 41"/>
                      <a:gd name="T3" fmla="*/ 10 h 29"/>
                      <a:gd name="T4" fmla="*/ 0 w 41"/>
                      <a:gd name="T5" fmla="*/ 9 h 29"/>
                      <a:gd name="T6" fmla="*/ 0 60000 65536"/>
                      <a:gd name="T7" fmla="*/ 0 60000 65536"/>
                      <a:gd name="T8" fmla="*/ 0 60000 65536"/>
                    </a:gdLst>
                    <a:ahLst/>
                    <a:cxnLst>
                      <a:cxn ang="T6">
                        <a:pos x="T0" y="T1"/>
                      </a:cxn>
                      <a:cxn ang="T7">
                        <a:pos x="T2" y="T3"/>
                      </a:cxn>
                      <a:cxn ang="T8">
                        <a:pos x="T4" y="T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7" name="Freeform 90"/>
                  <p:cNvSpPr>
                    <a:spLocks/>
                  </p:cNvSpPr>
                  <p:nvPr/>
                </p:nvSpPr>
                <p:spPr bwMode="ltGray">
                  <a:xfrm>
                    <a:off x="4293" y="246"/>
                    <a:ext cx="438" cy="152"/>
                  </a:xfrm>
                  <a:custGeom>
                    <a:avLst/>
                    <a:gdLst>
                      <a:gd name="T0" fmla="*/ 73 w 438"/>
                      <a:gd name="T1" fmla="*/ 1 h 152"/>
                      <a:gd name="T2" fmla="*/ 438 w 438"/>
                      <a:gd name="T3" fmla="*/ 0 h 152"/>
                      <a:gd name="T4" fmla="*/ 416 w 438"/>
                      <a:gd name="T5" fmla="*/ 54 h 152"/>
                      <a:gd name="T6" fmla="*/ 397 w 438"/>
                      <a:gd name="T7" fmla="*/ 68 h 152"/>
                      <a:gd name="T8" fmla="*/ 392 w 438"/>
                      <a:gd name="T9" fmla="*/ 70 h 152"/>
                      <a:gd name="T10" fmla="*/ 375 w 438"/>
                      <a:gd name="T11" fmla="*/ 73 h 152"/>
                      <a:gd name="T12" fmla="*/ 361 w 438"/>
                      <a:gd name="T13" fmla="*/ 88 h 152"/>
                      <a:gd name="T14" fmla="*/ 362 w 438"/>
                      <a:gd name="T15" fmla="*/ 99 h 152"/>
                      <a:gd name="T16" fmla="*/ 364 w 438"/>
                      <a:gd name="T17" fmla="*/ 107 h 152"/>
                      <a:gd name="T18" fmla="*/ 366 w 438"/>
                      <a:gd name="T19" fmla="*/ 113 h 152"/>
                      <a:gd name="T20" fmla="*/ 362 w 438"/>
                      <a:gd name="T21" fmla="*/ 122 h 152"/>
                      <a:gd name="T22" fmla="*/ 351 w 438"/>
                      <a:gd name="T23" fmla="*/ 120 h 152"/>
                      <a:gd name="T24" fmla="*/ 342 w 438"/>
                      <a:gd name="T25" fmla="*/ 129 h 152"/>
                      <a:gd name="T26" fmla="*/ 347 w 438"/>
                      <a:gd name="T27" fmla="*/ 105 h 152"/>
                      <a:gd name="T28" fmla="*/ 338 w 438"/>
                      <a:gd name="T29" fmla="*/ 100 h 152"/>
                      <a:gd name="T30" fmla="*/ 344 w 438"/>
                      <a:gd name="T31" fmla="*/ 93 h 152"/>
                      <a:gd name="T32" fmla="*/ 342 w 438"/>
                      <a:gd name="T33" fmla="*/ 89 h 152"/>
                      <a:gd name="T34" fmla="*/ 320 w 438"/>
                      <a:gd name="T35" fmla="*/ 94 h 152"/>
                      <a:gd name="T36" fmla="*/ 317 w 438"/>
                      <a:gd name="T37" fmla="*/ 85 h 152"/>
                      <a:gd name="T38" fmla="*/ 297 w 438"/>
                      <a:gd name="T39" fmla="*/ 94 h 152"/>
                      <a:gd name="T40" fmla="*/ 320 w 438"/>
                      <a:gd name="T41" fmla="*/ 103 h 152"/>
                      <a:gd name="T42" fmla="*/ 305 w 438"/>
                      <a:gd name="T43" fmla="*/ 117 h 152"/>
                      <a:gd name="T44" fmla="*/ 311 w 438"/>
                      <a:gd name="T45" fmla="*/ 126 h 152"/>
                      <a:gd name="T46" fmla="*/ 315 w 438"/>
                      <a:gd name="T47" fmla="*/ 138 h 152"/>
                      <a:gd name="T48" fmla="*/ 309 w 438"/>
                      <a:gd name="T49" fmla="*/ 139 h 152"/>
                      <a:gd name="T50" fmla="*/ 314 w 438"/>
                      <a:gd name="T51" fmla="*/ 144 h 152"/>
                      <a:gd name="T52" fmla="*/ 307 w 438"/>
                      <a:gd name="T53" fmla="*/ 152 h 152"/>
                      <a:gd name="T54" fmla="*/ 0 w 438"/>
                      <a:gd name="T55" fmla="*/ 149 h 152"/>
                      <a:gd name="T56" fmla="*/ 73 w 438"/>
                      <a:gd name="T57" fmla="*/ 1 h 15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438" h="152">
                        <a:moveTo>
                          <a:pt x="73" y="1"/>
                        </a:moveTo>
                        <a:lnTo>
                          <a:pt x="438" y="0"/>
                        </a:lnTo>
                        <a:cubicBezTo>
                          <a:pt x="432"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8" name="Freeform 91"/>
                  <p:cNvSpPr>
                    <a:spLocks/>
                  </p:cNvSpPr>
                  <p:nvPr/>
                </p:nvSpPr>
                <p:spPr bwMode="ltGray">
                  <a:xfrm>
                    <a:off x="4731" y="240"/>
                    <a:ext cx="20" cy="55"/>
                  </a:xfrm>
                  <a:custGeom>
                    <a:avLst/>
                    <a:gdLst>
                      <a:gd name="T0" fmla="*/ 2 w 47"/>
                      <a:gd name="T1" fmla="*/ 52 h 165"/>
                      <a:gd name="T2" fmla="*/ 6 w 47"/>
                      <a:gd name="T3" fmla="*/ 36 h 165"/>
                      <a:gd name="T4" fmla="*/ 7 w 47"/>
                      <a:gd name="T5" fmla="*/ 23 h 165"/>
                      <a:gd name="T6" fmla="*/ 5 w 47"/>
                      <a:gd name="T7" fmla="*/ 13 h 165"/>
                      <a:gd name="T8" fmla="*/ 7 w 47"/>
                      <a:gd name="T9" fmla="*/ 4 h 165"/>
                      <a:gd name="T10" fmla="*/ 9 w 47"/>
                      <a:gd name="T11" fmla="*/ 0 h 165"/>
                      <a:gd name="T12" fmla="*/ 13 w 47"/>
                      <a:gd name="T13" fmla="*/ 10 h 165"/>
                      <a:gd name="T14" fmla="*/ 20 w 47"/>
                      <a:gd name="T15" fmla="*/ 33 h 165"/>
                      <a:gd name="T16" fmla="*/ 13 w 47"/>
                      <a:gd name="T17" fmla="*/ 36 h 165"/>
                      <a:gd name="T18" fmla="*/ 10 w 47"/>
                      <a:gd name="T19" fmla="*/ 42 h 165"/>
                      <a:gd name="T20" fmla="*/ 9 w 47"/>
                      <a:gd name="T21" fmla="*/ 44 h 165"/>
                      <a:gd name="T22" fmla="*/ 11 w 47"/>
                      <a:gd name="T23" fmla="*/ 45 h 165"/>
                      <a:gd name="T24" fmla="*/ 13 w 47"/>
                      <a:gd name="T25" fmla="*/ 49 h 165"/>
                      <a:gd name="T26" fmla="*/ 6 w 47"/>
                      <a:gd name="T27" fmla="*/ 49 h 165"/>
                      <a:gd name="T28" fmla="*/ 3 w 47"/>
                      <a:gd name="T29" fmla="*/ 53 h 165"/>
                      <a:gd name="T30" fmla="*/ 1 w 47"/>
                      <a:gd name="T31" fmla="*/ 51 h 165"/>
                      <a:gd name="T32" fmla="*/ 2 w 47"/>
                      <a:gd name="T33" fmla="*/ 52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9" name="Freeform 92"/>
                  <p:cNvSpPr>
                    <a:spLocks/>
                  </p:cNvSpPr>
                  <p:nvPr/>
                </p:nvSpPr>
                <p:spPr bwMode="ltGray">
                  <a:xfrm>
                    <a:off x="4719" y="287"/>
                    <a:ext cx="59" cy="34"/>
                  </a:xfrm>
                  <a:custGeom>
                    <a:avLst/>
                    <a:gdLst>
                      <a:gd name="T0" fmla="*/ 11 w 138"/>
                      <a:gd name="T1" fmla="*/ 20 h 103"/>
                      <a:gd name="T2" fmla="*/ 13 w 138"/>
                      <a:gd name="T3" fmla="*/ 14 h 103"/>
                      <a:gd name="T4" fmla="*/ 21 w 138"/>
                      <a:gd name="T5" fmla="*/ 11 h 103"/>
                      <a:gd name="T6" fmla="*/ 23 w 138"/>
                      <a:gd name="T7" fmla="*/ 15 h 103"/>
                      <a:gd name="T8" fmla="*/ 28 w 138"/>
                      <a:gd name="T9" fmla="*/ 16 h 103"/>
                      <a:gd name="T10" fmla="*/ 34 w 138"/>
                      <a:gd name="T11" fmla="*/ 18 h 103"/>
                      <a:gd name="T12" fmla="*/ 50 w 138"/>
                      <a:gd name="T13" fmla="*/ 11 h 103"/>
                      <a:gd name="T14" fmla="*/ 56 w 138"/>
                      <a:gd name="T15" fmla="*/ 6 h 103"/>
                      <a:gd name="T16" fmla="*/ 59 w 138"/>
                      <a:gd name="T17" fmla="*/ 4 h 103"/>
                      <a:gd name="T18" fmla="*/ 45 w 138"/>
                      <a:gd name="T19" fmla="*/ 16 h 103"/>
                      <a:gd name="T20" fmla="*/ 36 w 138"/>
                      <a:gd name="T21" fmla="*/ 22 h 103"/>
                      <a:gd name="T22" fmla="*/ 28 w 138"/>
                      <a:gd name="T23" fmla="*/ 27 h 103"/>
                      <a:gd name="T24" fmla="*/ 21 w 138"/>
                      <a:gd name="T25" fmla="*/ 34 h 103"/>
                      <a:gd name="T26" fmla="*/ 11 w 138"/>
                      <a:gd name="T27" fmla="*/ 29 h 103"/>
                      <a:gd name="T28" fmla="*/ 9 w 138"/>
                      <a:gd name="T29" fmla="*/ 29 h 103"/>
                      <a:gd name="T30" fmla="*/ 9 w 138"/>
                      <a:gd name="T31" fmla="*/ 32 h 103"/>
                      <a:gd name="T32" fmla="*/ 0 w 138"/>
                      <a:gd name="T33" fmla="*/ 32 h 103"/>
                      <a:gd name="T34" fmla="*/ 4 w 138"/>
                      <a:gd name="T35" fmla="*/ 26 h 103"/>
                      <a:gd name="T36" fmla="*/ 11 w 138"/>
                      <a:gd name="T37" fmla="*/ 20 h 10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10" name="Freeform 93"/>
                  <p:cNvSpPr>
                    <a:spLocks/>
                  </p:cNvSpPr>
                  <p:nvPr/>
                </p:nvSpPr>
                <p:spPr bwMode="ltGray">
                  <a:xfrm>
                    <a:off x="4656" y="319"/>
                    <a:ext cx="80" cy="72"/>
                  </a:xfrm>
                  <a:custGeom>
                    <a:avLst/>
                    <a:gdLst>
                      <a:gd name="T0" fmla="*/ 67 w 188"/>
                      <a:gd name="T1" fmla="*/ 8 h 214"/>
                      <a:gd name="T2" fmla="*/ 68 w 188"/>
                      <a:gd name="T3" fmla="*/ 2 h 214"/>
                      <a:gd name="T4" fmla="*/ 72 w 188"/>
                      <a:gd name="T5" fmla="*/ 0 h 214"/>
                      <a:gd name="T6" fmla="*/ 77 w 188"/>
                      <a:gd name="T7" fmla="*/ 8 h 214"/>
                      <a:gd name="T8" fmla="*/ 80 w 188"/>
                      <a:gd name="T9" fmla="*/ 14 h 214"/>
                      <a:gd name="T10" fmla="*/ 76 w 188"/>
                      <a:gd name="T11" fmla="*/ 20 h 214"/>
                      <a:gd name="T12" fmla="*/ 72 w 188"/>
                      <a:gd name="T13" fmla="*/ 26 h 214"/>
                      <a:gd name="T14" fmla="*/ 69 w 188"/>
                      <a:gd name="T15" fmla="*/ 42 h 214"/>
                      <a:gd name="T16" fmla="*/ 61 w 188"/>
                      <a:gd name="T17" fmla="*/ 46 h 214"/>
                      <a:gd name="T18" fmla="*/ 51 w 188"/>
                      <a:gd name="T19" fmla="*/ 46 h 214"/>
                      <a:gd name="T20" fmla="*/ 48 w 188"/>
                      <a:gd name="T21" fmla="*/ 42 h 214"/>
                      <a:gd name="T22" fmla="*/ 43 w 188"/>
                      <a:gd name="T23" fmla="*/ 49 h 214"/>
                      <a:gd name="T24" fmla="*/ 38 w 188"/>
                      <a:gd name="T25" fmla="*/ 50 h 214"/>
                      <a:gd name="T26" fmla="*/ 34 w 188"/>
                      <a:gd name="T27" fmla="*/ 44 h 214"/>
                      <a:gd name="T28" fmla="*/ 25 w 188"/>
                      <a:gd name="T29" fmla="*/ 48 h 214"/>
                      <a:gd name="T30" fmla="*/ 32 w 188"/>
                      <a:gd name="T31" fmla="*/ 48 h 214"/>
                      <a:gd name="T32" fmla="*/ 33 w 188"/>
                      <a:gd name="T33" fmla="*/ 54 h 214"/>
                      <a:gd name="T34" fmla="*/ 25 w 188"/>
                      <a:gd name="T35" fmla="*/ 56 h 214"/>
                      <a:gd name="T36" fmla="*/ 14 w 188"/>
                      <a:gd name="T37" fmla="*/ 56 h 214"/>
                      <a:gd name="T38" fmla="*/ 15 w 188"/>
                      <a:gd name="T39" fmla="*/ 52 h 214"/>
                      <a:gd name="T40" fmla="*/ 20 w 188"/>
                      <a:gd name="T41" fmla="*/ 48 h 214"/>
                      <a:gd name="T42" fmla="*/ 14 w 188"/>
                      <a:gd name="T43" fmla="*/ 50 h 214"/>
                      <a:gd name="T44" fmla="*/ 11 w 188"/>
                      <a:gd name="T45" fmla="*/ 56 h 214"/>
                      <a:gd name="T46" fmla="*/ 13 w 188"/>
                      <a:gd name="T47" fmla="*/ 64 h 214"/>
                      <a:gd name="T48" fmla="*/ 6 w 188"/>
                      <a:gd name="T49" fmla="*/ 67 h 214"/>
                      <a:gd name="T50" fmla="*/ 0 w 188"/>
                      <a:gd name="T51" fmla="*/ 72 h 214"/>
                      <a:gd name="T52" fmla="*/ 3 w 188"/>
                      <a:gd name="T53" fmla="*/ 63 h 214"/>
                      <a:gd name="T54" fmla="*/ 0 w 188"/>
                      <a:gd name="T55" fmla="*/ 55 h 214"/>
                      <a:gd name="T56" fmla="*/ 6 w 188"/>
                      <a:gd name="T57" fmla="*/ 51 h 214"/>
                      <a:gd name="T58" fmla="*/ 14 w 188"/>
                      <a:gd name="T59" fmla="*/ 45 h 214"/>
                      <a:gd name="T60" fmla="*/ 19 w 188"/>
                      <a:gd name="T61" fmla="*/ 40 h 214"/>
                      <a:gd name="T62" fmla="*/ 31 w 188"/>
                      <a:gd name="T63" fmla="*/ 39 h 214"/>
                      <a:gd name="T64" fmla="*/ 36 w 188"/>
                      <a:gd name="T65" fmla="*/ 38 h 214"/>
                      <a:gd name="T66" fmla="*/ 49 w 188"/>
                      <a:gd name="T67" fmla="*/ 26 h 214"/>
                      <a:gd name="T68" fmla="*/ 51 w 188"/>
                      <a:gd name="T69" fmla="*/ 31 h 214"/>
                      <a:gd name="T70" fmla="*/ 56 w 188"/>
                      <a:gd name="T71" fmla="*/ 26 h 214"/>
                      <a:gd name="T72" fmla="*/ 64 w 188"/>
                      <a:gd name="T73" fmla="*/ 18 h 214"/>
                      <a:gd name="T74" fmla="*/ 66 w 188"/>
                      <a:gd name="T75" fmla="*/ 14 h 214"/>
                      <a:gd name="T76" fmla="*/ 63 w 188"/>
                      <a:gd name="T77" fmla="*/ 13 h 214"/>
                      <a:gd name="T78" fmla="*/ 65 w 188"/>
                      <a:gd name="T79" fmla="*/ 11 h 214"/>
                      <a:gd name="T80" fmla="*/ 67 w 188"/>
                      <a:gd name="T81" fmla="*/ 8 h 21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11" name="Freeform 94"/>
                  <p:cNvSpPr>
                    <a:spLocks/>
                  </p:cNvSpPr>
                  <p:nvPr/>
                </p:nvSpPr>
                <p:spPr bwMode="ltGray">
                  <a:xfrm>
                    <a:off x="4709" y="340"/>
                    <a:ext cx="6" cy="4"/>
                  </a:xfrm>
                  <a:custGeom>
                    <a:avLst/>
                    <a:gdLst>
                      <a:gd name="T0" fmla="*/ 0 w 13"/>
                      <a:gd name="T1" fmla="*/ 3 h 13"/>
                      <a:gd name="T2" fmla="*/ 2 w 13"/>
                      <a:gd name="T3" fmla="*/ 4 h 13"/>
                      <a:gd name="T4" fmla="*/ 0 w 13"/>
                      <a:gd name="T5" fmla="*/ 3 h 13"/>
                      <a:gd name="T6" fmla="*/ 0 60000 65536"/>
                      <a:gd name="T7" fmla="*/ 0 60000 65536"/>
                      <a:gd name="T8" fmla="*/ 0 60000 65536"/>
                    </a:gdLst>
                    <a:ahLst/>
                    <a:cxnLst>
                      <a:cxn ang="T6">
                        <a:pos x="T0" y="T1"/>
                      </a:cxn>
                      <a:cxn ang="T7">
                        <a:pos x="T2" y="T3"/>
                      </a:cxn>
                      <a:cxn ang="T8">
                        <a:pos x="T4" y="T5"/>
                      </a:cxn>
                    </a:cxnLst>
                    <a:rect l="0" t="0" r="r" b="b"/>
                    <a:pathLst>
                      <a:path w="13" h="13">
                        <a:moveTo>
                          <a:pt x="0" y="9"/>
                        </a:moveTo>
                        <a:cubicBezTo>
                          <a:pt x="6" y="0"/>
                          <a:pt x="13" y="7"/>
                          <a:pt x="4" y="13"/>
                        </a:cubicBezTo>
                        <a:cubicBezTo>
                          <a:pt x="0" y="6"/>
                          <a:pt x="0" y="5"/>
                          <a:pt x="0" y="9"/>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12" name="Freeform 95"/>
                  <p:cNvSpPr>
                    <a:spLocks/>
                  </p:cNvSpPr>
                  <p:nvPr/>
                </p:nvSpPr>
                <p:spPr bwMode="ltGray">
                  <a:xfrm>
                    <a:off x="4261" y="389"/>
                    <a:ext cx="347" cy="189"/>
                  </a:xfrm>
                  <a:custGeom>
                    <a:avLst/>
                    <a:gdLst>
                      <a:gd name="T0" fmla="*/ 347 w 812"/>
                      <a:gd name="T1" fmla="*/ 9 h 564"/>
                      <a:gd name="T2" fmla="*/ 332 w 812"/>
                      <a:gd name="T3" fmla="*/ 26 h 564"/>
                      <a:gd name="T4" fmla="*/ 320 w 812"/>
                      <a:gd name="T5" fmla="*/ 41 h 564"/>
                      <a:gd name="T6" fmla="*/ 309 w 812"/>
                      <a:gd name="T7" fmla="*/ 48 h 564"/>
                      <a:gd name="T8" fmla="*/ 271 w 812"/>
                      <a:gd name="T9" fmla="*/ 60 h 564"/>
                      <a:gd name="T10" fmla="*/ 270 w 812"/>
                      <a:gd name="T11" fmla="*/ 70 h 564"/>
                      <a:gd name="T12" fmla="*/ 258 w 812"/>
                      <a:gd name="T13" fmla="*/ 77 h 564"/>
                      <a:gd name="T14" fmla="*/ 265 w 812"/>
                      <a:gd name="T15" fmla="*/ 60 h 564"/>
                      <a:gd name="T16" fmla="*/ 246 w 812"/>
                      <a:gd name="T17" fmla="*/ 63 h 564"/>
                      <a:gd name="T18" fmla="*/ 238 w 812"/>
                      <a:gd name="T19" fmla="*/ 73 h 564"/>
                      <a:gd name="T20" fmla="*/ 255 w 812"/>
                      <a:gd name="T21" fmla="*/ 94 h 564"/>
                      <a:gd name="T22" fmla="*/ 254 w 812"/>
                      <a:gd name="T23" fmla="*/ 123 h 564"/>
                      <a:gd name="T24" fmla="*/ 232 w 812"/>
                      <a:gd name="T25" fmla="*/ 136 h 564"/>
                      <a:gd name="T26" fmla="*/ 223 w 812"/>
                      <a:gd name="T27" fmla="*/ 129 h 564"/>
                      <a:gd name="T28" fmla="*/ 206 w 812"/>
                      <a:gd name="T29" fmla="*/ 117 h 564"/>
                      <a:gd name="T30" fmla="*/ 197 w 812"/>
                      <a:gd name="T31" fmla="*/ 117 h 564"/>
                      <a:gd name="T32" fmla="*/ 192 w 812"/>
                      <a:gd name="T33" fmla="*/ 132 h 564"/>
                      <a:gd name="T34" fmla="*/ 214 w 812"/>
                      <a:gd name="T35" fmla="*/ 155 h 564"/>
                      <a:gd name="T36" fmla="*/ 218 w 812"/>
                      <a:gd name="T37" fmla="*/ 176 h 564"/>
                      <a:gd name="T38" fmla="*/ 225 w 812"/>
                      <a:gd name="T39" fmla="*/ 188 h 564"/>
                      <a:gd name="T40" fmla="*/ 210 w 812"/>
                      <a:gd name="T41" fmla="*/ 182 h 564"/>
                      <a:gd name="T42" fmla="*/ 201 w 812"/>
                      <a:gd name="T43" fmla="*/ 174 h 564"/>
                      <a:gd name="T44" fmla="*/ 180 w 812"/>
                      <a:gd name="T45" fmla="*/ 142 h 564"/>
                      <a:gd name="T46" fmla="*/ 182 w 812"/>
                      <a:gd name="T47" fmla="*/ 104 h 564"/>
                      <a:gd name="T48" fmla="*/ 180 w 812"/>
                      <a:gd name="T49" fmla="*/ 90 h 564"/>
                      <a:gd name="T50" fmla="*/ 176 w 812"/>
                      <a:gd name="T51" fmla="*/ 92 h 564"/>
                      <a:gd name="T52" fmla="*/ 165 w 812"/>
                      <a:gd name="T53" fmla="*/ 89 h 564"/>
                      <a:gd name="T54" fmla="*/ 154 w 812"/>
                      <a:gd name="T55" fmla="*/ 57 h 564"/>
                      <a:gd name="T56" fmla="*/ 141 w 812"/>
                      <a:gd name="T57" fmla="*/ 56 h 564"/>
                      <a:gd name="T58" fmla="*/ 123 w 812"/>
                      <a:gd name="T59" fmla="*/ 58 h 564"/>
                      <a:gd name="T60" fmla="*/ 103 w 812"/>
                      <a:gd name="T61" fmla="*/ 78 h 564"/>
                      <a:gd name="T62" fmla="*/ 84 w 812"/>
                      <a:gd name="T63" fmla="*/ 90 h 564"/>
                      <a:gd name="T64" fmla="*/ 79 w 812"/>
                      <a:gd name="T65" fmla="*/ 92 h 564"/>
                      <a:gd name="T66" fmla="*/ 68 w 812"/>
                      <a:gd name="T67" fmla="*/ 110 h 564"/>
                      <a:gd name="T68" fmla="*/ 65 w 812"/>
                      <a:gd name="T69" fmla="*/ 119 h 564"/>
                      <a:gd name="T70" fmla="*/ 55 w 812"/>
                      <a:gd name="T71" fmla="*/ 135 h 564"/>
                      <a:gd name="T72" fmla="*/ 40 w 812"/>
                      <a:gd name="T73" fmla="*/ 131 h 564"/>
                      <a:gd name="T74" fmla="*/ 28 w 812"/>
                      <a:gd name="T75" fmla="*/ 86 h 564"/>
                      <a:gd name="T76" fmla="*/ 31 w 812"/>
                      <a:gd name="T77" fmla="*/ 52 h 564"/>
                      <a:gd name="T78" fmla="*/ 19 w 812"/>
                      <a:gd name="T79" fmla="*/ 60 h 564"/>
                      <a:gd name="T80" fmla="*/ 9 w 812"/>
                      <a:gd name="T81" fmla="*/ 50 h 564"/>
                      <a:gd name="T82" fmla="*/ 10 w 812"/>
                      <a:gd name="T83" fmla="*/ 46 h 564"/>
                      <a:gd name="T84" fmla="*/ 0 w 812"/>
                      <a:gd name="T85" fmla="*/ 31 h 564"/>
                      <a:gd name="T86" fmla="*/ 341 w 812"/>
                      <a:gd name="T87" fmla="*/ 2 h 5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13" name="Freeform 96"/>
                  <p:cNvSpPr>
                    <a:spLocks/>
                  </p:cNvSpPr>
                  <p:nvPr/>
                </p:nvSpPr>
                <p:spPr bwMode="ltGray">
                  <a:xfrm>
                    <a:off x="4322" y="519"/>
                    <a:ext cx="19" cy="29"/>
                  </a:xfrm>
                  <a:custGeom>
                    <a:avLst/>
                    <a:gdLst>
                      <a:gd name="T0" fmla="*/ 3 w 43"/>
                      <a:gd name="T1" fmla="*/ 4 h 85"/>
                      <a:gd name="T2" fmla="*/ 8 w 43"/>
                      <a:gd name="T3" fmla="*/ 1 h 85"/>
                      <a:gd name="T4" fmla="*/ 16 w 43"/>
                      <a:gd name="T5" fmla="*/ 11 h 85"/>
                      <a:gd name="T6" fmla="*/ 8 w 43"/>
                      <a:gd name="T7" fmla="*/ 29 h 85"/>
                      <a:gd name="T8" fmla="*/ 0 w 43"/>
                      <a:gd name="T9" fmla="*/ 24 h 85"/>
                      <a:gd name="T10" fmla="*/ 3 w 43"/>
                      <a:gd name="T11" fmla="*/ 4 h 8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14" name="Freeform 97"/>
                  <p:cNvSpPr>
                    <a:spLocks/>
                  </p:cNvSpPr>
                  <p:nvPr/>
                </p:nvSpPr>
                <p:spPr bwMode="ltGray">
                  <a:xfrm>
                    <a:off x="4588" y="421"/>
                    <a:ext cx="18" cy="24"/>
                  </a:xfrm>
                  <a:custGeom>
                    <a:avLst/>
                    <a:gdLst>
                      <a:gd name="T0" fmla="*/ 5 w 44"/>
                      <a:gd name="T1" fmla="*/ 9 h 74"/>
                      <a:gd name="T2" fmla="*/ 12 w 44"/>
                      <a:gd name="T3" fmla="*/ 1 h 74"/>
                      <a:gd name="T4" fmla="*/ 18 w 44"/>
                      <a:gd name="T5" fmla="*/ 1 h 74"/>
                      <a:gd name="T6" fmla="*/ 16 w 44"/>
                      <a:gd name="T7" fmla="*/ 8 h 74"/>
                      <a:gd name="T8" fmla="*/ 5 w 44"/>
                      <a:gd name="T9" fmla="*/ 24 h 74"/>
                      <a:gd name="T10" fmla="*/ 3 w 44"/>
                      <a:gd name="T11" fmla="*/ 19 h 74"/>
                      <a:gd name="T12" fmla="*/ 1 w 44"/>
                      <a:gd name="T13" fmla="*/ 12 h 74"/>
                      <a:gd name="T14" fmla="*/ 5 w 44"/>
                      <a:gd name="T15" fmla="*/ 9 h 7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15" name="Freeform 98"/>
                  <p:cNvSpPr>
                    <a:spLocks/>
                  </p:cNvSpPr>
                  <p:nvPr/>
                </p:nvSpPr>
                <p:spPr bwMode="ltGray">
                  <a:xfrm>
                    <a:off x="4639" y="409"/>
                    <a:ext cx="9" cy="10"/>
                  </a:xfrm>
                  <a:custGeom>
                    <a:avLst/>
                    <a:gdLst>
                      <a:gd name="T0" fmla="*/ 3 w 20"/>
                      <a:gd name="T1" fmla="*/ 5 h 30"/>
                      <a:gd name="T2" fmla="*/ 2 w 20"/>
                      <a:gd name="T3" fmla="*/ 10 h 30"/>
                      <a:gd name="T4" fmla="*/ 3 w 20"/>
                      <a:gd name="T5" fmla="*/ 5 h 30"/>
                      <a:gd name="T6" fmla="*/ 0 60000 65536"/>
                      <a:gd name="T7" fmla="*/ 0 60000 65536"/>
                      <a:gd name="T8" fmla="*/ 0 60000 65536"/>
                    </a:gdLst>
                    <a:ahLst/>
                    <a:cxnLst>
                      <a:cxn ang="T6">
                        <a:pos x="T0" y="T1"/>
                      </a:cxn>
                      <a:cxn ang="T7">
                        <a:pos x="T2" y="T3"/>
                      </a:cxn>
                      <a:cxn ang="T8">
                        <a:pos x="T4" y="T5"/>
                      </a:cxn>
                    </a:cxnLst>
                    <a:rect l="0" t="0" r="r" b="b"/>
                    <a:pathLst>
                      <a:path w="20" h="30">
                        <a:moveTo>
                          <a:pt x="7" y="16"/>
                        </a:moveTo>
                        <a:cubicBezTo>
                          <a:pt x="18" y="0"/>
                          <a:pt x="20" y="20"/>
                          <a:pt x="5" y="30"/>
                        </a:cubicBezTo>
                        <a:cubicBezTo>
                          <a:pt x="0" y="23"/>
                          <a:pt x="1" y="22"/>
                          <a:pt x="7" y="16"/>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16" name="Freeform 99"/>
                  <p:cNvSpPr>
                    <a:spLocks/>
                  </p:cNvSpPr>
                  <p:nvPr/>
                </p:nvSpPr>
                <p:spPr bwMode="ltGray">
                  <a:xfrm>
                    <a:off x="3709" y="315"/>
                    <a:ext cx="433" cy="354"/>
                  </a:xfrm>
                  <a:custGeom>
                    <a:avLst/>
                    <a:gdLst>
                      <a:gd name="T0" fmla="*/ 305 w 682"/>
                      <a:gd name="T1" fmla="*/ 295 h 557"/>
                      <a:gd name="T2" fmla="*/ 309 w 682"/>
                      <a:gd name="T3" fmla="*/ 287 h 557"/>
                      <a:gd name="T4" fmla="*/ 317 w 682"/>
                      <a:gd name="T5" fmla="*/ 262 h 557"/>
                      <a:gd name="T6" fmla="*/ 196 w 682"/>
                      <a:gd name="T7" fmla="*/ 182 h 557"/>
                      <a:gd name="T8" fmla="*/ 179 w 682"/>
                      <a:gd name="T9" fmla="*/ 220 h 557"/>
                      <a:gd name="T10" fmla="*/ 192 w 682"/>
                      <a:gd name="T11" fmla="*/ 353 h 557"/>
                      <a:gd name="T12" fmla="*/ 179 w 682"/>
                      <a:gd name="T13" fmla="*/ 314 h 557"/>
                      <a:gd name="T14" fmla="*/ 154 w 682"/>
                      <a:gd name="T15" fmla="*/ 279 h 557"/>
                      <a:gd name="T16" fmla="*/ 156 w 682"/>
                      <a:gd name="T17" fmla="*/ 262 h 557"/>
                      <a:gd name="T18" fmla="*/ 157 w 682"/>
                      <a:gd name="T19" fmla="*/ 250 h 557"/>
                      <a:gd name="T20" fmla="*/ 140 w 682"/>
                      <a:gd name="T21" fmla="*/ 238 h 557"/>
                      <a:gd name="T22" fmla="*/ 123 w 682"/>
                      <a:gd name="T23" fmla="*/ 220 h 557"/>
                      <a:gd name="T24" fmla="*/ 94 w 682"/>
                      <a:gd name="T25" fmla="*/ 225 h 557"/>
                      <a:gd name="T26" fmla="*/ 80 w 682"/>
                      <a:gd name="T27" fmla="*/ 232 h 557"/>
                      <a:gd name="T28" fmla="*/ 50 w 682"/>
                      <a:gd name="T29" fmla="*/ 232 h 557"/>
                      <a:gd name="T30" fmla="*/ 14 w 682"/>
                      <a:gd name="T31" fmla="*/ 198 h 557"/>
                      <a:gd name="T32" fmla="*/ 7 w 682"/>
                      <a:gd name="T33" fmla="*/ 187 h 557"/>
                      <a:gd name="T34" fmla="*/ 0 w 682"/>
                      <a:gd name="T35" fmla="*/ 168 h 557"/>
                      <a:gd name="T36" fmla="*/ 15 w 682"/>
                      <a:gd name="T37" fmla="*/ 135 h 557"/>
                      <a:gd name="T38" fmla="*/ 20 w 682"/>
                      <a:gd name="T39" fmla="*/ 115 h 557"/>
                      <a:gd name="T40" fmla="*/ 32 w 682"/>
                      <a:gd name="T41" fmla="*/ 91 h 557"/>
                      <a:gd name="T42" fmla="*/ 51 w 682"/>
                      <a:gd name="T43" fmla="*/ 74 h 557"/>
                      <a:gd name="T44" fmla="*/ 106 w 682"/>
                      <a:gd name="T45" fmla="*/ 43 h 557"/>
                      <a:gd name="T46" fmla="*/ 140 w 682"/>
                      <a:gd name="T47" fmla="*/ 19 h 557"/>
                      <a:gd name="T48" fmla="*/ 164 w 682"/>
                      <a:gd name="T49" fmla="*/ 4 h 557"/>
                      <a:gd name="T50" fmla="*/ 230 w 682"/>
                      <a:gd name="T51" fmla="*/ 1 h 557"/>
                      <a:gd name="T52" fmla="*/ 253 w 682"/>
                      <a:gd name="T53" fmla="*/ 0 h 557"/>
                      <a:gd name="T54" fmla="*/ 244 w 682"/>
                      <a:gd name="T55" fmla="*/ 22 h 557"/>
                      <a:gd name="T56" fmla="*/ 281 w 682"/>
                      <a:gd name="T57" fmla="*/ 53 h 557"/>
                      <a:gd name="T58" fmla="*/ 316 w 682"/>
                      <a:gd name="T59" fmla="*/ 47 h 557"/>
                      <a:gd name="T60" fmla="*/ 336 w 682"/>
                      <a:gd name="T61" fmla="*/ 52 h 557"/>
                      <a:gd name="T62" fmla="*/ 355 w 682"/>
                      <a:gd name="T63" fmla="*/ 62 h 557"/>
                      <a:gd name="T64" fmla="*/ 363 w 682"/>
                      <a:gd name="T65" fmla="*/ 119 h 557"/>
                      <a:gd name="T66" fmla="*/ 363 w 682"/>
                      <a:gd name="T67" fmla="*/ 153 h 557"/>
                      <a:gd name="T68" fmla="*/ 380 w 682"/>
                      <a:gd name="T69" fmla="*/ 180 h 557"/>
                      <a:gd name="T70" fmla="*/ 410 w 682"/>
                      <a:gd name="T71" fmla="*/ 191 h 557"/>
                      <a:gd name="T72" fmla="*/ 432 w 682"/>
                      <a:gd name="T73" fmla="*/ 187 h 557"/>
                      <a:gd name="T74" fmla="*/ 422 w 682"/>
                      <a:gd name="T75" fmla="*/ 216 h 557"/>
                      <a:gd name="T76" fmla="*/ 380 w 682"/>
                      <a:gd name="T77" fmla="*/ 259 h 557"/>
                      <a:gd name="T78" fmla="*/ 348 w 682"/>
                      <a:gd name="T79" fmla="*/ 308 h 557"/>
                      <a:gd name="T80" fmla="*/ 353 w 682"/>
                      <a:gd name="T81" fmla="*/ 323 h 557"/>
                      <a:gd name="T82" fmla="*/ 276 w 682"/>
                      <a:gd name="T83" fmla="*/ 353 h 55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17" name="Freeform 100"/>
                  <p:cNvSpPr>
                    <a:spLocks/>
                  </p:cNvSpPr>
                  <p:nvPr/>
                </p:nvSpPr>
                <p:spPr bwMode="ltGray">
                  <a:xfrm>
                    <a:off x="3877" y="448"/>
                    <a:ext cx="163" cy="221"/>
                  </a:xfrm>
                  <a:custGeom>
                    <a:avLst/>
                    <a:gdLst>
                      <a:gd name="T0" fmla="*/ 154 w 257"/>
                      <a:gd name="T1" fmla="*/ 221 h 347"/>
                      <a:gd name="T2" fmla="*/ 148 w 257"/>
                      <a:gd name="T3" fmla="*/ 192 h 347"/>
                      <a:gd name="T4" fmla="*/ 138 w 257"/>
                      <a:gd name="T5" fmla="*/ 183 h 347"/>
                      <a:gd name="T6" fmla="*/ 136 w 257"/>
                      <a:gd name="T7" fmla="*/ 171 h 347"/>
                      <a:gd name="T8" fmla="*/ 133 w 257"/>
                      <a:gd name="T9" fmla="*/ 162 h 347"/>
                      <a:gd name="T10" fmla="*/ 133 w 257"/>
                      <a:gd name="T11" fmla="*/ 146 h 347"/>
                      <a:gd name="T12" fmla="*/ 131 w 257"/>
                      <a:gd name="T13" fmla="*/ 136 h 347"/>
                      <a:gd name="T14" fmla="*/ 145 w 257"/>
                      <a:gd name="T15" fmla="*/ 129 h 347"/>
                      <a:gd name="T16" fmla="*/ 163 w 257"/>
                      <a:gd name="T17" fmla="*/ 125 h 347"/>
                      <a:gd name="T18" fmla="*/ 163 w 257"/>
                      <a:gd name="T19" fmla="*/ 87 h 347"/>
                      <a:gd name="T20" fmla="*/ 34 w 257"/>
                      <a:gd name="T21" fmla="*/ 61 h 347"/>
                      <a:gd name="T22" fmla="*/ 20 w 257"/>
                      <a:gd name="T23" fmla="*/ 62 h 347"/>
                      <a:gd name="T24" fmla="*/ 10 w 257"/>
                      <a:gd name="T25" fmla="*/ 65 h 347"/>
                      <a:gd name="T26" fmla="*/ 0 w 257"/>
                      <a:gd name="T27" fmla="*/ 95 h 347"/>
                      <a:gd name="T28" fmla="*/ 59 w 257"/>
                      <a:gd name="T29" fmla="*/ 220 h 347"/>
                      <a:gd name="T30" fmla="*/ 154 w 257"/>
                      <a:gd name="T31" fmla="*/ 221 h 34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18" name="Freeform 101"/>
                  <p:cNvSpPr>
                    <a:spLocks/>
                  </p:cNvSpPr>
                  <p:nvPr/>
                </p:nvSpPr>
                <p:spPr bwMode="ltGray">
                  <a:xfrm>
                    <a:off x="4164" y="611"/>
                    <a:ext cx="7" cy="12"/>
                  </a:xfrm>
                  <a:custGeom>
                    <a:avLst/>
                    <a:gdLst>
                      <a:gd name="T0" fmla="*/ 3 w 19"/>
                      <a:gd name="T1" fmla="*/ 8 h 37"/>
                      <a:gd name="T2" fmla="*/ 7 w 19"/>
                      <a:gd name="T3" fmla="*/ 7 h 37"/>
                      <a:gd name="T4" fmla="*/ 3 w 19"/>
                      <a:gd name="T5" fmla="*/ 8 h 37"/>
                      <a:gd name="T6" fmla="*/ 0 60000 65536"/>
                      <a:gd name="T7" fmla="*/ 0 60000 65536"/>
                      <a:gd name="T8" fmla="*/ 0 60000 65536"/>
                    </a:gdLst>
                    <a:ahLst/>
                    <a:cxnLst>
                      <a:cxn ang="T6">
                        <a:pos x="T0" y="T1"/>
                      </a:cxn>
                      <a:cxn ang="T7">
                        <a:pos x="T2" y="T3"/>
                      </a:cxn>
                      <a:cxn ang="T8">
                        <a:pos x="T4" y="T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19" name="Freeform 102"/>
                  <p:cNvSpPr>
                    <a:spLocks/>
                  </p:cNvSpPr>
                  <p:nvPr/>
                </p:nvSpPr>
                <p:spPr bwMode="ltGray">
                  <a:xfrm>
                    <a:off x="4155" y="497"/>
                    <a:ext cx="9" cy="7"/>
                  </a:xfrm>
                  <a:custGeom>
                    <a:avLst/>
                    <a:gdLst>
                      <a:gd name="T0" fmla="*/ 5 w 22"/>
                      <a:gd name="T1" fmla="*/ 4 h 20"/>
                      <a:gd name="T2" fmla="*/ 7 w 22"/>
                      <a:gd name="T3" fmla="*/ 0 h 20"/>
                      <a:gd name="T4" fmla="*/ 8 w 22"/>
                      <a:gd name="T5" fmla="*/ 4 h 20"/>
                      <a:gd name="T6" fmla="*/ 3 w 22"/>
                      <a:gd name="T7" fmla="*/ 7 h 20"/>
                      <a:gd name="T8" fmla="*/ 5 w 22"/>
                      <a:gd name="T9" fmla="*/ 4 h 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20" name="Freeform 103"/>
                  <p:cNvSpPr>
                    <a:spLocks/>
                  </p:cNvSpPr>
                  <p:nvPr/>
                </p:nvSpPr>
                <p:spPr bwMode="ltGray">
                  <a:xfrm>
                    <a:off x="3760" y="357"/>
                    <a:ext cx="25" cy="10"/>
                  </a:xfrm>
                  <a:custGeom>
                    <a:avLst/>
                    <a:gdLst>
                      <a:gd name="T0" fmla="*/ 11 w 57"/>
                      <a:gd name="T1" fmla="*/ 6 h 30"/>
                      <a:gd name="T2" fmla="*/ 14 w 57"/>
                      <a:gd name="T3" fmla="*/ 2 h 30"/>
                      <a:gd name="T4" fmla="*/ 16 w 57"/>
                      <a:gd name="T5" fmla="*/ 10 h 30"/>
                      <a:gd name="T6" fmla="*/ 11 w 57"/>
                      <a:gd name="T7" fmla="*/ 6 h 3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21" name="Freeform 104"/>
                  <p:cNvSpPr>
                    <a:spLocks/>
                  </p:cNvSpPr>
                  <p:nvPr/>
                </p:nvSpPr>
                <p:spPr bwMode="ltGray">
                  <a:xfrm>
                    <a:off x="4062" y="265"/>
                    <a:ext cx="295" cy="233"/>
                  </a:xfrm>
                  <a:custGeom>
                    <a:avLst/>
                    <a:gdLst>
                      <a:gd name="T0" fmla="*/ 201 w 693"/>
                      <a:gd name="T1" fmla="*/ 155 h 696"/>
                      <a:gd name="T2" fmla="*/ 167 w 693"/>
                      <a:gd name="T3" fmla="*/ 151 h 696"/>
                      <a:gd name="T4" fmla="*/ 138 w 693"/>
                      <a:gd name="T5" fmla="*/ 138 h 696"/>
                      <a:gd name="T6" fmla="*/ 113 w 693"/>
                      <a:gd name="T7" fmla="*/ 134 h 696"/>
                      <a:gd name="T8" fmla="*/ 101 w 693"/>
                      <a:gd name="T9" fmla="*/ 139 h 696"/>
                      <a:gd name="T10" fmla="*/ 111 w 693"/>
                      <a:gd name="T11" fmla="*/ 143 h 696"/>
                      <a:gd name="T12" fmla="*/ 125 w 693"/>
                      <a:gd name="T13" fmla="*/ 157 h 696"/>
                      <a:gd name="T14" fmla="*/ 137 w 693"/>
                      <a:gd name="T15" fmla="*/ 159 h 696"/>
                      <a:gd name="T16" fmla="*/ 142 w 693"/>
                      <a:gd name="T17" fmla="*/ 179 h 696"/>
                      <a:gd name="T18" fmla="*/ 133 w 693"/>
                      <a:gd name="T19" fmla="*/ 185 h 696"/>
                      <a:gd name="T20" fmla="*/ 111 w 693"/>
                      <a:gd name="T21" fmla="*/ 206 h 696"/>
                      <a:gd name="T22" fmla="*/ 96 w 693"/>
                      <a:gd name="T23" fmla="*/ 210 h 696"/>
                      <a:gd name="T24" fmla="*/ 41 w 693"/>
                      <a:gd name="T25" fmla="*/ 233 h 696"/>
                      <a:gd name="T26" fmla="*/ 33 w 693"/>
                      <a:gd name="T27" fmla="*/ 206 h 696"/>
                      <a:gd name="T28" fmla="*/ 19 w 693"/>
                      <a:gd name="T29" fmla="*/ 175 h 696"/>
                      <a:gd name="T30" fmla="*/ 14 w 693"/>
                      <a:gd name="T31" fmla="*/ 150 h 696"/>
                      <a:gd name="T32" fmla="*/ 23 w 693"/>
                      <a:gd name="T33" fmla="*/ 115 h 696"/>
                      <a:gd name="T34" fmla="*/ 7 w 693"/>
                      <a:gd name="T35" fmla="*/ 131 h 696"/>
                      <a:gd name="T36" fmla="*/ 34 w 693"/>
                      <a:gd name="T37" fmla="*/ 94 h 696"/>
                      <a:gd name="T38" fmla="*/ 48 w 693"/>
                      <a:gd name="T39" fmla="*/ 68 h 696"/>
                      <a:gd name="T40" fmla="*/ 16 w 693"/>
                      <a:gd name="T41" fmla="*/ 68 h 696"/>
                      <a:gd name="T42" fmla="*/ 0 w 693"/>
                      <a:gd name="T43" fmla="*/ 66 h 696"/>
                      <a:gd name="T44" fmla="*/ 11 w 693"/>
                      <a:gd name="T45" fmla="*/ 47 h 696"/>
                      <a:gd name="T46" fmla="*/ 41 w 693"/>
                      <a:gd name="T47" fmla="*/ 37 h 696"/>
                      <a:gd name="T48" fmla="*/ 94 w 693"/>
                      <a:gd name="T49" fmla="*/ 42 h 696"/>
                      <a:gd name="T50" fmla="*/ 97 w 693"/>
                      <a:gd name="T51" fmla="*/ 21 h 696"/>
                      <a:gd name="T52" fmla="*/ 111 w 693"/>
                      <a:gd name="T53" fmla="*/ 0 h 696"/>
                      <a:gd name="T54" fmla="*/ 152 w 693"/>
                      <a:gd name="T55" fmla="*/ 15 h 696"/>
                      <a:gd name="T56" fmla="*/ 140 w 693"/>
                      <a:gd name="T57" fmla="*/ 29 h 696"/>
                      <a:gd name="T58" fmla="*/ 128 w 693"/>
                      <a:gd name="T59" fmla="*/ 59 h 696"/>
                      <a:gd name="T60" fmla="*/ 154 w 693"/>
                      <a:gd name="T61" fmla="*/ 64 h 696"/>
                      <a:gd name="T62" fmla="*/ 159 w 693"/>
                      <a:gd name="T63" fmla="*/ 46 h 696"/>
                      <a:gd name="T64" fmla="*/ 178 w 693"/>
                      <a:gd name="T65" fmla="*/ 31 h 696"/>
                      <a:gd name="T66" fmla="*/ 212 w 693"/>
                      <a:gd name="T67" fmla="*/ 29 h 696"/>
                      <a:gd name="T68" fmla="*/ 225 w 693"/>
                      <a:gd name="T69" fmla="*/ 17 h 696"/>
                      <a:gd name="T70" fmla="*/ 230 w 693"/>
                      <a:gd name="T71" fmla="*/ 154 h 69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22" name="Freeform 105"/>
                  <p:cNvSpPr>
                    <a:spLocks/>
                  </p:cNvSpPr>
                  <p:nvPr/>
                </p:nvSpPr>
                <p:spPr bwMode="ltGray">
                  <a:xfrm>
                    <a:off x="3861" y="247"/>
                    <a:ext cx="591" cy="95"/>
                  </a:xfrm>
                  <a:custGeom>
                    <a:avLst/>
                    <a:gdLst>
                      <a:gd name="T0" fmla="*/ 524 w 931"/>
                      <a:gd name="T1" fmla="*/ 0 h 149"/>
                      <a:gd name="T2" fmla="*/ 91 w 931"/>
                      <a:gd name="T3" fmla="*/ 18 h 149"/>
                      <a:gd name="T4" fmla="*/ 58 w 931"/>
                      <a:gd name="T5" fmla="*/ 27 h 149"/>
                      <a:gd name="T6" fmla="*/ 39 w 931"/>
                      <a:gd name="T7" fmla="*/ 27 h 149"/>
                      <a:gd name="T8" fmla="*/ 14 w 931"/>
                      <a:gd name="T9" fmla="*/ 49 h 149"/>
                      <a:gd name="T10" fmla="*/ 0 w 931"/>
                      <a:gd name="T11" fmla="*/ 67 h 149"/>
                      <a:gd name="T12" fmla="*/ 37 w 931"/>
                      <a:gd name="T13" fmla="*/ 73 h 149"/>
                      <a:gd name="T14" fmla="*/ 62 w 931"/>
                      <a:gd name="T15" fmla="*/ 61 h 149"/>
                      <a:gd name="T16" fmla="*/ 69 w 931"/>
                      <a:gd name="T17" fmla="*/ 54 h 149"/>
                      <a:gd name="T18" fmla="*/ 106 w 931"/>
                      <a:gd name="T19" fmla="*/ 33 h 149"/>
                      <a:gd name="T20" fmla="*/ 136 w 931"/>
                      <a:gd name="T21" fmla="*/ 29 h 149"/>
                      <a:gd name="T22" fmla="*/ 150 w 931"/>
                      <a:gd name="T23" fmla="*/ 60 h 149"/>
                      <a:gd name="T24" fmla="*/ 119 w 931"/>
                      <a:gd name="T25" fmla="*/ 69 h 149"/>
                      <a:gd name="T26" fmla="*/ 147 w 931"/>
                      <a:gd name="T27" fmla="*/ 72 h 149"/>
                      <a:gd name="T28" fmla="*/ 159 w 931"/>
                      <a:gd name="T29" fmla="*/ 57 h 149"/>
                      <a:gd name="T30" fmla="*/ 169 w 931"/>
                      <a:gd name="T31" fmla="*/ 59 h 149"/>
                      <a:gd name="T32" fmla="*/ 161 w 931"/>
                      <a:gd name="T33" fmla="*/ 34 h 149"/>
                      <a:gd name="T34" fmla="*/ 169 w 931"/>
                      <a:gd name="T35" fmla="*/ 28 h 149"/>
                      <a:gd name="T36" fmla="*/ 176 w 931"/>
                      <a:gd name="T37" fmla="*/ 56 h 149"/>
                      <a:gd name="T38" fmla="*/ 169 w 931"/>
                      <a:gd name="T39" fmla="*/ 72 h 149"/>
                      <a:gd name="T40" fmla="*/ 188 w 931"/>
                      <a:gd name="T41" fmla="*/ 83 h 149"/>
                      <a:gd name="T42" fmla="*/ 190 w 931"/>
                      <a:gd name="T43" fmla="*/ 59 h 149"/>
                      <a:gd name="T44" fmla="*/ 210 w 931"/>
                      <a:gd name="T45" fmla="*/ 66 h 149"/>
                      <a:gd name="T46" fmla="*/ 242 w 931"/>
                      <a:gd name="T47" fmla="*/ 47 h 149"/>
                      <a:gd name="T48" fmla="*/ 260 w 931"/>
                      <a:gd name="T49" fmla="*/ 32 h 149"/>
                      <a:gd name="T50" fmla="*/ 279 w 931"/>
                      <a:gd name="T51" fmla="*/ 36 h 149"/>
                      <a:gd name="T52" fmla="*/ 289 w 931"/>
                      <a:gd name="T53" fmla="*/ 32 h 149"/>
                      <a:gd name="T54" fmla="*/ 274 w 931"/>
                      <a:gd name="T55" fmla="*/ 28 h 149"/>
                      <a:gd name="T56" fmla="*/ 301 w 931"/>
                      <a:gd name="T57" fmla="*/ 22 h 149"/>
                      <a:gd name="T58" fmla="*/ 345 w 931"/>
                      <a:gd name="T59" fmla="*/ 34 h 149"/>
                      <a:gd name="T60" fmla="*/ 369 w 931"/>
                      <a:gd name="T61" fmla="*/ 27 h 149"/>
                      <a:gd name="T62" fmla="*/ 371 w 931"/>
                      <a:gd name="T63" fmla="*/ 40 h 149"/>
                      <a:gd name="T64" fmla="*/ 361 w 931"/>
                      <a:gd name="T65" fmla="*/ 64 h 149"/>
                      <a:gd name="T66" fmla="*/ 388 w 931"/>
                      <a:gd name="T67" fmla="*/ 56 h 149"/>
                      <a:gd name="T68" fmla="*/ 396 w 931"/>
                      <a:gd name="T69" fmla="*/ 51 h 149"/>
                      <a:gd name="T70" fmla="*/ 411 w 931"/>
                      <a:gd name="T71" fmla="*/ 39 h 149"/>
                      <a:gd name="T72" fmla="*/ 504 w 931"/>
                      <a:gd name="T73" fmla="*/ 54 h 14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23" name="Freeform 106"/>
                  <p:cNvSpPr>
                    <a:spLocks/>
                  </p:cNvSpPr>
                  <p:nvPr/>
                </p:nvSpPr>
                <p:spPr bwMode="ltGray">
                  <a:xfrm>
                    <a:off x="3981" y="282"/>
                    <a:ext cx="13" cy="10"/>
                  </a:xfrm>
                  <a:custGeom>
                    <a:avLst/>
                    <a:gdLst>
                      <a:gd name="T0" fmla="*/ 1 w 31"/>
                      <a:gd name="T1" fmla="*/ 9 h 30"/>
                      <a:gd name="T2" fmla="*/ 13 w 31"/>
                      <a:gd name="T3" fmla="*/ 0 h 30"/>
                      <a:gd name="T4" fmla="*/ 8 w 31"/>
                      <a:gd name="T5" fmla="*/ 8 h 30"/>
                      <a:gd name="T6" fmla="*/ 1 w 31"/>
                      <a:gd name="T7" fmla="*/ 9 h 3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24" name="Freeform 107"/>
                  <p:cNvSpPr>
                    <a:spLocks/>
                  </p:cNvSpPr>
                  <p:nvPr/>
                </p:nvSpPr>
                <p:spPr bwMode="ltGray">
                  <a:xfrm>
                    <a:off x="3966" y="296"/>
                    <a:ext cx="19" cy="11"/>
                  </a:xfrm>
                  <a:custGeom>
                    <a:avLst/>
                    <a:gdLst>
                      <a:gd name="T0" fmla="*/ 3 w 44"/>
                      <a:gd name="T1" fmla="*/ 11 h 32"/>
                      <a:gd name="T2" fmla="*/ 10 w 44"/>
                      <a:gd name="T3" fmla="*/ 0 h 32"/>
                      <a:gd name="T4" fmla="*/ 16 w 44"/>
                      <a:gd name="T5" fmla="*/ 1 h 32"/>
                      <a:gd name="T6" fmla="*/ 3 w 44"/>
                      <a:gd name="T7" fmla="*/ 11 h 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25" name="Freeform 108"/>
                  <p:cNvSpPr>
                    <a:spLocks/>
                  </p:cNvSpPr>
                  <p:nvPr/>
                </p:nvSpPr>
                <p:spPr bwMode="ltGray">
                  <a:xfrm>
                    <a:off x="4028" y="337"/>
                    <a:ext cx="32" cy="6"/>
                  </a:xfrm>
                  <a:custGeom>
                    <a:avLst/>
                    <a:gdLst>
                      <a:gd name="T0" fmla="*/ 16 w 76"/>
                      <a:gd name="T1" fmla="*/ 6 h 18"/>
                      <a:gd name="T2" fmla="*/ 11 w 76"/>
                      <a:gd name="T3" fmla="*/ 1 h 18"/>
                      <a:gd name="T4" fmla="*/ 16 w 76"/>
                      <a:gd name="T5" fmla="*/ 6 h 18"/>
                      <a:gd name="T6" fmla="*/ 0 60000 65536"/>
                      <a:gd name="T7" fmla="*/ 0 60000 65536"/>
                      <a:gd name="T8" fmla="*/ 0 60000 65536"/>
                    </a:gdLst>
                    <a:ahLst/>
                    <a:cxnLst>
                      <a:cxn ang="T6">
                        <a:pos x="T0" y="T1"/>
                      </a:cxn>
                      <a:cxn ang="T7">
                        <a:pos x="T2" y="T3"/>
                      </a:cxn>
                      <a:cxn ang="T8">
                        <a:pos x="T4" y="T5"/>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26" name="Freeform 109"/>
                  <p:cNvSpPr>
                    <a:spLocks/>
                  </p:cNvSpPr>
                  <p:nvPr/>
                </p:nvSpPr>
                <p:spPr bwMode="ltGray">
                  <a:xfrm>
                    <a:off x="4083" y="336"/>
                    <a:ext cx="18" cy="15"/>
                  </a:xfrm>
                  <a:custGeom>
                    <a:avLst/>
                    <a:gdLst>
                      <a:gd name="T0" fmla="*/ 0 w 42"/>
                      <a:gd name="T1" fmla="*/ 7 h 44"/>
                      <a:gd name="T2" fmla="*/ 5 w 42"/>
                      <a:gd name="T3" fmla="*/ 3 h 44"/>
                      <a:gd name="T4" fmla="*/ 0 w 42"/>
                      <a:gd name="T5" fmla="*/ 7 h 44"/>
                      <a:gd name="T6" fmla="*/ 0 60000 65536"/>
                      <a:gd name="T7" fmla="*/ 0 60000 65536"/>
                      <a:gd name="T8" fmla="*/ 0 60000 65536"/>
                    </a:gdLst>
                    <a:ahLst/>
                    <a:cxnLst>
                      <a:cxn ang="T6">
                        <a:pos x="T0" y="T1"/>
                      </a:cxn>
                      <a:cxn ang="T7">
                        <a:pos x="T2" y="T3"/>
                      </a:cxn>
                      <a:cxn ang="T8">
                        <a:pos x="T4" y="T5"/>
                      </a:cxn>
                    </a:cxnLst>
                    <a:rect l="0" t="0" r="r" b="b"/>
                    <a:pathLst>
                      <a:path w="42" h="44">
                        <a:moveTo>
                          <a:pt x="0" y="21"/>
                        </a:moveTo>
                        <a:cubicBezTo>
                          <a:pt x="4" y="17"/>
                          <a:pt x="7" y="11"/>
                          <a:pt x="12" y="9"/>
                        </a:cubicBezTo>
                        <a:cubicBezTo>
                          <a:pt x="42" y="0"/>
                          <a:pt x="23" y="44"/>
                          <a:pt x="0" y="21"/>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27" name="Freeform 110"/>
                  <p:cNvSpPr>
                    <a:spLocks/>
                  </p:cNvSpPr>
                  <p:nvPr/>
                </p:nvSpPr>
                <p:spPr bwMode="ltGray">
                  <a:xfrm>
                    <a:off x="3936" y="295"/>
                    <a:ext cx="14" cy="10"/>
                  </a:xfrm>
                  <a:custGeom>
                    <a:avLst/>
                    <a:gdLst>
                      <a:gd name="T0" fmla="*/ 3 w 31"/>
                      <a:gd name="T1" fmla="*/ 7 h 30"/>
                      <a:gd name="T2" fmla="*/ 14 w 31"/>
                      <a:gd name="T3" fmla="*/ 3 h 30"/>
                      <a:gd name="T4" fmla="*/ 3 w 31"/>
                      <a:gd name="T5" fmla="*/ 7 h 30"/>
                      <a:gd name="T6" fmla="*/ 0 60000 65536"/>
                      <a:gd name="T7" fmla="*/ 0 60000 65536"/>
                      <a:gd name="T8" fmla="*/ 0 60000 65536"/>
                    </a:gdLst>
                    <a:ahLst/>
                    <a:cxnLst>
                      <a:cxn ang="T6">
                        <a:pos x="T0" y="T1"/>
                      </a:cxn>
                      <a:cxn ang="T7">
                        <a:pos x="T2" y="T3"/>
                      </a:cxn>
                      <a:cxn ang="T8">
                        <a:pos x="T4" y="T5"/>
                      </a:cxn>
                    </a:cxnLst>
                    <a:rect l="0" t="0" r="r" b="b"/>
                    <a:pathLst>
                      <a:path w="31" h="30">
                        <a:moveTo>
                          <a:pt x="7" y="22"/>
                        </a:moveTo>
                        <a:cubicBezTo>
                          <a:pt x="0" y="0"/>
                          <a:pt x="15" y="6"/>
                          <a:pt x="31" y="10"/>
                        </a:cubicBezTo>
                        <a:cubicBezTo>
                          <a:pt x="14" y="16"/>
                          <a:pt x="15" y="30"/>
                          <a:pt x="7" y="22"/>
                        </a:cubicBez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grpSp>
            <p:nvGrpSpPr>
              <p:cNvPr id="1036" name="Group 111"/>
              <p:cNvGrpSpPr>
                <a:grpSpLocks/>
              </p:cNvGrpSpPr>
              <p:nvPr/>
            </p:nvGrpSpPr>
            <p:grpSpPr bwMode="auto">
              <a:xfrm>
                <a:off x="798" y="111"/>
                <a:ext cx="4702" cy="418"/>
                <a:chOff x="798" y="255"/>
                <a:chExt cx="4702" cy="418"/>
              </a:xfrm>
            </p:grpSpPr>
            <p:sp>
              <p:nvSpPr>
                <p:cNvPr id="1063" name="Line 112"/>
                <p:cNvSpPr>
                  <a:spLocks noChangeShapeType="1"/>
                </p:cNvSpPr>
                <p:nvPr/>
              </p:nvSpPr>
              <p:spPr bwMode="white">
                <a:xfrm>
                  <a:off x="798" y="476"/>
                  <a:ext cx="4702" cy="0"/>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4" name="Line 113"/>
                <p:cNvSpPr>
                  <a:spLocks noChangeShapeType="1"/>
                </p:cNvSpPr>
                <p:nvPr/>
              </p:nvSpPr>
              <p:spPr bwMode="white">
                <a:xfrm>
                  <a:off x="1026"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5" name="Line 114"/>
                <p:cNvSpPr>
                  <a:spLocks noChangeShapeType="1"/>
                </p:cNvSpPr>
                <p:nvPr/>
              </p:nvSpPr>
              <p:spPr bwMode="white">
                <a:xfrm>
                  <a:off x="1254"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6" name="Line 115"/>
                <p:cNvSpPr>
                  <a:spLocks noChangeShapeType="1"/>
                </p:cNvSpPr>
                <p:nvPr/>
              </p:nvSpPr>
              <p:spPr bwMode="white">
                <a:xfrm>
                  <a:off x="1482"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7" name="Line 116"/>
                <p:cNvSpPr>
                  <a:spLocks noChangeShapeType="1"/>
                </p:cNvSpPr>
                <p:nvPr/>
              </p:nvSpPr>
              <p:spPr bwMode="white">
                <a:xfrm>
                  <a:off x="1710"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8" name="Line 117"/>
                <p:cNvSpPr>
                  <a:spLocks noChangeShapeType="1"/>
                </p:cNvSpPr>
                <p:nvPr/>
              </p:nvSpPr>
              <p:spPr bwMode="white">
                <a:xfrm>
                  <a:off x="1938"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9" name="Line 118"/>
                <p:cNvSpPr>
                  <a:spLocks noChangeShapeType="1"/>
                </p:cNvSpPr>
                <p:nvPr/>
              </p:nvSpPr>
              <p:spPr bwMode="white">
                <a:xfrm>
                  <a:off x="2166"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0" name="Line 119"/>
                <p:cNvSpPr>
                  <a:spLocks noChangeShapeType="1"/>
                </p:cNvSpPr>
                <p:nvPr/>
              </p:nvSpPr>
              <p:spPr bwMode="white">
                <a:xfrm>
                  <a:off x="2394"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1" name="Line 120"/>
                <p:cNvSpPr>
                  <a:spLocks noChangeShapeType="1"/>
                </p:cNvSpPr>
                <p:nvPr/>
              </p:nvSpPr>
              <p:spPr bwMode="white">
                <a:xfrm>
                  <a:off x="2622"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2" name="Line 121"/>
                <p:cNvSpPr>
                  <a:spLocks noChangeShapeType="1"/>
                </p:cNvSpPr>
                <p:nvPr/>
              </p:nvSpPr>
              <p:spPr bwMode="white">
                <a:xfrm>
                  <a:off x="2850"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3" name="Line 122"/>
                <p:cNvSpPr>
                  <a:spLocks noChangeShapeType="1"/>
                </p:cNvSpPr>
                <p:nvPr/>
              </p:nvSpPr>
              <p:spPr bwMode="white">
                <a:xfrm>
                  <a:off x="3078"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4" name="Line 123"/>
                <p:cNvSpPr>
                  <a:spLocks noChangeShapeType="1"/>
                </p:cNvSpPr>
                <p:nvPr/>
              </p:nvSpPr>
              <p:spPr bwMode="white">
                <a:xfrm>
                  <a:off x="3306"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5" name="Line 124"/>
                <p:cNvSpPr>
                  <a:spLocks noChangeShapeType="1"/>
                </p:cNvSpPr>
                <p:nvPr/>
              </p:nvSpPr>
              <p:spPr bwMode="white">
                <a:xfrm>
                  <a:off x="3534"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6" name="Line 125"/>
                <p:cNvSpPr>
                  <a:spLocks noChangeShapeType="1"/>
                </p:cNvSpPr>
                <p:nvPr/>
              </p:nvSpPr>
              <p:spPr bwMode="white">
                <a:xfrm>
                  <a:off x="3762"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7" name="Line 126"/>
                <p:cNvSpPr>
                  <a:spLocks noChangeShapeType="1"/>
                </p:cNvSpPr>
                <p:nvPr/>
              </p:nvSpPr>
              <p:spPr bwMode="white">
                <a:xfrm>
                  <a:off x="3990"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8" name="Line 127"/>
                <p:cNvSpPr>
                  <a:spLocks noChangeShapeType="1"/>
                </p:cNvSpPr>
                <p:nvPr/>
              </p:nvSpPr>
              <p:spPr bwMode="white">
                <a:xfrm>
                  <a:off x="4218"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9" name="Line 128"/>
                <p:cNvSpPr>
                  <a:spLocks noChangeShapeType="1"/>
                </p:cNvSpPr>
                <p:nvPr/>
              </p:nvSpPr>
              <p:spPr bwMode="white">
                <a:xfrm>
                  <a:off x="4446"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0" name="Line 129"/>
                <p:cNvSpPr>
                  <a:spLocks noChangeShapeType="1"/>
                </p:cNvSpPr>
                <p:nvPr/>
              </p:nvSpPr>
              <p:spPr bwMode="white">
                <a:xfrm>
                  <a:off x="4674"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1" name="Line 130"/>
                <p:cNvSpPr>
                  <a:spLocks noChangeShapeType="1"/>
                </p:cNvSpPr>
                <p:nvPr/>
              </p:nvSpPr>
              <p:spPr bwMode="white">
                <a:xfrm>
                  <a:off x="4902"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2" name="Line 131"/>
                <p:cNvSpPr>
                  <a:spLocks noChangeShapeType="1"/>
                </p:cNvSpPr>
                <p:nvPr/>
              </p:nvSpPr>
              <p:spPr bwMode="white">
                <a:xfrm>
                  <a:off x="5130"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3" name="Line 132"/>
                <p:cNvSpPr>
                  <a:spLocks noChangeShapeType="1"/>
                </p:cNvSpPr>
                <p:nvPr/>
              </p:nvSpPr>
              <p:spPr bwMode="white">
                <a:xfrm>
                  <a:off x="5358" y="255"/>
                  <a:ext cx="0" cy="418"/>
                </a:xfrm>
                <a:prstGeom prst="line">
                  <a:avLst/>
                </a:prstGeom>
                <a:noFill/>
                <a:ln w="9525">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037" name="Group 133"/>
              <p:cNvGrpSpPr>
                <a:grpSpLocks/>
              </p:cNvGrpSpPr>
              <p:nvPr/>
            </p:nvGrpSpPr>
            <p:grpSpPr bwMode="auto">
              <a:xfrm>
                <a:off x="1208" y="109"/>
                <a:ext cx="3694" cy="423"/>
                <a:chOff x="1034" y="245"/>
                <a:chExt cx="3694" cy="423"/>
              </a:xfrm>
            </p:grpSpPr>
            <p:sp>
              <p:nvSpPr>
                <p:cNvPr id="1038" name="Line 134"/>
                <p:cNvSpPr>
                  <a:spLocks noChangeShapeType="1"/>
                </p:cNvSpPr>
                <p:nvPr/>
              </p:nvSpPr>
              <p:spPr bwMode="ltGray">
                <a:xfrm>
                  <a:off x="2676" y="246"/>
                  <a:ext cx="0" cy="142"/>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9" name="Line 135"/>
                <p:cNvSpPr>
                  <a:spLocks noChangeShapeType="1"/>
                </p:cNvSpPr>
                <p:nvPr/>
              </p:nvSpPr>
              <p:spPr bwMode="ltGray">
                <a:xfrm>
                  <a:off x="2798" y="468"/>
                  <a:ext cx="70"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0" name="Line 136"/>
                <p:cNvSpPr>
                  <a:spLocks noChangeShapeType="1"/>
                </p:cNvSpPr>
                <p:nvPr/>
              </p:nvSpPr>
              <p:spPr bwMode="ltGray">
                <a:xfrm>
                  <a:off x="2904" y="486"/>
                  <a:ext cx="0" cy="28"/>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1" name="Line 137"/>
                <p:cNvSpPr>
                  <a:spLocks noChangeShapeType="1"/>
                </p:cNvSpPr>
                <p:nvPr/>
              </p:nvSpPr>
              <p:spPr bwMode="ltGray">
                <a:xfrm>
                  <a:off x="3132" y="586"/>
                  <a:ext cx="0" cy="79"/>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2" name="Line 138"/>
                <p:cNvSpPr>
                  <a:spLocks noChangeShapeType="1"/>
                </p:cNvSpPr>
                <p:nvPr/>
              </p:nvSpPr>
              <p:spPr bwMode="ltGray">
                <a:xfrm>
                  <a:off x="3816" y="358"/>
                  <a:ext cx="0" cy="18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3" name="Line 139"/>
                <p:cNvSpPr>
                  <a:spLocks noChangeShapeType="1"/>
                </p:cNvSpPr>
                <p:nvPr/>
              </p:nvSpPr>
              <p:spPr bwMode="ltGray">
                <a:xfrm>
                  <a:off x="3722" y="468"/>
                  <a:ext cx="348"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4" name="Line 140"/>
                <p:cNvSpPr>
                  <a:spLocks noChangeShapeType="1"/>
                </p:cNvSpPr>
                <p:nvPr/>
              </p:nvSpPr>
              <p:spPr bwMode="ltGray">
                <a:xfrm>
                  <a:off x="4044" y="372"/>
                  <a:ext cx="0" cy="294"/>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5" name="Line 141"/>
                <p:cNvSpPr>
                  <a:spLocks noChangeShapeType="1"/>
                </p:cNvSpPr>
                <p:nvPr/>
              </p:nvSpPr>
              <p:spPr bwMode="ltGray">
                <a:xfrm flipV="1">
                  <a:off x="4046" y="248"/>
                  <a:ext cx="0" cy="5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6" name="Line 142"/>
                <p:cNvSpPr>
                  <a:spLocks noChangeShapeType="1"/>
                </p:cNvSpPr>
                <p:nvPr/>
              </p:nvSpPr>
              <p:spPr bwMode="ltGray">
                <a:xfrm flipV="1">
                  <a:off x="4272" y="246"/>
                  <a:ext cx="0" cy="182"/>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7" name="Line 143"/>
                <p:cNvSpPr>
                  <a:spLocks noChangeShapeType="1"/>
                </p:cNvSpPr>
                <p:nvPr/>
              </p:nvSpPr>
              <p:spPr bwMode="ltGray">
                <a:xfrm flipH="1">
                  <a:off x="4422" y="468"/>
                  <a:ext cx="78"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8" name="Line 144"/>
                <p:cNvSpPr>
                  <a:spLocks noChangeShapeType="1"/>
                </p:cNvSpPr>
                <p:nvPr/>
              </p:nvSpPr>
              <p:spPr bwMode="ltGray">
                <a:xfrm flipH="1">
                  <a:off x="4290" y="468"/>
                  <a:ext cx="62"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9" name="Line 145"/>
                <p:cNvSpPr>
                  <a:spLocks noChangeShapeType="1"/>
                </p:cNvSpPr>
                <p:nvPr/>
              </p:nvSpPr>
              <p:spPr bwMode="ltGray">
                <a:xfrm flipV="1">
                  <a:off x="4500" y="246"/>
                  <a:ext cx="0" cy="27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0" name="Line 146"/>
                <p:cNvSpPr>
                  <a:spLocks noChangeShapeType="1"/>
                </p:cNvSpPr>
                <p:nvPr/>
              </p:nvSpPr>
              <p:spPr bwMode="ltGray">
                <a:xfrm>
                  <a:off x="4728" y="606"/>
                  <a:ext cx="0" cy="34"/>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1" name="Line 147"/>
                <p:cNvSpPr>
                  <a:spLocks noChangeShapeType="1"/>
                </p:cNvSpPr>
                <p:nvPr/>
              </p:nvSpPr>
              <p:spPr bwMode="ltGray">
                <a:xfrm>
                  <a:off x="1992" y="250"/>
                  <a:ext cx="0" cy="62"/>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2" name="Line 148"/>
                <p:cNvSpPr>
                  <a:spLocks noChangeShapeType="1"/>
                </p:cNvSpPr>
                <p:nvPr/>
              </p:nvSpPr>
              <p:spPr bwMode="ltGray">
                <a:xfrm>
                  <a:off x="1764" y="247"/>
                  <a:ext cx="0" cy="337"/>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3" name="Line 149"/>
                <p:cNvSpPr>
                  <a:spLocks noChangeShapeType="1"/>
                </p:cNvSpPr>
                <p:nvPr/>
              </p:nvSpPr>
              <p:spPr bwMode="ltGray">
                <a:xfrm flipH="1">
                  <a:off x="1738" y="468"/>
                  <a:ext cx="68"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4" name="Line 150"/>
                <p:cNvSpPr>
                  <a:spLocks noChangeShapeType="1"/>
                </p:cNvSpPr>
                <p:nvPr/>
              </p:nvSpPr>
              <p:spPr bwMode="ltGray">
                <a:xfrm>
                  <a:off x="1604" y="468"/>
                  <a:ext cx="60"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5" name="Line 151"/>
                <p:cNvSpPr>
                  <a:spLocks noChangeShapeType="1"/>
                </p:cNvSpPr>
                <p:nvPr/>
              </p:nvSpPr>
              <p:spPr bwMode="ltGray">
                <a:xfrm flipH="1">
                  <a:off x="1404" y="468"/>
                  <a:ext cx="82"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6" name="Line 152"/>
                <p:cNvSpPr>
                  <a:spLocks noChangeShapeType="1"/>
                </p:cNvSpPr>
                <p:nvPr/>
              </p:nvSpPr>
              <p:spPr bwMode="ltGray">
                <a:xfrm>
                  <a:off x="1034" y="468"/>
                  <a:ext cx="348"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7" name="Line 153"/>
                <p:cNvSpPr>
                  <a:spLocks noChangeShapeType="1"/>
                </p:cNvSpPr>
                <p:nvPr/>
              </p:nvSpPr>
              <p:spPr bwMode="ltGray">
                <a:xfrm>
                  <a:off x="1306" y="370"/>
                  <a:ext cx="0" cy="298"/>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8" name="Line 154"/>
                <p:cNvSpPr>
                  <a:spLocks noChangeShapeType="1"/>
                </p:cNvSpPr>
                <p:nvPr/>
              </p:nvSpPr>
              <p:spPr bwMode="ltGray">
                <a:xfrm>
                  <a:off x="1080" y="388"/>
                  <a:ext cx="0" cy="156"/>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9" name="Line 155"/>
                <p:cNvSpPr>
                  <a:spLocks noChangeShapeType="1"/>
                </p:cNvSpPr>
                <p:nvPr/>
              </p:nvSpPr>
              <p:spPr bwMode="ltGray">
                <a:xfrm flipH="1" flipV="1">
                  <a:off x="1308" y="245"/>
                  <a:ext cx="0" cy="27"/>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0" name="Line 156"/>
                <p:cNvSpPr>
                  <a:spLocks noChangeShapeType="1"/>
                </p:cNvSpPr>
                <p:nvPr/>
              </p:nvSpPr>
              <p:spPr bwMode="ltGray">
                <a:xfrm>
                  <a:off x="1536" y="316"/>
                  <a:ext cx="0" cy="96"/>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1" name="Line 157"/>
                <p:cNvSpPr>
                  <a:spLocks noChangeShapeType="1"/>
                </p:cNvSpPr>
                <p:nvPr/>
              </p:nvSpPr>
              <p:spPr bwMode="ltGray">
                <a:xfrm flipV="1">
                  <a:off x="1536" y="247"/>
                  <a:ext cx="0" cy="22"/>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2" name="Line 158"/>
                <p:cNvSpPr>
                  <a:spLocks noChangeShapeType="1"/>
                </p:cNvSpPr>
                <p:nvPr/>
              </p:nvSpPr>
              <p:spPr bwMode="ltGray">
                <a:xfrm>
                  <a:off x="4095" y="467"/>
                  <a:ext cx="80"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pic>
          <p:nvPicPr>
            <p:cNvPr id="1033" name="Picture 159" descr="earth"/>
            <p:cNvPicPr>
              <a:picLocks noChangeAspect="1" noChangeArrowheads="1"/>
            </p:cNvPicPr>
            <p:nvPr userDrawn="1"/>
          </p:nvPicPr>
          <p:blipFill>
            <a:blip r:embed="rId13">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165" y="55"/>
              <a:ext cx="562" cy="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3923" r:id="rId1"/>
    <p:sldLayoutId id="2147483924" r:id="rId2"/>
    <p:sldLayoutId id="2147483915" r:id="rId3"/>
    <p:sldLayoutId id="2147483916" r:id="rId4"/>
    <p:sldLayoutId id="2147483917" r:id="rId5"/>
    <p:sldLayoutId id="2147483925" r:id="rId6"/>
    <p:sldLayoutId id="2147483918" r:id="rId7"/>
    <p:sldLayoutId id="2147483919" r:id="rId8"/>
    <p:sldLayoutId id="2147483920" r:id="rId9"/>
    <p:sldLayoutId id="2147483921" r:id="rId10"/>
    <p:sldLayoutId id="2147483922" r:id="rId11"/>
  </p:sldLayoutIdLst>
  <p:hf hdr="0" dt="0"/>
  <p:txStyles>
    <p:titleStyle>
      <a:lvl1pPr algn="l" rtl="0" eaLnBrk="0" fontAlgn="base" hangingPunct="0">
        <a:spcBef>
          <a:spcPct val="0"/>
        </a:spcBef>
        <a:spcAft>
          <a:spcPct val="0"/>
        </a:spcAft>
        <a:defRPr sz="4400" b="1" i="1">
          <a:solidFill>
            <a:schemeClr val="tx2"/>
          </a:solidFill>
          <a:latin typeface="+mj-lt"/>
          <a:ea typeface="+mj-ea"/>
          <a:cs typeface="+mj-cs"/>
        </a:defRPr>
      </a:lvl1pPr>
      <a:lvl2pPr algn="l" rtl="0" eaLnBrk="0" fontAlgn="base" hangingPunct="0">
        <a:spcBef>
          <a:spcPct val="0"/>
        </a:spcBef>
        <a:spcAft>
          <a:spcPct val="0"/>
        </a:spcAft>
        <a:defRPr sz="4400" b="1" i="1">
          <a:solidFill>
            <a:schemeClr val="tx2"/>
          </a:solidFill>
          <a:latin typeface="Times New Roman" pitchFamily="18" charset="0"/>
        </a:defRPr>
      </a:lvl2pPr>
      <a:lvl3pPr algn="l" rtl="0" eaLnBrk="0" fontAlgn="base" hangingPunct="0">
        <a:spcBef>
          <a:spcPct val="0"/>
        </a:spcBef>
        <a:spcAft>
          <a:spcPct val="0"/>
        </a:spcAft>
        <a:defRPr sz="4400" b="1" i="1">
          <a:solidFill>
            <a:schemeClr val="tx2"/>
          </a:solidFill>
          <a:latin typeface="Times New Roman" pitchFamily="18" charset="0"/>
        </a:defRPr>
      </a:lvl3pPr>
      <a:lvl4pPr algn="l" rtl="0" eaLnBrk="0" fontAlgn="base" hangingPunct="0">
        <a:spcBef>
          <a:spcPct val="0"/>
        </a:spcBef>
        <a:spcAft>
          <a:spcPct val="0"/>
        </a:spcAft>
        <a:defRPr sz="4400" b="1" i="1">
          <a:solidFill>
            <a:schemeClr val="tx2"/>
          </a:solidFill>
          <a:latin typeface="Times New Roman" pitchFamily="18" charset="0"/>
        </a:defRPr>
      </a:lvl4pPr>
      <a:lvl5pPr algn="l" rtl="0" eaLnBrk="0" fontAlgn="base" hangingPunct="0">
        <a:spcBef>
          <a:spcPct val="0"/>
        </a:spcBef>
        <a:spcAft>
          <a:spcPct val="0"/>
        </a:spcAft>
        <a:defRPr sz="4400" b="1" i="1">
          <a:solidFill>
            <a:schemeClr val="tx2"/>
          </a:solidFill>
          <a:latin typeface="Times New Roman" pitchFamily="18" charset="0"/>
        </a:defRPr>
      </a:lvl5pPr>
      <a:lvl6pPr marL="457200" algn="l" rtl="0" eaLnBrk="1" fontAlgn="base" hangingPunct="1">
        <a:spcBef>
          <a:spcPct val="0"/>
        </a:spcBef>
        <a:spcAft>
          <a:spcPct val="0"/>
        </a:spcAft>
        <a:defRPr sz="4400" i="1">
          <a:solidFill>
            <a:schemeClr val="tx2"/>
          </a:solidFill>
          <a:latin typeface="Times New Roman" pitchFamily="18" charset="0"/>
        </a:defRPr>
      </a:lvl6pPr>
      <a:lvl7pPr marL="914400" algn="l" rtl="0" eaLnBrk="1" fontAlgn="base" hangingPunct="1">
        <a:spcBef>
          <a:spcPct val="0"/>
        </a:spcBef>
        <a:spcAft>
          <a:spcPct val="0"/>
        </a:spcAft>
        <a:defRPr sz="4400" i="1">
          <a:solidFill>
            <a:schemeClr val="tx2"/>
          </a:solidFill>
          <a:latin typeface="Times New Roman" pitchFamily="18" charset="0"/>
        </a:defRPr>
      </a:lvl7pPr>
      <a:lvl8pPr marL="1371600" algn="l" rtl="0" eaLnBrk="1" fontAlgn="base" hangingPunct="1">
        <a:spcBef>
          <a:spcPct val="0"/>
        </a:spcBef>
        <a:spcAft>
          <a:spcPct val="0"/>
        </a:spcAft>
        <a:defRPr sz="4400" i="1">
          <a:solidFill>
            <a:schemeClr val="tx2"/>
          </a:solidFill>
          <a:latin typeface="Times New Roman" pitchFamily="18" charset="0"/>
        </a:defRPr>
      </a:lvl8pPr>
      <a:lvl9pPr marL="1828800" algn="l" rtl="0" eaLnBrk="1" fontAlgn="base" hangingPunct="1">
        <a:spcBef>
          <a:spcPct val="0"/>
        </a:spcBef>
        <a:spcAft>
          <a:spcPct val="0"/>
        </a:spcAft>
        <a:defRPr sz="4400" i="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Blip>
          <a:blip r:embed="rId14"/>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75000"/>
        <a:buBlip>
          <a:blip r:embed="rId15"/>
        </a:buBli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6.xml"/><Relationship Id="rId5" Type="http://schemas.openxmlformats.org/officeDocument/2006/relationships/image" Target="../media/image5.jpe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2" Type="http://schemas.openxmlformats.org/officeDocument/2006/relationships/hyperlink" Target="https://www.borsaistanbul.com/en/sayfa/3072/futures"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7.emf"/><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customXml" Target="../ink/ink1.xml"/><Relationship Id="rId5" Type="http://schemas.openxmlformats.org/officeDocument/2006/relationships/chart" Target="../charts/chart1.xml"/><Relationship Id="rId4" Type="http://schemas.openxmlformats.org/officeDocument/2006/relationships/image" Target="../media/image3.png"/></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3.png"/></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2057400"/>
            <a:ext cx="6934200" cy="2819400"/>
          </a:xfrm>
        </p:spPr>
        <p:txBody>
          <a:bodyPr/>
          <a:lstStyle/>
          <a:p>
            <a:pPr eaLnBrk="1" fontAlgn="auto" hangingPunct="1">
              <a:spcAft>
                <a:spcPts val="0"/>
              </a:spcAft>
              <a:defRPr/>
            </a:pPr>
            <a:r>
              <a:rPr lang="en-US" dirty="0" smtClean="0">
                <a:solidFill>
                  <a:schemeClr val="tx2">
                    <a:satMod val="130000"/>
                  </a:schemeClr>
                </a:solidFill>
              </a:rPr>
              <a:t>Chapter 1</a:t>
            </a:r>
            <a:br>
              <a:rPr lang="en-US" dirty="0" smtClean="0">
                <a:solidFill>
                  <a:schemeClr val="tx2">
                    <a:satMod val="130000"/>
                  </a:schemeClr>
                </a:solidFill>
              </a:rPr>
            </a:br>
            <a:r>
              <a:rPr lang="en-US" dirty="0" smtClean="0">
                <a:solidFill>
                  <a:schemeClr val="tx2">
                    <a:satMod val="130000"/>
                  </a:schemeClr>
                </a:solidFill>
              </a:rPr>
              <a:t>Introduction</a:t>
            </a:r>
            <a:endParaRPr lang="en-US" dirty="0">
              <a:solidFill>
                <a:schemeClr val="tx2">
                  <a:satMod val="130000"/>
                </a:schemeClr>
              </a:solidFill>
            </a:endParaRPr>
          </a:p>
        </p:txBody>
      </p:sp>
      <p:sp>
        <p:nvSpPr>
          <p:cNvPr id="5123" name="Footer Placeholder 4"/>
          <p:cNvSpPr>
            <a:spLocks noGrp="1"/>
          </p:cNvSpPr>
          <p:nvPr>
            <p:ph type="ftr" sz="quarter" idx="11"/>
          </p:nvPr>
        </p:nvSpPr>
        <p:spPr>
          <a:xfrm>
            <a:off x="2209800" y="6324600"/>
            <a:ext cx="48768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smtClean="0">
              <a:latin typeface="Arial" panose="020B0604020202020204" pitchFamily="34" charset="0"/>
              <a:cs typeface="Arial" panose="020B0604020202020204" pitchFamily="34" charset="0"/>
            </a:endParaRPr>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53E2B1F2-23AF-4AB4-8869-A0BF66C27AA4}" type="slidenum">
              <a:rPr lang="en-US" altLang="en-US" sz="1400">
                <a:latin typeface="Arial" panose="020B0604020202020204" pitchFamily="34" charset="0"/>
              </a:rPr>
              <a:pPr eaLnBrk="1" hangingPunct="1">
                <a:spcBef>
                  <a:spcPct val="0"/>
                </a:spcBef>
                <a:buFontTx/>
                <a:buNone/>
              </a:pPr>
              <a:t>1</a:t>
            </a:fld>
            <a:endParaRPr lang="en-US" altLang="en-US" sz="1400">
              <a:latin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063" y="762000"/>
            <a:ext cx="7772400" cy="1143000"/>
          </a:xfrm>
        </p:spPr>
        <p:txBody>
          <a:bodyPr>
            <a:normAutofit/>
          </a:bodyPr>
          <a:lstStyle/>
          <a:p>
            <a:pPr eaLnBrk="1" fontAlgn="auto" hangingPunct="1">
              <a:spcAft>
                <a:spcPts val="0"/>
              </a:spcAft>
              <a:defRPr/>
            </a:pPr>
            <a:r>
              <a:rPr lang="en-US" sz="3200" dirty="0" smtClean="0">
                <a:solidFill>
                  <a:schemeClr val="tx2">
                    <a:satMod val="130000"/>
                  </a:schemeClr>
                </a:solidFill>
              </a:rPr>
              <a:t>Size of OTC and Exchange-Traded Markets</a:t>
            </a:r>
            <a:br>
              <a:rPr lang="en-US" sz="3200" dirty="0" smtClean="0">
                <a:solidFill>
                  <a:schemeClr val="tx2">
                    <a:satMod val="130000"/>
                  </a:schemeClr>
                </a:solidFill>
              </a:rPr>
            </a:br>
            <a:r>
              <a:rPr lang="en-US" sz="2400" dirty="0" smtClean="0">
                <a:solidFill>
                  <a:schemeClr val="tx2">
                    <a:satMod val="130000"/>
                  </a:schemeClr>
                </a:solidFill>
              </a:rPr>
              <a:t>(Figure 1.1, Page 5)</a:t>
            </a:r>
            <a:endParaRPr lang="en-US" sz="2400" dirty="0">
              <a:solidFill>
                <a:schemeClr val="tx2">
                  <a:satMod val="130000"/>
                </a:schemeClr>
              </a:solidFill>
            </a:endParaRPr>
          </a:p>
        </p:txBody>
      </p:sp>
      <p:sp>
        <p:nvSpPr>
          <p:cNvPr id="11267" name="Footer Placeholder 2"/>
          <p:cNvSpPr>
            <a:spLocks noGrp="1"/>
          </p:cNvSpPr>
          <p:nvPr>
            <p:ph type="ftr" sz="quarter" idx="11"/>
          </p:nvPr>
        </p:nvSpPr>
        <p:spPr>
          <a:xfrm>
            <a:off x="1905000" y="6324600"/>
            <a:ext cx="5181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smtClean="0">
              <a:latin typeface="Arial" panose="020B0604020202020204" pitchFamily="34" charset="0"/>
              <a:cs typeface="Arial" panose="020B0604020202020204" pitchFamily="34" charset="0"/>
            </a:endParaRPr>
          </a:p>
        </p:txBody>
      </p:sp>
      <p:sp>
        <p:nvSpPr>
          <p:cNvPr id="1126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637A427E-DCF9-47F0-818D-04220AAFE7E4}" type="slidenum">
              <a:rPr lang="en-US" altLang="en-US" sz="1400">
                <a:latin typeface="Arial" panose="020B0604020202020204" pitchFamily="34" charset="0"/>
              </a:rPr>
              <a:pPr eaLnBrk="1" hangingPunct="1">
                <a:spcBef>
                  <a:spcPct val="0"/>
                </a:spcBef>
                <a:buFontTx/>
                <a:buNone/>
              </a:pPr>
              <a:t>10</a:t>
            </a:fld>
            <a:endParaRPr lang="en-US" altLang="en-US" sz="1400">
              <a:latin typeface="Arial" panose="020B0604020202020204" pitchFamily="34" charset="0"/>
            </a:endParaRPr>
          </a:p>
        </p:txBody>
      </p:sp>
      <p:sp>
        <p:nvSpPr>
          <p:cNvPr id="11269" name="Text Box 6"/>
          <p:cNvSpPr txBox="1">
            <a:spLocks noChangeArrowheads="1"/>
          </p:cNvSpPr>
          <p:nvPr/>
        </p:nvSpPr>
        <p:spPr bwMode="auto">
          <a:xfrm>
            <a:off x="1143000" y="5715000"/>
            <a:ext cx="71739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50000"/>
              </a:spcBef>
              <a:buFontTx/>
              <a:buNone/>
            </a:pPr>
            <a:r>
              <a:rPr lang="en-US" altLang="en-US" sz="1600">
                <a:latin typeface="Times New Roman" panose="02020603050405020304" pitchFamily="18" charset="0"/>
              </a:rPr>
              <a:t>Source: Bank for International Settlements. Chart shows total principal amounts for OTC market and value of underlying assets for exchange market</a:t>
            </a:r>
          </a:p>
        </p:txBody>
      </p:sp>
      <p:pic>
        <p:nvPicPr>
          <p:cNvPr id="11270"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7650" y="1676400"/>
            <a:ext cx="8624888" cy="381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CA" smtClean="0"/>
              <a:t>Options, Futures, and Other Derivatives, 9th Edition, Copyright © John C. Hull 2014</a:t>
            </a:r>
            <a:endParaRPr lang="en-US"/>
          </a:p>
        </p:txBody>
      </p:sp>
      <p:sp>
        <p:nvSpPr>
          <p:cNvPr id="4" name="Slide Number Placeholder 3"/>
          <p:cNvSpPr>
            <a:spLocks noGrp="1"/>
          </p:cNvSpPr>
          <p:nvPr>
            <p:ph type="sldNum" sz="quarter" idx="12"/>
          </p:nvPr>
        </p:nvSpPr>
        <p:spPr/>
        <p:txBody>
          <a:bodyPr/>
          <a:lstStyle/>
          <a:p>
            <a:fld id="{76B67295-A7B3-4649-9C90-84824C0F5D70}" type="slidenum">
              <a:rPr lang="en-US" altLang="en-US" smtClean="0"/>
              <a:pPr/>
              <a:t>11</a:t>
            </a:fld>
            <a:endParaRPr lang="en-US" altLang="en-US"/>
          </a:p>
        </p:txBody>
      </p:sp>
      <p:pic>
        <p:nvPicPr>
          <p:cNvPr id="5" name="Picture 4"/>
          <p:cNvPicPr/>
          <p:nvPr/>
        </p:nvPicPr>
        <p:blipFill>
          <a:blip r:embed="rId2"/>
          <a:stretch>
            <a:fillRect/>
          </a:stretch>
        </p:blipFill>
        <p:spPr>
          <a:xfrm>
            <a:off x="1371600" y="990600"/>
            <a:ext cx="6553200" cy="5029199"/>
          </a:xfrm>
          <a:prstGeom prst="rect">
            <a:avLst/>
          </a:prstGeom>
        </p:spPr>
      </p:pic>
    </p:spTree>
    <p:extLst>
      <p:ext uri="{BB962C8B-B14F-4D97-AF65-F5344CB8AC3E}">
        <p14:creationId xmlns:p14="http://schemas.microsoft.com/office/powerpoint/2010/main" val="39054857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CA" altLang="en-US" dirty="0" smtClean="0"/>
              <a:t>The Lehman Bankruptcy </a:t>
            </a:r>
            <a:r>
              <a:rPr lang="en-CA" altLang="en-US" sz="2000" dirty="0" smtClean="0"/>
              <a:t>(Business Snapshot 1.1, pg. 4)</a:t>
            </a:r>
            <a:endParaRPr lang="en-US" altLang="en-US" sz="2000" dirty="0" smtClean="0"/>
          </a:p>
        </p:txBody>
      </p:sp>
      <p:sp>
        <p:nvSpPr>
          <p:cNvPr id="12291" name="Content Placeholder 4"/>
          <p:cNvSpPr>
            <a:spLocks noGrp="1"/>
          </p:cNvSpPr>
          <p:nvPr>
            <p:ph idx="1"/>
          </p:nvPr>
        </p:nvSpPr>
        <p:spPr>
          <a:xfrm>
            <a:off x="762000" y="2133600"/>
            <a:ext cx="7543800" cy="3733800"/>
          </a:xfrm>
        </p:spPr>
        <p:txBody>
          <a:bodyPr/>
          <a:lstStyle/>
          <a:p>
            <a:r>
              <a:rPr lang="en-CA" altLang="en-US" sz="2200" dirty="0" smtClean="0"/>
              <a:t>Lehman’s filed for bankruptcy on September 15, 2008. This was the biggest bankruptcy in US history</a:t>
            </a:r>
          </a:p>
          <a:p>
            <a:r>
              <a:rPr lang="en-CA" altLang="en-US" sz="2200" dirty="0" smtClean="0"/>
              <a:t>Lehman was an active participant in the OTC derivatives markets and got into financial difficulties because it took high risks and found it was unable to roll over its short term funding. What are other problems?</a:t>
            </a:r>
          </a:p>
          <a:p>
            <a:r>
              <a:rPr lang="en-CA" altLang="en-US" sz="2200" dirty="0" smtClean="0"/>
              <a:t>CRO vs CEO?</a:t>
            </a:r>
          </a:p>
          <a:p>
            <a:r>
              <a:rPr lang="en-CA" altLang="en-US" sz="2200" dirty="0" smtClean="0"/>
              <a:t>It had hundreds of thousands of transactions outstanding with about 8,000 counterparties. What is the effect/risk called as?</a:t>
            </a:r>
          </a:p>
        </p:txBody>
      </p:sp>
      <p:sp>
        <p:nvSpPr>
          <p:cNvPr id="1229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dirty="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dirty="0" smtClean="0">
              <a:latin typeface="Arial" panose="020B0604020202020204" pitchFamily="34" charset="0"/>
              <a:cs typeface="Arial" panose="020B0604020202020204" pitchFamily="34" charset="0"/>
            </a:endParaRPr>
          </a:p>
        </p:txBody>
      </p:sp>
      <p:sp>
        <p:nvSpPr>
          <p:cNvPr id="1229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D57A821C-E0E4-4DE8-B314-7C9D7B552016}" type="slidenum">
              <a:rPr lang="en-US" altLang="en-US" sz="1400">
                <a:latin typeface="Arial" panose="020B0604020202020204" pitchFamily="34" charset="0"/>
              </a:rPr>
              <a:pPr eaLnBrk="1" hangingPunct="1">
                <a:spcBef>
                  <a:spcPct val="0"/>
                </a:spcBef>
                <a:buFontTx/>
                <a:buNone/>
              </a:pPr>
              <a:t>12</a:t>
            </a:fld>
            <a:endParaRPr lang="en-US" altLang="en-US" sz="1400"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5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291">
                                            <p:txEl>
                                              <p:pRg st="1" end="1"/>
                                            </p:txEl>
                                          </p:spTgt>
                                        </p:tgtEl>
                                        <p:attrNameLst>
                                          <p:attrName>style.visibility</p:attrName>
                                        </p:attrNameLst>
                                      </p:cBhvr>
                                      <p:to>
                                        <p:strVal val="visible"/>
                                      </p:to>
                                    </p:set>
                                    <p:anim calcmode="lin" valueType="num">
                                      <p:cBhvr additive="base">
                                        <p:cTn id="13" dur="5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2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2291">
                                            <p:txEl>
                                              <p:pRg st="2" end="2"/>
                                            </p:txEl>
                                          </p:spTgt>
                                        </p:tgtEl>
                                        <p:attrNameLst>
                                          <p:attrName>style.visibility</p:attrName>
                                        </p:attrNameLst>
                                      </p:cBhvr>
                                      <p:to>
                                        <p:strVal val="visible"/>
                                      </p:to>
                                    </p:set>
                                    <p:anim calcmode="lin" valueType="num">
                                      <p:cBhvr additive="base">
                                        <p:cTn id="19" dur="5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2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2291">
                                            <p:txEl>
                                              <p:pRg st="3" end="3"/>
                                            </p:txEl>
                                          </p:spTgt>
                                        </p:tgtEl>
                                        <p:attrNameLst>
                                          <p:attrName>style.visibility</p:attrName>
                                        </p:attrNameLst>
                                      </p:cBhvr>
                                      <p:to>
                                        <p:strVal val="visible"/>
                                      </p:to>
                                    </p:set>
                                    <p:anim calcmode="lin" valueType="num">
                                      <p:cBhvr additive="base">
                                        <p:cTn id="25" dur="500" fill="hold"/>
                                        <p:tgtEl>
                                          <p:spTgt spid="1229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29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4"/>
          <p:cNvSpPr>
            <a:spLocks noGrp="1" noChangeArrowheads="1"/>
          </p:cNvSpPr>
          <p:nvPr>
            <p:ph type="title"/>
          </p:nvPr>
        </p:nvSpPr>
        <p:spPr>
          <a:xfrm>
            <a:off x="246063" y="930275"/>
            <a:ext cx="7772400" cy="822325"/>
          </a:xfrm>
        </p:spPr>
        <p:txBody>
          <a:bodyPr lIns="90488" tIns="44450" rIns="90488" bIns="44450"/>
          <a:lstStyle/>
          <a:p>
            <a:pPr eaLnBrk="1" fontAlgn="auto" hangingPunct="1">
              <a:spcAft>
                <a:spcPts val="0"/>
              </a:spcAft>
              <a:defRPr/>
            </a:pPr>
            <a:r>
              <a:rPr lang="en-US" dirty="0" smtClean="0">
                <a:solidFill>
                  <a:schemeClr val="tx2">
                    <a:satMod val="130000"/>
                  </a:schemeClr>
                </a:solidFill>
              </a:rPr>
              <a:t>How Derivatives </a:t>
            </a:r>
            <a:r>
              <a:rPr lang="en-US" dirty="0">
                <a:solidFill>
                  <a:schemeClr val="tx2">
                    <a:satMod val="130000"/>
                  </a:schemeClr>
                </a:solidFill>
              </a:rPr>
              <a:t>are Used</a:t>
            </a:r>
          </a:p>
        </p:txBody>
      </p:sp>
      <p:sp>
        <p:nvSpPr>
          <p:cNvPr id="13315" name="Rectangle 5"/>
          <p:cNvSpPr>
            <a:spLocks noGrp="1" noChangeArrowheads="1"/>
          </p:cNvSpPr>
          <p:nvPr>
            <p:ph idx="1"/>
          </p:nvPr>
        </p:nvSpPr>
        <p:spPr>
          <a:xfrm>
            <a:off x="1512888" y="1728788"/>
            <a:ext cx="6624637" cy="4103687"/>
          </a:xfrm>
        </p:spPr>
        <p:txBody>
          <a:bodyPr lIns="90488" tIns="44450" rIns="90488" bIns="44450"/>
          <a:lstStyle/>
          <a:p>
            <a:pPr eaLnBrk="1" hangingPunct="1"/>
            <a:r>
              <a:rPr lang="en-US" altLang="en-US" dirty="0" smtClean="0"/>
              <a:t>To hedge risks</a:t>
            </a:r>
          </a:p>
          <a:p>
            <a:pPr eaLnBrk="1" hangingPunct="1"/>
            <a:r>
              <a:rPr lang="en-US" altLang="en-US" dirty="0" smtClean="0"/>
              <a:t>To speculate (take a view on the future direction of the market)</a:t>
            </a:r>
          </a:p>
          <a:p>
            <a:pPr eaLnBrk="1" hangingPunct="1"/>
            <a:r>
              <a:rPr lang="en-US" altLang="en-US" dirty="0" smtClean="0"/>
              <a:t>Reduced transaction cost</a:t>
            </a:r>
          </a:p>
          <a:p>
            <a:pPr eaLnBrk="1" hangingPunct="1"/>
            <a:r>
              <a:rPr lang="en-US" altLang="en-US" dirty="0" smtClean="0"/>
              <a:t>To lock in an arbitrage profit</a:t>
            </a:r>
          </a:p>
          <a:p>
            <a:pPr eaLnBrk="1" hangingPunct="1"/>
            <a:r>
              <a:rPr lang="en-US" altLang="en-US" dirty="0" smtClean="0"/>
              <a:t>To change the nature of a liability</a:t>
            </a:r>
          </a:p>
          <a:p>
            <a:pPr eaLnBrk="1" hangingPunct="1"/>
            <a:r>
              <a:rPr lang="en-US" altLang="en-US" dirty="0" smtClean="0"/>
              <a:t>To change the nature of an investment without incurring the costs of selling one portfolio and buying another</a:t>
            </a:r>
          </a:p>
        </p:txBody>
      </p:sp>
      <p:sp>
        <p:nvSpPr>
          <p:cNvPr id="1331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smtClean="0">
              <a:latin typeface="Arial" panose="020B0604020202020204" pitchFamily="34" charset="0"/>
              <a:cs typeface="Arial" panose="020B0604020202020204" pitchFamily="34" charset="0"/>
            </a:endParaRPr>
          </a:p>
        </p:txBody>
      </p:sp>
      <p:sp>
        <p:nvSpPr>
          <p:cNvPr id="1331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A9AA1CE4-307D-427C-BE19-43A417A56DB7}" type="slidenum">
              <a:rPr lang="en-US" altLang="en-US" sz="1400">
                <a:latin typeface="Arial" panose="020B0604020202020204" pitchFamily="34" charset="0"/>
              </a:rPr>
              <a:pPr eaLnBrk="1" hangingPunct="1">
                <a:spcBef>
                  <a:spcPct val="0"/>
                </a:spcBef>
                <a:buFontTx/>
                <a:buNone/>
              </a:pPr>
              <a:t>13</a:t>
            </a:fld>
            <a:endParaRPr lang="en-US" altLang="en-US" sz="1400">
              <a:latin typeface="Arial" panose="020B0604020202020204" pitchFamily="34" charset="0"/>
            </a:endParaRPr>
          </a:p>
        </p:txBody>
      </p:sp>
      <p:sp>
        <p:nvSpPr>
          <p:cNvPr id="13318"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13319"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pPr eaLnBrk="1" fontAlgn="auto" hangingPunct="1">
              <a:spcAft>
                <a:spcPts val="0"/>
              </a:spcAft>
              <a:defRPr/>
            </a:pPr>
            <a:r>
              <a:rPr lang="en-US" dirty="0">
                <a:solidFill>
                  <a:schemeClr val="tx2">
                    <a:satMod val="130000"/>
                  </a:schemeClr>
                </a:solidFill>
              </a:rPr>
              <a:t>Foreign Exchange Quotes for </a:t>
            </a:r>
            <a:r>
              <a:rPr lang="en-US" dirty="0" smtClean="0">
                <a:solidFill>
                  <a:schemeClr val="tx2">
                    <a:satMod val="130000"/>
                  </a:schemeClr>
                </a:solidFill>
              </a:rPr>
              <a:t>GBP, May 26, 2013 </a:t>
            </a:r>
            <a:r>
              <a:rPr lang="en-US" sz="2600" dirty="0">
                <a:solidFill>
                  <a:schemeClr val="tx2">
                    <a:satMod val="130000"/>
                  </a:schemeClr>
                </a:solidFill>
              </a:rPr>
              <a:t>(See page 6</a:t>
            </a:r>
            <a:r>
              <a:rPr lang="en-US" sz="2600" dirty="0" smtClean="0">
                <a:solidFill>
                  <a:schemeClr val="tx2">
                    <a:satMod val="130000"/>
                  </a:schemeClr>
                </a:solidFill>
              </a:rPr>
              <a:t>)</a:t>
            </a:r>
            <a:endParaRPr lang="en-US" dirty="0">
              <a:solidFill>
                <a:schemeClr val="tx2">
                  <a:satMod val="130000"/>
                </a:schemeClr>
              </a:solidFill>
            </a:endParaRPr>
          </a:p>
        </p:txBody>
      </p:sp>
      <p:sp>
        <p:nvSpPr>
          <p:cNvPr id="14339"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smtClean="0">
              <a:latin typeface="Arial" panose="020B0604020202020204" pitchFamily="34" charset="0"/>
              <a:cs typeface="Arial" panose="020B0604020202020204" pitchFamily="34" charset="0"/>
            </a:endParaRP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DA170F89-8D9C-4245-AA10-F65290881CBB}" type="slidenum">
              <a:rPr lang="en-US" altLang="en-US" sz="1400">
                <a:latin typeface="Arial" panose="020B0604020202020204" pitchFamily="34" charset="0"/>
              </a:rPr>
              <a:pPr eaLnBrk="1" hangingPunct="1">
                <a:spcBef>
                  <a:spcPct val="0"/>
                </a:spcBef>
                <a:buFontTx/>
                <a:buNone/>
              </a:pPr>
              <a:t>14</a:t>
            </a:fld>
            <a:endParaRPr lang="en-US" altLang="en-US" sz="1400">
              <a:latin typeface="Arial" panose="020B0604020202020204" pitchFamily="34" charset="0"/>
            </a:endParaRPr>
          </a:p>
        </p:txBody>
      </p:sp>
      <p:graphicFrame>
        <p:nvGraphicFramePr>
          <p:cNvPr id="29839" name="Group 143"/>
          <p:cNvGraphicFramePr>
            <a:graphicFrameLocks noGrp="1"/>
          </p:cNvGraphicFramePr>
          <p:nvPr/>
        </p:nvGraphicFramePr>
        <p:xfrm>
          <a:off x="1371600" y="2209800"/>
          <a:ext cx="6781800" cy="3708400"/>
        </p:xfrm>
        <a:graphic>
          <a:graphicData uri="http://schemas.openxmlformats.org/drawingml/2006/table">
            <a:tbl>
              <a:tblPr/>
              <a:tblGrid>
                <a:gridCol w="2831960">
                  <a:extLst>
                    <a:ext uri="{9D8B030D-6E8A-4147-A177-3AD203B41FA5}">
                      <a16:colId xmlns="" xmlns:a16="http://schemas.microsoft.com/office/drawing/2014/main" val="20000"/>
                    </a:ext>
                  </a:extLst>
                </a:gridCol>
                <a:gridCol w="1689240">
                  <a:extLst>
                    <a:ext uri="{9D8B030D-6E8A-4147-A177-3AD203B41FA5}">
                      <a16:colId xmlns="" xmlns:a16="http://schemas.microsoft.com/office/drawing/2014/main" val="20001"/>
                    </a:ext>
                  </a:extLst>
                </a:gridCol>
                <a:gridCol w="2260600">
                  <a:extLst>
                    <a:ext uri="{9D8B030D-6E8A-4147-A177-3AD203B41FA5}">
                      <a16:colId xmlns="" xmlns:a16="http://schemas.microsoft.com/office/drawing/2014/main" val="20002"/>
                    </a:ext>
                  </a:extLst>
                </a:gridCol>
              </a:tblGrid>
              <a:tr h="288925">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CA" sz="24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400" b="0" i="0" u="none" strike="noStrike" cap="none" normalizeH="0" baseline="0" smtClean="0">
                          <a:ln>
                            <a:noFill/>
                          </a:ln>
                          <a:solidFill>
                            <a:schemeClr val="tx1"/>
                          </a:solidFill>
                          <a:effectLst/>
                          <a:latin typeface="Arial" charset="0"/>
                        </a:rPr>
                        <a:t>Bid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400" b="0" i="0" u="none" strike="noStrike" cap="none" normalizeH="0" baseline="0" smtClean="0">
                          <a:ln>
                            <a:noFill/>
                          </a:ln>
                          <a:solidFill>
                            <a:schemeClr val="tx1"/>
                          </a:solidFill>
                          <a:effectLst/>
                          <a:latin typeface="Arial" charset="0"/>
                        </a:rPr>
                        <a:t>Offer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0"/>
                  </a:ext>
                </a:extLst>
              </a:tr>
              <a:tr h="812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Spot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2400" b="0" i="0" u="none" strike="noStrike" cap="none" normalizeH="0" baseline="0" dirty="0" smtClean="0">
                          <a:ln>
                            <a:noFill/>
                          </a:ln>
                          <a:solidFill>
                            <a:schemeClr val="tx1"/>
                          </a:solidFill>
                          <a:effectLst/>
                          <a:latin typeface="Arial" charset="0"/>
                        </a:rPr>
                        <a:t>1.5541</a:t>
                      </a:r>
                      <a:endParaRPr kumimoji="0" lang="en-US" sz="24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2400" b="0" i="0" u="none" strike="noStrike" cap="none" normalizeH="0" baseline="0" dirty="0" smtClean="0">
                          <a:ln>
                            <a:noFill/>
                          </a:ln>
                          <a:solidFill>
                            <a:schemeClr val="tx1"/>
                          </a:solidFill>
                          <a:effectLst/>
                          <a:latin typeface="Arial" charset="0"/>
                        </a:rPr>
                        <a:t>1.5545</a:t>
                      </a:r>
                      <a:endParaRPr kumimoji="0" lang="en-US" sz="24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1"/>
                  </a:ext>
                </a:extLst>
              </a:tr>
              <a:tr h="812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1-month forward</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2400" b="0" i="0" u="none" strike="noStrike" cap="none" normalizeH="0" baseline="0" dirty="0" smtClean="0">
                          <a:ln>
                            <a:noFill/>
                          </a:ln>
                          <a:solidFill>
                            <a:schemeClr val="tx1"/>
                          </a:solidFill>
                          <a:effectLst/>
                          <a:latin typeface="Arial" charset="0"/>
                        </a:rPr>
                        <a:t>1.5538</a:t>
                      </a:r>
                      <a:endParaRPr kumimoji="0" lang="en-US" sz="24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2400" b="0" i="0" u="none" strike="noStrike" cap="none" normalizeH="0" baseline="0" dirty="0" smtClean="0">
                          <a:ln>
                            <a:noFill/>
                          </a:ln>
                          <a:solidFill>
                            <a:schemeClr val="tx1"/>
                          </a:solidFill>
                          <a:effectLst/>
                          <a:latin typeface="Arial" charset="0"/>
                        </a:rPr>
                        <a:t>1.5543</a:t>
                      </a:r>
                      <a:endParaRPr kumimoji="0" lang="en-US" sz="24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2"/>
                  </a:ext>
                </a:extLst>
              </a:tr>
              <a:tr h="812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400" b="0" i="0" u="none" strike="noStrike" cap="none" normalizeH="0" baseline="0" smtClean="0">
                          <a:ln>
                            <a:noFill/>
                          </a:ln>
                          <a:solidFill>
                            <a:schemeClr val="tx1"/>
                          </a:solidFill>
                          <a:effectLst/>
                          <a:latin typeface="Arial" charset="0"/>
                        </a:rPr>
                        <a:t>3-month forward</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2400" b="0" i="0" u="none" strike="noStrike" cap="none" normalizeH="0" baseline="0" dirty="0" smtClean="0">
                          <a:ln>
                            <a:noFill/>
                          </a:ln>
                          <a:solidFill>
                            <a:schemeClr val="tx1"/>
                          </a:solidFill>
                          <a:effectLst/>
                          <a:latin typeface="Arial" charset="0"/>
                        </a:rPr>
                        <a:t>1.5533</a:t>
                      </a:r>
                      <a:endParaRPr kumimoji="0" lang="en-US" sz="24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2400" b="0" i="0" u="none" strike="noStrike" cap="none" normalizeH="0" baseline="0" dirty="0" smtClean="0">
                          <a:ln>
                            <a:noFill/>
                          </a:ln>
                          <a:solidFill>
                            <a:schemeClr val="tx1"/>
                          </a:solidFill>
                          <a:effectLst/>
                          <a:latin typeface="Arial" charset="0"/>
                        </a:rPr>
                        <a:t>1.5538</a:t>
                      </a:r>
                      <a:endParaRPr kumimoji="0" lang="en-US" sz="24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3"/>
                  </a:ext>
                </a:extLst>
              </a:tr>
              <a:tr h="812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400" b="0" i="0" u="none" strike="noStrike" cap="none" normalizeH="0" baseline="0" smtClean="0">
                          <a:ln>
                            <a:noFill/>
                          </a:ln>
                          <a:solidFill>
                            <a:schemeClr val="tx1"/>
                          </a:solidFill>
                          <a:effectLst/>
                          <a:latin typeface="Arial" charset="0"/>
                        </a:rPr>
                        <a:t>6-month forward</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2400" b="0" i="0" u="none" strike="noStrike" cap="none" normalizeH="0" baseline="0" dirty="0" smtClean="0">
                          <a:ln>
                            <a:noFill/>
                          </a:ln>
                          <a:solidFill>
                            <a:schemeClr val="tx1"/>
                          </a:solidFill>
                          <a:effectLst/>
                          <a:latin typeface="Arial" charset="0"/>
                        </a:rPr>
                        <a:t>1.5526</a:t>
                      </a:r>
                      <a:endParaRPr kumimoji="0" lang="en-US" sz="24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2400" b="0" i="0" u="none" strike="noStrike" cap="none" normalizeH="0" baseline="0" dirty="0" smtClean="0">
                          <a:ln>
                            <a:noFill/>
                          </a:ln>
                          <a:solidFill>
                            <a:schemeClr val="tx1"/>
                          </a:solidFill>
                          <a:effectLst/>
                          <a:latin typeface="Arial" charset="0"/>
                        </a:rPr>
                        <a:t>1.5532</a:t>
                      </a:r>
                      <a:endParaRPr kumimoji="0" lang="en-US" sz="24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8" name="Rectangle 4"/>
          <p:cNvSpPr>
            <a:spLocks noGrp="1" noChangeArrowheads="1"/>
          </p:cNvSpPr>
          <p:nvPr>
            <p:ph type="title"/>
          </p:nvPr>
        </p:nvSpPr>
        <p:spPr>
          <a:xfrm>
            <a:off x="1295400" y="609600"/>
            <a:ext cx="7239000" cy="1066800"/>
          </a:xfrm>
        </p:spPr>
        <p:txBody>
          <a:bodyPr lIns="90488" tIns="44450" rIns="90488" bIns="44450"/>
          <a:lstStyle/>
          <a:p>
            <a:pPr eaLnBrk="1" fontAlgn="auto" hangingPunct="1">
              <a:spcAft>
                <a:spcPts val="0"/>
              </a:spcAft>
              <a:defRPr/>
            </a:pPr>
            <a:r>
              <a:rPr lang="en-US" dirty="0">
                <a:solidFill>
                  <a:schemeClr val="tx2">
                    <a:satMod val="130000"/>
                  </a:schemeClr>
                </a:solidFill>
              </a:rPr>
              <a:t>Forward Price</a:t>
            </a:r>
          </a:p>
        </p:txBody>
      </p:sp>
      <p:sp>
        <p:nvSpPr>
          <p:cNvPr id="15363" name="Rectangle 5"/>
          <p:cNvSpPr>
            <a:spLocks noGrp="1" noChangeArrowheads="1"/>
          </p:cNvSpPr>
          <p:nvPr>
            <p:ph idx="1"/>
          </p:nvPr>
        </p:nvSpPr>
        <p:spPr>
          <a:xfrm>
            <a:off x="1143000" y="1828800"/>
            <a:ext cx="7010400" cy="4165600"/>
          </a:xfrm>
        </p:spPr>
        <p:txBody>
          <a:bodyPr lIns="90488" tIns="44450" rIns="90488" bIns="44450"/>
          <a:lstStyle/>
          <a:p>
            <a:pPr eaLnBrk="1" hangingPunct="1"/>
            <a:r>
              <a:rPr lang="en-US" altLang="en-US" smtClean="0"/>
              <a:t>The forward price for a contract is the delivery price that would be applicable to the contract if were negotiated today (i.e., it is the delivery price that would make the contract worth exactly zero)</a:t>
            </a:r>
          </a:p>
          <a:p>
            <a:pPr eaLnBrk="1" hangingPunct="1"/>
            <a:r>
              <a:rPr lang="en-US" altLang="en-US" smtClean="0"/>
              <a:t>The forward price may be different  for contracts of different maturities (as shown by the table)</a:t>
            </a:r>
          </a:p>
        </p:txBody>
      </p:sp>
      <p:sp>
        <p:nvSpPr>
          <p:cNvPr id="1536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smtClean="0">
              <a:latin typeface="Arial" panose="020B0604020202020204" pitchFamily="34" charset="0"/>
              <a:cs typeface="Arial" panose="020B0604020202020204" pitchFamily="34" charset="0"/>
            </a:endParaRPr>
          </a:p>
        </p:txBody>
      </p:sp>
      <p:sp>
        <p:nvSpPr>
          <p:cNvPr id="1536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B8A17D84-46E8-4EA6-8976-F4F6587E621D}" type="slidenum">
              <a:rPr lang="en-US" altLang="en-US" sz="1400">
                <a:latin typeface="Arial" panose="020B0604020202020204" pitchFamily="34" charset="0"/>
              </a:rPr>
              <a:pPr eaLnBrk="1" hangingPunct="1">
                <a:spcBef>
                  <a:spcPct val="0"/>
                </a:spcBef>
                <a:buFontTx/>
                <a:buNone/>
              </a:pPr>
              <a:t>15</a:t>
            </a:fld>
            <a:endParaRPr lang="en-US" altLang="en-US" sz="1400">
              <a:latin typeface="Arial" panose="020B0604020202020204" pitchFamily="34" charset="0"/>
            </a:endParaRPr>
          </a:p>
        </p:txBody>
      </p:sp>
      <p:sp>
        <p:nvSpPr>
          <p:cNvPr id="15366"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15367"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6" name="Rectangle 4"/>
          <p:cNvSpPr>
            <a:spLocks noGrp="1" noChangeArrowheads="1"/>
          </p:cNvSpPr>
          <p:nvPr>
            <p:ph type="title"/>
          </p:nvPr>
        </p:nvSpPr>
        <p:spPr/>
        <p:txBody>
          <a:bodyPr lIns="90488" tIns="44450" rIns="90488" bIns="44450"/>
          <a:lstStyle/>
          <a:p>
            <a:pPr eaLnBrk="1" fontAlgn="auto" hangingPunct="1">
              <a:spcAft>
                <a:spcPts val="0"/>
              </a:spcAft>
              <a:defRPr/>
            </a:pPr>
            <a:r>
              <a:rPr lang="en-US">
                <a:solidFill>
                  <a:schemeClr val="tx2">
                    <a:satMod val="130000"/>
                  </a:schemeClr>
                </a:solidFill>
              </a:rPr>
              <a:t>Terminology</a:t>
            </a:r>
          </a:p>
        </p:txBody>
      </p:sp>
      <p:sp>
        <p:nvSpPr>
          <p:cNvPr id="16387" name="Rectangle 5"/>
          <p:cNvSpPr>
            <a:spLocks noGrp="1" noChangeArrowheads="1"/>
          </p:cNvSpPr>
          <p:nvPr>
            <p:ph idx="1"/>
          </p:nvPr>
        </p:nvSpPr>
        <p:spPr>
          <a:xfrm>
            <a:off x="1439863" y="1882775"/>
            <a:ext cx="6264275" cy="2432050"/>
          </a:xfrm>
        </p:spPr>
        <p:txBody>
          <a:bodyPr lIns="90488" tIns="44450" rIns="90488" bIns="44450"/>
          <a:lstStyle/>
          <a:p>
            <a:pPr eaLnBrk="1" hangingPunct="1"/>
            <a:r>
              <a:rPr lang="en-US" altLang="en-US" smtClean="0"/>
              <a:t>The party that has agreed to buy has what is termed a long position</a:t>
            </a:r>
          </a:p>
          <a:p>
            <a:pPr eaLnBrk="1" hangingPunct="1"/>
            <a:r>
              <a:rPr lang="en-US" altLang="en-US" smtClean="0"/>
              <a:t>The party that has agreed to sell has what is termed a short position</a:t>
            </a:r>
          </a:p>
          <a:p>
            <a:pPr eaLnBrk="1" hangingPunct="1"/>
            <a:endParaRPr lang="en-US" altLang="en-US" smtClean="0"/>
          </a:p>
        </p:txBody>
      </p:sp>
      <p:sp>
        <p:nvSpPr>
          <p:cNvPr id="1638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smtClean="0">
              <a:latin typeface="Arial" panose="020B0604020202020204" pitchFamily="34" charset="0"/>
              <a:cs typeface="Arial" panose="020B0604020202020204" pitchFamily="34" charset="0"/>
            </a:endParaRPr>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5266E3E1-A62E-4BFC-B94F-8A5FF6B8E4B6}" type="slidenum">
              <a:rPr lang="en-US" altLang="en-US" sz="1400">
                <a:latin typeface="Arial" panose="020B0604020202020204" pitchFamily="34" charset="0"/>
              </a:rPr>
              <a:pPr eaLnBrk="1" hangingPunct="1">
                <a:spcBef>
                  <a:spcPct val="0"/>
                </a:spcBef>
                <a:buFontTx/>
                <a:buNone/>
              </a:pPr>
              <a:t>16</a:t>
            </a:fld>
            <a:endParaRPr lang="en-US" altLang="en-US" sz="1400">
              <a:latin typeface="Arial" panose="020B0604020202020204" pitchFamily="34" charset="0"/>
            </a:endParaRPr>
          </a:p>
        </p:txBody>
      </p:sp>
      <p:sp>
        <p:nvSpPr>
          <p:cNvPr id="16390"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16391"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p:txBody>
          <a:bodyPr lIns="90488" tIns="44450" rIns="90488" bIns="44450"/>
          <a:lstStyle/>
          <a:p>
            <a:pPr eaLnBrk="1" fontAlgn="auto" hangingPunct="1">
              <a:spcAft>
                <a:spcPts val="0"/>
              </a:spcAft>
              <a:defRPr/>
            </a:pPr>
            <a:r>
              <a:rPr lang="en-US" dirty="0">
                <a:solidFill>
                  <a:schemeClr val="tx2">
                    <a:satMod val="130000"/>
                  </a:schemeClr>
                </a:solidFill>
              </a:rPr>
              <a:t>Example </a:t>
            </a:r>
            <a:r>
              <a:rPr lang="en-US" sz="2200" dirty="0">
                <a:solidFill>
                  <a:schemeClr val="tx2">
                    <a:satMod val="130000"/>
                  </a:schemeClr>
                </a:solidFill>
              </a:rPr>
              <a:t>(page 6</a:t>
            </a:r>
            <a:r>
              <a:rPr lang="en-US" sz="2200" dirty="0" smtClean="0">
                <a:solidFill>
                  <a:schemeClr val="tx2">
                    <a:satMod val="130000"/>
                  </a:schemeClr>
                </a:solidFill>
              </a:rPr>
              <a:t>)</a:t>
            </a:r>
            <a:endParaRPr lang="en-US" dirty="0">
              <a:solidFill>
                <a:schemeClr val="tx2">
                  <a:satMod val="130000"/>
                </a:schemeClr>
              </a:solidFill>
            </a:endParaRPr>
          </a:p>
        </p:txBody>
      </p:sp>
      <p:sp>
        <p:nvSpPr>
          <p:cNvPr id="17411" name="Rectangle 3"/>
          <p:cNvSpPr>
            <a:spLocks noGrp="1" noChangeArrowheads="1"/>
          </p:cNvSpPr>
          <p:nvPr>
            <p:ph idx="1"/>
          </p:nvPr>
        </p:nvSpPr>
        <p:spPr/>
        <p:txBody>
          <a:bodyPr lIns="90488" tIns="44450" rIns="90488" bIns="44450"/>
          <a:lstStyle/>
          <a:p>
            <a:pPr eaLnBrk="1" hangingPunct="1"/>
            <a:r>
              <a:rPr lang="en-US" altLang="en-US" dirty="0" smtClean="0"/>
              <a:t>On May 6, 2013, the treasurer of a corporation enters into a long forward contract to buy £1 million in six months at an exchange rate of 1.5532</a:t>
            </a:r>
          </a:p>
          <a:p>
            <a:pPr eaLnBrk="1" hangingPunct="1"/>
            <a:r>
              <a:rPr lang="en-US" altLang="en-US" dirty="0" smtClean="0"/>
              <a:t>This obligates the corporation to pay $1,553,200 for £1 million on November 6, 2013</a:t>
            </a:r>
          </a:p>
          <a:p>
            <a:pPr eaLnBrk="1" hangingPunct="1"/>
            <a:r>
              <a:rPr lang="en-US" altLang="en-US" dirty="0" smtClean="0"/>
              <a:t>What are the possible outcomes?</a:t>
            </a:r>
          </a:p>
        </p:txBody>
      </p:sp>
      <p:sp>
        <p:nvSpPr>
          <p:cNvPr id="1741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dirty="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dirty="0" smtClean="0">
              <a:latin typeface="Arial" panose="020B0604020202020204" pitchFamily="34" charset="0"/>
              <a:cs typeface="Arial" panose="020B0604020202020204" pitchFamily="34" charset="0"/>
            </a:endParaRPr>
          </a:p>
        </p:txBody>
      </p:sp>
      <p:sp>
        <p:nvSpPr>
          <p:cNvPr id="174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9F60E6D6-7149-46F3-960C-6F039A4EAFF8}" type="slidenum">
              <a:rPr lang="en-US" altLang="en-US" sz="1400">
                <a:latin typeface="Arial" panose="020B0604020202020204" pitchFamily="34" charset="0"/>
              </a:rPr>
              <a:pPr eaLnBrk="1" hangingPunct="1">
                <a:spcBef>
                  <a:spcPct val="0"/>
                </a:spcBef>
                <a:buFontTx/>
                <a:buNone/>
              </a:pPr>
              <a:t>17</a:t>
            </a:fld>
            <a:endParaRPr lang="en-US" altLang="en-US" sz="1400">
              <a:latin typeface="Arial" panose="020B0604020202020204" pitchFamily="34" charset="0"/>
            </a:endParaRPr>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en-CA" smtClean="0"/>
              <a:t>Options, Futures, and Other Derivatives, 9th Edition, Copyright © John C. Hull 2014</a:t>
            </a:r>
            <a:endParaRPr lang="en-US"/>
          </a:p>
        </p:txBody>
      </p:sp>
      <p:sp>
        <p:nvSpPr>
          <p:cNvPr id="5" name="Slide Number Placeholder 4"/>
          <p:cNvSpPr>
            <a:spLocks noGrp="1"/>
          </p:cNvSpPr>
          <p:nvPr>
            <p:ph type="sldNum" sz="quarter" idx="12"/>
          </p:nvPr>
        </p:nvSpPr>
        <p:spPr/>
        <p:txBody>
          <a:bodyPr/>
          <a:lstStyle/>
          <a:p>
            <a:fld id="{CC3ADAC2-5659-4466-8B40-6927B95986E0}" type="slidenum">
              <a:rPr lang="en-US" altLang="en-US" smtClean="0"/>
              <a:pPr/>
              <a:t>18</a:t>
            </a:fld>
            <a:endParaRPr lang="en-US" altLang="en-US"/>
          </a:p>
        </p:txBody>
      </p:sp>
      <p:graphicFrame>
        <p:nvGraphicFramePr>
          <p:cNvPr id="6" name="Group 143"/>
          <p:cNvGraphicFramePr>
            <a:graphicFrameLocks noGrp="1"/>
          </p:cNvGraphicFramePr>
          <p:nvPr>
            <p:extLst>
              <p:ext uri="{D42A27DB-BD31-4B8C-83A1-F6EECF244321}">
                <p14:modId xmlns:p14="http://schemas.microsoft.com/office/powerpoint/2010/main" val="2006664709"/>
              </p:ext>
            </p:extLst>
          </p:nvPr>
        </p:nvGraphicFramePr>
        <p:xfrm>
          <a:off x="609600" y="990601"/>
          <a:ext cx="4876800" cy="1676400"/>
        </p:xfrm>
        <a:graphic>
          <a:graphicData uri="http://schemas.openxmlformats.org/drawingml/2006/table">
            <a:tbl>
              <a:tblPr/>
              <a:tblGrid>
                <a:gridCol w="2036466">
                  <a:extLst>
                    <a:ext uri="{9D8B030D-6E8A-4147-A177-3AD203B41FA5}">
                      <a16:colId xmlns="" xmlns:a16="http://schemas.microsoft.com/office/drawing/2014/main" val="20000"/>
                    </a:ext>
                  </a:extLst>
                </a:gridCol>
                <a:gridCol w="1214734">
                  <a:extLst>
                    <a:ext uri="{9D8B030D-6E8A-4147-A177-3AD203B41FA5}">
                      <a16:colId xmlns="" xmlns:a16="http://schemas.microsoft.com/office/drawing/2014/main" val="20001"/>
                    </a:ext>
                  </a:extLst>
                </a:gridCol>
                <a:gridCol w="1625600">
                  <a:extLst>
                    <a:ext uri="{9D8B030D-6E8A-4147-A177-3AD203B41FA5}">
                      <a16:colId xmlns="" xmlns:a16="http://schemas.microsoft.com/office/drawing/2014/main" val="20002"/>
                    </a:ext>
                  </a:extLst>
                </a:gridCol>
              </a:tblGrid>
              <a:tr h="24384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CA" sz="16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Bid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Offer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0"/>
                  </a:ext>
                </a:extLst>
              </a:tr>
              <a:tr h="24384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Spot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600" b="0" i="0" u="none" strike="noStrike" cap="none" normalizeH="0" baseline="0" dirty="0" smtClean="0">
                          <a:ln>
                            <a:noFill/>
                          </a:ln>
                          <a:solidFill>
                            <a:schemeClr val="tx1"/>
                          </a:solidFill>
                          <a:effectLst/>
                          <a:latin typeface="Arial" charset="0"/>
                        </a:rPr>
                        <a:t>1.5541</a:t>
                      </a:r>
                      <a:endParaRPr kumimoji="0" lang="en-US" sz="1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600" b="0" i="0" u="none" strike="noStrike" cap="none" normalizeH="0" baseline="0" dirty="0" smtClean="0">
                          <a:ln>
                            <a:noFill/>
                          </a:ln>
                          <a:solidFill>
                            <a:schemeClr val="tx1"/>
                          </a:solidFill>
                          <a:effectLst/>
                          <a:latin typeface="Arial" charset="0"/>
                        </a:rPr>
                        <a:t>1.5545</a:t>
                      </a:r>
                      <a:endParaRPr kumimoji="0" lang="en-US" sz="1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1"/>
                  </a:ext>
                </a:extLst>
              </a:tr>
              <a:tr h="24384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1-month forward</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600" b="0" i="0" u="none" strike="noStrike" cap="none" normalizeH="0" baseline="0" dirty="0" smtClean="0">
                          <a:ln>
                            <a:noFill/>
                          </a:ln>
                          <a:solidFill>
                            <a:schemeClr val="tx1"/>
                          </a:solidFill>
                          <a:effectLst/>
                          <a:latin typeface="Arial" charset="0"/>
                        </a:rPr>
                        <a:t>1.5538</a:t>
                      </a:r>
                      <a:endParaRPr kumimoji="0" lang="en-US" sz="1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600" b="0" i="0" u="none" strike="noStrike" cap="none" normalizeH="0" baseline="0" dirty="0" smtClean="0">
                          <a:ln>
                            <a:noFill/>
                          </a:ln>
                          <a:solidFill>
                            <a:schemeClr val="tx1"/>
                          </a:solidFill>
                          <a:effectLst/>
                          <a:latin typeface="Arial" charset="0"/>
                        </a:rPr>
                        <a:t>1.5543</a:t>
                      </a:r>
                      <a:endParaRPr kumimoji="0" lang="en-US" sz="1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2"/>
                  </a:ext>
                </a:extLst>
              </a:tr>
              <a:tr h="24384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charset="0"/>
                        </a:rPr>
                        <a:t>3-month forward</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600" b="0" i="0" u="none" strike="noStrike" cap="none" normalizeH="0" baseline="0" dirty="0" smtClean="0">
                          <a:ln>
                            <a:noFill/>
                          </a:ln>
                          <a:solidFill>
                            <a:schemeClr val="tx1"/>
                          </a:solidFill>
                          <a:effectLst/>
                          <a:latin typeface="Arial" charset="0"/>
                        </a:rPr>
                        <a:t>1.5533</a:t>
                      </a:r>
                      <a:endParaRPr kumimoji="0" lang="en-US" sz="1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600" b="0" i="0" u="none" strike="noStrike" cap="none" normalizeH="0" baseline="0" dirty="0" smtClean="0">
                          <a:ln>
                            <a:noFill/>
                          </a:ln>
                          <a:solidFill>
                            <a:schemeClr val="tx1"/>
                          </a:solidFill>
                          <a:effectLst/>
                          <a:latin typeface="Arial" charset="0"/>
                        </a:rPr>
                        <a:t>1.5538</a:t>
                      </a:r>
                      <a:endParaRPr kumimoji="0" lang="en-US" sz="1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3"/>
                  </a:ext>
                </a:extLst>
              </a:tr>
              <a:tr h="24384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600" b="0" i="0" u="none" strike="noStrike" cap="none" normalizeH="0" baseline="0" smtClean="0">
                          <a:ln>
                            <a:noFill/>
                          </a:ln>
                          <a:solidFill>
                            <a:schemeClr val="tx1"/>
                          </a:solidFill>
                          <a:effectLst/>
                          <a:latin typeface="Arial" charset="0"/>
                        </a:rPr>
                        <a:t>6-month forward</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600" b="0" i="0" u="none" strike="noStrike" cap="none" normalizeH="0" baseline="0" dirty="0" smtClean="0">
                          <a:ln>
                            <a:noFill/>
                          </a:ln>
                          <a:solidFill>
                            <a:schemeClr val="tx1"/>
                          </a:solidFill>
                          <a:effectLst/>
                          <a:latin typeface="Arial" charset="0"/>
                        </a:rPr>
                        <a:t>1.5526</a:t>
                      </a:r>
                      <a:endParaRPr kumimoji="0" lang="en-US" sz="1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600" b="0" i="0" u="none" strike="noStrike" cap="none" normalizeH="0" baseline="0" dirty="0" smtClean="0">
                          <a:ln>
                            <a:noFill/>
                          </a:ln>
                          <a:solidFill>
                            <a:srgbClr val="FF0000"/>
                          </a:solidFill>
                          <a:effectLst/>
                          <a:latin typeface="Arial" charset="0"/>
                        </a:rPr>
                        <a:t>1.5532</a:t>
                      </a:r>
                      <a:endParaRPr kumimoji="0" lang="en-US" sz="1600" b="0" i="0" u="none" strike="noStrike" cap="none" normalizeH="0" baseline="0" dirty="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4"/>
                  </a:ext>
                </a:extLst>
              </a:tr>
            </a:tbl>
          </a:graphicData>
        </a:graphic>
      </p:graphicFrame>
      <p:sp>
        <p:nvSpPr>
          <p:cNvPr id="3" name="TextBox 2"/>
          <p:cNvSpPr txBox="1"/>
          <p:nvPr/>
        </p:nvSpPr>
        <p:spPr>
          <a:xfrm>
            <a:off x="685800" y="2971800"/>
            <a:ext cx="6400800" cy="2862322"/>
          </a:xfrm>
          <a:prstGeom prst="rect">
            <a:avLst/>
          </a:prstGeom>
          <a:noFill/>
        </p:spPr>
        <p:txBody>
          <a:bodyPr wrap="square" rtlCol="0">
            <a:spAutoFit/>
          </a:bodyPr>
          <a:lstStyle/>
          <a:p>
            <a:r>
              <a:rPr lang="en-US" dirty="0" smtClean="0"/>
              <a:t>Buy 1 million £ in the rate of 1,5532 </a:t>
            </a:r>
          </a:p>
          <a:p>
            <a:r>
              <a:rPr lang="en-US" dirty="0" smtClean="0"/>
              <a:t>Pays: 1.000.000 x 1,5532 = 1.553.200 $</a:t>
            </a:r>
          </a:p>
          <a:p>
            <a:endParaRPr lang="en-US" dirty="0"/>
          </a:p>
          <a:p>
            <a:r>
              <a:rPr lang="en-US" dirty="0" smtClean="0"/>
              <a:t>If the rate was 1,60</a:t>
            </a:r>
          </a:p>
          <a:p>
            <a:r>
              <a:rPr lang="en-US" dirty="0" smtClean="0"/>
              <a:t>Pays: 1.000.000 x 1,60 = 1.600.000 $ </a:t>
            </a:r>
          </a:p>
          <a:p>
            <a:r>
              <a:rPr lang="en-US" dirty="0" smtClean="0"/>
              <a:t>So gain is 1.600.000 – 1.553.200 = 46.800 $</a:t>
            </a:r>
          </a:p>
          <a:p>
            <a:endParaRPr lang="en-US" dirty="0"/>
          </a:p>
          <a:p>
            <a:r>
              <a:rPr lang="en-US" dirty="0" smtClean="0"/>
              <a:t>If the rate was 1,50</a:t>
            </a:r>
          </a:p>
          <a:p>
            <a:r>
              <a:rPr lang="en-US" dirty="0" smtClean="0"/>
              <a:t>Pays: 1.000.000 x 1,50 = 1.500.000 $</a:t>
            </a:r>
          </a:p>
          <a:p>
            <a:r>
              <a:rPr lang="en-US" dirty="0" smtClean="0"/>
              <a:t>So lose is 1.500.000 – 1.553.200 = -53.200$ loss</a:t>
            </a:r>
            <a:endParaRPr lang="en-US" dirty="0"/>
          </a:p>
        </p:txBody>
      </p:sp>
    </p:spTree>
    <p:extLst>
      <p:ext uri="{BB962C8B-B14F-4D97-AF65-F5344CB8AC3E}">
        <p14:creationId xmlns:p14="http://schemas.microsoft.com/office/powerpoint/2010/main" val="38216654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5800" y="914400"/>
            <a:ext cx="7772400" cy="4114800"/>
          </a:xfrm>
        </p:spPr>
        <p:txBody>
          <a:bodyPr/>
          <a:lstStyle/>
          <a:p>
            <a:endParaRPr lang="tr-TR" sz="1600" dirty="0" smtClean="0"/>
          </a:p>
          <a:p>
            <a:endParaRPr lang="tr-TR" sz="1600" dirty="0"/>
          </a:p>
          <a:p>
            <a:endParaRPr lang="tr-TR" sz="1600" dirty="0" smtClean="0"/>
          </a:p>
          <a:p>
            <a:endParaRPr lang="tr-TR" sz="1600" dirty="0"/>
          </a:p>
          <a:p>
            <a:endParaRPr lang="tr-TR" sz="1600" dirty="0" smtClean="0"/>
          </a:p>
          <a:p>
            <a:endParaRPr lang="tr-TR" sz="1600" dirty="0" smtClean="0"/>
          </a:p>
          <a:p>
            <a:r>
              <a:rPr lang="tr-TR" sz="1600" dirty="0" smtClean="0"/>
              <a:t>I am a </a:t>
            </a:r>
            <a:r>
              <a:rPr lang="tr-TR" sz="1600" dirty="0" err="1" smtClean="0"/>
              <a:t>pan</a:t>
            </a:r>
            <a:r>
              <a:rPr lang="tr-TR" sz="1600" dirty="0" smtClean="0"/>
              <a:t> </a:t>
            </a:r>
            <a:r>
              <a:rPr lang="tr-TR" sz="1600" dirty="0" err="1" smtClean="0"/>
              <a:t>producer</a:t>
            </a:r>
            <a:r>
              <a:rPr lang="tr-TR" sz="1600" dirty="0" smtClean="0"/>
              <a:t>, I </a:t>
            </a:r>
            <a:r>
              <a:rPr lang="tr-TR" sz="1600" dirty="0" err="1" smtClean="0"/>
              <a:t>bought</a:t>
            </a:r>
            <a:r>
              <a:rPr lang="tr-TR" sz="1600" dirty="0" smtClean="0"/>
              <a:t> 1 </a:t>
            </a:r>
            <a:r>
              <a:rPr lang="tr-TR" sz="1600" dirty="0" err="1" smtClean="0"/>
              <a:t>million</a:t>
            </a:r>
            <a:r>
              <a:rPr lang="tr-TR" sz="1600" dirty="0" smtClean="0"/>
              <a:t> USD </a:t>
            </a:r>
            <a:r>
              <a:rPr lang="tr-TR" sz="1600" dirty="0" err="1" smtClean="0"/>
              <a:t>steel</a:t>
            </a:r>
            <a:r>
              <a:rPr lang="tr-TR" sz="1600" dirty="0" smtClean="0"/>
              <a:t> (</a:t>
            </a:r>
            <a:r>
              <a:rPr lang="tr-TR" sz="1600" dirty="0" err="1" smtClean="0"/>
              <a:t>raw</a:t>
            </a:r>
            <a:r>
              <a:rPr lang="tr-TR" sz="1600" dirty="0" smtClean="0"/>
              <a:t> </a:t>
            </a:r>
            <a:r>
              <a:rPr lang="tr-TR" sz="1600" dirty="0" err="1" smtClean="0"/>
              <a:t>material</a:t>
            </a:r>
            <a:r>
              <a:rPr lang="tr-TR" sz="1600" dirty="0" smtClean="0"/>
              <a:t>) </a:t>
            </a:r>
            <a:r>
              <a:rPr lang="tr-TR" sz="1600" dirty="0" err="1" smtClean="0"/>
              <a:t>from</a:t>
            </a:r>
            <a:r>
              <a:rPr lang="tr-TR" sz="1600" dirty="0" smtClean="0"/>
              <a:t> </a:t>
            </a:r>
            <a:r>
              <a:rPr lang="tr-TR" sz="1600" dirty="0" err="1" smtClean="0"/>
              <a:t>the</a:t>
            </a:r>
            <a:r>
              <a:rPr lang="tr-TR" sz="1600" dirty="0" smtClean="0"/>
              <a:t> </a:t>
            </a:r>
            <a:r>
              <a:rPr lang="tr-TR" sz="1600" dirty="0" err="1" smtClean="0"/>
              <a:t>producer</a:t>
            </a:r>
            <a:r>
              <a:rPr lang="tr-TR" sz="1600" dirty="0" smtClean="0"/>
              <a:t>. I </a:t>
            </a:r>
            <a:r>
              <a:rPr lang="tr-TR" sz="1600" dirty="0" err="1" smtClean="0"/>
              <a:t>will</a:t>
            </a:r>
            <a:r>
              <a:rPr lang="tr-TR" sz="1600" dirty="0" smtClean="0"/>
              <a:t> pay </a:t>
            </a:r>
            <a:r>
              <a:rPr lang="tr-TR" sz="1600" dirty="0" err="1" smtClean="0"/>
              <a:t>that</a:t>
            </a:r>
            <a:r>
              <a:rPr lang="tr-TR" sz="1600" dirty="0" smtClean="0"/>
              <a:t> 6 </a:t>
            </a:r>
            <a:r>
              <a:rPr lang="tr-TR" sz="1600" dirty="0" err="1" smtClean="0"/>
              <a:t>months</a:t>
            </a:r>
            <a:r>
              <a:rPr lang="tr-TR" sz="1600" dirty="0" smtClean="0"/>
              <a:t> </a:t>
            </a:r>
            <a:r>
              <a:rPr lang="tr-TR" sz="1600" dirty="0" err="1" smtClean="0"/>
              <a:t>later</a:t>
            </a:r>
            <a:r>
              <a:rPr lang="tr-TR" sz="1600" dirty="0" smtClean="0"/>
              <a:t>. </a:t>
            </a:r>
          </a:p>
          <a:p>
            <a:r>
              <a:rPr lang="tr-TR" sz="1600" dirty="0" err="1" smtClean="0"/>
              <a:t>Question</a:t>
            </a:r>
            <a:r>
              <a:rPr lang="tr-TR" sz="1600" dirty="0" smtClean="0"/>
              <a:t> 1: USD / TRY rate </a:t>
            </a:r>
            <a:r>
              <a:rPr lang="tr-TR" sz="1600" dirty="0" err="1" smtClean="0"/>
              <a:t>over</a:t>
            </a:r>
            <a:r>
              <a:rPr lang="tr-TR" sz="1600" dirty="0" smtClean="0"/>
              <a:t> </a:t>
            </a:r>
            <a:r>
              <a:rPr lang="tr-TR" sz="1600" dirty="0"/>
              <a:t>11,00 is </a:t>
            </a:r>
            <a:r>
              <a:rPr lang="tr-TR" sz="1600" dirty="0" err="1"/>
              <a:t>ruining</a:t>
            </a:r>
            <a:r>
              <a:rPr lang="tr-TR" sz="1600" dirty="0"/>
              <a:t> </a:t>
            </a:r>
            <a:r>
              <a:rPr lang="tr-TR" sz="1600" dirty="0" err="1"/>
              <a:t>my</a:t>
            </a:r>
            <a:r>
              <a:rPr lang="tr-TR" sz="1600" dirty="0"/>
              <a:t> </a:t>
            </a:r>
            <a:r>
              <a:rPr lang="tr-TR" sz="1600" dirty="0" err="1"/>
              <a:t>financial</a:t>
            </a:r>
            <a:r>
              <a:rPr lang="tr-TR" sz="1600" dirty="0"/>
              <a:t> </a:t>
            </a:r>
            <a:r>
              <a:rPr lang="tr-TR" sz="1600" dirty="0" err="1"/>
              <a:t>position</a:t>
            </a:r>
            <a:r>
              <a:rPr lang="tr-TR" sz="1600" dirty="0"/>
              <a:t>.  </a:t>
            </a:r>
            <a:r>
              <a:rPr lang="tr-TR" sz="1600" dirty="0" err="1" smtClean="0"/>
              <a:t>So</a:t>
            </a:r>
            <a:r>
              <a:rPr lang="tr-TR" sz="1600" dirty="0" smtClean="0"/>
              <a:t> </a:t>
            </a:r>
            <a:r>
              <a:rPr lang="tr-TR" sz="1600" dirty="0" err="1" smtClean="0"/>
              <a:t>what</a:t>
            </a:r>
            <a:r>
              <a:rPr lang="tr-TR" sz="1600" dirty="0" smtClean="0"/>
              <a:t> </a:t>
            </a:r>
            <a:r>
              <a:rPr lang="tr-TR" sz="1600" dirty="0" err="1" smtClean="0"/>
              <a:t>should</a:t>
            </a:r>
            <a:r>
              <a:rPr lang="tr-TR" sz="1600" dirty="0" smtClean="0"/>
              <a:t> I do in </a:t>
            </a:r>
            <a:r>
              <a:rPr lang="tr-TR" sz="1600" dirty="0" err="1" smtClean="0"/>
              <a:t>order</a:t>
            </a:r>
            <a:r>
              <a:rPr lang="tr-TR" sz="1600" dirty="0" smtClean="0"/>
              <a:t> </a:t>
            </a:r>
            <a:r>
              <a:rPr lang="tr-TR" sz="1600" dirty="0" err="1" smtClean="0"/>
              <a:t>to</a:t>
            </a:r>
            <a:r>
              <a:rPr lang="tr-TR" sz="1600" dirty="0" smtClean="0"/>
              <a:t> </a:t>
            </a:r>
            <a:r>
              <a:rPr lang="tr-TR" sz="1600" dirty="0" err="1" smtClean="0"/>
              <a:t>hedge</a:t>
            </a:r>
            <a:r>
              <a:rPr lang="tr-TR" sz="1600" dirty="0" smtClean="0"/>
              <a:t> </a:t>
            </a:r>
            <a:r>
              <a:rPr lang="tr-TR" sz="1600" dirty="0" err="1" smtClean="0"/>
              <a:t>my</a:t>
            </a:r>
            <a:r>
              <a:rPr lang="tr-TR" sz="1600" dirty="0" smtClean="0"/>
              <a:t> </a:t>
            </a:r>
            <a:r>
              <a:rPr lang="tr-TR" sz="1600" dirty="0" err="1" smtClean="0"/>
              <a:t>financial</a:t>
            </a:r>
            <a:r>
              <a:rPr lang="tr-TR" sz="1600" dirty="0" smtClean="0"/>
              <a:t> </a:t>
            </a:r>
            <a:r>
              <a:rPr lang="tr-TR" sz="1600" dirty="0" err="1" smtClean="0"/>
              <a:t>position</a:t>
            </a:r>
            <a:r>
              <a:rPr lang="tr-TR" sz="1600" dirty="0"/>
              <a:t> </a:t>
            </a:r>
            <a:r>
              <a:rPr lang="tr-TR" sz="1600" dirty="0" err="1" smtClean="0"/>
              <a:t>against</a:t>
            </a:r>
            <a:r>
              <a:rPr lang="tr-TR" sz="1600" dirty="0" smtClean="0"/>
              <a:t> </a:t>
            </a:r>
            <a:r>
              <a:rPr lang="tr-TR" sz="1600" dirty="0" err="1" smtClean="0"/>
              <a:t>if</a:t>
            </a:r>
            <a:r>
              <a:rPr lang="tr-TR" sz="1600" dirty="0" smtClean="0"/>
              <a:t> USD / TRY </a:t>
            </a:r>
            <a:r>
              <a:rPr lang="tr-TR" sz="1600" dirty="0" err="1" smtClean="0"/>
              <a:t>jumps</a:t>
            </a:r>
            <a:r>
              <a:rPr lang="tr-TR" sz="1600" dirty="0" smtClean="0"/>
              <a:t> </a:t>
            </a:r>
            <a:r>
              <a:rPr lang="tr-TR" sz="1600" dirty="0" err="1" smtClean="0"/>
              <a:t>up</a:t>
            </a:r>
            <a:r>
              <a:rPr lang="tr-TR" sz="1600" dirty="0" smtClean="0"/>
              <a:t> </a:t>
            </a:r>
            <a:r>
              <a:rPr lang="tr-TR" sz="1600" dirty="0" err="1" smtClean="0"/>
              <a:t>to</a:t>
            </a:r>
            <a:r>
              <a:rPr lang="tr-TR" sz="1600" dirty="0" smtClean="0"/>
              <a:t> 11,00?</a:t>
            </a:r>
          </a:p>
          <a:p>
            <a:r>
              <a:rPr lang="tr-TR" sz="1600" dirty="0" err="1"/>
              <a:t>Question</a:t>
            </a:r>
            <a:r>
              <a:rPr lang="tr-TR" sz="1600" dirty="0"/>
              <a:t> </a:t>
            </a:r>
            <a:r>
              <a:rPr lang="tr-TR" sz="1600" dirty="0" smtClean="0"/>
              <a:t>2: </a:t>
            </a:r>
            <a:r>
              <a:rPr lang="tr-TR" sz="1600" dirty="0" err="1" smtClean="0"/>
              <a:t>Should</a:t>
            </a:r>
            <a:r>
              <a:rPr lang="tr-TR" sz="1600" dirty="0" smtClean="0"/>
              <a:t> I </a:t>
            </a:r>
            <a:r>
              <a:rPr lang="tr-TR" sz="1600" dirty="0" err="1" smtClean="0"/>
              <a:t>go</a:t>
            </a:r>
            <a:r>
              <a:rPr lang="tr-TR" sz="1600" dirty="0" smtClean="0"/>
              <a:t> </a:t>
            </a:r>
            <a:r>
              <a:rPr lang="tr-TR" sz="1600" dirty="0" err="1" smtClean="0"/>
              <a:t>long</a:t>
            </a:r>
            <a:r>
              <a:rPr lang="tr-TR" sz="1600" dirty="0" smtClean="0"/>
              <a:t> </a:t>
            </a:r>
            <a:r>
              <a:rPr lang="tr-TR" sz="1600" dirty="0" err="1" smtClean="0"/>
              <a:t>or</a:t>
            </a:r>
            <a:r>
              <a:rPr lang="tr-TR" sz="1600" dirty="0" smtClean="0"/>
              <a:t> </a:t>
            </a:r>
            <a:r>
              <a:rPr lang="tr-TR" sz="1600" dirty="0" err="1" smtClean="0"/>
              <a:t>short</a:t>
            </a:r>
            <a:r>
              <a:rPr lang="tr-TR" sz="1600" dirty="0" smtClean="0"/>
              <a:t>?</a:t>
            </a:r>
          </a:p>
          <a:p>
            <a:r>
              <a:rPr lang="tr-TR" sz="1600" dirty="0" err="1" smtClean="0"/>
              <a:t>Question</a:t>
            </a:r>
            <a:r>
              <a:rPr lang="tr-TR" sz="1600" dirty="0" smtClean="0"/>
              <a:t> 3: </a:t>
            </a:r>
            <a:r>
              <a:rPr lang="tr-TR" sz="1600" dirty="0" err="1" smtClean="0"/>
              <a:t>What</a:t>
            </a:r>
            <a:r>
              <a:rPr lang="tr-TR" sz="1600" dirty="0" smtClean="0"/>
              <a:t> </a:t>
            </a:r>
            <a:r>
              <a:rPr lang="tr-TR" sz="1600" dirty="0" err="1" smtClean="0"/>
              <a:t>happens</a:t>
            </a:r>
            <a:r>
              <a:rPr lang="tr-TR" sz="1600" dirty="0" smtClean="0"/>
              <a:t> </a:t>
            </a:r>
            <a:r>
              <a:rPr lang="tr-TR" sz="1600" dirty="0" err="1" smtClean="0"/>
              <a:t>if</a:t>
            </a:r>
            <a:r>
              <a:rPr lang="tr-TR" sz="1600" dirty="0" smtClean="0"/>
              <a:t> </a:t>
            </a:r>
            <a:r>
              <a:rPr lang="tr-TR" sz="1600" dirty="0" err="1" smtClean="0"/>
              <a:t>the</a:t>
            </a:r>
            <a:r>
              <a:rPr lang="tr-TR" sz="1600" dirty="0" smtClean="0"/>
              <a:t> rate </a:t>
            </a:r>
            <a:r>
              <a:rPr lang="tr-TR" sz="1600" dirty="0" err="1" smtClean="0"/>
              <a:t>jumps</a:t>
            </a:r>
            <a:r>
              <a:rPr lang="tr-TR" sz="1600" dirty="0" smtClean="0"/>
              <a:t> </a:t>
            </a:r>
            <a:r>
              <a:rPr lang="tr-TR" sz="1600" dirty="0" err="1" smtClean="0"/>
              <a:t>up</a:t>
            </a:r>
            <a:r>
              <a:rPr lang="tr-TR" sz="1600" dirty="0" smtClean="0"/>
              <a:t> </a:t>
            </a:r>
            <a:r>
              <a:rPr lang="tr-TR" sz="1600" dirty="0" err="1" smtClean="0"/>
              <a:t>to</a:t>
            </a:r>
            <a:r>
              <a:rPr lang="tr-TR" sz="1600" dirty="0" smtClean="0"/>
              <a:t> 11,00?</a:t>
            </a:r>
          </a:p>
          <a:p>
            <a:r>
              <a:rPr lang="tr-TR" sz="1600" dirty="0" err="1" smtClean="0"/>
              <a:t>Question</a:t>
            </a:r>
            <a:r>
              <a:rPr lang="tr-TR" sz="1600" dirty="0" smtClean="0"/>
              <a:t> 4: </a:t>
            </a:r>
            <a:r>
              <a:rPr lang="tr-TR" sz="1600" dirty="0" err="1" smtClean="0"/>
              <a:t>What</a:t>
            </a:r>
            <a:r>
              <a:rPr lang="tr-TR" sz="1600" dirty="0" smtClean="0"/>
              <a:t> </a:t>
            </a:r>
            <a:r>
              <a:rPr lang="tr-TR" sz="1600" dirty="0" err="1" smtClean="0"/>
              <a:t>happens</a:t>
            </a:r>
            <a:r>
              <a:rPr lang="tr-TR" sz="1600" dirty="0" smtClean="0"/>
              <a:t> </a:t>
            </a:r>
            <a:r>
              <a:rPr lang="tr-TR" sz="1600" dirty="0" err="1" smtClean="0"/>
              <a:t>if</a:t>
            </a:r>
            <a:r>
              <a:rPr lang="tr-TR" sz="1600" dirty="0" smtClean="0"/>
              <a:t> </a:t>
            </a:r>
            <a:r>
              <a:rPr lang="tr-TR" sz="1600" dirty="0" err="1" smtClean="0"/>
              <a:t>the</a:t>
            </a:r>
            <a:r>
              <a:rPr lang="tr-TR" sz="1600" dirty="0" smtClean="0"/>
              <a:t> rate </a:t>
            </a:r>
            <a:r>
              <a:rPr lang="tr-TR" sz="1600" dirty="0" err="1" smtClean="0"/>
              <a:t>stays</a:t>
            </a:r>
            <a:r>
              <a:rPr lang="tr-TR" sz="1600" dirty="0" smtClean="0"/>
              <a:t> at 9,50?</a:t>
            </a:r>
          </a:p>
          <a:p>
            <a:r>
              <a:rPr lang="tr-TR" sz="1600" dirty="0" err="1" smtClean="0"/>
              <a:t>Question</a:t>
            </a:r>
            <a:r>
              <a:rPr lang="tr-TR" sz="1600" dirty="0" smtClean="0"/>
              <a:t> 5: Draw </a:t>
            </a:r>
            <a:r>
              <a:rPr lang="tr-TR" sz="1600" dirty="0" err="1" smtClean="0"/>
              <a:t>the</a:t>
            </a:r>
            <a:r>
              <a:rPr lang="tr-TR" sz="1600" dirty="0" smtClean="0"/>
              <a:t> </a:t>
            </a:r>
            <a:r>
              <a:rPr lang="tr-TR" sz="1600" dirty="0" err="1" smtClean="0"/>
              <a:t>graphic</a:t>
            </a:r>
            <a:r>
              <a:rPr lang="tr-TR" sz="1600" dirty="0"/>
              <a:t> </a:t>
            </a:r>
            <a:r>
              <a:rPr lang="tr-TR" sz="1600" dirty="0" smtClean="0"/>
              <a:t>of </a:t>
            </a:r>
            <a:r>
              <a:rPr lang="tr-TR" sz="1600" dirty="0" err="1" smtClean="0"/>
              <a:t>the</a:t>
            </a:r>
            <a:r>
              <a:rPr lang="tr-TR" sz="1600" dirty="0" smtClean="0"/>
              <a:t> </a:t>
            </a:r>
            <a:r>
              <a:rPr lang="tr-TR" sz="1600" dirty="0" err="1" smtClean="0"/>
              <a:t>outcomes</a:t>
            </a:r>
            <a:r>
              <a:rPr lang="tr-TR" sz="1600" dirty="0" smtClean="0"/>
              <a:t>.</a:t>
            </a:r>
            <a:endParaRPr lang="tr-TR" sz="1600" dirty="0"/>
          </a:p>
        </p:txBody>
      </p:sp>
      <p:sp>
        <p:nvSpPr>
          <p:cNvPr id="4" name="Altbilgi Yer Tutucusu 3"/>
          <p:cNvSpPr>
            <a:spLocks noGrp="1"/>
          </p:cNvSpPr>
          <p:nvPr>
            <p:ph type="ftr" sz="quarter" idx="11"/>
          </p:nvPr>
        </p:nvSpPr>
        <p:spPr/>
        <p:txBody>
          <a:bodyPr/>
          <a:lstStyle/>
          <a:p>
            <a:pPr>
              <a:defRPr/>
            </a:pPr>
            <a:r>
              <a:rPr lang="en-CA" dirty="0" smtClean="0"/>
              <a:t>Options, Futures, and Other Derivatives, 9th Edition, Copyright © John C. Hull 2014</a:t>
            </a:r>
            <a:endParaRPr lang="en-US" dirty="0"/>
          </a:p>
        </p:txBody>
      </p:sp>
      <p:sp>
        <p:nvSpPr>
          <p:cNvPr id="5" name="Slayt Numarası Yer Tutucusu 4"/>
          <p:cNvSpPr>
            <a:spLocks noGrp="1"/>
          </p:cNvSpPr>
          <p:nvPr>
            <p:ph type="sldNum" sz="quarter" idx="12"/>
          </p:nvPr>
        </p:nvSpPr>
        <p:spPr/>
        <p:txBody>
          <a:bodyPr/>
          <a:lstStyle/>
          <a:p>
            <a:fld id="{CC3ADAC2-5659-4466-8B40-6927B95986E0}" type="slidenum">
              <a:rPr lang="en-US" altLang="en-US" smtClean="0"/>
              <a:pPr/>
              <a:t>19</a:t>
            </a:fld>
            <a:endParaRPr lang="en-US" altLang="en-US"/>
          </a:p>
        </p:txBody>
      </p:sp>
      <p:sp>
        <p:nvSpPr>
          <p:cNvPr id="6" name="Metin kutusu 5"/>
          <p:cNvSpPr txBox="1"/>
          <p:nvPr/>
        </p:nvSpPr>
        <p:spPr>
          <a:xfrm>
            <a:off x="7467600" y="5117068"/>
            <a:ext cx="838200" cy="369332"/>
          </a:xfrm>
          <a:prstGeom prst="rect">
            <a:avLst/>
          </a:prstGeom>
          <a:noFill/>
        </p:spPr>
        <p:txBody>
          <a:bodyPr wrap="square" rtlCol="0">
            <a:spAutoFit/>
          </a:bodyPr>
          <a:lstStyle/>
          <a:p>
            <a:r>
              <a:rPr lang="tr-TR" dirty="0" smtClean="0"/>
              <a:t>A</a:t>
            </a:r>
            <a:endParaRPr lang="tr-TR"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937846"/>
            <a:ext cx="6953250" cy="167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20960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CA" altLang="en-US" smtClean="0"/>
              <a:t>What is a Derivative?</a:t>
            </a:r>
            <a:endParaRPr lang="en-US" altLang="en-US" smtClean="0"/>
          </a:p>
        </p:txBody>
      </p:sp>
      <p:sp>
        <p:nvSpPr>
          <p:cNvPr id="6147" name="Content Placeholder 2"/>
          <p:cNvSpPr>
            <a:spLocks noGrp="1"/>
          </p:cNvSpPr>
          <p:nvPr>
            <p:ph idx="1"/>
          </p:nvPr>
        </p:nvSpPr>
        <p:spPr>
          <a:xfrm>
            <a:off x="685800" y="1752600"/>
            <a:ext cx="7772400" cy="3810000"/>
          </a:xfrm>
        </p:spPr>
        <p:txBody>
          <a:bodyPr/>
          <a:lstStyle/>
          <a:p>
            <a:r>
              <a:rPr lang="en-CA" altLang="en-US" dirty="0" smtClean="0"/>
              <a:t>A derivative is an instrument whose value depends on, or is derived from, the value of another asset.</a:t>
            </a:r>
          </a:p>
          <a:p>
            <a:r>
              <a:rPr lang="en-CA" altLang="en-US" dirty="0" smtClean="0"/>
              <a:t>Examples: futures, forwards, </a:t>
            </a:r>
          </a:p>
          <a:p>
            <a:pPr marL="0" indent="0">
              <a:buNone/>
            </a:pPr>
            <a:r>
              <a:rPr lang="en-CA" altLang="en-US" dirty="0"/>
              <a:t> </a:t>
            </a:r>
            <a:r>
              <a:rPr lang="en-CA" altLang="en-US" dirty="0" smtClean="0"/>
              <a:t>    swaps (credit default swaps), options</a:t>
            </a:r>
            <a:r>
              <a:rPr lang="en-US" altLang="en-US" dirty="0" smtClean="0"/>
              <a:t>,  exotics…</a:t>
            </a:r>
          </a:p>
          <a:p>
            <a:r>
              <a:rPr lang="en-US" altLang="en-US" dirty="0" smtClean="0"/>
              <a:t>TOO BIG TO FAIL</a:t>
            </a:r>
          </a:p>
          <a:p>
            <a:pPr lvl="1"/>
            <a:r>
              <a:rPr lang="en-US" altLang="en-US" dirty="0" smtClean="0"/>
              <a:t>AIG was compensated by the government by 85 mil $</a:t>
            </a:r>
          </a:p>
          <a:p>
            <a:r>
              <a:rPr lang="en-US" altLang="en-US" dirty="0" smtClean="0"/>
              <a:t>Risk and Valuation</a:t>
            </a:r>
          </a:p>
          <a:p>
            <a:pPr>
              <a:buFontTx/>
              <a:buNone/>
            </a:pPr>
            <a:r>
              <a:rPr lang="en-US" altLang="en-US" dirty="0" smtClean="0"/>
              <a:t>  </a:t>
            </a:r>
            <a:endParaRPr lang="en-CA" altLang="en-US" dirty="0" smtClean="0"/>
          </a:p>
        </p:txBody>
      </p:sp>
      <p:sp>
        <p:nvSpPr>
          <p:cNvPr id="6148" name="Footer Placeholder 3"/>
          <p:cNvSpPr>
            <a:spLocks noGrp="1"/>
          </p:cNvSpPr>
          <p:nvPr>
            <p:ph type="ftr" sz="quarter" idx="11"/>
          </p:nvPr>
        </p:nvSpPr>
        <p:spPr>
          <a:xfrm>
            <a:off x="3962400" y="6324600"/>
            <a:ext cx="50292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dirty="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dirty="0" smtClean="0">
              <a:latin typeface="Arial" panose="020B0604020202020204" pitchFamily="34" charset="0"/>
              <a:cs typeface="Arial" panose="020B0604020202020204" pitchFamily="34" charset="0"/>
            </a:endParaRPr>
          </a:p>
        </p:txBody>
      </p:sp>
      <p:sp>
        <p:nvSpPr>
          <p:cNvPr id="614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667A632B-E5DF-4E58-9F2E-89B6F9E7683F}" type="slidenum">
              <a:rPr lang="en-US" altLang="en-US" sz="1400">
                <a:latin typeface="Arial" panose="020B0604020202020204" pitchFamily="34" charset="0"/>
              </a:rPr>
              <a:pPr eaLnBrk="1" hangingPunct="1">
                <a:spcBef>
                  <a:spcPct val="0"/>
                </a:spcBef>
                <a:buFontTx/>
                <a:buNone/>
              </a:pPr>
              <a:t>2</a:t>
            </a:fld>
            <a:endParaRPr lang="en-US" altLang="en-US" sz="1400">
              <a:latin typeface="Arial" panose="020B0604020202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5800" y="914400"/>
            <a:ext cx="7772400" cy="4114800"/>
          </a:xfrm>
        </p:spPr>
        <p:txBody>
          <a:bodyPr/>
          <a:lstStyle/>
          <a:p>
            <a:endParaRPr lang="tr-TR" sz="1600" dirty="0" smtClean="0"/>
          </a:p>
          <a:p>
            <a:endParaRPr lang="tr-TR" sz="1600" dirty="0"/>
          </a:p>
          <a:p>
            <a:endParaRPr lang="tr-TR" sz="1600" dirty="0" smtClean="0"/>
          </a:p>
          <a:p>
            <a:endParaRPr lang="tr-TR" sz="1600" dirty="0" smtClean="0"/>
          </a:p>
          <a:p>
            <a:endParaRPr lang="tr-TR" sz="1600" dirty="0" smtClean="0"/>
          </a:p>
          <a:p>
            <a:endParaRPr lang="tr-TR" sz="1600" dirty="0"/>
          </a:p>
          <a:p>
            <a:r>
              <a:rPr lang="tr-TR" sz="1600" dirty="0" smtClean="0"/>
              <a:t>I am a </a:t>
            </a:r>
            <a:r>
              <a:rPr lang="tr-TR" sz="1600" dirty="0" err="1" smtClean="0"/>
              <a:t>hygenic</a:t>
            </a:r>
            <a:r>
              <a:rPr lang="tr-TR" sz="1600" dirty="0" smtClean="0"/>
              <a:t> </a:t>
            </a:r>
            <a:r>
              <a:rPr lang="tr-TR" sz="1600" dirty="0" err="1" smtClean="0"/>
              <a:t>material</a:t>
            </a:r>
            <a:r>
              <a:rPr lang="tr-TR" sz="1600" dirty="0" smtClean="0"/>
              <a:t> seller, I </a:t>
            </a:r>
            <a:r>
              <a:rPr lang="tr-TR" sz="1600" dirty="0" err="1" smtClean="0"/>
              <a:t>sell</a:t>
            </a:r>
            <a:r>
              <a:rPr lang="tr-TR" sz="1600" dirty="0" smtClean="0"/>
              <a:t> 1 </a:t>
            </a:r>
            <a:r>
              <a:rPr lang="tr-TR" sz="1600" dirty="0" err="1" smtClean="0"/>
              <a:t>million</a:t>
            </a:r>
            <a:r>
              <a:rPr lang="tr-TR" sz="1600" dirty="0" smtClean="0"/>
              <a:t> EUR </a:t>
            </a:r>
            <a:r>
              <a:rPr lang="tr-TR" sz="1600" dirty="0" err="1" smtClean="0"/>
              <a:t>hygenic</a:t>
            </a:r>
            <a:r>
              <a:rPr lang="tr-TR" sz="1600" dirty="0" smtClean="0"/>
              <a:t> </a:t>
            </a:r>
            <a:r>
              <a:rPr lang="tr-TR" sz="1600" dirty="0" err="1" smtClean="0"/>
              <a:t>products</a:t>
            </a:r>
            <a:r>
              <a:rPr lang="tr-TR" sz="1600" dirty="0" smtClean="0"/>
              <a:t> </a:t>
            </a:r>
            <a:r>
              <a:rPr lang="tr-TR" sz="1600" dirty="0" err="1" smtClean="0"/>
              <a:t>to</a:t>
            </a:r>
            <a:r>
              <a:rPr lang="tr-TR" sz="1600" dirty="0" smtClean="0"/>
              <a:t> </a:t>
            </a:r>
            <a:r>
              <a:rPr lang="tr-TR" sz="1600" dirty="0" err="1" smtClean="0"/>
              <a:t>Iraq</a:t>
            </a:r>
            <a:r>
              <a:rPr lang="tr-TR" sz="1600" dirty="0" smtClean="0"/>
              <a:t>. </a:t>
            </a:r>
            <a:r>
              <a:rPr lang="tr-TR" sz="1600" dirty="0" err="1" smtClean="0"/>
              <a:t>The</a:t>
            </a:r>
            <a:r>
              <a:rPr lang="tr-TR" sz="1600" dirty="0" smtClean="0"/>
              <a:t> </a:t>
            </a:r>
            <a:r>
              <a:rPr lang="tr-TR" sz="1600" dirty="0" err="1" smtClean="0"/>
              <a:t>buyer</a:t>
            </a:r>
            <a:r>
              <a:rPr lang="tr-TR" sz="1600" dirty="0" smtClean="0"/>
              <a:t> </a:t>
            </a:r>
            <a:r>
              <a:rPr lang="tr-TR" sz="1600" dirty="0" err="1" smtClean="0"/>
              <a:t>will</a:t>
            </a:r>
            <a:r>
              <a:rPr lang="tr-TR" sz="1600" dirty="0" smtClean="0"/>
              <a:t> </a:t>
            </a:r>
            <a:r>
              <a:rPr lang="tr-TR" sz="1600" dirty="0" smtClean="0"/>
              <a:t>pay </a:t>
            </a:r>
            <a:r>
              <a:rPr lang="tr-TR" sz="1600" dirty="0" err="1" smtClean="0"/>
              <a:t>that</a:t>
            </a:r>
            <a:r>
              <a:rPr lang="tr-TR" sz="1600" dirty="0" smtClean="0"/>
              <a:t> 6 </a:t>
            </a:r>
            <a:r>
              <a:rPr lang="tr-TR" sz="1600" dirty="0" err="1" smtClean="0"/>
              <a:t>months</a:t>
            </a:r>
            <a:r>
              <a:rPr lang="tr-TR" sz="1600" dirty="0" smtClean="0"/>
              <a:t> </a:t>
            </a:r>
            <a:r>
              <a:rPr lang="tr-TR" sz="1600" dirty="0" err="1" smtClean="0"/>
              <a:t>later</a:t>
            </a:r>
            <a:r>
              <a:rPr lang="tr-TR" sz="1600" dirty="0" smtClean="0"/>
              <a:t>. </a:t>
            </a:r>
          </a:p>
          <a:p>
            <a:r>
              <a:rPr lang="tr-TR" sz="1600" dirty="0" err="1" smtClean="0"/>
              <a:t>Question</a:t>
            </a:r>
            <a:r>
              <a:rPr lang="tr-TR" sz="1600" dirty="0" smtClean="0"/>
              <a:t> 1: EUR / TRY rate </a:t>
            </a:r>
            <a:r>
              <a:rPr lang="tr-TR" sz="1600" dirty="0" err="1" smtClean="0"/>
              <a:t>under</a:t>
            </a:r>
            <a:r>
              <a:rPr lang="tr-TR" sz="1600" dirty="0" smtClean="0"/>
              <a:t> </a:t>
            </a:r>
            <a:r>
              <a:rPr lang="tr-TR" sz="1600" dirty="0"/>
              <a:t>11,00 is </a:t>
            </a:r>
            <a:r>
              <a:rPr lang="tr-TR" sz="1600" dirty="0" smtClean="0"/>
              <a:t>not </a:t>
            </a:r>
            <a:r>
              <a:rPr lang="tr-TR" sz="1600" dirty="0" err="1" smtClean="0"/>
              <a:t>aligned</a:t>
            </a:r>
            <a:r>
              <a:rPr lang="tr-TR" sz="1600" dirty="0" smtClean="0"/>
              <a:t> </a:t>
            </a:r>
            <a:r>
              <a:rPr lang="tr-TR" sz="1600" dirty="0" err="1" smtClean="0"/>
              <a:t>with</a:t>
            </a:r>
            <a:r>
              <a:rPr lang="tr-TR" sz="1600" dirty="0" smtClean="0"/>
              <a:t> </a:t>
            </a:r>
            <a:r>
              <a:rPr lang="tr-TR" sz="1600" dirty="0" err="1" smtClean="0"/>
              <a:t>my</a:t>
            </a:r>
            <a:r>
              <a:rPr lang="tr-TR" sz="1600" dirty="0" smtClean="0"/>
              <a:t> </a:t>
            </a:r>
            <a:r>
              <a:rPr lang="tr-TR" sz="1600" dirty="0" err="1" smtClean="0"/>
              <a:t>profit</a:t>
            </a:r>
            <a:r>
              <a:rPr lang="tr-TR" sz="1600" dirty="0" smtClean="0"/>
              <a:t> </a:t>
            </a:r>
            <a:r>
              <a:rPr lang="tr-TR" sz="1600" dirty="0" err="1" smtClean="0"/>
              <a:t>intentions</a:t>
            </a:r>
            <a:r>
              <a:rPr lang="tr-TR" sz="1600" dirty="0" smtClean="0"/>
              <a:t>.  </a:t>
            </a:r>
            <a:r>
              <a:rPr lang="tr-TR" sz="1600" dirty="0" err="1" smtClean="0"/>
              <a:t>So</a:t>
            </a:r>
            <a:r>
              <a:rPr lang="tr-TR" sz="1600" dirty="0" smtClean="0"/>
              <a:t> </a:t>
            </a:r>
            <a:r>
              <a:rPr lang="tr-TR" sz="1600" dirty="0" err="1" smtClean="0"/>
              <a:t>what</a:t>
            </a:r>
            <a:r>
              <a:rPr lang="tr-TR" sz="1600" dirty="0" smtClean="0"/>
              <a:t> </a:t>
            </a:r>
            <a:r>
              <a:rPr lang="tr-TR" sz="1600" dirty="0" err="1" smtClean="0"/>
              <a:t>should</a:t>
            </a:r>
            <a:r>
              <a:rPr lang="tr-TR" sz="1600" dirty="0" smtClean="0"/>
              <a:t> I do in </a:t>
            </a:r>
            <a:r>
              <a:rPr lang="tr-TR" sz="1600" dirty="0" err="1" smtClean="0"/>
              <a:t>order</a:t>
            </a:r>
            <a:r>
              <a:rPr lang="tr-TR" sz="1600" dirty="0" smtClean="0"/>
              <a:t> </a:t>
            </a:r>
            <a:r>
              <a:rPr lang="tr-TR" sz="1600" dirty="0" err="1" smtClean="0"/>
              <a:t>to</a:t>
            </a:r>
            <a:r>
              <a:rPr lang="tr-TR" sz="1600" dirty="0" smtClean="0"/>
              <a:t> </a:t>
            </a:r>
            <a:r>
              <a:rPr lang="tr-TR" sz="1600" dirty="0" err="1" smtClean="0"/>
              <a:t>hedge</a:t>
            </a:r>
            <a:r>
              <a:rPr lang="tr-TR" sz="1600" dirty="0" smtClean="0"/>
              <a:t> </a:t>
            </a:r>
            <a:r>
              <a:rPr lang="tr-TR" sz="1600" dirty="0" err="1" smtClean="0"/>
              <a:t>my</a:t>
            </a:r>
            <a:r>
              <a:rPr lang="tr-TR" sz="1600" dirty="0" smtClean="0"/>
              <a:t> </a:t>
            </a:r>
            <a:r>
              <a:rPr lang="tr-TR" sz="1600" dirty="0" err="1" smtClean="0"/>
              <a:t>financial</a:t>
            </a:r>
            <a:r>
              <a:rPr lang="tr-TR" sz="1600" dirty="0" smtClean="0"/>
              <a:t> </a:t>
            </a:r>
            <a:r>
              <a:rPr lang="tr-TR" sz="1600" dirty="0" err="1" smtClean="0"/>
              <a:t>position</a:t>
            </a:r>
            <a:r>
              <a:rPr lang="tr-TR" sz="1600" dirty="0"/>
              <a:t> </a:t>
            </a:r>
            <a:r>
              <a:rPr lang="tr-TR" sz="1600" dirty="0" err="1" smtClean="0"/>
              <a:t>against</a:t>
            </a:r>
            <a:r>
              <a:rPr lang="tr-TR" sz="1600" dirty="0" smtClean="0"/>
              <a:t> </a:t>
            </a:r>
            <a:r>
              <a:rPr lang="tr-TR" sz="1600" dirty="0" err="1" smtClean="0"/>
              <a:t>if</a:t>
            </a:r>
            <a:r>
              <a:rPr lang="tr-TR" sz="1600" dirty="0" smtClean="0"/>
              <a:t> EUR / TRY </a:t>
            </a:r>
            <a:r>
              <a:rPr lang="tr-TR" sz="1600" dirty="0" err="1" smtClean="0"/>
              <a:t>stays</a:t>
            </a:r>
            <a:r>
              <a:rPr lang="tr-TR" sz="1600" dirty="0" smtClean="0"/>
              <a:t> </a:t>
            </a:r>
            <a:r>
              <a:rPr lang="tr-TR" sz="1600" dirty="0" err="1" smtClean="0"/>
              <a:t>under</a:t>
            </a:r>
            <a:r>
              <a:rPr lang="tr-TR" sz="1600" dirty="0" smtClean="0"/>
              <a:t> 11,00?</a:t>
            </a:r>
          </a:p>
          <a:p>
            <a:r>
              <a:rPr lang="tr-TR" sz="1600" dirty="0" err="1"/>
              <a:t>Question</a:t>
            </a:r>
            <a:r>
              <a:rPr lang="tr-TR" sz="1600" dirty="0"/>
              <a:t> </a:t>
            </a:r>
            <a:r>
              <a:rPr lang="tr-TR" sz="1600" dirty="0" smtClean="0"/>
              <a:t>2: </a:t>
            </a:r>
            <a:r>
              <a:rPr lang="tr-TR" sz="1600" dirty="0" err="1" smtClean="0"/>
              <a:t>Should</a:t>
            </a:r>
            <a:r>
              <a:rPr lang="tr-TR" sz="1600" dirty="0" smtClean="0"/>
              <a:t> I </a:t>
            </a:r>
            <a:r>
              <a:rPr lang="tr-TR" sz="1600" dirty="0" err="1" smtClean="0"/>
              <a:t>go</a:t>
            </a:r>
            <a:r>
              <a:rPr lang="tr-TR" sz="1600" dirty="0" smtClean="0"/>
              <a:t> </a:t>
            </a:r>
            <a:r>
              <a:rPr lang="tr-TR" sz="1600" dirty="0" err="1" smtClean="0"/>
              <a:t>long</a:t>
            </a:r>
            <a:r>
              <a:rPr lang="tr-TR" sz="1600" dirty="0" smtClean="0"/>
              <a:t> </a:t>
            </a:r>
            <a:r>
              <a:rPr lang="tr-TR" sz="1600" dirty="0" err="1" smtClean="0"/>
              <a:t>or</a:t>
            </a:r>
            <a:r>
              <a:rPr lang="tr-TR" sz="1600" dirty="0" smtClean="0"/>
              <a:t> </a:t>
            </a:r>
            <a:r>
              <a:rPr lang="tr-TR" sz="1600" dirty="0" err="1" smtClean="0"/>
              <a:t>short</a:t>
            </a:r>
            <a:r>
              <a:rPr lang="tr-TR" sz="1600" dirty="0" smtClean="0"/>
              <a:t>?</a:t>
            </a:r>
          </a:p>
          <a:p>
            <a:r>
              <a:rPr lang="tr-TR" sz="1600" dirty="0" err="1" smtClean="0"/>
              <a:t>Question</a:t>
            </a:r>
            <a:r>
              <a:rPr lang="tr-TR" sz="1600" dirty="0" smtClean="0"/>
              <a:t> 3: </a:t>
            </a:r>
            <a:r>
              <a:rPr lang="tr-TR" sz="1600" dirty="0" err="1" smtClean="0"/>
              <a:t>What</a:t>
            </a:r>
            <a:r>
              <a:rPr lang="tr-TR" sz="1600" dirty="0" smtClean="0"/>
              <a:t> </a:t>
            </a:r>
            <a:r>
              <a:rPr lang="tr-TR" sz="1600" dirty="0" err="1" smtClean="0"/>
              <a:t>happens</a:t>
            </a:r>
            <a:r>
              <a:rPr lang="tr-TR" sz="1600" dirty="0" smtClean="0"/>
              <a:t> </a:t>
            </a:r>
            <a:r>
              <a:rPr lang="tr-TR" sz="1600" dirty="0" err="1" smtClean="0"/>
              <a:t>if</a:t>
            </a:r>
            <a:r>
              <a:rPr lang="tr-TR" sz="1600" dirty="0" smtClean="0"/>
              <a:t> </a:t>
            </a:r>
            <a:r>
              <a:rPr lang="tr-TR" sz="1600" dirty="0" err="1" smtClean="0"/>
              <a:t>the</a:t>
            </a:r>
            <a:r>
              <a:rPr lang="tr-TR" sz="1600" dirty="0" smtClean="0"/>
              <a:t> rate </a:t>
            </a:r>
            <a:r>
              <a:rPr lang="tr-TR" sz="1600" dirty="0" err="1" smtClean="0"/>
              <a:t>jumps</a:t>
            </a:r>
            <a:r>
              <a:rPr lang="tr-TR" sz="1600" dirty="0" smtClean="0"/>
              <a:t> </a:t>
            </a:r>
            <a:r>
              <a:rPr lang="tr-TR" sz="1600" dirty="0" err="1" smtClean="0"/>
              <a:t>up</a:t>
            </a:r>
            <a:r>
              <a:rPr lang="tr-TR" sz="1600" dirty="0" smtClean="0"/>
              <a:t> </a:t>
            </a:r>
            <a:r>
              <a:rPr lang="tr-TR" sz="1600" dirty="0" err="1" smtClean="0"/>
              <a:t>to</a:t>
            </a:r>
            <a:r>
              <a:rPr lang="tr-TR" sz="1600" dirty="0" smtClean="0"/>
              <a:t> 13,00?</a:t>
            </a:r>
          </a:p>
          <a:p>
            <a:r>
              <a:rPr lang="tr-TR" sz="1600" dirty="0" err="1" smtClean="0"/>
              <a:t>Question</a:t>
            </a:r>
            <a:r>
              <a:rPr lang="tr-TR" sz="1600" dirty="0" smtClean="0"/>
              <a:t> 4: </a:t>
            </a:r>
            <a:r>
              <a:rPr lang="tr-TR" sz="1600" dirty="0" err="1" smtClean="0"/>
              <a:t>What</a:t>
            </a:r>
            <a:r>
              <a:rPr lang="tr-TR" sz="1600" dirty="0" smtClean="0"/>
              <a:t> </a:t>
            </a:r>
            <a:r>
              <a:rPr lang="tr-TR" sz="1600" dirty="0" err="1" smtClean="0"/>
              <a:t>happens</a:t>
            </a:r>
            <a:r>
              <a:rPr lang="tr-TR" sz="1600" dirty="0" smtClean="0"/>
              <a:t> </a:t>
            </a:r>
            <a:r>
              <a:rPr lang="tr-TR" sz="1600" dirty="0" err="1" smtClean="0"/>
              <a:t>if</a:t>
            </a:r>
            <a:r>
              <a:rPr lang="tr-TR" sz="1600" dirty="0" smtClean="0"/>
              <a:t> </a:t>
            </a:r>
            <a:r>
              <a:rPr lang="tr-TR" sz="1600" dirty="0" err="1" smtClean="0"/>
              <a:t>the</a:t>
            </a:r>
            <a:r>
              <a:rPr lang="tr-TR" sz="1600" dirty="0" smtClean="0"/>
              <a:t> rate </a:t>
            </a:r>
            <a:r>
              <a:rPr lang="tr-TR" sz="1600" dirty="0" err="1" smtClean="0"/>
              <a:t>stays</a:t>
            </a:r>
            <a:r>
              <a:rPr lang="tr-TR" sz="1600" dirty="0" smtClean="0"/>
              <a:t> at 10,00?</a:t>
            </a:r>
          </a:p>
          <a:p>
            <a:r>
              <a:rPr lang="tr-TR" sz="1600" dirty="0" err="1" smtClean="0"/>
              <a:t>Question</a:t>
            </a:r>
            <a:r>
              <a:rPr lang="tr-TR" sz="1600" dirty="0" smtClean="0"/>
              <a:t> 5: Draw </a:t>
            </a:r>
            <a:r>
              <a:rPr lang="tr-TR" sz="1600" dirty="0" err="1" smtClean="0"/>
              <a:t>the</a:t>
            </a:r>
            <a:r>
              <a:rPr lang="tr-TR" sz="1600" dirty="0" smtClean="0"/>
              <a:t> </a:t>
            </a:r>
            <a:r>
              <a:rPr lang="tr-TR" sz="1600" dirty="0" err="1" smtClean="0"/>
              <a:t>graphic</a:t>
            </a:r>
            <a:r>
              <a:rPr lang="tr-TR" sz="1600" dirty="0"/>
              <a:t> </a:t>
            </a:r>
            <a:r>
              <a:rPr lang="tr-TR" sz="1600" dirty="0" smtClean="0"/>
              <a:t>of </a:t>
            </a:r>
            <a:r>
              <a:rPr lang="tr-TR" sz="1600" dirty="0" err="1" smtClean="0"/>
              <a:t>the</a:t>
            </a:r>
            <a:r>
              <a:rPr lang="tr-TR" sz="1600" dirty="0" smtClean="0"/>
              <a:t> </a:t>
            </a:r>
            <a:r>
              <a:rPr lang="tr-TR" sz="1600" dirty="0" err="1" smtClean="0"/>
              <a:t>outcomes</a:t>
            </a:r>
            <a:r>
              <a:rPr lang="tr-TR" sz="1600" dirty="0" smtClean="0"/>
              <a:t>.</a:t>
            </a:r>
            <a:endParaRPr lang="tr-TR" sz="1600" dirty="0"/>
          </a:p>
        </p:txBody>
      </p:sp>
      <p:sp>
        <p:nvSpPr>
          <p:cNvPr id="4" name="Altbilgi Yer Tutucusu 3"/>
          <p:cNvSpPr>
            <a:spLocks noGrp="1"/>
          </p:cNvSpPr>
          <p:nvPr>
            <p:ph type="ftr" sz="quarter" idx="11"/>
          </p:nvPr>
        </p:nvSpPr>
        <p:spPr/>
        <p:txBody>
          <a:bodyPr/>
          <a:lstStyle/>
          <a:p>
            <a:pPr>
              <a:defRPr/>
            </a:pPr>
            <a:r>
              <a:rPr lang="en-CA" smtClean="0"/>
              <a:t>Options, Futures, and Other Derivatives, 9th Edition, Copyright © John C. Hull 2014</a:t>
            </a:r>
            <a:endParaRPr lang="en-US"/>
          </a:p>
        </p:txBody>
      </p:sp>
      <p:sp>
        <p:nvSpPr>
          <p:cNvPr id="5" name="Slayt Numarası Yer Tutucusu 4"/>
          <p:cNvSpPr>
            <a:spLocks noGrp="1"/>
          </p:cNvSpPr>
          <p:nvPr>
            <p:ph type="sldNum" sz="quarter" idx="12"/>
          </p:nvPr>
        </p:nvSpPr>
        <p:spPr/>
        <p:txBody>
          <a:bodyPr/>
          <a:lstStyle/>
          <a:p>
            <a:fld id="{CC3ADAC2-5659-4466-8B40-6927B95986E0}" type="slidenum">
              <a:rPr lang="en-US" altLang="en-US" smtClean="0"/>
              <a:pPr/>
              <a:t>20</a:t>
            </a:fld>
            <a:endParaRPr lang="en-US" altLang="en-US"/>
          </a:p>
        </p:txBody>
      </p:sp>
      <p:sp>
        <p:nvSpPr>
          <p:cNvPr id="6" name="Metin kutusu 5"/>
          <p:cNvSpPr txBox="1"/>
          <p:nvPr/>
        </p:nvSpPr>
        <p:spPr>
          <a:xfrm>
            <a:off x="7467600" y="5105400"/>
            <a:ext cx="838200" cy="369332"/>
          </a:xfrm>
          <a:prstGeom prst="rect">
            <a:avLst/>
          </a:prstGeom>
          <a:noFill/>
        </p:spPr>
        <p:txBody>
          <a:bodyPr wrap="square" rtlCol="0">
            <a:spAutoFit/>
          </a:bodyPr>
          <a:lstStyle/>
          <a:p>
            <a:r>
              <a:rPr lang="tr-TR" dirty="0"/>
              <a:t>B</a:t>
            </a:r>
          </a:p>
        </p:txBody>
      </p:sp>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937846"/>
            <a:ext cx="6953250" cy="167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296082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pPr>
              <a:defRPr/>
            </a:pPr>
            <a:r>
              <a:rPr lang="en-CA" smtClean="0"/>
              <a:t>Options, Futures, and Other Derivatives, 9th Edition, Copyright © John C. Hull 2014</a:t>
            </a:r>
            <a:endParaRPr lang="en-US"/>
          </a:p>
        </p:txBody>
      </p:sp>
      <p:sp>
        <p:nvSpPr>
          <p:cNvPr id="5" name="Slayt Numarası Yer Tutucusu 4"/>
          <p:cNvSpPr>
            <a:spLocks noGrp="1"/>
          </p:cNvSpPr>
          <p:nvPr>
            <p:ph type="sldNum" sz="quarter" idx="12"/>
          </p:nvPr>
        </p:nvSpPr>
        <p:spPr/>
        <p:txBody>
          <a:bodyPr/>
          <a:lstStyle/>
          <a:p>
            <a:fld id="{CC3ADAC2-5659-4466-8B40-6927B95986E0}" type="slidenum">
              <a:rPr lang="en-US" altLang="en-US" smtClean="0"/>
              <a:pPr/>
              <a:t>21</a:t>
            </a:fld>
            <a:endParaRPr lang="en-US" altLang="en-US"/>
          </a:p>
        </p:txBody>
      </p:sp>
      <p:sp>
        <p:nvSpPr>
          <p:cNvPr id="6" name="İçerik Yer Tutucusu 2"/>
          <p:cNvSpPr>
            <a:spLocks noGrp="1"/>
          </p:cNvSpPr>
          <p:nvPr>
            <p:ph idx="1"/>
          </p:nvPr>
        </p:nvSpPr>
        <p:spPr>
          <a:xfrm>
            <a:off x="685800" y="914400"/>
            <a:ext cx="7772400" cy="4114800"/>
          </a:xfrm>
        </p:spPr>
        <p:txBody>
          <a:bodyPr/>
          <a:lstStyle/>
          <a:p>
            <a:endParaRPr lang="tr-TR" sz="1600" dirty="0" smtClean="0"/>
          </a:p>
          <a:p>
            <a:endParaRPr lang="tr-TR" sz="1600" dirty="0"/>
          </a:p>
          <a:p>
            <a:endParaRPr lang="tr-TR" sz="1600" dirty="0" smtClean="0"/>
          </a:p>
          <a:p>
            <a:endParaRPr lang="tr-TR" sz="1600" dirty="0"/>
          </a:p>
          <a:p>
            <a:endParaRPr lang="tr-TR" sz="1600" dirty="0" smtClean="0"/>
          </a:p>
          <a:p>
            <a:endParaRPr lang="tr-TR" sz="1600" dirty="0" smtClean="0"/>
          </a:p>
          <a:p>
            <a:endParaRPr lang="tr-TR" sz="1600" dirty="0"/>
          </a:p>
          <a:p>
            <a:r>
              <a:rPr lang="tr-TR" sz="1600" dirty="0" smtClean="0"/>
              <a:t>I am </a:t>
            </a:r>
            <a:r>
              <a:rPr lang="tr-TR" sz="1600" dirty="0" err="1" smtClean="0"/>
              <a:t>buying</a:t>
            </a:r>
            <a:r>
              <a:rPr lang="tr-TR" sz="1600" dirty="0" smtClean="0"/>
              <a:t> </a:t>
            </a:r>
            <a:r>
              <a:rPr lang="tr-TR" sz="1600" dirty="0" err="1" smtClean="0"/>
              <a:t>natural</a:t>
            </a:r>
            <a:r>
              <a:rPr lang="tr-TR" sz="1600" dirty="0" smtClean="0"/>
              <a:t> </a:t>
            </a:r>
            <a:r>
              <a:rPr lang="tr-TR" sz="1600" dirty="0" err="1" smtClean="0"/>
              <a:t>gas</a:t>
            </a:r>
            <a:r>
              <a:rPr lang="tr-TR" sz="1600" dirty="0" smtClean="0"/>
              <a:t> </a:t>
            </a:r>
            <a:r>
              <a:rPr lang="tr-TR" sz="1600" dirty="0" err="1" smtClean="0"/>
              <a:t>from</a:t>
            </a:r>
            <a:r>
              <a:rPr lang="tr-TR" sz="1600" dirty="0" smtClean="0"/>
              <a:t> </a:t>
            </a:r>
            <a:r>
              <a:rPr lang="tr-TR" sz="1600" dirty="0" err="1" smtClean="0"/>
              <a:t>Russia</a:t>
            </a:r>
            <a:r>
              <a:rPr lang="tr-TR" sz="1600" dirty="0" smtClean="0"/>
              <a:t> in </a:t>
            </a:r>
            <a:r>
              <a:rPr lang="tr-TR" sz="1600" dirty="0" err="1" smtClean="0"/>
              <a:t>terms</a:t>
            </a:r>
            <a:r>
              <a:rPr lang="tr-TR" sz="1600" dirty="0" smtClean="0"/>
              <a:t> of 3 </a:t>
            </a:r>
            <a:r>
              <a:rPr lang="tr-TR" sz="1600" dirty="0" err="1" smtClean="0"/>
              <a:t>billion</a:t>
            </a:r>
            <a:r>
              <a:rPr lang="tr-TR" sz="1600" dirty="0" smtClean="0"/>
              <a:t> USD. I am </a:t>
            </a:r>
            <a:r>
              <a:rPr lang="tr-TR" sz="1600" dirty="0" err="1" smtClean="0"/>
              <a:t>pretty</a:t>
            </a:r>
            <a:r>
              <a:rPr lang="tr-TR" sz="1600" dirty="0" smtClean="0"/>
              <a:t> sure </a:t>
            </a:r>
            <a:r>
              <a:rPr lang="tr-TR" sz="1600" dirty="0" err="1" smtClean="0"/>
              <a:t>that</a:t>
            </a:r>
            <a:r>
              <a:rPr lang="tr-TR" sz="1600" dirty="0" smtClean="0"/>
              <a:t> USD </a:t>
            </a:r>
            <a:r>
              <a:rPr lang="tr-TR" sz="1600" dirty="0" err="1" smtClean="0"/>
              <a:t>will</a:t>
            </a:r>
            <a:r>
              <a:rPr lang="tr-TR" sz="1600" dirty="0" smtClean="0"/>
              <a:t> </a:t>
            </a:r>
            <a:r>
              <a:rPr lang="tr-TR" sz="1600" dirty="0" err="1" smtClean="0"/>
              <a:t>stay</a:t>
            </a:r>
            <a:r>
              <a:rPr lang="tr-TR" sz="1600" dirty="0" smtClean="0"/>
              <a:t> </a:t>
            </a:r>
            <a:r>
              <a:rPr lang="tr-TR" sz="1600" dirty="0" err="1" smtClean="0"/>
              <a:t>safe</a:t>
            </a:r>
            <a:r>
              <a:rPr lang="tr-TR" sz="1600" dirty="0" smtClean="0"/>
              <a:t> </a:t>
            </a:r>
            <a:r>
              <a:rPr lang="tr-TR" sz="1600" dirty="0" err="1" smtClean="0"/>
              <a:t>against</a:t>
            </a:r>
            <a:r>
              <a:rPr lang="tr-TR" sz="1600" dirty="0" smtClean="0"/>
              <a:t> TRY </a:t>
            </a:r>
            <a:r>
              <a:rPr lang="tr-TR" sz="1600" dirty="0" err="1" smtClean="0"/>
              <a:t>won’t</a:t>
            </a:r>
            <a:r>
              <a:rPr lang="tr-TR" sz="1600" dirty="0" smtClean="0"/>
              <a:t> </a:t>
            </a:r>
            <a:r>
              <a:rPr lang="tr-TR" sz="1600" dirty="0" err="1" smtClean="0"/>
              <a:t>rise</a:t>
            </a:r>
            <a:r>
              <a:rPr lang="tr-TR" sz="1600" dirty="0" smtClean="0"/>
              <a:t> </a:t>
            </a:r>
            <a:r>
              <a:rPr lang="tr-TR" sz="1600" dirty="0" err="1" smtClean="0"/>
              <a:t>that</a:t>
            </a:r>
            <a:r>
              <a:rPr lang="tr-TR" sz="1600" dirty="0" smtClean="0"/>
              <a:t> </a:t>
            </a:r>
            <a:r>
              <a:rPr lang="tr-TR" sz="1600" dirty="0" err="1" smtClean="0"/>
              <a:t>much</a:t>
            </a:r>
            <a:r>
              <a:rPr lang="tr-TR" sz="1600" dirty="0" smtClean="0"/>
              <a:t>. </a:t>
            </a:r>
            <a:r>
              <a:rPr lang="tr-TR" sz="1600" dirty="0" err="1" smtClean="0"/>
              <a:t>So</a:t>
            </a:r>
            <a:r>
              <a:rPr lang="tr-TR" sz="1600" dirty="0" smtClean="0"/>
              <a:t> I </a:t>
            </a:r>
            <a:r>
              <a:rPr lang="tr-TR" sz="1600" dirty="0" err="1" smtClean="0"/>
              <a:t>made</a:t>
            </a:r>
            <a:r>
              <a:rPr lang="tr-TR" sz="1600" dirty="0" smtClean="0"/>
              <a:t> a 1 </a:t>
            </a:r>
            <a:r>
              <a:rPr lang="tr-TR" sz="1600" dirty="0" err="1" smtClean="0"/>
              <a:t>month</a:t>
            </a:r>
            <a:r>
              <a:rPr lang="tr-TR" sz="1600" dirty="0" smtClean="0"/>
              <a:t> </a:t>
            </a:r>
            <a:r>
              <a:rPr lang="tr-TR" sz="1600" dirty="0" err="1" smtClean="0"/>
              <a:t>deal</a:t>
            </a:r>
            <a:r>
              <a:rPr lang="tr-TR" sz="1600" dirty="0" smtClean="0"/>
              <a:t>. </a:t>
            </a:r>
          </a:p>
          <a:p>
            <a:r>
              <a:rPr lang="tr-TR" sz="1600" dirty="0" err="1" smtClean="0"/>
              <a:t>Question</a:t>
            </a:r>
            <a:r>
              <a:rPr lang="tr-TR" sz="1600" dirty="0" smtClean="0"/>
              <a:t> 1: 9,30 is </a:t>
            </a:r>
            <a:r>
              <a:rPr lang="tr-TR" sz="1600" dirty="0" err="1" smtClean="0"/>
              <a:t>bearable</a:t>
            </a:r>
            <a:r>
              <a:rPr lang="tr-TR" sz="1600" dirty="0" smtClean="0"/>
              <a:t> </a:t>
            </a:r>
            <a:r>
              <a:rPr lang="tr-TR" sz="1600" dirty="0" err="1" smtClean="0"/>
              <a:t>for</a:t>
            </a:r>
            <a:r>
              <a:rPr lang="tr-TR" sz="1600" dirty="0" smtClean="0"/>
              <a:t> </a:t>
            </a:r>
            <a:r>
              <a:rPr lang="tr-TR" sz="1600" dirty="0" err="1" smtClean="0"/>
              <a:t>my</a:t>
            </a:r>
            <a:r>
              <a:rPr lang="tr-TR" sz="1600" dirty="0" smtClean="0"/>
              <a:t> </a:t>
            </a:r>
            <a:r>
              <a:rPr lang="tr-TR" sz="1600" dirty="0" err="1" smtClean="0"/>
              <a:t>economy</a:t>
            </a:r>
            <a:r>
              <a:rPr lang="tr-TR" sz="1600" dirty="0" smtClean="0"/>
              <a:t>. </a:t>
            </a:r>
            <a:r>
              <a:rPr lang="tr-TR" sz="1600" dirty="0" err="1" smtClean="0"/>
              <a:t>What</a:t>
            </a:r>
            <a:r>
              <a:rPr lang="tr-TR" sz="1600" dirty="0" smtClean="0"/>
              <a:t> </a:t>
            </a:r>
            <a:r>
              <a:rPr lang="tr-TR" sz="1600" dirty="0" err="1" smtClean="0"/>
              <a:t>should</a:t>
            </a:r>
            <a:r>
              <a:rPr lang="tr-TR" sz="1600" dirty="0" smtClean="0"/>
              <a:t> I do?</a:t>
            </a:r>
          </a:p>
          <a:p>
            <a:r>
              <a:rPr lang="tr-TR" sz="1600" dirty="0" err="1"/>
              <a:t>Question</a:t>
            </a:r>
            <a:r>
              <a:rPr lang="tr-TR" sz="1600" dirty="0"/>
              <a:t> </a:t>
            </a:r>
            <a:r>
              <a:rPr lang="tr-TR" sz="1600" dirty="0" smtClean="0"/>
              <a:t>2: </a:t>
            </a:r>
            <a:r>
              <a:rPr lang="tr-TR" sz="1600" dirty="0" err="1" smtClean="0"/>
              <a:t>Should</a:t>
            </a:r>
            <a:r>
              <a:rPr lang="tr-TR" sz="1600" dirty="0" smtClean="0"/>
              <a:t> I </a:t>
            </a:r>
            <a:r>
              <a:rPr lang="tr-TR" sz="1600" dirty="0" err="1" smtClean="0"/>
              <a:t>go</a:t>
            </a:r>
            <a:r>
              <a:rPr lang="tr-TR" sz="1600" dirty="0" smtClean="0"/>
              <a:t> </a:t>
            </a:r>
            <a:r>
              <a:rPr lang="tr-TR" sz="1600" dirty="0" err="1" smtClean="0"/>
              <a:t>long</a:t>
            </a:r>
            <a:r>
              <a:rPr lang="tr-TR" sz="1600" dirty="0" smtClean="0"/>
              <a:t> </a:t>
            </a:r>
            <a:r>
              <a:rPr lang="tr-TR" sz="1600" dirty="0" err="1" smtClean="0"/>
              <a:t>or</a:t>
            </a:r>
            <a:r>
              <a:rPr lang="tr-TR" sz="1600" dirty="0" smtClean="0"/>
              <a:t> </a:t>
            </a:r>
            <a:r>
              <a:rPr lang="tr-TR" sz="1600" dirty="0" err="1" smtClean="0"/>
              <a:t>short</a:t>
            </a:r>
            <a:r>
              <a:rPr lang="tr-TR" sz="1600" dirty="0" smtClean="0"/>
              <a:t>?</a:t>
            </a:r>
          </a:p>
          <a:p>
            <a:r>
              <a:rPr lang="tr-TR" sz="1600" dirty="0" err="1" smtClean="0"/>
              <a:t>Question</a:t>
            </a:r>
            <a:r>
              <a:rPr lang="tr-TR" sz="1600" dirty="0" smtClean="0"/>
              <a:t> 3: </a:t>
            </a:r>
            <a:r>
              <a:rPr lang="tr-TR" sz="1600" dirty="0" err="1" smtClean="0"/>
              <a:t>What</a:t>
            </a:r>
            <a:r>
              <a:rPr lang="tr-TR" sz="1600" dirty="0" smtClean="0"/>
              <a:t> </a:t>
            </a:r>
            <a:r>
              <a:rPr lang="tr-TR" sz="1600" dirty="0" err="1" smtClean="0"/>
              <a:t>happens</a:t>
            </a:r>
            <a:r>
              <a:rPr lang="tr-TR" sz="1600" dirty="0" smtClean="0"/>
              <a:t> </a:t>
            </a:r>
            <a:r>
              <a:rPr lang="tr-TR" sz="1600" dirty="0" err="1" smtClean="0"/>
              <a:t>if</a:t>
            </a:r>
            <a:r>
              <a:rPr lang="tr-TR" sz="1600" dirty="0" smtClean="0"/>
              <a:t> </a:t>
            </a:r>
            <a:r>
              <a:rPr lang="tr-TR" sz="1600" dirty="0" err="1" smtClean="0"/>
              <a:t>the</a:t>
            </a:r>
            <a:r>
              <a:rPr lang="tr-TR" sz="1600" dirty="0" smtClean="0"/>
              <a:t> rate </a:t>
            </a:r>
            <a:r>
              <a:rPr lang="tr-TR" sz="1600" dirty="0" err="1" smtClean="0"/>
              <a:t>jumps</a:t>
            </a:r>
            <a:r>
              <a:rPr lang="tr-TR" sz="1600" dirty="0" smtClean="0"/>
              <a:t> </a:t>
            </a:r>
            <a:r>
              <a:rPr lang="tr-TR" sz="1600" dirty="0" err="1" smtClean="0"/>
              <a:t>up</a:t>
            </a:r>
            <a:r>
              <a:rPr lang="tr-TR" sz="1600" dirty="0" smtClean="0"/>
              <a:t> </a:t>
            </a:r>
            <a:r>
              <a:rPr lang="tr-TR" sz="1600" dirty="0" err="1" smtClean="0"/>
              <a:t>to</a:t>
            </a:r>
            <a:r>
              <a:rPr lang="tr-TR" sz="1600" dirty="0" smtClean="0"/>
              <a:t> 10,00?</a:t>
            </a:r>
          </a:p>
          <a:p>
            <a:r>
              <a:rPr lang="tr-TR" sz="1600" dirty="0" err="1" smtClean="0"/>
              <a:t>Question</a:t>
            </a:r>
            <a:r>
              <a:rPr lang="tr-TR" sz="1600" dirty="0" smtClean="0"/>
              <a:t> 4: </a:t>
            </a:r>
            <a:r>
              <a:rPr lang="tr-TR" sz="1600" dirty="0" err="1" smtClean="0"/>
              <a:t>What</a:t>
            </a:r>
            <a:r>
              <a:rPr lang="tr-TR" sz="1600" dirty="0" smtClean="0"/>
              <a:t> </a:t>
            </a:r>
            <a:r>
              <a:rPr lang="tr-TR" sz="1600" dirty="0" err="1" smtClean="0"/>
              <a:t>happens</a:t>
            </a:r>
            <a:r>
              <a:rPr lang="tr-TR" sz="1600" dirty="0" smtClean="0"/>
              <a:t> </a:t>
            </a:r>
            <a:r>
              <a:rPr lang="tr-TR" sz="1600" dirty="0" err="1" smtClean="0"/>
              <a:t>if</a:t>
            </a:r>
            <a:r>
              <a:rPr lang="tr-TR" sz="1600" dirty="0" smtClean="0"/>
              <a:t> </a:t>
            </a:r>
            <a:r>
              <a:rPr lang="tr-TR" sz="1600" dirty="0" err="1" smtClean="0"/>
              <a:t>the</a:t>
            </a:r>
            <a:r>
              <a:rPr lang="tr-TR" sz="1600" dirty="0" smtClean="0"/>
              <a:t> rate </a:t>
            </a:r>
            <a:r>
              <a:rPr lang="tr-TR" sz="1600" dirty="0" err="1" smtClean="0"/>
              <a:t>stays</a:t>
            </a:r>
            <a:r>
              <a:rPr lang="tr-TR" sz="1600" dirty="0" smtClean="0"/>
              <a:t> at 9,20?</a:t>
            </a:r>
          </a:p>
          <a:p>
            <a:r>
              <a:rPr lang="tr-TR" sz="1600" dirty="0" err="1" smtClean="0"/>
              <a:t>Question</a:t>
            </a:r>
            <a:r>
              <a:rPr lang="tr-TR" sz="1600" dirty="0" smtClean="0"/>
              <a:t> 5: Draw </a:t>
            </a:r>
            <a:r>
              <a:rPr lang="tr-TR" sz="1600" dirty="0" err="1" smtClean="0"/>
              <a:t>the</a:t>
            </a:r>
            <a:r>
              <a:rPr lang="tr-TR" sz="1600" dirty="0" smtClean="0"/>
              <a:t> </a:t>
            </a:r>
            <a:r>
              <a:rPr lang="tr-TR" sz="1600" dirty="0" err="1" smtClean="0"/>
              <a:t>graphic</a:t>
            </a:r>
            <a:r>
              <a:rPr lang="tr-TR" sz="1600" dirty="0"/>
              <a:t> </a:t>
            </a:r>
            <a:r>
              <a:rPr lang="tr-TR" sz="1600" dirty="0" smtClean="0"/>
              <a:t>of </a:t>
            </a:r>
            <a:r>
              <a:rPr lang="tr-TR" sz="1600" dirty="0" err="1" smtClean="0"/>
              <a:t>the</a:t>
            </a:r>
            <a:r>
              <a:rPr lang="tr-TR" sz="1600" dirty="0" smtClean="0"/>
              <a:t> </a:t>
            </a:r>
            <a:r>
              <a:rPr lang="tr-TR" sz="1600" dirty="0" err="1" smtClean="0"/>
              <a:t>outcomes</a:t>
            </a:r>
            <a:r>
              <a:rPr lang="tr-TR" sz="1600" dirty="0" smtClean="0"/>
              <a:t>.</a:t>
            </a:r>
            <a:endParaRPr lang="tr-TR" sz="1600" dirty="0"/>
          </a:p>
        </p:txBody>
      </p:sp>
      <p:sp>
        <p:nvSpPr>
          <p:cNvPr id="7" name="Metin kutusu 6"/>
          <p:cNvSpPr txBox="1"/>
          <p:nvPr/>
        </p:nvSpPr>
        <p:spPr>
          <a:xfrm>
            <a:off x="7467600" y="5345668"/>
            <a:ext cx="838200" cy="369332"/>
          </a:xfrm>
          <a:prstGeom prst="rect">
            <a:avLst/>
          </a:prstGeom>
          <a:noFill/>
        </p:spPr>
        <p:txBody>
          <a:bodyPr wrap="square" rtlCol="0">
            <a:spAutoFit/>
          </a:bodyPr>
          <a:lstStyle/>
          <a:p>
            <a:r>
              <a:rPr lang="tr-TR" dirty="0"/>
              <a:t>C</a:t>
            </a:r>
          </a:p>
        </p:txBody>
      </p:sp>
      <p:pic>
        <p:nvPicPr>
          <p:cNvPr id="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937846"/>
            <a:ext cx="6953250" cy="167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993423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pPr>
              <a:defRPr/>
            </a:pPr>
            <a:r>
              <a:rPr lang="en-CA" smtClean="0"/>
              <a:t>Options, Futures, and Other Derivatives, 9th Edition, Copyright © John C. Hull 2014</a:t>
            </a:r>
            <a:endParaRPr lang="en-US"/>
          </a:p>
        </p:txBody>
      </p:sp>
      <p:sp>
        <p:nvSpPr>
          <p:cNvPr id="5" name="Slayt Numarası Yer Tutucusu 4"/>
          <p:cNvSpPr>
            <a:spLocks noGrp="1"/>
          </p:cNvSpPr>
          <p:nvPr>
            <p:ph type="sldNum" sz="quarter" idx="12"/>
          </p:nvPr>
        </p:nvSpPr>
        <p:spPr/>
        <p:txBody>
          <a:bodyPr/>
          <a:lstStyle/>
          <a:p>
            <a:fld id="{CC3ADAC2-5659-4466-8B40-6927B95986E0}" type="slidenum">
              <a:rPr lang="en-US" altLang="en-US" smtClean="0"/>
              <a:pPr/>
              <a:t>22</a:t>
            </a:fld>
            <a:endParaRPr lang="en-US" altLang="en-US"/>
          </a:p>
        </p:txBody>
      </p:sp>
      <p:sp>
        <p:nvSpPr>
          <p:cNvPr id="6" name="İçerik Yer Tutucusu 2"/>
          <p:cNvSpPr>
            <a:spLocks noGrp="1"/>
          </p:cNvSpPr>
          <p:nvPr>
            <p:ph idx="1"/>
          </p:nvPr>
        </p:nvSpPr>
        <p:spPr>
          <a:xfrm>
            <a:off x="685800" y="914400"/>
            <a:ext cx="7772400" cy="4114800"/>
          </a:xfrm>
        </p:spPr>
        <p:txBody>
          <a:bodyPr/>
          <a:lstStyle/>
          <a:p>
            <a:endParaRPr lang="tr-TR" sz="1600" dirty="0" smtClean="0"/>
          </a:p>
          <a:p>
            <a:endParaRPr lang="tr-TR" sz="1600" dirty="0"/>
          </a:p>
          <a:p>
            <a:endParaRPr lang="tr-TR" sz="1600" dirty="0" smtClean="0"/>
          </a:p>
          <a:p>
            <a:pPr marL="0" indent="0">
              <a:buNone/>
            </a:pPr>
            <a:endParaRPr lang="tr-TR" sz="1600" dirty="0" smtClean="0"/>
          </a:p>
          <a:p>
            <a:endParaRPr lang="tr-TR" sz="1600" dirty="0" smtClean="0"/>
          </a:p>
          <a:p>
            <a:endParaRPr lang="tr-TR" sz="1600" dirty="0"/>
          </a:p>
          <a:p>
            <a:r>
              <a:rPr lang="tr-TR" sz="1600" dirty="0" smtClean="0"/>
              <a:t>I am </a:t>
            </a:r>
            <a:r>
              <a:rPr lang="tr-TR" sz="1600" dirty="0" err="1" smtClean="0"/>
              <a:t>selling</a:t>
            </a:r>
            <a:r>
              <a:rPr lang="tr-TR" sz="1600" dirty="0" smtClean="0"/>
              <a:t> </a:t>
            </a:r>
            <a:r>
              <a:rPr lang="tr-TR" sz="1600" dirty="0" err="1" smtClean="0"/>
              <a:t>tomato</a:t>
            </a:r>
            <a:r>
              <a:rPr lang="tr-TR" sz="1600" dirty="0" smtClean="0"/>
              <a:t> </a:t>
            </a:r>
            <a:r>
              <a:rPr lang="tr-TR" sz="1600" dirty="0" err="1" smtClean="0"/>
              <a:t>to</a:t>
            </a:r>
            <a:r>
              <a:rPr lang="tr-TR" sz="1600" dirty="0" smtClean="0"/>
              <a:t> </a:t>
            </a:r>
            <a:r>
              <a:rPr lang="tr-TR" sz="1600" dirty="0" err="1" smtClean="0"/>
              <a:t>Thailand</a:t>
            </a:r>
            <a:r>
              <a:rPr lang="tr-TR" sz="1600" dirty="0" smtClean="0"/>
              <a:t> in </a:t>
            </a:r>
            <a:r>
              <a:rPr lang="tr-TR" sz="1600" dirty="0" err="1" smtClean="0"/>
              <a:t>terms</a:t>
            </a:r>
            <a:r>
              <a:rPr lang="tr-TR" sz="1600" dirty="0" smtClean="0"/>
              <a:t> of 27.500 USD. </a:t>
            </a:r>
            <a:r>
              <a:rPr lang="tr-TR" sz="1600" dirty="0" err="1" smtClean="0"/>
              <a:t>Our</a:t>
            </a:r>
            <a:r>
              <a:rPr lang="tr-TR" sz="1600" dirty="0" smtClean="0"/>
              <a:t> </a:t>
            </a:r>
            <a:r>
              <a:rPr lang="tr-TR" sz="1600" dirty="0" err="1" smtClean="0"/>
              <a:t>arrangement’s</a:t>
            </a:r>
            <a:r>
              <a:rPr lang="tr-TR" sz="1600" dirty="0" smtClean="0"/>
              <a:t> </a:t>
            </a:r>
            <a:r>
              <a:rPr lang="tr-TR" sz="1600" dirty="0" err="1" smtClean="0"/>
              <a:t>due</a:t>
            </a:r>
            <a:r>
              <a:rPr lang="tr-TR" sz="1600" dirty="0" smtClean="0"/>
              <a:t> </a:t>
            </a:r>
            <a:r>
              <a:rPr lang="tr-TR" sz="1600" dirty="0" err="1" smtClean="0"/>
              <a:t>date</a:t>
            </a:r>
            <a:r>
              <a:rPr lang="tr-TR" sz="1600" dirty="0" smtClean="0"/>
              <a:t> is 1 </a:t>
            </a:r>
            <a:r>
              <a:rPr lang="tr-TR" sz="1600" dirty="0" err="1" smtClean="0"/>
              <a:t>year</a:t>
            </a:r>
            <a:r>
              <a:rPr lang="tr-TR" sz="1600" dirty="0" smtClean="0"/>
              <a:t>. </a:t>
            </a:r>
          </a:p>
          <a:p>
            <a:r>
              <a:rPr lang="tr-TR" sz="1600" dirty="0" err="1" smtClean="0"/>
              <a:t>Question</a:t>
            </a:r>
            <a:r>
              <a:rPr lang="tr-TR" sz="1600" dirty="0" smtClean="0"/>
              <a:t> 1: </a:t>
            </a:r>
            <a:r>
              <a:rPr lang="tr-TR" sz="1600" dirty="0"/>
              <a:t>I </a:t>
            </a:r>
            <a:r>
              <a:rPr lang="tr-TR" sz="1600" dirty="0" err="1"/>
              <a:t>don’t</a:t>
            </a:r>
            <a:r>
              <a:rPr lang="tr-TR" sz="1600" dirty="0"/>
              <a:t> </a:t>
            </a:r>
            <a:r>
              <a:rPr lang="tr-TR" sz="1600" dirty="0" err="1"/>
              <a:t>want</a:t>
            </a:r>
            <a:r>
              <a:rPr lang="tr-TR" sz="1600" dirty="0"/>
              <a:t> </a:t>
            </a:r>
            <a:r>
              <a:rPr lang="tr-TR" sz="1600" dirty="0" err="1"/>
              <a:t>to</a:t>
            </a:r>
            <a:r>
              <a:rPr lang="tr-TR" sz="1600" dirty="0"/>
              <a:t> </a:t>
            </a:r>
            <a:r>
              <a:rPr lang="tr-TR" sz="1600" dirty="0" err="1"/>
              <a:t>stay</a:t>
            </a:r>
            <a:r>
              <a:rPr lang="tr-TR" sz="1600" dirty="0"/>
              <a:t> </a:t>
            </a:r>
            <a:r>
              <a:rPr lang="tr-TR" sz="1600" dirty="0" err="1"/>
              <a:t>down</a:t>
            </a:r>
            <a:r>
              <a:rPr lang="tr-TR" sz="1600" dirty="0"/>
              <a:t> </a:t>
            </a:r>
            <a:r>
              <a:rPr lang="tr-TR" sz="1600" dirty="0" err="1"/>
              <a:t>under</a:t>
            </a:r>
            <a:r>
              <a:rPr lang="tr-TR" sz="1600" dirty="0"/>
              <a:t> </a:t>
            </a:r>
            <a:r>
              <a:rPr lang="tr-TR" sz="1600" dirty="0" smtClean="0"/>
              <a:t>11,00. </a:t>
            </a:r>
            <a:r>
              <a:rPr lang="tr-TR" sz="1600" dirty="0" err="1" smtClean="0"/>
              <a:t>What</a:t>
            </a:r>
            <a:r>
              <a:rPr lang="tr-TR" sz="1600" dirty="0" smtClean="0"/>
              <a:t> </a:t>
            </a:r>
            <a:r>
              <a:rPr lang="tr-TR" sz="1600" dirty="0" err="1" smtClean="0"/>
              <a:t>should</a:t>
            </a:r>
            <a:r>
              <a:rPr lang="tr-TR" sz="1600" dirty="0" smtClean="0"/>
              <a:t> I do?</a:t>
            </a:r>
          </a:p>
          <a:p>
            <a:r>
              <a:rPr lang="tr-TR" sz="1600" dirty="0" err="1" smtClean="0"/>
              <a:t>Question</a:t>
            </a:r>
            <a:r>
              <a:rPr lang="tr-TR" sz="1600" dirty="0" smtClean="0"/>
              <a:t> 2: </a:t>
            </a:r>
            <a:r>
              <a:rPr lang="tr-TR" sz="1600" dirty="0" err="1" smtClean="0"/>
              <a:t>Should</a:t>
            </a:r>
            <a:r>
              <a:rPr lang="tr-TR" sz="1600" dirty="0" smtClean="0"/>
              <a:t> I </a:t>
            </a:r>
            <a:r>
              <a:rPr lang="tr-TR" sz="1600" dirty="0" err="1" smtClean="0"/>
              <a:t>go</a:t>
            </a:r>
            <a:r>
              <a:rPr lang="tr-TR" sz="1600" dirty="0" smtClean="0"/>
              <a:t> </a:t>
            </a:r>
            <a:r>
              <a:rPr lang="tr-TR" sz="1600" dirty="0" err="1" smtClean="0"/>
              <a:t>long</a:t>
            </a:r>
            <a:r>
              <a:rPr lang="tr-TR" sz="1600" dirty="0" smtClean="0"/>
              <a:t> </a:t>
            </a:r>
            <a:r>
              <a:rPr lang="tr-TR" sz="1600" dirty="0" err="1" smtClean="0"/>
              <a:t>or</a:t>
            </a:r>
            <a:r>
              <a:rPr lang="tr-TR" sz="1600" dirty="0" smtClean="0"/>
              <a:t> </a:t>
            </a:r>
            <a:r>
              <a:rPr lang="tr-TR" sz="1600" dirty="0" err="1" smtClean="0"/>
              <a:t>short</a:t>
            </a:r>
            <a:r>
              <a:rPr lang="tr-TR" sz="1600" dirty="0" smtClean="0"/>
              <a:t>?</a:t>
            </a:r>
          </a:p>
          <a:p>
            <a:r>
              <a:rPr lang="tr-TR" sz="1600" dirty="0" err="1" smtClean="0"/>
              <a:t>Question</a:t>
            </a:r>
            <a:r>
              <a:rPr lang="tr-TR" sz="1600" dirty="0" smtClean="0"/>
              <a:t> 3: </a:t>
            </a:r>
            <a:r>
              <a:rPr lang="tr-TR" sz="1600" dirty="0" err="1" smtClean="0"/>
              <a:t>What</a:t>
            </a:r>
            <a:r>
              <a:rPr lang="tr-TR" sz="1600" dirty="0" smtClean="0"/>
              <a:t> </a:t>
            </a:r>
            <a:r>
              <a:rPr lang="tr-TR" sz="1600" dirty="0" err="1" smtClean="0"/>
              <a:t>happens</a:t>
            </a:r>
            <a:r>
              <a:rPr lang="tr-TR" sz="1600" dirty="0" smtClean="0"/>
              <a:t> </a:t>
            </a:r>
            <a:r>
              <a:rPr lang="tr-TR" sz="1600" dirty="0" err="1" smtClean="0"/>
              <a:t>if</a:t>
            </a:r>
            <a:r>
              <a:rPr lang="tr-TR" sz="1600" dirty="0" smtClean="0"/>
              <a:t> </a:t>
            </a:r>
            <a:r>
              <a:rPr lang="tr-TR" sz="1600" dirty="0" err="1" smtClean="0"/>
              <a:t>the</a:t>
            </a:r>
            <a:r>
              <a:rPr lang="tr-TR" sz="1600" dirty="0" smtClean="0"/>
              <a:t> rate </a:t>
            </a:r>
            <a:r>
              <a:rPr lang="tr-TR" sz="1600" dirty="0" err="1" smtClean="0"/>
              <a:t>raise</a:t>
            </a:r>
            <a:r>
              <a:rPr lang="tr-TR" sz="1600" dirty="0" smtClean="0"/>
              <a:t> </a:t>
            </a:r>
            <a:r>
              <a:rPr lang="tr-TR" sz="1600" dirty="0" err="1" smtClean="0"/>
              <a:t>up</a:t>
            </a:r>
            <a:r>
              <a:rPr lang="tr-TR" sz="1600" dirty="0" smtClean="0"/>
              <a:t> </a:t>
            </a:r>
            <a:r>
              <a:rPr lang="tr-TR" sz="1600" dirty="0" err="1" smtClean="0"/>
              <a:t>to</a:t>
            </a:r>
            <a:r>
              <a:rPr lang="tr-TR" sz="1600" dirty="0" smtClean="0"/>
              <a:t> 12,00?</a:t>
            </a:r>
          </a:p>
          <a:p>
            <a:r>
              <a:rPr lang="tr-TR" sz="1600" dirty="0" err="1" smtClean="0"/>
              <a:t>Question</a:t>
            </a:r>
            <a:r>
              <a:rPr lang="tr-TR" sz="1600" dirty="0" smtClean="0"/>
              <a:t> 4: </a:t>
            </a:r>
            <a:r>
              <a:rPr lang="tr-TR" sz="1600" dirty="0" err="1" smtClean="0"/>
              <a:t>What</a:t>
            </a:r>
            <a:r>
              <a:rPr lang="tr-TR" sz="1600" dirty="0" smtClean="0"/>
              <a:t> </a:t>
            </a:r>
            <a:r>
              <a:rPr lang="tr-TR" sz="1600" dirty="0" err="1" smtClean="0"/>
              <a:t>happens</a:t>
            </a:r>
            <a:r>
              <a:rPr lang="tr-TR" sz="1600" dirty="0" smtClean="0"/>
              <a:t> </a:t>
            </a:r>
            <a:r>
              <a:rPr lang="tr-TR" sz="1600" dirty="0" err="1" smtClean="0"/>
              <a:t>if</a:t>
            </a:r>
            <a:r>
              <a:rPr lang="tr-TR" sz="1600" dirty="0" smtClean="0"/>
              <a:t> </a:t>
            </a:r>
            <a:r>
              <a:rPr lang="tr-TR" sz="1600" dirty="0" err="1" smtClean="0"/>
              <a:t>the</a:t>
            </a:r>
            <a:r>
              <a:rPr lang="tr-TR" sz="1600" dirty="0" smtClean="0"/>
              <a:t> rate </a:t>
            </a:r>
            <a:r>
              <a:rPr lang="tr-TR" sz="1600" dirty="0" err="1" smtClean="0"/>
              <a:t>raise</a:t>
            </a:r>
            <a:r>
              <a:rPr lang="tr-TR" sz="1600" dirty="0" smtClean="0"/>
              <a:t> </a:t>
            </a:r>
            <a:r>
              <a:rPr lang="tr-TR" sz="1600" dirty="0" err="1" smtClean="0"/>
              <a:t>up</a:t>
            </a:r>
            <a:r>
              <a:rPr lang="tr-TR" sz="1600" dirty="0" smtClean="0"/>
              <a:t> </a:t>
            </a:r>
            <a:r>
              <a:rPr lang="tr-TR" sz="1600" dirty="0" err="1" smtClean="0"/>
              <a:t>to</a:t>
            </a:r>
            <a:r>
              <a:rPr lang="tr-TR" sz="1600" dirty="0" smtClean="0"/>
              <a:t> 10,50?</a:t>
            </a:r>
          </a:p>
          <a:p>
            <a:r>
              <a:rPr lang="tr-TR" sz="1600" dirty="0" err="1" smtClean="0"/>
              <a:t>Question</a:t>
            </a:r>
            <a:r>
              <a:rPr lang="tr-TR" sz="1600" dirty="0" smtClean="0"/>
              <a:t> 5: Draw </a:t>
            </a:r>
            <a:r>
              <a:rPr lang="tr-TR" sz="1600" dirty="0" err="1" smtClean="0"/>
              <a:t>the</a:t>
            </a:r>
            <a:r>
              <a:rPr lang="tr-TR" sz="1600" dirty="0" smtClean="0"/>
              <a:t> </a:t>
            </a:r>
            <a:r>
              <a:rPr lang="tr-TR" sz="1600" dirty="0" err="1" smtClean="0"/>
              <a:t>graphic</a:t>
            </a:r>
            <a:r>
              <a:rPr lang="tr-TR" sz="1600" dirty="0"/>
              <a:t> </a:t>
            </a:r>
            <a:r>
              <a:rPr lang="tr-TR" sz="1600" dirty="0" smtClean="0"/>
              <a:t>of </a:t>
            </a:r>
            <a:r>
              <a:rPr lang="tr-TR" sz="1600" dirty="0" err="1" smtClean="0"/>
              <a:t>the</a:t>
            </a:r>
            <a:r>
              <a:rPr lang="tr-TR" sz="1600" dirty="0" smtClean="0"/>
              <a:t> </a:t>
            </a:r>
            <a:r>
              <a:rPr lang="tr-TR" sz="1600" dirty="0" err="1" smtClean="0"/>
              <a:t>outcomes</a:t>
            </a:r>
            <a:r>
              <a:rPr lang="tr-TR" sz="1600" dirty="0" smtClean="0"/>
              <a:t>, </a:t>
            </a:r>
          </a:p>
          <a:p>
            <a:r>
              <a:rPr lang="tr-TR" sz="1600" dirty="0" err="1" smtClean="0"/>
              <a:t>Question</a:t>
            </a:r>
            <a:r>
              <a:rPr lang="tr-TR" sz="1600" dirty="0" smtClean="0"/>
              <a:t> 6: </a:t>
            </a:r>
            <a:r>
              <a:rPr lang="tr-TR" sz="1600" dirty="0" err="1" smtClean="0"/>
              <a:t>Indicate</a:t>
            </a:r>
            <a:r>
              <a:rPr lang="tr-TR" sz="1600" dirty="0" smtClean="0"/>
              <a:t> </a:t>
            </a:r>
            <a:r>
              <a:rPr lang="tr-TR" sz="1600" dirty="0" smtClean="0"/>
              <a:t>minimum </a:t>
            </a:r>
            <a:r>
              <a:rPr lang="tr-TR" sz="1600" dirty="0" err="1" smtClean="0"/>
              <a:t>and</a:t>
            </a:r>
            <a:r>
              <a:rPr lang="tr-TR" sz="1600" dirty="0" smtClean="0"/>
              <a:t> </a:t>
            </a:r>
            <a:r>
              <a:rPr lang="tr-TR" sz="1600" dirty="0" err="1" smtClean="0"/>
              <a:t>maximum</a:t>
            </a:r>
            <a:r>
              <a:rPr lang="tr-TR" sz="1600" dirty="0" smtClean="0"/>
              <a:t> </a:t>
            </a:r>
            <a:r>
              <a:rPr lang="tr-TR" sz="1600" dirty="0" err="1" smtClean="0"/>
              <a:t>loss</a:t>
            </a:r>
            <a:r>
              <a:rPr lang="tr-TR" sz="1600" dirty="0" smtClean="0"/>
              <a:t>.</a:t>
            </a:r>
          </a:p>
          <a:p>
            <a:r>
              <a:rPr lang="tr-TR" sz="1600" dirty="0" err="1" smtClean="0"/>
              <a:t>Question</a:t>
            </a:r>
            <a:r>
              <a:rPr lang="tr-TR" sz="1600" dirty="0" smtClean="0"/>
              <a:t> 7: </a:t>
            </a:r>
            <a:r>
              <a:rPr lang="tr-TR" sz="1600" dirty="0" err="1" smtClean="0"/>
              <a:t>Indicate</a:t>
            </a:r>
            <a:r>
              <a:rPr lang="tr-TR" sz="1600" dirty="0" smtClean="0"/>
              <a:t> </a:t>
            </a:r>
            <a:r>
              <a:rPr lang="tr-TR" sz="1600" dirty="0" err="1" smtClean="0"/>
              <a:t>maximum</a:t>
            </a:r>
            <a:r>
              <a:rPr lang="tr-TR" sz="1600" dirty="0" smtClean="0"/>
              <a:t> </a:t>
            </a:r>
            <a:r>
              <a:rPr lang="tr-TR" sz="1600" dirty="0" err="1" smtClean="0"/>
              <a:t>profit</a:t>
            </a:r>
            <a:r>
              <a:rPr lang="tr-TR" sz="1600" dirty="0" smtClean="0"/>
              <a:t>.</a:t>
            </a:r>
          </a:p>
          <a:p>
            <a:r>
              <a:rPr lang="tr-TR" sz="1600" dirty="0" err="1" smtClean="0"/>
              <a:t>Question</a:t>
            </a:r>
            <a:r>
              <a:rPr lang="tr-TR" sz="1600" dirty="0" smtClean="0"/>
              <a:t> 8: At </a:t>
            </a:r>
            <a:r>
              <a:rPr lang="tr-TR" sz="1600" dirty="0" err="1" smtClean="0"/>
              <a:t>which</a:t>
            </a:r>
            <a:r>
              <a:rPr lang="tr-TR" sz="1600" dirty="0" smtClean="0"/>
              <a:t> </a:t>
            </a:r>
            <a:r>
              <a:rPr lang="tr-TR" sz="1600" dirty="0" err="1" smtClean="0"/>
              <a:t>price</a:t>
            </a:r>
            <a:r>
              <a:rPr lang="tr-TR" sz="1600" dirty="0" smtClean="0"/>
              <a:t>(s) │</a:t>
            </a:r>
            <a:r>
              <a:rPr lang="tr-TR" sz="1600" dirty="0" err="1" smtClean="0"/>
              <a:t>loss</a:t>
            </a:r>
            <a:r>
              <a:rPr lang="tr-TR" sz="1600" dirty="0" smtClean="0"/>
              <a:t> – </a:t>
            </a:r>
            <a:r>
              <a:rPr lang="tr-TR" sz="1600" dirty="0" err="1" smtClean="0"/>
              <a:t>profit</a:t>
            </a:r>
            <a:r>
              <a:rPr lang="tr-TR" sz="1600" dirty="0" smtClean="0"/>
              <a:t> │= 0     </a:t>
            </a:r>
            <a:endParaRPr lang="tr-TR" sz="1600" dirty="0"/>
          </a:p>
        </p:txBody>
      </p:sp>
      <p:sp>
        <p:nvSpPr>
          <p:cNvPr id="7" name="Metin kutusu 6"/>
          <p:cNvSpPr txBox="1"/>
          <p:nvPr/>
        </p:nvSpPr>
        <p:spPr>
          <a:xfrm>
            <a:off x="7467600" y="5650468"/>
            <a:ext cx="838200" cy="369332"/>
          </a:xfrm>
          <a:prstGeom prst="rect">
            <a:avLst/>
          </a:prstGeom>
          <a:noFill/>
        </p:spPr>
        <p:txBody>
          <a:bodyPr wrap="square" rtlCol="0">
            <a:spAutoFit/>
          </a:bodyPr>
          <a:lstStyle/>
          <a:p>
            <a:r>
              <a:rPr lang="tr-TR" dirty="0" smtClean="0"/>
              <a:t>D</a:t>
            </a:r>
            <a:endParaRPr lang="tr-TR" dirty="0"/>
          </a:p>
        </p:txBody>
      </p:sp>
      <p:pic>
        <p:nvPicPr>
          <p:cNvPr id="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937846"/>
            <a:ext cx="6953250" cy="167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783999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pPr>
              <a:defRPr/>
            </a:pPr>
            <a:r>
              <a:rPr lang="en-CA" smtClean="0"/>
              <a:t>Options, Futures, and Other Derivatives, 9th Edition, Copyright © John C. Hull 2014</a:t>
            </a:r>
            <a:endParaRPr lang="en-US"/>
          </a:p>
        </p:txBody>
      </p:sp>
      <p:sp>
        <p:nvSpPr>
          <p:cNvPr id="5" name="Slayt Numarası Yer Tutucusu 4"/>
          <p:cNvSpPr>
            <a:spLocks noGrp="1"/>
          </p:cNvSpPr>
          <p:nvPr>
            <p:ph type="sldNum" sz="quarter" idx="12"/>
          </p:nvPr>
        </p:nvSpPr>
        <p:spPr/>
        <p:txBody>
          <a:bodyPr/>
          <a:lstStyle/>
          <a:p>
            <a:fld id="{CC3ADAC2-5659-4466-8B40-6927B95986E0}" type="slidenum">
              <a:rPr lang="en-US" altLang="en-US" smtClean="0"/>
              <a:pPr/>
              <a:t>23</a:t>
            </a:fld>
            <a:endParaRPr lang="en-US" altLang="en-US"/>
          </a:p>
        </p:txBody>
      </p:sp>
      <p:grpSp>
        <p:nvGrpSpPr>
          <p:cNvPr id="6" name="Group 13"/>
          <p:cNvGrpSpPr>
            <a:grpSpLocks/>
          </p:cNvGrpSpPr>
          <p:nvPr/>
        </p:nvGrpSpPr>
        <p:grpSpPr bwMode="auto">
          <a:xfrm>
            <a:off x="1864468" y="1343171"/>
            <a:ext cx="5127625" cy="3073400"/>
            <a:chOff x="2187575" y="2438400"/>
            <a:chExt cx="5601006" cy="3454400"/>
          </a:xfrm>
        </p:grpSpPr>
        <p:grpSp>
          <p:nvGrpSpPr>
            <p:cNvPr id="7" name="Group 5"/>
            <p:cNvGrpSpPr>
              <a:grpSpLocks/>
            </p:cNvGrpSpPr>
            <p:nvPr/>
          </p:nvGrpSpPr>
          <p:grpSpPr bwMode="auto">
            <a:xfrm>
              <a:off x="2187575" y="2438400"/>
              <a:ext cx="5601006" cy="3454400"/>
              <a:chOff x="1378" y="1327"/>
              <a:chExt cx="3867" cy="2385"/>
            </a:xfrm>
          </p:grpSpPr>
          <p:sp>
            <p:nvSpPr>
              <p:cNvPr id="9" name="Line 6"/>
              <p:cNvSpPr>
                <a:spLocks noChangeShapeType="1"/>
              </p:cNvSpPr>
              <p:nvPr/>
            </p:nvSpPr>
            <p:spPr bwMode="auto">
              <a:xfrm>
                <a:off x="1378" y="1377"/>
                <a:ext cx="0" cy="2335"/>
              </a:xfrm>
              <a:prstGeom prst="line">
                <a:avLst/>
              </a:prstGeom>
              <a:noFill/>
              <a:ln w="12700">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10" name="Line 7"/>
              <p:cNvSpPr>
                <a:spLocks noChangeShapeType="1"/>
              </p:cNvSpPr>
              <p:nvPr/>
            </p:nvSpPr>
            <p:spPr bwMode="auto">
              <a:xfrm>
                <a:off x="1387" y="2520"/>
                <a:ext cx="2383"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1" name="Line 8"/>
              <p:cNvSpPr>
                <a:spLocks noChangeShapeType="1"/>
              </p:cNvSpPr>
              <p:nvPr/>
            </p:nvSpPr>
            <p:spPr bwMode="auto">
              <a:xfrm flipV="1">
                <a:off x="1411" y="1409"/>
                <a:ext cx="2035" cy="2163"/>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 name="Rectangle 9"/>
              <p:cNvSpPr>
                <a:spLocks noChangeArrowheads="1"/>
              </p:cNvSpPr>
              <p:nvPr/>
            </p:nvSpPr>
            <p:spPr bwMode="auto">
              <a:xfrm>
                <a:off x="1393" y="1327"/>
                <a:ext cx="521" cy="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Blip>
                    <a:blip r:embed="rId2"/>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3"/>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0"/>
                  </a:spcBef>
                  <a:buFontTx/>
                  <a:buNone/>
                </a:pPr>
                <a:r>
                  <a:rPr lang="en-US" altLang="en-US" sz="2000">
                    <a:latin typeface="Gill Sans MT" panose="020B0502020104020203" pitchFamily="34" charset="0"/>
                  </a:rPr>
                  <a:t>Profit</a:t>
                </a:r>
              </a:p>
            </p:txBody>
          </p:sp>
          <p:sp>
            <p:nvSpPr>
              <p:cNvPr id="13" name="Rectangle 10"/>
              <p:cNvSpPr>
                <a:spLocks noChangeArrowheads="1"/>
              </p:cNvSpPr>
              <p:nvPr/>
            </p:nvSpPr>
            <p:spPr bwMode="auto">
              <a:xfrm>
                <a:off x="3119" y="2214"/>
                <a:ext cx="2126" cy="547"/>
              </a:xfrm>
              <a:prstGeom prst="rect">
                <a:avLst/>
              </a:prstGeom>
              <a:noFill/>
              <a:ln w="12700">
                <a:noFill/>
                <a:miter lim="800000"/>
                <a:headEnd/>
                <a:tailEnd/>
              </a:ln>
            </p:spPr>
            <p:txBody>
              <a:bodyPr lIns="90488" tIns="44450" rIns="90488" bIns="44450">
                <a:spAutoFit/>
              </a:bodyPr>
              <a:lstStyle/>
              <a:p>
                <a:pPr eaLnBrk="0" hangingPunct="0">
                  <a:defRPr/>
                </a:pPr>
                <a:r>
                  <a:rPr lang="en-US" sz="2000" dirty="0">
                    <a:latin typeface="Gill Sans MT" pitchFamily="34" charset="0"/>
                    <a:cs typeface="Arial" charset="0"/>
                  </a:rPr>
                  <a:t>Price of Underlying at Maturity, </a:t>
                </a:r>
                <a:r>
                  <a:rPr lang="en-US" sz="2000" i="1" dirty="0">
                    <a:latin typeface="+mj-lt"/>
                    <a:cs typeface="Arial" charset="0"/>
                  </a:rPr>
                  <a:t>S</a:t>
                </a:r>
                <a:r>
                  <a:rPr lang="en-US" sz="2000" i="1" baseline="-25000" dirty="0">
                    <a:latin typeface="+mj-lt"/>
                    <a:cs typeface="Arial" charset="0"/>
                  </a:rPr>
                  <a:t>T</a:t>
                </a:r>
                <a:endParaRPr lang="en-US" sz="2000" i="1" baseline="-25000" dirty="0">
                  <a:latin typeface="+mj-lt"/>
                  <a:cs typeface="Times New Roman" pitchFamily="18" charset="0"/>
                </a:endParaRPr>
              </a:p>
            </p:txBody>
          </p:sp>
        </p:grpSp>
        <p:sp>
          <p:nvSpPr>
            <p:cNvPr id="8" name="Rectangle 11"/>
            <p:cNvSpPr>
              <a:spLocks noChangeArrowheads="1"/>
            </p:cNvSpPr>
            <p:nvPr/>
          </p:nvSpPr>
          <p:spPr bwMode="auto">
            <a:xfrm>
              <a:off x="3543469" y="4114800"/>
              <a:ext cx="416131" cy="516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Blip>
                  <a:blip r:embed="rId2"/>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3"/>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50000"/>
                </a:spcBef>
                <a:buFontTx/>
                <a:buNone/>
              </a:pPr>
              <a:r>
                <a:rPr lang="en-US" altLang="en-US" sz="2400" i="1" dirty="0">
                  <a:latin typeface="Times New Roman" panose="02020603050405020304" pitchFamily="18" charset="0"/>
                </a:rPr>
                <a:t>K</a:t>
              </a:r>
            </a:p>
          </p:txBody>
        </p:sp>
      </p:grpSp>
      <p:cxnSp>
        <p:nvCxnSpPr>
          <p:cNvPr id="14" name="Straight Connector 22"/>
          <p:cNvCxnSpPr/>
          <p:nvPr/>
        </p:nvCxnSpPr>
        <p:spPr bwMode="auto">
          <a:xfrm flipH="1">
            <a:off x="1773115" y="2133600"/>
            <a:ext cx="2209800" cy="0"/>
          </a:xfrm>
          <a:prstGeom prst="line">
            <a:avLst/>
          </a:prstGeom>
          <a:ln w="3810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5" name="Straight Connector 24"/>
          <p:cNvCxnSpPr/>
          <p:nvPr/>
        </p:nvCxnSpPr>
        <p:spPr bwMode="auto">
          <a:xfrm flipV="1">
            <a:off x="3982915" y="2097414"/>
            <a:ext cx="0" cy="737260"/>
          </a:xfrm>
          <a:prstGeom prst="line">
            <a:avLst/>
          </a:prstGeom>
          <a:ln w="3810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6" name="Straight Connector 24"/>
          <p:cNvCxnSpPr/>
          <p:nvPr/>
        </p:nvCxnSpPr>
        <p:spPr bwMode="auto">
          <a:xfrm flipV="1">
            <a:off x="2575202" y="2819400"/>
            <a:ext cx="0" cy="737260"/>
          </a:xfrm>
          <a:prstGeom prst="line">
            <a:avLst/>
          </a:prstGeom>
          <a:ln w="3810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7" name="Straight Connector 22"/>
          <p:cNvCxnSpPr/>
          <p:nvPr/>
        </p:nvCxnSpPr>
        <p:spPr bwMode="auto">
          <a:xfrm flipH="1">
            <a:off x="1908226" y="3556660"/>
            <a:ext cx="666977" cy="0"/>
          </a:xfrm>
          <a:prstGeom prst="line">
            <a:avLst/>
          </a:prstGeom>
          <a:ln w="3810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0" name="Metin kutusu 19"/>
          <p:cNvSpPr txBox="1"/>
          <p:nvPr/>
        </p:nvSpPr>
        <p:spPr>
          <a:xfrm>
            <a:off x="3657600" y="2912087"/>
            <a:ext cx="686299" cy="338554"/>
          </a:xfrm>
          <a:prstGeom prst="rect">
            <a:avLst/>
          </a:prstGeom>
          <a:noFill/>
        </p:spPr>
        <p:txBody>
          <a:bodyPr wrap="square" rtlCol="0">
            <a:spAutoFit/>
          </a:bodyPr>
          <a:lstStyle/>
          <a:p>
            <a:r>
              <a:rPr lang="tr-TR" sz="1600" dirty="0" smtClean="0"/>
              <a:t>5,50</a:t>
            </a:r>
            <a:endParaRPr lang="tr-TR" sz="1600" dirty="0"/>
          </a:p>
        </p:txBody>
      </p:sp>
      <p:sp>
        <p:nvSpPr>
          <p:cNvPr id="21" name="Metin kutusu 20"/>
          <p:cNvSpPr txBox="1"/>
          <p:nvPr/>
        </p:nvSpPr>
        <p:spPr>
          <a:xfrm>
            <a:off x="2191716" y="2503946"/>
            <a:ext cx="686299" cy="338554"/>
          </a:xfrm>
          <a:prstGeom prst="rect">
            <a:avLst/>
          </a:prstGeom>
          <a:noFill/>
        </p:spPr>
        <p:txBody>
          <a:bodyPr wrap="square" rtlCol="0">
            <a:spAutoFit/>
          </a:bodyPr>
          <a:lstStyle/>
          <a:p>
            <a:r>
              <a:rPr lang="tr-TR" sz="1600" dirty="0" smtClean="0"/>
              <a:t>4,75</a:t>
            </a:r>
            <a:endParaRPr lang="tr-TR" sz="1600" dirty="0"/>
          </a:p>
        </p:txBody>
      </p:sp>
      <p:sp>
        <p:nvSpPr>
          <p:cNvPr id="22" name="Metin kutusu 21"/>
          <p:cNvSpPr txBox="1"/>
          <p:nvPr/>
        </p:nvSpPr>
        <p:spPr>
          <a:xfrm>
            <a:off x="1198685" y="1964323"/>
            <a:ext cx="1011115" cy="338554"/>
          </a:xfrm>
          <a:prstGeom prst="rect">
            <a:avLst/>
          </a:prstGeom>
          <a:noFill/>
        </p:spPr>
        <p:txBody>
          <a:bodyPr wrap="square" rtlCol="0">
            <a:spAutoFit/>
          </a:bodyPr>
          <a:lstStyle/>
          <a:p>
            <a:r>
              <a:rPr lang="tr-TR" sz="1600" dirty="0" smtClean="0"/>
              <a:t>6.000</a:t>
            </a:r>
            <a:endParaRPr lang="tr-TR" sz="1600" dirty="0"/>
          </a:p>
        </p:txBody>
      </p:sp>
      <p:sp>
        <p:nvSpPr>
          <p:cNvPr id="23" name="Metin kutusu 22"/>
          <p:cNvSpPr txBox="1"/>
          <p:nvPr/>
        </p:nvSpPr>
        <p:spPr>
          <a:xfrm>
            <a:off x="1198685" y="3387383"/>
            <a:ext cx="1011115" cy="338554"/>
          </a:xfrm>
          <a:prstGeom prst="rect">
            <a:avLst/>
          </a:prstGeom>
          <a:noFill/>
        </p:spPr>
        <p:txBody>
          <a:bodyPr wrap="square" rtlCol="0">
            <a:spAutoFit/>
          </a:bodyPr>
          <a:lstStyle/>
          <a:p>
            <a:r>
              <a:rPr lang="tr-TR" sz="1600" dirty="0" smtClean="0"/>
              <a:t>9.000</a:t>
            </a:r>
            <a:endParaRPr lang="tr-TR" sz="1600" dirty="0"/>
          </a:p>
        </p:txBody>
      </p:sp>
      <p:sp>
        <p:nvSpPr>
          <p:cNvPr id="24" name="Metin kutusu 23"/>
          <p:cNvSpPr txBox="1"/>
          <p:nvPr/>
        </p:nvSpPr>
        <p:spPr>
          <a:xfrm>
            <a:off x="4173026" y="4321850"/>
            <a:ext cx="4132774" cy="923330"/>
          </a:xfrm>
          <a:prstGeom prst="rect">
            <a:avLst/>
          </a:prstGeom>
          <a:noFill/>
        </p:spPr>
        <p:txBody>
          <a:bodyPr wrap="square" rtlCol="0">
            <a:spAutoFit/>
          </a:bodyPr>
          <a:lstStyle/>
          <a:p>
            <a:r>
              <a:rPr lang="tr-TR" dirty="0" smtClean="0">
                <a:solidFill>
                  <a:srgbClr val="0070C0"/>
                </a:solidFill>
              </a:rPr>
              <a:t>1. </a:t>
            </a:r>
            <a:r>
              <a:rPr lang="tr-TR" dirty="0" err="1" smtClean="0">
                <a:solidFill>
                  <a:srgbClr val="0070C0"/>
                </a:solidFill>
              </a:rPr>
              <a:t>What</a:t>
            </a:r>
            <a:r>
              <a:rPr lang="tr-TR" dirty="0" smtClean="0">
                <a:solidFill>
                  <a:srgbClr val="0070C0"/>
                </a:solidFill>
              </a:rPr>
              <a:t> is </a:t>
            </a:r>
            <a:r>
              <a:rPr lang="tr-TR" dirty="0" err="1" smtClean="0">
                <a:solidFill>
                  <a:srgbClr val="0070C0"/>
                </a:solidFill>
              </a:rPr>
              <a:t>the</a:t>
            </a:r>
            <a:r>
              <a:rPr lang="tr-TR" dirty="0" smtClean="0">
                <a:solidFill>
                  <a:srgbClr val="0070C0"/>
                </a:solidFill>
              </a:rPr>
              <a:t> </a:t>
            </a:r>
            <a:r>
              <a:rPr lang="tr-TR" dirty="0" err="1" smtClean="0">
                <a:solidFill>
                  <a:srgbClr val="0070C0"/>
                </a:solidFill>
              </a:rPr>
              <a:t>position</a:t>
            </a:r>
            <a:r>
              <a:rPr lang="tr-TR" dirty="0" smtClean="0">
                <a:solidFill>
                  <a:srgbClr val="0070C0"/>
                </a:solidFill>
              </a:rPr>
              <a:t>?</a:t>
            </a:r>
          </a:p>
          <a:p>
            <a:r>
              <a:rPr lang="tr-TR" dirty="0" smtClean="0">
                <a:solidFill>
                  <a:srgbClr val="0070C0"/>
                </a:solidFill>
              </a:rPr>
              <a:t>2. Per 12.000 USD / Dinar </a:t>
            </a:r>
            <a:r>
              <a:rPr lang="tr-TR" dirty="0" err="1" smtClean="0">
                <a:solidFill>
                  <a:srgbClr val="0070C0"/>
                </a:solidFill>
              </a:rPr>
              <a:t>What</a:t>
            </a:r>
            <a:r>
              <a:rPr lang="tr-TR" dirty="0" smtClean="0">
                <a:solidFill>
                  <a:srgbClr val="0070C0"/>
                </a:solidFill>
              </a:rPr>
              <a:t> is K?</a:t>
            </a:r>
          </a:p>
          <a:p>
            <a:r>
              <a:rPr lang="tr-TR" dirty="0" smtClean="0">
                <a:solidFill>
                  <a:srgbClr val="0070C0"/>
                </a:solidFill>
              </a:rPr>
              <a:t>3. </a:t>
            </a:r>
            <a:r>
              <a:rPr lang="tr-TR" dirty="0" err="1" smtClean="0">
                <a:solidFill>
                  <a:srgbClr val="0070C0"/>
                </a:solidFill>
              </a:rPr>
              <a:t>Intersection</a:t>
            </a:r>
            <a:r>
              <a:rPr lang="tr-TR" dirty="0" smtClean="0">
                <a:solidFill>
                  <a:srgbClr val="0070C0"/>
                </a:solidFill>
              </a:rPr>
              <a:t> of Profit </a:t>
            </a:r>
            <a:r>
              <a:rPr lang="tr-TR" dirty="0" err="1" smtClean="0">
                <a:solidFill>
                  <a:srgbClr val="0070C0"/>
                </a:solidFill>
              </a:rPr>
              <a:t>Axis</a:t>
            </a:r>
            <a:r>
              <a:rPr lang="tr-TR" dirty="0" smtClean="0">
                <a:solidFill>
                  <a:srgbClr val="0070C0"/>
                </a:solidFill>
              </a:rPr>
              <a:t>=?</a:t>
            </a:r>
            <a:endParaRPr lang="tr-TR" dirty="0">
              <a:solidFill>
                <a:srgbClr val="0070C0"/>
              </a:solidFill>
            </a:endParaRPr>
          </a:p>
        </p:txBody>
      </p:sp>
      <p:sp>
        <p:nvSpPr>
          <p:cNvPr id="25" name="Metin kutusu 24"/>
          <p:cNvSpPr txBox="1"/>
          <p:nvPr/>
        </p:nvSpPr>
        <p:spPr>
          <a:xfrm>
            <a:off x="7467600" y="5334000"/>
            <a:ext cx="1295400" cy="369332"/>
          </a:xfrm>
          <a:prstGeom prst="rect">
            <a:avLst/>
          </a:prstGeom>
          <a:noFill/>
        </p:spPr>
        <p:txBody>
          <a:bodyPr wrap="square" rtlCol="0">
            <a:spAutoFit/>
          </a:bodyPr>
          <a:lstStyle/>
          <a:p>
            <a:r>
              <a:rPr lang="tr-TR" dirty="0" smtClean="0"/>
              <a:t>E</a:t>
            </a:r>
            <a:endParaRPr lang="tr-TR" dirty="0"/>
          </a:p>
        </p:txBody>
      </p:sp>
    </p:spTree>
    <p:extLst>
      <p:ext uri="{BB962C8B-B14F-4D97-AF65-F5344CB8AC3E}">
        <p14:creationId xmlns:p14="http://schemas.microsoft.com/office/powerpoint/2010/main" val="3339321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pPr>
              <a:defRPr/>
            </a:pPr>
            <a:r>
              <a:rPr lang="en-CA" smtClean="0"/>
              <a:t>Options, Futures, and Other Derivatives, 9th Edition, Copyright © John C. Hull 2014</a:t>
            </a:r>
            <a:endParaRPr lang="en-US"/>
          </a:p>
        </p:txBody>
      </p:sp>
      <p:sp>
        <p:nvSpPr>
          <p:cNvPr id="5" name="Slayt Numarası Yer Tutucusu 4"/>
          <p:cNvSpPr>
            <a:spLocks noGrp="1"/>
          </p:cNvSpPr>
          <p:nvPr>
            <p:ph type="sldNum" sz="quarter" idx="12"/>
          </p:nvPr>
        </p:nvSpPr>
        <p:spPr/>
        <p:txBody>
          <a:bodyPr/>
          <a:lstStyle/>
          <a:p>
            <a:fld id="{CC3ADAC2-5659-4466-8B40-6927B95986E0}" type="slidenum">
              <a:rPr lang="en-US" altLang="en-US" smtClean="0"/>
              <a:pPr/>
              <a:t>24</a:t>
            </a:fld>
            <a:endParaRPr lang="en-US" altLang="en-US"/>
          </a:p>
        </p:txBody>
      </p:sp>
      <p:cxnSp>
        <p:nvCxnSpPr>
          <p:cNvPr id="14" name="Straight Connector 22"/>
          <p:cNvCxnSpPr/>
          <p:nvPr/>
        </p:nvCxnSpPr>
        <p:spPr bwMode="auto">
          <a:xfrm flipH="1">
            <a:off x="1752850" y="2133600"/>
            <a:ext cx="598934" cy="0"/>
          </a:xfrm>
          <a:prstGeom prst="line">
            <a:avLst/>
          </a:prstGeom>
          <a:ln w="3810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5" name="Straight Connector 24"/>
          <p:cNvCxnSpPr/>
          <p:nvPr/>
        </p:nvCxnSpPr>
        <p:spPr bwMode="auto">
          <a:xfrm flipV="1">
            <a:off x="2351784" y="2082140"/>
            <a:ext cx="0" cy="737260"/>
          </a:xfrm>
          <a:prstGeom prst="line">
            <a:avLst/>
          </a:prstGeom>
          <a:ln w="3810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6" name="Straight Connector 24"/>
          <p:cNvCxnSpPr/>
          <p:nvPr/>
        </p:nvCxnSpPr>
        <p:spPr bwMode="auto">
          <a:xfrm flipV="1">
            <a:off x="3465717" y="2735533"/>
            <a:ext cx="0" cy="737260"/>
          </a:xfrm>
          <a:prstGeom prst="line">
            <a:avLst/>
          </a:prstGeom>
          <a:ln w="3810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7" name="Straight Connector 22"/>
          <p:cNvCxnSpPr/>
          <p:nvPr/>
        </p:nvCxnSpPr>
        <p:spPr bwMode="auto">
          <a:xfrm flipH="1">
            <a:off x="1773115" y="3556660"/>
            <a:ext cx="1655886" cy="0"/>
          </a:xfrm>
          <a:prstGeom prst="line">
            <a:avLst/>
          </a:prstGeom>
          <a:ln w="3810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0" name="Metin kutusu 19"/>
          <p:cNvSpPr txBox="1"/>
          <p:nvPr/>
        </p:nvSpPr>
        <p:spPr>
          <a:xfrm>
            <a:off x="3048001" y="2466053"/>
            <a:ext cx="790354" cy="338554"/>
          </a:xfrm>
          <a:prstGeom prst="rect">
            <a:avLst/>
          </a:prstGeom>
          <a:noFill/>
        </p:spPr>
        <p:txBody>
          <a:bodyPr wrap="square" rtlCol="0">
            <a:spAutoFit/>
          </a:bodyPr>
          <a:lstStyle/>
          <a:p>
            <a:r>
              <a:rPr lang="tr-TR" sz="1600" dirty="0" smtClean="0"/>
              <a:t>41,00</a:t>
            </a:r>
            <a:endParaRPr lang="tr-TR" sz="1600" dirty="0"/>
          </a:p>
        </p:txBody>
      </p:sp>
      <p:sp>
        <p:nvSpPr>
          <p:cNvPr id="21" name="Metin kutusu 20"/>
          <p:cNvSpPr txBox="1"/>
          <p:nvPr/>
        </p:nvSpPr>
        <p:spPr>
          <a:xfrm>
            <a:off x="2035011" y="2804607"/>
            <a:ext cx="686299" cy="338554"/>
          </a:xfrm>
          <a:prstGeom prst="rect">
            <a:avLst/>
          </a:prstGeom>
          <a:noFill/>
        </p:spPr>
        <p:txBody>
          <a:bodyPr wrap="square" rtlCol="0">
            <a:spAutoFit/>
          </a:bodyPr>
          <a:lstStyle/>
          <a:p>
            <a:r>
              <a:rPr lang="tr-TR" sz="1600" dirty="0" smtClean="0"/>
              <a:t>1,00</a:t>
            </a:r>
            <a:endParaRPr lang="tr-TR" sz="1600" dirty="0"/>
          </a:p>
        </p:txBody>
      </p:sp>
      <p:sp>
        <p:nvSpPr>
          <p:cNvPr id="22" name="Metin kutusu 21"/>
          <p:cNvSpPr txBox="1"/>
          <p:nvPr/>
        </p:nvSpPr>
        <p:spPr>
          <a:xfrm>
            <a:off x="1198685" y="1964323"/>
            <a:ext cx="1011115" cy="338554"/>
          </a:xfrm>
          <a:prstGeom prst="rect">
            <a:avLst/>
          </a:prstGeom>
          <a:noFill/>
        </p:spPr>
        <p:txBody>
          <a:bodyPr wrap="square" rtlCol="0">
            <a:spAutoFit/>
          </a:bodyPr>
          <a:lstStyle/>
          <a:p>
            <a:r>
              <a:rPr lang="tr-TR" sz="1600" dirty="0" smtClean="0"/>
              <a:t>9.250</a:t>
            </a:r>
            <a:endParaRPr lang="tr-TR" sz="1600" dirty="0"/>
          </a:p>
        </p:txBody>
      </p:sp>
      <p:sp>
        <p:nvSpPr>
          <p:cNvPr id="23" name="Metin kutusu 22"/>
          <p:cNvSpPr txBox="1"/>
          <p:nvPr/>
        </p:nvSpPr>
        <p:spPr>
          <a:xfrm>
            <a:off x="1041202" y="3387383"/>
            <a:ext cx="1011115" cy="338554"/>
          </a:xfrm>
          <a:prstGeom prst="rect">
            <a:avLst/>
          </a:prstGeom>
          <a:noFill/>
        </p:spPr>
        <p:txBody>
          <a:bodyPr wrap="square" rtlCol="0">
            <a:spAutoFit/>
          </a:bodyPr>
          <a:lstStyle/>
          <a:p>
            <a:r>
              <a:rPr lang="tr-TR" sz="1600" dirty="0" smtClean="0"/>
              <a:t>30.750</a:t>
            </a:r>
            <a:endParaRPr lang="tr-TR" sz="1600" dirty="0"/>
          </a:p>
        </p:txBody>
      </p:sp>
      <p:sp>
        <p:nvSpPr>
          <p:cNvPr id="24" name="Metin kutusu 23"/>
          <p:cNvSpPr txBox="1"/>
          <p:nvPr/>
        </p:nvSpPr>
        <p:spPr>
          <a:xfrm>
            <a:off x="3658024" y="4321850"/>
            <a:ext cx="4647776" cy="1477328"/>
          </a:xfrm>
          <a:prstGeom prst="rect">
            <a:avLst/>
          </a:prstGeom>
          <a:noFill/>
        </p:spPr>
        <p:txBody>
          <a:bodyPr wrap="square" rtlCol="0">
            <a:spAutoFit/>
          </a:bodyPr>
          <a:lstStyle/>
          <a:p>
            <a:r>
              <a:rPr lang="tr-TR" dirty="0" smtClean="0">
                <a:solidFill>
                  <a:srgbClr val="0070C0"/>
                </a:solidFill>
              </a:rPr>
              <a:t>1. </a:t>
            </a:r>
            <a:r>
              <a:rPr lang="tr-TR" dirty="0" err="1" smtClean="0">
                <a:solidFill>
                  <a:srgbClr val="0070C0"/>
                </a:solidFill>
              </a:rPr>
              <a:t>What</a:t>
            </a:r>
            <a:r>
              <a:rPr lang="tr-TR" dirty="0" smtClean="0">
                <a:solidFill>
                  <a:srgbClr val="0070C0"/>
                </a:solidFill>
              </a:rPr>
              <a:t> is </a:t>
            </a:r>
            <a:r>
              <a:rPr lang="tr-TR" dirty="0" err="1" smtClean="0">
                <a:solidFill>
                  <a:srgbClr val="0070C0"/>
                </a:solidFill>
              </a:rPr>
              <a:t>the</a:t>
            </a:r>
            <a:r>
              <a:rPr lang="tr-TR" dirty="0" smtClean="0">
                <a:solidFill>
                  <a:srgbClr val="0070C0"/>
                </a:solidFill>
              </a:rPr>
              <a:t> </a:t>
            </a:r>
            <a:r>
              <a:rPr lang="tr-TR" dirty="0" err="1" smtClean="0">
                <a:solidFill>
                  <a:srgbClr val="0070C0"/>
                </a:solidFill>
              </a:rPr>
              <a:t>position</a:t>
            </a:r>
            <a:r>
              <a:rPr lang="tr-TR" dirty="0" smtClean="0">
                <a:solidFill>
                  <a:srgbClr val="0070C0"/>
                </a:solidFill>
              </a:rPr>
              <a:t>?</a:t>
            </a:r>
          </a:p>
          <a:p>
            <a:r>
              <a:rPr lang="tr-TR" dirty="0" smtClean="0">
                <a:solidFill>
                  <a:srgbClr val="0070C0"/>
                </a:solidFill>
              </a:rPr>
              <a:t>2. Per 1.000 USD </a:t>
            </a:r>
            <a:r>
              <a:rPr lang="tr-TR" dirty="0" err="1" smtClean="0">
                <a:solidFill>
                  <a:srgbClr val="0070C0"/>
                </a:solidFill>
              </a:rPr>
              <a:t>What</a:t>
            </a:r>
            <a:r>
              <a:rPr lang="tr-TR" dirty="0" smtClean="0">
                <a:solidFill>
                  <a:srgbClr val="0070C0"/>
                </a:solidFill>
              </a:rPr>
              <a:t> is K?</a:t>
            </a:r>
          </a:p>
          <a:p>
            <a:r>
              <a:rPr lang="tr-TR" dirty="0" smtClean="0">
                <a:solidFill>
                  <a:srgbClr val="0070C0"/>
                </a:solidFill>
              </a:rPr>
              <a:t>3. </a:t>
            </a:r>
            <a:r>
              <a:rPr lang="tr-TR" dirty="0" err="1" smtClean="0">
                <a:solidFill>
                  <a:srgbClr val="0070C0"/>
                </a:solidFill>
              </a:rPr>
              <a:t>Verify</a:t>
            </a:r>
            <a:r>
              <a:rPr lang="tr-TR" dirty="0" smtClean="0">
                <a:solidFill>
                  <a:srgbClr val="0070C0"/>
                </a:solidFill>
              </a:rPr>
              <a:t> </a:t>
            </a:r>
            <a:r>
              <a:rPr lang="tr-TR" dirty="0" err="1" smtClean="0">
                <a:solidFill>
                  <a:srgbClr val="0070C0"/>
                </a:solidFill>
              </a:rPr>
              <a:t>that</a:t>
            </a:r>
            <a:r>
              <a:rPr lang="tr-TR" dirty="0" smtClean="0">
                <a:solidFill>
                  <a:srgbClr val="0070C0"/>
                </a:solidFill>
              </a:rPr>
              <a:t> </a:t>
            </a:r>
            <a:r>
              <a:rPr lang="tr-TR" dirty="0" err="1" smtClean="0">
                <a:solidFill>
                  <a:srgbClr val="0070C0"/>
                </a:solidFill>
              </a:rPr>
              <a:t>your</a:t>
            </a:r>
            <a:r>
              <a:rPr lang="tr-TR" dirty="0" smtClean="0">
                <a:solidFill>
                  <a:srgbClr val="0070C0"/>
                </a:solidFill>
              </a:rPr>
              <a:t> </a:t>
            </a:r>
            <a:r>
              <a:rPr lang="tr-TR" dirty="0" err="1" smtClean="0">
                <a:solidFill>
                  <a:srgbClr val="0070C0"/>
                </a:solidFill>
              </a:rPr>
              <a:t>solution</a:t>
            </a:r>
            <a:r>
              <a:rPr lang="tr-TR" dirty="0" smtClean="0">
                <a:solidFill>
                  <a:srgbClr val="0070C0"/>
                </a:solidFill>
              </a:rPr>
              <a:t> </a:t>
            </a:r>
            <a:r>
              <a:rPr lang="tr-TR" dirty="0" err="1" smtClean="0">
                <a:solidFill>
                  <a:srgbClr val="0070C0"/>
                </a:solidFill>
              </a:rPr>
              <a:t>for</a:t>
            </a:r>
            <a:r>
              <a:rPr lang="tr-TR" dirty="0" smtClean="0">
                <a:solidFill>
                  <a:srgbClr val="0070C0"/>
                </a:solidFill>
              </a:rPr>
              <a:t> K is </a:t>
            </a:r>
            <a:r>
              <a:rPr lang="tr-TR" dirty="0" err="1" smtClean="0">
                <a:solidFill>
                  <a:srgbClr val="0070C0"/>
                </a:solidFill>
              </a:rPr>
              <a:t>correct</a:t>
            </a:r>
            <a:r>
              <a:rPr lang="tr-TR" dirty="0" smtClean="0">
                <a:solidFill>
                  <a:srgbClr val="0070C0"/>
                </a:solidFill>
              </a:rPr>
              <a:t>.</a:t>
            </a:r>
          </a:p>
          <a:p>
            <a:r>
              <a:rPr lang="tr-TR" dirty="0" smtClean="0">
                <a:solidFill>
                  <a:srgbClr val="0070C0"/>
                </a:solidFill>
              </a:rPr>
              <a:t>4. </a:t>
            </a:r>
            <a:r>
              <a:rPr lang="tr-TR" dirty="0" err="1" smtClean="0">
                <a:solidFill>
                  <a:srgbClr val="0070C0"/>
                </a:solidFill>
              </a:rPr>
              <a:t>Intersection</a:t>
            </a:r>
            <a:r>
              <a:rPr lang="tr-TR" dirty="0" smtClean="0">
                <a:solidFill>
                  <a:srgbClr val="0070C0"/>
                </a:solidFill>
              </a:rPr>
              <a:t> of Profit </a:t>
            </a:r>
            <a:r>
              <a:rPr lang="tr-TR" dirty="0" err="1" smtClean="0">
                <a:solidFill>
                  <a:srgbClr val="0070C0"/>
                </a:solidFill>
              </a:rPr>
              <a:t>Axis</a:t>
            </a:r>
            <a:r>
              <a:rPr lang="tr-TR" dirty="0" smtClean="0">
                <a:solidFill>
                  <a:srgbClr val="0070C0"/>
                </a:solidFill>
              </a:rPr>
              <a:t>=?</a:t>
            </a:r>
          </a:p>
          <a:p>
            <a:r>
              <a:rPr lang="tr-TR" dirty="0" smtClean="0">
                <a:solidFill>
                  <a:srgbClr val="0070C0"/>
                </a:solidFill>
              </a:rPr>
              <a:t>5. </a:t>
            </a:r>
            <a:r>
              <a:rPr lang="tr-TR" dirty="0" err="1" smtClean="0">
                <a:solidFill>
                  <a:srgbClr val="0070C0"/>
                </a:solidFill>
              </a:rPr>
              <a:t>What</a:t>
            </a:r>
            <a:r>
              <a:rPr lang="tr-TR" dirty="0" smtClean="0">
                <a:solidFill>
                  <a:srgbClr val="0070C0"/>
                </a:solidFill>
              </a:rPr>
              <a:t> can be </a:t>
            </a:r>
            <a:r>
              <a:rPr lang="tr-TR" dirty="0" err="1" smtClean="0">
                <a:solidFill>
                  <a:srgbClr val="0070C0"/>
                </a:solidFill>
              </a:rPr>
              <a:t>the</a:t>
            </a:r>
            <a:r>
              <a:rPr lang="tr-TR" dirty="0" smtClean="0">
                <a:solidFill>
                  <a:srgbClr val="0070C0"/>
                </a:solidFill>
              </a:rPr>
              <a:t> </a:t>
            </a:r>
            <a:r>
              <a:rPr lang="tr-TR" dirty="0" err="1" smtClean="0">
                <a:solidFill>
                  <a:srgbClr val="0070C0"/>
                </a:solidFill>
              </a:rPr>
              <a:t>maturity</a:t>
            </a:r>
            <a:r>
              <a:rPr lang="tr-TR" dirty="0" smtClean="0">
                <a:solidFill>
                  <a:srgbClr val="0070C0"/>
                </a:solidFill>
              </a:rPr>
              <a:t>?</a:t>
            </a:r>
            <a:endParaRPr lang="tr-TR" dirty="0">
              <a:solidFill>
                <a:srgbClr val="0070C0"/>
              </a:solidFill>
            </a:endParaRPr>
          </a:p>
        </p:txBody>
      </p:sp>
      <p:sp>
        <p:nvSpPr>
          <p:cNvPr id="25" name="Metin kutusu 24"/>
          <p:cNvSpPr txBox="1"/>
          <p:nvPr/>
        </p:nvSpPr>
        <p:spPr>
          <a:xfrm>
            <a:off x="7467600" y="5703332"/>
            <a:ext cx="1295400" cy="369332"/>
          </a:xfrm>
          <a:prstGeom prst="rect">
            <a:avLst/>
          </a:prstGeom>
          <a:noFill/>
        </p:spPr>
        <p:txBody>
          <a:bodyPr wrap="square" rtlCol="0">
            <a:spAutoFit/>
          </a:bodyPr>
          <a:lstStyle/>
          <a:p>
            <a:r>
              <a:rPr lang="tr-TR" dirty="0"/>
              <a:t>F</a:t>
            </a:r>
          </a:p>
        </p:txBody>
      </p:sp>
      <p:grpSp>
        <p:nvGrpSpPr>
          <p:cNvPr id="26" name="Group 13"/>
          <p:cNvGrpSpPr>
            <a:grpSpLocks/>
          </p:cNvGrpSpPr>
          <p:nvPr/>
        </p:nvGrpSpPr>
        <p:grpSpPr bwMode="auto">
          <a:xfrm>
            <a:off x="1773115" y="1229147"/>
            <a:ext cx="4191863" cy="3149600"/>
            <a:chOff x="2187575" y="2133600"/>
            <a:chExt cx="5818188" cy="3759200"/>
          </a:xfrm>
        </p:grpSpPr>
        <p:grpSp>
          <p:nvGrpSpPr>
            <p:cNvPr id="27" name="Group 5"/>
            <p:cNvGrpSpPr>
              <a:grpSpLocks/>
            </p:cNvGrpSpPr>
            <p:nvPr/>
          </p:nvGrpSpPr>
          <p:grpSpPr bwMode="auto">
            <a:xfrm>
              <a:off x="2187575" y="2133600"/>
              <a:ext cx="5818188" cy="3759200"/>
              <a:chOff x="1378" y="1327"/>
              <a:chExt cx="3665" cy="2385"/>
            </a:xfrm>
          </p:grpSpPr>
          <p:sp>
            <p:nvSpPr>
              <p:cNvPr id="29" name="Line 6"/>
              <p:cNvSpPr>
                <a:spLocks noChangeShapeType="1"/>
              </p:cNvSpPr>
              <p:nvPr/>
            </p:nvSpPr>
            <p:spPr bwMode="auto">
              <a:xfrm>
                <a:off x="1378" y="1377"/>
                <a:ext cx="0" cy="2335"/>
              </a:xfrm>
              <a:prstGeom prst="line">
                <a:avLst/>
              </a:prstGeom>
              <a:noFill/>
              <a:ln w="12700">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30" name="Line 7"/>
              <p:cNvSpPr>
                <a:spLocks noChangeShapeType="1"/>
              </p:cNvSpPr>
              <p:nvPr/>
            </p:nvSpPr>
            <p:spPr bwMode="auto">
              <a:xfrm>
                <a:off x="1387" y="2520"/>
                <a:ext cx="2383"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 name="Rectangle 8"/>
              <p:cNvSpPr>
                <a:spLocks noChangeArrowheads="1"/>
              </p:cNvSpPr>
              <p:nvPr/>
            </p:nvSpPr>
            <p:spPr bwMode="auto">
              <a:xfrm>
                <a:off x="1393" y="1327"/>
                <a:ext cx="514" cy="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Blip>
                    <a:blip r:embed="rId2"/>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3"/>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0"/>
                  </a:spcBef>
                  <a:buFontTx/>
                  <a:buNone/>
                </a:pPr>
                <a:r>
                  <a:rPr lang="en-US" altLang="en-US" sz="2000">
                    <a:latin typeface="Gill Sans MT" panose="020B0502020104020203" pitchFamily="34" charset="0"/>
                  </a:rPr>
                  <a:t>Profit</a:t>
                </a:r>
              </a:p>
            </p:txBody>
          </p:sp>
          <p:sp>
            <p:nvSpPr>
              <p:cNvPr id="32" name="Rectangle 9"/>
              <p:cNvSpPr>
                <a:spLocks noChangeArrowheads="1"/>
              </p:cNvSpPr>
              <p:nvPr/>
            </p:nvSpPr>
            <p:spPr bwMode="auto">
              <a:xfrm>
                <a:off x="3026" y="1973"/>
                <a:ext cx="2017" cy="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Blip>
                    <a:blip r:embed="rId2"/>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3"/>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0"/>
                  </a:spcBef>
                  <a:buFontTx/>
                  <a:buNone/>
                </a:pPr>
                <a:r>
                  <a:rPr lang="en-US" altLang="en-US" sz="2000" dirty="0">
                    <a:latin typeface="Gill Sans MT" panose="020B0502020104020203" pitchFamily="34" charset="0"/>
                  </a:rPr>
                  <a:t>Price of Underlying</a:t>
                </a:r>
              </a:p>
              <a:p>
                <a:pPr>
                  <a:spcBef>
                    <a:spcPct val="0"/>
                  </a:spcBef>
                  <a:buFontTx/>
                  <a:buNone/>
                </a:pPr>
                <a:r>
                  <a:rPr lang="en-US" altLang="en-US" sz="2000" dirty="0">
                    <a:latin typeface="Gill Sans MT" panose="020B0502020104020203" pitchFamily="34" charset="0"/>
                  </a:rPr>
                  <a:t>      at Maturity, </a:t>
                </a:r>
                <a:r>
                  <a:rPr lang="en-US" altLang="en-US" sz="2000" i="1" dirty="0">
                    <a:latin typeface="Times New Roman" panose="02020603050405020304" pitchFamily="18" charset="0"/>
                    <a:cs typeface="Times New Roman" panose="02020603050405020304" pitchFamily="18" charset="0"/>
                  </a:rPr>
                  <a:t>S</a:t>
                </a:r>
                <a:r>
                  <a:rPr lang="en-US" altLang="en-US" sz="2000" i="1" baseline="-25000" dirty="0">
                    <a:latin typeface="Times New Roman" panose="02020603050405020304" pitchFamily="18" charset="0"/>
                    <a:cs typeface="Times New Roman" panose="02020603050405020304" pitchFamily="18" charset="0"/>
                  </a:rPr>
                  <a:t>T</a:t>
                </a:r>
              </a:p>
            </p:txBody>
          </p:sp>
          <p:sp>
            <p:nvSpPr>
              <p:cNvPr id="33" name="Line 10"/>
              <p:cNvSpPr>
                <a:spLocks noChangeShapeType="1"/>
              </p:cNvSpPr>
              <p:nvPr/>
            </p:nvSpPr>
            <p:spPr bwMode="auto">
              <a:xfrm>
                <a:off x="1411" y="1563"/>
                <a:ext cx="2005" cy="2005"/>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28" name="Rectangle 11"/>
            <p:cNvSpPr>
              <a:spLocks noChangeArrowheads="1"/>
            </p:cNvSpPr>
            <p:nvPr/>
          </p:nvSpPr>
          <p:spPr bwMode="auto">
            <a:xfrm>
              <a:off x="3456727" y="4040189"/>
              <a:ext cx="317290" cy="547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Blip>
                  <a:blip r:embed="rId2"/>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3"/>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50000"/>
                </a:spcBef>
                <a:buFontTx/>
                <a:buNone/>
              </a:pPr>
              <a:r>
                <a:rPr lang="en-US" altLang="en-US" sz="2400" i="1">
                  <a:latin typeface="Times New Roman" panose="02020603050405020304" pitchFamily="18" charset="0"/>
                </a:rPr>
                <a:t>K</a:t>
              </a:r>
            </a:p>
          </p:txBody>
        </p:sp>
      </p:grpSp>
    </p:spTree>
    <p:extLst>
      <p:ext uri="{BB962C8B-B14F-4D97-AF65-F5344CB8AC3E}">
        <p14:creationId xmlns:p14="http://schemas.microsoft.com/office/powerpoint/2010/main" val="6742340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pPr>
              <a:defRPr/>
            </a:pPr>
            <a:r>
              <a:rPr lang="en-CA" smtClean="0"/>
              <a:t>Options, Futures, and Other Derivatives, 9th Edition, Copyright © John C. Hull 2014</a:t>
            </a:r>
            <a:endParaRPr lang="en-US"/>
          </a:p>
        </p:txBody>
      </p:sp>
      <p:sp>
        <p:nvSpPr>
          <p:cNvPr id="5" name="Slayt Numarası Yer Tutucusu 4"/>
          <p:cNvSpPr>
            <a:spLocks noGrp="1"/>
          </p:cNvSpPr>
          <p:nvPr>
            <p:ph type="sldNum" sz="quarter" idx="12"/>
          </p:nvPr>
        </p:nvSpPr>
        <p:spPr/>
        <p:txBody>
          <a:bodyPr/>
          <a:lstStyle/>
          <a:p>
            <a:fld id="{CC3ADAC2-5659-4466-8B40-6927B95986E0}" type="slidenum">
              <a:rPr lang="en-US" altLang="en-US" smtClean="0"/>
              <a:pPr/>
              <a:t>25</a:t>
            </a:fld>
            <a:endParaRPr lang="en-US" altLang="en-US"/>
          </a:p>
        </p:txBody>
      </p:sp>
      <p:grpSp>
        <p:nvGrpSpPr>
          <p:cNvPr id="6" name="Group 13"/>
          <p:cNvGrpSpPr>
            <a:grpSpLocks/>
          </p:cNvGrpSpPr>
          <p:nvPr/>
        </p:nvGrpSpPr>
        <p:grpSpPr bwMode="auto">
          <a:xfrm>
            <a:off x="1864468" y="1343171"/>
            <a:ext cx="5127625" cy="3073400"/>
            <a:chOff x="2187575" y="2438400"/>
            <a:chExt cx="5601006" cy="3454400"/>
          </a:xfrm>
        </p:grpSpPr>
        <p:grpSp>
          <p:nvGrpSpPr>
            <p:cNvPr id="7" name="Group 5"/>
            <p:cNvGrpSpPr>
              <a:grpSpLocks/>
            </p:cNvGrpSpPr>
            <p:nvPr/>
          </p:nvGrpSpPr>
          <p:grpSpPr bwMode="auto">
            <a:xfrm>
              <a:off x="2187575" y="2438400"/>
              <a:ext cx="5601006" cy="3454400"/>
              <a:chOff x="1378" y="1327"/>
              <a:chExt cx="3867" cy="2385"/>
            </a:xfrm>
          </p:grpSpPr>
          <p:sp>
            <p:nvSpPr>
              <p:cNvPr id="9" name="Line 6"/>
              <p:cNvSpPr>
                <a:spLocks noChangeShapeType="1"/>
              </p:cNvSpPr>
              <p:nvPr/>
            </p:nvSpPr>
            <p:spPr bwMode="auto">
              <a:xfrm>
                <a:off x="1378" y="1377"/>
                <a:ext cx="0" cy="2335"/>
              </a:xfrm>
              <a:prstGeom prst="line">
                <a:avLst/>
              </a:prstGeom>
              <a:noFill/>
              <a:ln w="12700">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10" name="Line 7"/>
              <p:cNvSpPr>
                <a:spLocks noChangeShapeType="1"/>
              </p:cNvSpPr>
              <p:nvPr/>
            </p:nvSpPr>
            <p:spPr bwMode="auto">
              <a:xfrm>
                <a:off x="1387" y="2520"/>
                <a:ext cx="2383"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1" name="Line 8"/>
              <p:cNvSpPr>
                <a:spLocks noChangeShapeType="1"/>
              </p:cNvSpPr>
              <p:nvPr/>
            </p:nvSpPr>
            <p:spPr bwMode="auto">
              <a:xfrm flipV="1">
                <a:off x="1411" y="1409"/>
                <a:ext cx="2035" cy="2163"/>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 name="Rectangle 9"/>
              <p:cNvSpPr>
                <a:spLocks noChangeArrowheads="1"/>
              </p:cNvSpPr>
              <p:nvPr/>
            </p:nvSpPr>
            <p:spPr bwMode="auto">
              <a:xfrm>
                <a:off x="1393" y="1327"/>
                <a:ext cx="521" cy="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Blip>
                    <a:blip r:embed="rId2"/>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3"/>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0"/>
                  </a:spcBef>
                  <a:buFontTx/>
                  <a:buNone/>
                </a:pPr>
                <a:r>
                  <a:rPr lang="en-US" altLang="en-US" sz="2000">
                    <a:latin typeface="Gill Sans MT" panose="020B0502020104020203" pitchFamily="34" charset="0"/>
                  </a:rPr>
                  <a:t>Profit</a:t>
                </a:r>
              </a:p>
            </p:txBody>
          </p:sp>
          <p:sp>
            <p:nvSpPr>
              <p:cNvPr id="13" name="Rectangle 10"/>
              <p:cNvSpPr>
                <a:spLocks noChangeArrowheads="1"/>
              </p:cNvSpPr>
              <p:nvPr/>
            </p:nvSpPr>
            <p:spPr bwMode="auto">
              <a:xfrm>
                <a:off x="3119" y="2214"/>
                <a:ext cx="2126" cy="547"/>
              </a:xfrm>
              <a:prstGeom prst="rect">
                <a:avLst/>
              </a:prstGeom>
              <a:noFill/>
              <a:ln w="12700">
                <a:noFill/>
                <a:miter lim="800000"/>
                <a:headEnd/>
                <a:tailEnd/>
              </a:ln>
            </p:spPr>
            <p:txBody>
              <a:bodyPr lIns="90488" tIns="44450" rIns="90488" bIns="44450">
                <a:spAutoFit/>
              </a:bodyPr>
              <a:lstStyle/>
              <a:p>
                <a:pPr eaLnBrk="0" hangingPunct="0">
                  <a:defRPr/>
                </a:pPr>
                <a:r>
                  <a:rPr lang="en-US" sz="2000" dirty="0">
                    <a:latin typeface="Gill Sans MT" pitchFamily="34" charset="0"/>
                    <a:cs typeface="Arial" charset="0"/>
                  </a:rPr>
                  <a:t>Price of Underlying at Maturity, </a:t>
                </a:r>
                <a:r>
                  <a:rPr lang="en-US" sz="2000" i="1" dirty="0">
                    <a:latin typeface="+mj-lt"/>
                    <a:cs typeface="Arial" charset="0"/>
                  </a:rPr>
                  <a:t>S</a:t>
                </a:r>
                <a:r>
                  <a:rPr lang="en-US" sz="2000" i="1" baseline="-25000" dirty="0">
                    <a:latin typeface="+mj-lt"/>
                    <a:cs typeface="Arial" charset="0"/>
                  </a:rPr>
                  <a:t>T</a:t>
                </a:r>
                <a:endParaRPr lang="en-US" sz="2000" i="1" baseline="-25000" dirty="0">
                  <a:latin typeface="+mj-lt"/>
                  <a:cs typeface="Times New Roman" pitchFamily="18" charset="0"/>
                </a:endParaRPr>
              </a:p>
            </p:txBody>
          </p:sp>
        </p:grpSp>
        <p:sp>
          <p:nvSpPr>
            <p:cNvPr id="8" name="Rectangle 11"/>
            <p:cNvSpPr>
              <a:spLocks noChangeArrowheads="1"/>
            </p:cNvSpPr>
            <p:nvPr/>
          </p:nvSpPr>
          <p:spPr bwMode="auto">
            <a:xfrm>
              <a:off x="3543469" y="4114800"/>
              <a:ext cx="416131" cy="516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Blip>
                  <a:blip r:embed="rId2"/>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3"/>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50000"/>
                </a:spcBef>
                <a:buFontTx/>
                <a:buNone/>
              </a:pPr>
              <a:r>
                <a:rPr lang="en-US" altLang="en-US" sz="2400" i="1" dirty="0">
                  <a:latin typeface="Times New Roman" panose="02020603050405020304" pitchFamily="18" charset="0"/>
                </a:rPr>
                <a:t>K</a:t>
              </a:r>
            </a:p>
          </p:txBody>
        </p:sp>
      </p:grpSp>
      <p:cxnSp>
        <p:nvCxnSpPr>
          <p:cNvPr id="14" name="Straight Connector 22"/>
          <p:cNvCxnSpPr/>
          <p:nvPr/>
        </p:nvCxnSpPr>
        <p:spPr bwMode="auto">
          <a:xfrm flipH="1">
            <a:off x="1773115" y="2133600"/>
            <a:ext cx="2209800" cy="0"/>
          </a:xfrm>
          <a:prstGeom prst="line">
            <a:avLst/>
          </a:prstGeom>
          <a:ln w="3810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5" name="Straight Connector 24"/>
          <p:cNvCxnSpPr/>
          <p:nvPr/>
        </p:nvCxnSpPr>
        <p:spPr bwMode="auto">
          <a:xfrm flipV="1">
            <a:off x="3982915" y="2097414"/>
            <a:ext cx="0" cy="737260"/>
          </a:xfrm>
          <a:prstGeom prst="line">
            <a:avLst/>
          </a:prstGeom>
          <a:ln w="3810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6" name="Straight Connector 24"/>
          <p:cNvCxnSpPr/>
          <p:nvPr/>
        </p:nvCxnSpPr>
        <p:spPr bwMode="auto">
          <a:xfrm flipV="1">
            <a:off x="2575202" y="2819400"/>
            <a:ext cx="0" cy="737260"/>
          </a:xfrm>
          <a:prstGeom prst="line">
            <a:avLst/>
          </a:prstGeom>
          <a:ln w="3810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7" name="Straight Connector 22"/>
          <p:cNvCxnSpPr/>
          <p:nvPr/>
        </p:nvCxnSpPr>
        <p:spPr bwMode="auto">
          <a:xfrm flipH="1">
            <a:off x="1908226" y="3556660"/>
            <a:ext cx="666977" cy="0"/>
          </a:xfrm>
          <a:prstGeom prst="line">
            <a:avLst/>
          </a:prstGeom>
          <a:ln w="3810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0" name="Metin kutusu 19"/>
          <p:cNvSpPr txBox="1"/>
          <p:nvPr/>
        </p:nvSpPr>
        <p:spPr>
          <a:xfrm>
            <a:off x="3657600" y="2912087"/>
            <a:ext cx="686299" cy="338554"/>
          </a:xfrm>
          <a:prstGeom prst="rect">
            <a:avLst/>
          </a:prstGeom>
          <a:noFill/>
        </p:spPr>
        <p:txBody>
          <a:bodyPr wrap="square" rtlCol="0">
            <a:spAutoFit/>
          </a:bodyPr>
          <a:lstStyle/>
          <a:p>
            <a:r>
              <a:rPr lang="tr-TR" sz="1600" dirty="0" smtClean="0"/>
              <a:t>2,15</a:t>
            </a:r>
            <a:endParaRPr lang="tr-TR" sz="1600" dirty="0"/>
          </a:p>
        </p:txBody>
      </p:sp>
      <p:sp>
        <p:nvSpPr>
          <p:cNvPr id="21" name="Metin kutusu 20"/>
          <p:cNvSpPr txBox="1"/>
          <p:nvPr/>
        </p:nvSpPr>
        <p:spPr>
          <a:xfrm>
            <a:off x="2191716" y="2503946"/>
            <a:ext cx="686299" cy="338554"/>
          </a:xfrm>
          <a:prstGeom prst="rect">
            <a:avLst/>
          </a:prstGeom>
          <a:noFill/>
        </p:spPr>
        <p:txBody>
          <a:bodyPr wrap="square" rtlCol="0">
            <a:spAutoFit/>
          </a:bodyPr>
          <a:lstStyle/>
          <a:p>
            <a:r>
              <a:rPr lang="tr-TR" sz="1600" dirty="0" smtClean="0"/>
              <a:t>1,90</a:t>
            </a:r>
            <a:endParaRPr lang="tr-TR" sz="1600" dirty="0"/>
          </a:p>
        </p:txBody>
      </p:sp>
      <p:sp>
        <p:nvSpPr>
          <p:cNvPr id="22" name="Metin kutusu 21"/>
          <p:cNvSpPr txBox="1"/>
          <p:nvPr/>
        </p:nvSpPr>
        <p:spPr>
          <a:xfrm>
            <a:off x="1198685" y="1964323"/>
            <a:ext cx="1011115" cy="338554"/>
          </a:xfrm>
          <a:prstGeom prst="rect">
            <a:avLst/>
          </a:prstGeom>
          <a:noFill/>
        </p:spPr>
        <p:txBody>
          <a:bodyPr wrap="square" rtlCol="0">
            <a:spAutoFit/>
          </a:bodyPr>
          <a:lstStyle/>
          <a:p>
            <a:r>
              <a:rPr lang="tr-TR" sz="1600" dirty="0" smtClean="0"/>
              <a:t>1.000</a:t>
            </a:r>
            <a:endParaRPr lang="tr-TR" sz="1600" dirty="0"/>
          </a:p>
        </p:txBody>
      </p:sp>
      <p:sp>
        <p:nvSpPr>
          <p:cNvPr id="23" name="Metin kutusu 22"/>
          <p:cNvSpPr txBox="1"/>
          <p:nvPr/>
        </p:nvSpPr>
        <p:spPr>
          <a:xfrm>
            <a:off x="1198685" y="3387383"/>
            <a:ext cx="1011115" cy="338554"/>
          </a:xfrm>
          <a:prstGeom prst="rect">
            <a:avLst/>
          </a:prstGeom>
          <a:noFill/>
        </p:spPr>
        <p:txBody>
          <a:bodyPr wrap="square" rtlCol="0">
            <a:spAutoFit/>
          </a:bodyPr>
          <a:lstStyle/>
          <a:p>
            <a:r>
              <a:rPr lang="tr-TR" sz="1600" dirty="0" smtClean="0"/>
              <a:t>4.000</a:t>
            </a:r>
            <a:endParaRPr lang="tr-TR" sz="1600" dirty="0"/>
          </a:p>
        </p:txBody>
      </p:sp>
      <p:sp>
        <p:nvSpPr>
          <p:cNvPr id="24" name="Metin kutusu 23"/>
          <p:cNvSpPr txBox="1"/>
          <p:nvPr/>
        </p:nvSpPr>
        <p:spPr>
          <a:xfrm>
            <a:off x="4173026" y="4321850"/>
            <a:ext cx="4132774" cy="1754326"/>
          </a:xfrm>
          <a:prstGeom prst="rect">
            <a:avLst/>
          </a:prstGeom>
          <a:noFill/>
        </p:spPr>
        <p:txBody>
          <a:bodyPr wrap="square" rtlCol="0">
            <a:spAutoFit/>
          </a:bodyPr>
          <a:lstStyle/>
          <a:p>
            <a:r>
              <a:rPr lang="tr-TR" b="1" u="sng" dirty="0" smtClean="0">
                <a:solidFill>
                  <a:srgbClr val="0070C0"/>
                </a:solidFill>
              </a:rPr>
              <a:t>Do in </a:t>
            </a:r>
            <a:r>
              <a:rPr lang="tr-TR" b="1" u="sng" dirty="0" err="1" smtClean="0">
                <a:solidFill>
                  <a:srgbClr val="0070C0"/>
                </a:solidFill>
              </a:rPr>
              <a:t>this</a:t>
            </a:r>
            <a:r>
              <a:rPr lang="tr-TR" b="1" u="sng" dirty="0" smtClean="0">
                <a:solidFill>
                  <a:srgbClr val="0070C0"/>
                </a:solidFill>
              </a:rPr>
              <a:t> </a:t>
            </a:r>
            <a:r>
              <a:rPr lang="tr-TR" b="1" u="sng" dirty="0" err="1" smtClean="0">
                <a:solidFill>
                  <a:srgbClr val="0070C0"/>
                </a:solidFill>
              </a:rPr>
              <a:t>order</a:t>
            </a:r>
            <a:r>
              <a:rPr lang="tr-TR" b="1" u="sng" dirty="0" smtClean="0">
                <a:solidFill>
                  <a:srgbClr val="0070C0"/>
                </a:solidFill>
              </a:rPr>
              <a:t> of </a:t>
            </a:r>
            <a:r>
              <a:rPr lang="tr-TR" b="1" u="sng" dirty="0" err="1" smtClean="0">
                <a:solidFill>
                  <a:srgbClr val="0070C0"/>
                </a:solidFill>
              </a:rPr>
              <a:t>questions</a:t>
            </a:r>
            <a:r>
              <a:rPr lang="tr-TR" b="1" u="sng" dirty="0">
                <a:solidFill>
                  <a:srgbClr val="0070C0"/>
                </a:solidFill>
              </a:rPr>
              <a:t> </a:t>
            </a:r>
            <a:r>
              <a:rPr lang="tr-TR" b="1" u="sng" dirty="0" smtClean="0">
                <a:solidFill>
                  <a:srgbClr val="0070C0"/>
                </a:solidFill>
              </a:rPr>
              <a:t>(</a:t>
            </a:r>
            <a:r>
              <a:rPr lang="tr-TR" b="1" u="sng" dirty="0" err="1" smtClean="0">
                <a:solidFill>
                  <a:srgbClr val="0070C0"/>
                </a:solidFill>
              </a:rPr>
              <a:t>use</a:t>
            </a:r>
            <a:r>
              <a:rPr lang="tr-TR" b="1" u="sng" dirty="0" smtClean="0">
                <a:solidFill>
                  <a:srgbClr val="0070C0"/>
                </a:solidFill>
              </a:rPr>
              <a:t> </a:t>
            </a:r>
            <a:r>
              <a:rPr lang="tr-TR" b="1" u="sng" dirty="0" err="1" smtClean="0">
                <a:solidFill>
                  <a:srgbClr val="0070C0"/>
                </a:solidFill>
              </a:rPr>
              <a:t>geometric</a:t>
            </a:r>
            <a:r>
              <a:rPr lang="tr-TR" b="1" u="sng" dirty="0" smtClean="0">
                <a:solidFill>
                  <a:srgbClr val="0070C0"/>
                </a:solidFill>
              </a:rPr>
              <a:t> model)</a:t>
            </a:r>
          </a:p>
          <a:p>
            <a:r>
              <a:rPr lang="tr-TR" dirty="0" smtClean="0">
                <a:solidFill>
                  <a:srgbClr val="0070C0"/>
                </a:solidFill>
              </a:rPr>
              <a:t>1. </a:t>
            </a:r>
            <a:r>
              <a:rPr lang="tr-TR" dirty="0" err="1" smtClean="0">
                <a:solidFill>
                  <a:srgbClr val="0070C0"/>
                </a:solidFill>
              </a:rPr>
              <a:t>What</a:t>
            </a:r>
            <a:r>
              <a:rPr lang="tr-TR" dirty="0" smtClean="0">
                <a:solidFill>
                  <a:srgbClr val="0070C0"/>
                </a:solidFill>
              </a:rPr>
              <a:t> is </a:t>
            </a:r>
            <a:r>
              <a:rPr lang="tr-TR" dirty="0" err="1" smtClean="0">
                <a:solidFill>
                  <a:srgbClr val="0070C0"/>
                </a:solidFill>
              </a:rPr>
              <a:t>the</a:t>
            </a:r>
            <a:r>
              <a:rPr lang="tr-TR" dirty="0" smtClean="0">
                <a:solidFill>
                  <a:srgbClr val="0070C0"/>
                </a:solidFill>
              </a:rPr>
              <a:t> </a:t>
            </a:r>
            <a:r>
              <a:rPr lang="tr-TR" dirty="0" err="1" smtClean="0">
                <a:solidFill>
                  <a:srgbClr val="0070C0"/>
                </a:solidFill>
              </a:rPr>
              <a:t>position</a:t>
            </a:r>
            <a:r>
              <a:rPr lang="tr-TR" dirty="0" smtClean="0">
                <a:solidFill>
                  <a:srgbClr val="0070C0"/>
                </a:solidFill>
              </a:rPr>
              <a:t>?</a:t>
            </a:r>
          </a:p>
          <a:p>
            <a:r>
              <a:rPr lang="tr-TR" dirty="0" smtClean="0">
                <a:solidFill>
                  <a:srgbClr val="0070C0"/>
                </a:solidFill>
              </a:rPr>
              <a:t>2. </a:t>
            </a:r>
            <a:r>
              <a:rPr lang="tr-TR" dirty="0" err="1" smtClean="0">
                <a:solidFill>
                  <a:srgbClr val="0070C0"/>
                </a:solidFill>
              </a:rPr>
              <a:t>Intersection</a:t>
            </a:r>
            <a:r>
              <a:rPr lang="tr-TR" dirty="0" smtClean="0">
                <a:solidFill>
                  <a:srgbClr val="0070C0"/>
                </a:solidFill>
              </a:rPr>
              <a:t> of Profit </a:t>
            </a:r>
            <a:r>
              <a:rPr lang="tr-TR" dirty="0" err="1" smtClean="0">
                <a:solidFill>
                  <a:srgbClr val="0070C0"/>
                </a:solidFill>
              </a:rPr>
              <a:t>Axis</a:t>
            </a:r>
            <a:r>
              <a:rPr lang="tr-TR" dirty="0" smtClean="0">
                <a:solidFill>
                  <a:srgbClr val="0070C0"/>
                </a:solidFill>
              </a:rPr>
              <a:t>=?</a:t>
            </a:r>
          </a:p>
          <a:p>
            <a:r>
              <a:rPr lang="tr-TR" dirty="0" smtClean="0">
                <a:solidFill>
                  <a:srgbClr val="0070C0"/>
                </a:solidFill>
              </a:rPr>
              <a:t>3. </a:t>
            </a:r>
            <a:r>
              <a:rPr lang="tr-TR" dirty="0" err="1" smtClean="0">
                <a:solidFill>
                  <a:srgbClr val="0070C0"/>
                </a:solidFill>
              </a:rPr>
              <a:t>What</a:t>
            </a:r>
            <a:r>
              <a:rPr lang="tr-TR" dirty="0" smtClean="0">
                <a:solidFill>
                  <a:srgbClr val="0070C0"/>
                </a:solidFill>
              </a:rPr>
              <a:t> is K?</a:t>
            </a:r>
          </a:p>
          <a:p>
            <a:r>
              <a:rPr lang="tr-TR" dirty="0" smtClean="0">
                <a:solidFill>
                  <a:srgbClr val="0070C0"/>
                </a:solidFill>
              </a:rPr>
              <a:t>4. </a:t>
            </a:r>
            <a:r>
              <a:rPr lang="tr-TR" dirty="0" err="1" smtClean="0">
                <a:solidFill>
                  <a:srgbClr val="0070C0"/>
                </a:solidFill>
              </a:rPr>
              <a:t>What</a:t>
            </a:r>
            <a:r>
              <a:rPr lang="tr-TR" dirty="0" smtClean="0">
                <a:solidFill>
                  <a:srgbClr val="0070C0"/>
                </a:solidFill>
              </a:rPr>
              <a:t> is </a:t>
            </a:r>
            <a:r>
              <a:rPr lang="tr-TR" dirty="0" err="1" smtClean="0">
                <a:solidFill>
                  <a:srgbClr val="0070C0"/>
                </a:solidFill>
              </a:rPr>
              <a:t>Underlying</a:t>
            </a:r>
            <a:r>
              <a:rPr lang="tr-TR" dirty="0" smtClean="0">
                <a:solidFill>
                  <a:srgbClr val="0070C0"/>
                </a:solidFill>
              </a:rPr>
              <a:t> </a:t>
            </a:r>
            <a:r>
              <a:rPr lang="tr-TR" dirty="0" err="1" smtClean="0">
                <a:solidFill>
                  <a:srgbClr val="0070C0"/>
                </a:solidFill>
              </a:rPr>
              <a:t>Asset</a:t>
            </a:r>
            <a:r>
              <a:rPr lang="tr-TR" dirty="0" smtClean="0">
                <a:solidFill>
                  <a:srgbClr val="0070C0"/>
                </a:solidFill>
              </a:rPr>
              <a:t> </a:t>
            </a:r>
            <a:r>
              <a:rPr lang="tr-TR" dirty="0" err="1" smtClean="0">
                <a:solidFill>
                  <a:srgbClr val="0070C0"/>
                </a:solidFill>
              </a:rPr>
              <a:t>Quantity</a:t>
            </a:r>
            <a:r>
              <a:rPr lang="tr-TR" dirty="0" smtClean="0">
                <a:solidFill>
                  <a:srgbClr val="0070C0"/>
                </a:solidFill>
              </a:rPr>
              <a:t>?</a:t>
            </a:r>
            <a:endParaRPr lang="tr-TR" dirty="0">
              <a:solidFill>
                <a:srgbClr val="0070C0"/>
              </a:solidFill>
            </a:endParaRPr>
          </a:p>
        </p:txBody>
      </p:sp>
      <p:sp>
        <p:nvSpPr>
          <p:cNvPr id="25" name="Metin kutusu 24"/>
          <p:cNvSpPr txBox="1"/>
          <p:nvPr/>
        </p:nvSpPr>
        <p:spPr>
          <a:xfrm>
            <a:off x="7467600" y="5512860"/>
            <a:ext cx="1295400" cy="369332"/>
          </a:xfrm>
          <a:prstGeom prst="rect">
            <a:avLst/>
          </a:prstGeom>
          <a:noFill/>
        </p:spPr>
        <p:txBody>
          <a:bodyPr wrap="square" rtlCol="0">
            <a:spAutoFit/>
          </a:bodyPr>
          <a:lstStyle/>
          <a:p>
            <a:r>
              <a:rPr lang="tr-TR" dirty="0" smtClean="0"/>
              <a:t>G</a:t>
            </a:r>
            <a:endParaRPr lang="tr-TR" dirty="0"/>
          </a:p>
        </p:txBody>
      </p:sp>
    </p:spTree>
    <p:extLst>
      <p:ext uri="{BB962C8B-B14F-4D97-AF65-F5344CB8AC3E}">
        <p14:creationId xmlns:p14="http://schemas.microsoft.com/office/powerpoint/2010/main" val="23697649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pPr>
              <a:defRPr/>
            </a:pPr>
            <a:r>
              <a:rPr lang="en-CA" smtClean="0"/>
              <a:t>Options, Futures, and Other Derivatives, 9th Edition, Copyright © John C. Hull 2014</a:t>
            </a:r>
            <a:endParaRPr lang="en-US"/>
          </a:p>
        </p:txBody>
      </p:sp>
      <p:sp>
        <p:nvSpPr>
          <p:cNvPr id="5" name="Slayt Numarası Yer Tutucusu 4"/>
          <p:cNvSpPr>
            <a:spLocks noGrp="1"/>
          </p:cNvSpPr>
          <p:nvPr>
            <p:ph type="sldNum" sz="quarter" idx="12"/>
          </p:nvPr>
        </p:nvSpPr>
        <p:spPr/>
        <p:txBody>
          <a:bodyPr/>
          <a:lstStyle/>
          <a:p>
            <a:fld id="{CC3ADAC2-5659-4466-8B40-6927B95986E0}" type="slidenum">
              <a:rPr lang="en-US" altLang="en-US" smtClean="0"/>
              <a:pPr/>
              <a:t>26</a:t>
            </a:fld>
            <a:endParaRPr lang="en-US" altLang="en-US" dirty="0"/>
          </a:p>
        </p:txBody>
      </p:sp>
      <p:cxnSp>
        <p:nvCxnSpPr>
          <p:cNvPr id="14" name="Straight Connector 22"/>
          <p:cNvCxnSpPr/>
          <p:nvPr/>
        </p:nvCxnSpPr>
        <p:spPr bwMode="auto">
          <a:xfrm flipH="1">
            <a:off x="1752850" y="2133600"/>
            <a:ext cx="598934" cy="0"/>
          </a:xfrm>
          <a:prstGeom prst="line">
            <a:avLst/>
          </a:prstGeom>
          <a:ln w="3810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5" name="Straight Connector 24"/>
          <p:cNvCxnSpPr/>
          <p:nvPr/>
        </p:nvCxnSpPr>
        <p:spPr bwMode="auto">
          <a:xfrm flipV="1">
            <a:off x="2351784" y="2082140"/>
            <a:ext cx="0" cy="737260"/>
          </a:xfrm>
          <a:prstGeom prst="line">
            <a:avLst/>
          </a:prstGeom>
          <a:ln w="3810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6" name="Straight Connector 24"/>
          <p:cNvCxnSpPr/>
          <p:nvPr/>
        </p:nvCxnSpPr>
        <p:spPr bwMode="auto">
          <a:xfrm flipV="1">
            <a:off x="3465717" y="2735533"/>
            <a:ext cx="0" cy="737260"/>
          </a:xfrm>
          <a:prstGeom prst="line">
            <a:avLst/>
          </a:prstGeom>
          <a:ln w="3810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7" name="Straight Connector 22"/>
          <p:cNvCxnSpPr/>
          <p:nvPr/>
        </p:nvCxnSpPr>
        <p:spPr bwMode="auto">
          <a:xfrm flipH="1">
            <a:off x="1773115" y="3556660"/>
            <a:ext cx="1655886" cy="0"/>
          </a:xfrm>
          <a:prstGeom prst="line">
            <a:avLst/>
          </a:prstGeom>
          <a:ln w="3810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0" name="Metin kutusu 19"/>
          <p:cNvSpPr txBox="1"/>
          <p:nvPr/>
        </p:nvSpPr>
        <p:spPr>
          <a:xfrm>
            <a:off x="3048001" y="2466053"/>
            <a:ext cx="790354" cy="338554"/>
          </a:xfrm>
          <a:prstGeom prst="rect">
            <a:avLst/>
          </a:prstGeom>
          <a:noFill/>
        </p:spPr>
        <p:txBody>
          <a:bodyPr wrap="square" rtlCol="0">
            <a:spAutoFit/>
          </a:bodyPr>
          <a:lstStyle/>
          <a:p>
            <a:r>
              <a:rPr lang="tr-TR" sz="1600" dirty="0" smtClean="0"/>
              <a:t>10,00</a:t>
            </a:r>
            <a:endParaRPr lang="tr-TR" sz="1600" dirty="0"/>
          </a:p>
        </p:txBody>
      </p:sp>
      <p:sp>
        <p:nvSpPr>
          <p:cNvPr id="21" name="Metin kutusu 20"/>
          <p:cNvSpPr txBox="1"/>
          <p:nvPr/>
        </p:nvSpPr>
        <p:spPr>
          <a:xfrm>
            <a:off x="2035011" y="2804607"/>
            <a:ext cx="686299" cy="338554"/>
          </a:xfrm>
          <a:prstGeom prst="rect">
            <a:avLst/>
          </a:prstGeom>
          <a:noFill/>
        </p:spPr>
        <p:txBody>
          <a:bodyPr wrap="square" rtlCol="0">
            <a:spAutoFit/>
          </a:bodyPr>
          <a:lstStyle/>
          <a:p>
            <a:r>
              <a:rPr lang="tr-TR" sz="1600" dirty="0" smtClean="0"/>
              <a:t>9,00</a:t>
            </a:r>
            <a:endParaRPr lang="tr-TR" sz="1600" dirty="0"/>
          </a:p>
        </p:txBody>
      </p:sp>
      <p:sp>
        <p:nvSpPr>
          <p:cNvPr id="22" name="Metin kutusu 21"/>
          <p:cNvSpPr txBox="1"/>
          <p:nvPr/>
        </p:nvSpPr>
        <p:spPr>
          <a:xfrm>
            <a:off x="1073101" y="1964323"/>
            <a:ext cx="1011115" cy="338554"/>
          </a:xfrm>
          <a:prstGeom prst="rect">
            <a:avLst/>
          </a:prstGeom>
          <a:noFill/>
        </p:spPr>
        <p:txBody>
          <a:bodyPr wrap="square" rtlCol="0">
            <a:spAutoFit/>
          </a:bodyPr>
          <a:lstStyle/>
          <a:p>
            <a:r>
              <a:rPr lang="tr-TR" sz="1600" dirty="0" smtClean="0"/>
              <a:t>12.000</a:t>
            </a:r>
            <a:endParaRPr lang="tr-TR" sz="1600" dirty="0"/>
          </a:p>
        </p:txBody>
      </p:sp>
      <p:sp>
        <p:nvSpPr>
          <p:cNvPr id="23" name="Metin kutusu 22"/>
          <p:cNvSpPr txBox="1"/>
          <p:nvPr/>
        </p:nvSpPr>
        <p:spPr>
          <a:xfrm>
            <a:off x="1041202" y="3387383"/>
            <a:ext cx="1011115" cy="338554"/>
          </a:xfrm>
          <a:prstGeom prst="rect">
            <a:avLst/>
          </a:prstGeom>
          <a:noFill/>
        </p:spPr>
        <p:txBody>
          <a:bodyPr wrap="square" rtlCol="0">
            <a:spAutoFit/>
          </a:bodyPr>
          <a:lstStyle/>
          <a:p>
            <a:r>
              <a:rPr lang="tr-TR" sz="1600" dirty="0" smtClean="0"/>
              <a:t>18.000</a:t>
            </a:r>
            <a:endParaRPr lang="tr-TR" sz="1600" dirty="0"/>
          </a:p>
        </p:txBody>
      </p:sp>
      <p:sp>
        <p:nvSpPr>
          <p:cNvPr id="25" name="Metin kutusu 24"/>
          <p:cNvSpPr txBox="1"/>
          <p:nvPr/>
        </p:nvSpPr>
        <p:spPr>
          <a:xfrm>
            <a:off x="7848600" y="6072664"/>
            <a:ext cx="1295400" cy="369332"/>
          </a:xfrm>
          <a:prstGeom prst="rect">
            <a:avLst/>
          </a:prstGeom>
          <a:noFill/>
        </p:spPr>
        <p:txBody>
          <a:bodyPr wrap="square" rtlCol="0">
            <a:spAutoFit/>
          </a:bodyPr>
          <a:lstStyle/>
          <a:p>
            <a:r>
              <a:rPr lang="tr-TR" dirty="0" smtClean="0"/>
              <a:t>H</a:t>
            </a:r>
            <a:endParaRPr lang="tr-TR" dirty="0"/>
          </a:p>
        </p:txBody>
      </p:sp>
      <p:grpSp>
        <p:nvGrpSpPr>
          <p:cNvPr id="26" name="Group 13"/>
          <p:cNvGrpSpPr>
            <a:grpSpLocks/>
          </p:cNvGrpSpPr>
          <p:nvPr/>
        </p:nvGrpSpPr>
        <p:grpSpPr bwMode="auto">
          <a:xfrm>
            <a:off x="1773115" y="1229147"/>
            <a:ext cx="4191863" cy="3149600"/>
            <a:chOff x="2187575" y="2133600"/>
            <a:chExt cx="5818188" cy="3759200"/>
          </a:xfrm>
        </p:grpSpPr>
        <p:grpSp>
          <p:nvGrpSpPr>
            <p:cNvPr id="27" name="Group 5"/>
            <p:cNvGrpSpPr>
              <a:grpSpLocks/>
            </p:cNvGrpSpPr>
            <p:nvPr/>
          </p:nvGrpSpPr>
          <p:grpSpPr bwMode="auto">
            <a:xfrm>
              <a:off x="2187575" y="2133600"/>
              <a:ext cx="5818188" cy="3759200"/>
              <a:chOff x="1378" y="1327"/>
              <a:chExt cx="3665" cy="2385"/>
            </a:xfrm>
          </p:grpSpPr>
          <p:sp>
            <p:nvSpPr>
              <p:cNvPr id="29" name="Line 6"/>
              <p:cNvSpPr>
                <a:spLocks noChangeShapeType="1"/>
              </p:cNvSpPr>
              <p:nvPr/>
            </p:nvSpPr>
            <p:spPr bwMode="auto">
              <a:xfrm>
                <a:off x="1378" y="1377"/>
                <a:ext cx="0" cy="2335"/>
              </a:xfrm>
              <a:prstGeom prst="line">
                <a:avLst/>
              </a:prstGeom>
              <a:noFill/>
              <a:ln w="12700">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30" name="Line 7"/>
              <p:cNvSpPr>
                <a:spLocks noChangeShapeType="1"/>
              </p:cNvSpPr>
              <p:nvPr/>
            </p:nvSpPr>
            <p:spPr bwMode="auto">
              <a:xfrm>
                <a:off x="1387" y="2520"/>
                <a:ext cx="2383"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 name="Rectangle 8"/>
              <p:cNvSpPr>
                <a:spLocks noChangeArrowheads="1"/>
              </p:cNvSpPr>
              <p:nvPr/>
            </p:nvSpPr>
            <p:spPr bwMode="auto">
              <a:xfrm>
                <a:off x="1393" y="1327"/>
                <a:ext cx="514" cy="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Blip>
                    <a:blip r:embed="rId2"/>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3"/>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0"/>
                  </a:spcBef>
                  <a:buFontTx/>
                  <a:buNone/>
                </a:pPr>
                <a:r>
                  <a:rPr lang="en-US" altLang="en-US" sz="2000">
                    <a:latin typeface="Gill Sans MT" panose="020B0502020104020203" pitchFamily="34" charset="0"/>
                  </a:rPr>
                  <a:t>Profit</a:t>
                </a:r>
              </a:p>
            </p:txBody>
          </p:sp>
          <p:sp>
            <p:nvSpPr>
              <p:cNvPr id="32" name="Rectangle 9"/>
              <p:cNvSpPr>
                <a:spLocks noChangeArrowheads="1"/>
              </p:cNvSpPr>
              <p:nvPr/>
            </p:nvSpPr>
            <p:spPr bwMode="auto">
              <a:xfrm>
                <a:off x="3026" y="1973"/>
                <a:ext cx="2017" cy="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Blip>
                    <a:blip r:embed="rId2"/>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3"/>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0"/>
                  </a:spcBef>
                  <a:buFontTx/>
                  <a:buNone/>
                </a:pPr>
                <a:r>
                  <a:rPr lang="en-US" altLang="en-US" sz="2000" dirty="0">
                    <a:latin typeface="Gill Sans MT" panose="020B0502020104020203" pitchFamily="34" charset="0"/>
                  </a:rPr>
                  <a:t>Price of Underlying</a:t>
                </a:r>
              </a:p>
              <a:p>
                <a:pPr>
                  <a:spcBef>
                    <a:spcPct val="0"/>
                  </a:spcBef>
                  <a:buFontTx/>
                  <a:buNone/>
                </a:pPr>
                <a:r>
                  <a:rPr lang="en-US" altLang="en-US" sz="2000" dirty="0">
                    <a:latin typeface="Gill Sans MT" panose="020B0502020104020203" pitchFamily="34" charset="0"/>
                  </a:rPr>
                  <a:t>      at Maturity, </a:t>
                </a:r>
                <a:r>
                  <a:rPr lang="en-US" altLang="en-US" sz="2000" i="1" dirty="0">
                    <a:latin typeface="Times New Roman" panose="02020603050405020304" pitchFamily="18" charset="0"/>
                    <a:cs typeface="Times New Roman" panose="02020603050405020304" pitchFamily="18" charset="0"/>
                  </a:rPr>
                  <a:t>S</a:t>
                </a:r>
                <a:r>
                  <a:rPr lang="en-US" altLang="en-US" sz="2000" i="1" baseline="-25000" dirty="0">
                    <a:latin typeface="Times New Roman" panose="02020603050405020304" pitchFamily="18" charset="0"/>
                    <a:cs typeface="Times New Roman" panose="02020603050405020304" pitchFamily="18" charset="0"/>
                  </a:rPr>
                  <a:t>T</a:t>
                </a:r>
              </a:p>
            </p:txBody>
          </p:sp>
          <p:sp>
            <p:nvSpPr>
              <p:cNvPr id="33" name="Line 10"/>
              <p:cNvSpPr>
                <a:spLocks noChangeShapeType="1"/>
              </p:cNvSpPr>
              <p:nvPr/>
            </p:nvSpPr>
            <p:spPr bwMode="auto">
              <a:xfrm>
                <a:off x="1411" y="1563"/>
                <a:ext cx="2005" cy="2005"/>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28" name="Rectangle 11"/>
            <p:cNvSpPr>
              <a:spLocks noChangeArrowheads="1"/>
            </p:cNvSpPr>
            <p:nvPr/>
          </p:nvSpPr>
          <p:spPr bwMode="auto">
            <a:xfrm>
              <a:off x="3456727" y="4040189"/>
              <a:ext cx="317290" cy="547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Blip>
                  <a:blip r:embed="rId2"/>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3"/>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50000"/>
                </a:spcBef>
                <a:buFontTx/>
                <a:buNone/>
              </a:pPr>
              <a:r>
                <a:rPr lang="en-US" altLang="en-US" sz="2400" i="1">
                  <a:latin typeface="Times New Roman" panose="02020603050405020304" pitchFamily="18" charset="0"/>
                </a:rPr>
                <a:t>K</a:t>
              </a:r>
            </a:p>
          </p:txBody>
        </p:sp>
      </p:grpSp>
      <p:sp>
        <p:nvSpPr>
          <p:cNvPr id="34" name="Metin kutusu 33"/>
          <p:cNvSpPr txBox="1"/>
          <p:nvPr/>
        </p:nvSpPr>
        <p:spPr>
          <a:xfrm>
            <a:off x="4363526" y="3886200"/>
            <a:ext cx="4132774" cy="2031325"/>
          </a:xfrm>
          <a:prstGeom prst="rect">
            <a:avLst/>
          </a:prstGeom>
          <a:noFill/>
        </p:spPr>
        <p:txBody>
          <a:bodyPr wrap="square" rtlCol="0">
            <a:spAutoFit/>
          </a:bodyPr>
          <a:lstStyle/>
          <a:p>
            <a:r>
              <a:rPr lang="tr-TR" b="1" u="sng" dirty="0">
                <a:solidFill>
                  <a:srgbClr val="0070C0"/>
                </a:solidFill>
              </a:rPr>
              <a:t>Do in </a:t>
            </a:r>
            <a:r>
              <a:rPr lang="tr-TR" b="1" u="sng" dirty="0" err="1">
                <a:solidFill>
                  <a:srgbClr val="0070C0"/>
                </a:solidFill>
              </a:rPr>
              <a:t>this</a:t>
            </a:r>
            <a:r>
              <a:rPr lang="tr-TR" b="1" u="sng" dirty="0">
                <a:solidFill>
                  <a:srgbClr val="0070C0"/>
                </a:solidFill>
              </a:rPr>
              <a:t> </a:t>
            </a:r>
            <a:r>
              <a:rPr lang="tr-TR" b="1" u="sng" dirty="0" err="1">
                <a:solidFill>
                  <a:srgbClr val="0070C0"/>
                </a:solidFill>
              </a:rPr>
              <a:t>order</a:t>
            </a:r>
            <a:r>
              <a:rPr lang="tr-TR" b="1" u="sng" dirty="0">
                <a:solidFill>
                  <a:srgbClr val="0070C0"/>
                </a:solidFill>
              </a:rPr>
              <a:t> of </a:t>
            </a:r>
            <a:r>
              <a:rPr lang="tr-TR" b="1" u="sng" dirty="0" err="1">
                <a:solidFill>
                  <a:srgbClr val="0070C0"/>
                </a:solidFill>
              </a:rPr>
              <a:t>questions</a:t>
            </a:r>
            <a:r>
              <a:rPr lang="tr-TR" b="1" u="sng" dirty="0">
                <a:solidFill>
                  <a:srgbClr val="0070C0"/>
                </a:solidFill>
              </a:rPr>
              <a:t> (</a:t>
            </a:r>
            <a:r>
              <a:rPr lang="tr-TR" b="1" u="sng" dirty="0" err="1">
                <a:solidFill>
                  <a:srgbClr val="0070C0"/>
                </a:solidFill>
              </a:rPr>
              <a:t>use</a:t>
            </a:r>
            <a:r>
              <a:rPr lang="tr-TR" b="1" u="sng" dirty="0">
                <a:solidFill>
                  <a:srgbClr val="0070C0"/>
                </a:solidFill>
              </a:rPr>
              <a:t> </a:t>
            </a:r>
            <a:r>
              <a:rPr lang="tr-TR" b="1" u="sng" dirty="0" err="1">
                <a:solidFill>
                  <a:srgbClr val="0070C0"/>
                </a:solidFill>
              </a:rPr>
              <a:t>geometric</a:t>
            </a:r>
            <a:r>
              <a:rPr lang="tr-TR" b="1" u="sng" dirty="0">
                <a:solidFill>
                  <a:srgbClr val="0070C0"/>
                </a:solidFill>
              </a:rPr>
              <a:t> model)</a:t>
            </a:r>
          </a:p>
          <a:p>
            <a:r>
              <a:rPr lang="tr-TR" dirty="0" smtClean="0">
                <a:solidFill>
                  <a:srgbClr val="0070C0"/>
                </a:solidFill>
              </a:rPr>
              <a:t>1. </a:t>
            </a:r>
            <a:r>
              <a:rPr lang="tr-TR" dirty="0" err="1" smtClean="0">
                <a:solidFill>
                  <a:srgbClr val="0070C0"/>
                </a:solidFill>
              </a:rPr>
              <a:t>What</a:t>
            </a:r>
            <a:r>
              <a:rPr lang="tr-TR" dirty="0" smtClean="0">
                <a:solidFill>
                  <a:srgbClr val="0070C0"/>
                </a:solidFill>
              </a:rPr>
              <a:t> is </a:t>
            </a:r>
            <a:r>
              <a:rPr lang="tr-TR" dirty="0" err="1" smtClean="0">
                <a:solidFill>
                  <a:srgbClr val="0070C0"/>
                </a:solidFill>
              </a:rPr>
              <a:t>the</a:t>
            </a:r>
            <a:r>
              <a:rPr lang="tr-TR" dirty="0" smtClean="0">
                <a:solidFill>
                  <a:srgbClr val="0070C0"/>
                </a:solidFill>
              </a:rPr>
              <a:t> </a:t>
            </a:r>
            <a:r>
              <a:rPr lang="tr-TR" dirty="0" err="1" smtClean="0">
                <a:solidFill>
                  <a:srgbClr val="0070C0"/>
                </a:solidFill>
              </a:rPr>
              <a:t>position</a:t>
            </a:r>
            <a:r>
              <a:rPr lang="tr-TR" dirty="0" smtClean="0">
                <a:solidFill>
                  <a:srgbClr val="0070C0"/>
                </a:solidFill>
              </a:rPr>
              <a:t>?</a:t>
            </a:r>
          </a:p>
          <a:p>
            <a:r>
              <a:rPr lang="tr-TR" dirty="0" smtClean="0">
                <a:solidFill>
                  <a:srgbClr val="0070C0"/>
                </a:solidFill>
              </a:rPr>
              <a:t>2. </a:t>
            </a:r>
            <a:r>
              <a:rPr lang="tr-TR" dirty="0" err="1" smtClean="0">
                <a:solidFill>
                  <a:srgbClr val="0070C0"/>
                </a:solidFill>
              </a:rPr>
              <a:t>Intersection</a:t>
            </a:r>
            <a:r>
              <a:rPr lang="tr-TR" dirty="0" smtClean="0">
                <a:solidFill>
                  <a:srgbClr val="0070C0"/>
                </a:solidFill>
              </a:rPr>
              <a:t> of Profit </a:t>
            </a:r>
            <a:r>
              <a:rPr lang="tr-TR" dirty="0" err="1" smtClean="0">
                <a:solidFill>
                  <a:srgbClr val="0070C0"/>
                </a:solidFill>
              </a:rPr>
              <a:t>Axis</a:t>
            </a:r>
            <a:r>
              <a:rPr lang="tr-TR" dirty="0" smtClean="0">
                <a:solidFill>
                  <a:srgbClr val="0070C0"/>
                </a:solidFill>
              </a:rPr>
              <a:t>=?</a:t>
            </a:r>
          </a:p>
          <a:p>
            <a:r>
              <a:rPr lang="tr-TR" dirty="0" smtClean="0">
                <a:solidFill>
                  <a:srgbClr val="0070C0"/>
                </a:solidFill>
              </a:rPr>
              <a:t>3. </a:t>
            </a:r>
            <a:r>
              <a:rPr lang="tr-TR" dirty="0" err="1" smtClean="0">
                <a:solidFill>
                  <a:srgbClr val="0070C0"/>
                </a:solidFill>
              </a:rPr>
              <a:t>What</a:t>
            </a:r>
            <a:r>
              <a:rPr lang="tr-TR" dirty="0" smtClean="0">
                <a:solidFill>
                  <a:srgbClr val="0070C0"/>
                </a:solidFill>
              </a:rPr>
              <a:t> is K?</a:t>
            </a:r>
          </a:p>
          <a:p>
            <a:r>
              <a:rPr lang="tr-TR" dirty="0" smtClean="0">
                <a:solidFill>
                  <a:srgbClr val="0070C0"/>
                </a:solidFill>
              </a:rPr>
              <a:t>4. </a:t>
            </a:r>
            <a:r>
              <a:rPr lang="tr-TR" dirty="0" err="1" smtClean="0">
                <a:solidFill>
                  <a:srgbClr val="0070C0"/>
                </a:solidFill>
              </a:rPr>
              <a:t>What</a:t>
            </a:r>
            <a:r>
              <a:rPr lang="tr-TR" dirty="0" smtClean="0">
                <a:solidFill>
                  <a:srgbClr val="0070C0"/>
                </a:solidFill>
              </a:rPr>
              <a:t> is </a:t>
            </a:r>
            <a:r>
              <a:rPr lang="tr-TR" dirty="0" err="1" smtClean="0">
                <a:solidFill>
                  <a:srgbClr val="0070C0"/>
                </a:solidFill>
              </a:rPr>
              <a:t>Underlying</a:t>
            </a:r>
            <a:r>
              <a:rPr lang="tr-TR" dirty="0" smtClean="0">
                <a:solidFill>
                  <a:srgbClr val="0070C0"/>
                </a:solidFill>
              </a:rPr>
              <a:t> </a:t>
            </a:r>
            <a:r>
              <a:rPr lang="tr-TR" dirty="0" err="1" smtClean="0">
                <a:solidFill>
                  <a:srgbClr val="0070C0"/>
                </a:solidFill>
              </a:rPr>
              <a:t>Asset</a:t>
            </a:r>
            <a:r>
              <a:rPr lang="tr-TR" dirty="0" smtClean="0">
                <a:solidFill>
                  <a:srgbClr val="0070C0"/>
                </a:solidFill>
              </a:rPr>
              <a:t> </a:t>
            </a:r>
            <a:r>
              <a:rPr lang="tr-TR" dirty="0" err="1" smtClean="0">
                <a:solidFill>
                  <a:srgbClr val="0070C0"/>
                </a:solidFill>
              </a:rPr>
              <a:t>Quantity</a:t>
            </a:r>
            <a:r>
              <a:rPr lang="tr-TR" dirty="0" smtClean="0">
                <a:solidFill>
                  <a:srgbClr val="0070C0"/>
                </a:solidFill>
              </a:rPr>
              <a:t>?</a:t>
            </a:r>
          </a:p>
          <a:p>
            <a:r>
              <a:rPr lang="tr-TR" dirty="0" smtClean="0">
                <a:solidFill>
                  <a:srgbClr val="0070C0"/>
                </a:solidFill>
              </a:rPr>
              <a:t>5. </a:t>
            </a:r>
            <a:r>
              <a:rPr lang="tr-TR" dirty="0" err="1" smtClean="0">
                <a:solidFill>
                  <a:srgbClr val="0070C0"/>
                </a:solidFill>
              </a:rPr>
              <a:t>Verify</a:t>
            </a:r>
            <a:r>
              <a:rPr lang="tr-TR" dirty="0" smtClean="0">
                <a:solidFill>
                  <a:srgbClr val="0070C0"/>
                </a:solidFill>
              </a:rPr>
              <a:t> (</a:t>
            </a:r>
            <a:r>
              <a:rPr lang="tr-TR" dirty="0" err="1" smtClean="0">
                <a:solidFill>
                  <a:srgbClr val="0070C0"/>
                </a:solidFill>
              </a:rPr>
              <a:t>reconcile</a:t>
            </a:r>
            <a:r>
              <a:rPr lang="tr-TR" dirty="0" smtClean="0">
                <a:solidFill>
                  <a:srgbClr val="0070C0"/>
                </a:solidFill>
              </a:rPr>
              <a:t>) </a:t>
            </a:r>
            <a:r>
              <a:rPr lang="tr-TR" dirty="0" err="1" smtClean="0">
                <a:solidFill>
                  <a:srgbClr val="0070C0"/>
                </a:solidFill>
              </a:rPr>
              <a:t>your</a:t>
            </a:r>
            <a:r>
              <a:rPr lang="tr-TR" dirty="0" smtClean="0">
                <a:solidFill>
                  <a:srgbClr val="0070C0"/>
                </a:solidFill>
              </a:rPr>
              <a:t> </a:t>
            </a:r>
            <a:r>
              <a:rPr lang="tr-TR" dirty="0" err="1" smtClean="0">
                <a:solidFill>
                  <a:srgbClr val="0070C0"/>
                </a:solidFill>
              </a:rPr>
              <a:t>answers</a:t>
            </a:r>
            <a:endParaRPr lang="tr-TR" dirty="0" smtClean="0">
              <a:solidFill>
                <a:srgbClr val="0070C0"/>
              </a:solidFill>
            </a:endParaRPr>
          </a:p>
        </p:txBody>
      </p:sp>
    </p:spTree>
    <p:extLst>
      <p:ext uri="{BB962C8B-B14F-4D97-AF65-F5344CB8AC3E}">
        <p14:creationId xmlns:p14="http://schemas.microsoft.com/office/powerpoint/2010/main" val="4266988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2" name="Rectangle 4"/>
          <p:cNvSpPr>
            <a:spLocks noGrp="1" noChangeArrowheads="1"/>
          </p:cNvSpPr>
          <p:nvPr>
            <p:ph type="title"/>
          </p:nvPr>
        </p:nvSpPr>
        <p:spPr>
          <a:xfrm>
            <a:off x="246063" y="1066800"/>
            <a:ext cx="7772400" cy="1143000"/>
          </a:xfrm>
        </p:spPr>
        <p:txBody>
          <a:bodyPr lIns="90488" tIns="44450" rIns="90488" bIns="44450">
            <a:normAutofit fontScale="90000"/>
          </a:bodyPr>
          <a:lstStyle/>
          <a:p>
            <a:pPr eaLnBrk="1" fontAlgn="auto" hangingPunct="1">
              <a:spcAft>
                <a:spcPts val="0"/>
              </a:spcAft>
              <a:defRPr/>
            </a:pPr>
            <a:r>
              <a:rPr lang="en-US" dirty="0">
                <a:solidFill>
                  <a:schemeClr val="tx2">
                    <a:satMod val="130000"/>
                  </a:schemeClr>
                </a:solidFill>
              </a:rPr>
              <a:t>Profit from </a:t>
            </a:r>
            <a:r>
              <a:rPr lang="en-US" dirty="0" smtClean="0">
                <a:solidFill>
                  <a:schemeClr val="tx2">
                    <a:satMod val="130000"/>
                  </a:schemeClr>
                </a:solidFill>
              </a:rPr>
              <a:t>a Long </a:t>
            </a:r>
            <a:r>
              <a:rPr lang="en-US" dirty="0">
                <a:solidFill>
                  <a:schemeClr val="tx2">
                    <a:satMod val="130000"/>
                  </a:schemeClr>
                </a:solidFill>
              </a:rPr>
              <a:t>Forward </a:t>
            </a:r>
            <a:r>
              <a:rPr lang="en-US" dirty="0" smtClean="0">
                <a:solidFill>
                  <a:schemeClr val="tx2">
                    <a:satMod val="130000"/>
                  </a:schemeClr>
                </a:solidFill>
              </a:rPr>
              <a:t>Position </a:t>
            </a:r>
            <a:r>
              <a:rPr lang="en-US" sz="3100" dirty="0" smtClean="0">
                <a:solidFill>
                  <a:schemeClr val="tx2">
                    <a:satMod val="130000"/>
                  </a:schemeClr>
                </a:solidFill>
              </a:rPr>
              <a:t>(K= delivery price=forward price at time contract is entered into)</a:t>
            </a:r>
            <a:endParaRPr lang="en-US" sz="3100" dirty="0">
              <a:solidFill>
                <a:schemeClr val="tx2">
                  <a:satMod val="130000"/>
                </a:schemeClr>
              </a:solidFill>
            </a:endParaRPr>
          </a:p>
        </p:txBody>
      </p:sp>
      <p:sp>
        <p:nvSpPr>
          <p:cNvPr id="1843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smtClean="0">
              <a:latin typeface="Arial" panose="020B0604020202020204" pitchFamily="34" charset="0"/>
              <a:cs typeface="Arial" panose="020B0604020202020204" pitchFamily="34" charset="0"/>
            </a:endParaRPr>
          </a:p>
        </p:txBody>
      </p:sp>
      <p:sp>
        <p:nvSpPr>
          <p:cNvPr id="1843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DED109CD-3288-44E5-B3E2-3C5A2710D3DD}" type="slidenum">
              <a:rPr lang="en-US" altLang="en-US" sz="1400">
                <a:latin typeface="Arial" panose="020B0604020202020204" pitchFamily="34" charset="0"/>
              </a:rPr>
              <a:pPr eaLnBrk="1" hangingPunct="1">
                <a:spcBef>
                  <a:spcPct val="0"/>
                </a:spcBef>
                <a:buFontTx/>
                <a:buNone/>
              </a:pPr>
              <a:t>27</a:t>
            </a:fld>
            <a:endParaRPr lang="en-US" altLang="en-US" sz="1400">
              <a:latin typeface="Arial" panose="020B0604020202020204" pitchFamily="34" charset="0"/>
            </a:endParaRPr>
          </a:p>
        </p:txBody>
      </p:sp>
      <p:sp>
        <p:nvSpPr>
          <p:cNvPr id="18437"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18438"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grpSp>
        <p:nvGrpSpPr>
          <p:cNvPr id="18439" name="Group 13"/>
          <p:cNvGrpSpPr>
            <a:grpSpLocks/>
          </p:cNvGrpSpPr>
          <p:nvPr/>
        </p:nvGrpSpPr>
        <p:grpSpPr bwMode="auto">
          <a:xfrm>
            <a:off x="2187575" y="2819400"/>
            <a:ext cx="5127625" cy="3073400"/>
            <a:chOff x="2187575" y="2438400"/>
            <a:chExt cx="5601006" cy="3454400"/>
          </a:xfrm>
        </p:grpSpPr>
        <p:grpSp>
          <p:nvGrpSpPr>
            <p:cNvPr id="18440" name="Group 5"/>
            <p:cNvGrpSpPr>
              <a:grpSpLocks/>
            </p:cNvGrpSpPr>
            <p:nvPr/>
          </p:nvGrpSpPr>
          <p:grpSpPr bwMode="auto">
            <a:xfrm>
              <a:off x="2187575" y="2438400"/>
              <a:ext cx="5601006" cy="3454400"/>
              <a:chOff x="1378" y="1327"/>
              <a:chExt cx="3867" cy="2385"/>
            </a:xfrm>
          </p:grpSpPr>
          <p:sp>
            <p:nvSpPr>
              <p:cNvPr id="18442" name="Line 6"/>
              <p:cNvSpPr>
                <a:spLocks noChangeShapeType="1"/>
              </p:cNvSpPr>
              <p:nvPr/>
            </p:nvSpPr>
            <p:spPr bwMode="auto">
              <a:xfrm>
                <a:off x="1378" y="1377"/>
                <a:ext cx="0" cy="2335"/>
              </a:xfrm>
              <a:prstGeom prst="line">
                <a:avLst/>
              </a:prstGeom>
              <a:noFill/>
              <a:ln w="12700">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3" name="Line 7"/>
              <p:cNvSpPr>
                <a:spLocks noChangeShapeType="1"/>
              </p:cNvSpPr>
              <p:nvPr/>
            </p:nvSpPr>
            <p:spPr bwMode="auto">
              <a:xfrm>
                <a:off x="1387" y="2520"/>
                <a:ext cx="2383"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44" name="Line 8"/>
              <p:cNvSpPr>
                <a:spLocks noChangeShapeType="1"/>
              </p:cNvSpPr>
              <p:nvPr/>
            </p:nvSpPr>
            <p:spPr bwMode="auto">
              <a:xfrm flipV="1">
                <a:off x="1411" y="1409"/>
                <a:ext cx="2035" cy="2163"/>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5" name="Rectangle 9"/>
              <p:cNvSpPr>
                <a:spLocks noChangeArrowheads="1"/>
              </p:cNvSpPr>
              <p:nvPr/>
            </p:nvSpPr>
            <p:spPr bwMode="auto">
              <a:xfrm>
                <a:off x="1393" y="1327"/>
                <a:ext cx="521" cy="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0"/>
                  </a:spcBef>
                  <a:buFontTx/>
                  <a:buNone/>
                </a:pPr>
                <a:r>
                  <a:rPr lang="en-US" altLang="en-US" sz="2000">
                    <a:latin typeface="Gill Sans MT" panose="020B0502020104020203" pitchFamily="34" charset="0"/>
                  </a:rPr>
                  <a:t>Profit</a:t>
                </a:r>
              </a:p>
            </p:txBody>
          </p:sp>
          <p:sp>
            <p:nvSpPr>
              <p:cNvPr id="12301" name="Rectangle 10"/>
              <p:cNvSpPr>
                <a:spLocks noChangeArrowheads="1"/>
              </p:cNvSpPr>
              <p:nvPr/>
            </p:nvSpPr>
            <p:spPr bwMode="auto">
              <a:xfrm>
                <a:off x="3119" y="2214"/>
                <a:ext cx="2126" cy="547"/>
              </a:xfrm>
              <a:prstGeom prst="rect">
                <a:avLst/>
              </a:prstGeom>
              <a:noFill/>
              <a:ln w="12700">
                <a:noFill/>
                <a:miter lim="800000"/>
                <a:headEnd/>
                <a:tailEnd/>
              </a:ln>
            </p:spPr>
            <p:txBody>
              <a:bodyPr lIns="90488" tIns="44450" rIns="90488" bIns="44450">
                <a:spAutoFit/>
              </a:bodyPr>
              <a:lstStyle/>
              <a:p>
                <a:pPr eaLnBrk="0" hangingPunct="0">
                  <a:defRPr/>
                </a:pPr>
                <a:r>
                  <a:rPr lang="en-US" sz="2000" dirty="0">
                    <a:latin typeface="Gill Sans MT" pitchFamily="34" charset="0"/>
                    <a:cs typeface="Arial" charset="0"/>
                  </a:rPr>
                  <a:t>Price of Underlying at Maturity, </a:t>
                </a:r>
                <a:r>
                  <a:rPr lang="en-US" sz="2000" i="1" dirty="0">
                    <a:latin typeface="+mj-lt"/>
                    <a:cs typeface="Arial" charset="0"/>
                  </a:rPr>
                  <a:t>S</a:t>
                </a:r>
                <a:r>
                  <a:rPr lang="en-US" sz="2000" i="1" baseline="-25000" dirty="0">
                    <a:latin typeface="+mj-lt"/>
                    <a:cs typeface="Arial" charset="0"/>
                  </a:rPr>
                  <a:t>T</a:t>
                </a:r>
                <a:endParaRPr lang="en-US" sz="2000" i="1" baseline="-25000" dirty="0">
                  <a:latin typeface="+mj-lt"/>
                  <a:cs typeface="Times New Roman" pitchFamily="18" charset="0"/>
                </a:endParaRPr>
              </a:p>
            </p:txBody>
          </p:sp>
        </p:grpSp>
        <p:sp>
          <p:nvSpPr>
            <p:cNvPr id="18441" name="Rectangle 11"/>
            <p:cNvSpPr>
              <a:spLocks noChangeArrowheads="1"/>
            </p:cNvSpPr>
            <p:nvPr/>
          </p:nvSpPr>
          <p:spPr bwMode="auto">
            <a:xfrm>
              <a:off x="3543469" y="4114800"/>
              <a:ext cx="416131" cy="516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50000"/>
                </a:spcBef>
                <a:buFontTx/>
                <a:buNone/>
              </a:pPr>
              <a:r>
                <a:rPr lang="en-US" altLang="en-US" sz="2400" i="1" dirty="0">
                  <a:latin typeface="Times New Roman" panose="02020603050405020304" pitchFamily="18" charset="0"/>
                </a:rPr>
                <a:t>K</a:t>
              </a:r>
            </a:p>
          </p:txBody>
        </p:sp>
      </p:grpSp>
      <p:sp>
        <p:nvSpPr>
          <p:cNvPr id="2" name="TextBox 1"/>
          <p:cNvSpPr txBox="1"/>
          <p:nvPr/>
        </p:nvSpPr>
        <p:spPr>
          <a:xfrm>
            <a:off x="3625284" y="4409485"/>
            <a:ext cx="1022916" cy="307777"/>
          </a:xfrm>
          <a:prstGeom prst="rect">
            <a:avLst/>
          </a:prstGeom>
          <a:noFill/>
        </p:spPr>
        <p:txBody>
          <a:bodyPr wrap="square" rtlCol="0">
            <a:spAutoFit/>
          </a:bodyPr>
          <a:lstStyle/>
          <a:p>
            <a:r>
              <a:rPr lang="en-US" sz="1400" dirty="0" smtClean="0"/>
              <a:t>=1,5532</a:t>
            </a:r>
            <a:endParaRPr lang="en-US" sz="1400" dirty="0"/>
          </a:p>
        </p:txBody>
      </p:sp>
      <p:sp>
        <p:nvSpPr>
          <p:cNvPr id="16" name="TextBox 15"/>
          <p:cNvSpPr txBox="1"/>
          <p:nvPr/>
        </p:nvSpPr>
        <p:spPr>
          <a:xfrm>
            <a:off x="4006284" y="4111823"/>
            <a:ext cx="1022916" cy="307777"/>
          </a:xfrm>
          <a:prstGeom prst="rect">
            <a:avLst/>
          </a:prstGeom>
          <a:noFill/>
        </p:spPr>
        <p:txBody>
          <a:bodyPr wrap="square" rtlCol="0">
            <a:spAutoFit/>
          </a:bodyPr>
          <a:lstStyle/>
          <a:p>
            <a:r>
              <a:rPr lang="en-US" sz="1400" dirty="0" smtClean="0"/>
              <a:t>1,60</a:t>
            </a:r>
            <a:endParaRPr lang="en-US" sz="1400" dirty="0"/>
          </a:p>
        </p:txBody>
      </p:sp>
      <p:sp>
        <p:nvSpPr>
          <p:cNvPr id="17" name="TextBox 16"/>
          <p:cNvSpPr txBox="1"/>
          <p:nvPr/>
        </p:nvSpPr>
        <p:spPr>
          <a:xfrm>
            <a:off x="2804158" y="4114800"/>
            <a:ext cx="1022916" cy="307777"/>
          </a:xfrm>
          <a:prstGeom prst="rect">
            <a:avLst/>
          </a:prstGeom>
          <a:noFill/>
        </p:spPr>
        <p:txBody>
          <a:bodyPr wrap="square" rtlCol="0">
            <a:spAutoFit/>
          </a:bodyPr>
          <a:lstStyle/>
          <a:p>
            <a:r>
              <a:rPr lang="en-US" sz="1400" dirty="0" smtClean="0"/>
              <a:t>1,50</a:t>
            </a:r>
            <a:endParaRPr lang="en-US" sz="1400" dirty="0"/>
          </a:p>
        </p:txBody>
      </p:sp>
      <p:sp>
        <p:nvSpPr>
          <p:cNvPr id="6" name="TextBox 5"/>
          <p:cNvSpPr txBox="1"/>
          <p:nvPr/>
        </p:nvSpPr>
        <p:spPr>
          <a:xfrm>
            <a:off x="1143000" y="3352800"/>
            <a:ext cx="990600" cy="369332"/>
          </a:xfrm>
          <a:prstGeom prst="rect">
            <a:avLst/>
          </a:prstGeom>
          <a:noFill/>
        </p:spPr>
        <p:txBody>
          <a:bodyPr wrap="square" rtlCol="0">
            <a:spAutoFit/>
          </a:bodyPr>
          <a:lstStyle/>
          <a:p>
            <a:r>
              <a:rPr lang="en-US" dirty="0" smtClean="0"/>
              <a:t>46.800</a:t>
            </a:r>
            <a:endParaRPr lang="en-US" dirty="0"/>
          </a:p>
        </p:txBody>
      </p:sp>
      <p:sp>
        <p:nvSpPr>
          <p:cNvPr id="7" name="TextBox 6"/>
          <p:cNvSpPr txBox="1"/>
          <p:nvPr/>
        </p:nvSpPr>
        <p:spPr>
          <a:xfrm>
            <a:off x="1115118" y="4714875"/>
            <a:ext cx="1066800" cy="369332"/>
          </a:xfrm>
          <a:prstGeom prst="rect">
            <a:avLst/>
          </a:prstGeom>
          <a:noFill/>
        </p:spPr>
        <p:txBody>
          <a:bodyPr wrap="square" rtlCol="0">
            <a:spAutoFit/>
          </a:bodyPr>
          <a:lstStyle/>
          <a:p>
            <a:r>
              <a:rPr lang="en-US" dirty="0" smtClean="0"/>
              <a:t>-53.200</a:t>
            </a:r>
            <a:endParaRPr lang="en-US" dirty="0"/>
          </a:p>
        </p:txBody>
      </p:sp>
      <p:cxnSp>
        <p:nvCxnSpPr>
          <p:cNvPr id="23" name="Straight Connector 22"/>
          <p:cNvCxnSpPr/>
          <p:nvPr/>
        </p:nvCxnSpPr>
        <p:spPr bwMode="auto">
          <a:xfrm flipH="1">
            <a:off x="2133600" y="3581400"/>
            <a:ext cx="2209800" cy="0"/>
          </a:xfrm>
          <a:prstGeom prst="line">
            <a:avLst/>
          </a:prstGeom>
          <a:ln w="3810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5" name="Straight Connector 24"/>
          <p:cNvCxnSpPr/>
          <p:nvPr/>
        </p:nvCxnSpPr>
        <p:spPr bwMode="auto">
          <a:xfrm flipV="1">
            <a:off x="4343400" y="3573643"/>
            <a:ext cx="0" cy="737260"/>
          </a:xfrm>
          <a:prstGeom prst="line">
            <a:avLst/>
          </a:prstGeom>
          <a:ln w="3810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6" name="Straight Connector 25"/>
          <p:cNvCxnSpPr/>
          <p:nvPr/>
        </p:nvCxnSpPr>
        <p:spPr bwMode="auto">
          <a:xfrm flipV="1">
            <a:off x="3048000" y="4310903"/>
            <a:ext cx="0" cy="565897"/>
          </a:xfrm>
          <a:prstGeom prst="line">
            <a:avLst/>
          </a:prstGeom>
          <a:ln w="3810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8" name="Straight Connector 27"/>
          <p:cNvCxnSpPr/>
          <p:nvPr/>
        </p:nvCxnSpPr>
        <p:spPr bwMode="auto">
          <a:xfrm flipH="1">
            <a:off x="2187575" y="4876800"/>
            <a:ext cx="860425" cy="9525"/>
          </a:xfrm>
          <a:prstGeom prst="line">
            <a:avLst/>
          </a:prstGeom>
          <a:ln w="3810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60" name="Rectangle 4"/>
          <p:cNvSpPr>
            <a:spLocks noGrp="1" noChangeArrowheads="1"/>
          </p:cNvSpPr>
          <p:nvPr>
            <p:ph type="title"/>
          </p:nvPr>
        </p:nvSpPr>
        <p:spPr>
          <a:xfrm>
            <a:off x="246063" y="1524000"/>
            <a:ext cx="7772400" cy="304800"/>
          </a:xfrm>
        </p:spPr>
        <p:txBody>
          <a:bodyPr lIns="90488" tIns="44450" rIns="90488" bIns="44450">
            <a:normAutofit fontScale="90000"/>
          </a:bodyPr>
          <a:lstStyle/>
          <a:p>
            <a:pPr eaLnBrk="1" fontAlgn="auto" hangingPunct="1">
              <a:spcAft>
                <a:spcPts val="0"/>
              </a:spcAft>
              <a:defRPr/>
            </a:pPr>
            <a:r>
              <a:rPr lang="en-US" dirty="0">
                <a:solidFill>
                  <a:schemeClr val="tx2">
                    <a:satMod val="130000"/>
                  </a:schemeClr>
                </a:solidFill>
              </a:rPr>
              <a:t>Profit from a </a:t>
            </a:r>
            <a:r>
              <a:rPr lang="en-US" dirty="0" smtClean="0">
                <a:solidFill>
                  <a:schemeClr val="tx2">
                    <a:satMod val="130000"/>
                  </a:schemeClr>
                </a:solidFill>
              </a:rPr>
              <a:t>Short </a:t>
            </a:r>
            <a:r>
              <a:rPr lang="en-US" dirty="0">
                <a:solidFill>
                  <a:schemeClr val="tx2">
                    <a:satMod val="130000"/>
                  </a:schemeClr>
                </a:solidFill>
              </a:rPr>
              <a:t>Forward </a:t>
            </a:r>
            <a:r>
              <a:rPr lang="en-US" dirty="0" smtClean="0">
                <a:solidFill>
                  <a:schemeClr val="tx2">
                    <a:satMod val="130000"/>
                  </a:schemeClr>
                </a:solidFill>
              </a:rPr>
              <a:t>Position </a:t>
            </a:r>
            <a:r>
              <a:rPr lang="en-US" sz="2700" dirty="0" smtClean="0">
                <a:solidFill>
                  <a:schemeClr val="tx2">
                    <a:satMod val="130000"/>
                  </a:schemeClr>
                </a:solidFill>
              </a:rPr>
              <a:t>(K= delivery price=forward price at time contract is entered into)</a:t>
            </a:r>
            <a:endParaRPr lang="en-US" sz="2700" dirty="0">
              <a:solidFill>
                <a:schemeClr val="tx2">
                  <a:satMod val="130000"/>
                </a:schemeClr>
              </a:solidFill>
            </a:endParaRPr>
          </a:p>
        </p:txBody>
      </p:sp>
      <p:sp>
        <p:nvSpPr>
          <p:cNvPr id="1945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smtClean="0">
              <a:latin typeface="Arial" panose="020B0604020202020204" pitchFamily="34" charset="0"/>
              <a:cs typeface="Arial" panose="020B0604020202020204" pitchFamily="34" charset="0"/>
            </a:endParaRP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DBB01EBB-4C52-44BB-A8E1-AB55BAD79790}" type="slidenum">
              <a:rPr lang="en-US" altLang="en-US" sz="1400">
                <a:latin typeface="Arial" panose="020B0604020202020204" pitchFamily="34" charset="0"/>
              </a:rPr>
              <a:pPr eaLnBrk="1" hangingPunct="1">
                <a:spcBef>
                  <a:spcPct val="0"/>
                </a:spcBef>
                <a:buFontTx/>
                <a:buNone/>
              </a:pPr>
              <a:t>28</a:t>
            </a:fld>
            <a:endParaRPr lang="en-US" altLang="en-US" sz="1400">
              <a:latin typeface="Arial" panose="020B0604020202020204" pitchFamily="34" charset="0"/>
            </a:endParaRPr>
          </a:p>
        </p:txBody>
      </p:sp>
      <p:sp>
        <p:nvSpPr>
          <p:cNvPr id="19461"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19462"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grpSp>
        <p:nvGrpSpPr>
          <p:cNvPr id="19463" name="Group 13"/>
          <p:cNvGrpSpPr>
            <a:grpSpLocks/>
          </p:cNvGrpSpPr>
          <p:nvPr/>
        </p:nvGrpSpPr>
        <p:grpSpPr bwMode="auto">
          <a:xfrm>
            <a:off x="2133600" y="2743200"/>
            <a:ext cx="4038600" cy="3149600"/>
            <a:chOff x="2187575" y="2133600"/>
            <a:chExt cx="5605463" cy="3759200"/>
          </a:xfrm>
        </p:grpSpPr>
        <p:grpSp>
          <p:nvGrpSpPr>
            <p:cNvPr id="19464" name="Group 5"/>
            <p:cNvGrpSpPr>
              <a:grpSpLocks/>
            </p:cNvGrpSpPr>
            <p:nvPr/>
          </p:nvGrpSpPr>
          <p:grpSpPr bwMode="auto">
            <a:xfrm>
              <a:off x="2187575" y="2133600"/>
              <a:ext cx="5605463" cy="3759200"/>
              <a:chOff x="1378" y="1327"/>
              <a:chExt cx="3531" cy="2385"/>
            </a:xfrm>
          </p:grpSpPr>
          <p:sp>
            <p:nvSpPr>
              <p:cNvPr id="19466" name="Line 6"/>
              <p:cNvSpPr>
                <a:spLocks noChangeShapeType="1"/>
              </p:cNvSpPr>
              <p:nvPr/>
            </p:nvSpPr>
            <p:spPr bwMode="auto">
              <a:xfrm>
                <a:off x="1378" y="1377"/>
                <a:ext cx="0" cy="2335"/>
              </a:xfrm>
              <a:prstGeom prst="line">
                <a:avLst/>
              </a:prstGeom>
              <a:noFill/>
              <a:ln w="12700">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19467" name="Line 7"/>
              <p:cNvSpPr>
                <a:spLocks noChangeShapeType="1"/>
              </p:cNvSpPr>
              <p:nvPr/>
            </p:nvSpPr>
            <p:spPr bwMode="auto">
              <a:xfrm>
                <a:off x="1387" y="2520"/>
                <a:ext cx="2383"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9468" name="Rectangle 8"/>
              <p:cNvSpPr>
                <a:spLocks noChangeArrowheads="1"/>
              </p:cNvSpPr>
              <p:nvPr/>
            </p:nvSpPr>
            <p:spPr bwMode="auto">
              <a:xfrm>
                <a:off x="1393" y="1327"/>
                <a:ext cx="514" cy="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0"/>
                  </a:spcBef>
                  <a:buFontTx/>
                  <a:buNone/>
                </a:pPr>
                <a:r>
                  <a:rPr lang="en-US" altLang="en-US" sz="2000">
                    <a:latin typeface="Gill Sans MT" panose="020B0502020104020203" pitchFamily="34" charset="0"/>
                  </a:rPr>
                  <a:t>Profit</a:t>
                </a:r>
              </a:p>
            </p:txBody>
          </p:sp>
          <p:sp>
            <p:nvSpPr>
              <p:cNvPr id="19469" name="Rectangle 9"/>
              <p:cNvSpPr>
                <a:spLocks noChangeArrowheads="1"/>
              </p:cNvSpPr>
              <p:nvPr/>
            </p:nvSpPr>
            <p:spPr bwMode="auto">
              <a:xfrm>
                <a:off x="2892" y="2284"/>
                <a:ext cx="2017" cy="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0"/>
                  </a:spcBef>
                  <a:buFontTx/>
                  <a:buNone/>
                </a:pPr>
                <a:r>
                  <a:rPr lang="en-US" altLang="en-US" sz="2000" dirty="0">
                    <a:latin typeface="Gill Sans MT" panose="020B0502020104020203" pitchFamily="34" charset="0"/>
                  </a:rPr>
                  <a:t>Price of Underlying</a:t>
                </a:r>
              </a:p>
              <a:p>
                <a:pPr>
                  <a:spcBef>
                    <a:spcPct val="0"/>
                  </a:spcBef>
                  <a:buFontTx/>
                  <a:buNone/>
                </a:pPr>
                <a:r>
                  <a:rPr lang="en-US" altLang="en-US" sz="2000" dirty="0">
                    <a:latin typeface="Gill Sans MT" panose="020B0502020104020203" pitchFamily="34" charset="0"/>
                  </a:rPr>
                  <a:t>      at Maturity, </a:t>
                </a:r>
                <a:r>
                  <a:rPr lang="en-US" altLang="en-US" sz="2000" i="1" dirty="0">
                    <a:latin typeface="Times New Roman" panose="02020603050405020304" pitchFamily="18" charset="0"/>
                    <a:cs typeface="Times New Roman" panose="02020603050405020304" pitchFamily="18" charset="0"/>
                  </a:rPr>
                  <a:t>S</a:t>
                </a:r>
                <a:r>
                  <a:rPr lang="en-US" altLang="en-US" sz="2000" i="1" baseline="-25000" dirty="0">
                    <a:latin typeface="Times New Roman" panose="02020603050405020304" pitchFamily="18" charset="0"/>
                    <a:cs typeface="Times New Roman" panose="02020603050405020304" pitchFamily="18" charset="0"/>
                  </a:rPr>
                  <a:t>T</a:t>
                </a:r>
              </a:p>
            </p:txBody>
          </p:sp>
          <p:sp>
            <p:nvSpPr>
              <p:cNvPr id="19470" name="Line 10"/>
              <p:cNvSpPr>
                <a:spLocks noChangeShapeType="1"/>
              </p:cNvSpPr>
              <p:nvPr/>
            </p:nvSpPr>
            <p:spPr bwMode="auto">
              <a:xfrm>
                <a:off x="1411" y="1563"/>
                <a:ext cx="2005" cy="2005"/>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9465" name="Rectangle 11"/>
            <p:cNvSpPr>
              <a:spLocks noChangeArrowheads="1"/>
            </p:cNvSpPr>
            <p:nvPr/>
          </p:nvSpPr>
          <p:spPr bwMode="auto">
            <a:xfrm>
              <a:off x="3456727" y="4040189"/>
              <a:ext cx="317290" cy="547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50000"/>
                </a:spcBef>
                <a:buFontTx/>
                <a:buNone/>
              </a:pPr>
              <a:r>
                <a:rPr lang="en-US" altLang="en-US" sz="2400" i="1">
                  <a:latin typeface="Times New Roman" panose="02020603050405020304" pitchFamily="18" charset="0"/>
                </a:rPr>
                <a:t>K</a:t>
              </a:r>
            </a:p>
          </p:txBody>
        </p:sp>
      </p:grpSp>
      <p:sp>
        <p:nvSpPr>
          <p:cNvPr id="15" name="TextBox 14"/>
          <p:cNvSpPr txBox="1"/>
          <p:nvPr/>
        </p:nvSpPr>
        <p:spPr>
          <a:xfrm>
            <a:off x="2806500" y="4683924"/>
            <a:ext cx="1022916" cy="307777"/>
          </a:xfrm>
          <a:prstGeom prst="rect">
            <a:avLst/>
          </a:prstGeom>
          <a:noFill/>
        </p:spPr>
        <p:txBody>
          <a:bodyPr wrap="square" rtlCol="0">
            <a:spAutoFit/>
          </a:bodyPr>
          <a:lstStyle/>
          <a:p>
            <a:r>
              <a:rPr lang="en-US" sz="1400" dirty="0" smtClean="0"/>
              <a:t>=1,5532</a:t>
            </a:r>
            <a:endParaRPr lang="en-US" sz="1400" dirty="0"/>
          </a:p>
        </p:txBody>
      </p:sp>
      <p:sp>
        <p:nvSpPr>
          <p:cNvPr id="16" name="TextBox 15"/>
          <p:cNvSpPr txBox="1"/>
          <p:nvPr/>
        </p:nvSpPr>
        <p:spPr>
          <a:xfrm>
            <a:off x="3505200" y="4038600"/>
            <a:ext cx="1022916" cy="307777"/>
          </a:xfrm>
          <a:prstGeom prst="rect">
            <a:avLst/>
          </a:prstGeom>
          <a:noFill/>
        </p:spPr>
        <p:txBody>
          <a:bodyPr wrap="square" rtlCol="0">
            <a:spAutoFit/>
          </a:bodyPr>
          <a:lstStyle/>
          <a:p>
            <a:r>
              <a:rPr lang="en-US" sz="1400" dirty="0" smtClean="0"/>
              <a:t>1,60</a:t>
            </a:r>
            <a:endParaRPr lang="en-US" sz="1400" dirty="0"/>
          </a:p>
        </p:txBody>
      </p:sp>
      <p:sp>
        <p:nvSpPr>
          <p:cNvPr id="17" name="TextBox 16"/>
          <p:cNvSpPr txBox="1"/>
          <p:nvPr/>
        </p:nvSpPr>
        <p:spPr>
          <a:xfrm>
            <a:off x="2406084" y="4038600"/>
            <a:ext cx="1022916" cy="307777"/>
          </a:xfrm>
          <a:prstGeom prst="rect">
            <a:avLst/>
          </a:prstGeom>
          <a:noFill/>
        </p:spPr>
        <p:txBody>
          <a:bodyPr wrap="square" rtlCol="0">
            <a:spAutoFit/>
          </a:bodyPr>
          <a:lstStyle/>
          <a:p>
            <a:r>
              <a:rPr lang="en-US" sz="1400" dirty="0" smtClean="0"/>
              <a:t>1,50</a:t>
            </a:r>
            <a:endParaRPr lang="en-US" sz="1400" dirty="0"/>
          </a:p>
        </p:txBody>
      </p:sp>
      <p:sp>
        <p:nvSpPr>
          <p:cNvPr id="3" name="TextBox 2"/>
          <p:cNvSpPr txBox="1"/>
          <p:nvPr/>
        </p:nvSpPr>
        <p:spPr>
          <a:xfrm>
            <a:off x="1257684" y="3362255"/>
            <a:ext cx="1148400" cy="369332"/>
          </a:xfrm>
          <a:prstGeom prst="rect">
            <a:avLst/>
          </a:prstGeom>
          <a:noFill/>
        </p:spPr>
        <p:txBody>
          <a:bodyPr wrap="square" rtlCol="0">
            <a:spAutoFit/>
          </a:bodyPr>
          <a:lstStyle/>
          <a:p>
            <a:r>
              <a:rPr lang="en-US" dirty="0" smtClean="0"/>
              <a:t>53.200</a:t>
            </a:r>
            <a:endParaRPr lang="en-US" dirty="0"/>
          </a:p>
        </p:txBody>
      </p:sp>
      <p:sp>
        <p:nvSpPr>
          <p:cNvPr id="4" name="TextBox 3"/>
          <p:cNvSpPr txBox="1"/>
          <p:nvPr/>
        </p:nvSpPr>
        <p:spPr>
          <a:xfrm>
            <a:off x="1098873" y="4876800"/>
            <a:ext cx="1110927" cy="369332"/>
          </a:xfrm>
          <a:prstGeom prst="rect">
            <a:avLst/>
          </a:prstGeom>
          <a:noFill/>
        </p:spPr>
        <p:txBody>
          <a:bodyPr wrap="square" rtlCol="0">
            <a:spAutoFit/>
          </a:bodyPr>
          <a:lstStyle/>
          <a:p>
            <a:r>
              <a:rPr lang="en-US" dirty="0" smtClean="0"/>
              <a:t>-46.800</a:t>
            </a:r>
            <a:endParaRPr lang="en-US" dirty="0"/>
          </a:p>
        </p:txBody>
      </p:sp>
      <p:cxnSp>
        <p:nvCxnSpPr>
          <p:cNvPr id="6" name="Straight Connector 5"/>
          <p:cNvCxnSpPr/>
          <p:nvPr/>
        </p:nvCxnSpPr>
        <p:spPr bwMode="auto">
          <a:xfrm flipV="1">
            <a:off x="2590800" y="3581400"/>
            <a:ext cx="0" cy="737260"/>
          </a:xfrm>
          <a:prstGeom prst="line">
            <a:avLst/>
          </a:prstGeom>
          <a:ln w="3810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8" name="Straight Connector 7"/>
          <p:cNvCxnSpPr/>
          <p:nvPr/>
        </p:nvCxnSpPr>
        <p:spPr bwMode="auto">
          <a:xfrm flipH="1">
            <a:off x="2133600" y="3581400"/>
            <a:ext cx="457200" cy="0"/>
          </a:xfrm>
          <a:prstGeom prst="line">
            <a:avLst/>
          </a:prstGeom>
          <a:ln w="3810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5" name="Straight Connector 24"/>
          <p:cNvCxnSpPr/>
          <p:nvPr/>
        </p:nvCxnSpPr>
        <p:spPr bwMode="auto">
          <a:xfrm flipH="1">
            <a:off x="2085975" y="5105400"/>
            <a:ext cx="1779271" cy="0"/>
          </a:xfrm>
          <a:prstGeom prst="line">
            <a:avLst/>
          </a:prstGeom>
          <a:ln w="3810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7" name="Straight Connector 26"/>
          <p:cNvCxnSpPr/>
          <p:nvPr/>
        </p:nvCxnSpPr>
        <p:spPr bwMode="auto">
          <a:xfrm flipV="1">
            <a:off x="3903346" y="4293399"/>
            <a:ext cx="0" cy="737260"/>
          </a:xfrm>
          <a:prstGeom prst="line">
            <a:avLst/>
          </a:prstGeom>
          <a:ln w="38100"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400" dirty="0"/>
              <a:t>In general, the payoff from a long position in a forward contract on one unit of </a:t>
            </a:r>
            <a:r>
              <a:rPr lang="en-US" sz="2400" dirty="0" smtClean="0"/>
              <a:t>an asset </a:t>
            </a:r>
            <a:r>
              <a:rPr lang="en-US" sz="2400" dirty="0"/>
              <a:t>is</a:t>
            </a:r>
          </a:p>
          <a:p>
            <a:r>
              <a:rPr lang="en-US" sz="2400" dirty="0" smtClean="0"/>
              <a:t>                                </a:t>
            </a:r>
            <a:r>
              <a:rPr lang="en-US" sz="2400" b="1" dirty="0" smtClean="0"/>
              <a:t>ST- </a:t>
            </a:r>
            <a:r>
              <a:rPr lang="en-US" sz="2400" b="1" dirty="0"/>
              <a:t>K</a:t>
            </a:r>
          </a:p>
          <a:p>
            <a:r>
              <a:rPr lang="en-US" sz="2400" dirty="0"/>
              <a:t>where K is the delivery price and ST is the spot price of the asset at maturity of </a:t>
            </a:r>
            <a:r>
              <a:rPr lang="en-US" sz="2400" dirty="0" smtClean="0"/>
              <a:t>the contract</a:t>
            </a:r>
            <a:r>
              <a:rPr lang="en-US" sz="2400" dirty="0"/>
              <a:t>. This is because the holder of the contract is obligated to buy an asset worth </a:t>
            </a:r>
            <a:r>
              <a:rPr lang="en-US" sz="2400" dirty="0" smtClean="0"/>
              <a:t>ST for </a:t>
            </a:r>
            <a:r>
              <a:rPr lang="en-US" sz="2400" dirty="0"/>
              <a:t>K. </a:t>
            </a:r>
            <a:endParaRPr lang="en-US" sz="2400" dirty="0" smtClean="0"/>
          </a:p>
          <a:p>
            <a:r>
              <a:rPr lang="en-US" sz="2400" dirty="0" smtClean="0"/>
              <a:t>Similarly</a:t>
            </a:r>
            <a:r>
              <a:rPr lang="en-US" sz="2400" dirty="0"/>
              <a:t>, the payoff from a short position in a forward contract on one unit </a:t>
            </a:r>
            <a:r>
              <a:rPr lang="en-US" sz="2400" dirty="0" smtClean="0"/>
              <a:t>of an </a:t>
            </a:r>
            <a:r>
              <a:rPr lang="en-US" sz="2400" dirty="0"/>
              <a:t>asset is</a:t>
            </a:r>
          </a:p>
          <a:p>
            <a:r>
              <a:rPr lang="en-US" sz="2400" dirty="0" smtClean="0"/>
              <a:t>                                </a:t>
            </a:r>
            <a:r>
              <a:rPr lang="en-US" sz="2400" b="1" dirty="0" smtClean="0"/>
              <a:t>K - ST</a:t>
            </a:r>
            <a:endParaRPr lang="en-US" sz="2400" b="1" dirty="0"/>
          </a:p>
        </p:txBody>
      </p:sp>
      <p:sp>
        <p:nvSpPr>
          <p:cNvPr id="4" name="Footer Placeholder 3"/>
          <p:cNvSpPr>
            <a:spLocks noGrp="1"/>
          </p:cNvSpPr>
          <p:nvPr>
            <p:ph type="ftr" sz="quarter" idx="11"/>
          </p:nvPr>
        </p:nvSpPr>
        <p:spPr/>
        <p:txBody>
          <a:bodyPr/>
          <a:lstStyle/>
          <a:p>
            <a:pPr>
              <a:defRPr/>
            </a:pPr>
            <a:r>
              <a:rPr lang="en-CA" dirty="0" smtClean="0"/>
              <a:t>Options, Futures, and Other Derivatives, 9th Edition, Copyright © John C. Hull 2014 </a:t>
            </a:r>
            <a:endParaRPr lang="en-US" dirty="0"/>
          </a:p>
        </p:txBody>
      </p:sp>
      <p:sp>
        <p:nvSpPr>
          <p:cNvPr id="5" name="Slide Number Placeholder 4"/>
          <p:cNvSpPr>
            <a:spLocks noGrp="1"/>
          </p:cNvSpPr>
          <p:nvPr>
            <p:ph type="sldNum" sz="quarter" idx="12"/>
          </p:nvPr>
        </p:nvSpPr>
        <p:spPr/>
        <p:txBody>
          <a:bodyPr/>
          <a:lstStyle/>
          <a:p>
            <a:fld id="{CC3ADAC2-5659-4466-8B40-6927B95986E0}" type="slidenum">
              <a:rPr lang="en-US" altLang="en-US" smtClean="0"/>
              <a:pPr/>
              <a:t>29</a:t>
            </a:fld>
            <a:endParaRPr lang="en-US" altLang="en-US"/>
          </a:p>
        </p:txBody>
      </p:sp>
    </p:spTree>
    <p:extLst>
      <p:ext uri="{BB962C8B-B14F-4D97-AF65-F5344CB8AC3E}">
        <p14:creationId xmlns:p14="http://schemas.microsoft.com/office/powerpoint/2010/main" val="34747881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198" y="857250"/>
            <a:ext cx="7053542" cy="1050398"/>
          </a:xfrm>
        </p:spPr>
        <p:txBody>
          <a:bodyPr/>
          <a:lstStyle/>
          <a:p>
            <a:r>
              <a:rPr lang="en-US" dirty="0" smtClean="0"/>
              <a:t>RISK </a:t>
            </a:r>
            <a:endParaRPr lang="en-US" dirty="0"/>
          </a:p>
        </p:txBody>
      </p:sp>
      <p:sp>
        <p:nvSpPr>
          <p:cNvPr id="3" name="Content Placeholder 2"/>
          <p:cNvSpPr>
            <a:spLocks noGrp="1"/>
          </p:cNvSpPr>
          <p:nvPr>
            <p:ph idx="1"/>
          </p:nvPr>
        </p:nvSpPr>
        <p:spPr>
          <a:xfrm>
            <a:off x="412197" y="857251"/>
            <a:ext cx="6293404" cy="3671810"/>
          </a:xfrm>
        </p:spPr>
        <p:txBody>
          <a:bodyPr/>
          <a:lstStyle/>
          <a:p>
            <a:endParaRPr lang="en-US" dirty="0" smtClean="0"/>
          </a:p>
          <a:p>
            <a:endParaRPr lang="en-US" dirty="0" smtClean="0"/>
          </a:p>
          <a:p>
            <a:r>
              <a:rPr lang="en-US" dirty="0" smtClean="0"/>
              <a:t>What is risk? </a:t>
            </a:r>
          </a:p>
          <a:p>
            <a:r>
              <a:rPr lang="en-US" dirty="0" smtClean="0"/>
              <a:t>Underlying nature of the </a:t>
            </a:r>
            <a:r>
              <a:rPr lang="en-US" dirty="0"/>
              <a:t>business </a:t>
            </a:r>
            <a:r>
              <a:rPr lang="en-US" dirty="0" smtClean="0"/>
              <a:t>(BUSINESS RISK)</a:t>
            </a:r>
            <a:endParaRPr lang="en-US" dirty="0"/>
          </a:p>
          <a:p>
            <a:pPr lvl="1"/>
            <a:r>
              <a:rPr lang="en-US" dirty="0" smtClean="0"/>
              <a:t>Such as: future sales / cost of inputs                              the FOUNDATIONS OF CAPITALISM!</a:t>
            </a:r>
          </a:p>
          <a:p>
            <a:r>
              <a:rPr lang="en-US" dirty="0" err="1" smtClean="0"/>
              <a:t>Uncertainities</a:t>
            </a:r>
            <a:endParaRPr lang="en-US" dirty="0" smtClean="0"/>
          </a:p>
          <a:p>
            <a:pPr lvl="1"/>
            <a:r>
              <a:rPr lang="en-US" dirty="0" smtClean="0"/>
              <a:t>Interest Rates, Stock Prices, Commodity Prices</a:t>
            </a:r>
          </a:p>
          <a:p>
            <a:pPr lvl="1"/>
            <a:r>
              <a:rPr lang="en-US" dirty="0" smtClean="0"/>
              <a:t>Exchange Rates. </a:t>
            </a:r>
            <a:endParaRPr lang="en-US" dirty="0"/>
          </a:p>
        </p:txBody>
      </p:sp>
    </p:spTree>
    <p:extLst>
      <p:ext uri="{BB962C8B-B14F-4D97-AF65-F5344CB8AC3E}">
        <p14:creationId xmlns:p14="http://schemas.microsoft.com/office/powerpoint/2010/main" val="2401813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additive="base">
                                        <p:cTn id="1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p:txBody>
          <a:bodyPr lIns="90488" tIns="44450" rIns="90488" bIns="44450"/>
          <a:lstStyle/>
          <a:p>
            <a:pPr eaLnBrk="1" fontAlgn="auto" hangingPunct="1">
              <a:spcAft>
                <a:spcPts val="0"/>
              </a:spcAft>
              <a:defRPr/>
            </a:pPr>
            <a:r>
              <a:rPr lang="en-US" dirty="0">
                <a:solidFill>
                  <a:schemeClr val="tx2">
                    <a:satMod val="130000"/>
                  </a:schemeClr>
                </a:solidFill>
              </a:rPr>
              <a:t>Futures Contracts </a:t>
            </a:r>
            <a:r>
              <a:rPr lang="en-US" sz="2200" dirty="0">
                <a:solidFill>
                  <a:schemeClr val="tx2">
                    <a:satMod val="130000"/>
                  </a:schemeClr>
                </a:solidFill>
              </a:rPr>
              <a:t>(page 8</a:t>
            </a:r>
            <a:r>
              <a:rPr lang="en-US" sz="2200" dirty="0" smtClean="0">
                <a:solidFill>
                  <a:schemeClr val="tx2">
                    <a:satMod val="130000"/>
                  </a:schemeClr>
                </a:solidFill>
              </a:rPr>
              <a:t>)</a:t>
            </a:r>
            <a:endParaRPr lang="en-US" sz="2200" dirty="0">
              <a:solidFill>
                <a:schemeClr val="tx2">
                  <a:satMod val="130000"/>
                </a:schemeClr>
              </a:solidFill>
            </a:endParaRPr>
          </a:p>
        </p:txBody>
      </p:sp>
      <p:sp>
        <p:nvSpPr>
          <p:cNvPr id="20483" name="Rectangle 3"/>
          <p:cNvSpPr>
            <a:spLocks noGrp="1" noChangeArrowheads="1"/>
          </p:cNvSpPr>
          <p:nvPr>
            <p:ph idx="1"/>
          </p:nvPr>
        </p:nvSpPr>
        <p:spPr>
          <a:xfrm>
            <a:off x="1435100" y="1905000"/>
            <a:ext cx="7499350" cy="4343400"/>
          </a:xfrm>
        </p:spPr>
        <p:txBody>
          <a:bodyPr lIns="90488" tIns="44450" rIns="90488" bIns="44450"/>
          <a:lstStyle/>
          <a:p>
            <a:pPr eaLnBrk="1" hangingPunct="1"/>
            <a:r>
              <a:rPr lang="en-US" altLang="en-US" dirty="0" smtClean="0"/>
              <a:t>Agreement to buy or sell an asset for a certain price at a certain time</a:t>
            </a:r>
          </a:p>
          <a:p>
            <a:pPr eaLnBrk="1" hangingPunct="1"/>
            <a:r>
              <a:rPr lang="en-US" altLang="en-US" dirty="0" smtClean="0"/>
              <a:t>Similar to forward contract</a:t>
            </a:r>
          </a:p>
          <a:p>
            <a:pPr eaLnBrk="1" hangingPunct="1"/>
            <a:r>
              <a:rPr lang="en-US" altLang="en-US" dirty="0" smtClean="0"/>
              <a:t>Whereas a forward contract is traded OTC, a futures contract is traded on an exchange</a:t>
            </a:r>
          </a:p>
        </p:txBody>
      </p:sp>
      <p:sp>
        <p:nvSpPr>
          <p:cNvPr id="2048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smtClean="0">
              <a:latin typeface="Arial" panose="020B0604020202020204" pitchFamily="34" charset="0"/>
              <a:cs typeface="Arial" panose="020B0604020202020204" pitchFamily="34" charset="0"/>
            </a:endParaRPr>
          </a:p>
        </p:txBody>
      </p:sp>
      <p:sp>
        <p:nvSpPr>
          <p:cNvPr id="2048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916586E4-FB01-41F4-B277-08980DB02295}" type="slidenum">
              <a:rPr lang="en-US" altLang="en-US" sz="1400">
                <a:latin typeface="Arial" panose="020B0604020202020204" pitchFamily="34" charset="0"/>
              </a:rPr>
              <a:pPr eaLnBrk="1" hangingPunct="1">
                <a:spcBef>
                  <a:spcPct val="0"/>
                </a:spcBef>
                <a:buFontTx/>
                <a:buNone/>
              </a:pPr>
              <a:t>30</a:t>
            </a:fld>
            <a:endParaRPr lang="en-US" altLang="en-US" sz="1400">
              <a:latin typeface="Arial" panose="020B0604020202020204" pitchFamily="34" charset="0"/>
            </a:endParaRPr>
          </a:p>
        </p:txBody>
      </p:sp>
    </p:spTree>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p:cNvSpPr>
            <a:spLocks noGrp="1" noChangeArrowheads="1"/>
          </p:cNvSpPr>
          <p:nvPr>
            <p:ph type="title"/>
          </p:nvPr>
        </p:nvSpPr>
        <p:spPr/>
        <p:txBody>
          <a:bodyPr lIns="90488" tIns="44450" rIns="90488" bIns="44450"/>
          <a:lstStyle/>
          <a:p>
            <a:pPr eaLnBrk="1" fontAlgn="auto" hangingPunct="1">
              <a:spcAft>
                <a:spcPts val="0"/>
              </a:spcAft>
              <a:defRPr/>
            </a:pPr>
            <a:r>
              <a:rPr lang="en-US">
                <a:solidFill>
                  <a:schemeClr val="tx2">
                    <a:satMod val="130000"/>
                  </a:schemeClr>
                </a:solidFill>
              </a:rPr>
              <a:t>Exchanges Trading Futures</a:t>
            </a:r>
          </a:p>
        </p:txBody>
      </p:sp>
      <p:sp>
        <p:nvSpPr>
          <p:cNvPr id="21507" name="Rectangle 5"/>
          <p:cNvSpPr>
            <a:spLocks noGrp="1" noChangeArrowheads="1"/>
          </p:cNvSpPr>
          <p:nvPr>
            <p:ph idx="1"/>
          </p:nvPr>
        </p:nvSpPr>
        <p:spPr/>
        <p:txBody>
          <a:bodyPr lIns="90488" tIns="44450" rIns="90488" bIns="44450"/>
          <a:lstStyle/>
          <a:p>
            <a:pPr eaLnBrk="1" hangingPunct="1"/>
            <a:r>
              <a:rPr lang="en-US" altLang="en-US" dirty="0" smtClean="0"/>
              <a:t>CME Group (formed when Chicago Mercantile Exchange and Chicago Board of Trade merged)</a:t>
            </a:r>
          </a:p>
          <a:p>
            <a:pPr eaLnBrk="1" hangingPunct="1"/>
            <a:r>
              <a:rPr lang="en-CA" altLang="en-US" dirty="0" smtClean="0"/>
              <a:t>NYSE Euronext (being acquired by </a:t>
            </a:r>
            <a:r>
              <a:rPr lang="en-CA" altLang="en-US" dirty="0" err="1" smtClean="0"/>
              <a:t>th</a:t>
            </a:r>
            <a:r>
              <a:rPr lang="tr-TR" altLang="en-US" dirty="0" smtClean="0"/>
              <a:t>e</a:t>
            </a:r>
            <a:r>
              <a:rPr lang="en-CA" altLang="en-US" dirty="0" smtClean="0"/>
              <a:t> InterContinental Exchange)</a:t>
            </a:r>
            <a:endParaRPr lang="en-US" altLang="en-US" dirty="0" smtClean="0"/>
          </a:p>
          <a:p>
            <a:pPr eaLnBrk="1" hangingPunct="1"/>
            <a:r>
              <a:rPr lang="en-US" altLang="en-US" dirty="0" smtClean="0"/>
              <a:t>BM&amp;F (Sao Paulo, Brazil)</a:t>
            </a:r>
          </a:p>
          <a:p>
            <a:pPr eaLnBrk="1" hangingPunct="1"/>
            <a:r>
              <a:rPr lang="en-US" altLang="en-US" dirty="0" smtClean="0"/>
              <a:t>TIFFE (Tokyo)</a:t>
            </a:r>
          </a:p>
          <a:p>
            <a:pPr eaLnBrk="1" hangingPunct="1"/>
            <a:r>
              <a:rPr lang="en-US" altLang="en-US" dirty="0" smtClean="0"/>
              <a:t>and many more (see list at end of book)</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smtClean="0">
              <a:latin typeface="Arial" panose="020B0604020202020204" pitchFamily="34" charset="0"/>
              <a:cs typeface="Arial" panose="020B0604020202020204" pitchFamily="34" charset="0"/>
            </a:endParaRPr>
          </a:p>
        </p:txBody>
      </p:sp>
      <p:sp>
        <p:nvSpPr>
          <p:cNvPr id="215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E4A86430-E4E1-43F1-B79F-CC0012407674}" type="slidenum">
              <a:rPr lang="en-US" altLang="en-US" sz="1400">
                <a:latin typeface="Arial" panose="020B0604020202020204" pitchFamily="34" charset="0"/>
              </a:rPr>
              <a:pPr eaLnBrk="1" hangingPunct="1">
                <a:spcBef>
                  <a:spcPct val="0"/>
                </a:spcBef>
                <a:buFontTx/>
                <a:buNone/>
              </a:pPr>
              <a:t>31</a:t>
            </a:fld>
            <a:endParaRPr lang="en-US" altLang="en-US" sz="1400">
              <a:latin typeface="Arial" panose="020B0604020202020204" pitchFamily="34" charset="0"/>
            </a:endParaRPr>
          </a:p>
        </p:txBody>
      </p:sp>
      <p:sp>
        <p:nvSpPr>
          <p:cNvPr id="21510"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21511"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Tree>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VIOP</a:t>
            </a:r>
            <a:endParaRPr lang="tr-TR" dirty="0"/>
          </a:p>
        </p:txBody>
      </p:sp>
      <p:sp>
        <p:nvSpPr>
          <p:cNvPr id="3" name="İçerik Yer Tutucusu 2"/>
          <p:cNvSpPr>
            <a:spLocks noGrp="1"/>
          </p:cNvSpPr>
          <p:nvPr>
            <p:ph idx="1"/>
          </p:nvPr>
        </p:nvSpPr>
        <p:spPr/>
        <p:txBody>
          <a:bodyPr/>
          <a:lstStyle/>
          <a:p>
            <a:r>
              <a:rPr lang="tr-TR" dirty="0">
                <a:hlinkClick r:id="rId2"/>
              </a:rPr>
              <a:t>https://</a:t>
            </a:r>
            <a:r>
              <a:rPr lang="tr-TR" dirty="0" smtClean="0">
                <a:hlinkClick r:id="rId2"/>
              </a:rPr>
              <a:t>www.borsaistanbul.com/en/sayfa/3072/futures</a:t>
            </a:r>
            <a:endParaRPr lang="tr-TR" dirty="0" smtClean="0"/>
          </a:p>
          <a:p>
            <a:endParaRPr lang="tr-TR" dirty="0"/>
          </a:p>
          <a:p>
            <a:endParaRPr lang="tr-TR" dirty="0"/>
          </a:p>
        </p:txBody>
      </p:sp>
      <p:sp>
        <p:nvSpPr>
          <p:cNvPr id="4" name="Altbilgi Yer Tutucusu 3"/>
          <p:cNvSpPr>
            <a:spLocks noGrp="1"/>
          </p:cNvSpPr>
          <p:nvPr>
            <p:ph type="ftr" sz="quarter" idx="11"/>
          </p:nvPr>
        </p:nvSpPr>
        <p:spPr/>
        <p:txBody>
          <a:bodyPr/>
          <a:lstStyle/>
          <a:p>
            <a:pPr>
              <a:defRPr/>
            </a:pPr>
            <a:r>
              <a:rPr lang="en-CA" smtClean="0"/>
              <a:t>Options, Futures, and Other Derivatives, 9th Edition, Copyright © John C. Hull 2014</a:t>
            </a:r>
            <a:endParaRPr lang="en-US"/>
          </a:p>
        </p:txBody>
      </p:sp>
      <p:sp>
        <p:nvSpPr>
          <p:cNvPr id="5" name="Slayt Numarası Yer Tutucusu 4"/>
          <p:cNvSpPr>
            <a:spLocks noGrp="1"/>
          </p:cNvSpPr>
          <p:nvPr>
            <p:ph type="sldNum" sz="quarter" idx="12"/>
          </p:nvPr>
        </p:nvSpPr>
        <p:spPr/>
        <p:txBody>
          <a:bodyPr/>
          <a:lstStyle/>
          <a:p>
            <a:fld id="{CC3ADAC2-5659-4466-8B40-6927B95986E0}" type="slidenum">
              <a:rPr lang="en-US" altLang="en-US" smtClean="0"/>
              <a:pPr/>
              <a:t>32</a:t>
            </a:fld>
            <a:endParaRPr lang="en-US" altLang="en-US"/>
          </a:p>
        </p:txBody>
      </p:sp>
    </p:spTree>
    <p:extLst>
      <p:ext uri="{BB962C8B-B14F-4D97-AF65-F5344CB8AC3E}">
        <p14:creationId xmlns:p14="http://schemas.microsoft.com/office/powerpoint/2010/main" val="16410077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4"/>
          <p:cNvSpPr>
            <a:spLocks noGrp="1" noChangeArrowheads="1"/>
          </p:cNvSpPr>
          <p:nvPr>
            <p:ph type="title"/>
          </p:nvPr>
        </p:nvSpPr>
        <p:spPr/>
        <p:txBody>
          <a:bodyPr lIns="90488" tIns="44450" rIns="90488" bIns="44450">
            <a:normAutofit/>
          </a:bodyPr>
          <a:lstStyle/>
          <a:p>
            <a:pPr eaLnBrk="1" fontAlgn="auto" hangingPunct="1">
              <a:spcAft>
                <a:spcPts val="0"/>
              </a:spcAft>
              <a:defRPr/>
            </a:pPr>
            <a:r>
              <a:rPr lang="en-US" dirty="0">
                <a:solidFill>
                  <a:schemeClr val="tx2">
                    <a:satMod val="130000"/>
                  </a:schemeClr>
                </a:solidFill>
              </a:rPr>
              <a:t>Examples of Futures Contracts</a:t>
            </a:r>
          </a:p>
        </p:txBody>
      </p:sp>
      <p:sp>
        <p:nvSpPr>
          <p:cNvPr id="22531" name="Rectangle 5"/>
          <p:cNvSpPr>
            <a:spLocks noGrp="1" noChangeArrowheads="1"/>
          </p:cNvSpPr>
          <p:nvPr>
            <p:ph idx="1"/>
          </p:nvPr>
        </p:nvSpPr>
        <p:spPr>
          <a:xfrm>
            <a:off x="1143000" y="1779588"/>
            <a:ext cx="7388225" cy="4083050"/>
          </a:xfrm>
        </p:spPr>
        <p:txBody>
          <a:bodyPr lIns="90488" tIns="44450" rIns="90488" bIns="44450"/>
          <a:lstStyle/>
          <a:p>
            <a:pPr eaLnBrk="1" hangingPunct="1">
              <a:buFont typeface="Wingdings" panose="05000000000000000000" pitchFamily="2" charset="2"/>
              <a:buNone/>
            </a:pPr>
            <a:endParaRPr lang="en-US" altLang="en-US" dirty="0" smtClean="0"/>
          </a:p>
          <a:p>
            <a:pPr eaLnBrk="1" hangingPunct="1">
              <a:buFont typeface="Wingdings" panose="05000000000000000000" pitchFamily="2" charset="2"/>
              <a:buNone/>
            </a:pPr>
            <a:r>
              <a:rPr lang="en-US" altLang="en-US" dirty="0" smtClean="0"/>
              <a:t>Agreement to:</a:t>
            </a:r>
          </a:p>
          <a:p>
            <a:pPr lvl="1" eaLnBrk="1" hangingPunct="1"/>
            <a:r>
              <a:rPr lang="en-US" altLang="en-US" dirty="0" smtClean="0"/>
              <a:t>Buy 100 oz. of gold @ US$1400/oz. in December </a:t>
            </a:r>
          </a:p>
          <a:p>
            <a:pPr lvl="1" eaLnBrk="1" hangingPunct="1"/>
            <a:r>
              <a:rPr lang="en-US" altLang="en-US" dirty="0" smtClean="0"/>
              <a:t>Sell £62,500 @ 1.5500 US$/£ in March</a:t>
            </a:r>
          </a:p>
          <a:p>
            <a:pPr lvl="1" eaLnBrk="1" hangingPunct="1"/>
            <a:r>
              <a:rPr lang="en-US" altLang="en-US" dirty="0" smtClean="0"/>
              <a:t>Sell 1,000 bbl. of oil @ US$90/bbl. in April</a:t>
            </a:r>
          </a:p>
        </p:txBody>
      </p:sp>
      <p:sp>
        <p:nvSpPr>
          <p:cNvPr id="2253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9E1FD26E-3466-41D9-B910-F70552CFBEE5}" type="slidenum">
              <a:rPr lang="en-US" altLang="en-US" sz="1400">
                <a:latin typeface="Arial" panose="020B0604020202020204" pitchFamily="34" charset="0"/>
              </a:rPr>
              <a:pPr eaLnBrk="1" hangingPunct="1">
                <a:spcBef>
                  <a:spcPct val="0"/>
                </a:spcBef>
                <a:buFontTx/>
                <a:buNone/>
              </a:pPr>
              <a:t>33</a:t>
            </a:fld>
            <a:endParaRPr lang="en-US" altLang="en-US" sz="1400">
              <a:latin typeface="Arial" panose="020B0604020202020204" pitchFamily="34" charset="0"/>
            </a:endParaRPr>
          </a:p>
        </p:txBody>
      </p:sp>
      <p:sp>
        <p:nvSpPr>
          <p:cNvPr id="22534"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22535"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2" name="TextBox 1"/>
          <p:cNvSpPr txBox="1"/>
          <p:nvPr/>
        </p:nvSpPr>
        <p:spPr>
          <a:xfrm>
            <a:off x="838200" y="2819400"/>
            <a:ext cx="1371600" cy="2031325"/>
          </a:xfrm>
          <a:prstGeom prst="rect">
            <a:avLst/>
          </a:prstGeom>
          <a:noFill/>
        </p:spPr>
        <p:txBody>
          <a:bodyPr wrap="square" rtlCol="0">
            <a:spAutoFit/>
          </a:bodyPr>
          <a:lstStyle/>
          <a:p>
            <a:r>
              <a:rPr lang="en-US" dirty="0" smtClean="0"/>
              <a:t>LONG</a:t>
            </a:r>
          </a:p>
          <a:p>
            <a:endParaRPr lang="en-US" dirty="0"/>
          </a:p>
          <a:p>
            <a:endParaRPr lang="en-US" dirty="0" smtClean="0"/>
          </a:p>
          <a:p>
            <a:r>
              <a:rPr lang="en-US" dirty="0" smtClean="0"/>
              <a:t>SHORT</a:t>
            </a:r>
          </a:p>
          <a:p>
            <a:endParaRPr lang="en-US" dirty="0"/>
          </a:p>
          <a:p>
            <a:r>
              <a:rPr lang="en-US" dirty="0" smtClean="0"/>
              <a:t>LONG</a:t>
            </a:r>
            <a:endParaRPr lang="en-US" dirty="0"/>
          </a:p>
          <a:p>
            <a:endParaRPr lang="en-US" dirty="0"/>
          </a:p>
        </p:txBody>
      </p:sp>
      <p:sp>
        <p:nvSpPr>
          <p:cNvPr id="3" name="TextBox 2"/>
          <p:cNvSpPr txBox="1"/>
          <p:nvPr/>
        </p:nvSpPr>
        <p:spPr>
          <a:xfrm>
            <a:off x="1905000" y="4850725"/>
            <a:ext cx="5562600" cy="2031325"/>
          </a:xfrm>
          <a:prstGeom prst="rect">
            <a:avLst/>
          </a:prstGeom>
          <a:noFill/>
        </p:spPr>
        <p:txBody>
          <a:bodyPr wrap="square" rtlCol="0">
            <a:spAutoFit/>
          </a:bodyPr>
          <a:lstStyle/>
          <a:p>
            <a:r>
              <a:rPr lang="en-US" dirty="0" smtClean="0"/>
              <a:t>Which one is different sides?</a:t>
            </a:r>
          </a:p>
          <a:p>
            <a:r>
              <a:rPr lang="en-US" dirty="0" smtClean="0">
                <a:solidFill>
                  <a:srgbClr val="FF0000"/>
                </a:solidFill>
              </a:rPr>
              <a:t>Answer: 3</a:t>
            </a:r>
            <a:endParaRPr lang="en-US" dirty="0">
              <a:solidFill>
                <a:srgbClr val="FF0000"/>
              </a:solidFill>
            </a:endParaRPr>
          </a:p>
          <a:p>
            <a:r>
              <a:rPr lang="en-US" dirty="0" smtClean="0">
                <a:solidFill>
                  <a:srgbClr val="FF0000"/>
                </a:solidFill>
              </a:rPr>
              <a:t>There is 1 buyer and 1 seller on the 3</a:t>
            </a:r>
            <a:r>
              <a:rPr lang="en-US" baseline="30000" dirty="0" smtClean="0">
                <a:solidFill>
                  <a:srgbClr val="FF0000"/>
                </a:solidFill>
              </a:rPr>
              <a:t>rd</a:t>
            </a:r>
            <a:r>
              <a:rPr lang="en-US" dirty="0" smtClean="0">
                <a:solidFill>
                  <a:srgbClr val="FF0000"/>
                </a:solidFill>
              </a:rPr>
              <a:t> one</a:t>
            </a:r>
          </a:p>
          <a:p>
            <a:endParaRPr lang="en-US" dirty="0">
              <a:solidFill>
                <a:srgbClr val="FF0000"/>
              </a:solidFill>
            </a:endParaRPr>
          </a:p>
          <a:p>
            <a:r>
              <a:rPr lang="en-US" dirty="0" smtClean="0">
                <a:solidFill>
                  <a:srgbClr val="FF0000"/>
                </a:solidFill>
              </a:rPr>
              <a:t>For 1</a:t>
            </a:r>
            <a:r>
              <a:rPr lang="en-US" baseline="30000" dirty="0" smtClean="0">
                <a:solidFill>
                  <a:srgbClr val="FF0000"/>
                </a:solidFill>
              </a:rPr>
              <a:t>st</a:t>
            </a:r>
            <a:r>
              <a:rPr lang="en-US" dirty="0" smtClean="0">
                <a:solidFill>
                  <a:srgbClr val="FF0000"/>
                </a:solidFill>
              </a:rPr>
              <a:t>; there is only 1 buyer</a:t>
            </a:r>
          </a:p>
          <a:p>
            <a:r>
              <a:rPr lang="en-US" dirty="0" smtClean="0">
                <a:solidFill>
                  <a:srgbClr val="FF0000"/>
                </a:solidFill>
              </a:rPr>
              <a:t>For 2</a:t>
            </a:r>
            <a:r>
              <a:rPr lang="en-US" baseline="30000" dirty="0" smtClean="0">
                <a:solidFill>
                  <a:srgbClr val="FF0000"/>
                </a:solidFill>
              </a:rPr>
              <a:t>nd</a:t>
            </a:r>
            <a:r>
              <a:rPr lang="en-US" dirty="0" smtClean="0">
                <a:solidFill>
                  <a:srgbClr val="FF0000"/>
                </a:solidFill>
              </a:rPr>
              <a:t> there is only 1 seller</a:t>
            </a:r>
          </a:p>
          <a:p>
            <a:r>
              <a:rPr lang="en-US" dirty="0" smtClean="0">
                <a:solidFill>
                  <a:srgbClr val="FF0000"/>
                </a:solidFill>
              </a:rPr>
              <a:t> </a:t>
            </a:r>
            <a:endParaRPr lang="en-US" dirty="0">
              <a:solidFill>
                <a:srgbClr val="FF0000"/>
              </a:solidFill>
            </a:endParaRPr>
          </a:p>
        </p:txBody>
      </p:sp>
      <p:sp>
        <p:nvSpPr>
          <p:cNvPr id="5" name="TextBox 4"/>
          <p:cNvSpPr txBox="1"/>
          <p:nvPr/>
        </p:nvSpPr>
        <p:spPr>
          <a:xfrm>
            <a:off x="381000" y="2819400"/>
            <a:ext cx="533400" cy="1754326"/>
          </a:xfrm>
          <a:prstGeom prst="rect">
            <a:avLst/>
          </a:prstGeom>
          <a:noFill/>
        </p:spPr>
        <p:txBody>
          <a:bodyPr wrap="square" rtlCol="0">
            <a:spAutoFit/>
          </a:bodyPr>
          <a:lstStyle/>
          <a:p>
            <a:r>
              <a:rPr lang="en-US" dirty="0" smtClean="0">
                <a:solidFill>
                  <a:srgbClr val="FF0000"/>
                </a:solidFill>
              </a:rPr>
              <a:t>1</a:t>
            </a:r>
          </a:p>
          <a:p>
            <a:endParaRPr lang="en-US" dirty="0">
              <a:solidFill>
                <a:srgbClr val="FF0000"/>
              </a:solidFill>
            </a:endParaRPr>
          </a:p>
          <a:p>
            <a:endParaRPr lang="en-US" dirty="0" smtClean="0">
              <a:solidFill>
                <a:srgbClr val="FF0000"/>
              </a:solidFill>
            </a:endParaRPr>
          </a:p>
          <a:p>
            <a:r>
              <a:rPr lang="en-US" dirty="0" smtClean="0">
                <a:solidFill>
                  <a:srgbClr val="FF0000"/>
                </a:solidFill>
              </a:rPr>
              <a:t>2</a:t>
            </a:r>
          </a:p>
          <a:p>
            <a:endParaRPr lang="en-US" dirty="0">
              <a:solidFill>
                <a:srgbClr val="FF0000"/>
              </a:solidFill>
            </a:endParaRPr>
          </a:p>
          <a:p>
            <a:r>
              <a:rPr lang="en-US" dirty="0" smtClean="0">
                <a:solidFill>
                  <a:srgbClr val="FF0000"/>
                </a:solidFill>
              </a:rPr>
              <a:t>3</a:t>
            </a:r>
            <a:endParaRPr lang="en-US"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6" name="Rectangle 4"/>
          <p:cNvSpPr>
            <a:spLocks noGrp="1" noChangeArrowheads="1"/>
          </p:cNvSpPr>
          <p:nvPr>
            <p:ph type="title"/>
          </p:nvPr>
        </p:nvSpPr>
        <p:spPr>
          <a:xfrm>
            <a:off x="1371600" y="914400"/>
            <a:ext cx="6477000" cy="914400"/>
          </a:xfrm>
        </p:spPr>
        <p:txBody>
          <a:bodyPr lIns="90488" tIns="44450" rIns="90488" bIns="44450"/>
          <a:lstStyle/>
          <a:p>
            <a:pPr eaLnBrk="1" fontAlgn="auto" hangingPunct="1">
              <a:spcAft>
                <a:spcPts val="0"/>
              </a:spcAft>
              <a:defRPr/>
            </a:pPr>
            <a:r>
              <a:rPr lang="en-US" sz="3600" dirty="0">
                <a:solidFill>
                  <a:schemeClr val="tx2">
                    <a:satMod val="130000"/>
                  </a:schemeClr>
                </a:solidFill>
              </a:rPr>
              <a:t>1. Gold:  An Arbitrage Opportunity?</a:t>
            </a:r>
          </a:p>
        </p:txBody>
      </p:sp>
      <p:sp>
        <p:nvSpPr>
          <p:cNvPr id="23555" name="Rectangle 5"/>
          <p:cNvSpPr>
            <a:spLocks noGrp="1" noChangeArrowheads="1"/>
          </p:cNvSpPr>
          <p:nvPr>
            <p:ph idx="1"/>
          </p:nvPr>
        </p:nvSpPr>
        <p:spPr>
          <a:xfrm>
            <a:off x="296111" y="1847850"/>
            <a:ext cx="4161589" cy="3886200"/>
          </a:xfrm>
        </p:spPr>
        <p:txBody>
          <a:bodyPr lIns="90488" tIns="44450" rIns="90488" bIns="44450"/>
          <a:lstStyle/>
          <a:p>
            <a:pPr eaLnBrk="1" hangingPunct="1">
              <a:lnSpc>
                <a:spcPct val="90000"/>
              </a:lnSpc>
              <a:buFont typeface="Wingdings" panose="05000000000000000000" pitchFamily="2" charset="2"/>
              <a:buNone/>
            </a:pPr>
            <a:endParaRPr lang="en-US" altLang="en-US" dirty="0" smtClean="0"/>
          </a:p>
          <a:p>
            <a:pPr eaLnBrk="1" hangingPunct="1">
              <a:lnSpc>
                <a:spcPct val="90000"/>
              </a:lnSpc>
              <a:buClr>
                <a:schemeClr val="tx1"/>
              </a:buClr>
              <a:buSzPct val="150000"/>
              <a:buFontTx/>
              <a:buNone/>
            </a:pPr>
            <a:r>
              <a:rPr lang="en-US" altLang="en-US" dirty="0" smtClean="0"/>
              <a:t>Suppose that:</a:t>
            </a:r>
          </a:p>
          <a:p>
            <a:pPr lvl="1" eaLnBrk="1" hangingPunct="1">
              <a:lnSpc>
                <a:spcPct val="90000"/>
              </a:lnSpc>
              <a:buClr>
                <a:schemeClr val="tx1"/>
              </a:buClr>
              <a:buSzPct val="150000"/>
              <a:buFontTx/>
              <a:buNone/>
            </a:pPr>
            <a:r>
              <a:rPr lang="en-US" altLang="en-US" dirty="0" smtClean="0"/>
              <a:t>The spot price of gold is US$1,400</a:t>
            </a:r>
          </a:p>
          <a:p>
            <a:pPr lvl="1" eaLnBrk="1" hangingPunct="1">
              <a:lnSpc>
                <a:spcPct val="90000"/>
              </a:lnSpc>
              <a:buClr>
                <a:schemeClr val="tx1"/>
              </a:buClr>
              <a:buSzPct val="150000"/>
              <a:buFontTx/>
              <a:buNone/>
            </a:pPr>
            <a:r>
              <a:rPr lang="en-US" altLang="en-US" dirty="0" smtClean="0"/>
              <a:t>The 1-year forward price of gold is US$1,500</a:t>
            </a:r>
          </a:p>
          <a:p>
            <a:pPr lvl="1" eaLnBrk="1" hangingPunct="1">
              <a:lnSpc>
                <a:spcPct val="90000"/>
              </a:lnSpc>
              <a:buClr>
                <a:schemeClr val="tx1"/>
              </a:buClr>
              <a:buSzPct val="150000"/>
              <a:buFontTx/>
              <a:buNone/>
            </a:pPr>
            <a:r>
              <a:rPr lang="en-US" altLang="en-US" dirty="0" smtClean="0"/>
              <a:t>The 1-year US$ interest rate  is 5% per annum</a:t>
            </a:r>
          </a:p>
          <a:p>
            <a:pPr eaLnBrk="1" hangingPunct="1">
              <a:lnSpc>
                <a:spcPct val="90000"/>
              </a:lnSpc>
              <a:buClr>
                <a:schemeClr val="tx1"/>
              </a:buClr>
              <a:buSzPct val="150000"/>
              <a:buFont typeface="Wingdings" panose="05000000000000000000" pitchFamily="2" charset="2"/>
              <a:buNone/>
            </a:pPr>
            <a:r>
              <a:rPr lang="en-US" altLang="en-US" dirty="0" smtClean="0"/>
              <a:t>Is there an arbitrage opportunity?                                             </a:t>
            </a:r>
          </a:p>
        </p:txBody>
      </p:sp>
      <p:sp>
        <p:nvSpPr>
          <p:cNvPr id="2355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smtClean="0">
              <a:latin typeface="Arial" panose="020B0604020202020204" pitchFamily="34" charset="0"/>
              <a:cs typeface="Arial" panose="020B0604020202020204" pitchFamily="34" charset="0"/>
            </a:endParaRPr>
          </a:p>
        </p:txBody>
      </p:sp>
      <p:sp>
        <p:nvSpPr>
          <p:cNvPr id="2355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F9B8D71A-E9B5-4019-AA7C-66E3454E89F9}" type="slidenum">
              <a:rPr lang="en-US" altLang="en-US" sz="1400">
                <a:latin typeface="Arial" panose="020B0604020202020204" pitchFamily="34" charset="0"/>
              </a:rPr>
              <a:pPr eaLnBrk="1" hangingPunct="1">
                <a:spcBef>
                  <a:spcPct val="0"/>
                </a:spcBef>
                <a:buFontTx/>
                <a:buNone/>
              </a:pPr>
              <a:t>34</a:t>
            </a:fld>
            <a:endParaRPr lang="en-US" altLang="en-US" sz="1400">
              <a:latin typeface="Arial" panose="020B0604020202020204" pitchFamily="34" charset="0"/>
            </a:endParaRPr>
          </a:p>
        </p:txBody>
      </p:sp>
      <p:sp>
        <p:nvSpPr>
          <p:cNvPr id="23558"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23559"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2" name="TextBox 1"/>
          <p:cNvSpPr txBox="1"/>
          <p:nvPr/>
        </p:nvSpPr>
        <p:spPr>
          <a:xfrm>
            <a:off x="4457700" y="2759898"/>
            <a:ext cx="4343400" cy="2062103"/>
          </a:xfrm>
          <a:prstGeom prst="rect">
            <a:avLst/>
          </a:prstGeom>
          <a:noFill/>
        </p:spPr>
        <p:txBody>
          <a:bodyPr wrap="square" rtlCol="0">
            <a:spAutoFit/>
          </a:bodyPr>
          <a:lstStyle/>
          <a:p>
            <a:r>
              <a:rPr lang="en-US" sz="1600" dirty="0" smtClean="0"/>
              <a:t>The real forward price= 1.400 x 1,05= 1.470</a:t>
            </a:r>
          </a:p>
          <a:p>
            <a:endParaRPr lang="en-US" sz="1600" dirty="0"/>
          </a:p>
          <a:p>
            <a:r>
              <a:rPr lang="en-US" sz="1600" dirty="0" smtClean="0"/>
              <a:t>Buy the spot = 1.400</a:t>
            </a:r>
          </a:p>
          <a:p>
            <a:r>
              <a:rPr lang="en-US" sz="1600" dirty="0" smtClean="0"/>
              <a:t>Borrow = 1.400</a:t>
            </a:r>
          </a:p>
          <a:p>
            <a:r>
              <a:rPr lang="en-US" sz="1600" dirty="0" smtClean="0"/>
              <a:t>Short forward = 1.500</a:t>
            </a:r>
          </a:p>
          <a:p>
            <a:r>
              <a:rPr lang="en-US" sz="1600" dirty="0" smtClean="0"/>
              <a:t>Cost of borrow = 1.470</a:t>
            </a:r>
          </a:p>
          <a:p>
            <a:endParaRPr lang="en-US" sz="1600" dirty="0"/>
          </a:p>
          <a:p>
            <a:r>
              <a:rPr lang="en-US" sz="1600" dirty="0" smtClean="0"/>
              <a:t>Profit =&gt; 1.500 – 1.470 = 30 $ </a:t>
            </a:r>
            <a:endParaRPr lang="en-US" sz="1600" dirty="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4" name="Rectangle 4"/>
          <p:cNvSpPr>
            <a:spLocks noGrp="1" noChangeArrowheads="1"/>
          </p:cNvSpPr>
          <p:nvPr>
            <p:ph type="title"/>
          </p:nvPr>
        </p:nvSpPr>
        <p:spPr/>
        <p:txBody>
          <a:bodyPr lIns="90488" tIns="44450" rIns="90488" bIns="44450">
            <a:noAutofit/>
          </a:bodyPr>
          <a:lstStyle/>
          <a:p>
            <a:pPr eaLnBrk="1" fontAlgn="auto" hangingPunct="1">
              <a:spcAft>
                <a:spcPts val="0"/>
              </a:spcAft>
              <a:defRPr/>
            </a:pPr>
            <a:r>
              <a:rPr lang="en-US" sz="3600" dirty="0">
                <a:solidFill>
                  <a:schemeClr val="tx2">
                    <a:satMod val="130000"/>
                  </a:schemeClr>
                </a:solidFill>
              </a:rPr>
              <a:t>2. Gold:  Another Arbitrage Opportunity?</a:t>
            </a:r>
          </a:p>
        </p:txBody>
      </p:sp>
      <p:sp>
        <p:nvSpPr>
          <p:cNvPr id="24579" name="Rectangle 5"/>
          <p:cNvSpPr>
            <a:spLocks noGrp="1" noChangeArrowheads="1"/>
          </p:cNvSpPr>
          <p:nvPr>
            <p:ph idx="1"/>
          </p:nvPr>
        </p:nvSpPr>
        <p:spPr>
          <a:xfrm>
            <a:off x="227013" y="1905000"/>
            <a:ext cx="3944937" cy="3505200"/>
          </a:xfrm>
        </p:spPr>
        <p:txBody>
          <a:bodyPr lIns="90488" tIns="44450" rIns="90488" bIns="44450"/>
          <a:lstStyle/>
          <a:p>
            <a:pPr eaLnBrk="1" hangingPunct="1">
              <a:lnSpc>
                <a:spcPct val="90000"/>
              </a:lnSpc>
              <a:buFont typeface="Wingdings" panose="05000000000000000000" pitchFamily="2" charset="2"/>
              <a:buNone/>
            </a:pPr>
            <a:endParaRPr lang="en-US" altLang="en-US" dirty="0" smtClean="0"/>
          </a:p>
          <a:p>
            <a:pPr eaLnBrk="1" hangingPunct="1">
              <a:lnSpc>
                <a:spcPct val="90000"/>
              </a:lnSpc>
              <a:buClr>
                <a:schemeClr val="tx1"/>
              </a:buClr>
              <a:buSzPct val="150000"/>
              <a:buFont typeface="Wingdings" panose="05000000000000000000" pitchFamily="2" charset="2"/>
              <a:buNone/>
            </a:pPr>
            <a:r>
              <a:rPr lang="en-US" altLang="en-US" sz="2000" dirty="0" smtClean="0"/>
              <a:t>Suppose that:</a:t>
            </a:r>
          </a:p>
          <a:p>
            <a:pPr lvl="1" eaLnBrk="1" hangingPunct="1">
              <a:lnSpc>
                <a:spcPct val="90000"/>
              </a:lnSpc>
              <a:buClr>
                <a:schemeClr val="tx1"/>
              </a:buClr>
              <a:buSzPct val="150000"/>
              <a:buFontTx/>
              <a:buChar char="-"/>
            </a:pPr>
            <a:r>
              <a:rPr lang="en-US" altLang="en-US" sz="2000" dirty="0" smtClean="0"/>
              <a:t>The spot price of gold is US$1,400</a:t>
            </a:r>
          </a:p>
          <a:p>
            <a:pPr lvl="1" eaLnBrk="1" hangingPunct="1">
              <a:lnSpc>
                <a:spcPct val="90000"/>
              </a:lnSpc>
              <a:buClr>
                <a:schemeClr val="tx1"/>
              </a:buClr>
              <a:buSzPct val="150000"/>
              <a:buFontTx/>
              <a:buChar char="-"/>
            </a:pPr>
            <a:r>
              <a:rPr lang="en-US" altLang="en-US" sz="2000" dirty="0" smtClean="0"/>
              <a:t>The 1-year forward price of gold is US$1,400</a:t>
            </a:r>
          </a:p>
          <a:p>
            <a:pPr lvl="1" eaLnBrk="1" hangingPunct="1">
              <a:lnSpc>
                <a:spcPct val="90000"/>
              </a:lnSpc>
              <a:buClr>
                <a:schemeClr val="tx1"/>
              </a:buClr>
              <a:buSzPct val="150000"/>
              <a:buFontTx/>
              <a:buChar char="-"/>
            </a:pPr>
            <a:r>
              <a:rPr lang="en-US" altLang="en-US" sz="2000" dirty="0" smtClean="0"/>
              <a:t>The 1-year US$ interest rate  is 5% per annum</a:t>
            </a:r>
          </a:p>
          <a:p>
            <a:pPr eaLnBrk="1" hangingPunct="1">
              <a:lnSpc>
                <a:spcPct val="90000"/>
              </a:lnSpc>
              <a:buClr>
                <a:schemeClr val="tx1"/>
              </a:buClr>
              <a:buSzPct val="150000"/>
              <a:buFont typeface="Wingdings" panose="05000000000000000000" pitchFamily="2" charset="2"/>
              <a:buNone/>
            </a:pPr>
            <a:r>
              <a:rPr lang="en-US" altLang="en-US" sz="2000" dirty="0" smtClean="0"/>
              <a:t>Is there an arbitrage opportunity?</a:t>
            </a:r>
          </a:p>
        </p:txBody>
      </p:sp>
      <p:sp>
        <p:nvSpPr>
          <p:cNvPr id="2458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dirty="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dirty="0" smtClean="0">
              <a:latin typeface="Arial" panose="020B0604020202020204" pitchFamily="34" charset="0"/>
              <a:cs typeface="Arial" panose="020B0604020202020204" pitchFamily="34" charset="0"/>
            </a:endParaRPr>
          </a:p>
        </p:txBody>
      </p:sp>
      <p:sp>
        <p:nvSpPr>
          <p:cNvPr id="2458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9BF625E4-24E4-4778-9877-34436D2849C8}" type="slidenum">
              <a:rPr lang="en-US" altLang="en-US" sz="1400">
                <a:latin typeface="Arial" panose="020B0604020202020204" pitchFamily="34" charset="0"/>
              </a:rPr>
              <a:pPr eaLnBrk="1" hangingPunct="1">
                <a:spcBef>
                  <a:spcPct val="0"/>
                </a:spcBef>
                <a:buFontTx/>
                <a:buNone/>
              </a:pPr>
              <a:t>35</a:t>
            </a:fld>
            <a:endParaRPr lang="en-US" altLang="en-US" sz="1400">
              <a:latin typeface="Arial" panose="020B0604020202020204" pitchFamily="34" charset="0"/>
            </a:endParaRPr>
          </a:p>
        </p:txBody>
      </p:sp>
      <p:sp>
        <p:nvSpPr>
          <p:cNvPr id="24582"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24583"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24584" name="Rectangle 6"/>
          <p:cNvSpPr>
            <a:spLocks noChangeArrowheads="1"/>
          </p:cNvSpPr>
          <p:nvPr/>
        </p:nvSpPr>
        <p:spPr bwMode="auto">
          <a:xfrm>
            <a:off x="7551738" y="2536825"/>
            <a:ext cx="527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2" name="TextBox 1"/>
          <p:cNvSpPr txBox="1"/>
          <p:nvPr/>
        </p:nvSpPr>
        <p:spPr>
          <a:xfrm>
            <a:off x="4812506" y="2994025"/>
            <a:ext cx="3481387" cy="2123658"/>
          </a:xfrm>
          <a:prstGeom prst="rect">
            <a:avLst/>
          </a:prstGeom>
          <a:noFill/>
        </p:spPr>
        <p:txBody>
          <a:bodyPr wrap="square" rtlCol="0">
            <a:spAutoFit/>
          </a:bodyPr>
          <a:lstStyle/>
          <a:p>
            <a:r>
              <a:rPr lang="en-US" sz="1200" dirty="0" smtClean="0"/>
              <a:t>Real Forward Price = 1.400 x 1,05 = 1.470</a:t>
            </a:r>
          </a:p>
          <a:p>
            <a:endParaRPr lang="en-US" sz="1200" dirty="0"/>
          </a:p>
          <a:p>
            <a:r>
              <a:rPr lang="en-US" sz="1200" dirty="0" smtClean="0"/>
              <a:t>Short spot = 1.400</a:t>
            </a:r>
          </a:p>
          <a:p>
            <a:r>
              <a:rPr lang="en-US" sz="1200" dirty="0" smtClean="0"/>
              <a:t>Invest = 1.400</a:t>
            </a:r>
          </a:p>
          <a:p>
            <a:r>
              <a:rPr lang="en-US" sz="1200" dirty="0" smtClean="0"/>
              <a:t>Long forward = 1.400</a:t>
            </a:r>
          </a:p>
          <a:p>
            <a:r>
              <a:rPr lang="en-US" sz="1200" dirty="0" smtClean="0"/>
              <a:t>Invest : 1.400 x 1,05 = 1.470</a:t>
            </a:r>
          </a:p>
          <a:p>
            <a:endParaRPr lang="en-US" sz="1200" dirty="0"/>
          </a:p>
          <a:p>
            <a:r>
              <a:rPr lang="en-US" sz="1200" dirty="0" smtClean="0"/>
              <a:t>Profit =&gt; 1.470 – 1.400 = 70$</a:t>
            </a:r>
          </a:p>
          <a:p>
            <a:endParaRPr lang="en-US" sz="1200" dirty="0"/>
          </a:p>
          <a:p>
            <a:endParaRPr lang="en-US" sz="1200" dirty="0" smtClean="0"/>
          </a:p>
          <a:p>
            <a:endParaRPr lang="en-US" sz="1200"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2" name="Rectangle 4"/>
          <p:cNvSpPr>
            <a:spLocks noGrp="1" noChangeArrowheads="1"/>
          </p:cNvSpPr>
          <p:nvPr>
            <p:ph type="title"/>
          </p:nvPr>
        </p:nvSpPr>
        <p:spPr>
          <a:xfrm>
            <a:off x="1371600" y="762000"/>
            <a:ext cx="7024688" cy="914400"/>
          </a:xfrm>
        </p:spPr>
        <p:txBody>
          <a:bodyPr lIns="90488" tIns="44450" rIns="90488" bIns="44450"/>
          <a:lstStyle/>
          <a:p>
            <a:pPr eaLnBrk="1" fontAlgn="auto" hangingPunct="1">
              <a:spcAft>
                <a:spcPts val="0"/>
              </a:spcAft>
              <a:defRPr/>
            </a:pPr>
            <a:r>
              <a:rPr lang="en-US" dirty="0">
                <a:solidFill>
                  <a:schemeClr val="tx2">
                    <a:satMod val="130000"/>
                  </a:schemeClr>
                </a:solidFill>
              </a:rPr>
              <a:t>The Forward Price of </a:t>
            </a:r>
            <a:r>
              <a:rPr lang="en-US" dirty="0" smtClean="0">
                <a:solidFill>
                  <a:schemeClr val="tx2">
                    <a:satMod val="130000"/>
                  </a:schemeClr>
                </a:solidFill>
              </a:rPr>
              <a:t>Gold  </a:t>
            </a:r>
            <a:r>
              <a:rPr lang="en-US" sz="2000" dirty="0" smtClean="0">
                <a:solidFill>
                  <a:schemeClr val="tx2">
                    <a:satMod val="130000"/>
                  </a:schemeClr>
                </a:solidFill>
              </a:rPr>
              <a:t>(ignores the gold lease rate)</a:t>
            </a:r>
            <a:endParaRPr lang="en-US" sz="2000" dirty="0">
              <a:solidFill>
                <a:schemeClr val="tx2">
                  <a:satMod val="130000"/>
                </a:schemeClr>
              </a:solidFill>
            </a:endParaRPr>
          </a:p>
        </p:txBody>
      </p:sp>
      <p:sp>
        <p:nvSpPr>
          <p:cNvPr id="19459" name="Rectangle 5"/>
          <p:cNvSpPr>
            <a:spLocks noGrp="1" noChangeArrowheads="1"/>
          </p:cNvSpPr>
          <p:nvPr>
            <p:ph idx="1"/>
          </p:nvPr>
        </p:nvSpPr>
        <p:spPr>
          <a:xfrm>
            <a:off x="609600" y="1911350"/>
            <a:ext cx="8005763" cy="4114800"/>
          </a:xfrm>
        </p:spPr>
        <p:txBody>
          <a:bodyPr lIns="90488" tIns="44450" rIns="90488" bIns="44450"/>
          <a:lstStyle/>
          <a:p>
            <a:pPr eaLnBrk="1" hangingPunct="1">
              <a:lnSpc>
                <a:spcPct val="90000"/>
              </a:lnSpc>
              <a:buFont typeface="Wingdings" pitchFamily="2" charset="2"/>
              <a:buNone/>
              <a:defRPr/>
            </a:pPr>
            <a:r>
              <a:rPr lang="en-US" dirty="0" smtClean="0">
                <a:latin typeface="Arial" charset="0"/>
                <a:cs typeface="Arial" charset="0"/>
              </a:rPr>
              <a:t>   If the spot price of gold is </a:t>
            </a:r>
            <a:r>
              <a:rPr lang="en-US" i="1" dirty="0" smtClean="0">
                <a:latin typeface="+mj-lt"/>
                <a:cs typeface="Arial" charset="0"/>
              </a:rPr>
              <a:t>S</a:t>
            </a:r>
            <a:r>
              <a:rPr lang="en-US" dirty="0" smtClean="0">
                <a:latin typeface="Arial" charset="0"/>
                <a:cs typeface="Arial" charset="0"/>
              </a:rPr>
              <a:t> and the forward  price for a contract deliverable in </a:t>
            </a:r>
            <a:r>
              <a:rPr lang="en-US" i="1" dirty="0" smtClean="0">
                <a:latin typeface="Times New Roman" pitchFamily="18" charset="0"/>
                <a:cs typeface="Times New Roman" pitchFamily="18" charset="0"/>
              </a:rPr>
              <a:t>T</a:t>
            </a:r>
            <a:r>
              <a:rPr lang="en-US" dirty="0" smtClean="0">
                <a:latin typeface="Arial" charset="0"/>
                <a:cs typeface="Arial" charset="0"/>
              </a:rPr>
              <a:t>  years is </a:t>
            </a:r>
            <a:r>
              <a:rPr lang="en-US" i="1" dirty="0" smtClean="0">
                <a:latin typeface="Times New Roman" pitchFamily="18" charset="0"/>
                <a:cs typeface="Times New Roman" pitchFamily="18" charset="0"/>
              </a:rPr>
              <a:t>F</a:t>
            </a:r>
            <a:r>
              <a:rPr lang="en-US" dirty="0" smtClean="0">
                <a:latin typeface="Arial" charset="0"/>
                <a:cs typeface="Arial" charset="0"/>
              </a:rPr>
              <a:t>, then</a:t>
            </a:r>
          </a:p>
          <a:p>
            <a:pPr algn="ctr" eaLnBrk="1" hangingPunct="1">
              <a:lnSpc>
                <a:spcPct val="90000"/>
              </a:lnSpc>
              <a:buFont typeface="Wingdings" pitchFamily="2" charset="2"/>
              <a:buNone/>
              <a:defRPr/>
            </a:pPr>
            <a:r>
              <a:rPr lang="en-US" dirty="0" smtClean="0">
                <a:latin typeface="Arial" charset="0"/>
                <a:cs typeface="Arial" charset="0"/>
              </a:rPr>
              <a:t> </a:t>
            </a:r>
            <a:r>
              <a:rPr lang="en-US" i="1" dirty="0" smtClean="0">
                <a:latin typeface="Times New Roman" pitchFamily="18" charset="0"/>
                <a:cs typeface="Times New Roman" pitchFamily="18" charset="0"/>
              </a:rPr>
              <a:t>F</a:t>
            </a:r>
            <a:r>
              <a:rPr lang="en-US" i="1" dirty="0" smtClean="0">
                <a:latin typeface="Arial" charset="0"/>
                <a:cs typeface="Arial" charset="0"/>
              </a:rPr>
              <a:t> = </a:t>
            </a:r>
            <a:r>
              <a:rPr lang="en-US" i="1" dirty="0" smtClean="0">
                <a:latin typeface="Times New Roman" pitchFamily="18" charset="0"/>
                <a:cs typeface="Times New Roman" pitchFamily="18" charset="0"/>
              </a:rPr>
              <a:t>S </a:t>
            </a:r>
            <a:r>
              <a:rPr lang="en-US" dirty="0" smtClean="0">
                <a:latin typeface="Times New Roman" pitchFamily="18" charset="0"/>
                <a:cs typeface="Times New Roman" pitchFamily="18" charset="0"/>
              </a:rPr>
              <a:t>(1+</a:t>
            </a:r>
            <a:r>
              <a:rPr lang="en-US" i="1" dirty="0" smtClean="0">
                <a:latin typeface="Times New Roman" pitchFamily="18" charset="0"/>
                <a:cs typeface="Times New Roman" pitchFamily="18" charset="0"/>
              </a:rPr>
              <a:t>r </a:t>
            </a:r>
            <a:r>
              <a:rPr lang="en-US" dirty="0" smtClean="0">
                <a:latin typeface="Times New Roman" pitchFamily="18" charset="0"/>
                <a:cs typeface="Times New Roman" pitchFamily="18" charset="0"/>
              </a:rPr>
              <a:t>)</a:t>
            </a:r>
            <a:r>
              <a:rPr lang="en-US" i="1" baseline="30000" dirty="0" smtClean="0">
                <a:latin typeface="Times New Roman" pitchFamily="18" charset="0"/>
                <a:cs typeface="Times New Roman" pitchFamily="18" charset="0"/>
              </a:rPr>
              <a:t>T</a:t>
            </a:r>
            <a:r>
              <a:rPr lang="en-US" dirty="0" smtClean="0">
                <a:latin typeface="Arial" charset="0"/>
                <a:cs typeface="Arial" charset="0"/>
              </a:rPr>
              <a:t>	</a:t>
            </a:r>
          </a:p>
          <a:p>
            <a:pPr eaLnBrk="1" hangingPunct="1">
              <a:lnSpc>
                <a:spcPct val="90000"/>
              </a:lnSpc>
              <a:buFont typeface="Wingdings" pitchFamily="2" charset="2"/>
              <a:buNone/>
              <a:defRPr/>
            </a:pPr>
            <a:r>
              <a:rPr lang="en-US" dirty="0" smtClean="0">
                <a:latin typeface="Arial" charset="0"/>
                <a:cs typeface="Arial" charset="0"/>
              </a:rPr>
              <a:t>	where </a:t>
            </a:r>
            <a:r>
              <a:rPr lang="en-US" i="1" dirty="0" smtClean="0">
                <a:latin typeface="Times New Roman" pitchFamily="18" charset="0"/>
                <a:cs typeface="Times New Roman" pitchFamily="18" charset="0"/>
              </a:rPr>
              <a:t>r</a:t>
            </a:r>
            <a:r>
              <a:rPr lang="en-US" dirty="0" smtClean="0">
                <a:latin typeface="Times New Roman" pitchFamily="18" charset="0"/>
                <a:cs typeface="Times New Roman" pitchFamily="18" charset="0"/>
              </a:rPr>
              <a:t> </a:t>
            </a:r>
            <a:r>
              <a:rPr lang="en-US" dirty="0" smtClean="0">
                <a:latin typeface="Arial" charset="0"/>
                <a:cs typeface="Arial" charset="0"/>
              </a:rPr>
              <a:t> is the 1-year (domestic currency) risk-free rate of interest.</a:t>
            </a:r>
          </a:p>
          <a:p>
            <a:pPr eaLnBrk="1" hangingPunct="1">
              <a:lnSpc>
                <a:spcPct val="90000"/>
              </a:lnSpc>
              <a:buFont typeface="Wingdings" pitchFamily="2" charset="2"/>
              <a:buNone/>
              <a:defRPr/>
            </a:pPr>
            <a:r>
              <a:rPr lang="en-US" dirty="0" smtClean="0">
                <a:latin typeface="Arial" charset="0"/>
                <a:cs typeface="Arial" charset="0"/>
              </a:rPr>
              <a:t>	In our examples, </a:t>
            </a:r>
            <a:r>
              <a:rPr lang="en-US" i="1" dirty="0" smtClean="0">
                <a:latin typeface="Times New Roman" pitchFamily="18" charset="0"/>
                <a:cs typeface="Times New Roman" pitchFamily="18" charset="0"/>
              </a:rPr>
              <a:t>S </a:t>
            </a:r>
            <a:r>
              <a:rPr lang="en-US" dirty="0" smtClean="0">
                <a:latin typeface="Arial" charset="0"/>
                <a:cs typeface="Arial" charset="0"/>
              </a:rPr>
              <a:t>= 1400, </a:t>
            </a:r>
            <a:r>
              <a:rPr lang="en-US" i="1" dirty="0" smtClean="0">
                <a:latin typeface="Times New Roman" pitchFamily="18" charset="0"/>
                <a:cs typeface="Times New Roman" pitchFamily="18" charset="0"/>
              </a:rPr>
              <a:t>T </a:t>
            </a:r>
            <a:r>
              <a:rPr lang="en-US" dirty="0" smtClean="0">
                <a:latin typeface="Arial" charset="0"/>
                <a:cs typeface="Arial" charset="0"/>
              </a:rPr>
              <a:t>= 1, and </a:t>
            </a:r>
            <a:r>
              <a:rPr lang="en-US" i="1" dirty="0" smtClean="0">
                <a:latin typeface="Times New Roman" pitchFamily="18" charset="0"/>
                <a:cs typeface="Times New Roman" pitchFamily="18" charset="0"/>
              </a:rPr>
              <a:t>r</a:t>
            </a:r>
            <a:r>
              <a:rPr lang="en-US" i="1" dirty="0" smtClean="0">
                <a:latin typeface="Arial" charset="0"/>
                <a:cs typeface="Arial" charset="0"/>
              </a:rPr>
              <a:t> </a:t>
            </a:r>
            <a:r>
              <a:rPr lang="en-US" dirty="0" smtClean="0">
                <a:latin typeface="Arial" charset="0"/>
                <a:cs typeface="Arial" charset="0"/>
              </a:rPr>
              <a:t>=0.05 so that</a:t>
            </a:r>
            <a:endParaRPr lang="en-US" i="1" dirty="0" smtClean="0">
              <a:latin typeface="Arial" charset="0"/>
              <a:cs typeface="Arial" charset="0"/>
            </a:endParaRPr>
          </a:p>
          <a:p>
            <a:pPr algn="ctr" eaLnBrk="1" hangingPunct="1">
              <a:lnSpc>
                <a:spcPct val="90000"/>
              </a:lnSpc>
              <a:buFont typeface="Wingdings" pitchFamily="2" charset="2"/>
              <a:buNone/>
              <a:defRPr/>
            </a:pPr>
            <a:r>
              <a:rPr lang="en-US" i="1" dirty="0" smtClean="0">
                <a:latin typeface="Times New Roman" pitchFamily="18" charset="0"/>
                <a:cs typeface="Times New Roman" pitchFamily="18" charset="0"/>
              </a:rPr>
              <a:t>F  </a:t>
            </a:r>
            <a:r>
              <a:rPr lang="en-US" dirty="0" smtClean="0">
                <a:latin typeface="Arial" charset="0"/>
                <a:cs typeface="Arial" charset="0"/>
              </a:rPr>
              <a:t>= 1400(1+0.05) = 1470</a:t>
            </a:r>
          </a:p>
        </p:txBody>
      </p:sp>
      <p:sp>
        <p:nvSpPr>
          <p:cNvPr id="2560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smtClean="0">
              <a:latin typeface="Arial" panose="020B0604020202020204" pitchFamily="34" charset="0"/>
              <a:cs typeface="Arial" panose="020B0604020202020204" pitchFamily="34" charset="0"/>
            </a:endParaRPr>
          </a:p>
        </p:txBody>
      </p:sp>
      <p:sp>
        <p:nvSpPr>
          <p:cNvPr id="2560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F81C9D19-4C0D-4590-A3E9-3DEE2AFE3262}" type="slidenum">
              <a:rPr lang="en-US" altLang="en-US" sz="1400">
                <a:latin typeface="Arial" panose="020B0604020202020204" pitchFamily="34" charset="0"/>
              </a:rPr>
              <a:pPr eaLnBrk="1" hangingPunct="1">
                <a:spcBef>
                  <a:spcPct val="0"/>
                </a:spcBef>
                <a:buFontTx/>
                <a:buNone/>
              </a:pPr>
              <a:t>36</a:t>
            </a:fld>
            <a:endParaRPr lang="en-US" altLang="en-US" sz="1400">
              <a:latin typeface="Arial" panose="020B0604020202020204" pitchFamily="34" charset="0"/>
            </a:endParaRPr>
          </a:p>
        </p:txBody>
      </p:sp>
      <p:sp>
        <p:nvSpPr>
          <p:cNvPr id="25606"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25607"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500" name="Rectangle 4"/>
          <p:cNvSpPr>
            <a:spLocks noGrp="1" noChangeArrowheads="1"/>
          </p:cNvSpPr>
          <p:nvPr>
            <p:ph type="title"/>
          </p:nvPr>
        </p:nvSpPr>
        <p:spPr/>
        <p:txBody>
          <a:bodyPr lIns="90488" tIns="44450" rIns="90488" bIns="44450">
            <a:normAutofit fontScale="90000"/>
          </a:bodyPr>
          <a:lstStyle/>
          <a:p>
            <a:pPr eaLnBrk="1" fontAlgn="auto" hangingPunct="1">
              <a:spcAft>
                <a:spcPts val="0"/>
              </a:spcAft>
              <a:defRPr/>
            </a:pPr>
            <a:r>
              <a:rPr lang="en-US" dirty="0">
                <a:solidFill>
                  <a:schemeClr val="tx2">
                    <a:satMod val="130000"/>
                  </a:schemeClr>
                </a:solidFill>
              </a:rPr>
              <a:t>1. Oil:  An Arbitrage Opportunity?</a:t>
            </a:r>
          </a:p>
        </p:txBody>
      </p:sp>
      <p:sp>
        <p:nvSpPr>
          <p:cNvPr id="26627" name="Rectangle 5"/>
          <p:cNvSpPr>
            <a:spLocks noGrp="1" noChangeArrowheads="1"/>
          </p:cNvSpPr>
          <p:nvPr>
            <p:ph idx="1"/>
          </p:nvPr>
        </p:nvSpPr>
        <p:spPr>
          <a:xfrm>
            <a:off x="0" y="1905000"/>
            <a:ext cx="6464300" cy="4114800"/>
          </a:xfrm>
        </p:spPr>
        <p:txBody>
          <a:bodyPr lIns="90488" tIns="44450" rIns="90488" bIns="44450"/>
          <a:lstStyle/>
          <a:p>
            <a:pPr eaLnBrk="1" hangingPunct="1">
              <a:lnSpc>
                <a:spcPct val="90000"/>
              </a:lnSpc>
              <a:buFont typeface="Wingdings" panose="05000000000000000000" pitchFamily="2" charset="2"/>
              <a:buNone/>
            </a:pPr>
            <a:r>
              <a:rPr lang="en-US" altLang="en-US" dirty="0" smtClean="0"/>
              <a:t>Suppose that:</a:t>
            </a:r>
          </a:p>
          <a:p>
            <a:pPr lvl="1" eaLnBrk="1" hangingPunct="1">
              <a:lnSpc>
                <a:spcPct val="90000"/>
              </a:lnSpc>
              <a:buClr>
                <a:schemeClr val="tx1"/>
              </a:buClr>
              <a:buSzPct val="150000"/>
              <a:buFontTx/>
              <a:buChar char="-"/>
            </a:pPr>
            <a:r>
              <a:rPr lang="en-US" altLang="en-US" dirty="0" smtClean="0"/>
              <a:t>The spot price of oil is US$95</a:t>
            </a:r>
          </a:p>
          <a:p>
            <a:pPr lvl="1" eaLnBrk="1" hangingPunct="1">
              <a:lnSpc>
                <a:spcPct val="90000"/>
              </a:lnSpc>
              <a:buClr>
                <a:schemeClr val="tx1"/>
              </a:buClr>
              <a:buSzPct val="150000"/>
              <a:buFontTx/>
              <a:buChar char="-"/>
            </a:pPr>
            <a:r>
              <a:rPr lang="en-US" altLang="en-US" dirty="0" smtClean="0"/>
              <a:t>The quoted  1-year futures price of oil is US$125</a:t>
            </a:r>
          </a:p>
          <a:p>
            <a:pPr lvl="1" eaLnBrk="1" hangingPunct="1">
              <a:lnSpc>
                <a:spcPct val="90000"/>
              </a:lnSpc>
              <a:buClr>
                <a:schemeClr val="tx1"/>
              </a:buClr>
              <a:buSzPct val="150000"/>
              <a:buFontTx/>
              <a:buChar char="-"/>
            </a:pPr>
            <a:r>
              <a:rPr lang="en-US" altLang="en-US" dirty="0" smtClean="0"/>
              <a:t>The 1-year US$ interest rate  is 5% per annum</a:t>
            </a:r>
          </a:p>
          <a:p>
            <a:pPr lvl="1" eaLnBrk="1" hangingPunct="1">
              <a:lnSpc>
                <a:spcPct val="90000"/>
              </a:lnSpc>
              <a:buClr>
                <a:schemeClr val="tx1"/>
              </a:buClr>
              <a:buSzPct val="150000"/>
              <a:buFontTx/>
              <a:buChar char="-"/>
            </a:pPr>
            <a:r>
              <a:rPr lang="en-US" altLang="en-US" dirty="0" smtClean="0"/>
              <a:t>The storage  costs of oil are 2% per annum</a:t>
            </a:r>
          </a:p>
          <a:p>
            <a:pPr eaLnBrk="1" hangingPunct="1">
              <a:lnSpc>
                <a:spcPct val="90000"/>
              </a:lnSpc>
              <a:buClr>
                <a:schemeClr val="tx1"/>
              </a:buClr>
              <a:buSzPct val="150000"/>
              <a:buFont typeface="Wingdings" panose="05000000000000000000" pitchFamily="2" charset="2"/>
              <a:buNone/>
            </a:pPr>
            <a:r>
              <a:rPr lang="en-US" altLang="en-US" dirty="0" smtClean="0"/>
              <a:t>Is there an arbitrage opportunity?</a:t>
            </a:r>
          </a:p>
        </p:txBody>
      </p:sp>
      <p:sp>
        <p:nvSpPr>
          <p:cNvPr id="2662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smtClean="0">
              <a:latin typeface="Arial" panose="020B0604020202020204" pitchFamily="34" charset="0"/>
              <a:cs typeface="Arial" panose="020B0604020202020204" pitchFamily="34" charset="0"/>
            </a:endParaRPr>
          </a:p>
        </p:txBody>
      </p:sp>
      <p:sp>
        <p:nvSpPr>
          <p:cNvPr id="266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FC523D88-9EB8-4E33-A20D-B3A660DBDC67}" type="slidenum">
              <a:rPr lang="en-US" altLang="en-US" sz="1400">
                <a:latin typeface="Arial" panose="020B0604020202020204" pitchFamily="34" charset="0"/>
              </a:rPr>
              <a:pPr eaLnBrk="1" hangingPunct="1">
                <a:spcBef>
                  <a:spcPct val="0"/>
                </a:spcBef>
                <a:buFontTx/>
                <a:buNone/>
              </a:pPr>
              <a:t>37</a:t>
            </a:fld>
            <a:endParaRPr lang="en-US" altLang="en-US" sz="1400">
              <a:latin typeface="Arial" panose="020B0604020202020204" pitchFamily="34" charset="0"/>
            </a:endParaRPr>
          </a:p>
        </p:txBody>
      </p:sp>
      <p:sp>
        <p:nvSpPr>
          <p:cNvPr id="26630"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26631"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2" name="TextBox 1"/>
          <p:cNvSpPr txBox="1"/>
          <p:nvPr/>
        </p:nvSpPr>
        <p:spPr>
          <a:xfrm>
            <a:off x="6858000" y="2514600"/>
            <a:ext cx="2286000" cy="1754326"/>
          </a:xfrm>
          <a:prstGeom prst="rect">
            <a:avLst/>
          </a:prstGeom>
          <a:noFill/>
        </p:spPr>
        <p:txBody>
          <a:bodyPr wrap="square" rtlCol="0">
            <a:spAutoFit/>
          </a:bodyPr>
          <a:lstStyle/>
          <a:p>
            <a:r>
              <a:rPr lang="en-US" dirty="0" smtClean="0"/>
              <a:t>Calculate over storage cost added:</a:t>
            </a:r>
          </a:p>
          <a:p>
            <a:endParaRPr lang="en-US" dirty="0"/>
          </a:p>
          <a:p>
            <a:r>
              <a:rPr lang="en-US" dirty="0" smtClean="0"/>
              <a:t>=(1+0,05+0,02)</a:t>
            </a:r>
          </a:p>
          <a:p>
            <a:r>
              <a:rPr lang="en-US" dirty="0" smtClean="0"/>
              <a:t>= (1,07)</a:t>
            </a:r>
          </a:p>
          <a:p>
            <a:r>
              <a:rPr lang="en-US" dirty="0" smtClean="0"/>
              <a:t>…</a:t>
            </a:r>
            <a:endParaRPr lang="en-US" dirty="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8" name="Rectangle 4"/>
          <p:cNvSpPr>
            <a:spLocks noGrp="1" noChangeArrowheads="1"/>
          </p:cNvSpPr>
          <p:nvPr>
            <p:ph type="title"/>
          </p:nvPr>
        </p:nvSpPr>
        <p:spPr/>
        <p:txBody>
          <a:bodyPr lIns="90488" tIns="44450" rIns="90488" bIns="44450">
            <a:normAutofit fontScale="90000"/>
          </a:bodyPr>
          <a:lstStyle/>
          <a:p>
            <a:pPr eaLnBrk="1" fontAlgn="auto" hangingPunct="1">
              <a:spcAft>
                <a:spcPts val="0"/>
              </a:spcAft>
              <a:defRPr/>
            </a:pPr>
            <a:r>
              <a:rPr lang="en-US">
                <a:solidFill>
                  <a:schemeClr val="tx2">
                    <a:satMod val="130000"/>
                  </a:schemeClr>
                </a:solidFill>
              </a:rPr>
              <a:t>2. Oil:  Another Arbitrage Opportunity?</a:t>
            </a:r>
          </a:p>
        </p:txBody>
      </p:sp>
      <p:sp>
        <p:nvSpPr>
          <p:cNvPr id="27651" name="Rectangle 5"/>
          <p:cNvSpPr>
            <a:spLocks noGrp="1" noChangeArrowheads="1"/>
          </p:cNvSpPr>
          <p:nvPr>
            <p:ph idx="1"/>
          </p:nvPr>
        </p:nvSpPr>
        <p:spPr>
          <a:xfrm>
            <a:off x="179277" y="2083908"/>
            <a:ext cx="6464300" cy="4114800"/>
          </a:xfrm>
        </p:spPr>
        <p:txBody>
          <a:bodyPr lIns="90488" tIns="44450" rIns="90488" bIns="44450"/>
          <a:lstStyle/>
          <a:p>
            <a:pPr eaLnBrk="1" hangingPunct="1">
              <a:lnSpc>
                <a:spcPct val="90000"/>
              </a:lnSpc>
              <a:buClr>
                <a:schemeClr val="tx1"/>
              </a:buClr>
              <a:buSzPct val="150000"/>
              <a:buFont typeface="Wingdings" panose="05000000000000000000" pitchFamily="2" charset="2"/>
              <a:buNone/>
            </a:pPr>
            <a:endParaRPr lang="en-US" altLang="en-US" dirty="0" smtClean="0"/>
          </a:p>
          <a:p>
            <a:pPr eaLnBrk="1" hangingPunct="1">
              <a:lnSpc>
                <a:spcPct val="90000"/>
              </a:lnSpc>
              <a:buClr>
                <a:schemeClr val="tx1"/>
              </a:buClr>
              <a:buSzPct val="150000"/>
              <a:buFont typeface="Wingdings" panose="05000000000000000000" pitchFamily="2" charset="2"/>
              <a:buNone/>
            </a:pPr>
            <a:r>
              <a:rPr lang="en-US" altLang="en-US" dirty="0" smtClean="0"/>
              <a:t>Suppose that:</a:t>
            </a:r>
          </a:p>
          <a:p>
            <a:pPr lvl="1" eaLnBrk="1" hangingPunct="1">
              <a:lnSpc>
                <a:spcPct val="90000"/>
              </a:lnSpc>
              <a:buClr>
                <a:schemeClr val="tx1"/>
              </a:buClr>
              <a:buSzPct val="150000"/>
              <a:buFontTx/>
              <a:buChar char="-"/>
            </a:pPr>
            <a:r>
              <a:rPr lang="en-US" altLang="en-US" dirty="0" smtClean="0"/>
              <a:t>The spot price of oil is US$95</a:t>
            </a:r>
          </a:p>
          <a:p>
            <a:pPr lvl="1" eaLnBrk="1" hangingPunct="1">
              <a:lnSpc>
                <a:spcPct val="90000"/>
              </a:lnSpc>
              <a:buClr>
                <a:schemeClr val="tx1"/>
              </a:buClr>
              <a:buSzPct val="150000"/>
              <a:buFontTx/>
              <a:buChar char="-"/>
            </a:pPr>
            <a:r>
              <a:rPr lang="en-US" altLang="en-US" dirty="0" smtClean="0"/>
              <a:t>The quoted  1-year futures price of oil is US$80</a:t>
            </a:r>
          </a:p>
          <a:p>
            <a:pPr lvl="1" eaLnBrk="1" hangingPunct="1">
              <a:lnSpc>
                <a:spcPct val="90000"/>
              </a:lnSpc>
              <a:buClr>
                <a:schemeClr val="tx1"/>
              </a:buClr>
              <a:buSzPct val="150000"/>
              <a:buFontTx/>
              <a:buChar char="-"/>
            </a:pPr>
            <a:r>
              <a:rPr lang="en-US" altLang="en-US" dirty="0" smtClean="0"/>
              <a:t>The 1-year US$ interest rate  is 5% per annum</a:t>
            </a:r>
          </a:p>
          <a:p>
            <a:pPr lvl="1" eaLnBrk="1" hangingPunct="1">
              <a:lnSpc>
                <a:spcPct val="90000"/>
              </a:lnSpc>
              <a:buClr>
                <a:schemeClr val="tx1"/>
              </a:buClr>
              <a:buSzPct val="150000"/>
              <a:buFontTx/>
              <a:buChar char="-"/>
            </a:pPr>
            <a:r>
              <a:rPr lang="en-US" altLang="en-US" dirty="0" smtClean="0"/>
              <a:t>The storage  costs of oil are 2% per annum</a:t>
            </a:r>
          </a:p>
          <a:p>
            <a:pPr eaLnBrk="1" hangingPunct="1">
              <a:lnSpc>
                <a:spcPct val="90000"/>
              </a:lnSpc>
              <a:buClr>
                <a:schemeClr val="tx1"/>
              </a:buClr>
              <a:buSzPct val="150000"/>
              <a:buFont typeface="Wingdings" panose="05000000000000000000" pitchFamily="2" charset="2"/>
              <a:buNone/>
            </a:pPr>
            <a:r>
              <a:rPr lang="en-US" altLang="en-US" dirty="0" smtClean="0"/>
              <a:t>Is there an arbitrage opportunity?</a:t>
            </a:r>
          </a:p>
        </p:txBody>
      </p:sp>
      <p:sp>
        <p:nvSpPr>
          <p:cNvPr id="2765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smtClean="0">
              <a:latin typeface="Arial" panose="020B0604020202020204" pitchFamily="34" charset="0"/>
              <a:cs typeface="Arial" panose="020B0604020202020204" pitchFamily="34" charset="0"/>
            </a:endParaRPr>
          </a:p>
        </p:txBody>
      </p:sp>
      <p:sp>
        <p:nvSpPr>
          <p:cNvPr id="2765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69D99AB9-37DD-497E-918F-F763F7D42DEB}" type="slidenum">
              <a:rPr lang="en-US" altLang="en-US" sz="1400">
                <a:latin typeface="Arial" panose="020B0604020202020204" pitchFamily="34" charset="0"/>
              </a:rPr>
              <a:pPr eaLnBrk="1" hangingPunct="1">
                <a:spcBef>
                  <a:spcPct val="0"/>
                </a:spcBef>
                <a:buFontTx/>
                <a:buNone/>
              </a:pPr>
              <a:t>38</a:t>
            </a:fld>
            <a:endParaRPr lang="en-US" altLang="en-US" sz="1400">
              <a:latin typeface="Arial" panose="020B0604020202020204" pitchFamily="34" charset="0"/>
            </a:endParaRPr>
          </a:p>
        </p:txBody>
      </p:sp>
      <p:sp>
        <p:nvSpPr>
          <p:cNvPr id="27654"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27655"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8" name="TextBox 7"/>
          <p:cNvSpPr txBox="1"/>
          <p:nvPr/>
        </p:nvSpPr>
        <p:spPr>
          <a:xfrm>
            <a:off x="6875463" y="2971800"/>
            <a:ext cx="2286000" cy="1754326"/>
          </a:xfrm>
          <a:prstGeom prst="rect">
            <a:avLst/>
          </a:prstGeom>
          <a:noFill/>
        </p:spPr>
        <p:txBody>
          <a:bodyPr wrap="square" rtlCol="0">
            <a:spAutoFit/>
          </a:bodyPr>
          <a:lstStyle/>
          <a:p>
            <a:r>
              <a:rPr lang="en-US" dirty="0" smtClean="0"/>
              <a:t>Calculate over storage cost added:</a:t>
            </a:r>
          </a:p>
          <a:p>
            <a:endParaRPr lang="en-US" dirty="0"/>
          </a:p>
          <a:p>
            <a:r>
              <a:rPr lang="en-US" dirty="0" smtClean="0"/>
              <a:t>=(1+0,05+0,02)</a:t>
            </a:r>
          </a:p>
          <a:p>
            <a:r>
              <a:rPr lang="en-US" dirty="0" smtClean="0"/>
              <a:t>= (1,07)</a:t>
            </a:r>
          </a:p>
          <a:p>
            <a:r>
              <a:rPr lang="en-US" dirty="0" smtClean="0"/>
              <a:t>…</a:t>
            </a:r>
            <a:endParaRPr lang="en-US" dirty="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066800" y="609600"/>
            <a:ext cx="6945313" cy="1447800"/>
          </a:xfrm>
        </p:spPr>
        <p:txBody>
          <a:bodyPr/>
          <a:lstStyle/>
          <a:p>
            <a:pPr eaLnBrk="1" fontAlgn="auto" hangingPunct="1">
              <a:spcAft>
                <a:spcPts val="0"/>
              </a:spcAft>
              <a:defRPr/>
            </a:pPr>
            <a:r>
              <a:rPr lang="en-US" dirty="0" smtClean="0">
                <a:solidFill>
                  <a:schemeClr val="tx2">
                    <a:satMod val="130000"/>
                  </a:schemeClr>
                </a:solidFill>
              </a:rPr>
              <a:t>Options </a:t>
            </a:r>
            <a:r>
              <a:rPr lang="en-US" sz="2800" b="0" dirty="0" smtClean="0">
                <a:solidFill>
                  <a:schemeClr val="tx2">
                    <a:satMod val="130000"/>
                  </a:schemeClr>
                </a:solidFill>
              </a:rPr>
              <a:t>(pg.8)</a:t>
            </a:r>
            <a:endParaRPr lang="en-US" sz="2800" b="0" dirty="0">
              <a:solidFill>
                <a:schemeClr val="tx2">
                  <a:satMod val="130000"/>
                </a:schemeClr>
              </a:solidFill>
            </a:endParaRPr>
          </a:p>
        </p:txBody>
      </p:sp>
      <p:sp>
        <p:nvSpPr>
          <p:cNvPr id="28675" name="Rectangle 3"/>
          <p:cNvSpPr>
            <a:spLocks noGrp="1" noChangeArrowheads="1"/>
          </p:cNvSpPr>
          <p:nvPr>
            <p:ph idx="1"/>
          </p:nvPr>
        </p:nvSpPr>
        <p:spPr/>
        <p:txBody>
          <a:bodyPr/>
          <a:lstStyle/>
          <a:p>
            <a:pPr eaLnBrk="1" hangingPunct="1"/>
            <a:r>
              <a:rPr lang="en-US" altLang="en-US" dirty="0" smtClean="0"/>
              <a:t>A call option is an option to buy a certain asset by a certain date for a certain price (the strike price)</a:t>
            </a:r>
          </a:p>
          <a:p>
            <a:pPr eaLnBrk="1" hangingPunct="1"/>
            <a:r>
              <a:rPr lang="en-US" altLang="en-US" dirty="0" smtClean="0"/>
              <a:t>A put option is an option to sell a certain asset by a certain date for a certain price (the strike price/exercise price)</a:t>
            </a:r>
            <a:endParaRPr lang="en-US" altLang="en-US" i="1" dirty="0" smtClean="0"/>
          </a:p>
          <a:p>
            <a:pPr eaLnBrk="1" hangingPunct="1"/>
            <a:endParaRPr lang="en-US" altLang="en-US" dirty="0" smtClean="0"/>
          </a:p>
        </p:txBody>
      </p:sp>
      <p:sp>
        <p:nvSpPr>
          <p:cNvPr id="2867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smtClean="0">
              <a:latin typeface="Arial" panose="020B0604020202020204" pitchFamily="34" charset="0"/>
              <a:cs typeface="Arial" panose="020B0604020202020204" pitchFamily="34" charset="0"/>
            </a:endParaRPr>
          </a:p>
        </p:txBody>
      </p:sp>
      <p:sp>
        <p:nvSpPr>
          <p:cNvPr id="2867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003DB6C7-305E-4CA6-B6EA-6DCE2A1BF40B}" type="slidenum">
              <a:rPr lang="en-US" altLang="en-US" sz="1400">
                <a:latin typeface="Arial" panose="020B0604020202020204" pitchFamily="34" charset="0"/>
              </a:rPr>
              <a:pPr eaLnBrk="1" hangingPunct="1">
                <a:spcBef>
                  <a:spcPct val="0"/>
                </a:spcBef>
                <a:buFontTx/>
                <a:buNone/>
              </a:pPr>
              <a:t>39</a:t>
            </a:fld>
            <a:endParaRPr lang="en-US" altLang="en-US" sz="1400">
              <a:latin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CA" altLang="en-US" smtClean="0"/>
              <a:t>Why Derivatives Are Important</a:t>
            </a:r>
            <a:endParaRPr lang="en-US" altLang="en-US" smtClean="0"/>
          </a:p>
        </p:txBody>
      </p:sp>
      <p:sp>
        <p:nvSpPr>
          <p:cNvPr id="7171" name="Content Placeholder 2"/>
          <p:cNvSpPr>
            <a:spLocks noGrp="1"/>
          </p:cNvSpPr>
          <p:nvPr>
            <p:ph idx="1"/>
          </p:nvPr>
        </p:nvSpPr>
        <p:spPr>
          <a:xfrm>
            <a:off x="685800" y="1981200"/>
            <a:ext cx="7772400" cy="4281488"/>
          </a:xfrm>
        </p:spPr>
        <p:txBody>
          <a:bodyPr/>
          <a:lstStyle/>
          <a:p>
            <a:r>
              <a:rPr lang="en-CA" altLang="en-US" sz="2400" dirty="0" smtClean="0"/>
              <a:t>Derivatives play a key role in transferring risks in the economy</a:t>
            </a:r>
          </a:p>
          <a:p>
            <a:r>
              <a:rPr lang="en-CA" altLang="en-US" sz="2400" dirty="0" smtClean="0"/>
              <a:t>The underlying assets include stocks, currencies, interest rates, commodities, debt instruments, electricity, insurance payouts, the weather, </a:t>
            </a:r>
            <a:r>
              <a:rPr lang="en-CA" altLang="en-US" sz="2400" dirty="0" err="1" smtClean="0"/>
              <a:t>etc</a:t>
            </a:r>
            <a:endParaRPr lang="en-CA" altLang="en-US" sz="2400" dirty="0" smtClean="0"/>
          </a:p>
          <a:p>
            <a:r>
              <a:rPr lang="en-CA" altLang="en-US" sz="2400" dirty="0" smtClean="0"/>
              <a:t>Many financial transactions have embedded derivatives</a:t>
            </a:r>
          </a:p>
          <a:p>
            <a:r>
              <a:rPr lang="en-CA" altLang="en-US" sz="2400" dirty="0" smtClean="0"/>
              <a:t>The real options approach to assessing  capital investment decisions has become widely accepted</a:t>
            </a:r>
          </a:p>
          <a:p>
            <a:pPr>
              <a:buFontTx/>
              <a:buNone/>
            </a:pPr>
            <a:endParaRPr lang="en-US" altLang="en-US" sz="2400" dirty="0" smtClean="0"/>
          </a:p>
        </p:txBody>
      </p:sp>
      <p:sp>
        <p:nvSpPr>
          <p:cNvPr id="7172"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smtClean="0">
              <a:latin typeface="Arial" panose="020B0604020202020204" pitchFamily="34" charset="0"/>
              <a:cs typeface="Arial" panose="020B0604020202020204" pitchFamily="34" charset="0"/>
            </a:endParaRPr>
          </a:p>
        </p:txBody>
      </p:sp>
      <p:sp>
        <p:nvSpPr>
          <p:cNvPr id="717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F09D64D6-8F5F-45AD-A685-38AF9F4BCC7B}" type="slidenum">
              <a:rPr lang="en-US" altLang="en-US" sz="1400">
                <a:latin typeface="Arial" panose="020B0604020202020204" pitchFamily="34" charset="0"/>
              </a:rPr>
              <a:pPr eaLnBrk="1" hangingPunct="1">
                <a:spcBef>
                  <a:spcPct val="0"/>
                </a:spcBef>
                <a:buFontTx/>
                <a:buNone/>
              </a:pPr>
              <a:t>4</a:t>
            </a:fld>
            <a:endParaRPr lang="en-US" altLang="en-US" sz="1400">
              <a:latin typeface="Arial" panose="020B0604020202020204"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a:bodyPr>
          <a:lstStyle/>
          <a:p>
            <a:pPr eaLnBrk="1" fontAlgn="auto" hangingPunct="1">
              <a:spcAft>
                <a:spcPts val="0"/>
              </a:spcAft>
              <a:defRPr/>
            </a:pPr>
            <a:r>
              <a:rPr lang="en-US" dirty="0">
                <a:solidFill>
                  <a:schemeClr val="tx2">
                    <a:satMod val="130000"/>
                  </a:schemeClr>
                </a:solidFill>
              </a:rPr>
              <a:t>American </a:t>
            </a:r>
            <a:r>
              <a:rPr lang="en-US" dirty="0" err="1">
                <a:solidFill>
                  <a:schemeClr val="tx2">
                    <a:satMod val="130000"/>
                  </a:schemeClr>
                </a:solidFill>
              </a:rPr>
              <a:t>vs</a:t>
            </a:r>
            <a:r>
              <a:rPr lang="en-US" dirty="0">
                <a:solidFill>
                  <a:schemeClr val="tx2">
                    <a:satMod val="130000"/>
                  </a:schemeClr>
                </a:solidFill>
              </a:rPr>
              <a:t> European Options</a:t>
            </a:r>
          </a:p>
        </p:txBody>
      </p:sp>
      <p:sp>
        <p:nvSpPr>
          <p:cNvPr id="29699" name="Rectangle 3"/>
          <p:cNvSpPr>
            <a:spLocks noGrp="1" noChangeArrowheads="1"/>
          </p:cNvSpPr>
          <p:nvPr>
            <p:ph idx="1"/>
          </p:nvPr>
        </p:nvSpPr>
        <p:spPr/>
        <p:txBody>
          <a:bodyPr/>
          <a:lstStyle/>
          <a:p>
            <a:pPr eaLnBrk="1" hangingPunct="1"/>
            <a:r>
              <a:rPr lang="en-US" altLang="en-US" dirty="0" smtClean="0"/>
              <a:t>An American option can be exercised at any time during its life</a:t>
            </a:r>
          </a:p>
          <a:p>
            <a:pPr eaLnBrk="1" hangingPunct="1"/>
            <a:r>
              <a:rPr lang="en-US" altLang="en-US" dirty="0" smtClean="0"/>
              <a:t>A European option can be exercised only at maturity </a:t>
            </a:r>
          </a:p>
          <a:p>
            <a:pPr eaLnBrk="1" hangingPunct="1"/>
            <a:r>
              <a:rPr lang="en-US" altLang="en-US" dirty="0" smtClean="0"/>
              <a:t>Eurodollar / Eurobond=?</a:t>
            </a:r>
          </a:p>
        </p:txBody>
      </p:sp>
      <p:sp>
        <p:nvSpPr>
          <p:cNvPr id="2970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smtClean="0">
              <a:latin typeface="Arial" panose="020B0604020202020204" pitchFamily="34" charset="0"/>
              <a:cs typeface="Arial" panose="020B0604020202020204" pitchFamily="34" charset="0"/>
            </a:endParaRPr>
          </a:p>
        </p:txBody>
      </p:sp>
      <p:sp>
        <p:nvSpPr>
          <p:cNvPr id="297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39AF12ED-86B5-4F29-A2EC-BB2A3114F3C2}" type="slidenum">
              <a:rPr lang="en-US" altLang="en-US" sz="1400">
                <a:latin typeface="Arial" panose="020B0604020202020204" pitchFamily="34" charset="0"/>
              </a:rPr>
              <a:pPr eaLnBrk="1" hangingPunct="1">
                <a:spcBef>
                  <a:spcPct val="0"/>
                </a:spcBef>
                <a:buFontTx/>
                <a:buNone/>
              </a:pPr>
              <a:t>40</a:t>
            </a:fld>
            <a:endParaRPr lang="en-US" altLang="en-US" sz="140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barn(inVertical)">
                                      <p:cBhvr>
                                        <p:cTn id="7" dur="500"/>
                                        <p:tgtEl>
                                          <p:spTgt spid="29699">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29699">
                                            <p:txEl>
                                              <p:pRg st="1" end="1"/>
                                            </p:txEl>
                                          </p:spTgt>
                                        </p:tgtEl>
                                        <p:attrNameLst>
                                          <p:attrName>style.visibility</p:attrName>
                                        </p:attrNameLst>
                                      </p:cBhvr>
                                      <p:to>
                                        <p:strVal val="visible"/>
                                      </p:to>
                                    </p:set>
                                    <p:animEffect transition="in" filter="wipe(down)">
                                      <p:cBhvr>
                                        <p:cTn id="10" dur="500"/>
                                        <p:tgtEl>
                                          <p:spTgt spid="2969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29699">
                                            <p:txEl>
                                              <p:pRg st="2" end="2"/>
                                            </p:txEl>
                                          </p:spTgt>
                                        </p:tgtEl>
                                        <p:attrNameLst>
                                          <p:attrName>style.visibility</p:attrName>
                                        </p:attrNameLst>
                                      </p:cBhvr>
                                      <p:to>
                                        <p:strVal val="visible"/>
                                      </p:to>
                                    </p:set>
                                    <p:animEffect transition="in" filter="circle(in)">
                                      <p:cBhvr>
                                        <p:cTn id="15" dur="2000"/>
                                        <p:tgtEl>
                                          <p:spTgt spid="296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2400" dirty="0" smtClean="0">
                <a:solidFill>
                  <a:schemeClr val="tx2">
                    <a:satMod val="130000"/>
                  </a:schemeClr>
                </a:solidFill>
              </a:rPr>
              <a:t>Google Call Option Prices from CBOE (May 8, 2013; Stock Price is bid 871.23, offer 871.37);</a:t>
            </a:r>
            <a:r>
              <a:rPr lang="en-US" sz="2000" dirty="0" smtClean="0">
                <a:solidFill>
                  <a:schemeClr val="tx2">
                    <a:satMod val="130000"/>
                  </a:schemeClr>
                </a:solidFill>
              </a:rPr>
              <a:t> See Table 1.2 page 9</a:t>
            </a:r>
            <a:endParaRPr lang="en-US" sz="2000" dirty="0">
              <a:solidFill>
                <a:schemeClr val="tx2">
                  <a:satMod val="130000"/>
                </a:schemeClr>
              </a:solidFill>
            </a:endParaRPr>
          </a:p>
        </p:txBody>
      </p:sp>
      <p:sp>
        <p:nvSpPr>
          <p:cNvPr id="307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06A3BE32-41F1-4A98-A1A0-EC81DFB8F981}" type="slidenum">
              <a:rPr lang="en-US" altLang="en-US" sz="1400">
                <a:latin typeface="Arial" panose="020B0604020202020204" pitchFamily="34" charset="0"/>
              </a:rPr>
              <a:pPr eaLnBrk="1" hangingPunct="1">
                <a:spcBef>
                  <a:spcPct val="0"/>
                </a:spcBef>
                <a:buFontTx/>
                <a:buNone/>
              </a:pPr>
              <a:t>41</a:t>
            </a:fld>
            <a:endParaRPr lang="en-US" altLang="en-US" sz="1400">
              <a:latin typeface="Arial" panose="020B0604020202020204" pitchFamily="34" charset="0"/>
            </a:endParaRPr>
          </a:p>
        </p:txBody>
      </p:sp>
      <p:graphicFrame>
        <p:nvGraphicFramePr>
          <p:cNvPr id="5" name="Group 1142"/>
          <p:cNvGraphicFramePr>
            <a:graphicFrameLocks/>
          </p:cNvGraphicFramePr>
          <p:nvPr>
            <p:extLst>
              <p:ext uri="{D42A27DB-BD31-4B8C-83A1-F6EECF244321}">
                <p14:modId xmlns:p14="http://schemas.microsoft.com/office/powerpoint/2010/main" val="3718418237"/>
              </p:ext>
            </p:extLst>
          </p:nvPr>
        </p:nvGraphicFramePr>
        <p:xfrm>
          <a:off x="246063" y="1904999"/>
          <a:ext cx="4402137" cy="2547018"/>
        </p:xfrm>
        <a:graphic>
          <a:graphicData uri="http://schemas.openxmlformats.org/drawingml/2006/table">
            <a:tbl>
              <a:tblPr/>
              <a:tblGrid>
                <a:gridCol w="532126">
                  <a:extLst>
                    <a:ext uri="{9D8B030D-6E8A-4147-A177-3AD203B41FA5}">
                      <a16:colId xmlns="" xmlns:a16="http://schemas.microsoft.com/office/drawing/2014/main" val="20000"/>
                    </a:ext>
                  </a:extLst>
                </a:gridCol>
                <a:gridCol w="628877">
                  <a:extLst>
                    <a:ext uri="{9D8B030D-6E8A-4147-A177-3AD203B41FA5}">
                      <a16:colId xmlns="" xmlns:a16="http://schemas.microsoft.com/office/drawing/2014/main" val="20001"/>
                    </a:ext>
                  </a:extLst>
                </a:gridCol>
                <a:gridCol w="619637">
                  <a:extLst>
                    <a:ext uri="{9D8B030D-6E8A-4147-A177-3AD203B41FA5}">
                      <a16:colId xmlns="" xmlns:a16="http://schemas.microsoft.com/office/drawing/2014/main" val="20002"/>
                    </a:ext>
                  </a:extLst>
                </a:gridCol>
                <a:gridCol w="638118">
                  <a:extLst>
                    <a:ext uri="{9D8B030D-6E8A-4147-A177-3AD203B41FA5}">
                      <a16:colId xmlns="" xmlns:a16="http://schemas.microsoft.com/office/drawing/2014/main" val="20003"/>
                    </a:ext>
                  </a:extLst>
                </a:gridCol>
                <a:gridCol w="677251">
                  <a:extLst>
                    <a:ext uri="{9D8B030D-6E8A-4147-A177-3AD203B41FA5}">
                      <a16:colId xmlns="" xmlns:a16="http://schemas.microsoft.com/office/drawing/2014/main" val="20004"/>
                    </a:ext>
                  </a:extLst>
                </a:gridCol>
                <a:gridCol w="628877">
                  <a:extLst>
                    <a:ext uri="{9D8B030D-6E8A-4147-A177-3AD203B41FA5}">
                      <a16:colId xmlns="" xmlns:a16="http://schemas.microsoft.com/office/drawing/2014/main" val="20005"/>
                    </a:ext>
                  </a:extLst>
                </a:gridCol>
                <a:gridCol w="677251">
                  <a:extLst>
                    <a:ext uri="{9D8B030D-6E8A-4147-A177-3AD203B41FA5}">
                      <a16:colId xmlns="" xmlns:a16="http://schemas.microsoft.com/office/drawing/2014/main" val="20006"/>
                    </a:ext>
                  </a:extLst>
                </a:gridCol>
              </a:tblGrid>
              <a:tr h="686912">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100" b="0" i="0" u="none" strike="noStrike" cap="none" normalizeH="0" baseline="0" dirty="0" smtClean="0">
                          <a:ln>
                            <a:noFill/>
                          </a:ln>
                          <a:solidFill>
                            <a:schemeClr val="tx1"/>
                          </a:solidFill>
                          <a:effectLst/>
                          <a:latin typeface="Arial" charset="0"/>
                        </a:rPr>
                        <a:t>Strike Price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100" b="0" i="0" u="none" strike="noStrike" cap="none" normalizeH="0" baseline="0" dirty="0" smtClean="0">
                          <a:ln>
                            <a:noFill/>
                          </a:ln>
                          <a:solidFill>
                            <a:schemeClr val="tx1"/>
                          </a:solidFill>
                          <a:effectLst/>
                          <a:latin typeface="Arial" charset="0"/>
                        </a:rPr>
                        <a:t>Jun 2013 Bid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Jun 2013 Offer/Ask</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Sep 2013 </a:t>
                      </a:r>
                      <a:r>
                        <a:rPr kumimoji="0" lang="en-US" sz="1100" b="0" i="0" u="none" strike="noStrike" cap="none" normalizeH="0" baseline="0" dirty="0" smtClean="0">
                          <a:ln>
                            <a:noFill/>
                          </a:ln>
                          <a:solidFill>
                            <a:schemeClr val="tx1"/>
                          </a:solidFill>
                          <a:effectLst/>
                          <a:latin typeface="Arial" charset="0"/>
                        </a:rPr>
                        <a:t>Bid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100" b="0" i="0" u="none" strike="noStrike" cap="none" normalizeH="0" baseline="0" dirty="0" smtClean="0">
                          <a:ln>
                            <a:noFill/>
                          </a:ln>
                          <a:solidFill>
                            <a:schemeClr val="tx1"/>
                          </a:solidFill>
                          <a:effectLst/>
                          <a:latin typeface="Arial" charset="0"/>
                        </a:rPr>
                        <a:t>Sep 2013 Offer/Ask</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Dec 2013 Bid</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Dec 2013</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Offer/Ask</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0"/>
                  </a:ext>
                </a:extLst>
              </a:tr>
              <a:tr h="291915">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820</a:t>
                      </a:r>
                      <a:endParaRPr kumimoji="0" lang="en-US" sz="11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56.00</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57.50</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76.00</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77.80</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88.00</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90.30</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1"/>
                  </a:ext>
                </a:extLst>
              </a:tr>
              <a:tr h="291915">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840</a:t>
                      </a:r>
                      <a:endParaRPr kumimoji="0" lang="en-US" sz="11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39.50</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40.70</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62.90</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63.90</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75.70</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78.00</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2"/>
                  </a:ext>
                </a:extLst>
              </a:tr>
              <a:tr h="291915">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860</a:t>
                      </a:r>
                      <a:endParaRPr kumimoji="0" lang="en-US" sz="11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25.70</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26.50</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51.20</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100" b="0" i="0" u="none" strike="noStrike" cap="none" normalizeH="0" baseline="0" dirty="0" smtClean="0">
                          <a:ln>
                            <a:noFill/>
                          </a:ln>
                          <a:solidFill>
                            <a:schemeClr val="tx1"/>
                          </a:solidFill>
                          <a:effectLst/>
                          <a:latin typeface="Arial" charset="0"/>
                        </a:rPr>
                        <a:t>52.30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65.10</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66.40</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3"/>
                  </a:ext>
                </a:extLst>
              </a:tr>
              <a:tr h="291915">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rgbClr val="FF0000"/>
                          </a:solidFill>
                          <a:effectLst/>
                          <a:latin typeface="Arial" charset="0"/>
                        </a:rPr>
                        <a:t>880</a:t>
                      </a:r>
                      <a:endParaRPr kumimoji="0" lang="en-US" sz="1100" b="0" i="0" u="none" strike="noStrike" cap="none" normalizeH="0" baseline="0" dirty="0" smtClean="0">
                        <a:ln>
                          <a:noFill/>
                        </a:ln>
                        <a:solidFill>
                          <a:srgbClr val="FF0000"/>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15.00</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15.60</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41.00</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41.60</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55.00</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rgbClr val="FF0000"/>
                          </a:solidFill>
                          <a:effectLst/>
                          <a:latin typeface="Arial" charset="0"/>
                        </a:rPr>
                        <a:t>56.30</a:t>
                      </a:r>
                      <a:endParaRPr kumimoji="0" lang="en-US" sz="1100" b="0" i="0" u="none" strike="noStrike" cap="none" normalizeH="0" baseline="0" dirty="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4"/>
                  </a:ext>
                </a:extLst>
              </a:tr>
              <a:tr h="291915">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900</a:t>
                      </a:r>
                      <a:endParaRPr kumimoji="0" lang="en-US" sz="11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   7.90 </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   8.40</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32.10</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32.80</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45.90</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47.20</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5"/>
                  </a:ext>
                </a:extLst>
              </a:tr>
              <a:tr h="291915">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920</a:t>
                      </a:r>
                      <a:endParaRPr kumimoji="0" lang="en-US" sz="11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err="1" smtClean="0">
                          <a:ln>
                            <a:noFill/>
                          </a:ln>
                          <a:solidFill>
                            <a:schemeClr val="tx1"/>
                          </a:solidFill>
                          <a:effectLst/>
                          <a:latin typeface="Arial" charset="0"/>
                        </a:rPr>
                        <a:t>n.a</a:t>
                      </a:r>
                      <a:r>
                        <a:rPr kumimoji="0" lang="en-CA" sz="1100" b="0" i="0" u="none" strike="noStrike" cap="none" normalizeH="0" baseline="0" dirty="0" smtClean="0">
                          <a:ln>
                            <a:noFill/>
                          </a:ln>
                          <a:solidFill>
                            <a:schemeClr val="tx1"/>
                          </a:solidFill>
                          <a:effectLst/>
                          <a:latin typeface="Arial" charset="0"/>
                        </a:rPr>
                        <a:t>.</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err="1" smtClean="0">
                          <a:ln>
                            <a:noFill/>
                          </a:ln>
                          <a:solidFill>
                            <a:schemeClr val="tx1"/>
                          </a:solidFill>
                          <a:effectLst/>
                          <a:latin typeface="Arial" charset="0"/>
                        </a:rPr>
                        <a:t>n.a</a:t>
                      </a:r>
                      <a:r>
                        <a:rPr kumimoji="0" lang="en-CA" sz="1100" b="0" i="0" u="none" strike="noStrike" cap="none" normalizeH="0" baseline="0" dirty="0" smtClean="0">
                          <a:ln>
                            <a:noFill/>
                          </a:ln>
                          <a:solidFill>
                            <a:schemeClr val="tx1"/>
                          </a:solidFill>
                          <a:effectLst/>
                          <a:latin typeface="Arial" charset="0"/>
                        </a:rPr>
                        <a:t>.</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24.80</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25.60</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37.90</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100" b="0" i="0" u="none" strike="noStrike" cap="none" normalizeH="0" baseline="0" dirty="0" smtClean="0">
                          <a:ln>
                            <a:noFill/>
                          </a:ln>
                          <a:solidFill>
                            <a:schemeClr val="tx1"/>
                          </a:solidFill>
                          <a:effectLst/>
                          <a:latin typeface="Arial" charset="0"/>
                        </a:rPr>
                        <a:t>39.40</a:t>
                      </a:r>
                      <a:endParaRPr kumimoji="0" lang="en-US" sz="11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6"/>
                  </a:ext>
                </a:extLst>
              </a:tr>
            </a:tbl>
          </a:graphicData>
        </a:graphic>
      </p:graphicFrame>
      <p:sp>
        <p:nvSpPr>
          <p:cNvPr id="3" name="TextBox 2"/>
          <p:cNvSpPr txBox="1"/>
          <p:nvPr/>
        </p:nvSpPr>
        <p:spPr>
          <a:xfrm>
            <a:off x="4800600" y="1888609"/>
            <a:ext cx="3657600" cy="3170099"/>
          </a:xfrm>
          <a:prstGeom prst="rect">
            <a:avLst/>
          </a:prstGeom>
          <a:noFill/>
        </p:spPr>
        <p:txBody>
          <a:bodyPr wrap="square" rtlCol="0">
            <a:spAutoFit/>
          </a:bodyPr>
          <a:lstStyle/>
          <a:p>
            <a:r>
              <a:rPr lang="en-US" sz="1400" dirty="0" smtClean="0">
                <a:solidFill>
                  <a:srgbClr val="FF0000"/>
                </a:solidFill>
                <a:latin typeface="Wingdings" panose="05000000000000000000" pitchFamily="2" charset="2"/>
              </a:rPr>
              <a:t>Ü</a:t>
            </a:r>
            <a:r>
              <a:rPr lang="en-US" sz="1400" dirty="0" smtClean="0">
                <a:solidFill>
                  <a:srgbClr val="FF0000"/>
                </a:solidFill>
              </a:rPr>
              <a:t>880$ Cost : 56,30</a:t>
            </a:r>
          </a:p>
          <a:p>
            <a:r>
              <a:rPr lang="en-US" sz="1400" dirty="0" smtClean="0"/>
              <a:t>1 option contract = 100 share</a:t>
            </a:r>
          </a:p>
          <a:p>
            <a:r>
              <a:rPr lang="en-US" sz="1400" dirty="0" smtClean="0"/>
              <a:t>56,30 x 100 = 5.630 $</a:t>
            </a:r>
          </a:p>
          <a:p>
            <a:endParaRPr lang="en-US" sz="1400" dirty="0"/>
          </a:p>
          <a:p>
            <a:r>
              <a:rPr lang="en-US" sz="1400" dirty="0" smtClean="0"/>
              <a:t>Profit occurs above 880$</a:t>
            </a:r>
          </a:p>
          <a:p>
            <a:endParaRPr lang="en-US" sz="1400" dirty="0"/>
          </a:p>
          <a:p>
            <a:r>
              <a:rPr lang="en-US" sz="1400" dirty="0" smtClean="0"/>
              <a:t>@1.000 $</a:t>
            </a:r>
          </a:p>
          <a:p>
            <a:r>
              <a:rPr lang="en-US" sz="1400" dirty="0" smtClean="0"/>
              <a:t>Payoff =&gt; 1.000 – 880 = 120$</a:t>
            </a:r>
          </a:p>
          <a:p>
            <a:r>
              <a:rPr lang="en-US" sz="1400" dirty="0" smtClean="0"/>
              <a:t>120$ x 100 share = 12.000 $</a:t>
            </a:r>
          </a:p>
          <a:p>
            <a:endParaRPr lang="en-US" sz="1400" dirty="0"/>
          </a:p>
          <a:p>
            <a:r>
              <a:rPr lang="en-US" sz="1400" dirty="0" smtClean="0"/>
              <a:t>Profit = 12.000 – 5.630 = 6.370$</a:t>
            </a:r>
          </a:p>
          <a:p>
            <a:endParaRPr lang="en-US" sz="1400" dirty="0"/>
          </a:p>
          <a:p>
            <a:endParaRPr lang="en-US" sz="1400" dirty="0"/>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2400" dirty="0" smtClean="0">
                <a:solidFill>
                  <a:schemeClr val="tx2">
                    <a:satMod val="130000"/>
                  </a:schemeClr>
                </a:solidFill>
              </a:rPr>
              <a:t>Google Put Option Prices from CBOE (May 8, 2013; Stock Price is bid 871.23, offer 871.37); See Table 1.3 page 9</a:t>
            </a:r>
            <a:endParaRPr lang="en-US" sz="2400" dirty="0"/>
          </a:p>
        </p:txBody>
      </p:sp>
      <p:sp>
        <p:nvSpPr>
          <p:cNvPr id="317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013E3AEB-C598-423F-B315-F9DC763D3EF9}" type="slidenum">
              <a:rPr lang="en-US" altLang="en-US" sz="1400">
                <a:latin typeface="Arial" panose="020B0604020202020204" pitchFamily="34" charset="0"/>
              </a:rPr>
              <a:pPr eaLnBrk="1" hangingPunct="1">
                <a:spcBef>
                  <a:spcPct val="0"/>
                </a:spcBef>
                <a:buFontTx/>
                <a:buNone/>
              </a:pPr>
              <a:t>42</a:t>
            </a:fld>
            <a:endParaRPr lang="en-US" altLang="en-US" sz="1400">
              <a:latin typeface="Arial" panose="020B0604020202020204" pitchFamily="34" charset="0"/>
            </a:endParaRPr>
          </a:p>
        </p:txBody>
      </p:sp>
      <p:graphicFrame>
        <p:nvGraphicFramePr>
          <p:cNvPr id="5" name="Group 1142"/>
          <p:cNvGraphicFramePr>
            <a:graphicFrameLocks/>
          </p:cNvGraphicFramePr>
          <p:nvPr>
            <p:extLst>
              <p:ext uri="{D42A27DB-BD31-4B8C-83A1-F6EECF244321}">
                <p14:modId xmlns:p14="http://schemas.microsoft.com/office/powerpoint/2010/main" val="805854423"/>
              </p:ext>
            </p:extLst>
          </p:nvPr>
        </p:nvGraphicFramePr>
        <p:xfrm>
          <a:off x="381005" y="2105173"/>
          <a:ext cx="4648195" cy="2322576"/>
        </p:xfrm>
        <a:graphic>
          <a:graphicData uri="http://schemas.openxmlformats.org/drawingml/2006/table">
            <a:tbl>
              <a:tblPr/>
              <a:tblGrid>
                <a:gridCol w="561870">
                  <a:extLst>
                    <a:ext uri="{9D8B030D-6E8A-4147-A177-3AD203B41FA5}">
                      <a16:colId xmlns="" xmlns:a16="http://schemas.microsoft.com/office/drawing/2014/main" val="20000"/>
                    </a:ext>
                  </a:extLst>
                </a:gridCol>
                <a:gridCol w="664028">
                  <a:extLst>
                    <a:ext uri="{9D8B030D-6E8A-4147-A177-3AD203B41FA5}">
                      <a16:colId xmlns="" xmlns:a16="http://schemas.microsoft.com/office/drawing/2014/main" val="20001"/>
                    </a:ext>
                  </a:extLst>
                </a:gridCol>
                <a:gridCol w="654272">
                  <a:extLst>
                    <a:ext uri="{9D8B030D-6E8A-4147-A177-3AD203B41FA5}">
                      <a16:colId xmlns="" xmlns:a16="http://schemas.microsoft.com/office/drawing/2014/main" val="20002"/>
                    </a:ext>
                  </a:extLst>
                </a:gridCol>
                <a:gridCol w="673785">
                  <a:extLst>
                    <a:ext uri="{9D8B030D-6E8A-4147-A177-3AD203B41FA5}">
                      <a16:colId xmlns="" xmlns:a16="http://schemas.microsoft.com/office/drawing/2014/main" val="20003"/>
                    </a:ext>
                  </a:extLst>
                </a:gridCol>
                <a:gridCol w="715106">
                  <a:extLst>
                    <a:ext uri="{9D8B030D-6E8A-4147-A177-3AD203B41FA5}">
                      <a16:colId xmlns="" xmlns:a16="http://schemas.microsoft.com/office/drawing/2014/main" val="20004"/>
                    </a:ext>
                  </a:extLst>
                </a:gridCol>
                <a:gridCol w="664028">
                  <a:extLst>
                    <a:ext uri="{9D8B030D-6E8A-4147-A177-3AD203B41FA5}">
                      <a16:colId xmlns="" xmlns:a16="http://schemas.microsoft.com/office/drawing/2014/main" val="20005"/>
                    </a:ext>
                  </a:extLst>
                </a:gridCol>
                <a:gridCol w="715106">
                  <a:extLst>
                    <a:ext uri="{9D8B030D-6E8A-4147-A177-3AD203B41FA5}">
                      <a16:colId xmlns="" xmlns:a16="http://schemas.microsoft.com/office/drawing/2014/main" val="20006"/>
                    </a:ext>
                  </a:extLst>
                </a:gridCol>
              </a:tblGrid>
              <a:tr h="55682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200" b="0" i="0" u="none" strike="noStrike" cap="none" normalizeH="0" baseline="0" dirty="0" smtClean="0">
                          <a:ln>
                            <a:noFill/>
                          </a:ln>
                          <a:solidFill>
                            <a:schemeClr val="tx1"/>
                          </a:solidFill>
                          <a:effectLst/>
                          <a:latin typeface="Arial" charset="0"/>
                        </a:rPr>
                        <a:t>Strike Price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200" b="0" i="0" u="none" strike="noStrike" cap="none" normalizeH="0" baseline="0" dirty="0" smtClean="0">
                          <a:ln>
                            <a:noFill/>
                          </a:ln>
                          <a:solidFill>
                            <a:schemeClr val="tx1"/>
                          </a:solidFill>
                          <a:effectLst/>
                          <a:latin typeface="Arial" charset="0"/>
                        </a:rPr>
                        <a:t>Jun 2013 Bid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Jun 2013 Offer</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Sep 2013 </a:t>
                      </a:r>
                      <a:r>
                        <a:rPr kumimoji="0" lang="en-US" sz="1200" b="0" i="0" u="none" strike="noStrike" cap="none" normalizeH="0" baseline="0" dirty="0" smtClean="0">
                          <a:ln>
                            <a:noFill/>
                          </a:ln>
                          <a:solidFill>
                            <a:schemeClr val="tx1"/>
                          </a:solidFill>
                          <a:effectLst/>
                          <a:latin typeface="Arial" charset="0"/>
                        </a:rPr>
                        <a:t>Bid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200" b="0" i="0" u="none" strike="noStrike" cap="none" normalizeH="0" baseline="0" dirty="0" smtClean="0">
                          <a:ln>
                            <a:noFill/>
                          </a:ln>
                          <a:solidFill>
                            <a:schemeClr val="tx1"/>
                          </a:solidFill>
                          <a:effectLst/>
                          <a:latin typeface="Arial" charset="0"/>
                        </a:rPr>
                        <a:t>Sep 2013 Offer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Dec 2013 Bid</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Dec 2013</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Offer</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0"/>
                  </a:ext>
                </a:extLst>
              </a:tr>
              <a:tr h="263523">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820</a:t>
                      </a:r>
                      <a:endParaRPr kumimoji="0" lang="en-US" sz="12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5.00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5.50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24.20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24.90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36.20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37.50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1"/>
                  </a:ext>
                </a:extLst>
              </a:tr>
              <a:tr h="263523">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rgbClr val="FF0000"/>
                          </a:solidFill>
                          <a:effectLst/>
                          <a:latin typeface="Arial" charset="0"/>
                        </a:rPr>
                        <a:t>840</a:t>
                      </a:r>
                      <a:endParaRPr kumimoji="0" lang="en-US" sz="1200" b="0" i="0" u="none" strike="noStrike" cap="none" normalizeH="0" baseline="0" dirty="0" smtClean="0">
                        <a:ln>
                          <a:noFill/>
                        </a:ln>
                        <a:solidFill>
                          <a:srgbClr val="FF0000"/>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8.40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8.90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31.00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rgbClr val="FF0000"/>
                          </a:solidFill>
                          <a:effectLst/>
                          <a:latin typeface="Arial" charset="0"/>
                        </a:rPr>
                        <a:t>31.80</a:t>
                      </a:r>
                      <a:endParaRPr kumimoji="0" lang="en-US" sz="1200" b="0" i="0" u="none" strike="noStrike" cap="none" normalizeH="0" baseline="0" dirty="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43.90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45.10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2"/>
                  </a:ext>
                </a:extLst>
              </a:tr>
              <a:tr h="263523">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860</a:t>
                      </a:r>
                      <a:endParaRPr kumimoji="0" lang="en-US" sz="12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14.30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14.80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39.20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40.10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52.60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53.90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3"/>
                  </a:ext>
                </a:extLst>
              </a:tr>
              <a:tr h="271546">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880</a:t>
                      </a:r>
                      <a:endParaRPr kumimoji="0" lang="en-US" sz="12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23.40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24.40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48.80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49.80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62.40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63.70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4"/>
                  </a:ext>
                </a:extLst>
              </a:tr>
              <a:tr h="271546">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900</a:t>
                      </a:r>
                      <a:endParaRPr kumimoji="0" lang="en-US" sz="12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36.20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37.30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59.20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60.90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73.40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75.00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5"/>
                  </a:ext>
                </a:extLst>
              </a:tr>
              <a:tr h="271546">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920</a:t>
                      </a:r>
                      <a:endParaRPr kumimoji="0" lang="en-US" sz="12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err="1" smtClean="0">
                          <a:ln>
                            <a:noFill/>
                          </a:ln>
                          <a:solidFill>
                            <a:schemeClr val="tx1"/>
                          </a:solidFill>
                          <a:effectLst/>
                          <a:latin typeface="Arial" charset="0"/>
                        </a:rPr>
                        <a:t>n.a</a:t>
                      </a:r>
                      <a:r>
                        <a:rPr kumimoji="0" lang="en-CA" sz="1200" b="0" i="0" u="none" strike="noStrike" cap="none" normalizeH="0" baseline="0" dirty="0" smtClean="0">
                          <a:ln>
                            <a:noFill/>
                          </a:ln>
                          <a:solidFill>
                            <a:schemeClr val="tx1"/>
                          </a:solidFill>
                          <a:effectLst/>
                          <a:latin typeface="Arial" charset="0"/>
                        </a:rPr>
                        <a:t>.</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err="1" smtClean="0">
                          <a:ln>
                            <a:noFill/>
                          </a:ln>
                          <a:solidFill>
                            <a:schemeClr val="tx1"/>
                          </a:solidFill>
                          <a:effectLst/>
                          <a:latin typeface="Arial" charset="0"/>
                        </a:rPr>
                        <a:t>n.a</a:t>
                      </a:r>
                      <a:r>
                        <a:rPr kumimoji="0" lang="en-CA" sz="1200" b="0" i="0" u="none" strike="noStrike" cap="none" normalizeH="0" baseline="0" dirty="0" smtClean="0">
                          <a:ln>
                            <a:noFill/>
                          </a:ln>
                          <a:solidFill>
                            <a:schemeClr val="tx1"/>
                          </a:solidFill>
                          <a:effectLst/>
                          <a:latin typeface="Arial" charset="0"/>
                        </a:rPr>
                        <a:t>.</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71.60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73.50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85.50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CA" sz="1200" b="0" i="0" u="none" strike="noStrike" cap="none" normalizeH="0" baseline="0" dirty="0" smtClean="0">
                          <a:ln>
                            <a:noFill/>
                          </a:ln>
                          <a:solidFill>
                            <a:schemeClr val="tx1"/>
                          </a:solidFill>
                          <a:effectLst/>
                          <a:latin typeface="Arial" charset="0"/>
                        </a:rPr>
                        <a:t>87.40</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6"/>
                  </a:ext>
                </a:extLst>
              </a:tr>
            </a:tbl>
          </a:graphicData>
        </a:graphic>
      </p:graphicFrame>
      <p:sp>
        <p:nvSpPr>
          <p:cNvPr id="3" name="TextBox 2"/>
          <p:cNvSpPr txBox="1"/>
          <p:nvPr/>
        </p:nvSpPr>
        <p:spPr>
          <a:xfrm>
            <a:off x="5257800" y="2105173"/>
            <a:ext cx="3200400" cy="2246769"/>
          </a:xfrm>
          <a:prstGeom prst="rect">
            <a:avLst/>
          </a:prstGeom>
          <a:noFill/>
        </p:spPr>
        <p:txBody>
          <a:bodyPr wrap="square" rtlCol="0">
            <a:spAutoFit/>
          </a:bodyPr>
          <a:lstStyle/>
          <a:p>
            <a:r>
              <a:rPr lang="en-US" sz="1400" dirty="0" smtClean="0">
                <a:solidFill>
                  <a:srgbClr val="FF0000"/>
                </a:solidFill>
                <a:latin typeface="Wingdings" panose="05000000000000000000" pitchFamily="2" charset="2"/>
              </a:rPr>
              <a:t>Ü</a:t>
            </a:r>
            <a:r>
              <a:rPr lang="en-US" sz="1400" dirty="0" smtClean="0">
                <a:solidFill>
                  <a:srgbClr val="FF0000"/>
                </a:solidFill>
                <a:latin typeface="+mj-lt"/>
              </a:rPr>
              <a:t>840$ cost : 31,80$</a:t>
            </a:r>
          </a:p>
          <a:p>
            <a:r>
              <a:rPr lang="en-US" sz="1400" dirty="0" smtClean="0">
                <a:latin typeface="+mj-lt"/>
              </a:rPr>
              <a:t>100 share: 31,80 x 100 = 3.180 $</a:t>
            </a:r>
          </a:p>
          <a:p>
            <a:endParaRPr lang="en-US" sz="1400" dirty="0" smtClean="0">
              <a:latin typeface="+mj-lt"/>
            </a:endParaRPr>
          </a:p>
          <a:p>
            <a:r>
              <a:rPr lang="en-US" sz="1400" dirty="0" smtClean="0">
                <a:latin typeface="+mj-lt"/>
              </a:rPr>
              <a:t>Profit occurs below 840$</a:t>
            </a:r>
          </a:p>
          <a:p>
            <a:endParaRPr lang="en-US" sz="1400" dirty="0">
              <a:latin typeface="+mj-lt"/>
            </a:endParaRPr>
          </a:p>
          <a:p>
            <a:r>
              <a:rPr lang="en-US" sz="1400" dirty="0" smtClean="0">
                <a:latin typeface="+mj-lt"/>
              </a:rPr>
              <a:t>@800$</a:t>
            </a:r>
          </a:p>
          <a:p>
            <a:r>
              <a:rPr lang="en-US" sz="1400" dirty="0" smtClean="0">
                <a:latin typeface="+mj-lt"/>
              </a:rPr>
              <a:t>Payoff = 840-800 = 40$</a:t>
            </a:r>
          </a:p>
          <a:p>
            <a:r>
              <a:rPr lang="en-US" sz="1400" dirty="0" smtClean="0">
                <a:latin typeface="+mj-lt"/>
              </a:rPr>
              <a:t>100 share =&gt; 100 x 40 = 4.000 $</a:t>
            </a:r>
          </a:p>
          <a:p>
            <a:endParaRPr lang="en-US" sz="1400" dirty="0">
              <a:latin typeface="+mj-lt"/>
            </a:endParaRPr>
          </a:p>
          <a:p>
            <a:r>
              <a:rPr lang="en-US" sz="1400" dirty="0" smtClean="0">
                <a:latin typeface="+mj-lt"/>
              </a:rPr>
              <a:t>Profit = 4.000$ – 3.180 $ = 820 $</a:t>
            </a:r>
            <a:endParaRPr lang="en-US" sz="1400" dirty="0">
              <a:latin typeface="Wingdings" panose="05000000000000000000" pitchFamily="2" charset="2"/>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fontAlgn="auto" hangingPunct="1">
              <a:spcAft>
                <a:spcPts val="0"/>
              </a:spcAft>
              <a:defRPr/>
            </a:pPr>
            <a:r>
              <a:rPr lang="en-US" dirty="0">
                <a:solidFill>
                  <a:schemeClr val="tx2">
                    <a:satMod val="130000"/>
                  </a:schemeClr>
                </a:solidFill>
              </a:rPr>
              <a:t>Options </a:t>
            </a:r>
            <a:r>
              <a:rPr lang="en-US" dirty="0" err="1">
                <a:solidFill>
                  <a:schemeClr val="tx2">
                    <a:satMod val="130000"/>
                  </a:schemeClr>
                </a:solidFill>
              </a:rPr>
              <a:t>vs</a:t>
            </a:r>
            <a:r>
              <a:rPr lang="en-US" dirty="0">
                <a:solidFill>
                  <a:schemeClr val="tx2">
                    <a:satMod val="130000"/>
                  </a:schemeClr>
                </a:solidFill>
              </a:rPr>
              <a:t> Futures/Forwards</a:t>
            </a:r>
          </a:p>
        </p:txBody>
      </p:sp>
      <p:sp>
        <p:nvSpPr>
          <p:cNvPr id="32771" name="Rectangle 3"/>
          <p:cNvSpPr>
            <a:spLocks noGrp="1" noChangeArrowheads="1"/>
          </p:cNvSpPr>
          <p:nvPr>
            <p:ph idx="1"/>
          </p:nvPr>
        </p:nvSpPr>
        <p:spPr/>
        <p:txBody>
          <a:bodyPr/>
          <a:lstStyle/>
          <a:p>
            <a:pPr eaLnBrk="1" hangingPunct="1"/>
            <a:r>
              <a:rPr lang="en-US" altLang="en-US" dirty="0" smtClean="0"/>
              <a:t>A futures/forward contract gives the holder the obligation to buy or sell at a certain price</a:t>
            </a:r>
          </a:p>
          <a:p>
            <a:pPr eaLnBrk="1" hangingPunct="1"/>
            <a:r>
              <a:rPr lang="en-US" altLang="en-US" dirty="0" smtClean="0"/>
              <a:t>An option gives the holder the right to buy or sell at a certain price</a:t>
            </a:r>
          </a:p>
          <a:p>
            <a:pPr eaLnBrk="1" hangingPunct="1"/>
            <a:r>
              <a:rPr lang="en-US" altLang="en-US" dirty="0" smtClean="0"/>
              <a:t>Cost difference, which is costly?</a:t>
            </a:r>
          </a:p>
        </p:txBody>
      </p:sp>
      <p:sp>
        <p:nvSpPr>
          <p:cNvPr id="3277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smtClean="0">
              <a:latin typeface="Arial" panose="020B0604020202020204" pitchFamily="34" charset="0"/>
              <a:cs typeface="Arial" panose="020B0604020202020204" pitchFamily="34" charset="0"/>
            </a:endParaRPr>
          </a:p>
        </p:txBody>
      </p:sp>
      <p:sp>
        <p:nvSpPr>
          <p:cNvPr id="327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25E4935E-73E2-43D1-9632-A3B525A0312B}" type="slidenum">
              <a:rPr lang="en-US" altLang="en-US" sz="1400">
                <a:latin typeface="Arial" panose="020B0604020202020204" pitchFamily="34" charset="0"/>
              </a:rPr>
              <a:pPr eaLnBrk="1" hangingPunct="1">
                <a:spcBef>
                  <a:spcPct val="0"/>
                </a:spcBef>
                <a:buFontTx/>
                <a:buNone/>
              </a:pPr>
              <a:t>43</a:t>
            </a:fld>
            <a:endParaRPr lang="en-US" altLang="en-US" sz="1400">
              <a:latin typeface="Arial" panose="020B0604020202020204" pitchFamily="34"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4"/>
          <p:cNvSpPr>
            <a:spLocks noGrp="1" noChangeArrowheads="1"/>
          </p:cNvSpPr>
          <p:nvPr>
            <p:ph type="title"/>
          </p:nvPr>
        </p:nvSpPr>
        <p:spPr/>
        <p:txBody>
          <a:bodyPr lIns="90488" tIns="44450" rIns="90488" bIns="44450"/>
          <a:lstStyle/>
          <a:p>
            <a:pPr eaLnBrk="1" fontAlgn="auto" hangingPunct="1">
              <a:spcAft>
                <a:spcPts val="0"/>
              </a:spcAft>
              <a:defRPr/>
            </a:pPr>
            <a:r>
              <a:rPr lang="en-US" dirty="0">
                <a:solidFill>
                  <a:schemeClr val="tx2">
                    <a:satMod val="130000"/>
                  </a:schemeClr>
                </a:solidFill>
              </a:rPr>
              <a:t>Types of Traders</a:t>
            </a:r>
          </a:p>
        </p:txBody>
      </p:sp>
      <p:sp>
        <p:nvSpPr>
          <p:cNvPr id="33795" name="Content Placeholder 8"/>
          <p:cNvSpPr>
            <a:spLocks noGrp="1"/>
          </p:cNvSpPr>
          <p:nvPr>
            <p:ph idx="1"/>
          </p:nvPr>
        </p:nvSpPr>
        <p:spPr/>
        <p:txBody>
          <a:bodyPr/>
          <a:lstStyle/>
          <a:p>
            <a:r>
              <a:rPr lang="en-CA" altLang="en-US" smtClean="0"/>
              <a:t>Hedgers</a:t>
            </a:r>
          </a:p>
          <a:p>
            <a:r>
              <a:rPr lang="en-CA" altLang="en-US" smtClean="0"/>
              <a:t>Speculators</a:t>
            </a:r>
          </a:p>
          <a:p>
            <a:r>
              <a:rPr lang="en-CA" altLang="en-US" smtClean="0"/>
              <a:t>Arbitrageurs</a:t>
            </a:r>
            <a:endParaRPr lang="en-US" altLang="en-US" smtClean="0"/>
          </a:p>
        </p:txBody>
      </p:sp>
      <p:sp>
        <p:nvSpPr>
          <p:cNvPr id="33796"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smtClean="0">
              <a:latin typeface="Arial" panose="020B0604020202020204" pitchFamily="34" charset="0"/>
              <a:cs typeface="Arial" panose="020B0604020202020204" pitchFamily="34" charset="0"/>
            </a:endParaRPr>
          </a:p>
        </p:txBody>
      </p:sp>
      <p:sp>
        <p:nvSpPr>
          <p:cNvPr id="3379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8168592B-5F8F-4B05-88F5-838D0DA0F959}" type="slidenum">
              <a:rPr lang="en-US" altLang="en-US" sz="1400">
                <a:latin typeface="Arial" panose="020B0604020202020204" pitchFamily="34" charset="0"/>
              </a:rPr>
              <a:pPr eaLnBrk="1" hangingPunct="1">
                <a:spcBef>
                  <a:spcPct val="0"/>
                </a:spcBef>
                <a:buFontTx/>
                <a:buNone/>
              </a:pPr>
              <a:t>44</a:t>
            </a:fld>
            <a:endParaRPr lang="en-US" altLang="en-US" sz="1400">
              <a:latin typeface="Arial" panose="020B0604020202020204" pitchFamily="34" charset="0"/>
            </a:endParaRPr>
          </a:p>
        </p:txBody>
      </p:sp>
      <p:sp>
        <p:nvSpPr>
          <p:cNvPr id="33798"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33799"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title"/>
          </p:nvPr>
        </p:nvSpPr>
        <p:spPr>
          <a:xfrm>
            <a:off x="1143000" y="762000"/>
            <a:ext cx="7391400" cy="1143000"/>
          </a:xfrm>
        </p:spPr>
        <p:txBody>
          <a:bodyPr lIns="90488" tIns="44450" rIns="90488" bIns="44450"/>
          <a:lstStyle/>
          <a:p>
            <a:pPr eaLnBrk="1" fontAlgn="auto" hangingPunct="1">
              <a:spcAft>
                <a:spcPts val="0"/>
              </a:spcAft>
              <a:defRPr/>
            </a:pPr>
            <a:r>
              <a:rPr lang="en-US" dirty="0">
                <a:solidFill>
                  <a:schemeClr val="tx2">
                    <a:satMod val="130000"/>
                  </a:schemeClr>
                </a:solidFill>
              </a:rPr>
              <a:t>Hedging Examples </a:t>
            </a:r>
            <a:r>
              <a:rPr lang="en-US" sz="2200" dirty="0">
                <a:solidFill>
                  <a:schemeClr val="tx2">
                    <a:satMod val="130000"/>
                  </a:schemeClr>
                </a:solidFill>
              </a:rPr>
              <a:t>(pages </a:t>
            </a:r>
            <a:r>
              <a:rPr lang="en-US" sz="2200" dirty="0" smtClean="0">
                <a:solidFill>
                  <a:schemeClr val="tx2">
                    <a:satMod val="130000"/>
                  </a:schemeClr>
                </a:solidFill>
              </a:rPr>
              <a:t>11-13)</a:t>
            </a:r>
            <a:endParaRPr lang="en-US" dirty="0">
              <a:solidFill>
                <a:schemeClr val="tx2">
                  <a:satMod val="130000"/>
                </a:schemeClr>
              </a:solidFill>
            </a:endParaRPr>
          </a:p>
        </p:txBody>
      </p:sp>
      <p:sp>
        <p:nvSpPr>
          <p:cNvPr id="34819" name="Rectangle 4"/>
          <p:cNvSpPr>
            <a:spLocks noGrp="1" noChangeArrowheads="1"/>
          </p:cNvSpPr>
          <p:nvPr>
            <p:ph idx="1"/>
          </p:nvPr>
        </p:nvSpPr>
        <p:spPr>
          <a:xfrm>
            <a:off x="914400" y="2057400"/>
            <a:ext cx="7543800" cy="3886200"/>
          </a:xfrm>
        </p:spPr>
        <p:txBody>
          <a:bodyPr lIns="90488" tIns="44450" rIns="90488" bIns="44450"/>
          <a:lstStyle/>
          <a:p>
            <a:pPr eaLnBrk="1" hangingPunct="1">
              <a:lnSpc>
                <a:spcPct val="90000"/>
              </a:lnSpc>
            </a:pPr>
            <a:r>
              <a:rPr lang="en-US" altLang="en-US" dirty="0" smtClean="0"/>
              <a:t>A US company will pay £10 million for imports from Britain in 3 months and decides to hedge using a long position in a forward contract</a:t>
            </a:r>
          </a:p>
          <a:p>
            <a:pPr eaLnBrk="1" hangingPunct="1">
              <a:lnSpc>
                <a:spcPct val="90000"/>
              </a:lnSpc>
            </a:pPr>
            <a:r>
              <a:rPr lang="en-US" altLang="en-US" dirty="0" smtClean="0"/>
              <a:t>An investor owns 1,000 Microsoft  shares currently worth $28 per share. A two-month put with a strike price of $27.50 costs $1. The investor decides to hedge by buying 10 contracts </a:t>
            </a:r>
          </a:p>
        </p:txBody>
      </p:sp>
      <p:sp>
        <p:nvSpPr>
          <p:cNvPr id="348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smtClean="0">
              <a:latin typeface="Arial" panose="020B0604020202020204" pitchFamily="34" charset="0"/>
              <a:cs typeface="Arial" panose="020B0604020202020204" pitchFamily="34" charset="0"/>
            </a:endParaRPr>
          </a:p>
        </p:txBody>
      </p:sp>
      <p:sp>
        <p:nvSpPr>
          <p:cNvPr id="348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D0F9BEF4-B9A9-44F1-89D4-54B2E210EDE4}" type="slidenum">
              <a:rPr lang="en-US" altLang="en-US" sz="1400">
                <a:latin typeface="Arial" panose="020B0604020202020204" pitchFamily="34" charset="0"/>
              </a:rPr>
              <a:pPr eaLnBrk="1" hangingPunct="1">
                <a:spcBef>
                  <a:spcPct val="0"/>
                </a:spcBef>
                <a:buFontTx/>
                <a:buNone/>
              </a:pPr>
              <a:t>45</a:t>
            </a:fld>
            <a:endParaRPr lang="en-US" altLang="en-US" sz="1400">
              <a:latin typeface="Arial" panose="020B0604020202020204" pitchFamily="34" charset="0"/>
            </a:endParaRPr>
          </a:p>
        </p:txBody>
      </p:sp>
      <p:sp>
        <p:nvSpPr>
          <p:cNvPr id="34822"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normAutofit fontScale="90000"/>
          </a:bodyPr>
          <a:lstStyle/>
          <a:p>
            <a:pPr eaLnBrk="1" fontAlgn="auto" hangingPunct="1">
              <a:spcAft>
                <a:spcPts val="0"/>
              </a:spcAft>
              <a:defRPr/>
            </a:pPr>
            <a:r>
              <a:rPr lang="en-US" dirty="0">
                <a:solidFill>
                  <a:schemeClr val="tx2">
                    <a:satMod val="130000"/>
                  </a:schemeClr>
                </a:solidFill>
              </a:rPr>
              <a:t>Value of Microsoft Shares with and without Hedging </a:t>
            </a:r>
            <a:r>
              <a:rPr lang="en-US" sz="2200" dirty="0">
                <a:solidFill>
                  <a:schemeClr val="tx2">
                    <a:satMod val="130000"/>
                  </a:schemeClr>
                </a:solidFill>
              </a:rPr>
              <a:t>(Fig 1.4, page </a:t>
            </a:r>
            <a:r>
              <a:rPr lang="en-US" sz="2200" dirty="0" smtClean="0">
                <a:solidFill>
                  <a:schemeClr val="tx2">
                    <a:satMod val="130000"/>
                  </a:schemeClr>
                </a:solidFill>
              </a:rPr>
              <a:t>13)</a:t>
            </a:r>
            <a:endParaRPr lang="en-US" sz="2200" dirty="0">
              <a:solidFill>
                <a:schemeClr val="tx2">
                  <a:satMod val="130000"/>
                </a:schemeClr>
              </a:solidFill>
            </a:endParaRPr>
          </a:p>
        </p:txBody>
      </p:sp>
      <p:sp>
        <p:nvSpPr>
          <p:cNvPr id="3584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smtClean="0">
              <a:latin typeface="Arial" panose="020B0604020202020204" pitchFamily="34" charset="0"/>
              <a:cs typeface="Arial" panose="020B0604020202020204" pitchFamily="34" charset="0"/>
            </a:endParaRPr>
          </a:p>
        </p:txBody>
      </p:sp>
      <p:sp>
        <p:nvSpPr>
          <p:cNvPr id="3584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BF056AA5-F3B5-41BA-BF70-3BF005C76E93}" type="slidenum">
              <a:rPr lang="en-US" altLang="en-US" sz="1400">
                <a:latin typeface="Arial" panose="020B0604020202020204" pitchFamily="34" charset="0"/>
              </a:rPr>
              <a:pPr eaLnBrk="1" hangingPunct="1">
                <a:spcBef>
                  <a:spcPct val="0"/>
                </a:spcBef>
                <a:buFontTx/>
                <a:buNone/>
              </a:pPr>
              <a:t>46</a:t>
            </a:fld>
            <a:endParaRPr lang="en-US" altLang="en-US" sz="1400">
              <a:latin typeface="Arial" panose="020B0604020202020204" pitchFamily="34" charset="0"/>
            </a:endParaRPr>
          </a:p>
        </p:txBody>
      </p:sp>
      <p:graphicFrame>
        <p:nvGraphicFramePr>
          <p:cNvPr id="7" name="Chart 6"/>
          <p:cNvGraphicFramePr>
            <a:graphicFrameLocks/>
          </p:cNvGraphicFramePr>
          <p:nvPr>
            <p:extLst>
              <p:ext uri="{D42A27DB-BD31-4B8C-83A1-F6EECF244321}">
                <p14:modId xmlns:p14="http://schemas.microsoft.com/office/powerpoint/2010/main" val="2651413836"/>
              </p:ext>
            </p:extLst>
          </p:nvPr>
        </p:nvGraphicFramePr>
        <p:xfrm>
          <a:off x="1600200" y="2286000"/>
          <a:ext cx="6629400" cy="3886200"/>
        </p:xfrm>
        <a:graphic>
          <a:graphicData uri="http://schemas.openxmlformats.org/drawingml/2006/chart">
            <c:chart xmlns:c="http://schemas.openxmlformats.org/drawingml/2006/chart" xmlns:r="http://schemas.openxmlformats.org/officeDocument/2006/relationships" r:id="rId5"/>
          </a:graphicData>
        </a:graphic>
      </p:graphicFrame>
      <mc:AlternateContent xmlns:mc="http://schemas.openxmlformats.org/markup-compatibility/2006" xmlns:p14="http://schemas.microsoft.com/office/powerpoint/2010/main">
        <mc:Choice Requires="p14">
          <p:contentPart p14:bwMode="auto" r:id="rId6">
            <p14:nvContentPartPr>
              <p14:cNvPr id="3" name="Ink 2"/>
              <p14:cNvContentPartPr/>
              <p14:nvPr/>
            </p14:nvContentPartPr>
            <p14:xfrm>
              <a:off x="4697280" y="2580840"/>
              <a:ext cx="1339560" cy="1723680"/>
            </p14:xfrm>
          </p:contentPart>
        </mc:Choice>
        <mc:Fallback xmlns="">
          <p:pic>
            <p:nvPicPr>
              <p:cNvPr id="3" name="Ink 2"/>
              <p:cNvPicPr/>
              <p:nvPr/>
            </p:nvPicPr>
            <p:blipFill>
              <a:blip r:embed="rId7"/>
              <a:stretch>
                <a:fillRect/>
              </a:stretch>
            </p:blipFill>
            <p:spPr>
              <a:xfrm>
                <a:off x="4687920" y="2571480"/>
                <a:ext cx="1358280" cy="1742400"/>
              </a:xfrm>
              <a:prstGeom prst="rect">
                <a:avLst/>
              </a:prstGeom>
            </p:spPr>
          </p:pic>
        </mc:Fallback>
      </mc:AlternateContent>
      <p:sp>
        <p:nvSpPr>
          <p:cNvPr id="4" name="TextBox 3"/>
          <p:cNvSpPr txBox="1"/>
          <p:nvPr/>
        </p:nvSpPr>
        <p:spPr>
          <a:xfrm>
            <a:off x="5349643" y="2245058"/>
            <a:ext cx="1143000" cy="276999"/>
          </a:xfrm>
          <a:prstGeom prst="rect">
            <a:avLst/>
          </a:prstGeom>
          <a:noFill/>
        </p:spPr>
        <p:txBody>
          <a:bodyPr wrap="square" rtlCol="0">
            <a:spAutoFit/>
          </a:bodyPr>
          <a:lstStyle/>
          <a:p>
            <a:r>
              <a:rPr lang="en-US" sz="1200" dirty="0" smtClean="0">
                <a:solidFill>
                  <a:srgbClr val="FF0000"/>
                </a:solidFill>
              </a:rPr>
              <a:t>1.000 $ cost</a:t>
            </a:r>
            <a:endParaRPr lang="en-US" sz="1200" dirty="0">
              <a:solidFill>
                <a:srgbClr val="FF0000"/>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4"/>
          <p:cNvSpPr>
            <a:spLocks noGrp="1" noChangeArrowheads="1"/>
          </p:cNvSpPr>
          <p:nvPr>
            <p:ph type="title"/>
          </p:nvPr>
        </p:nvSpPr>
        <p:spPr/>
        <p:txBody>
          <a:bodyPr lIns="90488" tIns="44450" rIns="90488" bIns="44450">
            <a:normAutofit fontScale="90000"/>
          </a:bodyPr>
          <a:lstStyle/>
          <a:p>
            <a:pPr eaLnBrk="1" fontAlgn="auto" hangingPunct="1">
              <a:spcAft>
                <a:spcPts val="0"/>
              </a:spcAft>
              <a:defRPr/>
            </a:pPr>
            <a:r>
              <a:rPr lang="en-US">
                <a:solidFill>
                  <a:schemeClr val="tx2">
                    <a:satMod val="130000"/>
                  </a:schemeClr>
                </a:solidFill>
              </a:rPr>
              <a:t>Speculation Example</a:t>
            </a:r>
            <a:br>
              <a:rPr lang="en-US">
                <a:solidFill>
                  <a:schemeClr val="tx2">
                    <a:satMod val="130000"/>
                  </a:schemeClr>
                </a:solidFill>
              </a:rPr>
            </a:br>
            <a:endParaRPr lang="en-US">
              <a:solidFill>
                <a:schemeClr val="tx2">
                  <a:satMod val="130000"/>
                </a:schemeClr>
              </a:solidFill>
            </a:endParaRPr>
          </a:p>
        </p:txBody>
      </p:sp>
      <p:sp>
        <p:nvSpPr>
          <p:cNvPr id="36867" name="Rectangle 5"/>
          <p:cNvSpPr>
            <a:spLocks noGrp="1" noChangeArrowheads="1"/>
          </p:cNvSpPr>
          <p:nvPr>
            <p:ph idx="1"/>
          </p:nvPr>
        </p:nvSpPr>
        <p:spPr>
          <a:xfrm>
            <a:off x="1143000" y="1728789"/>
            <a:ext cx="7353300" cy="1014411"/>
          </a:xfrm>
        </p:spPr>
        <p:txBody>
          <a:bodyPr lIns="90488" tIns="44450" rIns="90488" bIns="44450"/>
          <a:lstStyle/>
          <a:p>
            <a:pPr eaLnBrk="1" hangingPunct="1"/>
            <a:r>
              <a:rPr lang="en-US" altLang="en-US" sz="1400" dirty="0" smtClean="0"/>
              <a:t>An investor with $2,000 to invest feels that a stock price will increase over the next 2 months. The current stock price is $20 and the price of a 2-month call option with a strike of 22.50 is $1</a:t>
            </a:r>
          </a:p>
          <a:p>
            <a:pPr eaLnBrk="1" hangingPunct="1"/>
            <a:r>
              <a:rPr lang="en-US" altLang="en-US" sz="1400" dirty="0" smtClean="0"/>
              <a:t>What are the alternative strategies? </a:t>
            </a:r>
          </a:p>
        </p:txBody>
      </p:sp>
      <p:sp>
        <p:nvSpPr>
          <p:cNvPr id="3686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7C1B149D-9D05-48B8-9B99-C1486C18802E}" type="slidenum">
              <a:rPr lang="en-US" altLang="en-US" sz="1400">
                <a:latin typeface="Arial" panose="020B0604020202020204" pitchFamily="34" charset="0"/>
              </a:rPr>
              <a:pPr eaLnBrk="1" hangingPunct="1">
                <a:spcBef>
                  <a:spcPct val="0"/>
                </a:spcBef>
                <a:buFontTx/>
                <a:buNone/>
              </a:pPr>
              <a:t>47</a:t>
            </a:fld>
            <a:endParaRPr lang="en-US" altLang="en-US" sz="1400">
              <a:latin typeface="Arial" panose="020B0604020202020204" pitchFamily="34" charset="0"/>
            </a:endParaRPr>
          </a:p>
        </p:txBody>
      </p:sp>
      <p:sp>
        <p:nvSpPr>
          <p:cNvPr id="36870"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36871"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n-US" altLang="en-US" sz="1800">
              <a:latin typeface="Gill Sans MT" panose="020B0502020104020203" pitchFamily="34" charset="0"/>
            </a:endParaRPr>
          </a:p>
        </p:txBody>
      </p:sp>
      <p:sp>
        <p:nvSpPr>
          <p:cNvPr id="2" name="TextBox 1"/>
          <p:cNvSpPr txBox="1"/>
          <p:nvPr/>
        </p:nvSpPr>
        <p:spPr>
          <a:xfrm>
            <a:off x="685800" y="2860357"/>
            <a:ext cx="8305800" cy="2739211"/>
          </a:xfrm>
          <a:prstGeom prst="rect">
            <a:avLst/>
          </a:prstGeom>
          <a:noFill/>
        </p:spPr>
        <p:txBody>
          <a:bodyPr wrap="square" rtlCol="0">
            <a:spAutoFit/>
          </a:bodyPr>
          <a:lstStyle/>
          <a:p>
            <a:r>
              <a:rPr lang="en-US" sz="1400" dirty="0">
                <a:solidFill>
                  <a:srgbClr val="FF0000"/>
                </a:solidFill>
              </a:rPr>
              <a:t>- Strategy 1: purchase 100 shares: if stock price goes to $27</a:t>
            </a:r>
          </a:p>
          <a:p>
            <a:r>
              <a:rPr lang="en-US" sz="1400" dirty="0">
                <a:solidFill>
                  <a:srgbClr val="FF0000"/>
                </a:solidFill>
              </a:rPr>
              <a:t>100 x ($27 - $20) = </a:t>
            </a:r>
            <a:r>
              <a:rPr lang="en-US" sz="1400" b="1" dirty="0">
                <a:solidFill>
                  <a:srgbClr val="FF0000"/>
                </a:solidFill>
              </a:rPr>
              <a:t>$700</a:t>
            </a:r>
          </a:p>
          <a:p>
            <a:r>
              <a:rPr lang="en-US" sz="1400" dirty="0">
                <a:solidFill>
                  <a:srgbClr val="FF0000"/>
                </a:solidFill>
              </a:rPr>
              <a:t>- Strategy 2: purchase 2,000 call options (20 call option contracts):</a:t>
            </a:r>
          </a:p>
          <a:p>
            <a:r>
              <a:rPr lang="en-US" sz="1400" dirty="0">
                <a:solidFill>
                  <a:srgbClr val="FF0000"/>
                </a:solidFill>
              </a:rPr>
              <a:t>2,000 x ($27 – $22.50- = $9,000</a:t>
            </a:r>
          </a:p>
          <a:p>
            <a:r>
              <a:rPr lang="en-US" sz="1400" dirty="0">
                <a:solidFill>
                  <a:srgbClr val="FF0000"/>
                </a:solidFill>
              </a:rPr>
              <a:t>Subtract the cost of the options ($1/option):</a:t>
            </a:r>
          </a:p>
          <a:p>
            <a:r>
              <a:rPr lang="en-US" sz="1400" dirty="0">
                <a:solidFill>
                  <a:srgbClr val="FF0000"/>
                </a:solidFill>
              </a:rPr>
              <a:t>$9,000 - $2,000 = </a:t>
            </a:r>
            <a:r>
              <a:rPr lang="en-US" sz="1400" b="1" dirty="0">
                <a:solidFill>
                  <a:srgbClr val="FF0000"/>
                </a:solidFill>
              </a:rPr>
              <a:t>$</a:t>
            </a:r>
            <a:r>
              <a:rPr lang="en-US" sz="1400" b="1" dirty="0" smtClean="0">
                <a:solidFill>
                  <a:srgbClr val="FF0000"/>
                </a:solidFill>
              </a:rPr>
              <a:t>7,000</a:t>
            </a:r>
          </a:p>
          <a:p>
            <a:endParaRPr lang="en-US" sz="1400" b="1" dirty="0">
              <a:solidFill>
                <a:srgbClr val="FF0000"/>
              </a:solidFill>
            </a:endParaRPr>
          </a:p>
          <a:p>
            <a:r>
              <a:rPr lang="en-US" sz="1400" dirty="0">
                <a:solidFill>
                  <a:srgbClr val="FF0000"/>
                </a:solidFill>
              </a:rPr>
              <a:t>The profit is far greater, but the loss can be greater as well: suppose stock price goes to $15</a:t>
            </a:r>
          </a:p>
          <a:p>
            <a:r>
              <a:rPr lang="en-US" sz="1400" dirty="0">
                <a:solidFill>
                  <a:srgbClr val="FF0000"/>
                </a:solidFill>
              </a:rPr>
              <a:t>Strategy 1: 100 x ($15 - $20): </a:t>
            </a:r>
            <a:r>
              <a:rPr lang="en-US" sz="1400" b="1" dirty="0">
                <a:solidFill>
                  <a:srgbClr val="FF0000"/>
                </a:solidFill>
              </a:rPr>
              <a:t>- $500</a:t>
            </a:r>
          </a:p>
          <a:p>
            <a:r>
              <a:rPr lang="en-US" sz="1400" dirty="0">
                <a:solidFill>
                  <a:srgbClr val="FF0000"/>
                </a:solidFill>
              </a:rPr>
              <a:t>Strategy 2: you won’t exercise the option, but you lose the costs: </a:t>
            </a:r>
            <a:r>
              <a:rPr lang="en-US" sz="1400" b="1" dirty="0">
                <a:solidFill>
                  <a:srgbClr val="FF0000"/>
                </a:solidFill>
              </a:rPr>
              <a:t>- $</a:t>
            </a:r>
            <a:r>
              <a:rPr lang="en-US" sz="1400" b="1" dirty="0" smtClean="0">
                <a:solidFill>
                  <a:srgbClr val="FF0000"/>
                </a:solidFill>
              </a:rPr>
              <a:t>2,000</a:t>
            </a:r>
          </a:p>
          <a:p>
            <a:endParaRPr lang="en-US" sz="1600" b="1" dirty="0">
              <a:solidFill>
                <a:srgbClr val="FF0000"/>
              </a:solidFill>
            </a:endParaRPr>
          </a:p>
          <a:p>
            <a:endParaRPr lang="en-US" sz="1600" b="1" dirty="0">
              <a:solidFill>
                <a:srgbClr val="FF0000"/>
              </a:solidFill>
            </a:endParaRPr>
          </a:p>
        </p:txBody>
      </p:sp>
      <p:pic>
        <p:nvPicPr>
          <p:cNvPr id="3" name="Picture 2"/>
          <p:cNvPicPr>
            <a:picLocks noChangeAspect="1"/>
          </p:cNvPicPr>
          <p:nvPr/>
        </p:nvPicPr>
        <p:blipFill>
          <a:blip r:embed="rId5"/>
          <a:stretch>
            <a:fillRect/>
          </a:stretch>
        </p:blipFill>
        <p:spPr>
          <a:xfrm>
            <a:off x="2327275" y="5381625"/>
            <a:ext cx="3609975" cy="1095375"/>
          </a:xfrm>
          <a:prstGeom prst="rect">
            <a:avLst/>
          </a:prstGeom>
        </p:spPr>
      </p:pic>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lIns="90488" tIns="44450" rIns="90488" bIns="44450"/>
          <a:lstStyle/>
          <a:p>
            <a:pPr eaLnBrk="1" fontAlgn="auto" hangingPunct="1">
              <a:spcAft>
                <a:spcPts val="0"/>
              </a:spcAft>
              <a:defRPr/>
            </a:pPr>
            <a:r>
              <a:rPr lang="en-US">
                <a:solidFill>
                  <a:schemeClr val="tx2">
                    <a:satMod val="130000"/>
                  </a:schemeClr>
                </a:solidFill>
              </a:rPr>
              <a:t>Arbitrage Example</a:t>
            </a:r>
          </a:p>
        </p:txBody>
      </p:sp>
      <p:sp>
        <p:nvSpPr>
          <p:cNvPr id="37891" name="Rectangle 3"/>
          <p:cNvSpPr>
            <a:spLocks noGrp="1" noChangeArrowheads="1"/>
          </p:cNvSpPr>
          <p:nvPr>
            <p:ph idx="1"/>
          </p:nvPr>
        </p:nvSpPr>
        <p:spPr>
          <a:xfrm>
            <a:off x="1066800" y="1916113"/>
            <a:ext cx="7391400" cy="4027487"/>
          </a:xfrm>
        </p:spPr>
        <p:txBody>
          <a:bodyPr lIns="90488" tIns="44450" rIns="90488" bIns="44450"/>
          <a:lstStyle/>
          <a:p>
            <a:pPr eaLnBrk="1" hangingPunct="1"/>
            <a:r>
              <a:rPr lang="en-US" altLang="en-US" dirty="0" smtClean="0"/>
              <a:t>A stock price is quoted as £100 in London and $150 in New York</a:t>
            </a:r>
          </a:p>
          <a:p>
            <a:pPr eaLnBrk="1" hangingPunct="1"/>
            <a:r>
              <a:rPr lang="en-US" altLang="en-US" dirty="0" smtClean="0"/>
              <a:t>The current exchange rate is 1.4300</a:t>
            </a:r>
          </a:p>
          <a:p>
            <a:pPr eaLnBrk="1" hangingPunct="1"/>
            <a:r>
              <a:rPr lang="en-US" altLang="en-US" dirty="0" smtClean="0"/>
              <a:t>What is the arbitrage opportunity?</a:t>
            </a:r>
          </a:p>
        </p:txBody>
      </p:sp>
      <p:sp>
        <p:nvSpPr>
          <p:cNvPr id="3789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smtClean="0">
              <a:latin typeface="Arial" panose="020B0604020202020204" pitchFamily="34" charset="0"/>
              <a:cs typeface="Arial" panose="020B0604020202020204" pitchFamily="34" charset="0"/>
            </a:endParaRPr>
          </a:p>
        </p:txBody>
      </p:sp>
      <p:sp>
        <p:nvSpPr>
          <p:cNvPr id="3789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3780107E-A01F-4C01-87FF-1CD057B41B90}" type="slidenum">
              <a:rPr lang="en-US" altLang="en-US" sz="1400">
                <a:latin typeface="Arial" panose="020B0604020202020204" pitchFamily="34" charset="0"/>
              </a:rPr>
              <a:pPr eaLnBrk="1" hangingPunct="1">
                <a:spcBef>
                  <a:spcPct val="0"/>
                </a:spcBef>
                <a:buFontTx/>
                <a:buNone/>
              </a:pPr>
              <a:t>48</a:t>
            </a:fld>
            <a:endParaRPr lang="en-US" altLang="en-US" sz="1400">
              <a:latin typeface="Arial" panose="020B0604020202020204" pitchFamily="34" charset="0"/>
            </a:endParaRPr>
          </a:p>
        </p:txBody>
      </p:sp>
      <p:sp>
        <p:nvSpPr>
          <p:cNvPr id="2" name="TextBox 1"/>
          <p:cNvSpPr txBox="1"/>
          <p:nvPr/>
        </p:nvSpPr>
        <p:spPr>
          <a:xfrm>
            <a:off x="1219200" y="4038600"/>
            <a:ext cx="6553200" cy="1477328"/>
          </a:xfrm>
          <a:prstGeom prst="rect">
            <a:avLst/>
          </a:prstGeom>
          <a:noFill/>
        </p:spPr>
        <p:txBody>
          <a:bodyPr wrap="square" rtlCol="0">
            <a:spAutoFit/>
          </a:bodyPr>
          <a:lstStyle/>
          <a:p>
            <a:r>
              <a:rPr lang="en-US" dirty="0">
                <a:solidFill>
                  <a:srgbClr val="FF0000"/>
                </a:solidFill>
              </a:rPr>
              <a:t>Buy 100 shares in New York @ $140</a:t>
            </a:r>
          </a:p>
          <a:p>
            <a:r>
              <a:rPr lang="en-US" dirty="0">
                <a:solidFill>
                  <a:srgbClr val="FF0000"/>
                </a:solidFill>
              </a:rPr>
              <a:t>Sell 100 shares in London @ £100</a:t>
            </a:r>
          </a:p>
          <a:p>
            <a:r>
              <a:rPr lang="en-US" dirty="0" smtClean="0">
                <a:solidFill>
                  <a:srgbClr val="FF0000"/>
                </a:solidFill>
              </a:rPr>
              <a:t>Payoff</a:t>
            </a:r>
            <a:r>
              <a:rPr lang="en-US" dirty="0">
                <a:solidFill>
                  <a:srgbClr val="FF0000"/>
                </a:solidFill>
              </a:rPr>
              <a:t>: 100 x (+100 x 1.4300 - $140) = </a:t>
            </a:r>
            <a:r>
              <a:rPr lang="en-US" b="1" dirty="0">
                <a:solidFill>
                  <a:srgbClr val="FF0000"/>
                </a:solidFill>
              </a:rPr>
              <a:t>$300</a:t>
            </a:r>
          </a:p>
          <a:p>
            <a:r>
              <a:rPr lang="en-US" dirty="0">
                <a:solidFill>
                  <a:srgbClr val="FF0000"/>
                </a:solidFill>
              </a:rPr>
              <a:t>However: transaction costs would probably eliminate the profit for a small investor.</a:t>
            </a:r>
          </a:p>
        </p:txBody>
      </p:sp>
    </p:spTree>
  </p:cSld>
  <p:clrMapOvr>
    <a:masterClrMapping/>
  </p:clrMapOvr>
  <p:transition spd="slow"/>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CA" altLang="en-US" smtClean="0"/>
              <a:t>Dangers</a:t>
            </a:r>
            <a:endParaRPr lang="en-US" altLang="en-US" smtClean="0"/>
          </a:p>
        </p:txBody>
      </p:sp>
      <p:sp>
        <p:nvSpPr>
          <p:cNvPr id="38915" name="Content Placeholder 2"/>
          <p:cNvSpPr>
            <a:spLocks noGrp="1"/>
          </p:cNvSpPr>
          <p:nvPr>
            <p:ph idx="1"/>
          </p:nvPr>
        </p:nvSpPr>
        <p:spPr/>
        <p:txBody>
          <a:bodyPr/>
          <a:lstStyle/>
          <a:p>
            <a:r>
              <a:rPr lang="en-CA" altLang="en-US" smtClean="0"/>
              <a:t>Traders can switch from being hedgers to speculators or from being arbitrageurs to speculators</a:t>
            </a:r>
          </a:p>
          <a:p>
            <a:r>
              <a:rPr lang="en-CA" altLang="en-US" smtClean="0"/>
              <a:t>It is important to set up controls to ensure that trades are using derivatives in for their intended purpose</a:t>
            </a:r>
          </a:p>
          <a:p>
            <a:r>
              <a:rPr lang="en-CA" altLang="en-US" smtClean="0"/>
              <a:t>Soc Gen (see Business Snapshot 1.4 on page 18) is an example of what can go wrong</a:t>
            </a:r>
          </a:p>
          <a:p>
            <a:endParaRPr lang="en-US" altLang="en-US" smtClean="0"/>
          </a:p>
        </p:txBody>
      </p:sp>
      <p:sp>
        <p:nvSpPr>
          <p:cNvPr id="38916"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smtClean="0">
              <a:latin typeface="Arial" panose="020B0604020202020204" pitchFamily="34" charset="0"/>
              <a:cs typeface="Arial" panose="020B0604020202020204" pitchFamily="34" charset="0"/>
            </a:endParaRPr>
          </a:p>
        </p:txBody>
      </p:sp>
      <p:sp>
        <p:nvSpPr>
          <p:cNvPr id="3891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D711049A-2FC9-4E73-A0B6-98FCA2591211}" type="slidenum">
              <a:rPr lang="en-US" altLang="en-US" sz="1400">
                <a:latin typeface="Arial" panose="020B0604020202020204" pitchFamily="34" charset="0"/>
              </a:rPr>
              <a:pPr eaLnBrk="1" hangingPunct="1">
                <a:spcBef>
                  <a:spcPct val="0"/>
                </a:spcBef>
                <a:buFontTx/>
                <a:buNone/>
              </a:pPr>
              <a:t>49</a:t>
            </a:fld>
            <a:endParaRPr lang="en-US" altLang="en-US" sz="1400">
              <a:latin typeface="Arial" panose="020B060402020202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CA" altLang="en-US" dirty="0" smtClean="0"/>
              <a:t>How Derivatives Are Traded</a:t>
            </a:r>
            <a:endParaRPr lang="en-US" altLang="en-US" dirty="0" smtClean="0"/>
          </a:p>
        </p:txBody>
      </p:sp>
      <p:sp>
        <p:nvSpPr>
          <p:cNvPr id="8195" name="Content Placeholder 2"/>
          <p:cNvSpPr>
            <a:spLocks noGrp="1"/>
          </p:cNvSpPr>
          <p:nvPr>
            <p:ph idx="1"/>
          </p:nvPr>
        </p:nvSpPr>
        <p:spPr>
          <a:xfrm>
            <a:off x="685800" y="2636838"/>
            <a:ext cx="7772400" cy="2971800"/>
          </a:xfrm>
        </p:spPr>
        <p:txBody>
          <a:bodyPr/>
          <a:lstStyle/>
          <a:p>
            <a:r>
              <a:rPr lang="en-CA" altLang="en-US" sz="3600" dirty="0" smtClean="0"/>
              <a:t>1.Striking a deal</a:t>
            </a:r>
          </a:p>
          <a:p>
            <a:r>
              <a:rPr lang="en-CA" altLang="en-US" sz="3600" dirty="0" smtClean="0"/>
              <a:t>2.Clear (Specification)</a:t>
            </a:r>
          </a:p>
          <a:p>
            <a:r>
              <a:rPr lang="en-CA" altLang="en-US" sz="3600" dirty="0" smtClean="0"/>
              <a:t>3.Settle (Deliver)</a:t>
            </a:r>
          </a:p>
          <a:p>
            <a:r>
              <a:rPr lang="en-CA" altLang="en-US" sz="3600" dirty="0" smtClean="0"/>
              <a:t>4.Update records of ownership</a:t>
            </a:r>
            <a:endParaRPr lang="en-US" altLang="en-US" sz="3600" dirty="0" smtClean="0"/>
          </a:p>
        </p:txBody>
      </p:sp>
      <p:sp>
        <p:nvSpPr>
          <p:cNvPr id="8196"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smtClean="0">
              <a:latin typeface="Arial" panose="020B0604020202020204" pitchFamily="34" charset="0"/>
              <a:cs typeface="Arial" panose="020B0604020202020204" pitchFamily="34" charset="0"/>
            </a:endParaRPr>
          </a:p>
        </p:txBody>
      </p:sp>
      <p:sp>
        <p:nvSpPr>
          <p:cNvPr id="819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5074F11D-CBA1-464E-99FE-39DBDD5F3112}" type="slidenum">
              <a:rPr lang="en-US" altLang="en-US" sz="1400">
                <a:latin typeface="Arial" panose="020B0604020202020204" pitchFamily="34" charset="0"/>
              </a:rPr>
              <a:pPr eaLnBrk="1" hangingPunct="1">
                <a:spcBef>
                  <a:spcPct val="0"/>
                </a:spcBef>
                <a:buFontTx/>
                <a:buNone/>
              </a:pPr>
              <a:t>5</a:t>
            </a:fld>
            <a:endParaRPr lang="en-US" altLang="en-US" sz="1400">
              <a:latin typeface="Arial" panose="020B0604020202020204"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ChangeArrowheads="1"/>
          </p:cNvSpPr>
          <p:nvPr>
            <p:ph type="title"/>
          </p:nvPr>
        </p:nvSpPr>
        <p:spPr/>
        <p:txBody>
          <a:bodyPr>
            <a:normAutofit/>
          </a:bodyPr>
          <a:lstStyle/>
          <a:p>
            <a:pPr eaLnBrk="1" fontAlgn="auto" hangingPunct="1">
              <a:spcAft>
                <a:spcPts val="0"/>
              </a:spcAft>
              <a:defRPr/>
            </a:pPr>
            <a:r>
              <a:rPr lang="en-US" dirty="0">
                <a:solidFill>
                  <a:schemeClr val="tx2">
                    <a:satMod val="130000"/>
                  </a:schemeClr>
                </a:solidFill>
              </a:rPr>
              <a:t>Hedge Funds </a:t>
            </a:r>
            <a:r>
              <a:rPr lang="en-US" sz="2200" dirty="0">
                <a:solidFill>
                  <a:schemeClr val="tx2">
                    <a:satMod val="130000"/>
                  </a:schemeClr>
                </a:solidFill>
              </a:rPr>
              <a:t>(see Business Snapshot </a:t>
            </a:r>
            <a:r>
              <a:rPr lang="en-US" sz="2200" dirty="0" smtClean="0">
                <a:solidFill>
                  <a:schemeClr val="tx2">
                    <a:satMod val="130000"/>
                  </a:schemeClr>
                </a:solidFill>
              </a:rPr>
              <a:t>1.3, </a:t>
            </a:r>
            <a:r>
              <a:rPr lang="en-US" sz="2200" dirty="0">
                <a:solidFill>
                  <a:schemeClr val="tx2">
                    <a:satMod val="130000"/>
                  </a:schemeClr>
                </a:solidFill>
              </a:rPr>
              <a:t>page </a:t>
            </a:r>
            <a:r>
              <a:rPr lang="en-US" sz="2200" dirty="0" smtClean="0">
                <a:solidFill>
                  <a:schemeClr val="tx2">
                    <a:satMod val="130000"/>
                  </a:schemeClr>
                </a:solidFill>
              </a:rPr>
              <a:t>12)</a:t>
            </a:r>
            <a:r>
              <a:rPr lang="en-US" dirty="0" smtClean="0">
                <a:solidFill>
                  <a:schemeClr val="tx2">
                    <a:satMod val="130000"/>
                  </a:schemeClr>
                </a:solidFill>
              </a:rPr>
              <a:t> </a:t>
            </a:r>
            <a:endParaRPr lang="en-US" dirty="0">
              <a:solidFill>
                <a:schemeClr val="tx2">
                  <a:satMod val="130000"/>
                </a:schemeClr>
              </a:solidFill>
            </a:endParaRPr>
          </a:p>
        </p:txBody>
      </p:sp>
      <p:sp>
        <p:nvSpPr>
          <p:cNvPr id="39939" name="Rectangle 3"/>
          <p:cNvSpPr>
            <a:spLocks noGrp="1" noChangeArrowheads="1"/>
          </p:cNvSpPr>
          <p:nvPr>
            <p:ph idx="1"/>
          </p:nvPr>
        </p:nvSpPr>
        <p:spPr>
          <a:xfrm>
            <a:off x="685800" y="1905000"/>
            <a:ext cx="7772400" cy="4357688"/>
          </a:xfrm>
        </p:spPr>
        <p:txBody>
          <a:bodyPr/>
          <a:lstStyle/>
          <a:p>
            <a:pPr marL="533400" indent="-533400" eaLnBrk="1" hangingPunct="1">
              <a:lnSpc>
                <a:spcPct val="90000"/>
              </a:lnSpc>
            </a:pPr>
            <a:r>
              <a:rPr lang="en-US" altLang="en-US" sz="2400" smtClean="0"/>
              <a:t>Hedge funds are not subject to the same rules as mutual funds and cannot offer their securities publicly. </a:t>
            </a:r>
          </a:p>
          <a:p>
            <a:pPr marL="533400" indent="-533400" eaLnBrk="1" hangingPunct="1">
              <a:lnSpc>
                <a:spcPct val="90000"/>
              </a:lnSpc>
            </a:pPr>
            <a:r>
              <a:rPr lang="en-US" altLang="en-US" sz="2400" smtClean="0"/>
              <a:t>Mutual funds must </a:t>
            </a:r>
          </a:p>
          <a:p>
            <a:pPr marL="801688" lvl="1" indent="-457200" eaLnBrk="1" hangingPunct="1">
              <a:lnSpc>
                <a:spcPct val="90000"/>
              </a:lnSpc>
            </a:pPr>
            <a:r>
              <a:rPr lang="en-US" altLang="en-US" sz="2000" smtClean="0"/>
              <a:t>disclose investment policies, </a:t>
            </a:r>
          </a:p>
          <a:p>
            <a:pPr marL="801688" lvl="1" indent="-457200" eaLnBrk="1" hangingPunct="1">
              <a:lnSpc>
                <a:spcPct val="90000"/>
              </a:lnSpc>
            </a:pPr>
            <a:r>
              <a:rPr lang="en-US" altLang="en-US" sz="2000" smtClean="0"/>
              <a:t>makes shares redeemable at any time,</a:t>
            </a:r>
          </a:p>
          <a:p>
            <a:pPr marL="801688" lvl="1" indent="-457200" eaLnBrk="1" hangingPunct="1">
              <a:lnSpc>
                <a:spcPct val="90000"/>
              </a:lnSpc>
            </a:pPr>
            <a:r>
              <a:rPr lang="en-US" altLang="en-US" sz="2000" smtClean="0"/>
              <a:t>limit use of leverage</a:t>
            </a:r>
          </a:p>
          <a:p>
            <a:pPr marL="533400" indent="-533400" eaLnBrk="1" hangingPunct="1">
              <a:lnSpc>
                <a:spcPct val="90000"/>
              </a:lnSpc>
            </a:pPr>
            <a:r>
              <a:rPr lang="en-US" altLang="en-US" sz="2400" smtClean="0"/>
              <a:t>Hedge funds are not subject to these constraints.</a:t>
            </a:r>
          </a:p>
          <a:p>
            <a:pPr marL="533400" indent="-533400" eaLnBrk="1" hangingPunct="1">
              <a:lnSpc>
                <a:spcPct val="90000"/>
              </a:lnSpc>
            </a:pPr>
            <a:r>
              <a:rPr lang="en-US" altLang="en-US" sz="2400" smtClean="0"/>
              <a:t>Hedge funds use complex trading strategies are big users of derivatives for hedging, speculation and arbitrage</a:t>
            </a:r>
          </a:p>
        </p:txBody>
      </p:sp>
      <p:sp>
        <p:nvSpPr>
          <p:cNvPr id="3994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smtClean="0">
              <a:latin typeface="Arial" panose="020B0604020202020204" pitchFamily="34" charset="0"/>
              <a:cs typeface="Arial" panose="020B0604020202020204" pitchFamily="34" charset="0"/>
            </a:endParaRPr>
          </a:p>
        </p:txBody>
      </p:sp>
      <p:sp>
        <p:nvSpPr>
          <p:cNvPr id="399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697B678B-3EFF-475D-9E41-95C62F01B9BE}" type="slidenum">
              <a:rPr lang="en-US" altLang="en-US" sz="1400">
                <a:latin typeface="Arial" panose="020B0604020202020204" pitchFamily="34" charset="0"/>
              </a:rPr>
              <a:pPr eaLnBrk="1" hangingPunct="1">
                <a:spcBef>
                  <a:spcPct val="0"/>
                </a:spcBef>
                <a:buFontTx/>
                <a:buNone/>
              </a:pPr>
              <a:t>50</a:t>
            </a:fld>
            <a:endParaRPr lang="en-US" altLang="en-US" sz="1400">
              <a:latin typeface="Arial" panose="020B0604020202020204" pitchFamily="34"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CA" altLang="en-US" smtClean="0"/>
              <a:t>Types of Hedge Funds</a:t>
            </a:r>
            <a:endParaRPr lang="en-US" altLang="en-US" smtClean="0"/>
          </a:p>
        </p:txBody>
      </p:sp>
      <p:sp>
        <p:nvSpPr>
          <p:cNvPr id="40963" name="Content Placeholder 2"/>
          <p:cNvSpPr>
            <a:spLocks noGrp="1"/>
          </p:cNvSpPr>
          <p:nvPr>
            <p:ph idx="1"/>
          </p:nvPr>
        </p:nvSpPr>
        <p:spPr/>
        <p:txBody>
          <a:bodyPr/>
          <a:lstStyle/>
          <a:p>
            <a:r>
              <a:rPr lang="en-CA" altLang="en-US" smtClean="0"/>
              <a:t>Long/Short Equities</a:t>
            </a:r>
          </a:p>
          <a:p>
            <a:r>
              <a:rPr lang="en-CA" altLang="en-US" smtClean="0"/>
              <a:t>Convertible Arbitrage</a:t>
            </a:r>
          </a:p>
          <a:p>
            <a:r>
              <a:rPr lang="en-CA" altLang="en-US" smtClean="0"/>
              <a:t>Distressed Securities</a:t>
            </a:r>
          </a:p>
          <a:p>
            <a:r>
              <a:rPr lang="en-CA" altLang="en-US" smtClean="0"/>
              <a:t>Emerging Markets</a:t>
            </a:r>
          </a:p>
          <a:p>
            <a:r>
              <a:rPr lang="en-CA" altLang="en-US" smtClean="0"/>
              <a:t>Global Macro</a:t>
            </a:r>
          </a:p>
          <a:p>
            <a:r>
              <a:rPr lang="en-CA" altLang="en-US" smtClean="0"/>
              <a:t>Merger Arbitrage</a:t>
            </a:r>
          </a:p>
          <a:p>
            <a:endParaRPr lang="en-CA" altLang="en-US" smtClean="0"/>
          </a:p>
          <a:p>
            <a:endParaRPr lang="en-US" altLang="en-US" smtClean="0"/>
          </a:p>
        </p:txBody>
      </p:sp>
      <p:sp>
        <p:nvSpPr>
          <p:cNvPr id="40964"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smtClean="0">
              <a:latin typeface="Arial" panose="020B0604020202020204" pitchFamily="34" charset="0"/>
              <a:cs typeface="Arial" panose="020B0604020202020204" pitchFamily="34" charset="0"/>
            </a:endParaRPr>
          </a:p>
        </p:txBody>
      </p:sp>
      <p:sp>
        <p:nvSpPr>
          <p:cNvPr id="4096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0BBAD363-2AB9-4BDC-8A8E-41D5E57E7921}" type="slidenum">
              <a:rPr lang="en-US" altLang="en-US" sz="1400">
                <a:latin typeface="Arial" panose="020B0604020202020204" pitchFamily="34" charset="0"/>
              </a:rPr>
              <a:pPr eaLnBrk="1" hangingPunct="1">
                <a:spcBef>
                  <a:spcPct val="0"/>
                </a:spcBef>
                <a:buFontTx/>
                <a:buNone/>
              </a:pPr>
              <a:t>51</a:t>
            </a:fld>
            <a:endParaRPr lang="en-US" altLang="en-US" sz="1400">
              <a:latin typeface="Arial" panose="020B060402020202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CA" altLang="en-US" dirty="0" smtClean="0"/>
              <a:t>How Derivatives Are Traded</a:t>
            </a:r>
            <a:endParaRPr lang="en-US" altLang="en-US" dirty="0" smtClean="0"/>
          </a:p>
        </p:txBody>
      </p:sp>
      <p:sp>
        <p:nvSpPr>
          <p:cNvPr id="8195" name="Content Placeholder 2"/>
          <p:cNvSpPr>
            <a:spLocks noGrp="1"/>
          </p:cNvSpPr>
          <p:nvPr>
            <p:ph idx="1"/>
          </p:nvPr>
        </p:nvSpPr>
        <p:spPr>
          <a:xfrm>
            <a:off x="685800" y="1752600"/>
            <a:ext cx="7772400" cy="4114800"/>
          </a:xfrm>
        </p:spPr>
        <p:txBody>
          <a:bodyPr/>
          <a:lstStyle/>
          <a:p>
            <a:r>
              <a:rPr lang="en-CA" altLang="en-US" dirty="0" smtClean="0"/>
              <a:t>On exchanges such as the Chicago Board Options Exchange (CBOE)</a:t>
            </a:r>
          </a:p>
          <a:p>
            <a:r>
              <a:rPr lang="en-CA" altLang="en-US" dirty="0" smtClean="0"/>
              <a:t>In the over-the-counter (OTC) market where traders working for banks, fund managers and corporate treasurers contact each other directly. </a:t>
            </a:r>
          </a:p>
          <a:p>
            <a:pPr lvl="1"/>
            <a:r>
              <a:rPr lang="en-US" dirty="0" smtClean="0"/>
              <a:t>Banks</a:t>
            </a:r>
            <a:r>
              <a:rPr lang="en-US" dirty="0"/>
              <a:t>, other large financial institutions, fund managers, </a:t>
            </a:r>
            <a:r>
              <a:rPr lang="en-US" dirty="0" smtClean="0"/>
              <a:t>and corporations </a:t>
            </a:r>
            <a:r>
              <a:rPr lang="en-US" dirty="0"/>
              <a:t>are the main participants in OTC derivatives markets</a:t>
            </a:r>
            <a:endParaRPr lang="en-CA" altLang="en-US" dirty="0" smtClean="0"/>
          </a:p>
        </p:txBody>
      </p:sp>
      <p:sp>
        <p:nvSpPr>
          <p:cNvPr id="8196"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smtClean="0">
              <a:latin typeface="Arial" panose="020B0604020202020204" pitchFamily="34" charset="0"/>
              <a:cs typeface="Arial" panose="020B0604020202020204" pitchFamily="34" charset="0"/>
            </a:endParaRPr>
          </a:p>
        </p:txBody>
      </p:sp>
      <p:sp>
        <p:nvSpPr>
          <p:cNvPr id="819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5074F11D-CBA1-464E-99FE-39DBDD5F3112}" type="slidenum">
              <a:rPr lang="en-US" altLang="en-US" sz="1400">
                <a:latin typeface="Arial" panose="020B0604020202020204" pitchFamily="34" charset="0"/>
              </a:rPr>
              <a:pPr eaLnBrk="1" hangingPunct="1">
                <a:spcBef>
                  <a:spcPct val="0"/>
                </a:spcBef>
                <a:buFontTx/>
                <a:buNone/>
              </a:pPr>
              <a:t>6</a:t>
            </a:fld>
            <a:endParaRPr lang="en-US" altLang="en-US" sz="1400">
              <a:latin typeface="Arial" panose="020B0604020202020204" pitchFamily="34" charset="0"/>
            </a:endParaRPr>
          </a:p>
        </p:txBody>
      </p:sp>
    </p:spTree>
    <p:extLst>
      <p:ext uri="{BB962C8B-B14F-4D97-AF65-F5344CB8AC3E}">
        <p14:creationId xmlns:p14="http://schemas.microsoft.com/office/powerpoint/2010/main" val="11384386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28600" y="685800"/>
            <a:ext cx="7772400" cy="1143000"/>
          </a:xfrm>
        </p:spPr>
        <p:txBody>
          <a:bodyPr/>
          <a:lstStyle/>
          <a:p>
            <a:r>
              <a:rPr lang="en-CA" altLang="en-US" smtClean="0"/>
              <a:t>The OTC Market Prior to 2008</a:t>
            </a:r>
            <a:endParaRPr lang="en-US" altLang="en-US" smtClean="0"/>
          </a:p>
        </p:txBody>
      </p:sp>
      <p:sp>
        <p:nvSpPr>
          <p:cNvPr id="9219" name="Content Placeholder 2"/>
          <p:cNvSpPr>
            <a:spLocks noGrp="1"/>
          </p:cNvSpPr>
          <p:nvPr>
            <p:ph idx="1"/>
          </p:nvPr>
        </p:nvSpPr>
        <p:spPr>
          <a:xfrm>
            <a:off x="609600" y="1828800"/>
            <a:ext cx="7772400" cy="4114800"/>
          </a:xfrm>
        </p:spPr>
        <p:txBody>
          <a:bodyPr/>
          <a:lstStyle/>
          <a:p>
            <a:r>
              <a:rPr lang="en-CA" altLang="en-US" sz="2400" dirty="0" smtClean="0"/>
              <a:t>Largely unregulated </a:t>
            </a:r>
          </a:p>
          <a:p>
            <a:r>
              <a:rPr lang="en-CA" altLang="en-US" sz="2400" dirty="0" smtClean="0"/>
              <a:t>Banks acted as market makers quoting bids and offers</a:t>
            </a:r>
          </a:p>
          <a:p>
            <a:r>
              <a:rPr lang="en-CA" altLang="en-US" sz="2400" dirty="0" smtClean="0"/>
              <a:t>Master agreements usually defined how transactions between two parties would be handled</a:t>
            </a:r>
          </a:p>
          <a:p>
            <a:r>
              <a:rPr lang="en-CA" altLang="en-US" sz="2400" dirty="0" smtClean="0"/>
              <a:t>But some transactions were handled by central counterparties (CCPs). A CCP stands between the two sides to a transaction in the same way that an exchange does</a:t>
            </a:r>
          </a:p>
        </p:txBody>
      </p:sp>
      <p:sp>
        <p:nvSpPr>
          <p:cNvPr id="9220"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2"/>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3"/>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smtClean="0">
              <a:latin typeface="Arial" panose="020B0604020202020204" pitchFamily="34" charset="0"/>
              <a:cs typeface="Arial" panose="020B0604020202020204" pitchFamily="34" charset="0"/>
            </a:endParaRPr>
          </a:p>
        </p:txBody>
      </p:sp>
      <p:sp>
        <p:nvSpPr>
          <p:cNvPr id="922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2"/>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3"/>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12E29A46-9DE6-4ED2-961C-6BDED1491EF3}" type="slidenum">
              <a:rPr lang="en-US" altLang="en-US" sz="1400">
                <a:latin typeface="Arial" panose="020B0604020202020204" pitchFamily="34" charset="0"/>
              </a:rPr>
              <a:pPr eaLnBrk="1" hangingPunct="1">
                <a:spcBef>
                  <a:spcPct val="0"/>
                </a:spcBef>
                <a:buFontTx/>
                <a:buNone/>
              </a:pPr>
              <a:t>7</a:t>
            </a:fld>
            <a:endParaRPr lang="en-US" altLang="en-US" sz="1400">
              <a:latin typeface="Arial" panose="020B0604020202020204" pitchFamily="34" charset="0"/>
            </a:endParaRPr>
          </a:p>
        </p:txBody>
      </p:sp>
      <p:sp>
        <p:nvSpPr>
          <p:cNvPr id="2" name="TextBox 1"/>
          <p:cNvSpPr txBox="1"/>
          <p:nvPr/>
        </p:nvSpPr>
        <p:spPr>
          <a:xfrm>
            <a:off x="3429000" y="5029200"/>
            <a:ext cx="3505200" cy="523220"/>
          </a:xfrm>
          <a:prstGeom prst="rect">
            <a:avLst/>
          </a:prstGeom>
          <a:noFill/>
        </p:spPr>
        <p:txBody>
          <a:bodyPr wrap="square" rtlCol="0">
            <a:spAutoFit/>
          </a:bodyPr>
          <a:lstStyle/>
          <a:p>
            <a:r>
              <a:rPr lang="en-US" sz="2800" dirty="0" smtClean="0">
                <a:solidFill>
                  <a:srgbClr val="FF0000"/>
                </a:solidFill>
              </a:rPr>
              <a:t>CLEARING HOUSE</a:t>
            </a:r>
            <a:endParaRPr lang="en-US" sz="2800"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CA" altLang="en-US" dirty="0" smtClean="0"/>
              <a:t>Since 2008…</a:t>
            </a:r>
            <a:endParaRPr lang="en-US" altLang="en-US" dirty="0" smtClean="0"/>
          </a:p>
        </p:txBody>
      </p:sp>
      <p:sp>
        <p:nvSpPr>
          <p:cNvPr id="10243" name="Content Placeholder 2"/>
          <p:cNvSpPr>
            <a:spLocks noGrp="1"/>
          </p:cNvSpPr>
          <p:nvPr>
            <p:ph idx="1"/>
          </p:nvPr>
        </p:nvSpPr>
        <p:spPr/>
        <p:txBody>
          <a:bodyPr/>
          <a:lstStyle/>
          <a:p>
            <a:r>
              <a:rPr lang="en-CA" altLang="en-US" sz="2400" dirty="0" smtClean="0"/>
              <a:t>OTC market has become regulated. Objectives:</a:t>
            </a:r>
          </a:p>
          <a:p>
            <a:pPr lvl="1"/>
            <a:r>
              <a:rPr lang="en-CA" altLang="en-US" sz="2000" dirty="0" smtClean="0"/>
              <a:t>Reduce systemic risk (see Business </a:t>
            </a:r>
          </a:p>
          <a:p>
            <a:pPr lvl="1"/>
            <a:r>
              <a:rPr lang="en-CA" altLang="en-US" sz="2000" dirty="0" smtClean="0"/>
              <a:t>Increase transparency</a:t>
            </a:r>
          </a:p>
          <a:p>
            <a:r>
              <a:rPr lang="en-CA" altLang="en-US" sz="2400" dirty="0" smtClean="0"/>
              <a:t>In the U.S and some other countries, standardized OTC products must be traded on swap execution facilities (SEFs) which are similar to exchanges</a:t>
            </a:r>
          </a:p>
          <a:p>
            <a:r>
              <a:rPr lang="en-CA" altLang="en-US" sz="2400" dirty="0" smtClean="0"/>
              <a:t>CCPs must be used for standardized transactions between dealers in most countries</a:t>
            </a:r>
          </a:p>
          <a:p>
            <a:r>
              <a:rPr lang="en-CA" altLang="en-US" sz="2400" dirty="0" smtClean="0"/>
              <a:t>All trades must be reported to a central registry </a:t>
            </a:r>
            <a:r>
              <a:rPr lang="en-CA" altLang="en-US" sz="2000" dirty="0" smtClean="0"/>
              <a:t>(ch2. p.32)</a:t>
            </a:r>
            <a:endParaRPr lang="en-US" altLang="en-US" sz="2000" dirty="0" smtClean="0"/>
          </a:p>
        </p:txBody>
      </p:sp>
      <p:sp>
        <p:nvSpPr>
          <p:cNvPr id="10244"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r>
              <a:rPr lang="en-CA" altLang="en-US" sz="1400" smtClean="0">
                <a:latin typeface="Arial" panose="020B0604020202020204" pitchFamily="34" charset="0"/>
                <a:cs typeface="Arial" panose="020B0604020202020204" pitchFamily="34" charset="0"/>
              </a:rPr>
              <a:t>Options, Futures, and Other Derivatives, 9th Edition, Copyright © John C. Hull 2014</a:t>
            </a:r>
            <a:endParaRPr lang="en-US" altLang="en-US" sz="1400" smtClean="0">
              <a:latin typeface="Arial" panose="020B0604020202020204" pitchFamily="34" charset="0"/>
              <a:cs typeface="Arial" panose="020B0604020202020204" pitchFamily="34" charset="0"/>
            </a:endParaRPr>
          </a:p>
        </p:txBody>
      </p:sp>
      <p:sp>
        <p:nvSpPr>
          <p:cNvPr id="1024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Blip>
                <a:blip r:embed="rId3"/>
              </a:buBlip>
              <a:defRPr sz="3200">
                <a:solidFill>
                  <a:schemeClr val="tx1"/>
                </a:solidFill>
                <a:latin typeface="Tahoma" panose="020B0604030504040204" pitchFamily="34" charset="0"/>
              </a:defRPr>
            </a:lvl1pPr>
            <a:lvl2pPr marL="742950" indent="-285750" eaLnBrk="0" hangingPunct="0">
              <a:spcBef>
                <a:spcPct val="20000"/>
              </a:spcBef>
              <a:buSzPct val="75000"/>
              <a:buBlip>
                <a:blip r:embed="rId4"/>
              </a:buBlip>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fld id="{1AFC8084-6C83-4671-8880-445B5A8D4D3D}" type="slidenum">
              <a:rPr lang="en-US" altLang="en-US" sz="1400">
                <a:latin typeface="Arial" panose="020B0604020202020204" pitchFamily="34" charset="0"/>
              </a:rPr>
              <a:pPr eaLnBrk="1" hangingPunct="1">
                <a:spcBef>
                  <a:spcPct val="0"/>
                </a:spcBef>
                <a:buFontTx/>
                <a:buNone/>
              </a:pPr>
              <a:t>8</a:t>
            </a:fld>
            <a:endParaRPr lang="en-US" altLang="en-US" sz="1400">
              <a:latin typeface="Arial" panose="020B0604020202020204"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pPr>
              <a:defRPr/>
            </a:pPr>
            <a:r>
              <a:rPr lang="en-CA" smtClean="0"/>
              <a:t>Options, Futures, and Other Derivatives, 9th Edition, Copyright © John C. Hull 2014</a:t>
            </a:r>
            <a:endParaRPr lang="en-US"/>
          </a:p>
        </p:txBody>
      </p:sp>
      <p:sp>
        <p:nvSpPr>
          <p:cNvPr id="5" name="Slide Number Placeholder 4"/>
          <p:cNvSpPr>
            <a:spLocks noGrp="1"/>
          </p:cNvSpPr>
          <p:nvPr>
            <p:ph type="sldNum" sz="quarter" idx="12"/>
          </p:nvPr>
        </p:nvSpPr>
        <p:spPr/>
        <p:txBody>
          <a:bodyPr/>
          <a:lstStyle/>
          <a:p>
            <a:fld id="{CC3ADAC2-5659-4466-8B40-6927B95986E0}" type="slidenum">
              <a:rPr lang="en-US" altLang="en-US" smtClean="0"/>
              <a:pPr/>
              <a:t>9</a:t>
            </a:fld>
            <a:endParaRPr lang="en-US" altLang="en-US"/>
          </a:p>
        </p:txBody>
      </p:sp>
      <p:pic>
        <p:nvPicPr>
          <p:cNvPr id="6" name="Picture 5"/>
          <p:cNvPicPr>
            <a:picLocks noChangeAspect="1"/>
          </p:cNvPicPr>
          <p:nvPr/>
        </p:nvPicPr>
        <p:blipFill>
          <a:blip r:embed="rId2"/>
          <a:stretch>
            <a:fillRect/>
          </a:stretch>
        </p:blipFill>
        <p:spPr>
          <a:xfrm>
            <a:off x="192460" y="1371600"/>
            <a:ext cx="9083489" cy="4267200"/>
          </a:xfrm>
          <a:prstGeom prst="rect">
            <a:avLst/>
          </a:prstGeom>
        </p:spPr>
      </p:pic>
    </p:spTree>
    <p:extLst>
      <p:ext uri="{BB962C8B-B14F-4D97-AF65-F5344CB8AC3E}">
        <p14:creationId xmlns:p14="http://schemas.microsoft.com/office/powerpoint/2010/main" val="2668805928"/>
      </p:ext>
    </p:extLst>
  </p:cSld>
  <p:clrMapOvr>
    <a:masterClrMapping/>
  </p:clrMapOvr>
  <p:timing>
    <p:tnLst>
      <p:par>
        <p:cTn id="1" dur="indefinite" restart="never" nodeType="tmRoot"/>
      </p:par>
    </p:tnLst>
  </p:timing>
</p:sld>
</file>

<file path=ppt/theme/theme1.xml><?xml version="1.0" encoding="utf-8"?>
<a:theme xmlns:a="http://schemas.openxmlformats.org/drawingml/2006/main" name="Global">
  <a:themeElements>
    <a:clrScheme name="Custom 5">
      <a:dk1>
        <a:srgbClr val="000000"/>
      </a:dk1>
      <a:lt1>
        <a:srgbClr val="FFFFFF"/>
      </a:lt1>
      <a:dk2>
        <a:srgbClr val="3A3015"/>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fontScheme name="Global">
      <a:majorFont>
        <a:latin typeface="Times New Roman"/>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Global 1">
        <a:dk1>
          <a:srgbClr val="000000"/>
        </a:dk1>
        <a:lt1>
          <a:srgbClr val="FFFFCC"/>
        </a:lt1>
        <a:dk2>
          <a:srgbClr val="4D4D4D"/>
        </a:dk2>
        <a:lt2>
          <a:srgbClr val="FFCC00"/>
        </a:lt2>
        <a:accent1>
          <a:srgbClr val="FF9900"/>
        </a:accent1>
        <a:accent2>
          <a:srgbClr val="CC9900"/>
        </a:accent2>
        <a:accent3>
          <a:srgbClr val="B2B2B2"/>
        </a:accent3>
        <a:accent4>
          <a:srgbClr val="DADAAE"/>
        </a:accent4>
        <a:accent5>
          <a:srgbClr val="FFCAAA"/>
        </a:accent5>
        <a:accent6>
          <a:srgbClr val="B98A00"/>
        </a:accent6>
        <a:hlink>
          <a:srgbClr val="898743"/>
        </a:hlink>
        <a:folHlink>
          <a:srgbClr val="666633"/>
        </a:folHlink>
      </a:clrScheme>
      <a:clrMap bg1="dk2" tx1="lt1" bg2="dk1" tx2="lt2" accent1="accent1" accent2="accent2" accent3="accent3" accent4="accent4" accent5="accent5" accent6="accent6" hlink="hlink" folHlink="folHlink"/>
    </a:extraClrScheme>
    <a:extraClrScheme>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clrMap bg1="lt1" tx1="dk1" bg2="lt2" tx2="dk2" accent1="accent1" accent2="accent2" accent3="accent3" accent4="accent4" accent5="accent5" accent6="accent6" hlink="hlink" folHlink="folHlink"/>
    </a:extraClrScheme>
    <a:extraClrScheme>
      <a:clrScheme name="Global 3">
        <a:dk1>
          <a:srgbClr val="000000"/>
        </a:dk1>
        <a:lt1>
          <a:srgbClr val="FFFFFF"/>
        </a:lt1>
        <a:dk2>
          <a:srgbClr val="000000"/>
        </a:dk2>
        <a:lt2>
          <a:srgbClr val="FFFFFF"/>
        </a:lt2>
        <a:accent1>
          <a:srgbClr val="F8F8F8"/>
        </a:accent1>
        <a:accent2>
          <a:srgbClr val="969696"/>
        </a:accent2>
        <a:accent3>
          <a:srgbClr val="FFFFFF"/>
        </a:accent3>
        <a:accent4>
          <a:srgbClr val="000000"/>
        </a:accent4>
        <a:accent5>
          <a:srgbClr val="FBFBFB"/>
        </a:accent5>
        <a:accent6>
          <a:srgbClr val="878787"/>
        </a:accent6>
        <a:hlink>
          <a:srgbClr val="DDDDDD"/>
        </a:hlink>
        <a:folHlink>
          <a:srgbClr val="B2B2B2"/>
        </a:folHlink>
      </a:clrScheme>
      <a:clrMap bg1="lt1" tx1="dk1" bg2="lt2" tx2="dk2" accent1="accent1" accent2="accent2" accent3="accent3" accent4="accent4" accent5="accent5" accent6="accent6" hlink="hlink" folHlink="folHlink"/>
    </a:extraClrScheme>
    <a:extraClrScheme>
      <a:clrScheme name="Global 4">
        <a:dk1>
          <a:srgbClr val="000000"/>
        </a:dk1>
        <a:lt1>
          <a:srgbClr val="FFFFFF"/>
        </a:lt1>
        <a:dk2>
          <a:srgbClr val="000066"/>
        </a:dk2>
        <a:lt2>
          <a:srgbClr val="FFFFFF"/>
        </a:lt2>
        <a:accent1>
          <a:srgbClr val="FFFFCC"/>
        </a:accent1>
        <a:accent2>
          <a:srgbClr val="B5E0E3"/>
        </a:accent2>
        <a:accent3>
          <a:srgbClr val="FFFFFF"/>
        </a:accent3>
        <a:accent4>
          <a:srgbClr val="000000"/>
        </a:accent4>
        <a:accent5>
          <a:srgbClr val="FFFFE2"/>
        </a:accent5>
        <a:accent6>
          <a:srgbClr val="A4CBCE"/>
        </a:accent6>
        <a:hlink>
          <a:srgbClr val="BFDFFF"/>
        </a:hlink>
        <a:folHlink>
          <a:srgbClr val="99CCFF"/>
        </a:folHlink>
      </a:clrScheme>
      <a:clrMap bg1="lt1" tx1="dk1" bg2="lt2" tx2="dk2" accent1="accent1" accent2="accent2" accent3="accent3" accent4="accent4" accent5="accent5" accent6="accent6" hlink="hlink" folHlink="folHlink"/>
    </a:extraClrScheme>
    <a:extraClrScheme>
      <a:clrScheme name="Global 5">
        <a:dk1>
          <a:srgbClr val="000000"/>
        </a:dk1>
        <a:lt1>
          <a:srgbClr val="E9E6D9"/>
        </a:lt1>
        <a:dk2>
          <a:srgbClr val="666633"/>
        </a:dk2>
        <a:lt2>
          <a:srgbClr val="CEC7AA"/>
        </a:lt2>
        <a:accent1>
          <a:srgbClr val="FFFFCC"/>
        </a:accent1>
        <a:accent2>
          <a:srgbClr val="B5E0E3"/>
        </a:accent2>
        <a:accent3>
          <a:srgbClr val="F2F0E9"/>
        </a:accent3>
        <a:accent4>
          <a:srgbClr val="000000"/>
        </a:accent4>
        <a:accent5>
          <a:srgbClr val="FFFFE2"/>
        </a:accent5>
        <a:accent6>
          <a:srgbClr val="A4CBCE"/>
        </a:accent6>
        <a:hlink>
          <a:srgbClr val="B6AB82"/>
        </a:hlink>
        <a:folHlink>
          <a:srgbClr val="A0925E"/>
        </a:folHlink>
      </a:clrScheme>
      <a:clrMap bg1="lt1" tx1="dk1" bg2="lt2" tx2="dk2" accent1="accent1" accent2="accent2" accent3="accent3" accent4="accent4" accent5="accent5" accent6="accent6" hlink="hlink" folHlink="folHlink"/>
    </a:extraClrScheme>
    <a:extraClrScheme>
      <a:clrScheme name="Global 6">
        <a:dk1>
          <a:srgbClr val="1B3753"/>
        </a:dk1>
        <a:lt1>
          <a:srgbClr val="EAEAEA"/>
        </a:lt1>
        <a:dk2>
          <a:srgbClr val="336699"/>
        </a:dk2>
        <a:lt2>
          <a:srgbClr val="FFFFCC"/>
        </a:lt2>
        <a:accent1>
          <a:srgbClr val="BA8E46"/>
        </a:accent1>
        <a:accent2>
          <a:srgbClr val="46C0AF"/>
        </a:accent2>
        <a:accent3>
          <a:srgbClr val="ADB8CA"/>
        </a:accent3>
        <a:accent4>
          <a:srgbClr val="C8C8C8"/>
        </a:accent4>
        <a:accent5>
          <a:srgbClr val="D9C6B0"/>
        </a:accent5>
        <a:accent6>
          <a:srgbClr val="3FAE9E"/>
        </a:accent6>
        <a:hlink>
          <a:srgbClr val="93ACC3"/>
        </a:hlink>
        <a:folHlink>
          <a:srgbClr val="7897B4"/>
        </a:folHlink>
      </a:clrScheme>
      <a:clrMap bg1="dk2" tx1="lt1" bg2="dk1" tx2="lt2" accent1="accent1" accent2="accent2" accent3="accent3" accent4="accent4" accent5="accent5" accent6="accent6" hlink="hlink" folHlink="folHlink"/>
    </a:extraClrScheme>
    <a:extraClrScheme>
      <a:clrScheme name="Global 7">
        <a:dk1>
          <a:srgbClr val="000000"/>
        </a:dk1>
        <a:lt1>
          <a:srgbClr val="FFFFFF"/>
        </a:lt1>
        <a:dk2>
          <a:srgbClr val="000000"/>
        </a:dk2>
        <a:lt2>
          <a:srgbClr val="FFFFFF"/>
        </a:lt2>
        <a:accent1>
          <a:srgbClr val="FFFFCC"/>
        </a:accent1>
        <a:accent2>
          <a:srgbClr val="FFCC99"/>
        </a:accent2>
        <a:accent3>
          <a:srgbClr val="FFFFFF"/>
        </a:accent3>
        <a:accent4>
          <a:srgbClr val="000000"/>
        </a:accent4>
        <a:accent5>
          <a:srgbClr val="FFFFE2"/>
        </a:accent5>
        <a:accent6>
          <a:srgbClr val="E7B98A"/>
        </a:accent6>
        <a:hlink>
          <a:srgbClr val="FF9999"/>
        </a:hlink>
        <a:folHlink>
          <a:srgbClr val="E06360"/>
        </a:folHlink>
      </a:clrScheme>
      <a:clrMap bg1="lt1" tx1="dk1" bg2="lt2" tx2="dk2" accent1="accent1" accent2="accent2" accent3="accent3" accent4="accent4" accent5="accent5" accent6="accent6" hlink="hlink" folHlink="folHlink"/>
    </a:extraClrScheme>
    <a:extraClrScheme>
      <a:clrScheme name="Global 8">
        <a:dk1>
          <a:srgbClr val="000000"/>
        </a:dk1>
        <a:lt1>
          <a:srgbClr val="EAEAEA"/>
        </a:lt1>
        <a:dk2>
          <a:srgbClr val="17118B"/>
        </a:dk2>
        <a:lt2>
          <a:srgbClr val="FFFFCC"/>
        </a:lt2>
        <a:accent1>
          <a:srgbClr val="B2B2B2"/>
        </a:accent1>
        <a:accent2>
          <a:srgbClr val="54ABB2"/>
        </a:accent2>
        <a:accent3>
          <a:srgbClr val="ABAAC4"/>
        </a:accent3>
        <a:accent4>
          <a:srgbClr val="C8C8C8"/>
        </a:accent4>
        <a:accent5>
          <a:srgbClr val="D5D5D5"/>
        </a:accent5>
        <a:accent6>
          <a:srgbClr val="4B9BA1"/>
        </a:accent6>
        <a:hlink>
          <a:srgbClr val="4F49A3"/>
        </a:hlink>
        <a:folHlink>
          <a:srgbClr val="2E257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5">
    <a:dk1>
      <a:srgbClr val="000000"/>
    </a:dk1>
    <a:lt1>
      <a:srgbClr val="FFFFFF"/>
    </a:lt1>
    <a:dk2>
      <a:srgbClr val="3A3015"/>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fontScheme name="Global">
    <a:majorFont>
      <a:latin typeface="Times New Roman"/>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PossibleOpeningChapterArtwork</Template>
  <TotalTime>33037</TotalTime>
  <Words>3916</Words>
  <Application>Microsoft Office PowerPoint</Application>
  <PresentationFormat>Ekran Gösterisi (4:3)</PresentationFormat>
  <Paragraphs>648</Paragraphs>
  <Slides>51</Slides>
  <Notes>36</Notes>
  <HiddenSlides>0</HiddenSlides>
  <MMClips>0</MMClips>
  <ScaleCrop>false</ScaleCrop>
  <HeadingPairs>
    <vt:vector size="4" baseType="variant">
      <vt:variant>
        <vt:lpstr>Tema</vt:lpstr>
      </vt:variant>
      <vt:variant>
        <vt:i4>1</vt:i4>
      </vt:variant>
      <vt:variant>
        <vt:lpstr>Slayt Başlıkları</vt:lpstr>
      </vt:variant>
      <vt:variant>
        <vt:i4>51</vt:i4>
      </vt:variant>
    </vt:vector>
  </HeadingPairs>
  <TitlesOfParts>
    <vt:vector size="52" baseType="lpstr">
      <vt:lpstr>Global</vt:lpstr>
      <vt:lpstr>Chapter 1 Introduction</vt:lpstr>
      <vt:lpstr>What is a Derivative?</vt:lpstr>
      <vt:lpstr>RISK </vt:lpstr>
      <vt:lpstr>Why Derivatives Are Important</vt:lpstr>
      <vt:lpstr>How Derivatives Are Traded</vt:lpstr>
      <vt:lpstr>How Derivatives Are Traded</vt:lpstr>
      <vt:lpstr>The OTC Market Prior to 2008</vt:lpstr>
      <vt:lpstr>Since 2008…</vt:lpstr>
      <vt:lpstr>PowerPoint Sunusu</vt:lpstr>
      <vt:lpstr>Size of OTC and Exchange-Traded Markets (Figure 1.1, Page 5)</vt:lpstr>
      <vt:lpstr>PowerPoint Sunusu</vt:lpstr>
      <vt:lpstr>The Lehman Bankruptcy (Business Snapshot 1.1, pg. 4)</vt:lpstr>
      <vt:lpstr>How Derivatives are Used</vt:lpstr>
      <vt:lpstr>Foreign Exchange Quotes for GBP, May 26, 2013 (See page 6)</vt:lpstr>
      <vt:lpstr>Forward Price</vt:lpstr>
      <vt:lpstr>Terminology</vt:lpstr>
      <vt:lpstr>Example (page 6)</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Profit from a Long Forward Position (K= delivery price=forward price at time contract is entered into)</vt:lpstr>
      <vt:lpstr>Profit from a Short Forward Position (K= delivery price=forward price at time contract is entered into)</vt:lpstr>
      <vt:lpstr>PowerPoint Sunusu</vt:lpstr>
      <vt:lpstr>Futures Contracts (page 8)</vt:lpstr>
      <vt:lpstr>Exchanges Trading Futures</vt:lpstr>
      <vt:lpstr>VIOP</vt:lpstr>
      <vt:lpstr>Examples of Futures Contracts</vt:lpstr>
      <vt:lpstr>1. Gold:  An Arbitrage Opportunity?</vt:lpstr>
      <vt:lpstr>2. Gold:  Another Arbitrage Opportunity?</vt:lpstr>
      <vt:lpstr>The Forward Price of Gold  (ignores the gold lease rate)</vt:lpstr>
      <vt:lpstr>1. Oil:  An Arbitrage Opportunity?</vt:lpstr>
      <vt:lpstr>2. Oil:  Another Arbitrage Opportunity?</vt:lpstr>
      <vt:lpstr>Options (pg.8)</vt:lpstr>
      <vt:lpstr>American vs European Options</vt:lpstr>
      <vt:lpstr>Google Call Option Prices from CBOE (May 8, 2013; Stock Price is bid 871.23, offer 871.37); See Table 1.2 page 9</vt:lpstr>
      <vt:lpstr>Google Put Option Prices from CBOE (May 8, 2013; Stock Price is bid 871.23, offer 871.37); See Table 1.3 page 9</vt:lpstr>
      <vt:lpstr>Options vs Futures/Forwards</vt:lpstr>
      <vt:lpstr>Types of Traders</vt:lpstr>
      <vt:lpstr>Hedging Examples (pages 11-13)</vt:lpstr>
      <vt:lpstr>Value of Microsoft Shares with and without Hedging (Fig 1.4, page 13)</vt:lpstr>
      <vt:lpstr>Speculation Example </vt:lpstr>
      <vt:lpstr>Arbitrage Example</vt:lpstr>
      <vt:lpstr>Dangers</vt:lpstr>
      <vt:lpstr>Hedge Funds (see Business Snapshot 1.3, page 12) </vt:lpstr>
      <vt:lpstr>Types of Hedge Funds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subject>Options, Futures, and Other Derivatives, 9e</dc:subject>
  <dc:creator>John C. Hull</dc:creator>
  <cp:keywords>Chapter1</cp:keywords>
  <dc:description>Copyright 2014 by John C. Hull. All Rights Reserved. Published 2014</dc:description>
  <cp:lastModifiedBy>Fatih KOÇ</cp:lastModifiedBy>
  <cp:revision>155</cp:revision>
  <dcterms:created xsi:type="dcterms:W3CDTF">2008-05-28T22:27:59Z</dcterms:created>
  <dcterms:modified xsi:type="dcterms:W3CDTF">2022-10-24T13:35:12Z</dcterms:modified>
</cp:coreProperties>
</file>