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notesMasterIdLst>
    <p:notesMasterId r:id="rId20"/>
  </p:notesMasterIdLst>
  <p:sldIdLst>
    <p:sldId id="336" r:id="rId2"/>
    <p:sldId id="337"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10"/>
    <p:restoredTop sz="95890"/>
  </p:normalViewPr>
  <p:slideViewPr>
    <p:cSldViewPr snapToGrid="0" snapToObjects="1">
      <p:cViewPr varScale="1">
        <p:scale>
          <a:sx n="87" d="100"/>
          <a:sy n="87" d="100"/>
        </p:scale>
        <p:origin x="-9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3F045-A26C-45B9-BCD6-6F08D9E2A6DD}" type="datetimeFigureOut">
              <a:rPr lang="tr-TR" smtClean="0"/>
              <a:t>19.02.2024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0317DB-A126-4427-AD11-ADF751E005AC}" type="slidenum">
              <a:rPr lang="tr-TR" smtClean="0"/>
              <a:t>‹#›</a:t>
            </a:fld>
            <a:endParaRPr lang="tr-TR"/>
          </a:p>
        </p:txBody>
      </p:sp>
    </p:spTree>
    <p:extLst>
      <p:ext uri="{BB962C8B-B14F-4D97-AF65-F5344CB8AC3E}">
        <p14:creationId xmlns:p14="http://schemas.microsoft.com/office/powerpoint/2010/main" val="232560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598575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19.02.2024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9553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F36B85B7-8636-0C4C-B77F-113F5C6F65B4}" type="datetimeFigureOut">
              <a:rPr lang="tr-TR" smtClean="0"/>
              <a:t>19.02.2024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13455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5633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70265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p>
            <a:fld id="{F36B85B7-8636-0C4C-B77F-113F5C6F65B4}" type="datetimeFigureOut">
              <a:rPr lang="tr-TR" smtClean="0"/>
              <a:t>19.02.2024</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2059619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583436" y="3143250"/>
            <a:ext cx="4270248" cy="2596776"/>
          </a:xfrm>
        </p:spPr>
        <p:txBody>
          <a:body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tr-TR"/>
              <a:t>Asıl metin stillerini düzenle
İkinci düzey
Üçüncü düzey
Dördüncü düzey
Beşinci düzey</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F36B85B7-8636-0C4C-B77F-113F5C6F65B4}" type="datetimeFigureOut">
              <a:rPr lang="tr-TR" smtClean="0"/>
              <a:t>19.02.2024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0820359-39E2-2248-9560-4F01914582F6}"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94001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6B85B7-8636-0C4C-B77F-113F5C6F65B4}" type="datetimeFigureOut">
              <a:rPr lang="tr-TR" smtClean="0"/>
              <a:t>19.02.2024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389056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6B85B7-8636-0C4C-B77F-113F5C6F65B4}" type="datetimeFigureOut">
              <a:rPr lang="tr-TR" smtClean="0"/>
              <a:t>19.02.2024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313748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9" name="Date Placeholder 8"/>
          <p:cNvSpPr>
            <a:spLocks noGrp="1"/>
          </p:cNvSpPr>
          <p:nvPr>
            <p:ph type="dt" sz="half" idx="10"/>
          </p:nvPr>
        </p:nvSpPr>
        <p:spPr/>
        <p:txBody>
          <a:bodyPr/>
          <a:lstStyle/>
          <a:p>
            <a:fld id="{F36B85B7-8636-0C4C-B77F-113F5C6F65B4}" type="datetimeFigureOut">
              <a:rPr lang="tr-TR" smtClean="0"/>
              <a:t>19.02.2024</a:t>
            </a:fld>
            <a:endParaRPr lang="tr-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1" name="Slide Number Placeholder 10"/>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18142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
İkinci düzey
Üçüncü düzey
Dördüncü düzey
Beşinci düzey</a:t>
            </a:r>
            <a:endParaRPr lang="en-US" dirty="0"/>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36B85B7-8636-0C4C-B77F-113F5C6F65B4}" type="datetimeFigureOut">
              <a:rPr lang="tr-TR" smtClean="0"/>
              <a:t>19.02.2024</a:t>
            </a:fld>
            <a:endParaRPr lang="tr-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tr-TR"/>
          </a:p>
        </p:txBody>
      </p:sp>
      <p:sp>
        <p:nvSpPr>
          <p:cNvPr id="10" name="Slide Number Placeholder 9"/>
          <p:cNvSpPr>
            <a:spLocks noGrp="1"/>
          </p:cNvSpPr>
          <p:nvPr>
            <p:ph type="sldNum" sz="quarter" idx="12"/>
          </p:nvPr>
        </p:nvSpPr>
        <p:spPr/>
        <p:txBody>
          <a:bodyPr/>
          <a:lstStyle/>
          <a:p>
            <a:fld id="{90820359-39E2-2248-9560-4F01914582F6}" type="slidenum">
              <a:rPr lang="tr-TR" smtClean="0"/>
              <a:t>‹#›</a:t>
            </a:fld>
            <a:endParaRPr lang="tr-TR"/>
          </a:p>
        </p:txBody>
      </p:sp>
    </p:spTree>
    <p:extLst>
      <p:ext uri="{BB962C8B-B14F-4D97-AF65-F5344CB8AC3E}">
        <p14:creationId xmlns:p14="http://schemas.microsoft.com/office/powerpoint/2010/main" val="531554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36B85B7-8636-0C4C-B77F-113F5C6F65B4}" type="datetimeFigureOut">
              <a:rPr lang="tr-TR" smtClean="0"/>
              <a:t>19.02.2024</a:t>
            </a:fld>
            <a:endParaRPr lang="tr-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tr-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0820359-39E2-2248-9560-4F01914582F6}" type="slidenum">
              <a:rPr lang="tr-TR" smtClean="0"/>
              <a:t>‹#›</a:t>
            </a:fld>
            <a:endParaRPr lang="tr-TR"/>
          </a:p>
        </p:txBody>
      </p:sp>
    </p:spTree>
    <p:extLst>
      <p:ext uri="{BB962C8B-B14F-4D97-AF65-F5344CB8AC3E}">
        <p14:creationId xmlns:p14="http://schemas.microsoft.com/office/powerpoint/2010/main" val="276131376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C34D7D2-4820-3546-9D0D-836CDB550997}"/>
              </a:ext>
            </a:extLst>
          </p:cNvPr>
          <p:cNvSpPr>
            <a:spLocks noGrp="1"/>
          </p:cNvSpPr>
          <p:nvPr>
            <p:ph type="ctrTitle"/>
          </p:nvPr>
        </p:nvSpPr>
        <p:spPr>
          <a:xfrm>
            <a:off x="1524000" y="2006929"/>
            <a:ext cx="9144000" cy="1503033"/>
          </a:xfrm>
        </p:spPr>
        <p:txBody>
          <a:bodyPr>
            <a:normAutofit/>
          </a:bodyPr>
          <a:lstStyle/>
          <a:p>
            <a:r>
              <a:rPr lang="tr-TR" dirty="0" smtClean="0">
                <a:solidFill>
                  <a:schemeClr val="accent2">
                    <a:lumMod val="50000"/>
                  </a:schemeClr>
                </a:solidFill>
              </a:rPr>
              <a:t>ULUSLARARASI BANKACILIK</a:t>
            </a:r>
            <a:endParaRPr lang="tr-TR" dirty="0">
              <a:solidFill>
                <a:schemeClr val="accent2">
                  <a:lumMod val="50000"/>
                </a:schemeClr>
              </a:solidFill>
            </a:endParaRPr>
          </a:p>
        </p:txBody>
      </p:sp>
      <p:sp>
        <p:nvSpPr>
          <p:cNvPr id="3" name="Alt Başlık 2">
            <a:extLst>
              <a:ext uri="{FF2B5EF4-FFF2-40B4-BE49-F238E27FC236}">
                <a16:creationId xmlns:a16="http://schemas.microsoft.com/office/drawing/2014/main" xmlns="" id="{94CA1399-5658-6E41-9932-CB0F03E1DC6E}"/>
              </a:ext>
            </a:extLst>
          </p:cNvPr>
          <p:cNvSpPr>
            <a:spLocks noGrp="1"/>
          </p:cNvSpPr>
          <p:nvPr>
            <p:ph type="subTitle" idx="1"/>
          </p:nvPr>
        </p:nvSpPr>
        <p:spPr/>
        <p:txBody>
          <a:bodyPr/>
          <a:lstStyle/>
          <a:p>
            <a:pPr algn="r"/>
            <a:r>
              <a:rPr lang="tr-TR" dirty="0" smtClean="0"/>
              <a:t>TEMEL KAVRAMLAR</a:t>
            </a:r>
            <a:endParaRPr lang="tr-TR" dirty="0"/>
          </a:p>
        </p:txBody>
      </p:sp>
      <p:pic>
        <p:nvPicPr>
          <p:cNvPr id="4" name="Resim 3">
            <a:extLst>
              <a:ext uri="{FF2B5EF4-FFF2-40B4-BE49-F238E27FC236}">
                <a16:creationId xmlns:a16="http://schemas.microsoft.com/office/drawing/2014/main" xmlns="" id="{DF22DC8F-84BD-014B-856D-554806215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293" y="196088"/>
            <a:ext cx="6016707" cy="1351135"/>
          </a:xfrm>
          <a:prstGeom prst="rect">
            <a:avLst/>
          </a:prstGeom>
        </p:spPr>
      </p:pic>
    </p:spTree>
    <p:extLst>
      <p:ext uri="{BB962C8B-B14F-4D97-AF65-F5344CB8AC3E}">
        <p14:creationId xmlns:p14="http://schemas.microsoft.com/office/powerpoint/2010/main" val="408982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s://blogger.googleusercontent.com/img/a/AVvXsEg_EzefIy-tVTD2qkSm0Tzzoy6GKQej5HBQfv5OSYkBH9VJYL2H2xmsJz8KS0ZOG9xiOlaUnTQCaetNOCt4nPEiPPhFbM38i85dHXSiZwS0zmp0hP7zkObYA4Xnz2jKaNl1Bw0WaimE_5gKdbpx0PFRLMfayVKeoVkB_hT7hDnSPMRLajZqi0zn54k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278" y="2528151"/>
            <a:ext cx="8505643" cy="30240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6867" name="Başlık 3"/>
          <p:cNvSpPr>
            <a:spLocks noGrp="1"/>
          </p:cNvSpPr>
          <p:nvPr>
            <p:ph type="title"/>
          </p:nvPr>
        </p:nvSpPr>
        <p:spPr/>
        <p:txBody>
          <a:bodyPr/>
          <a:lstStyle/>
          <a:p>
            <a:r>
              <a:rPr lang="tr-TR" smtClean="0"/>
              <a:t>Kur Rejimleri</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12528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Başlık 1"/>
          <p:cNvSpPr>
            <a:spLocks noGrp="1"/>
          </p:cNvSpPr>
          <p:nvPr>
            <p:ph type="title"/>
          </p:nvPr>
        </p:nvSpPr>
        <p:spPr/>
        <p:txBody>
          <a:bodyPr/>
          <a:lstStyle/>
          <a:p>
            <a:r>
              <a:rPr lang="tr-TR" cap="none" dirty="0" smtClean="0"/>
              <a:t>Dalgalı Kur Rejimi (</a:t>
            </a:r>
            <a:r>
              <a:rPr lang="tr-TR" b="1" cap="none" dirty="0" smtClean="0"/>
              <a:t>Floated Exchange Rate Regime)</a:t>
            </a:r>
            <a:endParaRPr lang="tr-TR" cap="none" dirty="0" smtClean="0"/>
          </a:p>
        </p:txBody>
      </p:sp>
      <p:sp>
        <p:nvSpPr>
          <p:cNvPr id="37891" name="İçerik Yer Tutucusu 2"/>
          <p:cNvSpPr>
            <a:spLocks noGrp="1"/>
          </p:cNvSpPr>
          <p:nvPr>
            <p:ph idx="1"/>
          </p:nvPr>
        </p:nvSpPr>
        <p:spPr/>
        <p:txBody>
          <a:bodyPr>
            <a:noAutofit/>
          </a:bodyPr>
          <a:lstStyle/>
          <a:p>
            <a:pPr algn="just"/>
            <a:r>
              <a:rPr lang="tr-TR" sz="2400" dirty="0" smtClean="0"/>
              <a:t>Yerli paranın yabancı paralarla ilişkisinin piyasalarda belirlendiği kur rejiminin adıdır. </a:t>
            </a:r>
          </a:p>
          <a:p>
            <a:pPr algn="just"/>
            <a:r>
              <a:rPr lang="tr-TR" sz="2400" dirty="0" smtClean="0"/>
              <a:t>Bu rejimde yerli paranın yabancı paralarla olan ilişkisi temel olarak gün içinde arz ve talebe göre sürekli olarak yeniden belirlenir. </a:t>
            </a:r>
          </a:p>
          <a:p>
            <a:pPr algn="just"/>
            <a:r>
              <a:rPr lang="tr-TR" sz="2400" dirty="0" smtClean="0"/>
              <a:t>Bununla birlikte dalgalı kur rejiminin de farklı uygulanma biçimleri vardır.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161793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Başlık 1"/>
          <p:cNvSpPr>
            <a:spLocks noGrp="1"/>
          </p:cNvSpPr>
          <p:nvPr>
            <p:ph type="title"/>
          </p:nvPr>
        </p:nvSpPr>
        <p:spPr/>
        <p:txBody>
          <a:bodyPr/>
          <a:lstStyle/>
          <a:p>
            <a:r>
              <a:rPr lang="tr-TR" cap="none" dirty="0" smtClean="0"/>
              <a:t>Tam Dalgalı Kur Rejimi </a:t>
            </a:r>
            <a:r>
              <a:rPr lang="tr-TR" b="1" cap="none" dirty="0" smtClean="0"/>
              <a:t>(Free Float/ Clean Float Regime)</a:t>
            </a:r>
            <a:endParaRPr lang="tr-TR" cap="none" dirty="0" smtClean="0"/>
          </a:p>
        </p:txBody>
      </p:sp>
      <p:sp>
        <p:nvSpPr>
          <p:cNvPr id="38915" name="İçerik Yer Tutucusu 2"/>
          <p:cNvSpPr>
            <a:spLocks noGrp="1"/>
          </p:cNvSpPr>
          <p:nvPr>
            <p:ph idx="1"/>
          </p:nvPr>
        </p:nvSpPr>
        <p:spPr/>
        <p:txBody>
          <a:bodyPr>
            <a:normAutofit/>
          </a:bodyPr>
          <a:lstStyle/>
          <a:p>
            <a:pPr algn="just"/>
            <a:r>
              <a:rPr lang="tr-TR" sz="2400" dirty="0" smtClean="0"/>
              <a:t>Tam dalgalı kur rejiminde Merkez Bankası ya da başka bir kurum paranın dış değerine müdahale etmez, kurlar tümüyle piyasada arz ve talep kurallarına ve gereklerine göre kendiliğinden belirlenir. </a:t>
            </a:r>
          </a:p>
          <a:p>
            <a:pPr algn="just"/>
            <a:r>
              <a:rPr lang="tr-TR" sz="2400" dirty="0" smtClean="0"/>
              <a:t>Merkez Bankası’nın döviz kuru dalgalanmalarına müdahale etmesi dalgalı döviz kuru rejimini bozmasa da tam dalgalanmadan çıkarır.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42301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Başlık 1"/>
          <p:cNvSpPr>
            <a:spLocks noGrp="1"/>
          </p:cNvSpPr>
          <p:nvPr>
            <p:ph type="title"/>
          </p:nvPr>
        </p:nvSpPr>
        <p:spPr/>
        <p:txBody>
          <a:bodyPr>
            <a:noAutofit/>
          </a:bodyPr>
          <a:lstStyle/>
          <a:p>
            <a:r>
              <a:rPr lang="tr-TR" cap="none" dirty="0" smtClean="0"/>
              <a:t>Müdahaleli Dalgalı Kur Rejimi</a:t>
            </a:r>
            <a:r>
              <a:rPr lang="tr-TR" b="1" cap="none" dirty="0" smtClean="0"/>
              <a:t> (Dirty Float/ Managed Float Regime)</a:t>
            </a:r>
            <a:endParaRPr lang="tr-TR" cap="none" dirty="0" smtClean="0"/>
          </a:p>
        </p:txBody>
      </p:sp>
      <p:sp>
        <p:nvSpPr>
          <p:cNvPr id="39939" name="İçerik Yer Tutucusu 2"/>
          <p:cNvSpPr>
            <a:spLocks noGrp="1"/>
          </p:cNvSpPr>
          <p:nvPr>
            <p:ph idx="1"/>
          </p:nvPr>
        </p:nvSpPr>
        <p:spPr/>
        <p:txBody>
          <a:bodyPr>
            <a:noAutofit/>
          </a:bodyPr>
          <a:lstStyle/>
          <a:p>
            <a:pPr algn="just"/>
            <a:r>
              <a:rPr lang="tr-TR" sz="2400" dirty="0" smtClean="0"/>
              <a:t>Dalgalı kur rejiminde Merkez Bankası kurdaki değişimlere döviz alım satımı yaparak müdahale ediyorsa bu rejime müdahaleli dalgalı kur rejimi denir. </a:t>
            </a:r>
          </a:p>
          <a:p>
            <a:pPr algn="just"/>
            <a:r>
              <a:rPr lang="tr-TR" sz="2400" dirty="0" smtClean="0"/>
              <a:t>Müdahaleli dalgalı kur rejimi de iki biçimde uygulanır: </a:t>
            </a:r>
          </a:p>
          <a:p>
            <a:pPr lvl="1" algn="just"/>
            <a:r>
              <a:rPr lang="tr-TR" sz="2400" dirty="0" smtClean="0"/>
              <a:t>Sürekli müdahale</a:t>
            </a:r>
          </a:p>
          <a:p>
            <a:pPr lvl="1" algn="just"/>
            <a:r>
              <a:rPr lang="tr-TR" sz="2400" dirty="0" smtClean="0"/>
              <a:t>Kurda oynaklık oluştuğunda müdahale. </a:t>
            </a:r>
          </a:p>
          <a:p>
            <a:pPr algn="just"/>
            <a:endParaRPr lang="tr-TR" sz="2400" dirty="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63603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Başlık 1"/>
          <p:cNvSpPr>
            <a:spLocks noGrp="1"/>
          </p:cNvSpPr>
          <p:nvPr>
            <p:ph type="title"/>
          </p:nvPr>
        </p:nvSpPr>
        <p:spPr/>
        <p:txBody>
          <a:bodyPr>
            <a:noAutofit/>
          </a:bodyPr>
          <a:lstStyle/>
          <a:p>
            <a:r>
              <a:rPr lang="tr-TR" cap="none" dirty="0" smtClean="0"/>
              <a:t>Bant İçinde Dalgalanma Rejimi</a:t>
            </a:r>
            <a:r>
              <a:rPr lang="tr-TR" b="1" cap="none" dirty="0" smtClean="0"/>
              <a:t> (Crawling Bands/ Pegged With Horizontal Bands)</a:t>
            </a:r>
            <a:endParaRPr lang="tr-TR" sz="2400" cap="none" dirty="0" smtClean="0"/>
          </a:p>
        </p:txBody>
      </p:sp>
      <p:sp>
        <p:nvSpPr>
          <p:cNvPr id="40963" name="İçerik Yer Tutucusu 2"/>
          <p:cNvSpPr>
            <a:spLocks noGrp="1"/>
          </p:cNvSpPr>
          <p:nvPr>
            <p:ph idx="1"/>
          </p:nvPr>
        </p:nvSpPr>
        <p:spPr/>
        <p:txBody>
          <a:bodyPr>
            <a:noAutofit/>
          </a:bodyPr>
          <a:lstStyle/>
          <a:p>
            <a:pPr algn="just"/>
            <a:r>
              <a:rPr lang="tr-TR" sz="2400" dirty="0" smtClean="0"/>
              <a:t>Bazen de dalgalanmaya müdahale için bir bant aralığı seçilir. </a:t>
            </a:r>
          </a:p>
          <a:p>
            <a:pPr algn="just"/>
            <a:r>
              <a:rPr lang="tr-TR" sz="2400" dirty="0" smtClean="0"/>
              <a:t>Döviz kurunun belirli bir bant aralığında dalgalanmasına bu bandın altına veya üstüne taşması halinde Merkez Bankası’nın müdahale etmesi biçiminde uygulanan rejime verilen addır. </a:t>
            </a:r>
          </a:p>
          <a:p>
            <a:pPr algn="just"/>
            <a:r>
              <a:rPr lang="tr-TR" sz="2400" dirty="0" smtClean="0"/>
              <a:t>Bu uygulama bant aralığı içinde dalgalı, bant aralığı dışında müdahaleli dalgalanma biçimini alır. </a:t>
            </a:r>
          </a:p>
          <a:p>
            <a:pPr algn="just"/>
            <a:r>
              <a:rPr lang="tr-TR" sz="2400" dirty="0" smtClean="0"/>
              <a:t>Dalgalanma için gerçekleşmiş enflasyonun (geriye uyarlı dalgalanma) ya da beklenen enflasyonun (ileriye uyarlı dalgalanma) esas alındığı bant aralıkları belirlenebilir.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540939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Başlık 1"/>
          <p:cNvSpPr>
            <a:spLocks noGrp="1"/>
          </p:cNvSpPr>
          <p:nvPr>
            <p:ph type="title"/>
          </p:nvPr>
        </p:nvSpPr>
        <p:spPr/>
        <p:txBody>
          <a:bodyPr/>
          <a:lstStyle/>
          <a:p>
            <a:r>
              <a:rPr lang="tr-TR" cap="none" dirty="0" smtClean="0"/>
              <a:t>Sabit Kur Rejimi</a:t>
            </a:r>
            <a:r>
              <a:rPr lang="tr-TR" b="1" cap="none" dirty="0" smtClean="0"/>
              <a:t> (Fixed Exchange Rate Regime)</a:t>
            </a:r>
            <a:endParaRPr lang="tr-TR" cap="none" dirty="0" smtClean="0"/>
          </a:p>
        </p:txBody>
      </p:sp>
      <p:sp>
        <p:nvSpPr>
          <p:cNvPr id="41987" name="İçerik Yer Tutucusu 2"/>
          <p:cNvSpPr>
            <a:spLocks noGrp="1"/>
          </p:cNvSpPr>
          <p:nvPr>
            <p:ph idx="1"/>
          </p:nvPr>
        </p:nvSpPr>
        <p:spPr/>
        <p:txBody>
          <a:bodyPr/>
          <a:lstStyle/>
          <a:p>
            <a:pPr algn="just"/>
            <a:r>
              <a:rPr lang="tr-TR" sz="2400" dirty="0" smtClean="0"/>
              <a:t>Yerli paranın dış değerinin Merkez Bankası tarafından belirli bir kurla yabancı paralara karşı eşitlenmesi rejimidir. </a:t>
            </a:r>
          </a:p>
          <a:p>
            <a:pPr algn="just"/>
            <a:r>
              <a:rPr lang="tr-TR" sz="2400" dirty="0" smtClean="0"/>
              <a:t>Sabit kur bir kez belirlendiğinde Merkez Bankası tarafından değiştirilinceye kadar aynı kalır. </a:t>
            </a:r>
          </a:p>
          <a:p>
            <a:pPr algn="just"/>
            <a:r>
              <a:rPr lang="tr-TR" sz="2400" dirty="0" smtClean="0"/>
              <a:t>Sabit kur rejiminin çeşitli uygulanma biçimleri vardır.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402155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Başlık 1"/>
          <p:cNvSpPr>
            <a:spLocks noGrp="1"/>
          </p:cNvSpPr>
          <p:nvPr>
            <p:ph type="title"/>
          </p:nvPr>
        </p:nvSpPr>
        <p:spPr/>
        <p:txBody>
          <a:bodyPr/>
          <a:lstStyle/>
          <a:p>
            <a:r>
              <a:rPr lang="tr-TR" cap="none" dirty="0" smtClean="0"/>
              <a:t>Peg Rejimi</a:t>
            </a:r>
            <a:r>
              <a:rPr lang="tr-TR" b="1" cap="none" dirty="0" smtClean="0"/>
              <a:t> (Pegged Exchange Rate Regime)</a:t>
            </a:r>
            <a:r>
              <a:rPr lang="tr-TR" cap="none" dirty="0" smtClean="0"/>
              <a:t> </a:t>
            </a:r>
          </a:p>
        </p:txBody>
      </p:sp>
      <p:sp>
        <p:nvSpPr>
          <p:cNvPr id="43011" name="İçerik Yer Tutucusu 2"/>
          <p:cNvSpPr>
            <a:spLocks noGrp="1"/>
          </p:cNvSpPr>
          <p:nvPr>
            <p:ph idx="1"/>
          </p:nvPr>
        </p:nvSpPr>
        <p:spPr/>
        <p:txBody>
          <a:bodyPr/>
          <a:lstStyle/>
          <a:p>
            <a:pPr algn="just"/>
            <a:r>
              <a:rPr lang="tr-TR" sz="2400" dirty="0" smtClean="0"/>
              <a:t>Yerli parayı belirli bir rezerv paraya ya da birden fazla paranın oluşturduğu bir sepete bağlamaya peg adı veriliyor. </a:t>
            </a:r>
          </a:p>
          <a:p>
            <a:pPr algn="just"/>
            <a:r>
              <a:rPr lang="tr-TR" sz="2400" dirty="0" smtClean="0"/>
              <a:t>Peg rejimi de ikiye ayrılır: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130907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Başlık 1"/>
          <p:cNvSpPr>
            <a:spLocks noGrp="1"/>
          </p:cNvSpPr>
          <p:nvPr>
            <p:ph type="title"/>
          </p:nvPr>
        </p:nvSpPr>
        <p:spPr/>
        <p:txBody>
          <a:bodyPr>
            <a:noAutofit/>
          </a:bodyPr>
          <a:lstStyle/>
          <a:p>
            <a:r>
              <a:rPr lang="tr-TR" cap="none" dirty="0" smtClean="0"/>
              <a:t>(A) Katı Peg Rejimi </a:t>
            </a:r>
            <a:r>
              <a:rPr lang="tr-TR" b="1" cap="none" dirty="0" smtClean="0"/>
              <a:t>(Hard Peg Regime) Ya Da Para Kurulu Rejimi (Currency Board Regime)</a:t>
            </a:r>
            <a:r>
              <a:rPr lang="tr-TR" cap="none" dirty="0" smtClean="0"/>
              <a:t> </a:t>
            </a:r>
          </a:p>
        </p:txBody>
      </p:sp>
      <p:sp>
        <p:nvSpPr>
          <p:cNvPr id="44035" name="İçerik Yer Tutucusu 2"/>
          <p:cNvSpPr>
            <a:spLocks noGrp="1"/>
          </p:cNvSpPr>
          <p:nvPr>
            <p:ph idx="1"/>
          </p:nvPr>
        </p:nvSpPr>
        <p:spPr/>
        <p:txBody>
          <a:bodyPr>
            <a:normAutofit lnSpcReduction="10000"/>
          </a:bodyPr>
          <a:lstStyle/>
          <a:p>
            <a:pPr algn="just"/>
            <a:r>
              <a:rPr lang="tr-TR" sz="2400" dirty="0" smtClean="0"/>
              <a:t>Katı peg rejimi döviz kuru politikasına müdahale etme imkânı tanımaz. </a:t>
            </a:r>
          </a:p>
          <a:p>
            <a:pPr algn="just"/>
            <a:r>
              <a:rPr lang="tr-TR" sz="2400" dirty="0" smtClean="0"/>
              <a:t>Bu rejimde kur hangi para birimi ya da birimlerinden oluşan sepete bağlanmışsa onun hareketine göre değişir. </a:t>
            </a:r>
          </a:p>
          <a:p>
            <a:pPr algn="just"/>
            <a:r>
              <a:rPr lang="tr-TR" sz="2400" dirty="0" smtClean="0"/>
              <a:t>Bunun bir ileri aşaması olan para kurulu rejiminin belirgin farkı yerli paranın basılmasının döviz girişine bağlanmış olması ve merkez bankasının parasal denetim ve son borç verici gibi işlevlerinin kullanılmamasıdır.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432219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Başlık 1"/>
          <p:cNvSpPr>
            <a:spLocks noGrp="1"/>
          </p:cNvSpPr>
          <p:nvPr>
            <p:ph type="title"/>
          </p:nvPr>
        </p:nvSpPr>
        <p:spPr/>
        <p:txBody>
          <a:bodyPr>
            <a:normAutofit fontScale="90000"/>
          </a:bodyPr>
          <a:lstStyle/>
          <a:p>
            <a:r>
              <a:rPr lang="tr-TR" sz="3200" cap="none" dirty="0" smtClean="0"/>
              <a:t>(B) Yumuşak Peg Rejimi </a:t>
            </a:r>
            <a:r>
              <a:rPr lang="tr-TR" sz="3200" b="1" cap="none" dirty="0" smtClean="0"/>
              <a:t>(Soft Peg Regime)</a:t>
            </a:r>
            <a:endParaRPr lang="tr-TR" sz="3200" cap="none" dirty="0" smtClean="0"/>
          </a:p>
        </p:txBody>
      </p:sp>
      <p:sp>
        <p:nvSpPr>
          <p:cNvPr id="45059" name="İçerik Yer Tutucusu 2"/>
          <p:cNvSpPr>
            <a:spLocks noGrp="1"/>
          </p:cNvSpPr>
          <p:nvPr>
            <p:ph idx="1"/>
          </p:nvPr>
        </p:nvSpPr>
        <p:spPr/>
        <p:txBody>
          <a:bodyPr/>
          <a:lstStyle/>
          <a:p>
            <a:pPr algn="just"/>
            <a:r>
              <a:rPr lang="tr-TR" sz="2400" smtClean="0"/>
              <a:t>Bu rejim katı peg rejimine göre daha esnektir ve hükümete kuru düzenleyebilme imkânı tanır. </a:t>
            </a:r>
          </a:p>
          <a:p>
            <a:pPr algn="just"/>
            <a:r>
              <a:rPr lang="tr-TR" sz="2400" smtClean="0"/>
              <a:t>Asıl olarak yerli para bir yabancı para veya para sepetine bağlı olarak hareket etse de hükümetler gerektiğinde araya girerek farklı tespitler yapabilir.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401017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cap="none" dirty="0" smtClean="0"/>
              <a:t>Ders Planı</a:t>
            </a:r>
            <a:endParaRPr lang="tr-TR" cap="none" dirty="0"/>
          </a:p>
        </p:txBody>
      </p:sp>
      <p:sp>
        <p:nvSpPr>
          <p:cNvPr id="3" name="İçerik Yer Tutucusu 2"/>
          <p:cNvSpPr>
            <a:spLocks noGrp="1"/>
          </p:cNvSpPr>
          <p:nvPr>
            <p:ph idx="1"/>
          </p:nvPr>
        </p:nvSpPr>
        <p:spPr/>
        <p:txBody>
          <a:bodyPr>
            <a:noAutofit/>
          </a:bodyPr>
          <a:lstStyle/>
          <a:p>
            <a:r>
              <a:rPr lang="tr-TR" sz="2800" dirty="0" smtClean="0"/>
              <a:t>Kur</a:t>
            </a:r>
          </a:p>
          <a:p>
            <a:r>
              <a:rPr lang="tr-TR" altLang="tr-TR" sz="2800" dirty="0"/>
              <a:t>TCMB Tarafından İlan Edilen Gösterge Kurları Neyi Gösterir</a:t>
            </a:r>
            <a:r>
              <a:rPr lang="tr-TR" altLang="tr-TR" sz="2800" dirty="0" smtClean="0"/>
              <a:t>?</a:t>
            </a:r>
          </a:p>
          <a:p>
            <a:r>
              <a:rPr lang="tr-TR" sz="2800" dirty="0" smtClean="0"/>
              <a:t>Kur Nasıl Belirlenir? </a:t>
            </a:r>
          </a:p>
          <a:p>
            <a:r>
              <a:rPr lang="tr-TR" sz="2800" dirty="0" smtClean="0"/>
              <a:t>Kur Rejimleri</a:t>
            </a:r>
            <a:endParaRPr lang="tr-TR" sz="2800" dirty="0" smtClean="0"/>
          </a:p>
          <a:p>
            <a:endParaRPr lang="tr-TR" sz="2800" dirty="0" smtClean="0"/>
          </a:p>
          <a:p>
            <a:endParaRPr lang="tr-TR" sz="2800" dirty="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407707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p:txBody>
          <a:bodyPr/>
          <a:lstStyle/>
          <a:p>
            <a:r>
              <a:rPr lang="tr-TR" altLang="tr-TR" cap="none" dirty="0" smtClean="0"/>
              <a:t>Kur</a:t>
            </a:r>
          </a:p>
        </p:txBody>
      </p:sp>
      <p:sp>
        <p:nvSpPr>
          <p:cNvPr id="29699" name="İçerik Yer Tutucusu 2"/>
          <p:cNvSpPr>
            <a:spLocks noGrp="1"/>
          </p:cNvSpPr>
          <p:nvPr>
            <p:ph idx="1"/>
          </p:nvPr>
        </p:nvSpPr>
        <p:spPr>
          <a:xfrm>
            <a:off x="2249008" y="2315923"/>
            <a:ext cx="7729728" cy="3101983"/>
          </a:xfrm>
        </p:spPr>
        <p:txBody>
          <a:bodyPr>
            <a:noAutofit/>
          </a:bodyPr>
          <a:lstStyle/>
          <a:p>
            <a:pPr algn="just"/>
            <a:r>
              <a:rPr lang="tr-TR" altLang="tr-TR" sz="2200" dirty="0" smtClean="0"/>
              <a:t>Bir milli paranın yabancı paralar karşısındaki değerine kur denir. Diğer bir deyimle bir birim yabancı paranın Türk Lirası değeri demektir. Döviz alım satımları işlem anında geçerli kurlar üzerinden yapılır. Kambiyo (forex) piyasalarında anlık alım satımlar sırasında oluşan döviz fiyatlarına cari kur denilmektedir. </a:t>
            </a:r>
          </a:p>
          <a:p>
            <a:pPr algn="just"/>
            <a:r>
              <a:rPr lang="tr-TR" altLang="tr-TR" sz="2200" dirty="0" smtClean="0"/>
              <a:t>Ticari ve gayri ticari işlemlere ilişkin olarak yapılan döviz ve efektif alım satım işlemlerinde uygulanacak döviz kurları bankalar, yetkili müesseseler, PTT, kıymetli maden aracı kuruluşları ve aracı kurumlarca serbestçe tespit edilen kurlar üzerinden yapılır. T.C. Merkez Bankası’nca her iş günü sonunda ilan edilecek günlük kurlar, uluslararası ve iç piyasadaki gelişmeler dikkate alınarak serbestçe belirlenir.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1640003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l="25374" t="21230" r="28217" b="14771"/>
          <a:stretch>
            <a:fillRect/>
          </a:stretch>
        </p:blipFill>
        <p:spPr bwMode="auto">
          <a:xfrm>
            <a:off x="843589" y="774700"/>
            <a:ext cx="10638367" cy="608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62897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l="25374" t="24892" r="27567" b="18434"/>
          <a:stretch>
            <a:fillRect/>
          </a:stretch>
        </p:blipFill>
        <p:spPr bwMode="auto">
          <a:xfrm>
            <a:off x="1217084" y="722376"/>
            <a:ext cx="10464800" cy="6020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sim 2">
            <a:extLst>
              <a:ext uri="{FF2B5EF4-FFF2-40B4-BE49-F238E27FC236}">
                <a16:creationId xmlns:a16="http://schemas.microsoft.com/office/drawing/2014/main" xmlns="" id="{00642A11-83CF-B341-A6C8-9C5A1640C222}"/>
              </a:ext>
            </a:extLst>
          </p:cNvPr>
          <p:cNvPicPr>
            <a:picLocks noChangeAspect="1"/>
          </p:cNvPicPr>
          <p:nvPr/>
        </p:nvPicPr>
        <p:blipFill>
          <a:blip r:embed="rId3"/>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812821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Başlık 1"/>
          <p:cNvSpPr>
            <a:spLocks noGrp="1"/>
          </p:cNvSpPr>
          <p:nvPr>
            <p:ph type="title"/>
          </p:nvPr>
        </p:nvSpPr>
        <p:spPr/>
        <p:txBody>
          <a:bodyPr/>
          <a:lstStyle/>
          <a:p>
            <a:r>
              <a:rPr lang="tr-TR" altLang="tr-TR" dirty="0" smtClean="0"/>
              <a:t>TCMB </a:t>
            </a:r>
            <a:r>
              <a:rPr lang="tr-TR" altLang="tr-TR" cap="none" dirty="0" smtClean="0"/>
              <a:t>Tarafından İlan Edilen Gösterge Kurları Neyi Gösterir?</a:t>
            </a:r>
          </a:p>
        </p:txBody>
      </p:sp>
      <p:sp>
        <p:nvSpPr>
          <p:cNvPr id="32771" name="İçerik Yer Tutucusu 2"/>
          <p:cNvSpPr>
            <a:spLocks noGrp="1"/>
          </p:cNvSpPr>
          <p:nvPr>
            <p:ph idx="1"/>
          </p:nvPr>
        </p:nvSpPr>
        <p:spPr/>
        <p:txBody>
          <a:bodyPr>
            <a:noAutofit/>
          </a:bodyPr>
          <a:lstStyle/>
          <a:p>
            <a:pPr algn="just"/>
            <a:r>
              <a:rPr lang="tr-TR" altLang="tr-TR" sz="2400" smtClean="0"/>
              <a:t>Merkez Bankasınca her iş günü saat 15:30'da gösterge niteliğinde kurlar belirlenmekte ve ertesi gün Resmi Gazete'de yayımlanmaktadır. </a:t>
            </a:r>
          </a:p>
          <a:p>
            <a:pPr algn="just"/>
            <a:r>
              <a:rPr lang="tr-TR" altLang="tr-TR" sz="2400" smtClean="0"/>
              <a:t>Ancak, bu kurlar hiçbir kişi ve kurumu bağlamamakta, belirlendikleri günü takip eden iş günü Merkez Bankasının bazı gişe işlemlerinde ve muhasebe amaçlı olarak kullanılmaktadır. </a:t>
            </a:r>
          </a:p>
          <a:p>
            <a:pPr algn="just"/>
            <a:r>
              <a:rPr lang="tr-TR" altLang="tr-TR" sz="2400" smtClean="0"/>
              <a:t>Merkez Bankası dışındaki gerçek ve tüzel kişiler arasındaki işlemlerde hangi kurun uygulanacağı hususu ise tamamen bu kişilerin kendi iradelerindedir.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593966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title"/>
          </p:nvPr>
        </p:nvSpPr>
        <p:spPr/>
        <p:txBody>
          <a:bodyPr/>
          <a:lstStyle/>
          <a:p>
            <a:r>
              <a:rPr lang="tr-TR" altLang="tr-TR" cap="none" dirty="0" smtClean="0"/>
              <a:t>Kur Nasıl Belirlenir? </a:t>
            </a:r>
          </a:p>
        </p:txBody>
      </p:sp>
      <p:sp>
        <p:nvSpPr>
          <p:cNvPr id="33795" name="İçerik Yer Tutucusu 2"/>
          <p:cNvSpPr>
            <a:spLocks noGrp="1"/>
          </p:cNvSpPr>
          <p:nvPr>
            <p:ph idx="1"/>
          </p:nvPr>
        </p:nvSpPr>
        <p:spPr>
          <a:xfrm>
            <a:off x="2259399" y="2388660"/>
            <a:ext cx="7729728" cy="3101983"/>
          </a:xfrm>
        </p:spPr>
        <p:txBody>
          <a:bodyPr>
            <a:noAutofit/>
          </a:bodyPr>
          <a:lstStyle/>
          <a:p>
            <a:pPr algn="just"/>
            <a:r>
              <a:rPr lang="tr-TR" altLang="tr-TR" sz="2300" smtClean="0"/>
              <a:t>Eğer bir ülkede </a:t>
            </a:r>
            <a:r>
              <a:rPr lang="tr-TR" altLang="tr-TR" sz="2300" b="1" smtClean="0">
                <a:solidFill>
                  <a:srgbClr val="FF0000"/>
                </a:solidFill>
              </a:rPr>
              <a:t>dalgalı kur rejimi </a:t>
            </a:r>
            <a:r>
              <a:rPr lang="tr-TR" altLang="tr-TR" sz="2300" smtClean="0"/>
              <a:t>(floating exchange rate regime) uygulanıyorsa ülke parasının yabancı paralar karşısındaki değeri yani döviz kuru piyasada belirleniyor demektir. Dövizi de bir çeşit mal gibi kabul edersek onun fiyatı olan döviz kurunun da öteki malların fiyatı gibi arz ve talep kurallarına göre belirlendiğini görebiliriz. </a:t>
            </a:r>
          </a:p>
          <a:p>
            <a:pPr algn="just"/>
            <a:r>
              <a:rPr lang="tr-TR" altLang="tr-TR" sz="2300" smtClean="0"/>
              <a:t>Bir ülkede döviz bol, yerli para kıtsa döviz kuru düşük, döviz kıt, yerli para bolsa döviz kuru yüksek olacak demektir. Dalgalı kur rejiminde döviz kurları piyasadaki hareketlere göre sürekli iner ya da çıkar. Eğer bir ülkenin parası yabancı paralara karşı değer kaybediyorsa buna </a:t>
            </a:r>
            <a:r>
              <a:rPr lang="tr-TR" altLang="tr-TR" sz="2300" b="1" smtClean="0">
                <a:solidFill>
                  <a:srgbClr val="FF0000"/>
                </a:solidFill>
              </a:rPr>
              <a:t>değer kaybı</a:t>
            </a:r>
            <a:r>
              <a:rPr lang="tr-TR" altLang="tr-TR" sz="2300" smtClean="0"/>
              <a:t>, değer kazanıyorsa buna </a:t>
            </a:r>
            <a:r>
              <a:rPr lang="tr-TR" altLang="tr-TR" sz="2300" b="1" smtClean="0">
                <a:solidFill>
                  <a:srgbClr val="FF0000"/>
                </a:solidFill>
              </a:rPr>
              <a:t>değer kazanımı </a:t>
            </a:r>
            <a:r>
              <a:rPr lang="tr-TR" altLang="tr-TR" sz="2300" smtClean="0"/>
              <a:t>diyoruz.    </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2319068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Başlık 1"/>
          <p:cNvSpPr>
            <a:spLocks noGrp="1"/>
          </p:cNvSpPr>
          <p:nvPr>
            <p:ph type="title"/>
          </p:nvPr>
        </p:nvSpPr>
        <p:spPr/>
        <p:txBody>
          <a:bodyPr/>
          <a:lstStyle/>
          <a:p>
            <a:r>
              <a:rPr lang="tr-TR" altLang="tr-TR" cap="none" dirty="0" smtClean="0"/>
              <a:t>Kur Nasıl Belirlenir? </a:t>
            </a:r>
          </a:p>
        </p:txBody>
      </p:sp>
      <p:sp>
        <p:nvSpPr>
          <p:cNvPr id="34819" name="İçerik Yer Tutucusu 2"/>
          <p:cNvSpPr>
            <a:spLocks noGrp="1"/>
          </p:cNvSpPr>
          <p:nvPr>
            <p:ph idx="1"/>
          </p:nvPr>
        </p:nvSpPr>
        <p:spPr/>
        <p:txBody>
          <a:bodyPr>
            <a:normAutofit lnSpcReduction="10000"/>
          </a:bodyPr>
          <a:lstStyle/>
          <a:p>
            <a:pPr algn="just"/>
            <a:r>
              <a:rPr lang="tr-TR" altLang="tr-TR" sz="2400" smtClean="0"/>
              <a:t>Eğer bir ülkede </a:t>
            </a:r>
            <a:r>
              <a:rPr lang="tr-TR" altLang="tr-TR" sz="2400" b="1" smtClean="0">
                <a:solidFill>
                  <a:srgbClr val="FF0000"/>
                </a:solidFill>
              </a:rPr>
              <a:t>sabit kur rejimi </a:t>
            </a:r>
            <a:r>
              <a:rPr lang="tr-TR" altLang="tr-TR" sz="2400" smtClean="0"/>
              <a:t>(fixed exchange rate regime) uygulanıyorsa o ülkedeki merkez bankası ülke parasının döviz kurunu tek tek bütün dövizler için belirler ve bu kurlar yeni bir karar alınana kadar değişmeden kalır. </a:t>
            </a:r>
          </a:p>
          <a:p>
            <a:pPr algn="just"/>
            <a:r>
              <a:rPr lang="tr-TR" altLang="tr-TR" sz="2400" smtClean="0"/>
              <a:t>Bu döviz kurunun merkez bankası tarafından ülke parasına değer kazandıracak biçimde düşürülmesine </a:t>
            </a:r>
            <a:r>
              <a:rPr lang="tr-TR" altLang="tr-TR" sz="2400" b="1" smtClean="0">
                <a:solidFill>
                  <a:srgbClr val="FF0000"/>
                </a:solidFill>
              </a:rPr>
              <a:t>revalüasyon</a:t>
            </a:r>
            <a:r>
              <a:rPr lang="tr-TR" altLang="tr-TR" sz="2400" smtClean="0"/>
              <a:t>, ülke parasına değer kaybettirecek biçimde düşürülmesine de </a:t>
            </a:r>
            <a:r>
              <a:rPr lang="tr-TR" altLang="tr-TR" sz="2400" b="1" smtClean="0">
                <a:solidFill>
                  <a:srgbClr val="FF0000"/>
                </a:solidFill>
              </a:rPr>
              <a:t>devalüasyon</a:t>
            </a:r>
            <a:r>
              <a:rPr lang="tr-TR" altLang="tr-TR" sz="2400" smtClean="0"/>
              <a:t> deniyor.</a:t>
            </a:r>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3906740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Başlık 1"/>
          <p:cNvSpPr>
            <a:spLocks noGrp="1"/>
          </p:cNvSpPr>
          <p:nvPr>
            <p:ph type="title"/>
          </p:nvPr>
        </p:nvSpPr>
        <p:spPr/>
        <p:txBody>
          <a:bodyPr/>
          <a:lstStyle/>
          <a:p>
            <a:r>
              <a:rPr lang="tr-TR" altLang="tr-TR" cap="none" dirty="0" smtClean="0"/>
              <a:t>Kur Nasıl Belirlenir? </a:t>
            </a:r>
          </a:p>
        </p:txBody>
      </p:sp>
      <p:sp>
        <p:nvSpPr>
          <p:cNvPr id="35843" name="İçerik Yer Tutucusu 2"/>
          <p:cNvSpPr>
            <a:spLocks noGrp="1"/>
          </p:cNvSpPr>
          <p:nvPr>
            <p:ph idx="1"/>
          </p:nvPr>
        </p:nvSpPr>
        <p:spPr>
          <a:xfrm>
            <a:off x="2231136" y="2440615"/>
            <a:ext cx="7729728" cy="3101983"/>
          </a:xfrm>
        </p:spPr>
        <p:txBody>
          <a:bodyPr>
            <a:noAutofit/>
          </a:bodyPr>
          <a:lstStyle/>
          <a:p>
            <a:pPr algn="just"/>
            <a:r>
              <a:rPr lang="tr-TR" altLang="tr-TR" sz="2300" smtClean="0"/>
              <a:t>Eğer bir ülkede </a:t>
            </a:r>
            <a:r>
              <a:rPr lang="tr-TR" altLang="tr-TR" sz="2300" b="1" smtClean="0">
                <a:solidFill>
                  <a:srgbClr val="FF0000"/>
                </a:solidFill>
              </a:rPr>
              <a:t>müdahaleli döviz kuru rejimi </a:t>
            </a:r>
            <a:r>
              <a:rPr lang="tr-TR" altLang="tr-TR" sz="2300" smtClean="0"/>
              <a:t>(dirty float) uygulanıyorsa, döviz kuru esas olarak piyasada belirlenmekle birlikte merkez bankası bu kuru çeşitli müdahalelerle yönlendirerek istediği düzeyde olmasına çalışır. </a:t>
            </a:r>
          </a:p>
          <a:p>
            <a:pPr algn="just"/>
            <a:r>
              <a:rPr lang="tr-TR" altLang="tr-TR" sz="2300" smtClean="0"/>
              <a:t>Merkez bankalarının günümüzde dalgalı kur rejiminde, döviz kurunun aşırı oynaklığını önlemek için yaptığı müdahaleler dalgalı kur rejiminden müdahaleli kur rejimine geçiş olarak kabul edilmemektedir. Bununla birlikte bu yargıya varabilmek için müdahalenin boyutu ve süresine bakmak gerekir. Eğer müdahale sürekli ve yüksek boyutlu bir hal alıyorsa o zaman dalgalı kur yerini müdahaleli kur rejimine terk etmiş sayılır.   </a:t>
            </a:r>
          </a:p>
          <a:p>
            <a:pPr algn="just"/>
            <a:endParaRPr lang="tr-TR" altLang="tr-TR" sz="2300" smtClean="0"/>
          </a:p>
        </p:txBody>
      </p:sp>
      <p:pic>
        <p:nvPicPr>
          <p:cNvPr id="4" name="Resim 3">
            <a:extLst>
              <a:ext uri="{FF2B5EF4-FFF2-40B4-BE49-F238E27FC236}">
                <a16:creationId xmlns:a16="http://schemas.microsoft.com/office/drawing/2014/main" xmlns="" id="{00642A11-83CF-B341-A6C8-9C5A1640C222}"/>
              </a:ext>
            </a:extLst>
          </p:cNvPr>
          <p:cNvPicPr>
            <a:picLocks noChangeAspect="1"/>
          </p:cNvPicPr>
          <p:nvPr/>
        </p:nvPicPr>
        <p:blipFill>
          <a:blip r:embed="rId2"/>
          <a:stretch>
            <a:fillRect/>
          </a:stretch>
        </p:blipFill>
        <p:spPr>
          <a:xfrm>
            <a:off x="9449928" y="143206"/>
            <a:ext cx="2566638" cy="579170"/>
          </a:xfrm>
          <a:prstGeom prst="rect">
            <a:avLst/>
          </a:prstGeom>
        </p:spPr>
      </p:pic>
    </p:spTree>
    <p:extLst>
      <p:ext uri="{BB962C8B-B14F-4D97-AF65-F5344CB8AC3E}">
        <p14:creationId xmlns:p14="http://schemas.microsoft.com/office/powerpoint/2010/main" val="4250602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aket">
  <a:themeElements>
    <a:clrScheme name="Mavi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ke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xmlns="" name="Parcel" id="{8BEC4385-4EB9-4D53-BFB5-0EA123736B6D}" vid="{4DB32801-28C0-48B0-8C1D-A9A58613615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{405A2CB4-4D4F-2747-8C50-B9A9F25CD2EF}tf10001120</Template>
  <TotalTime>193</TotalTime>
  <Words>931</Words>
  <Application>Microsoft Office PowerPoint</Application>
  <PresentationFormat>Özel</PresentationFormat>
  <Paragraphs>55</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Paket</vt:lpstr>
      <vt:lpstr>ULUSLARARASI BANKACILIK</vt:lpstr>
      <vt:lpstr>Ders Planı</vt:lpstr>
      <vt:lpstr>Kur</vt:lpstr>
      <vt:lpstr>PowerPoint Sunusu</vt:lpstr>
      <vt:lpstr>PowerPoint Sunusu</vt:lpstr>
      <vt:lpstr>TCMB Tarafından İlan Edilen Gösterge Kurları Neyi Gösterir?</vt:lpstr>
      <vt:lpstr>Kur Nasıl Belirlenir? </vt:lpstr>
      <vt:lpstr>Kur Nasıl Belirlenir? </vt:lpstr>
      <vt:lpstr>Kur Nasıl Belirlenir? </vt:lpstr>
      <vt:lpstr>Kur Rejimleri</vt:lpstr>
      <vt:lpstr>Dalgalı Kur Rejimi (Floated Exchange Rate Regime)</vt:lpstr>
      <vt:lpstr>Tam Dalgalı Kur Rejimi (Free Float/ Clean Float Regime)</vt:lpstr>
      <vt:lpstr>Müdahaleli Dalgalı Kur Rejimi (Dirty Float/ Managed Float Regime)</vt:lpstr>
      <vt:lpstr>Bant İçinde Dalgalanma Rejimi (Crawling Bands/ Pegged With Horizontal Bands)</vt:lpstr>
      <vt:lpstr>Sabit Kur Rejimi (Fixed Exchange Rate Regime)</vt:lpstr>
      <vt:lpstr>Peg Rejimi (Pegged Exchange Rate Regime) </vt:lpstr>
      <vt:lpstr>(A) Katı Peg Rejimi (Hard Peg Regime) Ya Da Para Kurulu Rejimi (Currency Board Regime) </vt:lpstr>
      <vt:lpstr>(B) Yumuşak Peg Rejimi (Soft Peg Regime)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TAŞIYANIN SORUMLULUĞU</dc:title>
  <dc:creator>Microsoft Office User</dc:creator>
  <cp:lastModifiedBy>Senol KANDEMIR</cp:lastModifiedBy>
  <cp:revision>20</cp:revision>
  <dcterms:created xsi:type="dcterms:W3CDTF">2021-10-23T00:07:47Z</dcterms:created>
  <dcterms:modified xsi:type="dcterms:W3CDTF">2024-02-19T11:39:16Z</dcterms:modified>
</cp:coreProperties>
</file>