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sldIdLst>
    <p:sldId id="256" r:id="rId2"/>
    <p:sldId id="257" r:id="rId3"/>
    <p:sldId id="397" r:id="rId4"/>
    <p:sldId id="306" r:id="rId5"/>
    <p:sldId id="258" r:id="rId6"/>
    <p:sldId id="259" r:id="rId7"/>
    <p:sldId id="394" r:id="rId8"/>
    <p:sldId id="307" r:id="rId9"/>
    <p:sldId id="342" r:id="rId10"/>
    <p:sldId id="355" r:id="rId11"/>
    <p:sldId id="370" r:id="rId12"/>
    <p:sldId id="356" r:id="rId13"/>
    <p:sldId id="395" r:id="rId14"/>
    <p:sldId id="371" r:id="rId15"/>
    <p:sldId id="378" r:id="rId16"/>
    <p:sldId id="357" r:id="rId17"/>
    <p:sldId id="372" r:id="rId18"/>
    <p:sldId id="358" r:id="rId19"/>
    <p:sldId id="361" r:id="rId20"/>
    <p:sldId id="373" r:id="rId21"/>
    <p:sldId id="360" r:id="rId22"/>
    <p:sldId id="379" r:id="rId23"/>
    <p:sldId id="374" r:id="rId24"/>
    <p:sldId id="359" r:id="rId25"/>
    <p:sldId id="362" r:id="rId26"/>
    <p:sldId id="363" r:id="rId27"/>
    <p:sldId id="387" r:id="rId28"/>
    <p:sldId id="364" r:id="rId29"/>
    <p:sldId id="375" r:id="rId30"/>
    <p:sldId id="365" r:id="rId31"/>
    <p:sldId id="366" r:id="rId32"/>
    <p:sldId id="367" r:id="rId33"/>
    <p:sldId id="382" r:id="rId34"/>
    <p:sldId id="390" r:id="rId35"/>
    <p:sldId id="381" r:id="rId36"/>
    <p:sldId id="368" r:id="rId37"/>
    <p:sldId id="276" r:id="rId38"/>
    <p:sldId id="347" r:id="rId39"/>
    <p:sldId id="383" r:id="rId40"/>
    <p:sldId id="277" r:id="rId41"/>
    <p:sldId id="281" r:id="rId42"/>
    <p:sldId id="280" r:id="rId43"/>
    <p:sldId id="391" r:id="rId44"/>
    <p:sldId id="279" r:id="rId45"/>
    <p:sldId id="319" r:id="rId46"/>
    <p:sldId id="384" r:id="rId47"/>
    <p:sldId id="284" r:id="rId48"/>
    <p:sldId id="354" r:id="rId49"/>
    <p:sldId id="283" r:id="rId50"/>
    <p:sldId id="380" r:id="rId51"/>
    <p:sldId id="320" r:id="rId52"/>
    <p:sldId id="385" r:id="rId53"/>
    <p:sldId id="286" r:id="rId54"/>
    <p:sldId id="289" r:id="rId55"/>
    <p:sldId id="386" r:id="rId56"/>
    <p:sldId id="287" r:id="rId57"/>
    <p:sldId id="325" r:id="rId58"/>
    <p:sldId id="295" r:id="rId59"/>
    <p:sldId id="396" r:id="rId60"/>
    <p:sldId id="326" r:id="rId61"/>
    <p:sldId id="294" r:id="rId62"/>
    <p:sldId id="392" r:id="rId63"/>
    <p:sldId id="293" r:id="rId64"/>
    <p:sldId id="388" r:id="rId65"/>
    <p:sldId id="327" r:id="rId66"/>
    <p:sldId id="292" r:id="rId67"/>
    <p:sldId id="350" r:id="rId68"/>
    <p:sldId id="351" r:id="rId69"/>
    <p:sldId id="290" r:id="rId70"/>
    <p:sldId id="288" r:id="rId71"/>
    <p:sldId id="328" r:id="rId72"/>
    <p:sldId id="352" r:id="rId73"/>
    <p:sldId id="329" r:id="rId74"/>
    <p:sldId id="297" r:id="rId75"/>
    <p:sldId id="393" r:id="rId76"/>
    <p:sldId id="296" r:id="rId77"/>
    <p:sldId id="330" r:id="rId78"/>
    <p:sldId id="305" r:id="rId79"/>
    <p:sldId id="341" r:id="rId80"/>
    <p:sldId id="337" r:id="rId81"/>
    <p:sldId id="389" r:id="rId8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3" y="3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presProps" Target="pres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B1F1E-DA08-477E-948C-A69D8816188C}" type="datetimeFigureOut">
              <a:rPr lang="tr-TR" smtClean="0"/>
              <a:pPr/>
              <a:t>28.09.2023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ACFFD-F3E7-4FAB-8292-D893D06296E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419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62EC-86CB-464C-A4DD-326D62BB2AB0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DF2B1-89E1-4CE6-9110-2D8302070E14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145CC-E811-487D-B7DE-3076D4BABFAE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C00B8-429D-46A3-B8D9-EA05022AA69A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F0779-13C5-483A-9E21-09938B0A00C2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1CAE-CC1B-42DA-9149-C3854A6609C4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25222-2C38-4DF8-975F-089BE91BF345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FDA1D-7D52-4604-B2E2-F45BA6B1A1D6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BC29-D96B-4A5B-987B-B9493B4D1627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2B40-3E44-4BB8-9ED4-231D4CC2A798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7273-4307-46BA-B2D6-185D8D19D4A5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8681-E91D-4B42-A9C5-8AC2655B580C}" type="datetime1">
              <a:rPr lang="tr-TR" smtClean="0"/>
              <a:pPr/>
              <a:t>28.09.2023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cap="all" dirty="0"/>
              <a:t>Law and Economics</a:t>
            </a:r>
            <a:br>
              <a:rPr lang="tr-TR" dirty="0"/>
            </a:b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People cooperate, compete, </a:t>
            </a:r>
            <a:r>
              <a:rPr lang="en-US">
                <a:solidFill>
                  <a:srgbClr val="0070C0"/>
                </a:solidFill>
              </a:rPr>
              <a:t>and conflict</a:t>
            </a:r>
            <a:r>
              <a:rPr lang="en-US"/>
              <a:t>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 the process of </a:t>
            </a:r>
            <a:r>
              <a:rPr lang="en-US" dirty="0">
                <a:solidFill>
                  <a:srgbClr val="0070C0"/>
                </a:solidFill>
              </a:rPr>
              <a:t>production and distribution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The extent and type of </a:t>
            </a:r>
            <a:r>
              <a:rPr lang="en-US" dirty="0">
                <a:solidFill>
                  <a:srgbClr val="0070C0"/>
                </a:solidFill>
              </a:rPr>
              <a:t>cooperation, competition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means of handling conflicts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depend on </a:t>
            </a:r>
            <a:r>
              <a:rPr lang="en-US" dirty="0">
                <a:solidFill>
                  <a:srgbClr val="0070C0"/>
                </a:solidFill>
              </a:rPr>
              <a:t>institutional rules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Rules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are vital for people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coping with </a:t>
            </a:r>
            <a:r>
              <a:rPr lang="en-US" dirty="0">
                <a:solidFill>
                  <a:srgbClr val="0070C0"/>
                </a:solidFill>
              </a:rPr>
              <a:t>knowledge,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ignorance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uncertainty.</a:t>
            </a:r>
          </a:p>
          <a:p>
            <a:pPr>
              <a:spcBef>
                <a:spcPts val="1200"/>
              </a:spcBef>
            </a:pPr>
            <a:r>
              <a:rPr lang="en-US" dirty="0"/>
              <a:t>And institutional rules, in turn, </a:t>
            </a:r>
            <a:r>
              <a:rPr lang="tr-TR" dirty="0"/>
              <a:t>                                        </a:t>
            </a:r>
            <a:r>
              <a:rPr lang="en-US" dirty="0"/>
              <a:t>are dependent on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socio-economic and political factors.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Today,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national economies are based mainly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on </a:t>
            </a:r>
            <a:r>
              <a:rPr lang="en-US" dirty="0">
                <a:solidFill>
                  <a:srgbClr val="0070C0"/>
                </a:solidFill>
              </a:rPr>
              <a:t>the working of markets.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</a:rPr>
              <a:t>Markets must be organized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function effectively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they are heavily dependent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/>
              <a:t>on</a:t>
            </a:r>
            <a:r>
              <a:rPr lang="en-US" dirty="0">
                <a:solidFill>
                  <a:srgbClr val="0070C0"/>
                </a:solidFill>
              </a:rPr>
              <a:t>  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laws,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customs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/>
              <a:t>and </a:t>
            </a:r>
            <a:r>
              <a:rPr lang="en-US" sz="3200" dirty="0">
                <a:solidFill>
                  <a:srgbClr val="0070C0"/>
                </a:solidFill>
              </a:rPr>
              <a:t>conventions</a:t>
            </a:r>
            <a:endParaRPr lang="tr-TR" sz="3200" dirty="0">
              <a:solidFill>
                <a:srgbClr val="0070C0"/>
              </a:solidFill>
            </a:endParaRPr>
          </a:p>
          <a:p>
            <a:pPr marL="442913" indent="-889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 to </a:t>
            </a:r>
            <a:r>
              <a:rPr lang="en-US" dirty="0">
                <a:solidFill>
                  <a:srgbClr val="0070C0"/>
                </a:solidFill>
              </a:rPr>
              <a:t>coordinate the plans of buyers and sellers.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480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 marL="360363" indent="-360363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Markets should provide security</a:t>
            </a:r>
            <a:r>
              <a:rPr lang="en-US" dirty="0"/>
              <a:t>; </a:t>
            </a: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because people need to know that </a:t>
            </a:r>
            <a:r>
              <a:rPr lang="tr-TR" dirty="0"/>
              <a:t>                                </a:t>
            </a:r>
            <a:r>
              <a:rPr lang="en-US" dirty="0">
                <a:solidFill>
                  <a:srgbClr val="0070C0"/>
                </a:solidFill>
              </a:rPr>
              <a:t>they are not going to be cheated.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any economy</a:t>
            </a:r>
            <a:r>
              <a:rPr lang="tr-TR" dirty="0"/>
              <a:t>,</a:t>
            </a: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the influence of </a:t>
            </a:r>
            <a:r>
              <a:rPr lang="en-US" dirty="0">
                <a:solidFill>
                  <a:srgbClr val="0070C0"/>
                </a:solidFill>
              </a:rPr>
              <a:t>norms and convention</a:t>
            </a:r>
            <a:r>
              <a:rPr lang="en-US" dirty="0"/>
              <a:t> intertwine with </a:t>
            </a:r>
            <a:r>
              <a:rPr lang="en-US" dirty="0">
                <a:solidFill>
                  <a:srgbClr val="0070C0"/>
                </a:solidFill>
              </a:rPr>
              <a:t>the price mechanism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</a:t>
            </a:r>
            <a:r>
              <a:rPr lang="tr-TR" dirty="0"/>
              <a:t> </a:t>
            </a:r>
            <a:r>
              <a:rPr lang="en-US" dirty="0">
                <a:solidFill>
                  <a:srgbClr val="0070C0"/>
                </a:solidFill>
              </a:rPr>
              <a:t>economic transactions.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There must be an element of </a:t>
            </a:r>
            <a:r>
              <a:rPr lang="en-US" dirty="0">
                <a:solidFill>
                  <a:srgbClr val="0070C0"/>
                </a:solidFill>
              </a:rPr>
              <a:t>trust</a:t>
            </a:r>
            <a:r>
              <a:rPr lang="en-US" dirty="0"/>
              <a:t> in markets: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People should have confidence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that</a:t>
            </a:r>
            <a:r>
              <a:rPr lang="en-US" dirty="0">
                <a:solidFill>
                  <a:srgbClr val="0070C0"/>
                </a:solidFill>
              </a:rPr>
              <a:t> the other party will fulfill his</a:t>
            </a:r>
            <a:r>
              <a:rPr lang="tr-TR" dirty="0">
                <a:solidFill>
                  <a:srgbClr val="0070C0"/>
                </a:solidFill>
              </a:rPr>
              <a:t>/</a:t>
            </a:r>
            <a:r>
              <a:rPr lang="en-US" dirty="0">
                <a:solidFill>
                  <a:srgbClr val="0070C0"/>
                </a:solidFill>
              </a:rPr>
              <a:t>her part </a:t>
            </a:r>
            <a:r>
              <a:rPr lang="tr-TR" dirty="0">
                <a:solidFill>
                  <a:srgbClr val="0070C0"/>
                </a:solidFill>
              </a:rPr>
              <a:t>                   </a:t>
            </a:r>
            <a:r>
              <a:rPr lang="en-US" dirty="0">
                <a:solidFill>
                  <a:srgbClr val="0070C0"/>
                </a:solidFill>
              </a:rPr>
              <a:t>of the bargain.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Regulation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order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market transactions. 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Rules emerge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through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need to mediate economic transactions.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Regulation</a:t>
            </a:r>
            <a:r>
              <a:rPr lang="en-US" dirty="0"/>
              <a:t>, in a broad sense,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is essential to the operation of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any system of social organization.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state </a:t>
            </a:r>
            <a:r>
              <a:rPr lang="en-US" dirty="0">
                <a:solidFill>
                  <a:srgbClr val="0070C0"/>
                </a:solidFill>
              </a:rPr>
              <a:t>regulates and legitimizes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the whole of</a:t>
            </a:r>
            <a:r>
              <a:rPr lang="en-US" dirty="0">
                <a:solidFill>
                  <a:srgbClr val="0070C0"/>
                </a:solidFill>
              </a:rPr>
              <a:t> social relations.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Social relations are reproduced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through</a:t>
            </a:r>
            <a:r>
              <a:rPr lang="en-US" dirty="0">
                <a:solidFill>
                  <a:srgbClr val="0070C0"/>
                </a:solidFill>
              </a:rPr>
              <a:t> the combination of private economic relations </a:t>
            </a:r>
            <a:r>
              <a:rPr lang="tr-TR" dirty="0"/>
              <a:t>in</a:t>
            </a:r>
            <a:r>
              <a:rPr lang="en-US" dirty="0"/>
              <a:t> markets</a:t>
            </a:r>
            <a:endParaRPr lang="tr-TR" dirty="0"/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political processes </a:t>
            </a:r>
            <a:r>
              <a:rPr lang="tr-TR" dirty="0">
                <a:solidFill>
                  <a:srgbClr val="0070C0"/>
                </a:solidFill>
              </a:rPr>
              <a:t>is </a:t>
            </a:r>
            <a:r>
              <a:rPr lang="en-US" dirty="0">
                <a:solidFill>
                  <a:srgbClr val="0070C0"/>
                </a:solidFill>
              </a:rPr>
              <a:t>dominated</a:t>
            </a:r>
            <a:r>
              <a:rPr lang="en-US" dirty="0"/>
              <a:t> </a:t>
            </a:r>
            <a:r>
              <a:rPr lang="tr-TR" dirty="0"/>
              <a:t>           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the state.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As economies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become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more complex</a:t>
            </a:r>
            <a:r>
              <a:rPr lang="en-US" dirty="0"/>
              <a:t>, </a:t>
            </a:r>
            <a:r>
              <a:rPr lang="tr-TR" dirty="0"/>
              <a:t>                                </a:t>
            </a:r>
            <a:r>
              <a:rPr lang="en-US" dirty="0"/>
              <a:t>so do the required </a:t>
            </a:r>
            <a:r>
              <a:rPr lang="en-US" dirty="0">
                <a:solidFill>
                  <a:srgbClr val="0070C0"/>
                </a:solidFill>
              </a:rPr>
              <a:t>rules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are significant </a:t>
            </a:r>
            <a:r>
              <a:rPr lang="en-US" dirty="0">
                <a:solidFill>
                  <a:srgbClr val="0070C0"/>
                </a:solidFill>
              </a:rPr>
              <a:t>in determining behavior</a:t>
            </a:r>
            <a:r>
              <a:rPr lang="en-US" dirty="0"/>
              <a:t>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market player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who does not understand or play by rules </a:t>
            </a:r>
            <a:r>
              <a:rPr lang="en-US" dirty="0">
                <a:solidFill>
                  <a:srgbClr val="0070C0"/>
                </a:solidFill>
              </a:rPr>
              <a:t>might lose out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415080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framework of rules and institutions</a:t>
            </a:r>
            <a:r>
              <a:rPr lang="tr-TR" dirty="0"/>
              <a:t>                       </a:t>
            </a:r>
            <a:r>
              <a:rPr lang="en-US" dirty="0"/>
              <a:t> is made up of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formal and informal rules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the additional </a:t>
            </a:r>
            <a:r>
              <a:rPr lang="en-US" dirty="0">
                <a:solidFill>
                  <a:srgbClr val="0070C0"/>
                </a:solidFill>
              </a:rPr>
              <a:t>rules of enforcement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Both formal and informal rules require </a:t>
            </a:r>
            <a:r>
              <a:rPr lang="en-US" dirty="0">
                <a:solidFill>
                  <a:srgbClr val="0070C0"/>
                </a:solidFill>
              </a:rPr>
              <a:t>enforcement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cap="all" dirty="0"/>
            </a:br>
            <a:r>
              <a:rPr lang="en-US" b="1" cap="all" dirty="0"/>
              <a:t>Law and Economics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After we have got </a:t>
            </a:r>
            <a:r>
              <a:rPr lang="en-US" dirty="0">
                <a:solidFill>
                  <a:srgbClr val="0070C0"/>
                </a:solidFill>
              </a:rPr>
              <a:t>a general idea about economics </a:t>
            </a:r>
            <a:r>
              <a:rPr lang="en-US" dirty="0"/>
              <a:t>in the first two chapters, </a:t>
            </a:r>
            <a:r>
              <a:rPr lang="tr-TR" dirty="0"/>
              <a:t>                                     </a:t>
            </a:r>
            <a:r>
              <a:rPr lang="en-US" dirty="0"/>
              <a:t>we will discuss </a:t>
            </a:r>
            <a:r>
              <a:rPr lang="en-US" dirty="0">
                <a:solidFill>
                  <a:srgbClr val="0070C0"/>
                </a:solidFill>
              </a:rPr>
              <a:t>the relations between economics and law</a:t>
            </a:r>
            <a:r>
              <a:rPr lang="en-US" dirty="0"/>
              <a:t> in this chapter</a:t>
            </a:r>
            <a:r>
              <a:rPr lang="tr-TR" dirty="0"/>
              <a:t>.</a:t>
            </a:r>
            <a:r>
              <a:rPr lang="en-US" dirty="0">
                <a:solidFill>
                  <a:srgbClr val="0070C0"/>
                </a:solidFill>
              </a:rPr>
              <a:t>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No matter what </a:t>
            </a:r>
            <a:r>
              <a:rPr lang="en-US" dirty="0">
                <a:solidFill>
                  <a:srgbClr val="0070C0"/>
                </a:solidFill>
              </a:rPr>
              <a:t>rules</a:t>
            </a:r>
            <a:r>
              <a:rPr lang="en-US" dirty="0"/>
              <a:t> exist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there will be people who break them.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Given </a:t>
            </a:r>
            <a:r>
              <a:rPr lang="en-US" dirty="0">
                <a:solidFill>
                  <a:srgbClr val="0070C0"/>
                </a:solidFill>
              </a:rPr>
              <a:t>the rules of the game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there must be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means </a:t>
            </a:r>
            <a:endParaRPr lang="tr-TR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to oversee and regulate them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to measure the extent of any breach </a:t>
            </a:r>
            <a:r>
              <a:rPr lang="tr-TR" sz="3200" dirty="0">
                <a:solidFill>
                  <a:srgbClr val="0070C0"/>
                </a:solidFill>
              </a:rPr>
              <a:t>                             </a:t>
            </a:r>
            <a:r>
              <a:rPr lang="en-US" sz="3200" dirty="0">
                <a:solidFill>
                  <a:srgbClr val="0070C0"/>
                </a:solidFill>
              </a:rPr>
              <a:t>or infringement, </a:t>
            </a:r>
            <a:endParaRPr lang="tr-TR" sz="3200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rgbClr val="0070C0"/>
                </a:solidFill>
              </a:rPr>
              <a:t>to police and correct.</a:t>
            </a:r>
            <a:endParaRPr lang="tr-TR" sz="3200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 modern societies,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complex contracts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agreements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are necessary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decision making.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growing number of </a:t>
            </a:r>
            <a:r>
              <a:rPr lang="en-US" dirty="0">
                <a:solidFill>
                  <a:srgbClr val="0070C0"/>
                </a:solidFill>
              </a:rPr>
              <a:t>formal rules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increasing number of state organizations go together.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Increasingly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multidimensional attributes </a:t>
            </a:r>
            <a:r>
              <a:rPr lang="tr-TR" dirty="0">
                <a:solidFill>
                  <a:srgbClr val="0070C0"/>
                </a:solidFill>
              </a:rPr>
              <a:t>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complicated goods and resources </a:t>
            </a:r>
            <a:r>
              <a:rPr lang="tr-TR" dirty="0">
                <a:solidFill>
                  <a:srgbClr val="0070C0"/>
                </a:solidFill>
              </a:rPr>
              <a:t>                              </a:t>
            </a:r>
            <a:r>
              <a:rPr lang="en-US" dirty="0">
                <a:solidFill>
                  <a:srgbClr val="0070C0"/>
                </a:solidFill>
              </a:rPr>
              <a:t>must be set out </a:t>
            </a:r>
            <a:r>
              <a:rPr lang="en-US" dirty="0"/>
              <a:t>in exchange contracts.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With the inability to identify every possible future eventuality,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it is impossible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draw up contracts setting out all provisions.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adjudicator</a:t>
            </a:r>
            <a:r>
              <a:rPr lang="en-US" dirty="0"/>
              <a:t>, </a:t>
            </a:r>
            <a:r>
              <a:rPr lang="tr-TR" dirty="0"/>
              <a:t>                                                      </a:t>
            </a:r>
            <a:r>
              <a:rPr lang="en-US" dirty="0"/>
              <a:t>a secure and robust </a:t>
            </a:r>
            <a:r>
              <a:rPr lang="en-US" dirty="0">
                <a:solidFill>
                  <a:srgbClr val="0070C0"/>
                </a:solidFill>
              </a:rPr>
              <a:t>central government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</a:t>
            </a:r>
            <a:r>
              <a:rPr lang="en-US" dirty="0"/>
              <a:t>is needed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enforce contracts </a:t>
            </a:r>
            <a:r>
              <a:rPr lang="tr-TR" dirty="0">
                <a:solidFill>
                  <a:srgbClr val="0070C0"/>
                </a:solidFill>
              </a:rPr>
              <a:t> </a:t>
            </a:r>
          </a:p>
          <a:p>
            <a:pPr marL="0" indent="3603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to provide stability.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pPr lvl="0"/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Formal-rational principles of law developed historically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</a:t>
            </a:r>
            <a:r>
              <a:rPr lang="en-US" dirty="0"/>
              <a:t>with</a:t>
            </a:r>
            <a:r>
              <a:rPr lang="en-US" dirty="0">
                <a:solidFill>
                  <a:srgbClr val="0070C0"/>
                </a:solidFill>
              </a:rPr>
              <a:t> the emergence of capitalism</a:t>
            </a:r>
            <a:r>
              <a:rPr lang="en-US" dirty="0"/>
              <a:t> </a:t>
            </a:r>
            <a:r>
              <a:rPr lang="tr-TR" dirty="0"/>
              <a:t>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underpin the conditions of competitive exchange.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Their continuing importance is seen in </a:t>
            </a:r>
            <a:r>
              <a:rPr lang="tr-TR" dirty="0"/>
              <a:t>                           </a:t>
            </a:r>
            <a:r>
              <a:rPr lang="en-US" dirty="0">
                <a:solidFill>
                  <a:srgbClr val="0070C0"/>
                </a:solidFill>
              </a:rPr>
              <a:t>the current stress on the importance of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rule of law</a:t>
            </a:r>
            <a:r>
              <a:rPr lang="tr-TR" i="1" dirty="0">
                <a:solidFill>
                  <a:srgbClr val="0070C0"/>
                </a:solidFill>
              </a:rPr>
              <a:t>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for capitalist development. </a:t>
            </a:r>
            <a:endParaRPr lang="tr-TR" dirty="0"/>
          </a:p>
          <a:p>
            <a:endParaRPr lang="tr-TR" dirty="0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a strong causal link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respect for the rule of law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sustained and robust economic development.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When the rule of law breaks down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law and institutions cannot be relied upon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regulate the behavior of the government </a:t>
            </a:r>
            <a:r>
              <a:rPr lang="tr-TR" dirty="0">
                <a:solidFill>
                  <a:srgbClr val="0070C0"/>
                </a:solidFill>
              </a:rPr>
              <a:t>   </a:t>
            </a:r>
            <a:r>
              <a:rPr lang="en-US" dirty="0">
                <a:solidFill>
                  <a:srgbClr val="0070C0"/>
                </a:solidFill>
              </a:rPr>
              <a:t>or its citizens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economic development inevitably suffers.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708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 relationship between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establishing and maintaining the rule of law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promoting economic development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runs both ways.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br>
              <a:rPr lang="tr-TR" b="1" dirty="0"/>
            </a:br>
            <a:r>
              <a:rPr lang="en-US" b="1" dirty="0"/>
              <a:t>Rule of Law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On the one hand,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ensuring that state institutions and practices </a:t>
            </a:r>
            <a:r>
              <a:rPr lang="en-US" dirty="0"/>
              <a:t>are compatible with </a:t>
            </a:r>
            <a:r>
              <a:rPr lang="en-US" dirty="0">
                <a:solidFill>
                  <a:srgbClr val="0070C0"/>
                </a:solidFill>
              </a:rPr>
              <a:t>rule of law principles </a:t>
            </a:r>
            <a:r>
              <a:rPr lang="en-US" dirty="0"/>
              <a:t>provides </a:t>
            </a:r>
            <a:r>
              <a:rPr lang="en-US" dirty="0">
                <a:solidFill>
                  <a:srgbClr val="0070C0"/>
                </a:solidFill>
              </a:rPr>
              <a:t>a critical foundation for sustainable economic growth.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On the other hand,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economic development brings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increased opportunities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foster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respect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</a:t>
            </a:r>
            <a:r>
              <a:rPr lang="en-US" dirty="0"/>
              <a:t>for </a:t>
            </a:r>
            <a:r>
              <a:rPr lang="en-US" dirty="0">
                <a:solidFill>
                  <a:srgbClr val="0070C0"/>
                </a:solidFill>
              </a:rPr>
              <a:t>the rule of law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human rights. 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br>
              <a:rPr lang="tr-TR" b="1" cap="all" dirty="0"/>
            </a:br>
            <a:r>
              <a:rPr lang="en-US" b="1" cap="all" dirty="0"/>
              <a:t>Law and Economics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We will, </a:t>
            </a:r>
            <a:r>
              <a:rPr lang="en-US" dirty="0">
                <a:solidFill>
                  <a:srgbClr val="0070C0"/>
                </a:solidFill>
              </a:rPr>
              <a:t>first</a:t>
            </a:r>
            <a:r>
              <a:rPr lang="en-US" dirty="0"/>
              <a:t>, underline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how economics and law are interrelated.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Secondly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</a:t>
            </a:r>
            <a:r>
              <a:rPr lang="en-US" dirty="0"/>
              <a:t>we will examine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effects of risk and uncertainty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economies.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989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decisions are made </a:t>
            </a:r>
            <a:r>
              <a:rPr lang="tr-TR" dirty="0"/>
              <a:t>                                         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imperfect foresight.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interaction may involve </a:t>
            </a:r>
            <a:r>
              <a:rPr lang="tr-TR" dirty="0"/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complex deals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        </a:t>
            </a:r>
            <a:r>
              <a:rPr lang="en-US" dirty="0"/>
              <a:t>which often extend over </a:t>
            </a:r>
            <a:r>
              <a:rPr lang="en-US" dirty="0">
                <a:solidFill>
                  <a:srgbClr val="0070C0"/>
                </a:solidFill>
              </a:rPr>
              <a:t>long periods of time.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have </a:t>
            </a:r>
            <a:r>
              <a:rPr lang="en-US" dirty="0">
                <a:solidFill>
                  <a:srgbClr val="0070C0"/>
                </a:solidFill>
              </a:rPr>
              <a:t>considerable ignorance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of the situation </a:t>
            </a:r>
            <a:r>
              <a:rPr lang="tr-TR" dirty="0"/>
              <a:t>                                                                              </a:t>
            </a:r>
            <a:r>
              <a:rPr lang="en-US" dirty="0"/>
              <a:t>and we certainly </a:t>
            </a:r>
            <a:r>
              <a:rPr lang="en-US" dirty="0">
                <a:solidFill>
                  <a:srgbClr val="0070C0"/>
                </a:solidFill>
              </a:rPr>
              <a:t>cannot measure the probability </a:t>
            </a:r>
            <a:r>
              <a:rPr lang="en-US" dirty="0"/>
              <a:t>of an event with any confidence.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 constantly face true </a:t>
            </a:r>
            <a:r>
              <a:rPr lang="en-US" dirty="0">
                <a:solidFill>
                  <a:srgbClr val="0070C0"/>
                </a:solidFill>
              </a:rPr>
              <a:t>uncertainty</a:t>
            </a:r>
            <a:r>
              <a:rPr lang="en-US" dirty="0"/>
              <a:t>, </a:t>
            </a:r>
            <a:r>
              <a:rPr lang="tr-TR" dirty="0"/>
              <a:t>       </a:t>
            </a: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they have no idea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/>
              <a:t>what</a:t>
            </a:r>
            <a:r>
              <a:rPr lang="en-US" dirty="0">
                <a:solidFill>
                  <a:srgbClr val="0070C0"/>
                </a:solidFill>
              </a:rPr>
              <a:t> the future will bring.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Intentions and agreements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/>
              <a:t>cannot</a:t>
            </a:r>
            <a:r>
              <a:rPr lang="en-US" dirty="0">
                <a:solidFill>
                  <a:srgbClr val="0070C0"/>
                </a:solidFill>
              </a:rPr>
              <a:t> be perfectly mapped out</a:t>
            </a:r>
            <a:r>
              <a:rPr lang="en-US" dirty="0"/>
              <a:t>,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not</a:t>
            </a:r>
            <a:r>
              <a:rPr lang="en-US" dirty="0">
                <a:solidFill>
                  <a:srgbClr val="0070C0"/>
                </a:solidFill>
              </a:rPr>
              <a:t> every eventuality can be specified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289645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Any contract </a:t>
            </a:r>
            <a:r>
              <a:rPr lang="en-US" dirty="0"/>
              <a:t>always carries </a:t>
            </a:r>
            <a:r>
              <a:rPr lang="en-US" dirty="0">
                <a:solidFill>
                  <a:srgbClr val="0070C0"/>
                </a:solidFill>
              </a:rPr>
              <a:t>uncertainty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may be </a:t>
            </a:r>
            <a:r>
              <a:rPr lang="en-US" dirty="0">
                <a:solidFill>
                  <a:srgbClr val="0070C0"/>
                </a:solidFill>
              </a:rPr>
              <a:t>shocks and surprise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13373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In an </a:t>
            </a:r>
            <a:r>
              <a:rPr lang="en-US" i="1" dirty="0">
                <a:solidFill>
                  <a:srgbClr val="0070C0"/>
                </a:solidFill>
              </a:rPr>
              <a:t>uncertain</a:t>
            </a:r>
            <a:r>
              <a:rPr lang="en-US" dirty="0">
                <a:solidFill>
                  <a:srgbClr val="0070C0"/>
                </a:solidFill>
              </a:rPr>
              <a:t> situation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we cannot provide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neat probability measures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We may not predict </a:t>
            </a:r>
            <a:r>
              <a:rPr lang="tr-TR" dirty="0"/>
              <a:t>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all the possible types of outcome</a:t>
            </a:r>
            <a:r>
              <a:rPr lang="tr-TR" dirty="0">
                <a:solidFill>
                  <a:srgbClr val="0070C0"/>
                </a:solidFill>
              </a:rPr>
              <a:t>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how the future may come out.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Information is lacking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expectations are unclear.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1889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There may be </a:t>
            </a:r>
            <a:r>
              <a:rPr lang="en-US" dirty="0">
                <a:solidFill>
                  <a:srgbClr val="0070C0"/>
                </a:solidFill>
              </a:rPr>
              <a:t>several possible outcomes </a:t>
            </a:r>
            <a:r>
              <a:rPr lang="tr-TR" dirty="0">
                <a:solidFill>
                  <a:srgbClr val="0070C0"/>
                </a:solidFill>
              </a:rPr>
              <a:t>                        </a:t>
            </a:r>
            <a:r>
              <a:rPr lang="en-US" dirty="0"/>
              <a:t>from any course of action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the one which will occur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cannot be known in advance.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Risk and uncertainty are an important fact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>
                <a:solidFill>
                  <a:srgbClr val="0070C0"/>
                </a:solidFill>
              </a:rPr>
              <a:t>of life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cannot be eradicated.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6947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Risk and Uncertainty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Therefore, </a:t>
            </a:r>
            <a:r>
              <a:rPr lang="tr-TR" dirty="0"/>
              <a:t>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uncertainty</a:t>
            </a:r>
            <a:r>
              <a:rPr lang="en-US" dirty="0"/>
              <a:t> must be an essential element </a:t>
            </a:r>
            <a:r>
              <a:rPr lang="tr-TR" dirty="0"/>
              <a:t>                          </a:t>
            </a:r>
            <a:r>
              <a:rPr lang="en-US" dirty="0"/>
              <a:t>in our thinking.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Indeed,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choices are made in situations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embody different grades of risk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and uncertainty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Sometimes, </a:t>
            </a:r>
            <a:r>
              <a:rPr lang="tr-TR" dirty="0"/>
              <a:t>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we may be even completely ignorant</a:t>
            </a:r>
            <a:r>
              <a:rPr lang="en-US" dirty="0"/>
              <a:t>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THE MAIN FUNCTIONS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OF RULES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MAIN FUNCTIONS </a:t>
            </a:r>
            <a:br>
              <a:rPr lang="tr-TR" b="1" dirty="0"/>
            </a:br>
            <a:r>
              <a:rPr lang="en-US" b="1" dirty="0"/>
              <a:t>OF RULES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/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Rules </a:t>
            </a:r>
            <a:r>
              <a:rPr lang="en-US" dirty="0">
                <a:solidFill>
                  <a:srgbClr val="0070C0"/>
                </a:solidFill>
              </a:rPr>
              <a:t>help decision making</a:t>
            </a:r>
            <a:endParaRPr lang="tr-TR" dirty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Rules </a:t>
            </a:r>
            <a:r>
              <a:rPr lang="en-US" dirty="0">
                <a:solidFill>
                  <a:srgbClr val="0070C0"/>
                </a:solidFill>
              </a:rPr>
              <a:t>reduce transaction cost</a:t>
            </a:r>
            <a:endParaRPr lang="tr-TR" dirty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Rules </a:t>
            </a:r>
            <a:r>
              <a:rPr lang="en-US" dirty="0">
                <a:solidFill>
                  <a:srgbClr val="0070C0"/>
                </a:solidFill>
              </a:rPr>
              <a:t>facilitate understanding the behaviors of decision makers</a:t>
            </a:r>
            <a:endParaRPr lang="tr-TR" dirty="0">
              <a:solidFill>
                <a:srgbClr val="0070C0"/>
              </a:solidFill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Rules </a:t>
            </a:r>
            <a:r>
              <a:rPr lang="en-US" dirty="0">
                <a:solidFill>
                  <a:srgbClr val="0070C0"/>
                </a:solidFill>
              </a:rPr>
              <a:t>affect economic performance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Rules Help </a:t>
            </a:r>
            <a:br>
              <a:rPr lang="tr-TR" b="1" dirty="0"/>
            </a:br>
            <a:r>
              <a:rPr lang="en-US" b="1" dirty="0"/>
              <a:t>Decision Making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74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br>
              <a:rPr lang="tr-TR" b="1" cap="all" dirty="0"/>
            </a:br>
            <a:r>
              <a:rPr lang="en-US" b="1" cap="all" dirty="0"/>
              <a:t>Law and Economics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Finally, we will study the roles of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rules,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>
                <a:solidFill>
                  <a:srgbClr val="0070C0"/>
                </a:solidFill>
              </a:rPr>
              <a:t>customs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institutions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in limiting the adverse effects of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risk and uncertainty</a:t>
            </a:r>
            <a:r>
              <a:rPr lang="en-US" dirty="0"/>
              <a:t>,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stress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they promote economic development.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Rules </a:t>
            </a:r>
            <a:r>
              <a:rPr lang="en-US" dirty="0"/>
              <a:t>are indispensable for people </a:t>
            </a:r>
            <a:r>
              <a:rPr lang="tr-TR" dirty="0"/>
              <a:t>                        </a:t>
            </a:r>
            <a:r>
              <a:rPr lang="en-US" dirty="0"/>
              <a:t>making decisions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a world of imperfect information </a:t>
            </a:r>
            <a:r>
              <a:rPr lang="tr-TR" dirty="0">
                <a:solidFill>
                  <a:srgbClr val="0070C0"/>
                </a:solidFill>
              </a:rPr>
              <a:t>                               </a:t>
            </a:r>
            <a:r>
              <a:rPr lang="en-US" dirty="0">
                <a:solidFill>
                  <a:srgbClr val="0070C0"/>
                </a:solidFill>
              </a:rPr>
              <a:t>and uncertainty.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They provide </a:t>
            </a:r>
            <a:r>
              <a:rPr lang="en-US" dirty="0">
                <a:solidFill>
                  <a:srgbClr val="0070C0"/>
                </a:solidFill>
              </a:rPr>
              <a:t>the basic prerequisite </a:t>
            </a:r>
            <a:r>
              <a:rPr lang="tr-TR" dirty="0">
                <a:solidFill>
                  <a:srgbClr val="0070C0"/>
                </a:solidFill>
              </a:rPr>
              <a:t>                      </a:t>
            </a:r>
            <a:r>
              <a:rPr lang="en-US" dirty="0"/>
              <a:t>affecting the way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in which </a:t>
            </a:r>
            <a:r>
              <a:rPr lang="en-US" dirty="0">
                <a:solidFill>
                  <a:srgbClr val="0070C0"/>
                </a:solidFill>
              </a:rPr>
              <a:t>resources are coordinated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>
                <a:solidFill>
                  <a:srgbClr val="0070C0"/>
                </a:solidFill>
              </a:rPr>
              <a:t>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rewards are distributed.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Knowledge of the formal laws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</a:t>
            </a:r>
            <a:r>
              <a:rPr lang="en-US" dirty="0"/>
              <a:t>or the use of </a:t>
            </a:r>
            <a:r>
              <a:rPr lang="en-US" dirty="0">
                <a:solidFill>
                  <a:srgbClr val="0070C0"/>
                </a:solidFill>
              </a:rPr>
              <a:t>habitual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routines</a:t>
            </a:r>
            <a:r>
              <a:rPr lang="en-US" dirty="0"/>
              <a:t> </a:t>
            </a:r>
            <a:r>
              <a:rPr lang="tr-TR" dirty="0"/>
              <a:t>                                        </a:t>
            </a:r>
            <a:r>
              <a:rPr lang="en-US" dirty="0">
                <a:solidFill>
                  <a:srgbClr val="0070C0"/>
                </a:solidFill>
              </a:rPr>
              <a:t>helps decision makers.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People</a:t>
            </a:r>
            <a:r>
              <a:rPr lang="tr-TR" dirty="0"/>
              <a:t>,</a:t>
            </a:r>
            <a:r>
              <a:rPr lang="en-US" dirty="0"/>
              <a:t> making economic decisions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</a:t>
            </a:r>
            <a:r>
              <a:rPr lang="en-US" dirty="0"/>
              <a:t>require </a:t>
            </a:r>
            <a:r>
              <a:rPr lang="en-US" dirty="0">
                <a:solidFill>
                  <a:srgbClr val="0070C0"/>
                </a:solidFill>
              </a:rPr>
              <a:t>a framework of rules. 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We must cope with </a:t>
            </a:r>
            <a:r>
              <a:rPr lang="en-US" dirty="0">
                <a:solidFill>
                  <a:srgbClr val="0070C0"/>
                </a:solidFill>
              </a:rPr>
              <a:t>our own limitations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gathering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making sense of information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dealing with fundamental uncertainty.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The major role of institutions is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reduce uncertainty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by establishing </a:t>
            </a:r>
            <a:r>
              <a:rPr lang="tr-TR" dirty="0"/>
              <a:t>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a stable structure to human interaction.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In all societies, </a:t>
            </a:r>
            <a:r>
              <a:rPr lang="tr-TR" dirty="0"/>
              <a:t>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rules are necessary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order, constraint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guide people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There must be </a:t>
            </a:r>
            <a:r>
              <a:rPr lang="en-US" dirty="0">
                <a:solidFill>
                  <a:srgbClr val="0070C0"/>
                </a:solidFill>
              </a:rPr>
              <a:t>a set of rules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reconcile conflict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contrary tendencies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exist because of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need to reduce the difficulties</a:t>
            </a:r>
            <a:r>
              <a:rPr lang="en-US" dirty="0"/>
              <a:t> </a:t>
            </a:r>
            <a:r>
              <a:rPr lang="tr-TR" dirty="0"/>
              <a:t>                                                 </a:t>
            </a:r>
            <a:r>
              <a:rPr lang="en-US" dirty="0"/>
              <a:t>involved in human relations.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3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r>
              <a:rPr lang="en-US" dirty="0"/>
              <a:t>For the working of </a:t>
            </a:r>
            <a:r>
              <a:rPr lang="tr-TR" dirty="0"/>
              <a:t>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specialization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division of labor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there is </a:t>
            </a:r>
            <a:r>
              <a:rPr lang="en-US" dirty="0">
                <a:solidFill>
                  <a:srgbClr val="0070C0"/>
                </a:solidFill>
              </a:rPr>
              <a:t>a basic need for cooperation</a:t>
            </a:r>
            <a:r>
              <a:rPr lang="en-US" dirty="0"/>
              <a:t>. </a:t>
            </a:r>
            <a:endParaRPr lang="tr-TR" dirty="0"/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Cooperation is an essential requirement </a:t>
            </a:r>
            <a:r>
              <a:rPr lang="tr-TR" dirty="0">
                <a:solidFill>
                  <a:srgbClr val="0070C0"/>
                </a:solidFill>
              </a:rPr>
              <a:t>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ensure the gains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from </a:t>
            </a:r>
            <a:r>
              <a:rPr lang="en-US" dirty="0">
                <a:solidFill>
                  <a:srgbClr val="0070C0"/>
                </a:solidFill>
              </a:rPr>
              <a:t>specialization and exchange.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Help Decision Making 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interactions with others, </a:t>
            </a:r>
            <a:r>
              <a:rPr lang="tr-TR" dirty="0"/>
              <a:t>                            </a:t>
            </a:r>
            <a:r>
              <a:rPr lang="en-US" dirty="0"/>
              <a:t>however, </a:t>
            </a:r>
            <a:r>
              <a:rPr lang="tr-TR" dirty="0"/>
              <a:t>                                                                                  </a:t>
            </a:r>
            <a:r>
              <a:rPr lang="en-US" dirty="0"/>
              <a:t>have some </a:t>
            </a:r>
            <a:r>
              <a:rPr lang="en-US" dirty="0">
                <a:solidFill>
                  <a:srgbClr val="0070C0"/>
                </a:solidFill>
              </a:rPr>
              <a:t>costs.</a:t>
            </a:r>
            <a:r>
              <a:rPr lang="en-US" dirty="0"/>
              <a:t>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costs arise from </a:t>
            </a:r>
            <a:r>
              <a:rPr lang="tr-TR" dirty="0"/>
              <a:t>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information problems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uncertainty.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b="1" dirty="0"/>
              <a:t>Rules Reduce </a:t>
            </a:r>
            <a:br>
              <a:rPr lang="tr-TR" b="1" dirty="0"/>
            </a:br>
            <a:r>
              <a:rPr lang="en-US" b="1" dirty="0"/>
              <a:t>Transaction Cost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759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Reduce Transaction Cost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 cost is </a:t>
            </a:r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            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time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money spent 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carry out transactions. </a:t>
            </a:r>
            <a:endParaRPr lang="tr-TR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Rules reduce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transaction cost </a:t>
            </a:r>
            <a:r>
              <a:rPr lang="tr-TR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                  </a:t>
            </a:r>
            <a:r>
              <a:rPr lang="en-US" dirty="0"/>
              <a:t>by giving </a:t>
            </a:r>
            <a:r>
              <a:rPr lang="en-US" dirty="0">
                <a:solidFill>
                  <a:srgbClr val="0070C0"/>
                </a:solidFill>
              </a:rPr>
              <a:t>a framework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/>
              <a:t>for organizing </a:t>
            </a:r>
            <a:r>
              <a:rPr lang="en-US" dirty="0">
                <a:solidFill>
                  <a:srgbClr val="0070C0"/>
                </a:solidFill>
              </a:rPr>
              <a:t>economic, social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</a:t>
            </a:r>
            <a:r>
              <a:rPr lang="en-US" dirty="0"/>
              <a:t>or </a:t>
            </a:r>
            <a:r>
              <a:rPr lang="en-US" dirty="0">
                <a:solidFill>
                  <a:srgbClr val="0070C0"/>
                </a:solidFill>
              </a:rPr>
              <a:t>political human exchange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Reduce Transaction Cost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They reduce the impact of imperfect knowledge,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problems of risk and uncertainty</a:t>
            </a:r>
            <a:r>
              <a:rPr lang="en-US" dirty="0"/>
              <a:t>.  </a:t>
            </a:r>
            <a:endParaRPr lang="tr-TR" dirty="0"/>
          </a:p>
          <a:p>
            <a:r>
              <a:rPr lang="en-US" dirty="0">
                <a:solidFill>
                  <a:srgbClr val="0070C0"/>
                </a:solidFill>
              </a:rPr>
              <a:t>Rules</a:t>
            </a:r>
            <a:r>
              <a:rPr lang="en-US" dirty="0"/>
              <a:t> help people to cope </a:t>
            </a:r>
            <a:r>
              <a:rPr lang="tr-TR" dirty="0"/>
              <a:t>                                                  </a:t>
            </a:r>
            <a:r>
              <a:rPr lang="en-US" dirty="0"/>
              <a:t>with their </a:t>
            </a:r>
            <a:r>
              <a:rPr lang="en-US" dirty="0">
                <a:solidFill>
                  <a:srgbClr val="0070C0"/>
                </a:solidFill>
              </a:rPr>
              <a:t>own limited ability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process the mass of information </a:t>
            </a:r>
            <a:r>
              <a:rPr lang="en-US" dirty="0"/>
              <a:t>which they possess </a:t>
            </a:r>
            <a:endParaRPr lang="tr-TR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allow for that</a:t>
            </a:r>
            <a:r>
              <a:rPr lang="en-US" dirty="0"/>
              <a:t> which</a:t>
            </a:r>
            <a:r>
              <a:rPr lang="en-US" dirty="0">
                <a:solidFill>
                  <a:srgbClr val="0070C0"/>
                </a:solidFill>
              </a:rPr>
              <a:t> they cannot know</a:t>
            </a:r>
            <a:r>
              <a:rPr lang="en-US" dirty="0"/>
              <a:t>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Reduce Transaction Cost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5143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Institutions are constraints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which help decision makers. </a:t>
            </a:r>
            <a:endParaRPr lang="tr-TR" dirty="0"/>
          </a:p>
          <a:p>
            <a:pPr>
              <a:spcBef>
                <a:spcPts val="1200"/>
              </a:spcBef>
            </a:pPr>
            <a:r>
              <a:rPr lang="en-US" dirty="0"/>
              <a:t>Those engaged in an economic exchange </a:t>
            </a:r>
            <a:r>
              <a:rPr lang="tr-TR" dirty="0"/>
              <a:t>                       </a:t>
            </a:r>
            <a:r>
              <a:rPr lang="en-US" dirty="0"/>
              <a:t>are more </a:t>
            </a:r>
            <a:r>
              <a:rPr lang="en-US" dirty="0">
                <a:solidFill>
                  <a:srgbClr val="0070C0"/>
                </a:solidFill>
              </a:rPr>
              <a:t>confident about the actions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of others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en-US" dirty="0"/>
              <a:t>if there are </a:t>
            </a:r>
            <a:r>
              <a:rPr lang="tr-TR" dirty="0"/>
              <a:t>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known and effectively enforced laws </a:t>
            </a:r>
            <a:endParaRPr lang="tr-TR" dirty="0">
              <a:solidFill>
                <a:srgbClr val="0070C0"/>
              </a:solidFill>
            </a:endParaRPr>
          </a:p>
          <a:p>
            <a:pPr indent="174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generally accepted conventions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b="1" dirty="0">
                <a:latin typeface="+mj-lt"/>
              </a:rPr>
              <a:t>THE RELATIONS BETWEEN </a:t>
            </a:r>
            <a:br>
              <a:rPr lang="tr-TR" sz="4000" b="1" dirty="0">
                <a:latin typeface="+mj-lt"/>
              </a:rPr>
            </a:br>
            <a:r>
              <a:rPr lang="en-US" sz="4000" b="1" dirty="0">
                <a:latin typeface="+mj-lt"/>
              </a:rPr>
              <a:t>LAW AND ECONOMICS </a:t>
            </a:r>
            <a:br>
              <a:rPr lang="tr-TR" sz="4000" dirty="0">
                <a:latin typeface="+mj-lt"/>
              </a:rPr>
            </a:br>
            <a:endParaRPr lang="tr-TR" sz="4000" dirty="0">
              <a:latin typeface="+mj-lt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Reduce Transaction Cost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28638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Laws and conventions place </a:t>
            </a:r>
            <a:r>
              <a:rPr lang="tr-TR" dirty="0"/>
              <a:t>              </a:t>
            </a:r>
            <a:r>
              <a:rPr lang="en-US" dirty="0">
                <a:solidFill>
                  <a:srgbClr val="0070C0"/>
                </a:solidFill>
              </a:rPr>
              <a:t>boundaries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on what people expect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so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limit the information need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for making decisions in new situations.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Reduce Transaction Cost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21495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help to </a:t>
            </a:r>
            <a:r>
              <a:rPr lang="en-US" dirty="0">
                <a:solidFill>
                  <a:srgbClr val="0070C0"/>
                </a:solidFill>
              </a:rPr>
              <a:t>define possibilities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any  situation </a:t>
            </a:r>
            <a:r>
              <a:rPr lang="en-US" dirty="0"/>
              <a:t>in social interaction. </a:t>
            </a:r>
            <a:endParaRPr lang="tr-TR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They provide economic players </a:t>
            </a:r>
            <a:r>
              <a:rPr lang="tr-TR" dirty="0"/>
              <a:t>                                       </a:t>
            </a:r>
            <a:r>
              <a:rPr lang="en-US" dirty="0"/>
              <a:t>with a view of </a:t>
            </a:r>
            <a:r>
              <a:rPr lang="en-US" dirty="0">
                <a:solidFill>
                  <a:srgbClr val="0070C0"/>
                </a:solidFill>
              </a:rPr>
              <a:t>what is ‘normal’</a:t>
            </a:r>
            <a:r>
              <a:rPr lang="en-US" dirty="0"/>
              <a:t>,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and curtail </a:t>
            </a:r>
            <a:r>
              <a:rPr lang="en-US" dirty="0">
                <a:solidFill>
                  <a:srgbClr val="0070C0"/>
                </a:solidFill>
              </a:rPr>
              <a:t>search and transaction costs.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Rules reduce uncertainty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</a:t>
            </a:r>
            <a:r>
              <a:rPr lang="en-US" dirty="0"/>
              <a:t>by giving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a secure structure to human transactions.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Rules Facilitate Understanding the Behaviors of Decision Makers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64474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Facilitate Understanding the Behaviors of Decision Makers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To understand individuals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their organizational behavior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buNone/>
            </a:pPr>
            <a:r>
              <a:rPr lang="en-US" dirty="0">
                <a:solidFill>
                  <a:srgbClr val="0070C0"/>
                </a:solidFill>
              </a:rPr>
              <a:t>we must consider the rules of conduct</a:t>
            </a:r>
            <a:r>
              <a:rPr lang="en-US" dirty="0"/>
              <a:t>, </a:t>
            </a:r>
            <a:r>
              <a:rPr lang="tr-TR" dirty="0"/>
              <a:t>   </a:t>
            </a:r>
            <a:r>
              <a:rPr lang="en-US" dirty="0"/>
              <a:t>formal and informal.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Facilitate Understanding the Behaviors of Decision Makers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8691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Institutionalized rules </a:t>
            </a:r>
            <a:r>
              <a:rPr lang="en-US" dirty="0"/>
              <a:t>are significant</a:t>
            </a:r>
            <a:r>
              <a:rPr lang="tr-TR" dirty="0"/>
              <a:t>                                </a:t>
            </a:r>
            <a:r>
              <a:rPr lang="en-US" dirty="0"/>
              <a:t> in determining behavior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en-US" dirty="0"/>
              <a:t>because </a:t>
            </a:r>
            <a:r>
              <a:rPr lang="en-US" dirty="0">
                <a:solidFill>
                  <a:srgbClr val="0070C0"/>
                </a:solidFill>
              </a:rPr>
              <a:t>they are binding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for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decision makers.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Therefore,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these rules </a:t>
            </a:r>
            <a:r>
              <a:rPr lang="en-US" dirty="0">
                <a:solidFill>
                  <a:srgbClr val="0070C0"/>
                </a:solidFill>
              </a:rPr>
              <a:t>facilitate the estimation </a:t>
            </a:r>
            <a:r>
              <a:rPr lang="tr-TR" dirty="0">
                <a:solidFill>
                  <a:srgbClr val="0070C0"/>
                </a:solidFill>
              </a:rPr>
              <a:t>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understanding of their behaviors.   </a:t>
            </a:r>
            <a:endParaRPr lang="tr-TR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54</a:t>
            </a:fld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37042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Institutional rules are</a:t>
            </a:r>
            <a:r>
              <a:rPr lang="en-US" dirty="0"/>
              <a:t> </a:t>
            </a:r>
            <a:r>
              <a:rPr lang="tr-TR" dirty="0"/>
              <a:t>                                                    </a:t>
            </a:r>
            <a:r>
              <a:rPr lang="en-US" dirty="0"/>
              <a:t>among the most important determinants </a:t>
            </a:r>
            <a:r>
              <a:rPr lang="tr-TR" dirty="0"/>
              <a:t>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economic performance.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Together with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factors of production </a:t>
            </a:r>
            <a:r>
              <a:rPr lang="tr-TR" dirty="0">
                <a:solidFill>
                  <a:srgbClr val="0070C0"/>
                </a:solidFill>
              </a:rPr>
              <a:t>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technology</a:t>
            </a:r>
            <a:r>
              <a:rPr lang="en-US" dirty="0"/>
              <a:t>,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rules of the game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key elements </a:t>
            </a:r>
            <a:r>
              <a:rPr lang="en-US" dirty="0"/>
              <a:t>determining </a:t>
            </a:r>
            <a:r>
              <a:rPr lang="tr-TR" dirty="0"/>
              <a:t>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production possibilities of societies.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56</a:t>
            </a:fld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Economic development requires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a stable underlying institutional framework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dirty="0"/>
              <a:t>This will bolster the incentives </a:t>
            </a:r>
            <a:r>
              <a:rPr lang="tr-TR" dirty="0"/>
              <a:t>                                          </a:t>
            </a:r>
            <a:r>
              <a:rPr lang="en-US" dirty="0"/>
              <a:t>for individuals and organizations </a:t>
            </a:r>
            <a:endParaRPr lang="tr-TR" dirty="0"/>
          </a:p>
          <a:p>
            <a:pPr lvl="1">
              <a:spcBef>
                <a:spcPts val="0"/>
              </a:spcBef>
            </a:pPr>
            <a:r>
              <a:rPr lang="en-US" sz="3200" dirty="0"/>
              <a:t>to</a:t>
            </a:r>
            <a:r>
              <a:rPr lang="en-US" sz="3200" dirty="0">
                <a:solidFill>
                  <a:srgbClr val="0070C0"/>
                </a:solidFill>
              </a:rPr>
              <a:t> engage in productive activity</a:t>
            </a:r>
            <a:r>
              <a:rPr lang="en-US" sz="3200" dirty="0"/>
              <a:t>, </a:t>
            </a:r>
            <a:endParaRPr lang="tr-TR" sz="3200" dirty="0"/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to expand </a:t>
            </a:r>
            <a:r>
              <a:rPr lang="en-US" sz="3200" dirty="0">
                <a:solidFill>
                  <a:srgbClr val="0070C0"/>
                </a:solidFill>
              </a:rPr>
              <a:t>the division of labor, specialization</a:t>
            </a:r>
            <a:r>
              <a:rPr lang="tr-TR" sz="3200" dirty="0">
                <a:solidFill>
                  <a:srgbClr val="0070C0"/>
                </a:solidFill>
              </a:rPr>
              <a:t>,</a:t>
            </a:r>
            <a:r>
              <a:rPr lang="en-US" sz="3200" dirty="0">
                <a:solidFill>
                  <a:srgbClr val="0070C0"/>
                </a:solidFill>
              </a:rPr>
              <a:t> and trade</a:t>
            </a:r>
            <a:r>
              <a:rPr lang="en-US" sz="3200" dirty="0"/>
              <a:t>. </a:t>
            </a:r>
            <a:endParaRPr lang="tr-TR" sz="32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require human cooperation.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57</a:t>
            </a:fld>
            <a:endParaRPr lang="tr-TR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However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                                                       </a:t>
            </a:r>
            <a:r>
              <a:rPr lang="en-US" dirty="0"/>
              <a:t>the consequences of institutions are always</a:t>
            </a:r>
            <a:r>
              <a:rPr lang="tr-TR" dirty="0"/>
              <a:t>                       </a:t>
            </a:r>
            <a:r>
              <a:rPr lang="en-US" dirty="0">
                <a:solidFill>
                  <a:srgbClr val="0070C0"/>
                </a:solidFill>
              </a:rPr>
              <a:t>‘a mixed bag</a:t>
            </a:r>
            <a:r>
              <a:rPr lang="en-US" dirty="0"/>
              <a:t>’.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58</a:t>
            </a:fld>
            <a:endParaRPr lang="tr-TR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While some institutions </a:t>
            </a:r>
            <a:r>
              <a:rPr lang="en-US" dirty="0">
                <a:solidFill>
                  <a:srgbClr val="0070C0"/>
                </a:solidFill>
              </a:rPr>
              <a:t>help to further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>
                <a:solidFill>
                  <a:srgbClr val="0070C0"/>
                </a:solidFill>
              </a:rPr>
              <a:t>the division of labor and cooperation,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others</a:t>
            </a:r>
            <a:r>
              <a:rPr lang="en-US" dirty="0">
                <a:solidFill>
                  <a:srgbClr val="0070C0"/>
                </a:solidFill>
              </a:rPr>
              <a:t> reduce it.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dirty="0"/>
              <a:t>At any point in time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the blend of rules is a </a:t>
            </a:r>
            <a:r>
              <a:rPr lang="en-US" dirty="0">
                <a:solidFill>
                  <a:srgbClr val="0070C0"/>
                </a:solidFill>
              </a:rPr>
              <a:t>mixture</a:t>
            </a:r>
            <a:r>
              <a:rPr lang="en-US" dirty="0"/>
              <a:t>; </a:t>
            </a:r>
            <a:endParaRPr lang="tr-TR" dirty="0"/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some</a:t>
            </a:r>
            <a:r>
              <a:rPr lang="en-US" dirty="0">
                <a:solidFill>
                  <a:srgbClr val="0070C0"/>
                </a:solidFill>
              </a:rPr>
              <a:t> will facilitate and support change, </a:t>
            </a:r>
            <a:r>
              <a:rPr lang="en-US" dirty="0"/>
              <a:t>others</a:t>
            </a:r>
            <a:r>
              <a:rPr lang="en-US" dirty="0">
                <a:solidFill>
                  <a:srgbClr val="0070C0"/>
                </a:solidFill>
              </a:rPr>
              <a:t> will act as a hindrance.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71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Every stage of the progress in history </a:t>
            </a:r>
            <a:r>
              <a:rPr lang="en-US" dirty="0"/>
              <a:t>corresponds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a type of social relations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With the changing material conditions of life, social relations also change.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507207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Every person and organization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dirty="0">
                <a:solidFill>
                  <a:srgbClr val="0070C0"/>
                </a:solidFill>
              </a:rPr>
              <a:t> circumscribed </a:t>
            </a:r>
            <a:r>
              <a:rPr lang="en-US" dirty="0"/>
              <a:t>to a greater or lesser extent </a:t>
            </a:r>
            <a:r>
              <a:rPr lang="tr-TR" dirty="0"/>
              <a:t>                   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traditions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Traditions affect </a:t>
            </a:r>
            <a:r>
              <a:rPr lang="en-US" dirty="0">
                <a:solidFill>
                  <a:srgbClr val="0070C0"/>
                </a:solidFill>
              </a:rPr>
              <a:t>human interactions </a:t>
            </a:r>
            <a:r>
              <a:rPr lang="tr-TR" dirty="0">
                <a:solidFill>
                  <a:srgbClr val="0070C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 the present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way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which the future is created.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60</a:t>
            </a:fld>
            <a:endParaRPr lang="tr-TR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Some environment may have rules </a:t>
            </a:r>
            <a:r>
              <a:rPr lang="tr-TR" dirty="0"/>
              <a:t>                                     </a:t>
            </a:r>
            <a:r>
              <a:rPr lang="en-US" dirty="0"/>
              <a:t>of the game </a:t>
            </a:r>
            <a:r>
              <a:rPr lang="tr-TR" dirty="0"/>
              <a:t>                                                                 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foster technological change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rapid economic growth.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61</a:t>
            </a:fld>
            <a:endParaRPr lang="tr-TR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In historical time, </a:t>
            </a:r>
            <a:r>
              <a:rPr lang="tr-TR" dirty="0"/>
              <a:t>                                                             </a:t>
            </a:r>
            <a:r>
              <a:rPr lang="en-US" dirty="0"/>
              <a:t>various changes in the pattern of rules </a:t>
            </a:r>
            <a:r>
              <a:rPr lang="tr-TR" dirty="0"/>
              <a:t>                    </a:t>
            </a:r>
            <a:r>
              <a:rPr lang="en-US" dirty="0"/>
              <a:t>have clearly facilitated </a:t>
            </a:r>
            <a:endParaRPr lang="tr-TR" dirty="0"/>
          </a:p>
          <a:p>
            <a:pPr marL="0" indent="360363"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the division of labor, 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>
                <a:solidFill>
                  <a:srgbClr val="0070C0"/>
                </a:solidFill>
              </a:rPr>
              <a:t>specialization</a:t>
            </a:r>
            <a:r>
              <a:rPr lang="en-US" dirty="0"/>
              <a:t> </a:t>
            </a:r>
            <a:endParaRPr lang="tr-TR" dirty="0"/>
          </a:p>
          <a:p>
            <a:pPr marL="0" indent="360363"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 growth of markets</a:t>
            </a:r>
            <a:endParaRPr lang="tr-TR" dirty="0">
              <a:solidFill>
                <a:srgbClr val="0070C0"/>
              </a:solidFill>
            </a:endParaRPr>
          </a:p>
          <a:p>
            <a:pPr marL="0" indent="360363"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 </a:t>
            </a:r>
            <a:r>
              <a:rPr lang="en-US" dirty="0"/>
              <a:t>by </a:t>
            </a:r>
            <a:r>
              <a:rPr lang="en-US" dirty="0">
                <a:solidFill>
                  <a:srgbClr val="0070C0"/>
                </a:solidFill>
              </a:rPr>
              <a:t>lowering search and transaction costs.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33876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447651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>
                <a:solidFill>
                  <a:srgbClr val="0070C0"/>
                </a:solidFill>
              </a:rPr>
              <a:t>The Agrarian and Industrial Revolutions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and the eventual </a:t>
            </a:r>
            <a:r>
              <a:rPr lang="en-US" dirty="0">
                <a:solidFill>
                  <a:srgbClr val="0070C0"/>
                </a:solidFill>
              </a:rPr>
              <a:t>rise of modern societies </a:t>
            </a:r>
            <a:r>
              <a:rPr lang="en-US" dirty="0"/>
              <a:t>were associated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with the development of </a:t>
            </a:r>
            <a:r>
              <a:rPr lang="tr-TR" dirty="0"/>
              <a:t>                                       </a:t>
            </a:r>
            <a:r>
              <a:rPr lang="en-US" dirty="0">
                <a:solidFill>
                  <a:srgbClr val="0070C0"/>
                </a:solidFill>
              </a:rPr>
              <a:t>increasingly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complex formal institutional frameworks.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63</a:t>
            </a:fld>
            <a:endParaRPr lang="tr-TR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39"/>
            <a:ext cx="8229600" cy="1375643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These rules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were required </a:t>
            </a:r>
            <a:r>
              <a:rPr lang="tr-TR" dirty="0">
                <a:solidFill>
                  <a:srgbClr val="0070C0"/>
                </a:solidFill>
              </a:rPr>
              <a:t>  </a:t>
            </a:r>
            <a:r>
              <a:rPr lang="tr-TR" dirty="0"/>
              <a:t>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structure the involved exchange </a:t>
            </a:r>
            <a:r>
              <a:rPr lang="tr-TR" dirty="0">
                <a:solidFill>
                  <a:srgbClr val="0070C0"/>
                </a:solidFill>
              </a:rPr>
              <a:t>                                 </a:t>
            </a:r>
            <a:r>
              <a:rPr lang="en-US" dirty="0">
                <a:solidFill>
                  <a:srgbClr val="0070C0"/>
                </a:solidFill>
              </a:rPr>
              <a:t>and production process </a:t>
            </a:r>
            <a:r>
              <a:rPr lang="en-US" dirty="0"/>
              <a:t>in a world where </a:t>
            </a:r>
            <a:r>
              <a:rPr lang="en-US" dirty="0">
                <a:solidFill>
                  <a:srgbClr val="0070C0"/>
                </a:solidFill>
              </a:rPr>
              <a:t>technological and industrial changes </a:t>
            </a:r>
            <a:r>
              <a:rPr lang="en-US" dirty="0"/>
              <a:t>were </a:t>
            </a:r>
            <a:r>
              <a:rPr lang="en-US" dirty="0">
                <a:solidFill>
                  <a:srgbClr val="0070C0"/>
                </a:solidFill>
              </a:rPr>
              <a:t>moving much more rapidly.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this reason, </a:t>
            </a:r>
            <a:r>
              <a:rPr lang="tr-TR" dirty="0"/>
              <a:t>  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law is an evolving array of legislation </a:t>
            </a:r>
            <a:r>
              <a:rPr lang="en-US" dirty="0"/>
              <a:t>which </a:t>
            </a:r>
            <a:r>
              <a:rPr lang="en-US" dirty="0">
                <a:solidFill>
                  <a:srgbClr val="0070C0"/>
                </a:solidFill>
              </a:rPr>
              <a:t>is crucial for development.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18156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Some institutional changes, </a:t>
            </a:r>
            <a:endParaRPr lang="tr-TR" dirty="0"/>
          </a:p>
          <a:p>
            <a:pPr marL="360363" indent="0">
              <a:spcBef>
                <a:spcPts val="600"/>
              </a:spcBef>
              <a:buNone/>
            </a:pPr>
            <a:r>
              <a:rPr lang="en-US" dirty="0"/>
              <a:t>like the long evolution of </a:t>
            </a:r>
            <a:r>
              <a:rPr lang="tr-TR" dirty="0"/>
              <a:t>                                         </a:t>
            </a:r>
            <a:r>
              <a:rPr lang="en-US" dirty="0">
                <a:solidFill>
                  <a:srgbClr val="0070C0"/>
                </a:solidFill>
              </a:rPr>
              <a:t>maritime and merchant law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and the gradual spread of clearly defined </a:t>
            </a:r>
            <a:r>
              <a:rPr lang="en-US" dirty="0">
                <a:solidFill>
                  <a:srgbClr val="0070C0"/>
                </a:solidFill>
              </a:rPr>
              <a:t>property rights </a:t>
            </a:r>
            <a:endParaRPr lang="tr-TR" dirty="0">
              <a:solidFill>
                <a:srgbClr val="0070C0"/>
              </a:solidFill>
            </a:endParaRPr>
          </a:p>
          <a:p>
            <a:pPr indent="17463">
              <a:spcBef>
                <a:spcPts val="0"/>
              </a:spcBef>
              <a:buNone/>
            </a:pPr>
            <a:r>
              <a:rPr lang="en-US" dirty="0"/>
              <a:t>and international </a:t>
            </a:r>
            <a:r>
              <a:rPr lang="en-US" dirty="0">
                <a:solidFill>
                  <a:srgbClr val="0070C0"/>
                </a:solidFill>
              </a:rPr>
              <a:t>laws of protection</a:t>
            </a:r>
            <a:endParaRPr lang="tr-TR" dirty="0">
              <a:solidFill>
                <a:srgbClr val="0070C0"/>
              </a:solidFill>
            </a:endParaRPr>
          </a:p>
          <a:p>
            <a:pPr indent="17463">
              <a:spcBef>
                <a:spcPts val="0"/>
              </a:spcBef>
              <a:buNone/>
            </a:pPr>
            <a:r>
              <a:rPr lang="en-US" dirty="0"/>
              <a:t>enable</a:t>
            </a:r>
            <a:r>
              <a:rPr lang="tr-TR" dirty="0"/>
              <a:t>d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lowering of transaction costs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65</a:t>
            </a:fld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helped to bring about </a:t>
            </a:r>
            <a:r>
              <a:rPr lang="tr-TR" dirty="0"/>
              <a:t>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development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</a:t>
            </a:r>
            <a:r>
              <a:rPr lang="en-US" dirty="0"/>
              <a:t>of</a:t>
            </a:r>
            <a:r>
              <a:rPr lang="en-US" dirty="0">
                <a:solidFill>
                  <a:srgbClr val="0070C0"/>
                </a:solidFill>
              </a:rPr>
              <a:t> modern economic system.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Rules have been designed </a:t>
            </a:r>
            <a:r>
              <a:rPr lang="tr-TR" dirty="0"/>
              <a:t>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improve the quantity and quality </a:t>
            </a:r>
            <a:r>
              <a:rPr lang="tr-TR" dirty="0">
                <a:solidFill>
                  <a:srgbClr val="0070C0"/>
                </a:solidFill>
              </a:rPr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of information</a:t>
            </a:r>
            <a:r>
              <a:rPr lang="en-US" dirty="0"/>
              <a:t> to buyers.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66</a:t>
            </a:fld>
            <a:endParaRPr lang="tr-TR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Over historical time, </a:t>
            </a:r>
            <a:r>
              <a:rPr lang="tr-TR" dirty="0"/>
              <a:t>                                      </a:t>
            </a:r>
            <a:r>
              <a:rPr lang="en-US" dirty="0">
                <a:solidFill>
                  <a:srgbClr val="0070C0"/>
                </a:solidFill>
              </a:rPr>
              <a:t>rules have evolved to enable people </a:t>
            </a:r>
            <a:r>
              <a:rPr lang="tr-TR" dirty="0">
                <a:solidFill>
                  <a:srgbClr val="0070C0"/>
                </a:solidFill>
              </a:rPr>
              <a:t>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spread the risks of their transactions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example</a:t>
            </a:r>
            <a:r>
              <a:rPr lang="tr-TR" dirty="0"/>
              <a:t>,                                                                         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t</a:t>
            </a:r>
            <a:r>
              <a:rPr lang="en-US" dirty="0">
                <a:solidFill>
                  <a:srgbClr val="0070C0"/>
                </a:solidFill>
              </a:rPr>
              <a:t>he development of insurance law</a:t>
            </a:r>
            <a:r>
              <a:rPr lang="en-US" dirty="0"/>
              <a:t> </a:t>
            </a:r>
            <a:r>
              <a:rPr lang="tr-TR" dirty="0"/>
              <a:t>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made economic life easier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facilitated exchange.</a:t>
            </a:r>
          </a:p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67</a:t>
            </a:fld>
            <a:endParaRPr lang="tr-TR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Rules Affect </a:t>
            </a:r>
            <a:br>
              <a:rPr lang="tr-TR" b="1" dirty="0"/>
            </a:br>
            <a:r>
              <a:rPr lang="en-US" b="1" dirty="0"/>
              <a:t>Economic Performance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One aspect of </a:t>
            </a:r>
            <a:r>
              <a:rPr lang="en-US" dirty="0">
                <a:solidFill>
                  <a:srgbClr val="0070C0"/>
                </a:solidFill>
              </a:rPr>
              <a:t>the institutional framework </a:t>
            </a:r>
            <a:r>
              <a:rPr lang="en-US" dirty="0"/>
              <a:t>which is </a:t>
            </a:r>
            <a:r>
              <a:rPr lang="en-US" dirty="0">
                <a:solidFill>
                  <a:srgbClr val="0070C0"/>
                </a:solidFill>
              </a:rPr>
              <a:t>particularly useful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</a:t>
            </a:r>
            <a:r>
              <a:rPr lang="en-US" dirty="0"/>
              <a:t>in understanding economic development </a:t>
            </a:r>
            <a:r>
              <a:rPr lang="tr-TR" dirty="0"/>
              <a:t>                            is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rules which relate to property</a:t>
            </a:r>
            <a:r>
              <a:rPr lang="tr-TR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Property rights are central feature </a:t>
            </a:r>
            <a:r>
              <a:rPr lang="tr-TR" dirty="0">
                <a:solidFill>
                  <a:srgbClr val="0070C0"/>
                </a:solidFill>
              </a:rPr>
              <a:t>                                    </a:t>
            </a:r>
            <a:r>
              <a:rPr lang="en-US" dirty="0"/>
              <a:t>in economic life.</a:t>
            </a:r>
            <a:endParaRPr lang="tr-TR" dirty="0"/>
          </a:p>
          <a:p>
            <a:pPr>
              <a:spcAft>
                <a:spcPts val="1200"/>
              </a:spcAft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68</a:t>
            </a:fld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br>
              <a:rPr lang="tr-TR" b="1" dirty="0"/>
            </a:br>
            <a:r>
              <a:rPr lang="en-US" b="1" dirty="0"/>
              <a:t>PROPERTY RIGHTS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69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solidFill>
                  <a:srgbClr val="0070C0"/>
                </a:solidFill>
              </a:rPr>
              <a:t>Economics and law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branches of social sciences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studying </a:t>
            </a:r>
            <a:r>
              <a:rPr lang="en-US" dirty="0">
                <a:solidFill>
                  <a:srgbClr val="0070C0"/>
                </a:solidFill>
              </a:rPr>
              <a:t>somewhat different</a:t>
            </a:r>
            <a:r>
              <a:rPr lang="en-US" dirty="0"/>
              <a:t> </a:t>
            </a:r>
            <a:r>
              <a:rPr lang="tr-TR" dirty="0"/>
              <a:t>                                           </a:t>
            </a:r>
            <a:r>
              <a:rPr lang="en-US" dirty="0"/>
              <a:t>but with </a:t>
            </a:r>
            <a:r>
              <a:rPr lang="en-US" dirty="0">
                <a:solidFill>
                  <a:srgbClr val="0070C0"/>
                </a:solidFill>
              </a:rPr>
              <a:t>common space faces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of social relations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2571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Property rights are </a:t>
            </a:r>
            <a:r>
              <a:rPr lang="en-US" dirty="0">
                <a:solidFill>
                  <a:srgbClr val="0070C0"/>
                </a:solidFill>
              </a:rPr>
              <a:t>particularly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significant                   </a:t>
            </a:r>
            <a:r>
              <a:rPr lang="en-US" dirty="0"/>
              <a:t>in</a:t>
            </a:r>
            <a:r>
              <a:rPr lang="en-US" dirty="0">
                <a:solidFill>
                  <a:srgbClr val="0070C0"/>
                </a:solidFill>
              </a:rPr>
              <a:t> capitalism. </a:t>
            </a:r>
          </a:p>
          <a:p>
            <a:pPr>
              <a:spcBef>
                <a:spcPts val="1200"/>
              </a:spcBef>
            </a:pPr>
            <a:r>
              <a:rPr lang="en-US" dirty="0"/>
              <a:t>Capitalism, </a:t>
            </a:r>
          </a:p>
          <a:p>
            <a:pPr marL="3603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is </a:t>
            </a:r>
            <a:r>
              <a:rPr lang="en-US" dirty="0">
                <a:solidFill>
                  <a:srgbClr val="0070C0"/>
                </a:solidFill>
              </a:rPr>
              <a:t>an expansionary economic system                           </a:t>
            </a:r>
            <a:r>
              <a:rPr lang="en-US" dirty="0"/>
              <a:t>and demanded    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unfettered accumulation of capital                        </a:t>
            </a:r>
            <a:r>
              <a:rPr lang="en-US" dirty="0"/>
              <a:t>based on </a:t>
            </a:r>
            <a:r>
              <a:rPr lang="en-US" dirty="0">
                <a:solidFill>
                  <a:srgbClr val="0070C0"/>
                </a:solidFill>
              </a:rPr>
              <a:t>the private ownership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the means of production.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70</a:t>
            </a:fld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development of capitalist economic relations </a:t>
            </a:r>
            <a:r>
              <a:rPr lang="en-US" dirty="0">
                <a:solidFill>
                  <a:srgbClr val="0070C0"/>
                </a:solidFill>
              </a:rPr>
              <a:t>shaped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content and structure of law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in many ways.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71</a:t>
            </a:fld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But the most fundamental concepts are </a:t>
            </a:r>
            <a:r>
              <a:rPr lang="en-US" dirty="0">
                <a:solidFill>
                  <a:srgbClr val="0070C0"/>
                </a:solidFill>
              </a:rPr>
              <a:t>private property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contract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value of </a:t>
            </a:r>
            <a:r>
              <a:rPr lang="en-US" dirty="0">
                <a:solidFill>
                  <a:srgbClr val="0070C0"/>
                </a:solidFill>
              </a:rPr>
              <a:t>property rights </a:t>
            </a:r>
            <a:r>
              <a:rPr lang="en-US" dirty="0"/>
              <a:t>is </a:t>
            </a:r>
            <a:r>
              <a:rPr lang="tr-TR" dirty="0"/>
              <a:t>                           </a:t>
            </a:r>
            <a:r>
              <a:rPr lang="en-US" dirty="0"/>
              <a:t>intertwined with </a:t>
            </a:r>
            <a:r>
              <a:rPr lang="en-US" dirty="0">
                <a:solidFill>
                  <a:srgbClr val="0070C0"/>
                </a:solidFill>
              </a:rPr>
              <a:t>the ability of parties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to </a:t>
            </a:r>
            <a:r>
              <a:rPr lang="en-US" sz="3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solidFill>
                  <a:srgbClr val="0070C0"/>
                </a:solidFill>
              </a:rPr>
              <a:t>contracts </a:t>
            </a:r>
            <a:r>
              <a:rPr lang="en-US" dirty="0"/>
              <a:t>governing the use of their property.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72</a:t>
            </a:fld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Contract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law increases efficiency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in economic relations </a:t>
            </a:r>
            <a:endParaRPr lang="tr-TR" dirty="0"/>
          </a:p>
          <a:p>
            <a:pPr marL="360363" indent="0">
              <a:spcBef>
                <a:spcPts val="600"/>
              </a:spcBef>
              <a:buNone/>
            </a:pPr>
            <a:r>
              <a:rPr lang="en-US" dirty="0"/>
              <a:t>by determining </a:t>
            </a:r>
            <a:r>
              <a:rPr lang="tr-TR" dirty="0"/>
              <a:t>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whether and how agreements </a:t>
            </a:r>
            <a:r>
              <a:rPr lang="en-US" dirty="0"/>
              <a:t>among parties </a:t>
            </a:r>
            <a:r>
              <a:rPr lang="en-US" dirty="0">
                <a:solidFill>
                  <a:srgbClr val="0070C0"/>
                </a:solidFill>
              </a:rPr>
              <a:t>will be legally enforced.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73</a:t>
            </a:fld>
            <a:endParaRPr lang="tr-TR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PROPERTY RIGHTS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0070C0"/>
                </a:solidFill>
              </a:rPr>
              <a:t>The mix of property rights</a:t>
            </a:r>
            <a:r>
              <a:rPr lang="en-US" dirty="0"/>
              <a:t>, </a:t>
            </a:r>
            <a:r>
              <a:rPr lang="tr-TR" dirty="0"/>
              <a:t>                               </a:t>
            </a:r>
            <a:r>
              <a:rPr lang="en-US" dirty="0"/>
              <a:t>including </a:t>
            </a:r>
            <a:r>
              <a:rPr lang="en-US" dirty="0">
                <a:solidFill>
                  <a:srgbClr val="0070C0"/>
                </a:solidFill>
              </a:rPr>
              <a:t>personal, collective and communal rights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   </a:t>
            </a:r>
            <a:r>
              <a:rPr lang="en-US" dirty="0"/>
              <a:t>varies over time and place.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74</a:t>
            </a:fld>
            <a:endParaRPr lang="tr-TR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PROPERTY RIGHTS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These rules </a:t>
            </a:r>
            <a:r>
              <a:rPr lang="en-US" dirty="0">
                <a:solidFill>
                  <a:srgbClr val="0070C0"/>
                </a:solidFill>
              </a:rPr>
              <a:t>alter the costs and benefits </a:t>
            </a:r>
            <a:r>
              <a:rPr lang="en-US" dirty="0"/>
              <a:t>involved in coordinating activity </a:t>
            </a:r>
            <a:r>
              <a:rPr lang="tr-TR" dirty="0"/>
              <a:t>                                          </a:t>
            </a:r>
            <a:r>
              <a:rPr lang="en-US" dirty="0"/>
              <a:t>in different organizations.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They interact </a:t>
            </a:r>
            <a:r>
              <a:rPr lang="tr-TR" dirty="0"/>
              <a:t>                      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a symbiotic process of cause and effect </a:t>
            </a:r>
            <a:r>
              <a:rPr lang="en-US" dirty="0"/>
              <a:t>changing over time.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02181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en-US" dirty="0"/>
              <a:t>Property rights are very important </a:t>
            </a:r>
            <a:r>
              <a:rPr lang="tr-TR" dirty="0"/>
              <a:t>                                    </a:t>
            </a:r>
            <a:r>
              <a:rPr lang="en-US" dirty="0"/>
              <a:t>in </a:t>
            </a:r>
            <a:r>
              <a:rPr lang="en-US" dirty="0">
                <a:solidFill>
                  <a:srgbClr val="0070C0"/>
                </a:solidFill>
              </a:rPr>
              <a:t>structuring exchange and production</a:t>
            </a:r>
            <a:r>
              <a:rPr lang="en-US" dirty="0"/>
              <a:t>; </a:t>
            </a:r>
            <a:endParaRPr lang="tr-TR" dirty="0"/>
          </a:p>
          <a:p>
            <a:pPr>
              <a:spcBef>
                <a:spcPts val="0"/>
              </a:spcBef>
              <a:buNone/>
            </a:pPr>
            <a:r>
              <a:rPr lang="tr-TR" dirty="0"/>
              <a:t>	</a:t>
            </a:r>
            <a:r>
              <a:rPr lang="en-US" dirty="0"/>
              <a:t>because they specify </a:t>
            </a:r>
            <a:r>
              <a:rPr lang="tr-TR" dirty="0"/>
              <a:t>                                     </a:t>
            </a:r>
            <a:r>
              <a:rPr lang="en-US" dirty="0">
                <a:solidFill>
                  <a:srgbClr val="0070C0"/>
                </a:solidFill>
              </a:rPr>
              <a:t>what people are entitled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do </a:t>
            </a:r>
            <a:r>
              <a:rPr lang="en-US" dirty="0"/>
              <a:t>with </a:t>
            </a:r>
            <a:r>
              <a:rPr lang="en-US" dirty="0">
                <a:solidFill>
                  <a:srgbClr val="0070C0"/>
                </a:solidFill>
              </a:rPr>
              <a:t>resources and goods.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76</a:t>
            </a:fld>
            <a:endParaRPr lang="tr-TR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211733"/>
          </a:xfrm>
        </p:spPr>
        <p:txBody>
          <a:bodyPr>
            <a:normAutofit/>
          </a:bodyPr>
          <a:lstStyle/>
          <a:p>
            <a:r>
              <a:rPr lang="en-US" sz="4000" b="1" dirty="0"/>
              <a:t>PROPERTY RIGHTS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Different property right structures enable us </a:t>
            </a:r>
            <a:r>
              <a:rPr lang="en-US" dirty="0">
                <a:solidFill>
                  <a:srgbClr val="0070C0"/>
                </a:solidFill>
              </a:rPr>
              <a:t>to clarify situations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tr-TR" dirty="0"/>
              <a:t>	</a:t>
            </a:r>
            <a:r>
              <a:rPr lang="en-US" dirty="0"/>
              <a:t>where </a:t>
            </a:r>
            <a:r>
              <a:rPr lang="en-US" dirty="0">
                <a:solidFill>
                  <a:srgbClr val="0070C0"/>
                </a:solidFill>
              </a:rPr>
              <a:t>markets </a:t>
            </a:r>
            <a:r>
              <a:rPr lang="en-US" dirty="0"/>
              <a:t>present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most appropriate coordinator and allocator of goods and resources </a:t>
            </a:r>
            <a:endParaRPr lang="tr-TR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tr-TR" dirty="0"/>
              <a:t>	</a:t>
            </a:r>
            <a:r>
              <a:rPr lang="en-US" dirty="0"/>
              <a:t>and where </a:t>
            </a:r>
            <a:r>
              <a:rPr lang="en-US" dirty="0">
                <a:solidFill>
                  <a:srgbClr val="0070C0"/>
                </a:solidFill>
              </a:rPr>
              <a:t>alternative organizational responses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are </a:t>
            </a: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necessary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</a:t>
            </a:r>
            <a:r>
              <a:rPr lang="en-US" dirty="0"/>
              <a:t>or</a:t>
            </a:r>
            <a:r>
              <a:rPr lang="en-US" dirty="0">
                <a:solidFill>
                  <a:srgbClr val="0070C0"/>
                </a:solidFill>
              </a:rPr>
              <a:t> more efficient. </a:t>
            </a:r>
            <a:endParaRPr lang="tr-TR" dirty="0">
              <a:solidFill>
                <a:srgbClr val="0070C0"/>
              </a:solidFill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77</a:t>
            </a:fld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PROPERTY RIGHTS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Transaction costs </a:t>
            </a:r>
            <a:r>
              <a:rPr lang="tr-TR" dirty="0"/>
              <a:t>                                                                            </a:t>
            </a:r>
            <a:r>
              <a:rPr lang="en-US" dirty="0"/>
              <a:t>are </a:t>
            </a:r>
            <a:r>
              <a:rPr lang="en-US" dirty="0">
                <a:solidFill>
                  <a:srgbClr val="0070C0"/>
                </a:solidFill>
              </a:rPr>
              <a:t>not independent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</a:t>
            </a:r>
            <a:r>
              <a:rPr lang="en-US" dirty="0"/>
              <a:t>of </a:t>
            </a:r>
            <a:r>
              <a:rPr lang="en-US" dirty="0">
                <a:solidFill>
                  <a:srgbClr val="0070C0"/>
                </a:solidFill>
              </a:rPr>
              <a:t>the time of the property rights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</a:t>
            </a:r>
            <a:r>
              <a:rPr lang="en-US" dirty="0"/>
              <a:t>in which trade takes place.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If we look back through historical time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tr-TR" dirty="0"/>
              <a:t>                         </a:t>
            </a:r>
            <a:r>
              <a:rPr lang="en-US" dirty="0"/>
              <a:t>we can see </a:t>
            </a:r>
            <a:r>
              <a:rPr lang="tr-TR" dirty="0"/>
              <a:t>       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how these property rights have changed </a:t>
            </a:r>
            <a:r>
              <a:rPr lang="tr-TR" dirty="0">
                <a:solidFill>
                  <a:srgbClr val="0070C0"/>
                </a:solidFill>
              </a:rPr>
              <a:t>        </a:t>
            </a:r>
            <a:r>
              <a:rPr lang="en-US" dirty="0"/>
              <a:t>to </a:t>
            </a:r>
            <a:r>
              <a:rPr lang="en-US" dirty="0">
                <a:solidFill>
                  <a:srgbClr val="0070C0"/>
                </a:solidFill>
              </a:rPr>
              <a:t>facilitate development.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78</a:t>
            </a:fld>
            <a:endParaRPr lang="tr-TR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PROPERTY RIGHTS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For economic growth, </a:t>
            </a:r>
            <a:r>
              <a:rPr lang="tr-TR" dirty="0"/>
              <a:t>                                     </a:t>
            </a:r>
            <a:r>
              <a:rPr lang="en-US" dirty="0"/>
              <a:t>societies require </a:t>
            </a:r>
            <a:r>
              <a:rPr lang="tr-TR" dirty="0"/>
              <a:t>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well defined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enforceable property rights</a:t>
            </a:r>
            <a:r>
              <a:rPr lang="en-US" dirty="0"/>
              <a:t>. </a:t>
            </a:r>
            <a:endParaRPr lang="tr-TR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This </a:t>
            </a:r>
            <a:r>
              <a:rPr lang="en-US" dirty="0">
                <a:solidFill>
                  <a:srgbClr val="0070C0"/>
                </a:solidFill>
              </a:rPr>
              <a:t>reduces risk and uncertainty</a:t>
            </a:r>
            <a:r>
              <a:rPr lang="en-US" dirty="0"/>
              <a:t> </a:t>
            </a:r>
            <a:r>
              <a:rPr lang="tr-TR" dirty="0"/>
              <a:t>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can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bring peace of mind </a:t>
            </a:r>
            <a:r>
              <a:rPr lang="tr-TR" dirty="0">
                <a:solidFill>
                  <a:srgbClr val="0070C0"/>
                </a:solidFill>
              </a:rPr>
              <a:t>                                                     </a:t>
            </a:r>
            <a:r>
              <a:rPr lang="en-US" dirty="0"/>
              <a:t>to individuals.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79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92919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While </a:t>
            </a:r>
            <a:r>
              <a:rPr lang="en-US" dirty="0">
                <a:solidFill>
                  <a:srgbClr val="0070C0"/>
                </a:solidFill>
              </a:rPr>
              <a:t>the decisive factors shaping law </a:t>
            </a:r>
            <a:r>
              <a:rPr lang="tr-TR" dirty="0">
                <a:solidFill>
                  <a:srgbClr val="0070C0"/>
                </a:solidFill>
              </a:rPr>
              <a:t>                             </a:t>
            </a:r>
            <a:r>
              <a:rPr lang="en-US" dirty="0">
                <a:solidFill>
                  <a:srgbClr val="0070C0"/>
                </a:solidFill>
              </a:rPr>
              <a:t>are economic relations</a:t>
            </a:r>
            <a:r>
              <a:rPr lang="en-US" dirty="0"/>
              <a:t>, </a:t>
            </a:r>
            <a:r>
              <a:rPr lang="tr-TR" dirty="0"/>
              <a:t>                                                            </a:t>
            </a:r>
            <a:r>
              <a:rPr lang="en-US" dirty="0"/>
              <a:t>this relation is not passive</a:t>
            </a:r>
            <a:r>
              <a:rPr lang="tr-TR" dirty="0"/>
              <a:t>.</a:t>
            </a:r>
          </a:p>
          <a:p>
            <a:pPr>
              <a:spcBef>
                <a:spcPts val="1200"/>
              </a:spcBef>
            </a:pPr>
            <a:r>
              <a:rPr lang="tr-TR" dirty="0"/>
              <a:t>T</a:t>
            </a:r>
            <a:r>
              <a:rPr lang="en-US" dirty="0"/>
              <a:t>here is </a:t>
            </a:r>
            <a:r>
              <a:rPr lang="en-US" dirty="0">
                <a:solidFill>
                  <a:srgbClr val="0070C0"/>
                </a:solidFill>
              </a:rPr>
              <a:t>a dialectical interaction on law </a:t>
            </a:r>
            <a:r>
              <a:rPr lang="en-US" dirty="0"/>
              <a:t>between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tr-TR" dirty="0">
              <a:solidFill>
                <a:srgbClr val="0070C0"/>
              </a:solidFill>
            </a:endParaRPr>
          </a:p>
          <a:p>
            <a:pPr marL="354013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rgbClr val="0070C0"/>
                </a:solidFill>
              </a:rPr>
              <a:t>the economic base of society </a:t>
            </a:r>
            <a:r>
              <a:rPr lang="tr-TR" dirty="0">
                <a:solidFill>
                  <a:srgbClr val="0070C0"/>
                </a:solidFill>
              </a:rPr>
              <a:t>                        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the ideological superstructure.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PROPERTY RIGHTS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In t</a:t>
            </a:r>
            <a:r>
              <a:rPr lang="tr-TR" dirty="0"/>
              <a:t>he 20th</a:t>
            </a:r>
            <a:r>
              <a:rPr lang="en-US" dirty="0"/>
              <a:t> century, </a:t>
            </a:r>
            <a:r>
              <a:rPr lang="tr-TR" dirty="0"/>
              <a:t>                                                  </a:t>
            </a:r>
            <a:r>
              <a:rPr lang="en-US" dirty="0"/>
              <a:t>in many countries</a:t>
            </a:r>
            <a:r>
              <a:rPr lang="tr-TR" dirty="0"/>
              <a:t>,</a:t>
            </a:r>
            <a:r>
              <a:rPr lang="en-US" dirty="0"/>
              <a:t> </a:t>
            </a:r>
            <a:endParaRPr lang="tr-TR" dirty="0"/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assets have changed </a:t>
            </a:r>
            <a:r>
              <a:rPr lang="en-US" dirty="0">
                <a:solidFill>
                  <a:srgbClr val="0070C0"/>
                </a:solidFill>
              </a:rPr>
              <a:t>from private </a:t>
            </a:r>
            <a:r>
              <a:rPr lang="tr-TR" dirty="0">
                <a:solidFill>
                  <a:srgbClr val="0070C0"/>
                </a:solidFill>
              </a:rPr>
              <a:t>                                       </a:t>
            </a:r>
            <a:r>
              <a:rPr lang="en-US" dirty="0"/>
              <a:t>to</a:t>
            </a:r>
            <a:r>
              <a:rPr lang="en-US" dirty="0">
                <a:solidFill>
                  <a:srgbClr val="0070C0"/>
                </a:solidFill>
              </a:rPr>
              <a:t> public ownership,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then back again through privatization sales, </a:t>
            </a:r>
            <a:endParaRPr lang="tr-TR" dirty="0">
              <a:solidFill>
                <a:srgbClr val="0070C0"/>
              </a:solidFill>
            </a:endParaRPr>
          </a:p>
          <a:p>
            <a:pPr marL="360363" indent="0">
              <a:spcBef>
                <a:spcPts val="0"/>
              </a:spcBef>
              <a:buNone/>
            </a:pPr>
            <a:r>
              <a:rPr lang="en-US" dirty="0"/>
              <a:t>motivated by </a:t>
            </a:r>
            <a:r>
              <a:rPr lang="en-US" dirty="0">
                <a:solidFill>
                  <a:srgbClr val="0070C0"/>
                </a:solidFill>
              </a:rPr>
              <a:t>economic change </a:t>
            </a:r>
            <a:r>
              <a:rPr lang="tr-TR" dirty="0">
                <a:solidFill>
                  <a:srgbClr val="0070C0"/>
                </a:solidFill>
              </a:rPr>
              <a:t>                    </a:t>
            </a:r>
            <a:r>
              <a:rPr lang="en-US" dirty="0"/>
              <a:t>and </a:t>
            </a:r>
            <a:r>
              <a:rPr lang="en-US" dirty="0">
                <a:solidFill>
                  <a:srgbClr val="0070C0"/>
                </a:solidFill>
              </a:rPr>
              <a:t>the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political decision-making process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80</a:t>
            </a:fld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pPr lvl="0"/>
            <a:br>
              <a:rPr lang="tr-TR" b="1" dirty="0"/>
            </a:br>
            <a:r>
              <a:rPr lang="en-US" b="1" dirty="0"/>
              <a:t>PROPERTY RIGHTS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The approximate mix of property rights </a:t>
            </a:r>
            <a:r>
              <a:rPr lang="tr-TR"/>
              <a:t>                             </a:t>
            </a:r>
            <a:r>
              <a:rPr lang="en-US"/>
              <a:t>for </a:t>
            </a:r>
            <a:r>
              <a:rPr lang="en-US" dirty="0"/>
              <a:t>economic development is </a:t>
            </a:r>
            <a:r>
              <a:rPr lang="tr-TR" dirty="0"/>
              <a:t>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subject to change and debate. </a:t>
            </a: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88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</p:spPr>
        <p:txBody>
          <a:bodyPr>
            <a:noAutofit/>
          </a:bodyPr>
          <a:lstStyle/>
          <a:p>
            <a:r>
              <a:rPr lang="en-US" sz="3600" b="1" dirty="0"/>
              <a:t>THE RELATIONS BETWEEN </a:t>
            </a:r>
            <a:br>
              <a:rPr lang="tr-TR" sz="3600" b="1" dirty="0"/>
            </a:br>
            <a:r>
              <a:rPr lang="en-US" sz="3600" b="1" dirty="0"/>
              <a:t>LAW AND ECONOMICS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/>
              <a:t>As society develops, </a:t>
            </a:r>
            <a:r>
              <a:rPr lang="tr-TR" dirty="0"/>
              <a:t>                                                              </a:t>
            </a:r>
            <a:r>
              <a:rPr lang="en-US" dirty="0">
                <a:solidFill>
                  <a:srgbClr val="0070C0"/>
                </a:solidFill>
              </a:rPr>
              <a:t>the law is in a perpetual process of change. </a:t>
            </a:r>
            <a:endParaRPr lang="tr-TR" dirty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tr-TR" dirty="0">
              <a:solidFill>
                <a:srgbClr val="0070C0"/>
              </a:solidFill>
            </a:endParaRP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2731</Words>
  <Application>Microsoft Office PowerPoint</Application>
  <PresentationFormat>On-screen Show (4:3)</PresentationFormat>
  <Paragraphs>377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4" baseType="lpstr">
      <vt:lpstr>Arial</vt:lpstr>
      <vt:lpstr>Calibri</vt:lpstr>
      <vt:lpstr>Ofis Teması</vt:lpstr>
      <vt:lpstr>Law and Economics </vt:lpstr>
      <vt:lpstr> Law and Economics </vt:lpstr>
      <vt:lpstr> Law and Economics </vt:lpstr>
      <vt:lpstr> Law and Economics </vt:lpstr>
      <vt:lpstr>THE RELATIONS BETWEEN  LAW AND ECONOMICS  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THE RELATIONS BETWEEN  LAW AND ECONOMICS</vt:lpstr>
      <vt:lpstr>Rule of Law </vt:lpstr>
      <vt:lpstr> Rule of Law </vt:lpstr>
      <vt:lpstr> Rule of Law </vt:lpstr>
      <vt:lpstr> Rule of Law </vt:lpstr>
      <vt:lpstr> Rule of Law </vt:lpstr>
      <vt:lpstr> Rule of Law </vt:lpstr>
      <vt:lpstr>Risk and Uncertainty </vt:lpstr>
      <vt:lpstr> Risk and Uncertainty </vt:lpstr>
      <vt:lpstr> Risk and Uncertainty </vt:lpstr>
      <vt:lpstr> Risk and Uncertainty </vt:lpstr>
      <vt:lpstr> Risk and Uncertainty </vt:lpstr>
      <vt:lpstr> Risk and Uncertainty </vt:lpstr>
      <vt:lpstr> Risk and Uncertainty </vt:lpstr>
      <vt:lpstr>THE MAIN FUNCTIONS  OF RULES </vt:lpstr>
      <vt:lpstr>THE MAIN FUNCTIONS  OF RULES</vt:lpstr>
      <vt:lpstr>Rules Help  Decision Making</vt:lpstr>
      <vt:lpstr> Rules Help Decision Making  </vt:lpstr>
      <vt:lpstr> Rules Help Decision Making  </vt:lpstr>
      <vt:lpstr> Rules Help Decision Making  </vt:lpstr>
      <vt:lpstr> Rules Help Decision Making  </vt:lpstr>
      <vt:lpstr> Rules Help Decision Making  </vt:lpstr>
      <vt:lpstr> Rules Help Decision Making  </vt:lpstr>
      <vt:lpstr>Rules Reduce  Transaction Cost</vt:lpstr>
      <vt:lpstr> Rules Reduce Transaction Cost </vt:lpstr>
      <vt:lpstr> Rules Reduce Transaction Cost </vt:lpstr>
      <vt:lpstr> Rules Reduce Transaction Cost </vt:lpstr>
      <vt:lpstr> Rules Reduce Transaction Cost </vt:lpstr>
      <vt:lpstr> Rules Reduce Transaction Cost </vt:lpstr>
      <vt:lpstr>Rules Facilitate Understanding the Behaviors of Decision Makers </vt:lpstr>
      <vt:lpstr> Rules Facilitate Understanding the Behaviors of Decision Makers </vt:lpstr>
      <vt:lpstr> Rules Facilitate Understanding the Behaviors of Decision Makers </vt:lpstr>
      <vt:lpstr>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Rules Affect  Economic Performance </vt:lpstr>
      <vt:lpstr> PROPERTY RIGHTS  </vt:lpstr>
      <vt:lpstr>PROPERTY RIGHTS</vt:lpstr>
      <vt:lpstr>PROPERTY RIGHTS</vt:lpstr>
      <vt:lpstr>PROPERTY RIGHTS</vt:lpstr>
      <vt:lpstr>PROPERTY RIGHTS</vt:lpstr>
      <vt:lpstr>PROPERTY RIGHTS</vt:lpstr>
      <vt:lpstr>PROPERTY RIGHTS</vt:lpstr>
      <vt:lpstr>PROPERTY RIGHTS</vt:lpstr>
      <vt:lpstr>PROPERTY RIGHTS</vt:lpstr>
      <vt:lpstr> PROPERTY RIGHTS </vt:lpstr>
      <vt:lpstr> PROPERTY RIGHTS </vt:lpstr>
      <vt:lpstr> PROPERTY RIGHTS </vt:lpstr>
      <vt:lpstr> PROPERTY RIGHTS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Economics </dc:title>
  <dc:creator>PC</dc:creator>
  <cp:lastModifiedBy>Cemil Günay</cp:lastModifiedBy>
  <cp:revision>135</cp:revision>
  <dcterms:created xsi:type="dcterms:W3CDTF">2015-01-09T14:45:40Z</dcterms:created>
  <dcterms:modified xsi:type="dcterms:W3CDTF">2023-09-28T06:13:19Z</dcterms:modified>
</cp:coreProperties>
</file>