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31"/>
  </p:notesMasterIdLst>
  <p:handoutMasterIdLst>
    <p:handoutMasterId r:id="rId32"/>
  </p:handoutMasterIdLst>
  <p:sldIdLst>
    <p:sldId id="805" r:id="rId3"/>
    <p:sldId id="859" r:id="rId4"/>
    <p:sldId id="789" r:id="rId5"/>
    <p:sldId id="834" r:id="rId6"/>
    <p:sldId id="835" r:id="rId7"/>
    <p:sldId id="836" r:id="rId8"/>
    <p:sldId id="837" r:id="rId9"/>
    <p:sldId id="838" r:id="rId10"/>
    <p:sldId id="839" r:id="rId11"/>
    <p:sldId id="840" r:id="rId12"/>
    <p:sldId id="841" r:id="rId13"/>
    <p:sldId id="842" r:id="rId14"/>
    <p:sldId id="843" r:id="rId15"/>
    <p:sldId id="844" r:id="rId16"/>
    <p:sldId id="845" r:id="rId17"/>
    <p:sldId id="846" r:id="rId18"/>
    <p:sldId id="847" r:id="rId19"/>
    <p:sldId id="848" r:id="rId20"/>
    <p:sldId id="849" r:id="rId21"/>
    <p:sldId id="850" r:id="rId22"/>
    <p:sldId id="851" r:id="rId23"/>
    <p:sldId id="852" r:id="rId24"/>
    <p:sldId id="853" r:id="rId25"/>
    <p:sldId id="855" r:id="rId26"/>
    <p:sldId id="856" r:id="rId27"/>
    <p:sldId id="857" r:id="rId28"/>
    <p:sldId id="858" r:id="rId29"/>
    <p:sldId id="784" r:id="rId30"/>
  </p:sldIdLst>
  <p:sldSz cx="9144000" cy="6858000" type="screen4x3"/>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432"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8E2"/>
    <a:srgbClr val="1747CF"/>
    <a:srgbClr val="20207C"/>
    <a:srgbClr val="1D41F3"/>
    <a:srgbClr val="1750CF"/>
    <a:srgbClr val="FFFF00"/>
    <a:srgbClr val="FF3300"/>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97"/>
    <p:restoredTop sz="94718"/>
  </p:normalViewPr>
  <p:slideViewPr>
    <p:cSldViewPr showGuides="1">
      <p:cViewPr varScale="1">
        <p:scale>
          <a:sx n="69" d="100"/>
          <a:sy n="69" d="100"/>
        </p:scale>
        <p:origin x="-1386" y="-90"/>
      </p:cViewPr>
      <p:guideLst>
        <p:guide orient="horz" pos="2432"/>
        <p:guide pos="2880"/>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sz="1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2 Veri Yer Tutucusu"/>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1B532013-0D82-4E69-BA48-B83B87A1617A}" type="datetimeFigureOut">
              <a:rPr kumimoji="0" lang="tr-TR" sz="1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18.09.2025</a:t>
            </a:fld>
            <a:endParaRPr kumimoji="0" lang="tr-TR" sz="1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3 Altbilgi Yer Tutucusu"/>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sz="1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4 Slayt Numarası Yer Tutucusu"/>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lstStyle/>
          <a:p>
            <a:pPr lvl="0" algn="r" eaLnBrk="1" hangingPunct="1">
              <a:buNone/>
            </a:pPr>
            <a:fld id="{9A0DB2DC-4C9A-4742-B13C-FB6460FD3503}" type="slidenum">
              <a:rPr lang="tr-TR" altLang="tr-TR" sz="1200" dirty="0"/>
              <a:t>‹#›</a:t>
            </a:fld>
            <a:endParaRPr lang="tr-TR" altLang="tr-TR" sz="1200" dirty="0"/>
          </a:p>
        </p:txBody>
      </p:sp>
    </p:spTree>
    <p:extLst>
      <p:ext uri="{BB962C8B-B14F-4D97-AF65-F5344CB8AC3E}">
        <p14:creationId xmlns:p14="http://schemas.microsoft.com/office/powerpoint/2010/main" val="20254967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sz="1200" b="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5843" name="Rectangle 3"/>
          <p:cNvSpPr>
            <a:spLocks noGrp="1" noChangeArrowheads="1"/>
          </p:cNvSpPr>
          <p:nvPr>
            <p:ph type="dt" idx="1"/>
          </p:nvPr>
        </p:nvSpPr>
        <p:spPr bwMode="auto">
          <a:xfrm>
            <a:off x="3886200"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200" b="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A9AE0360-88B4-49F2-8A19-38BF39235ABE}" type="datetimeFigureOut">
              <a:rPr kumimoji="0" lang="tr-TR"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18.09.2025</a:t>
            </a:fld>
            <a:endParaRPr kumimoji="0" lang="tr-TR"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2772" name="Rectangle 4"/>
          <p:cNvSpPr>
            <a:spLocks noGrp="1" noRot="1" noChangeAspect="1"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35845" name="Rectangle 5"/>
          <p:cNvSpPr>
            <a:spLocks noGrp="1" noChangeArrowheads="1"/>
          </p:cNvSpPr>
          <p:nvPr>
            <p:ph type="body" sz="quarter" idx="3"/>
          </p:nvPr>
        </p:nvSpPr>
        <p:spPr bwMode="auto">
          <a:xfrm>
            <a:off x="914400" y="4343400"/>
            <a:ext cx="50292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Asıl metin stillerini düzenlemek için tıklatın</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İkinci düzey</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Üçüncü düzey</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Dördüncü düzey</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Beşinci düzey</a:t>
            </a:r>
          </a:p>
        </p:txBody>
      </p:sp>
      <p:sp>
        <p:nvSpPr>
          <p:cNvPr id="35846" name="Rectangle 6"/>
          <p:cNvSpPr>
            <a:spLocks noGrp="1" noChangeArrowheads="1"/>
          </p:cNvSpPr>
          <p:nvPr>
            <p:ph type="ftr" sz="quarter" idx="4"/>
          </p:nvPr>
        </p:nvSpPr>
        <p:spPr bwMode="auto">
          <a:xfrm>
            <a:off x="0" y="8686800"/>
            <a:ext cx="29718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sz="1200" b="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5847" name="Rectangle 7"/>
          <p:cNvSpPr>
            <a:spLocks noGrp="1" noChangeArrowheads="1"/>
          </p:cNvSpPr>
          <p:nvPr>
            <p:ph type="sldNum" sz="quarter" idx="5"/>
          </p:nvPr>
        </p:nvSpPr>
        <p:spPr bwMode="auto">
          <a:xfrm>
            <a:off x="3886200" y="8686800"/>
            <a:ext cx="2971800" cy="457200"/>
          </a:xfrm>
          <a:prstGeom prst="rect">
            <a:avLst/>
          </a:prstGeom>
          <a:noFill/>
          <a:ln w="9525">
            <a:noFill/>
            <a:miter lim="800000"/>
          </a:ln>
          <a:effectLst/>
        </p:spPr>
        <p:txBody>
          <a:bodyPr vert="horz" wrap="square" lIns="91440" tIns="45720" rIns="91440" bIns="45720" numCol="1" anchor="b" anchorCtr="0" compatLnSpc="1"/>
          <a:lstStyle/>
          <a:p>
            <a:pPr lvl="0" algn="r" eaLnBrk="1" hangingPunct="1">
              <a:buNone/>
            </a:pPr>
            <a:fld id="{9A0DB2DC-4C9A-4742-B13C-FB6460FD3503}" type="slidenum">
              <a:rPr lang="tr-TR" altLang="tr-TR" sz="1200" b="0" dirty="0"/>
              <a:t>‹#›</a:t>
            </a:fld>
            <a:endParaRPr lang="tr-TR" altLang="tr-TR" sz="1200" b="0" dirty="0"/>
          </a:p>
        </p:txBody>
      </p:sp>
    </p:spTree>
    <p:extLst>
      <p:ext uri="{BB962C8B-B14F-4D97-AF65-F5344CB8AC3E}">
        <p14:creationId xmlns:p14="http://schemas.microsoft.com/office/powerpoint/2010/main" val="198286095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2438400"/>
            <a:ext cx="9009063" cy="1052513"/>
            <a:chOff x="0" y="1536"/>
            <a:chExt cx="5675" cy="663"/>
          </a:xfrm>
        </p:grpSpPr>
        <p:grpSp>
          <p:nvGrpSpPr>
            <p:cNvPr id="2056" name="Group 3"/>
            <p:cNvGrpSpPr/>
            <p:nvPr/>
          </p:nvGrpSpPr>
          <p:grpSpPr>
            <a:xfrm>
              <a:off x="183" y="1604"/>
              <a:ext cx="448" cy="299"/>
              <a:chOff x="720" y="336"/>
              <a:chExt cx="624" cy="432"/>
            </a:xfrm>
          </p:grpSpPr>
          <p:sp>
            <p:nvSpPr>
              <p:cNvPr id="2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2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grpSp>
        <p:grpSp>
          <p:nvGrpSpPr>
            <p:cNvPr id="2057" name="Group 6"/>
            <p:cNvGrpSpPr/>
            <p:nvPr/>
          </p:nvGrpSpPr>
          <p:grpSpPr>
            <a:xfrm>
              <a:off x="261" y="1870"/>
              <a:ext cx="465" cy="299"/>
              <a:chOff x="912" y="2640"/>
              <a:chExt cx="672" cy="432"/>
            </a:xfrm>
          </p:grpSpPr>
          <p:sp>
            <p:nvSpPr>
              <p:cNvPr id="2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2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grpSp>
        <p:sp>
          <p:nvSpPr>
            <p:cNvPr id="1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grpSp>
      <p:sp>
        <p:nvSpPr>
          <p:cNvPr id="6156" name="Rectangle 12"/>
          <p:cNvSpPr>
            <a:spLocks noGrp="1" noChangeArrowheads="1"/>
          </p:cNvSpPr>
          <p:nvPr>
            <p:ph type="ctrTitle"/>
          </p:nvPr>
        </p:nvSpPr>
        <p:spPr>
          <a:xfrm>
            <a:off x="990600" y="1676400"/>
            <a:ext cx="7772400" cy="1462088"/>
          </a:xfrm>
        </p:spPr>
        <p:txBody>
          <a:bodyPr/>
          <a:lstStyle>
            <a:lvl1pPr>
              <a:defRPr/>
            </a:lvl1pPr>
          </a:lstStyle>
          <a:p>
            <a:pPr lvl="0"/>
            <a:r>
              <a:rPr lang="tr-TR" altLang="tr-TR" noProof="0" smtClean="0"/>
              <a:t>Click to edit Master title style</a:t>
            </a:r>
          </a:p>
        </p:txBody>
      </p:sp>
      <p:sp>
        <p:nvSpPr>
          <p:cNvPr id="6157" name="Rectangle 13"/>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tr-TR" altLang="tr-TR" noProof="0" smtClean="0"/>
              <a:t>Click to edit Master subtitle style</a:t>
            </a:r>
          </a:p>
        </p:txBody>
      </p:sp>
      <p:sp>
        <p:nvSpPr>
          <p:cNvPr id="24" name="Rectangle 14"/>
          <p:cNvSpPr>
            <a:spLocks noGrp="1" noChangeArrowheads="1"/>
          </p:cNvSpPr>
          <p:nvPr>
            <p:ph type="dt" sz="half" idx="2"/>
          </p:nvPr>
        </p:nvSpPr>
        <p:spPr bwMode="auto">
          <a:xfrm>
            <a:off x="990600" y="62484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solidFill>
                  <a:srgbClr val="1C1C1C"/>
                </a:solidFill>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1C1C1C"/>
              </a:solidFill>
              <a:effectLst/>
              <a:uLnTx/>
              <a:uFillTx/>
              <a:latin typeface="Arial" panose="020B0604020202020204" pitchFamily="34" charset="0"/>
              <a:ea typeface="+mn-ea"/>
              <a:cs typeface="Arial" panose="020B0604020202020204" pitchFamily="34" charset="0"/>
            </a:endParaRPr>
          </a:p>
        </p:txBody>
      </p:sp>
      <p:sp>
        <p:nvSpPr>
          <p:cNvPr id="25" name="Rectangle 15"/>
          <p:cNvSpPr>
            <a:spLocks noGrp="1" noChangeArrowheads="1"/>
          </p:cNvSpPr>
          <p:nvPr>
            <p:ph type="ftr" sz="quarter" idx="3"/>
          </p:nvPr>
        </p:nvSpPr>
        <p:spPr bwMode="auto">
          <a:xfrm>
            <a:off x="3429000" y="6248400"/>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solidFill>
                  <a:srgbClr val="1C1C1C"/>
                </a:solidFill>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1C1C1C"/>
              </a:solidFill>
              <a:effectLst/>
              <a:uLnTx/>
              <a:uFillTx/>
              <a:latin typeface="Arial" panose="020B0604020202020204" pitchFamily="34" charset="0"/>
              <a:ea typeface="+mn-ea"/>
              <a:cs typeface="Arial" panose="020B0604020202020204" pitchFamily="34" charset="0"/>
            </a:endParaRPr>
          </a:p>
        </p:txBody>
      </p:sp>
      <p:sp>
        <p:nvSpPr>
          <p:cNvPr id="26" name="Rectangle 16"/>
          <p:cNvSpPr>
            <a:spLocks noGrp="1" noChangeArrowheads="1"/>
          </p:cNvSpPr>
          <p:nvPr>
            <p:ph type="sldNum" sz="quarter" idx="4"/>
          </p:nvPr>
        </p:nvSpPr>
        <p:spPr bwMode="auto">
          <a:xfrm>
            <a:off x="6858000" y="62484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solidFill>
                  <a:srgbClr val="1C1C1C"/>
                </a:solidFill>
              </a:rPr>
              <a:t>‹#›</a:t>
            </a:fld>
            <a:endParaRPr lang="tr-TR" altLang="tr-TR" dirty="0">
              <a:solidFill>
                <a:srgbClr val="1C1C1C"/>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hasCustomPrompt="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14" name="Rectangle 11"/>
          <p:cNvSpPr>
            <a:spLocks noGrp="1" noChangeArrowheads="1"/>
          </p:cNvSpPr>
          <p:nvPr>
            <p:ph type="dt" sz="half" idx="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bg>
      <p:bgPr>
        <a:solidFill>
          <a:schemeClr val="bg1"/>
        </a:solidFill>
        <a:effectLst/>
      </p:bgPr>
    </p:bg>
    <p:spTree>
      <p:nvGrpSpPr>
        <p:cNvPr id="1" name=""/>
        <p:cNvGrpSpPr/>
        <p:nvPr/>
      </p:nvGrpSpPr>
      <p:grpSpPr>
        <a:xfrm>
          <a:off x="0" y="0"/>
          <a:ext cx="0" cy="0"/>
          <a:chOff x="0" y="0"/>
          <a:chExt cx="0" cy="0"/>
        </a:xfrm>
      </p:grpSpPr>
      <p:sp>
        <p:nvSpPr>
          <p:cNvPr id="2" name="Dikey Başlık 1"/>
          <p:cNvSpPr>
            <a:spLocks noGrp="1"/>
          </p:cNvSpPr>
          <p:nvPr>
            <p:ph type="title" orient="vert" hasCustomPrompt="1"/>
          </p:nvPr>
        </p:nvSpPr>
        <p:spPr>
          <a:xfrm>
            <a:off x="7004050" y="214313"/>
            <a:ext cx="1951038" cy="5918200"/>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hasCustomPrompt="1"/>
          </p:nvPr>
        </p:nvSpPr>
        <p:spPr>
          <a:xfrm>
            <a:off x="1150938" y="214313"/>
            <a:ext cx="5700712" cy="5918200"/>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14" name="Rectangle 11"/>
          <p:cNvSpPr>
            <a:spLocks noGrp="1" noChangeArrowheads="1"/>
          </p:cNvSpPr>
          <p:nvPr>
            <p:ph type="dt" sz="half" idx="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tr-TR" altLang="tr-TR" sz="1800" b="0" smtClean="0">
                  <a:solidFill>
                    <a:srgbClr val="000000"/>
                  </a:solidFill>
                  <a:cs typeface="Arial"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tr-TR" altLang="tr-TR" sz="1800" b="0" smtClean="0">
                  <a:solidFill>
                    <a:srgbClr val="000000"/>
                  </a:solidFill>
                  <a:cs typeface="Arial" pitchFamily="34" charset="0"/>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tr-TR" altLang="tr-TR" sz="1800" b="0" smtClean="0">
                  <a:solidFill>
                    <a:srgbClr val="000000"/>
                  </a:solidFill>
                  <a:cs typeface="Arial" pitchFamily="34" charset="0"/>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tr-TR" altLang="tr-TR" sz="1800" b="0" smtClean="0">
                  <a:solidFill>
                    <a:srgbClr val="000000"/>
                  </a:solidFill>
                  <a:cs typeface="Arial"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tr-TR" altLang="tr-TR" sz="1800" b="0" smtClean="0">
                <a:solidFill>
                  <a:srgbClr val="000000"/>
                </a:solidFill>
                <a:cs typeface="Arial"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tr-TR" altLang="tr-TR" sz="1800" b="0" smtClean="0">
                <a:solidFill>
                  <a:srgbClr val="000000"/>
                </a:solidFill>
                <a:cs typeface="Arial"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tr-TR" altLang="tr-TR" sz="1800" b="0" smtClean="0">
                <a:solidFill>
                  <a:srgbClr val="000000"/>
                </a:solidFill>
                <a:cs typeface="Arial" pitchFamily="34" charset="0"/>
              </a:endParaRPr>
            </a:p>
          </p:txBody>
        </p:sp>
      </p:grpSp>
      <p:sp>
        <p:nvSpPr>
          <p:cNvPr id="6156" name="Rectangle 12"/>
          <p:cNvSpPr>
            <a:spLocks noGrp="1" noChangeArrowheads="1"/>
          </p:cNvSpPr>
          <p:nvPr>
            <p:ph type="ctrTitle"/>
          </p:nvPr>
        </p:nvSpPr>
        <p:spPr>
          <a:xfrm>
            <a:off x="990600" y="1676400"/>
            <a:ext cx="7772400" cy="1462088"/>
          </a:xfrm>
        </p:spPr>
        <p:txBody>
          <a:bodyPr/>
          <a:lstStyle>
            <a:lvl1pPr>
              <a:defRPr/>
            </a:lvl1pPr>
          </a:lstStyle>
          <a:p>
            <a:pPr lvl="0"/>
            <a:r>
              <a:rPr lang="tr-TR" altLang="tr-TR" noProof="0" smtClean="0"/>
              <a:t>Click to edit Master title style</a:t>
            </a:r>
          </a:p>
        </p:txBody>
      </p:sp>
      <p:sp>
        <p:nvSpPr>
          <p:cNvPr id="6157" name="Rectangle 13"/>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tr-TR" altLang="tr-TR" noProof="0" smtClean="0"/>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b="1">
                <a:solidFill>
                  <a:srgbClr val="1C1C1C"/>
                </a:solidFill>
                <a:latin typeface="Arial" charset="0"/>
                <a:cs typeface="Arial" charset="0"/>
              </a:defRPr>
            </a:lvl1pPr>
          </a:lstStyle>
          <a:p>
            <a:pPr>
              <a:defRPr/>
            </a:pPr>
            <a:endParaRPr lang="tr-TR" altLang="tr-TR"/>
          </a:p>
        </p:txBody>
      </p:sp>
      <p:sp>
        <p:nvSpPr>
          <p:cNvPr id="15" name="Rectangle 15"/>
          <p:cNvSpPr>
            <a:spLocks noGrp="1" noChangeArrowheads="1"/>
          </p:cNvSpPr>
          <p:nvPr>
            <p:ph type="ftr" sz="quarter" idx="11"/>
          </p:nvPr>
        </p:nvSpPr>
        <p:spPr>
          <a:xfrm>
            <a:off x="3429000" y="6248400"/>
            <a:ext cx="2895600" cy="457200"/>
          </a:xfrm>
        </p:spPr>
        <p:txBody>
          <a:bodyPr/>
          <a:lstStyle>
            <a:lvl1pPr>
              <a:defRPr b="1">
                <a:solidFill>
                  <a:srgbClr val="1C1C1C"/>
                </a:solidFill>
                <a:latin typeface="Arial" charset="0"/>
                <a:cs typeface="Arial" charset="0"/>
              </a:defRPr>
            </a:lvl1pPr>
          </a:lstStyle>
          <a:p>
            <a:pPr>
              <a:defRPr/>
            </a:pPr>
            <a:endParaRPr lang="tr-TR" altLang="tr-TR"/>
          </a:p>
        </p:txBody>
      </p:sp>
      <p:sp>
        <p:nvSpPr>
          <p:cNvPr id="16" name="Rectangle 16"/>
          <p:cNvSpPr>
            <a:spLocks noGrp="1" noChangeArrowheads="1"/>
          </p:cNvSpPr>
          <p:nvPr>
            <p:ph type="sldNum" sz="quarter" idx="12"/>
          </p:nvPr>
        </p:nvSpPr>
        <p:spPr>
          <a:xfrm>
            <a:off x="6858000" y="6248400"/>
            <a:ext cx="1905000" cy="457200"/>
          </a:xfrm>
        </p:spPr>
        <p:txBody>
          <a:bodyPr/>
          <a:lstStyle>
            <a:lvl1pPr>
              <a:defRPr b="1">
                <a:solidFill>
                  <a:srgbClr val="1C1C1C"/>
                </a:solidFill>
                <a:latin typeface="Arial" charset="0"/>
                <a:cs typeface="Arial" charset="0"/>
              </a:defRPr>
            </a:lvl1pPr>
          </a:lstStyle>
          <a:p>
            <a:pPr>
              <a:defRPr/>
            </a:pPr>
            <a:fld id="{4021309D-F340-445E-A5BD-B0A67E158CF7}" type="slidenum">
              <a:rPr lang="tr-TR" altLang="tr-TR"/>
              <a:pPr>
                <a:defRPr/>
              </a:pPr>
              <a:t>‹#›</a:t>
            </a:fld>
            <a:endParaRPr lang="tr-TR" altLang="tr-TR"/>
          </a:p>
        </p:txBody>
      </p:sp>
    </p:spTree>
    <p:extLst>
      <p:ext uri="{BB962C8B-B14F-4D97-AF65-F5344CB8AC3E}">
        <p14:creationId xmlns:p14="http://schemas.microsoft.com/office/powerpoint/2010/main" val="3023258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5"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6"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5894B8B3-9F9A-4FBD-8C2F-14A5696BF434}" type="slidenum">
              <a:rPr lang="tr-TR" altLang="tr-TR"/>
              <a:pPr>
                <a:defRPr/>
              </a:pPr>
              <a:t>‹#›</a:t>
            </a:fld>
            <a:endParaRPr lang="tr-TR" altLang="tr-TR"/>
          </a:p>
        </p:txBody>
      </p:sp>
    </p:spTree>
    <p:extLst>
      <p:ext uri="{BB962C8B-B14F-4D97-AF65-F5344CB8AC3E}">
        <p14:creationId xmlns:p14="http://schemas.microsoft.com/office/powerpoint/2010/main" val="2815597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623888" y="1709738"/>
            <a:ext cx="7886700" cy="2852737"/>
          </a:xfrm>
        </p:spPr>
        <p:txBody>
          <a:bodyPr/>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tr-TR" smtClean="0"/>
              <a:t>Asıl metin stillerini düzenle</a:t>
            </a:r>
          </a:p>
        </p:txBody>
      </p:sp>
      <p:sp>
        <p:nvSpPr>
          <p:cNvPr id="4"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5"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6"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64F554D1-CDBE-465C-A907-7B6CAFC55621}" type="slidenum">
              <a:rPr lang="tr-TR" altLang="tr-TR"/>
              <a:pPr>
                <a:defRPr/>
              </a:pPr>
              <a:t>‹#›</a:t>
            </a:fld>
            <a:endParaRPr lang="tr-TR" altLang="tr-TR"/>
          </a:p>
        </p:txBody>
      </p:sp>
    </p:spTree>
    <p:extLst>
      <p:ext uri="{BB962C8B-B14F-4D97-AF65-F5344CB8AC3E}">
        <p14:creationId xmlns:p14="http://schemas.microsoft.com/office/powerpoint/2010/main" val="1333126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1182688" y="2017713"/>
            <a:ext cx="3810000" cy="411480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5145088" y="2017713"/>
            <a:ext cx="3810000" cy="411480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6"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7"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8B2E71F0-E010-44E9-A41A-818A9291F794}" type="slidenum">
              <a:rPr lang="tr-TR" altLang="tr-TR"/>
              <a:pPr>
                <a:defRPr/>
              </a:pPr>
              <a:t>‹#›</a:t>
            </a:fld>
            <a:endParaRPr lang="tr-TR" altLang="tr-TR"/>
          </a:p>
        </p:txBody>
      </p:sp>
    </p:spTree>
    <p:extLst>
      <p:ext uri="{BB962C8B-B14F-4D97-AF65-F5344CB8AC3E}">
        <p14:creationId xmlns:p14="http://schemas.microsoft.com/office/powerpoint/2010/main" val="3968577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630238" y="365125"/>
            <a:ext cx="78867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630238" y="2505075"/>
            <a:ext cx="386873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4629150" y="2505075"/>
            <a:ext cx="38877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8"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9"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724AABC4-6985-4F44-8811-A7E6A0E3A799}" type="slidenum">
              <a:rPr lang="tr-TR" altLang="tr-TR"/>
              <a:pPr>
                <a:defRPr/>
              </a:pPr>
              <a:t>‹#›</a:t>
            </a:fld>
            <a:endParaRPr lang="tr-TR" altLang="tr-TR"/>
          </a:p>
        </p:txBody>
      </p:sp>
    </p:spTree>
    <p:extLst>
      <p:ext uri="{BB962C8B-B14F-4D97-AF65-F5344CB8AC3E}">
        <p14:creationId xmlns:p14="http://schemas.microsoft.com/office/powerpoint/2010/main" val="2843169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4"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5"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CD8597E3-034F-4360-B873-0CD7213B1D58}" type="slidenum">
              <a:rPr lang="tr-TR" altLang="tr-TR"/>
              <a:pPr>
                <a:defRPr/>
              </a:pPr>
              <a:t>‹#›</a:t>
            </a:fld>
            <a:endParaRPr lang="tr-TR" altLang="tr-TR"/>
          </a:p>
        </p:txBody>
      </p:sp>
    </p:spTree>
    <p:extLst>
      <p:ext uri="{BB962C8B-B14F-4D97-AF65-F5344CB8AC3E}">
        <p14:creationId xmlns:p14="http://schemas.microsoft.com/office/powerpoint/2010/main" val="2599196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3"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4"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F1FC3927-234F-4B15-BE5B-10E0DD1FBDBD}" type="slidenum">
              <a:rPr lang="tr-TR" altLang="tr-TR"/>
              <a:pPr>
                <a:defRPr/>
              </a:pPr>
              <a:t>‹#›</a:t>
            </a:fld>
            <a:endParaRPr lang="tr-TR" altLang="tr-TR"/>
          </a:p>
        </p:txBody>
      </p:sp>
    </p:spTree>
    <p:extLst>
      <p:ext uri="{BB962C8B-B14F-4D97-AF65-F5344CB8AC3E}">
        <p14:creationId xmlns:p14="http://schemas.microsoft.com/office/powerpoint/2010/main" val="1726166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630238" y="457200"/>
            <a:ext cx="2949575" cy="1600200"/>
          </a:xfrm>
        </p:spPr>
        <p:txBody>
          <a:bodyPr/>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6"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7"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F0C98020-0328-47DC-9827-D4231BC86F5C}" type="slidenum">
              <a:rPr lang="tr-TR" altLang="tr-TR"/>
              <a:pPr>
                <a:defRPr/>
              </a:pPr>
              <a:t>‹#›</a:t>
            </a:fld>
            <a:endParaRPr lang="tr-TR" altLang="tr-TR"/>
          </a:p>
        </p:txBody>
      </p:sp>
    </p:spTree>
    <p:extLst>
      <p:ext uri="{BB962C8B-B14F-4D97-AF65-F5344CB8AC3E}">
        <p14:creationId xmlns:p14="http://schemas.microsoft.com/office/powerpoint/2010/main" val="1184821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smtClean="0"/>
              <a:t>Asıl başlık stili için tıklatın</a:t>
            </a:r>
            <a:endParaRPr lang="tr-TR"/>
          </a:p>
        </p:txBody>
      </p:sp>
      <p:sp>
        <p:nvSpPr>
          <p:cNvPr id="3" name="İçerik Yer Tutucusu 2"/>
          <p:cNvSpPr>
            <a:spLocks noGrp="1"/>
          </p:cNvSpPr>
          <p:nvPr>
            <p:ph idx="1" hasCustomPrompt="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14" name="Rectangle 11"/>
          <p:cNvSpPr>
            <a:spLocks noGrp="1" noChangeArrowheads="1"/>
          </p:cNvSpPr>
          <p:nvPr>
            <p:ph type="dt" sz="half" idx="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630238" y="457200"/>
            <a:ext cx="2949575" cy="1600200"/>
          </a:xfrm>
        </p:spPr>
        <p:txBody>
          <a:bodyPr/>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Metin Yer Tutucusu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6"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7"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509A5B3C-78DA-491B-9575-EC9FC248A896}" type="slidenum">
              <a:rPr lang="tr-TR" altLang="tr-TR"/>
              <a:pPr>
                <a:defRPr/>
              </a:pPr>
              <a:t>‹#›</a:t>
            </a:fld>
            <a:endParaRPr lang="tr-TR" altLang="tr-TR"/>
          </a:p>
        </p:txBody>
      </p:sp>
    </p:spTree>
    <p:extLst>
      <p:ext uri="{BB962C8B-B14F-4D97-AF65-F5344CB8AC3E}">
        <p14:creationId xmlns:p14="http://schemas.microsoft.com/office/powerpoint/2010/main" val="251646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5"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6"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2E8C2578-9DF8-48C9-9206-3F12821093BE}" type="slidenum">
              <a:rPr lang="tr-TR" altLang="tr-TR"/>
              <a:pPr>
                <a:defRPr/>
              </a:pPr>
              <a:t>‹#›</a:t>
            </a:fld>
            <a:endParaRPr lang="tr-TR" altLang="tr-TR"/>
          </a:p>
        </p:txBody>
      </p:sp>
    </p:spTree>
    <p:extLst>
      <p:ext uri="{BB962C8B-B14F-4D97-AF65-F5344CB8AC3E}">
        <p14:creationId xmlns:p14="http://schemas.microsoft.com/office/powerpoint/2010/main" val="3223431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7004050" y="214313"/>
            <a:ext cx="1951038" cy="5918200"/>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1150938" y="214313"/>
            <a:ext cx="5700712" cy="5918200"/>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5"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6"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3714B7AB-9BD3-41E4-B764-79488630FD3D}" type="slidenum">
              <a:rPr lang="tr-TR" altLang="tr-TR"/>
              <a:pPr>
                <a:defRPr/>
              </a:pPr>
              <a:t>‹#›</a:t>
            </a:fld>
            <a:endParaRPr lang="tr-TR" altLang="tr-TR"/>
          </a:p>
        </p:txBody>
      </p:sp>
    </p:spTree>
    <p:extLst>
      <p:ext uri="{BB962C8B-B14F-4D97-AF65-F5344CB8AC3E}">
        <p14:creationId xmlns:p14="http://schemas.microsoft.com/office/powerpoint/2010/main" val="3032058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623888" y="1709738"/>
            <a:ext cx="7886700" cy="2852737"/>
          </a:xfrm>
        </p:spPr>
        <p:txBody>
          <a:bodyPr/>
          <a:lstStyle>
            <a:lvl1pPr>
              <a:defRPr sz="6000"/>
            </a:lvl1pPr>
          </a:lstStyle>
          <a:p>
            <a:r>
              <a:rPr lang="tr-TR" smtClean="0"/>
              <a:t>Asıl başlık stili için tıklatın</a:t>
            </a:r>
            <a:endParaRPr lang="tr-TR"/>
          </a:p>
        </p:txBody>
      </p:sp>
      <p:sp>
        <p:nvSpPr>
          <p:cNvPr id="3" name="Metin Yer Tutucusu 2"/>
          <p:cNvSpPr>
            <a:spLocks noGrp="1"/>
          </p:cNvSpPr>
          <p:nvPr>
            <p:ph type="body" idx="1" hasCustomPrompt="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tr-TR" smtClean="0"/>
              <a:t>Asıl metin stillerini düzenle</a:t>
            </a:r>
          </a:p>
        </p:txBody>
      </p:sp>
      <p:sp>
        <p:nvSpPr>
          <p:cNvPr id="14" name="Rectangle 11"/>
          <p:cNvSpPr>
            <a:spLocks noGrp="1" noChangeArrowheads="1"/>
          </p:cNvSpPr>
          <p:nvPr>
            <p:ph type="dt" sz="half" idx="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smtClean="0"/>
              <a:t>Asıl başlık stili için tıklatın</a:t>
            </a:r>
            <a:endParaRPr lang="tr-TR"/>
          </a:p>
        </p:txBody>
      </p:sp>
      <p:sp>
        <p:nvSpPr>
          <p:cNvPr id="3" name="İçerik Yer Tutucusu 2"/>
          <p:cNvSpPr>
            <a:spLocks noGrp="1"/>
          </p:cNvSpPr>
          <p:nvPr>
            <p:ph sz="half" idx="1" hasCustomPrompt="1"/>
          </p:nvPr>
        </p:nvSpPr>
        <p:spPr>
          <a:xfrm>
            <a:off x="1182688" y="2017713"/>
            <a:ext cx="3810000" cy="411480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hasCustomPrompt="1"/>
          </p:nvPr>
        </p:nvSpPr>
        <p:spPr>
          <a:xfrm>
            <a:off x="5145088" y="2017713"/>
            <a:ext cx="3810000" cy="411480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14" name="Rectangle 11"/>
          <p:cNvSpPr>
            <a:spLocks noGrp="1" noChangeArrowheads="1"/>
          </p:cNvSpPr>
          <p:nvPr>
            <p:ph type="dt" sz="half" idx="1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630238" y="365125"/>
            <a:ext cx="7886700" cy="1325563"/>
          </a:xfrm>
        </p:spPr>
        <p:txBody>
          <a:bodyPr/>
          <a:lstStyle/>
          <a:p>
            <a:r>
              <a:rPr lang="tr-TR" smtClean="0"/>
              <a:t>Asıl başlık stili için tıklatın</a:t>
            </a:r>
            <a:endParaRPr lang="tr-TR"/>
          </a:p>
        </p:txBody>
      </p:sp>
      <p:sp>
        <p:nvSpPr>
          <p:cNvPr id="3" name="Metin Yer Tutucusu 2"/>
          <p:cNvSpPr>
            <a:spLocks noGrp="1"/>
          </p:cNvSpPr>
          <p:nvPr>
            <p:ph type="body" idx="1" hasCustomPrompt="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hasCustomPrompt="1"/>
          </p:nvPr>
        </p:nvSpPr>
        <p:spPr>
          <a:xfrm>
            <a:off x="630238" y="2505075"/>
            <a:ext cx="386873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hasCustomPrompt="1"/>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hasCustomPrompt="1"/>
          </p:nvPr>
        </p:nvSpPr>
        <p:spPr>
          <a:xfrm>
            <a:off x="4629150" y="2505075"/>
            <a:ext cx="38877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14" name="Rectangle 11"/>
          <p:cNvSpPr>
            <a:spLocks noGrp="1" noChangeArrowheads="1"/>
          </p:cNvSpPr>
          <p:nvPr>
            <p:ph type="dt" sz="half" idx="1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1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1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smtClean="0"/>
              <a:t>Asıl başlık stili için tıklatın</a:t>
            </a:r>
            <a:endParaRPr lang="tr-TR"/>
          </a:p>
        </p:txBody>
      </p:sp>
      <p:sp>
        <p:nvSpPr>
          <p:cNvPr id="14" name="Rectangle 11"/>
          <p:cNvSpPr>
            <a:spLocks noGrp="1" noChangeArrowheads="1"/>
          </p:cNvSpPr>
          <p:nvPr>
            <p:ph type="dt" sz="half" idx="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bg>
      <p:bgPr>
        <a:solidFill>
          <a:schemeClr val="bg1"/>
        </a:solidFill>
        <a:effectLst/>
      </p:bgPr>
    </p:bg>
    <p:spTree>
      <p:nvGrpSpPr>
        <p:cNvPr id="1" name=""/>
        <p:cNvGrpSpPr/>
        <p:nvPr/>
      </p:nvGrpSpPr>
      <p:grpSpPr>
        <a:xfrm>
          <a:off x="0" y="0"/>
          <a:ext cx="0" cy="0"/>
          <a:chOff x="0" y="0"/>
          <a:chExt cx="0" cy="0"/>
        </a:xfrm>
      </p:grpSpPr>
      <p:sp>
        <p:nvSpPr>
          <p:cNvPr id="14" name="Rectangle 11"/>
          <p:cNvSpPr>
            <a:spLocks noGrp="1" noChangeArrowheads="1"/>
          </p:cNvSpPr>
          <p:nvPr>
            <p:ph type="dt" sz="half" idx="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630238" y="457200"/>
            <a:ext cx="2949575" cy="1600200"/>
          </a:xfrm>
        </p:spPr>
        <p:txBody>
          <a:bodyPr/>
          <a:lstStyle>
            <a:lvl1pPr>
              <a:defRPr sz="3200"/>
            </a:lvl1pPr>
          </a:lstStyle>
          <a:p>
            <a:r>
              <a:rPr lang="tr-TR" smtClean="0"/>
              <a:t>Asıl başlık stili için tıklatın</a:t>
            </a:r>
            <a:endParaRPr lang="tr-TR"/>
          </a:p>
        </p:txBody>
      </p:sp>
      <p:sp>
        <p:nvSpPr>
          <p:cNvPr id="3" name="İçerik Yer Tutucusu 2"/>
          <p:cNvSpPr>
            <a:spLocks noGrp="1"/>
          </p:cNvSpPr>
          <p:nvPr>
            <p:ph idx="1" hasCustomPrompt="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hasCustomPrompt="1"/>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14" name="Rectangle 11"/>
          <p:cNvSpPr>
            <a:spLocks noGrp="1" noChangeArrowheads="1"/>
          </p:cNvSpPr>
          <p:nvPr>
            <p:ph type="dt" sz="half" idx="1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630238" y="457200"/>
            <a:ext cx="2949575" cy="1600200"/>
          </a:xfrm>
        </p:spPr>
        <p:txBody>
          <a:bodyPr/>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0" lang="tr-TR"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Metin Yer Tutucusu 3"/>
          <p:cNvSpPr>
            <a:spLocks noGrp="1"/>
          </p:cNvSpPr>
          <p:nvPr>
            <p:ph type="body" sz="half" idx="2" hasCustomPrompt="1"/>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14" name="Rectangle 11"/>
          <p:cNvSpPr>
            <a:spLocks noGrp="1" noChangeArrowheads="1"/>
          </p:cNvSpPr>
          <p:nvPr>
            <p:ph type="dt" sz="half" idx="1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33" name="Rectangle 9"/>
          <p:cNvSpPr>
            <a:spLocks noGrp="1"/>
          </p:cNvSpPr>
          <p:nvPr>
            <p:ph type="title"/>
          </p:nvPr>
        </p:nvSpPr>
        <p:spPr>
          <a:xfrm>
            <a:off x="1150938" y="214313"/>
            <a:ext cx="7793037" cy="1462087"/>
          </a:xfrm>
          <a:prstGeom prst="rect">
            <a:avLst/>
          </a:prstGeom>
          <a:noFill/>
          <a:ln w="9525">
            <a:noFill/>
          </a:ln>
        </p:spPr>
        <p:txBody>
          <a:bodyPr anchor="b" anchorCtr="0"/>
          <a:lstStyle/>
          <a:p>
            <a:pPr lvl="0"/>
            <a:r>
              <a:rPr lang="tr-TR" altLang="tr-TR" dirty="0"/>
              <a:t>Click to edit Master title style</a:t>
            </a:r>
          </a:p>
        </p:txBody>
      </p:sp>
      <p:sp>
        <p:nvSpPr>
          <p:cNvPr id="1034" name="Rectangle 10"/>
          <p:cNvSpPr>
            <a:spLocks noGrp="1"/>
          </p:cNvSpPr>
          <p:nvPr>
            <p:ph type="body" idx="1"/>
          </p:nvPr>
        </p:nvSpPr>
        <p:spPr>
          <a:xfrm>
            <a:off x="1182688" y="2017713"/>
            <a:ext cx="7772400" cy="4114800"/>
          </a:xfrm>
          <a:prstGeom prst="rect">
            <a:avLst/>
          </a:prstGeom>
          <a:noFill/>
          <a:ln w="9525">
            <a:noFill/>
          </a:ln>
        </p:spPr>
        <p:txBody>
          <a:bodyPr/>
          <a:lstStyle/>
          <a:p>
            <a:pPr lvl="0"/>
            <a:r>
              <a:rPr lang="tr-TR" altLang="tr-TR" dirty="0"/>
              <a:t>Click to edit Master text styles</a:t>
            </a:r>
          </a:p>
          <a:p>
            <a:pPr lvl="1"/>
            <a:r>
              <a:rPr lang="tr-TR" altLang="tr-TR" dirty="0"/>
              <a:t>Second level</a:t>
            </a:r>
          </a:p>
          <a:p>
            <a:pPr lvl="2"/>
            <a:r>
              <a:rPr lang="tr-TR" altLang="tr-TR" dirty="0"/>
              <a:t>Third level</a:t>
            </a:r>
          </a:p>
          <a:p>
            <a:pPr lvl="3"/>
            <a:r>
              <a:rPr lang="tr-TR" altLang="tr-TR" dirty="0"/>
              <a:t>Fourth level</a:t>
            </a:r>
          </a:p>
          <a:p>
            <a:pPr lvl="4"/>
            <a:r>
              <a:rPr lang="tr-TR" altLang="tr-TR" dirty="0"/>
              <a:t>Fifth level</a:t>
            </a:r>
          </a:p>
        </p:txBody>
      </p:sp>
      <p:sp>
        <p:nvSpPr>
          <p:cNvPr id="5131" name="Rectangle 11"/>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1" hangingPunct="1">
              <a:defRPr sz="1400" b="0">
                <a:solidFill>
                  <a:srgbClr val="000000"/>
                </a:solidFill>
                <a:latin typeface="Tahoma" panose="020B0604030504040204" pitchFamily="34"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5132" name="Rectangle 12"/>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ctr" eaLnBrk="1" hangingPunct="1">
              <a:defRPr sz="1400" b="0">
                <a:solidFill>
                  <a:srgbClr val="000000"/>
                </a:solidFill>
                <a:latin typeface="Tahoma" panose="020B0604030504040204" pitchFamily="34" charset="0"/>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5133"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a:defRPr sz="1400" b="0">
                <a:solidFill>
                  <a:srgbClr val="000000"/>
                </a:solidFill>
                <a:latin typeface="Tahoma" panose="020B0604030504040204" pitchFamily="34" charset="0"/>
              </a:defRPr>
            </a:lvl1pPr>
          </a:lstStyle>
          <a:p>
            <a:pPr lvl="0" eaLnBrk="1" hangingPunct="1">
              <a:buNone/>
            </a:pPr>
            <a:fld id="{9A0DB2DC-4C9A-4742-B13C-FB6460FD3503}" type="slidenum">
              <a:rPr lang="tr-TR" altLang="tr-TR" dirty="0"/>
              <a:t>‹#›</a:t>
            </a:fld>
            <a:endParaRPr lang="tr-TR" altLang="tr-TR"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defRPr>
      </a:lvl5pPr>
      <a:lvl6pPr marL="457200" algn="l" rtl="0" fontAlgn="base">
        <a:spcBef>
          <a:spcPct val="0"/>
        </a:spcBef>
        <a:spcAft>
          <a:spcPct val="0"/>
        </a:spcAft>
        <a:defRPr sz="4400">
          <a:solidFill>
            <a:schemeClr val="tx2"/>
          </a:solidFill>
          <a:latin typeface="Tahoma" panose="020B0604030504040204" pitchFamily="34" charset="0"/>
        </a:defRPr>
      </a:lvl6pPr>
      <a:lvl7pPr marL="914400" algn="l" rtl="0" fontAlgn="base">
        <a:spcBef>
          <a:spcPct val="0"/>
        </a:spcBef>
        <a:spcAft>
          <a:spcPct val="0"/>
        </a:spcAft>
        <a:defRPr sz="4400">
          <a:solidFill>
            <a:schemeClr val="tx2"/>
          </a:solidFill>
          <a:latin typeface="Tahoma" panose="020B0604030504040204" pitchFamily="34" charset="0"/>
        </a:defRPr>
      </a:lvl7pPr>
      <a:lvl8pPr marL="1371600" algn="l" rtl="0" fontAlgn="base">
        <a:spcBef>
          <a:spcPct val="0"/>
        </a:spcBef>
        <a:spcAft>
          <a:spcPct val="0"/>
        </a:spcAft>
        <a:defRPr sz="4400">
          <a:solidFill>
            <a:schemeClr val="tx2"/>
          </a:solidFill>
          <a:latin typeface="Tahoma" panose="020B0604030504040204" pitchFamily="34" charset="0"/>
        </a:defRPr>
      </a:lvl8pPr>
      <a:lvl9pPr marL="1828800" algn="l" rtl="0" fontAlgn="base">
        <a:spcBef>
          <a:spcPct val="0"/>
        </a:spcBef>
        <a:spcAft>
          <a:spcPct val="0"/>
        </a:spcAft>
        <a:defRPr sz="4400">
          <a:solidFill>
            <a:schemeClr val="tx2"/>
          </a:solidFill>
          <a:latin typeface="Tahoma" panose="020B060403050404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tr-TR" altLang="tr-TR" b="0" smtClean="0">
              <a:solidFill>
                <a:srgbClr val="000000"/>
              </a:solidFill>
              <a:cs typeface="Arial" pitchFamily="34" charset="0"/>
            </a:endParaRPr>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tr-TR" altLang="tr-TR" b="0" smtClean="0">
              <a:solidFill>
                <a:srgbClr val="000000"/>
              </a:solidFill>
              <a:cs typeface="Arial" pitchFamily="34" charset="0"/>
            </a:endParaRPr>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tr-TR" altLang="tr-TR" b="0" smtClean="0">
              <a:solidFill>
                <a:srgbClr val="000000"/>
              </a:solidFill>
              <a:cs typeface="Arial" pitchFamily="34" charset="0"/>
            </a:endParaRPr>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tr-TR" altLang="tr-TR" b="0" smtClean="0">
              <a:solidFill>
                <a:srgbClr val="000000"/>
              </a:solidFill>
              <a:cs typeface="Arial" pitchFamily="34" charset="0"/>
            </a:endParaRPr>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tr-TR" altLang="tr-TR" b="0" smtClean="0">
              <a:solidFill>
                <a:srgbClr val="000000"/>
              </a:solidFill>
              <a:cs typeface="Arial" pitchFamily="34" charset="0"/>
            </a:endParaRPr>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tr-TR" altLang="tr-TR" b="0" smtClean="0">
              <a:solidFill>
                <a:srgbClr val="000000"/>
              </a:solidFill>
              <a:cs typeface="Arial" pitchFamily="34" charset="0"/>
            </a:endParaRPr>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tr-TR" altLang="tr-TR" b="0" smtClean="0">
              <a:solidFill>
                <a:srgbClr val="000000"/>
              </a:solidFill>
              <a:cs typeface="Arial" pitchFamily="34" charset="0"/>
            </a:endParaRPr>
          </a:p>
        </p:txBody>
      </p:sp>
      <p:sp>
        <p:nvSpPr>
          <p:cNvPr id="2057" name="Rectangle 9"/>
          <p:cNvSpPr>
            <a:spLocks noGrp="1" noChangeArrowheads="1"/>
          </p:cNvSpPr>
          <p:nvPr>
            <p:ph type="title"/>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tr-TR" altLang="tr-TR" smtClean="0"/>
              <a:t>Click to edit Master title style</a:t>
            </a:r>
          </a:p>
        </p:txBody>
      </p:sp>
      <p:sp>
        <p:nvSpPr>
          <p:cNvPr id="2058"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r-TR" altLang="tr-TR" smtClean="0"/>
              <a:t>Click to edit Master text styles</a:t>
            </a:r>
          </a:p>
          <a:p>
            <a:pPr lvl="1"/>
            <a:r>
              <a:rPr lang="tr-TR" altLang="tr-TR" smtClean="0"/>
              <a:t>Second level</a:t>
            </a:r>
          </a:p>
          <a:p>
            <a:pPr lvl="2"/>
            <a:r>
              <a:rPr lang="tr-TR" altLang="tr-TR" smtClean="0"/>
              <a:t>Third level</a:t>
            </a:r>
          </a:p>
          <a:p>
            <a:pPr lvl="3"/>
            <a:r>
              <a:rPr lang="tr-TR" altLang="tr-TR" smtClean="0"/>
              <a:t>Fourth level</a:t>
            </a:r>
          </a:p>
          <a:p>
            <a:pPr lvl="4"/>
            <a:r>
              <a:rPr lang="tr-TR" altLang="tr-TR" smtClean="0"/>
              <a:t>Fifth level</a:t>
            </a:r>
          </a:p>
        </p:txBody>
      </p:sp>
      <p:sp>
        <p:nvSpPr>
          <p:cNvPr id="5131" name="Rectangle 11"/>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b="0">
                <a:solidFill>
                  <a:srgbClr val="000000"/>
                </a:solidFill>
                <a:latin typeface="Tahoma" pitchFamily="34" charset="0"/>
                <a:cs typeface="+mn-cs"/>
              </a:defRPr>
            </a:lvl1pPr>
          </a:lstStyle>
          <a:p>
            <a:pPr>
              <a:defRPr/>
            </a:pPr>
            <a:endParaRPr lang="tr-TR" altLang="tr-TR"/>
          </a:p>
        </p:txBody>
      </p:sp>
      <p:sp>
        <p:nvSpPr>
          <p:cNvPr id="5132" name="Rectangle 12"/>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b="0">
                <a:solidFill>
                  <a:srgbClr val="000000"/>
                </a:solidFill>
                <a:latin typeface="Tahoma" pitchFamily="34" charset="0"/>
                <a:cs typeface="+mn-cs"/>
              </a:defRPr>
            </a:lvl1pPr>
          </a:lstStyle>
          <a:p>
            <a:pPr>
              <a:defRPr/>
            </a:pPr>
            <a:endParaRPr lang="tr-TR" altLang="tr-TR"/>
          </a:p>
        </p:txBody>
      </p:sp>
      <p:sp>
        <p:nvSpPr>
          <p:cNvPr id="5133"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b="0">
                <a:solidFill>
                  <a:srgbClr val="000000"/>
                </a:solidFill>
                <a:latin typeface="Tahoma" pitchFamily="34" charset="0"/>
                <a:cs typeface="+mn-cs"/>
              </a:defRPr>
            </a:lvl1pPr>
          </a:lstStyle>
          <a:p>
            <a:pPr>
              <a:defRPr/>
            </a:pPr>
            <a:fld id="{BF62E492-1FF1-4468-9522-AB1965ED53AA}" type="slidenum">
              <a:rPr lang="tr-TR" altLang="tr-TR"/>
              <a:pPr>
                <a:defRPr/>
              </a:pPr>
              <a:t>‹#›</a:t>
            </a:fld>
            <a:endParaRPr lang="tr-TR" altLang="tr-TR"/>
          </a:p>
        </p:txBody>
      </p:sp>
    </p:spTree>
    <p:extLst>
      <p:ext uri="{BB962C8B-B14F-4D97-AF65-F5344CB8AC3E}">
        <p14:creationId xmlns:p14="http://schemas.microsoft.com/office/powerpoint/2010/main" val="15184496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defRPr>
      </a:lvl5pPr>
      <a:lvl6pPr marL="457200" algn="l" rtl="0" fontAlgn="base">
        <a:spcBef>
          <a:spcPct val="0"/>
        </a:spcBef>
        <a:spcAft>
          <a:spcPct val="0"/>
        </a:spcAft>
        <a:defRPr sz="4400">
          <a:solidFill>
            <a:schemeClr val="tx2"/>
          </a:solidFill>
          <a:latin typeface="Tahoma" panose="020B0604030504040204" pitchFamily="34" charset="0"/>
        </a:defRPr>
      </a:lvl6pPr>
      <a:lvl7pPr marL="914400" algn="l" rtl="0" fontAlgn="base">
        <a:spcBef>
          <a:spcPct val="0"/>
        </a:spcBef>
        <a:spcAft>
          <a:spcPct val="0"/>
        </a:spcAft>
        <a:defRPr sz="4400">
          <a:solidFill>
            <a:schemeClr val="tx2"/>
          </a:solidFill>
          <a:latin typeface="Tahoma" panose="020B0604030504040204" pitchFamily="34" charset="0"/>
        </a:defRPr>
      </a:lvl7pPr>
      <a:lvl8pPr marL="1371600" algn="l" rtl="0" fontAlgn="base">
        <a:spcBef>
          <a:spcPct val="0"/>
        </a:spcBef>
        <a:spcAft>
          <a:spcPct val="0"/>
        </a:spcAft>
        <a:defRPr sz="4400">
          <a:solidFill>
            <a:schemeClr val="tx2"/>
          </a:solidFill>
          <a:latin typeface="Tahoma" panose="020B0604030504040204" pitchFamily="34" charset="0"/>
        </a:defRPr>
      </a:lvl8pPr>
      <a:lvl9pPr marL="1828800" algn="l" rtl="0" fontAlgn="base">
        <a:spcBef>
          <a:spcPct val="0"/>
        </a:spcBef>
        <a:spcAft>
          <a:spcPct val="0"/>
        </a:spcAft>
        <a:defRPr sz="4400">
          <a:solidFill>
            <a:schemeClr val="tx2"/>
          </a:solidFill>
          <a:latin typeface="Tahoma" panose="020B060403050404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saffetakkaya@cag.edu.tr"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Unvan 1"/>
          <p:cNvSpPr>
            <a:spLocks noGrp="1"/>
          </p:cNvSpPr>
          <p:nvPr>
            <p:ph type="title"/>
          </p:nvPr>
        </p:nvSpPr>
        <p:spPr/>
        <p:txBody>
          <a:bodyPr vert="horz" wrap="square" lIns="91440" tIns="45720" rIns="91440" bIns="45720" anchor="b" anchorCtr="0"/>
          <a:lstStyle/>
          <a:p>
            <a:r>
              <a:rPr lang="tr-TR" altLang="tr-TR" sz="3200" dirty="0"/>
              <a:t>IRE … Turkish Foreign Policy</a:t>
            </a:r>
          </a:p>
        </p:txBody>
      </p:sp>
      <p:sp>
        <p:nvSpPr>
          <p:cNvPr id="13315" name="İçerik Yer Tutucusu 2"/>
          <p:cNvSpPr>
            <a:spLocks noGrp="1"/>
          </p:cNvSpPr>
          <p:nvPr>
            <p:ph idx="1"/>
          </p:nvPr>
        </p:nvSpPr>
        <p:spPr>
          <a:xfrm>
            <a:off x="1182688" y="2017713"/>
            <a:ext cx="7772400" cy="4364038"/>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a:pPr>
            <a:r>
              <a:rPr kumimoji="0" lang="tr-TR" altLang="tr-TR" sz="3200" b="0" i="0" u="none" strike="noStrike" kern="1200" cap="none" spc="0" normalizeH="0" baseline="0" noProof="0" dirty="0" err="1" smtClean="0">
                <a:ln>
                  <a:noFill/>
                </a:ln>
                <a:solidFill>
                  <a:schemeClr val="tx1"/>
                </a:solidFill>
                <a:effectLst/>
                <a:uLnTx/>
                <a:uFillTx/>
                <a:latin typeface="+mn-lt"/>
                <a:ea typeface="+mn-ea"/>
                <a:cs typeface="+mn-cs"/>
              </a:rPr>
              <a:t>Assist</a:t>
            </a:r>
            <a:r>
              <a:rPr kumimoji="0" lang="tr-TR" altLang="tr-TR" sz="3200" b="0" i="0" u="none" strike="noStrike" kern="1200" cap="none" spc="0" normalizeH="0" baseline="0" noProof="0" dirty="0" smtClean="0">
                <a:ln>
                  <a:noFill/>
                </a:ln>
                <a:solidFill>
                  <a:schemeClr val="tx1"/>
                </a:solidFill>
                <a:effectLst/>
                <a:uLnTx/>
                <a:uFillTx/>
                <a:latin typeface="+mn-lt"/>
                <a:ea typeface="+mn-ea"/>
                <a:cs typeface="+mn-cs"/>
              </a:rPr>
              <a:t>. Prof. Saffet Akkaya</a:t>
            </a:r>
          </a:p>
          <a:p>
            <a:pPr marL="342900" marR="0" lvl="0" indent="-34290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a:pPr>
            <a:r>
              <a:rPr kumimoji="0" lang="tr-TR" altLang="tr-TR" sz="3200" b="0" i="0" u="none" strike="noStrike" kern="1200" cap="none" spc="0" normalizeH="0" baseline="0" noProof="0" dirty="0" smtClean="0">
                <a:ln>
                  <a:noFill/>
                </a:ln>
                <a:solidFill>
                  <a:schemeClr val="tx1"/>
                </a:solidFill>
                <a:effectLst/>
                <a:uLnTx/>
                <a:uFillTx/>
                <a:latin typeface="+mn-lt"/>
                <a:ea typeface="+mn-ea"/>
                <a:cs typeface="+mn-cs"/>
              </a:rPr>
              <a:t>Course </a:t>
            </a:r>
            <a:r>
              <a:rPr kumimoji="0" lang="tr-TR" altLang="tr-TR" sz="3200" b="0" i="0" u="none" strike="noStrike" kern="1200" cap="none" spc="0" normalizeH="0" baseline="0" noProof="0" dirty="0" err="1" smtClean="0">
                <a:ln>
                  <a:noFill/>
                </a:ln>
                <a:solidFill>
                  <a:schemeClr val="tx1"/>
                </a:solidFill>
                <a:effectLst/>
                <a:uLnTx/>
                <a:uFillTx/>
                <a:latin typeface="+mn-lt"/>
                <a:ea typeface="+mn-ea"/>
                <a:cs typeface="+mn-cs"/>
              </a:rPr>
              <a:t>hours</a:t>
            </a:r>
            <a:r>
              <a:rPr kumimoji="0" lang="tr-TR" altLang="tr-TR" sz="3200" b="0"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a:pPr>
            <a:r>
              <a:rPr kumimoji="0" lang="tr-TR" altLang="tr-TR" sz="3200" b="0" i="0" u="none" strike="noStrike" kern="1200" cap="none" spc="0" normalizeH="0" baseline="0" noProof="0" dirty="0" smtClean="0">
                <a:ln>
                  <a:noFill/>
                </a:ln>
                <a:solidFill>
                  <a:schemeClr val="tx1"/>
                </a:solidFill>
                <a:effectLst/>
                <a:uLnTx/>
                <a:uFillTx/>
                <a:latin typeface="+mn-lt"/>
                <a:ea typeface="+mn-ea"/>
                <a:cs typeface="+mn-cs"/>
                <a:hlinkClick r:id="rId2"/>
              </a:rPr>
              <a:t>saffetakkaya@cag.edu.tr</a:t>
            </a:r>
            <a:endParaRPr kumimoji="0" lang="tr-TR" altLang="tr-TR"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0" lang="tr-TR" altLang="tr-T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a:pPr>
            <a:r>
              <a:rPr dirty="0" smtClean="0">
                <a:sym typeface="+mn-ea"/>
              </a:rPr>
              <a:t>Week </a:t>
            </a:r>
            <a:r>
              <a:rPr lang="tr-TR" dirty="0" smtClean="0">
                <a:sym typeface="+mn-ea"/>
              </a:rPr>
              <a:t>12</a:t>
            </a:r>
            <a:r>
              <a:rPr dirty="0" smtClean="0">
                <a:sym typeface="+mn-ea"/>
              </a:rPr>
              <a:t>: Turkish </a:t>
            </a:r>
            <a:r>
              <a:rPr dirty="0">
                <a:sym typeface="+mn-ea"/>
              </a:rPr>
              <a:t>Foreign Policy During </a:t>
            </a:r>
            <a:r>
              <a:rPr lang="tr-TR" dirty="0" err="1" smtClean="0">
                <a:sym typeface="+mn-ea"/>
              </a:rPr>
              <a:t>Cold</a:t>
            </a:r>
            <a:r>
              <a:rPr lang="tr-TR" dirty="0" smtClean="0">
                <a:sym typeface="+mn-ea"/>
              </a:rPr>
              <a:t> </a:t>
            </a:r>
            <a:r>
              <a:rPr lang="tr-TR" dirty="0" err="1" smtClean="0">
                <a:sym typeface="+mn-ea"/>
              </a:rPr>
              <a:t>War</a:t>
            </a:r>
            <a:r>
              <a:rPr dirty="0" smtClean="0">
                <a:sym typeface="+mn-ea"/>
              </a:rPr>
              <a:t> (</a:t>
            </a:r>
            <a:r>
              <a:rPr lang="tr-TR" dirty="0" smtClean="0">
                <a:sym typeface="+mn-ea"/>
              </a:rPr>
              <a:t>1960-1980</a:t>
            </a:r>
            <a:r>
              <a:rPr dirty="0" smtClean="0">
                <a:sym typeface="+mn-ea"/>
              </a:rPr>
              <a:t>)</a:t>
            </a:r>
            <a:endParaRPr dirty="0"/>
          </a:p>
          <a:p>
            <a:pPr marL="342900" marR="0" lvl="0" indent="-34290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a:pPr>
            <a:endParaRPr kumimoji="0" lang="tr-TR" altLang="tr-TR"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en-US" altLang="tr-TR" sz="2800" dirty="0" smtClean="0"/>
              <a:t>Internal </a:t>
            </a:r>
            <a:r>
              <a:rPr lang="en-US" altLang="tr-TR" sz="2800" dirty="0"/>
              <a:t>Environment and Dynamics </a:t>
            </a:r>
            <a:r>
              <a:rPr lang="tr-TR" altLang="tr-TR" sz="2800" dirty="0" smtClean="0"/>
              <a:t>of Türkiye</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This period encompassed a period of turbulent domestic and foreign policy, encompassing the period between the 1960 military coup, the 1971 military coup, and the 1980 military coup.</a:t>
            </a:r>
          </a:p>
          <a:p>
            <a:endParaRPr lang="en-US" altLang="en-US" sz="2000" dirty="0"/>
          </a:p>
          <a:p>
            <a:r>
              <a:rPr lang="en-US" altLang="en-US" sz="2000" dirty="0"/>
              <a:t>Let's first examine economic indicators. Generally, there was stability and growth until the 1970s, but from 1973 onward, economic indicators, including inflation, the import/export balance, foreign debt, and the US dollar exchange rate, experienced problems.</a:t>
            </a:r>
          </a:p>
          <a:p>
            <a:endParaRPr lang="en-US" altLang="en-US" sz="2000" dirty="0"/>
          </a:p>
          <a:p>
            <a:r>
              <a:rPr lang="en-US" altLang="en-US" sz="2000" dirty="0"/>
              <a:t>The 1973 oil crisis also played a significant role in this negative outlook.</a:t>
            </a:r>
          </a:p>
          <a:p>
            <a:endParaRPr lang="en-US" altLang="en-US" sz="2000" dirty="0"/>
          </a:p>
          <a:p>
            <a:r>
              <a:rPr lang="en-US" altLang="en-US" sz="2000" dirty="0"/>
              <a:t>In addition to insufficient economic data, terrorist incidents, particularly those involving right-left conflict and worker-student unrest, played a dominant role in domestic politics.</a:t>
            </a:r>
          </a:p>
        </p:txBody>
      </p:sp>
    </p:spTree>
    <p:extLst>
      <p:ext uri="{BB962C8B-B14F-4D97-AF65-F5344CB8AC3E}">
        <p14:creationId xmlns:p14="http://schemas.microsoft.com/office/powerpoint/2010/main" val="13341600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en-US" altLang="tr-TR" sz="2800" dirty="0" smtClean="0"/>
              <a:t>Internal </a:t>
            </a:r>
            <a:r>
              <a:rPr lang="en-US" altLang="tr-TR" sz="2800" dirty="0"/>
              <a:t>Environment and Dynamics </a:t>
            </a:r>
            <a:r>
              <a:rPr lang="tr-TR" altLang="tr-TR" sz="2800" dirty="0" smtClean="0"/>
              <a:t>of Türkiye</a:t>
            </a:r>
            <a:endParaRPr lang="tr-TR" altLang="tr-TR" sz="28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1844824"/>
            <a:ext cx="8997950"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0273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tr-TR" altLang="tr-TR" sz="2800" dirty="0" err="1" smtClean="0"/>
              <a:t>Foreign</a:t>
            </a:r>
            <a:r>
              <a:rPr lang="tr-TR" altLang="tr-TR" sz="2800" dirty="0" smtClean="0"/>
              <a:t> </a:t>
            </a:r>
            <a:r>
              <a:rPr lang="tr-TR" altLang="tr-TR" sz="2800" dirty="0" err="1" smtClean="0"/>
              <a:t>Politics</a:t>
            </a:r>
            <a:r>
              <a:rPr lang="tr-TR" altLang="tr-TR" sz="2800" dirty="0" smtClean="0"/>
              <a:t> of </a:t>
            </a:r>
            <a:r>
              <a:rPr lang="tr-TR" altLang="tr-TR" sz="2800" dirty="0" err="1" smtClean="0"/>
              <a:t>the</a:t>
            </a:r>
            <a:r>
              <a:rPr lang="tr-TR" altLang="tr-TR" sz="2800" dirty="0" smtClean="0"/>
              <a:t> </a:t>
            </a:r>
            <a:r>
              <a:rPr lang="tr-TR" altLang="tr-TR" sz="2800" dirty="0" err="1" smtClean="0"/>
              <a:t>Period</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It's fair to say that the unstable policies and unproductive political conflicts of the 1960s-1980s were not reflected in Turkey's foreign policy during this period.</a:t>
            </a:r>
          </a:p>
          <a:p>
            <a:endParaRPr lang="en-US" altLang="en-US" sz="2000" dirty="0"/>
          </a:p>
          <a:p>
            <a:r>
              <a:rPr lang="en-US" altLang="en-US" sz="2000" dirty="0"/>
              <a:t>These years were years of determined foreign policy and a period of true autonomy for Turkey, a Medium-Sized State (MSS).</a:t>
            </a:r>
          </a:p>
        </p:txBody>
      </p:sp>
    </p:spTree>
    <p:extLst>
      <p:ext uri="{BB962C8B-B14F-4D97-AF65-F5344CB8AC3E}">
        <p14:creationId xmlns:p14="http://schemas.microsoft.com/office/powerpoint/2010/main" val="41979807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tr-TR" altLang="tr-TR" sz="2800" dirty="0" err="1" smtClean="0"/>
              <a:t>Foreign</a:t>
            </a:r>
            <a:r>
              <a:rPr lang="tr-TR" altLang="tr-TR" sz="2800" dirty="0" smtClean="0"/>
              <a:t> </a:t>
            </a:r>
            <a:r>
              <a:rPr lang="tr-TR" altLang="tr-TR" sz="2800" dirty="0" err="1" smtClean="0"/>
              <a:t>Politics</a:t>
            </a:r>
            <a:r>
              <a:rPr lang="tr-TR" altLang="tr-TR" sz="2800" dirty="0" smtClean="0"/>
              <a:t> of </a:t>
            </a:r>
            <a:r>
              <a:rPr lang="tr-TR" altLang="tr-TR" sz="2800" dirty="0" err="1" smtClean="0"/>
              <a:t>the</a:t>
            </a:r>
            <a:r>
              <a:rPr lang="tr-TR" altLang="tr-TR" sz="2800" dirty="0" smtClean="0"/>
              <a:t> </a:t>
            </a:r>
            <a:r>
              <a:rPr lang="tr-TR" altLang="tr-TR" sz="2800" dirty="0" err="1" smtClean="0"/>
              <a:t>Period</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The UN Assembly supported the granting of self-determination to Algeria</a:t>
            </a:r>
            <a:r>
              <a:rPr lang="en-US" altLang="en-US" sz="2000" dirty="0" smtClean="0"/>
              <a:t>.</a:t>
            </a:r>
            <a:endParaRPr lang="en-US" altLang="en-US" sz="2000" dirty="0"/>
          </a:p>
          <a:p>
            <a:r>
              <a:rPr lang="en-US" altLang="en-US" sz="2000" dirty="0"/>
              <a:t>A very appropriate response was given to the Johnson letter in 1964.</a:t>
            </a:r>
          </a:p>
          <a:p>
            <a:endParaRPr lang="en-US" altLang="en-US" sz="2000" dirty="0"/>
          </a:p>
          <a:p>
            <a:r>
              <a:rPr lang="en-US" altLang="en-US" sz="2000" dirty="0"/>
              <a:t>In 1965, the US policy towards Vietnam was opposed.</a:t>
            </a:r>
          </a:p>
          <a:p>
            <a:endParaRPr lang="en-US" altLang="en-US" sz="2000" dirty="0"/>
          </a:p>
          <a:p>
            <a:r>
              <a:rPr lang="en-US" altLang="en-US" sz="2000" dirty="0"/>
              <a:t>In the 1967 Arab-Israeli war, for the first time, Arabs were supported and Israel was not tolerated.</a:t>
            </a:r>
          </a:p>
          <a:p>
            <a:endParaRPr lang="en-US" altLang="en-US" sz="2000" dirty="0"/>
          </a:p>
          <a:p>
            <a:r>
              <a:rPr lang="en-US" altLang="en-US" sz="2000" dirty="0"/>
              <a:t>Throughout the 1970s, Turkey pursued a policy of constant tension with the US and Greece in the Aegean.</a:t>
            </a:r>
          </a:p>
          <a:p>
            <a:endParaRPr lang="en-US" altLang="en-US" sz="2000" dirty="0"/>
          </a:p>
          <a:p>
            <a:r>
              <a:rPr lang="en-US" altLang="en-US" sz="2000" dirty="0"/>
              <a:t>Poppy cultivation was legalized in 1974.</a:t>
            </a:r>
          </a:p>
        </p:txBody>
      </p:sp>
    </p:spTree>
    <p:extLst>
      <p:ext uri="{BB962C8B-B14F-4D97-AF65-F5344CB8AC3E}">
        <p14:creationId xmlns:p14="http://schemas.microsoft.com/office/powerpoint/2010/main" val="23005817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tr-TR" altLang="tr-TR" sz="2800" dirty="0" err="1" smtClean="0"/>
              <a:t>Foreign</a:t>
            </a:r>
            <a:r>
              <a:rPr lang="tr-TR" altLang="tr-TR" sz="2800" dirty="0" smtClean="0"/>
              <a:t> </a:t>
            </a:r>
            <a:r>
              <a:rPr lang="tr-TR" altLang="tr-TR" sz="2800" dirty="0" err="1" smtClean="0"/>
              <a:t>Politics</a:t>
            </a:r>
            <a:r>
              <a:rPr lang="tr-TR" altLang="tr-TR" sz="2800" dirty="0" smtClean="0"/>
              <a:t> of </a:t>
            </a:r>
            <a:r>
              <a:rPr lang="tr-TR" altLang="tr-TR" sz="2800" dirty="0" err="1" smtClean="0"/>
              <a:t>the</a:t>
            </a:r>
            <a:r>
              <a:rPr lang="tr-TR" altLang="tr-TR" sz="2800" dirty="0" smtClean="0"/>
              <a:t> </a:t>
            </a:r>
            <a:r>
              <a:rPr lang="tr-TR" altLang="tr-TR" sz="2800" dirty="0" err="1" smtClean="0"/>
              <a:t>Period</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In 1974, </a:t>
            </a:r>
            <a:r>
              <a:rPr lang="tr-TR" altLang="en-US" sz="2000" dirty="0" err="1" smtClean="0"/>
              <a:t>Turkish</a:t>
            </a:r>
            <a:r>
              <a:rPr lang="tr-TR" altLang="en-US" sz="2000" dirty="0" smtClean="0"/>
              <a:t> </a:t>
            </a:r>
            <a:r>
              <a:rPr lang="en-US" altLang="en-US" sz="2000" dirty="0" err="1" smtClean="0"/>
              <a:t>Cypr</a:t>
            </a:r>
            <a:r>
              <a:rPr lang="tr-TR" altLang="en-US" sz="2000" dirty="0" err="1" smtClean="0"/>
              <a:t>iot</a:t>
            </a:r>
            <a:r>
              <a:rPr lang="tr-TR" altLang="en-US" sz="2000" dirty="0" smtClean="0"/>
              <a:t> </a:t>
            </a:r>
            <a:r>
              <a:rPr lang="tr-TR" altLang="en-US" sz="2000" dirty="0" err="1" smtClean="0"/>
              <a:t>people</a:t>
            </a:r>
            <a:r>
              <a:rPr lang="tr-TR" altLang="en-US" sz="2000" dirty="0" smtClean="0"/>
              <a:t> </a:t>
            </a:r>
            <a:r>
              <a:rPr lang="tr-TR" altLang="en-US" sz="2000" dirty="0" err="1" smtClean="0"/>
              <a:t>were</a:t>
            </a:r>
            <a:r>
              <a:rPr lang="tr-TR" altLang="en-US" sz="2000" dirty="0" smtClean="0"/>
              <a:t> </a:t>
            </a:r>
            <a:r>
              <a:rPr lang="tr-TR" altLang="en-US" sz="2000" dirty="0" err="1" smtClean="0"/>
              <a:t>assured</a:t>
            </a:r>
            <a:r>
              <a:rPr lang="tr-TR" altLang="en-US" sz="2000" dirty="0" smtClean="0"/>
              <a:t> </a:t>
            </a:r>
            <a:r>
              <a:rPr lang="tr-TR" altLang="en-US" sz="2000" dirty="0" err="1" smtClean="0"/>
              <a:t>freedom</a:t>
            </a:r>
            <a:r>
              <a:rPr lang="tr-TR" altLang="en-US" sz="2000" dirty="0" smtClean="0"/>
              <a:t> (</a:t>
            </a:r>
            <a:r>
              <a:rPr lang="tr-TR" altLang="en-US" sz="2000" dirty="0" err="1" smtClean="0"/>
              <a:t>Cyprus</a:t>
            </a:r>
            <a:r>
              <a:rPr lang="tr-TR" altLang="en-US" sz="2000" dirty="0" smtClean="0"/>
              <a:t> </a:t>
            </a:r>
            <a:r>
              <a:rPr lang="tr-TR" altLang="en-US" sz="2000" dirty="0" err="1" smtClean="0"/>
              <a:t>Peace</a:t>
            </a:r>
            <a:r>
              <a:rPr lang="tr-TR" altLang="en-US" sz="2000" dirty="0" smtClean="0"/>
              <a:t> </a:t>
            </a:r>
            <a:r>
              <a:rPr lang="tr-TR" altLang="en-US" sz="2000" dirty="0" err="1" smtClean="0"/>
              <a:t>Operation</a:t>
            </a:r>
            <a:r>
              <a:rPr lang="tr-TR" altLang="en-US" sz="2000" dirty="0" smtClean="0"/>
              <a:t>)</a:t>
            </a:r>
            <a:r>
              <a:rPr lang="en-US" altLang="en-US" sz="2000" dirty="0" smtClean="0"/>
              <a:t>.</a:t>
            </a:r>
            <a:endParaRPr lang="en-US" altLang="en-US" sz="2000" dirty="0"/>
          </a:p>
          <a:p>
            <a:r>
              <a:rPr lang="en-US" altLang="en-US" sz="2000" dirty="0"/>
              <a:t>Between 1974 and 1978, the US stood firm against the arms embargo</a:t>
            </a:r>
            <a:r>
              <a:rPr lang="en-US" altLang="en-US" sz="2000" dirty="0" smtClean="0"/>
              <a:t>.</a:t>
            </a:r>
            <a:endParaRPr lang="en-US" altLang="en-US" sz="2000" dirty="0"/>
          </a:p>
          <a:p>
            <a:r>
              <a:rPr lang="en-US" altLang="en-US" sz="2000" dirty="0"/>
              <a:t>In 1978 and 1979, a policy of rapprochement with the Non-Aligned Movement was pursued</a:t>
            </a:r>
            <a:r>
              <a:rPr lang="en-US" altLang="en-US" sz="2000" dirty="0" smtClean="0"/>
              <a:t>.</a:t>
            </a:r>
            <a:endParaRPr lang="en-US" altLang="en-US" sz="2000" dirty="0"/>
          </a:p>
          <a:p>
            <a:r>
              <a:rPr lang="en-US" altLang="en-US" sz="2000" dirty="0"/>
              <a:t>In the same year, a National Defense Doctrine was introduced</a:t>
            </a:r>
            <a:r>
              <a:rPr lang="en-US" altLang="en-US" sz="2000" dirty="0" smtClean="0"/>
              <a:t>.</a:t>
            </a:r>
            <a:endParaRPr lang="en-US" altLang="en-US" sz="2000" dirty="0"/>
          </a:p>
          <a:p>
            <a:r>
              <a:rPr lang="en-US" altLang="en-US" sz="2000" dirty="0"/>
              <a:t>In 1979, despite US insistence, Greece refused to return to NATO</a:t>
            </a:r>
            <a:r>
              <a:rPr lang="en-US" altLang="en-US" sz="2000" dirty="0" smtClean="0"/>
              <a:t>.</a:t>
            </a:r>
            <a:endParaRPr lang="en-US" altLang="en-US" sz="2000" dirty="0"/>
          </a:p>
          <a:p>
            <a:r>
              <a:rPr lang="en-US" altLang="en-US" sz="2000" dirty="0"/>
              <a:t>Until September 12, 1980, the US limited the use of its bases and controlled the flow of materials</a:t>
            </a:r>
            <a:r>
              <a:rPr lang="en-US" altLang="en-US" sz="2000" dirty="0" smtClean="0"/>
              <a:t>.</a:t>
            </a:r>
            <a:endParaRPr lang="en-US" altLang="en-US" sz="2000" dirty="0"/>
          </a:p>
          <a:p>
            <a:r>
              <a:rPr lang="en-US" altLang="en-US" sz="2000" dirty="0"/>
              <a:t>Laid the foundations of the National Defense Industry.</a:t>
            </a:r>
          </a:p>
        </p:txBody>
      </p:sp>
    </p:spTree>
    <p:extLst>
      <p:ext uri="{BB962C8B-B14F-4D97-AF65-F5344CB8AC3E}">
        <p14:creationId xmlns:p14="http://schemas.microsoft.com/office/powerpoint/2010/main" val="523500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tr-TR" altLang="tr-TR" sz="2800" dirty="0" err="1" smtClean="0"/>
              <a:t>Foreign</a:t>
            </a:r>
            <a:r>
              <a:rPr lang="tr-TR" altLang="tr-TR" sz="2800" dirty="0" smtClean="0"/>
              <a:t> </a:t>
            </a:r>
            <a:r>
              <a:rPr lang="tr-TR" altLang="tr-TR" sz="2800" dirty="0" err="1" smtClean="0"/>
              <a:t>Politics</a:t>
            </a:r>
            <a:r>
              <a:rPr lang="tr-TR" altLang="tr-TR" sz="2800" dirty="0" smtClean="0"/>
              <a:t> of </a:t>
            </a:r>
            <a:r>
              <a:rPr lang="tr-TR" altLang="tr-TR" sz="2800" dirty="0" err="1" smtClean="0"/>
              <a:t>the</a:t>
            </a:r>
            <a:r>
              <a:rPr lang="tr-TR" altLang="tr-TR" sz="2800" dirty="0" smtClean="0"/>
              <a:t> </a:t>
            </a:r>
            <a:r>
              <a:rPr lang="tr-TR" altLang="tr-TR" sz="2800" dirty="0" err="1" smtClean="0"/>
              <a:t>Period</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Turkey's stance, characterized by its backbone and character, did not change the general course of its foreign policy. Why</a:t>
            </a:r>
            <a:r>
              <a:rPr lang="en-US" altLang="en-US" sz="2000" dirty="0" smtClean="0"/>
              <a:t>?</a:t>
            </a:r>
            <a:endParaRPr lang="en-US" altLang="en-US" sz="2000" dirty="0"/>
          </a:p>
          <a:p>
            <a:r>
              <a:rPr lang="en-US" altLang="en-US" sz="2000" dirty="0"/>
              <a:t>There were many reasons. The main ones were</a:t>
            </a:r>
            <a:r>
              <a:rPr lang="en-US" altLang="en-US" sz="2000" dirty="0" smtClean="0"/>
              <a:t>:</a:t>
            </a:r>
            <a:endParaRPr lang="en-US" altLang="en-US" sz="2000" dirty="0"/>
          </a:p>
          <a:p>
            <a:pPr lvl="1"/>
            <a:r>
              <a:rPr lang="en-US" altLang="en-US" sz="2000" dirty="0"/>
              <a:t>Western aid and loans, which continued until the mid-1970s. It received an average of $250-300 million in loans and foreign aid annually. This figure was more than half of its foreign trade</a:t>
            </a:r>
            <a:r>
              <a:rPr lang="en-US" altLang="en-US" sz="2000" dirty="0" smtClean="0"/>
              <a:t>.</a:t>
            </a:r>
            <a:endParaRPr lang="en-US" altLang="en-US" sz="2000" dirty="0"/>
          </a:p>
          <a:p>
            <a:pPr lvl="1"/>
            <a:r>
              <a:rPr lang="en-US" altLang="en-US" sz="2000" dirty="0"/>
              <a:t>It was dependent on the West for arms purchases and spare parts. Discussions about leaving NATO were also interrupted by the USSR's intervention with tanks in Prague in 1968</a:t>
            </a:r>
            <a:r>
              <a:rPr lang="en-US" altLang="en-US" sz="2000" dirty="0" smtClean="0"/>
              <a:t>.</a:t>
            </a:r>
            <a:endParaRPr lang="en-US" altLang="en-US" sz="2000" dirty="0"/>
          </a:p>
          <a:p>
            <a:pPr lvl="1"/>
            <a:r>
              <a:rPr lang="en-US" altLang="en-US" sz="2000" dirty="0"/>
              <a:t>It did not sever relations with Israel, did not turn its face to the West, and received financial aid from the Soviets, but did not lean towards the USSR camp.</a:t>
            </a:r>
          </a:p>
        </p:txBody>
      </p:sp>
    </p:spTree>
    <p:extLst>
      <p:ext uri="{BB962C8B-B14F-4D97-AF65-F5344CB8AC3E}">
        <p14:creationId xmlns:p14="http://schemas.microsoft.com/office/powerpoint/2010/main" val="42482661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tr-TR" altLang="tr-TR" sz="2800" dirty="0" err="1" smtClean="0"/>
              <a:t>Relations</a:t>
            </a:r>
            <a:r>
              <a:rPr lang="tr-TR" altLang="tr-TR" sz="2800" dirty="0" smtClean="0"/>
              <a:t> </a:t>
            </a:r>
            <a:r>
              <a:rPr lang="tr-TR" altLang="tr-TR" sz="2800" dirty="0" err="1" smtClean="0"/>
              <a:t>with</a:t>
            </a:r>
            <a:r>
              <a:rPr lang="tr-TR" altLang="tr-TR" sz="2800" dirty="0" smtClean="0"/>
              <a:t> USA </a:t>
            </a:r>
            <a:r>
              <a:rPr lang="tr-TR" altLang="tr-TR" sz="2800" dirty="0" err="1" smtClean="0"/>
              <a:t>and</a:t>
            </a:r>
            <a:r>
              <a:rPr lang="tr-TR" altLang="tr-TR" sz="2800" dirty="0" smtClean="0"/>
              <a:t> NATO</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Turkey's relations with the US and NATO focused on the following key issues:</a:t>
            </a:r>
          </a:p>
          <a:p>
            <a:endParaRPr lang="en-US" altLang="en-US" sz="2000" dirty="0"/>
          </a:p>
          <a:p>
            <a:r>
              <a:rPr lang="en-US" altLang="en-US" sz="2000" dirty="0"/>
              <a:t>During the 1962 Cuban crisis, the crisis's emergence and resolution, and its most significant impact on Turkey, were that Turkey would learn a lesson from the Cuban crisis and abandon its one-sided foreign policy.</a:t>
            </a:r>
          </a:p>
        </p:txBody>
      </p:sp>
    </p:spTree>
    <p:extLst>
      <p:ext uri="{BB962C8B-B14F-4D97-AF65-F5344CB8AC3E}">
        <p14:creationId xmlns:p14="http://schemas.microsoft.com/office/powerpoint/2010/main" val="2737814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tr-TR" altLang="tr-TR" sz="2800" dirty="0" err="1" smtClean="0"/>
              <a:t>Relations</a:t>
            </a:r>
            <a:r>
              <a:rPr lang="tr-TR" altLang="tr-TR" sz="2800" dirty="0" smtClean="0"/>
              <a:t> </a:t>
            </a:r>
            <a:r>
              <a:rPr lang="tr-TR" altLang="tr-TR" sz="2800" dirty="0" err="1" smtClean="0"/>
              <a:t>with</a:t>
            </a:r>
            <a:r>
              <a:rPr lang="tr-TR" altLang="tr-TR" sz="2800" dirty="0" smtClean="0"/>
              <a:t> USA </a:t>
            </a:r>
            <a:r>
              <a:rPr lang="tr-TR" altLang="tr-TR" sz="2800" dirty="0" err="1" smtClean="0"/>
              <a:t>and</a:t>
            </a:r>
            <a:r>
              <a:rPr lang="tr-TR" altLang="tr-TR" sz="2800" dirty="0" smtClean="0"/>
              <a:t> NATO</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The Cyprus issue and the Johnson Letter: This letter had a significant impact on Turkish-US relations for many years.</a:t>
            </a:r>
          </a:p>
          <a:p>
            <a:endParaRPr lang="en-US" altLang="en-US" sz="2000" dirty="0"/>
          </a:p>
          <a:p>
            <a:r>
              <a:rPr lang="en-US" altLang="en-US" sz="2000" dirty="0"/>
              <a:t>President Johnson's statement in 1964 that NATO would not defend Turkey against a Soviet attack if Turkey intervened in Cyprus strengthened the hand of NATO opponents, who argued that </a:t>
            </a:r>
            <a:r>
              <a:rPr lang="en-US" altLang="en-US" sz="2000" dirty="0" err="1"/>
              <a:t>Türkiye</a:t>
            </a:r>
            <a:r>
              <a:rPr lang="en-US" altLang="en-US" sz="2000" dirty="0"/>
              <a:t> should withdraw from NATO.</a:t>
            </a:r>
          </a:p>
          <a:p>
            <a:endParaRPr lang="en-US" altLang="en-US" sz="2000" dirty="0"/>
          </a:p>
          <a:p>
            <a:r>
              <a:rPr lang="en-US" altLang="en-US" sz="2000" dirty="0"/>
              <a:t>Following this letter, Turkey pursued a multilateral foreign policy.</a:t>
            </a:r>
          </a:p>
          <a:p>
            <a:endParaRPr lang="en-US" altLang="en-US" sz="2000" dirty="0"/>
          </a:p>
          <a:p>
            <a:r>
              <a:rPr lang="en-US" altLang="en-US" sz="2000" dirty="0"/>
              <a:t>A process of reconsidering Turkey's blindly pro-US policies began.</a:t>
            </a:r>
          </a:p>
          <a:p>
            <a:endParaRPr lang="en-US" altLang="en-US" sz="2000" dirty="0"/>
          </a:p>
          <a:p>
            <a:r>
              <a:rPr lang="en-US" altLang="en-US" sz="2000" dirty="0"/>
              <a:t>Efforts were made to develop a domestic arms industry and procure weapons from non-US sources.</a:t>
            </a:r>
          </a:p>
        </p:txBody>
      </p:sp>
    </p:spTree>
    <p:extLst>
      <p:ext uri="{BB962C8B-B14F-4D97-AF65-F5344CB8AC3E}">
        <p14:creationId xmlns:p14="http://schemas.microsoft.com/office/powerpoint/2010/main" val="4779381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tr-TR" altLang="tr-TR" sz="2800" dirty="0" err="1" smtClean="0"/>
              <a:t>Relations</a:t>
            </a:r>
            <a:r>
              <a:rPr lang="tr-TR" altLang="tr-TR" sz="2800" dirty="0" smtClean="0"/>
              <a:t> </a:t>
            </a:r>
            <a:r>
              <a:rPr lang="tr-TR" altLang="tr-TR" sz="2800" dirty="0" err="1" smtClean="0"/>
              <a:t>with</a:t>
            </a:r>
            <a:r>
              <a:rPr lang="tr-TR" altLang="tr-TR" sz="2800" dirty="0" smtClean="0"/>
              <a:t> USA </a:t>
            </a:r>
            <a:r>
              <a:rPr lang="tr-TR" altLang="tr-TR" sz="2800" dirty="0" err="1" smtClean="0"/>
              <a:t>and</a:t>
            </a:r>
            <a:r>
              <a:rPr lang="tr-TR" altLang="tr-TR" sz="2800" dirty="0" smtClean="0"/>
              <a:t> NATO</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The Opium Problem: With the rise of drug use in the US in the 1960s (500,000 addicts in 1968), President Nixon began addressing the problem and called on drug-producing countries (10, mostly in Asia) to halt opium production.</a:t>
            </a:r>
          </a:p>
          <a:p>
            <a:endParaRPr lang="en-US" altLang="en-US" sz="2000" dirty="0"/>
          </a:p>
          <a:p>
            <a:r>
              <a:rPr lang="en-US" altLang="en-US" sz="2000" dirty="0"/>
              <a:t>Turkey resisted this, but did not cultivate opium for three years between 1971 and 1974.</a:t>
            </a:r>
          </a:p>
          <a:p>
            <a:endParaRPr lang="en-US" altLang="en-US" sz="2000" dirty="0"/>
          </a:p>
          <a:p>
            <a:r>
              <a:rPr lang="en-US" altLang="en-US" sz="2000" dirty="0"/>
              <a:t>Cultivation resumed in 1974, becoming a significant issue between the two countries, but it was overshadowed by the problems brought on by the Cyprus Peace Operation.</a:t>
            </a:r>
          </a:p>
        </p:txBody>
      </p:sp>
    </p:spTree>
    <p:extLst>
      <p:ext uri="{BB962C8B-B14F-4D97-AF65-F5344CB8AC3E}">
        <p14:creationId xmlns:p14="http://schemas.microsoft.com/office/powerpoint/2010/main" val="22671615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tr-TR" altLang="tr-TR" sz="2800" dirty="0" err="1" smtClean="0"/>
              <a:t>Relations</a:t>
            </a:r>
            <a:r>
              <a:rPr lang="tr-TR" altLang="tr-TR" sz="2800" dirty="0" smtClean="0"/>
              <a:t> </a:t>
            </a:r>
            <a:r>
              <a:rPr lang="tr-TR" altLang="tr-TR" sz="2800" dirty="0" err="1" smtClean="0"/>
              <a:t>with</a:t>
            </a:r>
            <a:r>
              <a:rPr lang="tr-TR" altLang="tr-TR" sz="2800" dirty="0" smtClean="0"/>
              <a:t> USA </a:t>
            </a:r>
            <a:r>
              <a:rPr lang="tr-TR" altLang="tr-TR" sz="2800" dirty="0" err="1" smtClean="0"/>
              <a:t>and</a:t>
            </a:r>
            <a:r>
              <a:rPr lang="tr-TR" altLang="tr-TR" sz="2800" dirty="0" smtClean="0"/>
              <a:t> NATO</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The Cyprus Problem (1960-74): From the 1960s onward, Turkish-Greek relations would continue to be overshadowed by the Cyprus issue</a:t>
            </a:r>
            <a:r>
              <a:rPr lang="en-US" altLang="en-US" sz="2000" dirty="0" smtClean="0"/>
              <a:t>.</a:t>
            </a:r>
            <a:endParaRPr lang="en-US" altLang="en-US" sz="2000" dirty="0"/>
          </a:p>
          <a:p>
            <a:r>
              <a:rPr lang="en-US" altLang="en-US" sz="2000" dirty="0"/>
              <a:t>The Cyprus problem was resolved with the establishment of the Independent Republic of Cyprus in 1960, but Greek Cypriots also had the goal of Enosis (Unification) and constantly maintained it</a:t>
            </a:r>
            <a:r>
              <a:rPr lang="en-US" altLang="en-US" sz="2000" dirty="0" smtClean="0"/>
              <a:t>.</a:t>
            </a:r>
            <a:endParaRPr lang="en-US" altLang="en-US" sz="2000" dirty="0"/>
          </a:p>
          <a:p>
            <a:r>
              <a:rPr lang="en-US" altLang="en-US" sz="2000" dirty="0"/>
              <a:t>When the terrorist organization EOKA, aiming to unite Cyprus with Greece, began intimidation and killings on the island, the events continued in 1963, 1967, and beyond</a:t>
            </a:r>
            <a:r>
              <a:rPr lang="en-US" altLang="en-US" sz="2000" dirty="0" smtClean="0"/>
              <a:t>.</a:t>
            </a:r>
            <a:endParaRPr lang="en-US" altLang="en-US" sz="2000" dirty="0"/>
          </a:p>
          <a:p>
            <a:r>
              <a:rPr lang="en-US" altLang="en-US" sz="2000" dirty="0"/>
              <a:t>In 1974, when Nikos Sampson staged a military coup in Cyprus and began to achieve "Enosis," the goal of uniting Cyprus with Greece, Turkey landed on the island on July 20</a:t>
            </a:r>
            <a:r>
              <a:rPr lang="en-US" altLang="en-US" sz="2000" dirty="0" smtClean="0"/>
              <a:t>.</a:t>
            </a:r>
            <a:endParaRPr lang="en-US" altLang="en-US" sz="2000" dirty="0"/>
          </a:p>
          <a:p>
            <a:r>
              <a:rPr lang="en-US" altLang="en-US" sz="2000" dirty="0"/>
              <a:t>The second operation began on August 14 and achieved its goal on August 16. A ceasefire was declared, laying the foundations for Cyprus's current status.</a:t>
            </a:r>
          </a:p>
        </p:txBody>
      </p:sp>
    </p:spTree>
    <p:extLst>
      <p:ext uri="{BB962C8B-B14F-4D97-AF65-F5344CB8AC3E}">
        <p14:creationId xmlns:p14="http://schemas.microsoft.com/office/powerpoint/2010/main" val="12811409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150938" y="214313"/>
            <a:ext cx="6950075" cy="1462087"/>
          </a:xfrm>
        </p:spPr>
        <p:txBody>
          <a:bodyPr/>
          <a:lstStyle/>
          <a:p>
            <a:pPr algn="ctr" eaLnBrk="1" hangingPunct="1"/>
            <a:r>
              <a:rPr lang="tr-TR" altLang="tr-TR" sz="2800" smtClean="0"/>
              <a:t>Main Source for the Course</a:t>
            </a:r>
            <a:br>
              <a:rPr lang="tr-TR" altLang="tr-TR" sz="2800" smtClean="0"/>
            </a:br>
            <a:r>
              <a:rPr lang="tr-TR" altLang="tr-TR" sz="2800" smtClean="0"/>
              <a:t>Türk Dış Politikası Vol 1, 2, 3 </a:t>
            </a:r>
            <a:br>
              <a:rPr lang="tr-TR" altLang="tr-TR" sz="2800" smtClean="0"/>
            </a:br>
            <a:r>
              <a:rPr lang="tr-TR" altLang="tr-TR" sz="2800" smtClean="0"/>
              <a:t>Ed. Baskın Oran</a:t>
            </a:r>
          </a:p>
        </p:txBody>
      </p:sp>
      <p:sp>
        <p:nvSpPr>
          <p:cNvPr id="26627" name="Rectangle 4"/>
          <p:cNvSpPr>
            <a:spLocks noGrp="1" noChangeArrowheads="1"/>
          </p:cNvSpPr>
          <p:nvPr>
            <p:ph type="body" idx="1"/>
          </p:nvPr>
        </p:nvSpPr>
        <p:spPr>
          <a:xfrm>
            <a:off x="1547813" y="1844675"/>
            <a:ext cx="6513512" cy="4537075"/>
          </a:xfrm>
        </p:spPr>
        <p:txBody>
          <a:bodyPr/>
          <a:lstStyle/>
          <a:p>
            <a:pPr marL="0" indent="0" eaLnBrk="1" hangingPunct="1">
              <a:lnSpc>
                <a:spcPct val="80000"/>
              </a:lnSpc>
              <a:buFont typeface="Wingdings" pitchFamily="2" charset="2"/>
              <a:buNone/>
            </a:pPr>
            <a:endParaRPr lang="tr-TR" altLang="tr-TR" sz="1600" smtClean="0"/>
          </a:p>
          <a:p>
            <a:pPr marL="400050" lvl="1" indent="0" eaLnBrk="1" hangingPunct="1">
              <a:lnSpc>
                <a:spcPct val="80000"/>
              </a:lnSpc>
              <a:buFont typeface="Wingdings" pitchFamily="2" charset="2"/>
              <a:buNone/>
            </a:pPr>
            <a:endParaRPr lang="tr-TR" altLang="tr-TR" sz="1600" smtClean="0"/>
          </a:p>
          <a:p>
            <a:pPr marL="0" indent="0" eaLnBrk="1" hangingPunct="1">
              <a:lnSpc>
                <a:spcPct val="80000"/>
              </a:lnSpc>
              <a:buFont typeface="Wingdings" pitchFamily="2" charset="2"/>
              <a:buNone/>
            </a:pPr>
            <a:endParaRPr lang="tr-TR" altLang="tr-TR" sz="1600" smtClean="0"/>
          </a:p>
        </p:txBody>
      </p:sp>
      <p:pic>
        <p:nvPicPr>
          <p:cNvPr id="2662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844675"/>
            <a:ext cx="7058025"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8965"/>
                  </a:outerShdw>
                </a:effectLst>
              </a14:hiddenEffects>
            </a:ext>
          </a:extLst>
        </p:spPr>
      </p:pic>
      <p:sp>
        <p:nvSpPr>
          <p:cNvPr id="26629" name="Metin kutusu 1"/>
          <p:cNvSpPr txBox="1">
            <a:spLocks noChangeArrowheads="1"/>
          </p:cNvSpPr>
          <p:nvPr/>
        </p:nvSpPr>
        <p:spPr bwMode="auto">
          <a:xfrm>
            <a:off x="1062038" y="6200775"/>
            <a:ext cx="49922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r>
              <a:rPr lang="tr-TR" sz="2000" dirty="0" smtClean="0">
                <a:solidFill>
                  <a:srgbClr val="000000"/>
                </a:solidFill>
              </a:rPr>
              <a:t>Türk Dış Politikası </a:t>
            </a:r>
            <a:r>
              <a:rPr lang="tr-TR" sz="2000" dirty="0" err="1" smtClean="0">
                <a:solidFill>
                  <a:srgbClr val="000000"/>
                </a:solidFill>
              </a:rPr>
              <a:t>Vol</a:t>
            </a:r>
            <a:r>
              <a:rPr lang="tr-TR" sz="2000" dirty="0" smtClean="0">
                <a:solidFill>
                  <a:srgbClr val="000000"/>
                </a:solidFill>
              </a:rPr>
              <a:t> 1: </a:t>
            </a:r>
            <a:r>
              <a:rPr lang="tr-TR" sz="2000" dirty="0" err="1" smtClean="0">
                <a:solidFill>
                  <a:srgbClr val="000000"/>
                </a:solidFill>
              </a:rPr>
              <a:t>Pages</a:t>
            </a:r>
            <a:r>
              <a:rPr lang="tr-TR" sz="2000" dirty="0" smtClean="0">
                <a:solidFill>
                  <a:srgbClr val="000000"/>
                </a:solidFill>
              </a:rPr>
              <a:t> </a:t>
            </a:r>
            <a:r>
              <a:rPr lang="tr-TR" sz="2000" dirty="0" smtClean="0">
                <a:solidFill>
                  <a:srgbClr val="000000"/>
                </a:solidFill>
              </a:rPr>
              <a:t>655-714</a:t>
            </a:r>
            <a:endParaRPr lang="tr-TR" sz="2000" dirty="0" smtClean="0">
              <a:solidFill>
                <a:srgbClr val="000000"/>
              </a:solidFill>
            </a:endParaRPr>
          </a:p>
        </p:txBody>
      </p:sp>
    </p:spTree>
    <p:extLst>
      <p:ext uri="{BB962C8B-B14F-4D97-AF65-F5344CB8AC3E}">
        <p14:creationId xmlns:p14="http://schemas.microsoft.com/office/powerpoint/2010/main" val="30373319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tr-TR" altLang="tr-TR" sz="2800" dirty="0" err="1" smtClean="0"/>
              <a:t>Relations</a:t>
            </a:r>
            <a:r>
              <a:rPr lang="tr-TR" altLang="tr-TR" sz="2800" dirty="0" smtClean="0"/>
              <a:t> </a:t>
            </a:r>
            <a:r>
              <a:rPr lang="tr-TR" altLang="tr-TR" sz="2800" dirty="0" err="1" smtClean="0"/>
              <a:t>with</a:t>
            </a:r>
            <a:r>
              <a:rPr lang="tr-TR" altLang="tr-TR" sz="2800" dirty="0" smtClean="0"/>
              <a:t> </a:t>
            </a:r>
            <a:r>
              <a:rPr lang="tr-TR" altLang="tr-TR" sz="2800" dirty="0" err="1" smtClean="0"/>
              <a:t>Greece</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The Cyprus Problem (1960-74): From the 1960s onward, Turkish-Greek relations would continue to be overshadowed by the Cyprus issue</a:t>
            </a:r>
            <a:r>
              <a:rPr lang="en-US" altLang="en-US" sz="2000" dirty="0" smtClean="0"/>
              <a:t>.</a:t>
            </a:r>
            <a:endParaRPr lang="en-US" altLang="en-US" sz="2000" dirty="0"/>
          </a:p>
          <a:p>
            <a:r>
              <a:rPr lang="en-US" altLang="en-US" sz="2000" dirty="0"/>
              <a:t>The Cyprus problem was resolved with the establishment of the Independent Republic of Cyprus in 1960, but Greek Cypriots also had the goal of Enosis (Unification) and constantly maintained it</a:t>
            </a:r>
            <a:r>
              <a:rPr lang="en-US" altLang="en-US" sz="2000" dirty="0" smtClean="0"/>
              <a:t>.</a:t>
            </a:r>
            <a:endParaRPr lang="en-US" altLang="en-US" sz="2000" dirty="0"/>
          </a:p>
          <a:p>
            <a:r>
              <a:rPr lang="en-US" altLang="en-US" sz="2000" dirty="0"/>
              <a:t>When the terrorist organization EOKA, aiming to unite Cyprus with Greece, began intimidation and killings on the island, the events continued in 1963, 1967, and beyond</a:t>
            </a:r>
            <a:r>
              <a:rPr lang="en-US" altLang="en-US" sz="2000" dirty="0" smtClean="0"/>
              <a:t>.</a:t>
            </a:r>
            <a:endParaRPr lang="en-US" altLang="en-US" sz="2000" dirty="0"/>
          </a:p>
          <a:p>
            <a:r>
              <a:rPr lang="en-US" altLang="en-US" sz="2000" dirty="0"/>
              <a:t>In 1974, when Nikos Sampson staged a military coup in Cyprus and began to achieve "Enosis," the goal of uniting Cyprus with Greece, Turkey landed on the island on July 20</a:t>
            </a:r>
            <a:r>
              <a:rPr lang="en-US" altLang="en-US" sz="2000" dirty="0" smtClean="0"/>
              <a:t>.</a:t>
            </a:r>
            <a:endParaRPr lang="en-US" altLang="en-US" sz="2000" dirty="0"/>
          </a:p>
          <a:p>
            <a:r>
              <a:rPr lang="en-US" altLang="en-US" sz="2000" dirty="0"/>
              <a:t>The second operation began on August 14 and achieved its goal on August 16. A ceasefire was declared, laying the foundations for Cyprus's current status.</a:t>
            </a:r>
          </a:p>
        </p:txBody>
      </p:sp>
    </p:spTree>
    <p:extLst>
      <p:ext uri="{BB962C8B-B14F-4D97-AF65-F5344CB8AC3E}">
        <p14:creationId xmlns:p14="http://schemas.microsoft.com/office/powerpoint/2010/main" val="12091698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tr-TR" altLang="tr-TR" sz="2800" dirty="0" err="1" smtClean="0"/>
              <a:t>Relations</a:t>
            </a:r>
            <a:r>
              <a:rPr lang="tr-TR" altLang="tr-TR" sz="2800" dirty="0" smtClean="0"/>
              <a:t> </a:t>
            </a:r>
            <a:r>
              <a:rPr lang="tr-TR" altLang="tr-TR" sz="2800" dirty="0" err="1" smtClean="0"/>
              <a:t>with</a:t>
            </a:r>
            <a:r>
              <a:rPr lang="tr-TR" altLang="tr-TR" sz="2800" dirty="0" smtClean="0"/>
              <a:t> </a:t>
            </a:r>
            <a:r>
              <a:rPr lang="tr-TR" altLang="tr-TR" sz="2800" dirty="0" err="1" smtClean="0"/>
              <a:t>Greece</a:t>
            </a:r>
            <a:r>
              <a:rPr lang="tr-TR" altLang="tr-TR" sz="2800" dirty="0" smtClean="0"/>
              <a:t/>
            </a:r>
            <a:br>
              <a:rPr lang="tr-TR" altLang="tr-TR" sz="2800" dirty="0" smtClean="0"/>
            </a:br>
            <a:endParaRPr lang="tr-TR" altLang="tr-TR"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556792"/>
            <a:ext cx="9182100"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67743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tr-TR" altLang="tr-TR" sz="2800" dirty="0" err="1" smtClean="0"/>
              <a:t>Relations</a:t>
            </a:r>
            <a:r>
              <a:rPr lang="tr-TR" altLang="tr-TR" sz="2800" dirty="0" smtClean="0"/>
              <a:t> </a:t>
            </a:r>
            <a:r>
              <a:rPr lang="tr-TR" altLang="tr-TR" sz="2800" dirty="0" err="1" smtClean="0"/>
              <a:t>with</a:t>
            </a:r>
            <a:r>
              <a:rPr lang="tr-TR" altLang="tr-TR" sz="2800" dirty="0" smtClean="0"/>
              <a:t> </a:t>
            </a:r>
            <a:r>
              <a:rPr lang="tr-TR" altLang="tr-TR" sz="2800" dirty="0" err="1" smtClean="0"/>
              <a:t>Greece</a:t>
            </a:r>
            <a:r>
              <a:rPr lang="tr-TR" altLang="tr-TR" sz="2800" dirty="0" smtClean="0"/>
              <a:t/>
            </a:r>
            <a:br>
              <a:rPr lang="tr-TR" altLang="tr-TR" sz="2800" dirty="0" smtClean="0"/>
            </a:br>
            <a:r>
              <a:rPr lang="tr-TR" altLang="tr-TR" sz="2800" dirty="0" smtClean="0"/>
              <a:t>(</a:t>
            </a:r>
            <a:r>
              <a:rPr lang="tr-TR" altLang="tr-TR" sz="2800" dirty="0" err="1" smtClean="0"/>
              <a:t>continental</a:t>
            </a:r>
            <a:r>
              <a:rPr lang="tr-TR" altLang="tr-TR" sz="2800" dirty="0" smtClean="0"/>
              <a:t> </a:t>
            </a:r>
            <a:r>
              <a:rPr lang="tr-TR" altLang="tr-TR" sz="2800" dirty="0" err="1" smtClean="0"/>
              <a:t>shelf</a:t>
            </a:r>
            <a:r>
              <a:rPr lang="tr-TR" altLang="tr-TR" sz="2800" dirty="0" smtClean="0"/>
              <a:t>)</a:t>
            </a:r>
            <a:br>
              <a:rPr lang="tr-TR" altLang="tr-TR" sz="2800" dirty="0" smtClean="0"/>
            </a:br>
            <a:endParaRPr lang="tr-TR" altLang="tr-TR"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738" y="1916832"/>
            <a:ext cx="7754937"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95132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tr-TR" altLang="tr-TR" sz="2800" dirty="0" err="1" smtClean="0"/>
              <a:t>Relations</a:t>
            </a:r>
            <a:r>
              <a:rPr lang="tr-TR" altLang="tr-TR" sz="2800" dirty="0" smtClean="0"/>
              <a:t> </a:t>
            </a:r>
            <a:r>
              <a:rPr lang="tr-TR" altLang="tr-TR" sz="2800" dirty="0" err="1" smtClean="0"/>
              <a:t>with</a:t>
            </a:r>
            <a:r>
              <a:rPr lang="tr-TR" altLang="tr-TR" sz="2800" dirty="0" smtClean="0"/>
              <a:t> </a:t>
            </a:r>
            <a:r>
              <a:rPr lang="tr-TR" altLang="tr-TR" sz="2800" dirty="0" err="1" smtClean="0"/>
              <a:t>Greece</a:t>
            </a:r>
            <a:r>
              <a:rPr lang="tr-TR" altLang="tr-TR" sz="2800" dirty="0" smtClean="0"/>
              <a:t/>
            </a:r>
            <a:br>
              <a:rPr lang="tr-TR" altLang="tr-TR" sz="2800" dirty="0" smtClean="0"/>
            </a:br>
            <a:r>
              <a:rPr lang="tr-TR" altLang="tr-TR" sz="2800" dirty="0" smtClean="0"/>
              <a:t>(</a:t>
            </a:r>
            <a:r>
              <a:rPr lang="tr-TR" altLang="tr-TR" sz="2800" dirty="0" err="1" smtClean="0"/>
              <a:t>airspace</a:t>
            </a:r>
            <a:r>
              <a:rPr lang="tr-TR" altLang="tr-TR" sz="2800" dirty="0" smtClean="0"/>
              <a:t> problem)</a:t>
            </a:r>
            <a:br>
              <a:rPr lang="tr-TR" altLang="tr-TR" sz="2800" dirty="0" smtClean="0"/>
            </a:br>
            <a:endParaRPr lang="tr-TR" altLang="tr-TR"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038" y="1700808"/>
            <a:ext cx="8035925"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12923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tr-TR" altLang="tr-TR" sz="2800" dirty="0" err="1" smtClean="0"/>
              <a:t>Relations</a:t>
            </a:r>
            <a:r>
              <a:rPr lang="tr-TR" altLang="tr-TR" sz="2800" dirty="0" smtClean="0"/>
              <a:t> </a:t>
            </a:r>
            <a:r>
              <a:rPr lang="tr-TR" altLang="tr-TR" sz="2800" dirty="0" err="1" smtClean="0"/>
              <a:t>with</a:t>
            </a:r>
            <a:r>
              <a:rPr lang="tr-TR" altLang="tr-TR" sz="2800" dirty="0" smtClean="0"/>
              <a:t> </a:t>
            </a:r>
            <a:r>
              <a:rPr lang="tr-TR" altLang="tr-TR" sz="2800" dirty="0" err="1" smtClean="0"/>
              <a:t>Greece</a:t>
            </a:r>
            <a:r>
              <a:rPr lang="tr-TR" altLang="tr-TR" sz="2800" dirty="0"/>
              <a:t/>
            </a:r>
            <a:br>
              <a:rPr lang="tr-TR" altLang="tr-TR" sz="2800" dirty="0"/>
            </a:br>
            <a:r>
              <a:rPr lang="tr-TR" altLang="tr-TR" sz="2800" dirty="0" smtClean="0"/>
              <a:t>(</a:t>
            </a:r>
            <a:r>
              <a:rPr lang="tr-TR" altLang="tr-TR" sz="2800" dirty="0" err="1" smtClean="0"/>
              <a:t>demilitarization</a:t>
            </a:r>
            <a:r>
              <a:rPr lang="tr-TR" altLang="tr-TR" sz="2800" dirty="0" smtClean="0"/>
              <a:t> </a:t>
            </a:r>
            <a:r>
              <a:rPr lang="tr-TR" altLang="tr-TR" sz="2800" dirty="0"/>
              <a:t>of </a:t>
            </a:r>
            <a:r>
              <a:rPr lang="tr-TR" altLang="tr-TR" sz="2800" dirty="0" err="1"/>
              <a:t>the</a:t>
            </a:r>
            <a:r>
              <a:rPr lang="tr-TR" altLang="tr-TR" sz="2800" dirty="0"/>
              <a:t> </a:t>
            </a:r>
            <a:r>
              <a:rPr lang="tr-TR" altLang="tr-TR" sz="2800" dirty="0" err="1" smtClean="0"/>
              <a:t>islands</a:t>
            </a:r>
            <a:r>
              <a:rPr lang="tr-TR" altLang="tr-TR" sz="2800" dirty="0" smtClean="0"/>
              <a:t>)</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The issue of Greece's militarization of the Aegean islands has been a hot topic between the two countries since the 1970s.</a:t>
            </a:r>
          </a:p>
          <a:p>
            <a:endParaRPr lang="en-US" altLang="en-US" sz="2000" dirty="0"/>
          </a:p>
          <a:p>
            <a:r>
              <a:rPr lang="en-US" altLang="en-US" sz="2000" dirty="0"/>
              <a:t>The Treaty of Lausanne requires the islands to be demilitarized, but Greece occasionally violates this requirement.</a:t>
            </a:r>
          </a:p>
          <a:p>
            <a:endParaRPr lang="en-US" altLang="en-US" sz="2000" dirty="0"/>
          </a:p>
          <a:p>
            <a:r>
              <a:rPr lang="en-US" altLang="en-US" sz="2000" dirty="0"/>
              <a:t>The </a:t>
            </a:r>
            <a:r>
              <a:rPr lang="en-US" altLang="en-US" sz="2000" dirty="0" err="1"/>
              <a:t>Kardak</a:t>
            </a:r>
            <a:r>
              <a:rPr lang="en-US" altLang="en-US" sz="2000" dirty="0"/>
              <a:t> crisis, a similar one, occurred in 1996, bringing the two countries to the brink of war.</a:t>
            </a:r>
          </a:p>
        </p:txBody>
      </p:sp>
    </p:spTree>
    <p:extLst>
      <p:ext uri="{BB962C8B-B14F-4D97-AF65-F5344CB8AC3E}">
        <p14:creationId xmlns:p14="http://schemas.microsoft.com/office/powerpoint/2010/main" val="4791896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xfrm>
            <a:off x="683568" y="214313"/>
            <a:ext cx="7793037" cy="1462087"/>
          </a:xfrm>
          <a:ln/>
        </p:spPr>
        <p:txBody>
          <a:bodyPr vert="horz" wrap="square" lIns="91440" tIns="45720" rIns="91440" bIns="45720" anchor="b" anchorCtr="0"/>
          <a:lstStyle/>
          <a:p>
            <a:pPr algn="ctr"/>
            <a:r>
              <a:rPr lang="tr-TR" altLang="tr-TR" sz="2800" dirty="0" err="1" smtClean="0"/>
              <a:t>Relations</a:t>
            </a:r>
            <a:r>
              <a:rPr lang="tr-TR" altLang="tr-TR" sz="2800" dirty="0" smtClean="0"/>
              <a:t> </a:t>
            </a:r>
            <a:r>
              <a:rPr lang="tr-TR" altLang="tr-TR" sz="2800" dirty="0" err="1" smtClean="0"/>
              <a:t>with</a:t>
            </a:r>
            <a:r>
              <a:rPr lang="tr-TR" altLang="tr-TR" sz="2800" dirty="0" smtClean="0"/>
              <a:t> </a:t>
            </a:r>
            <a:r>
              <a:rPr lang="tr-TR" altLang="tr-TR" sz="2800" dirty="0" err="1" smtClean="0"/>
              <a:t>Greece</a:t>
            </a:r>
            <a:r>
              <a:rPr lang="tr-TR" altLang="tr-TR" sz="2800" dirty="0" smtClean="0"/>
              <a:t/>
            </a:r>
            <a:br>
              <a:rPr lang="tr-TR" altLang="tr-TR" sz="2800" dirty="0" smtClean="0"/>
            </a:br>
            <a:r>
              <a:rPr lang="tr-TR" altLang="tr-TR" sz="2800" dirty="0" smtClean="0"/>
              <a:t>(</a:t>
            </a:r>
            <a:r>
              <a:rPr lang="tr-TR" altLang="tr-TR" sz="2800" dirty="0" err="1" smtClean="0"/>
              <a:t>kardak</a:t>
            </a:r>
            <a:r>
              <a:rPr lang="tr-TR" altLang="tr-TR" sz="2800" dirty="0" smtClean="0"/>
              <a:t> </a:t>
            </a:r>
            <a:r>
              <a:rPr lang="tr-TR" altLang="tr-TR" sz="2800" dirty="0" err="1" smtClean="0"/>
              <a:t>island</a:t>
            </a:r>
            <a:r>
              <a:rPr lang="tr-TR" altLang="tr-TR" sz="2800" dirty="0" smtClean="0"/>
              <a:t> problem)</a:t>
            </a:r>
            <a:br>
              <a:rPr lang="tr-TR" altLang="tr-TR" sz="2800" dirty="0" smtClean="0"/>
            </a:br>
            <a:endParaRPr lang="tr-TR" altLang="tr-TR" sz="2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713" y="1916832"/>
            <a:ext cx="7900987"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4123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tr-TR" altLang="tr-TR" sz="2800" dirty="0" err="1" smtClean="0"/>
              <a:t>Relations</a:t>
            </a:r>
            <a:r>
              <a:rPr lang="tr-TR" altLang="tr-TR" sz="2800" dirty="0" smtClean="0"/>
              <a:t> </a:t>
            </a:r>
            <a:r>
              <a:rPr lang="tr-TR" altLang="tr-TR" sz="2800" dirty="0" err="1" smtClean="0"/>
              <a:t>with</a:t>
            </a:r>
            <a:r>
              <a:rPr lang="tr-TR" altLang="tr-TR" sz="2800" dirty="0" smtClean="0"/>
              <a:t> USSR</a:t>
            </a:r>
            <a:r>
              <a:rPr lang="tr-TR" altLang="tr-TR" sz="2800" dirty="0"/>
              <a:t/>
            </a:r>
            <a:br>
              <a:rPr lang="tr-TR" altLang="tr-TR" sz="2800" dirty="0"/>
            </a:b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The issue of Greece's militarization of the Aegean islands has been a hot topic between the two countries since the 1970s.</a:t>
            </a:r>
          </a:p>
          <a:p>
            <a:endParaRPr lang="en-US" altLang="en-US" sz="2000" dirty="0"/>
          </a:p>
          <a:p>
            <a:r>
              <a:rPr lang="en-US" altLang="en-US" sz="2000" dirty="0"/>
              <a:t>The Treaty of Lausanne requires the islands to be demilitarized, but Greece occasionally violates this requirement.</a:t>
            </a:r>
          </a:p>
          <a:p>
            <a:endParaRPr lang="en-US" altLang="en-US" sz="2000" dirty="0"/>
          </a:p>
          <a:p>
            <a:r>
              <a:rPr lang="en-US" altLang="en-US" sz="2000" dirty="0"/>
              <a:t>The </a:t>
            </a:r>
            <a:r>
              <a:rPr lang="en-US" altLang="en-US" sz="2000" dirty="0" err="1"/>
              <a:t>Kardak</a:t>
            </a:r>
            <a:r>
              <a:rPr lang="en-US" altLang="en-US" sz="2000" dirty="0"/>
              <a:t> crisis, a similar one, occurred in 1996, bringing the two countries to the brink of war.</a:t>
            </a:r>
          </a:p>
        </p:txBody>
      </p:sp>
    </p:spTree>
    <p:extLst>
      <p:ext uri="{BB962C8B-B14F-4D97-AF65-F5344CB8AC3E}">
        <p14:creationId xmlns:p14="http://schemas.microsoft.com/office/powerpoint/2010/main" val="40979952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tr-TR" altLang="tr-TR" sz="2800" dirty="0" err="1" smtClean="0"/>
              <a:t>Relations</a:t>
            </a:r>
            <a:r>
              <a:rPr lang="tr-TR" altLang="tr-TR" sz="2800" dirty="0" smtClean="0"/>
              <a:t> </a:t>
            </a:r>
            <a:r>
              <a:rPr lang="tr-TR" altLang="tr-TR" sz="2800" dirty="0" err="1" smtClean="0"/>
              <a:t>with</a:t>
            </a:r>
            <a:r>
              <a:rPr lang="tr-TR" altLang="tr-TR" sz="2800" dirty="0" smtClean="0"/>
              <a:t> USSR</a:t>
            </a:r>
            <a:r>
              <a:rPr lang="tr-TR" altLang="tr-TR" sz="2800" dirty="0"/>
              <a:t/>
            </a:r>
            <a:br>
              <a:rPr lang="tr-TR" altLang="tr-TR" sz="2800" dirty="0"/>
            </a:b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The détente and Helsinki Final Act processes positively impacted relations between the two countries.</a:t>
            </a:r>
          </a:p>
          <a:p>
            <a:endParaRPr lang="en-US" altLang="en-US" sz="2000" dirty="0"/>
          </a:p>
          <a:p>
            <a:r>
              <a:rPr lang="en-US" altLang="en-US" sz="2000" dirty="0"/>
              <a:t>USSR leaders stated that the previous territorial and base demands were a mistake, and that this was a mistake made by the USSR leaders of the time. This led to a positive course in relations.</a:t>
            </a:r>
          </a:p>
          <a:p>
            <a:endParaRPr lang="en-US" altLang="en-US" sz="2000" dirty="0"/>
          </a:p>
          <a:p>
            <a:r>
              <a:rPr lang="en-US" altLang="en-US" sz="2000"/>
              <a:t>Positive economic relations, loans, and technical assistance received from the USSR also played a significant role in relations between the two countries.</a:t>
            </a:r>
            <a:endParaRPr lang="en-US" altLang="en-US" sz="2000" dirty="0"/>
          </a:p>
        </p:txBody>
      </p:sp>
    </p:spTree>
    <p:extLst>
      <p:ext uri="{BB962C8B-B14F-4D97-AF65-F5344CB8AC3E}">
        <p14:creationId xmlns:p14="http://schemas.microsoft.com/office/powerpoint/2010/main" val="36367442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Unvan 1"/>
          <p:cNvSpPr>
            <a:spLocks noGrp="1"/>
          </p:cNvSpPr>
          <p:nvPr>
            <p:ph type="title"/>
          </p:nvPr>
        </p:nvSpPr>
        <p:spPr>
          <a:ln/>
        </p:spPr>
        <p:txBody>
          <a:bodyPr vert="horz" wrap="square" lIns="91440" tIns="45720" rIns="91440" bIns="45720" anchor="b" anchorCtr="0"/>
          <a:lstStyle/>
          <a:p>
            <a:r>
              <a:rPr lang="tr-TR" altLang="tr-TR" sz="3200" dirty="0"/>
              <a:t>Questions?</a:t>
            </a:r>
            <a:endParaRPr lang="en-US" altLang="tr-TR" sz="3200" dirty="0"/>
          </a:p>
        </p:txBody>
      </p:sp>
      <p:pic>
        <p:nvPicPr>
          <p:cNvPr id="31747" name="Picture 2"/>
          <p:cNvPicPr>
            <a:picLocks noGrp="1" noChangeAspect="1"/>
          </p:cNvPicPr>
          <p:nvPr>
            <p:ph idx="1"/>
          </p:nvPr>
        </p:nvPicPr>
        <p:blipFill>
          <a:blip r:embed="rId2"/>
          <a:srcRect/>
          <a:stretch>
            <a:fillRect/>
          </a:stretch>
        </p:blipFill>
        <p:spPr>
          <a:xfrm>
            <a:off x="2555875" y="1916113"/>
            <a:ext cx="3836988" cy="4941887"/>
          </a:xfr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en-US" altLang="tr-TR" sz="2800" dirty="0"/>
              <a:t>International Environment and Dynamics in the 1960s</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During this period, the bipolar world order continued. However, a détente also began to emerge.</a:t>
            </a:r>
          </a:p>
          <a:p>
            <a:endParaRPr lang="en-US" altLang="en-US" sz="2000" dirty="0"/>
          </a:p>
          <a:p>
            <a:r>
              <a:rPr lang="en-US" altLang="en-US" sz="2000" dirty="0"/>
              <a:t>The reason becomes clear as the daunting power of nuclear weapons and the acceptance by both poles of the existing balance and status quo.</a:t>
            </a:r>
          </a:p>
          <a:p>
            <a:endParaRPr lang="en-US" altLang="en-US" sz="2000" dirty="0"/>
          </a:p>
          <a:p>
            <a:r>
              <a:rPr lang="en-US" altLang="en-US" sz="2000" dirty="0"/>
              <a:t>Three cornerstones emerged within this détente process:</a:t>
            </a:r>
          </a:p>
          <a:p>
            <a:pPr lvl="1"/>
            <a:r>
              <a:rPr lang="en-US" altLang="en-US" sz="2000" dirty="0" smtClean="0"/>
              <a:t>a</a:t>
            </a:r>
            <a:r>
              <a:rPr lang="en-US" altLang="en-US" sz="2000" dirty="0"/>
              <a:t>. Mutual and balanced force reductions (détente),</a:t>
            </a:r>
          </a:p>
          <a:p>
            <a:pPr lvl="1"/>
            <a:r>
              <a:rPr lang="en-US" altLang="en-US" sz="2000" dirty="0"/>
              <a:t>b. Conference on Security and Co-operation in Europe (CSCE-1973/OSCE-1994),</a:t>
            </a:r>
          </a:p>
          <a:p>
            <a:pPr lvl="1"/>
            <a:r>
              <a:rPr lang="en-US" altLang="en-US" sz="2000" dirty="0"/>
              <a:t>c. Helsinki Final Act (1975)</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en-US" altLang="tr-TR" sz="2800" dirty="0"/>
              <a:t>International Environment and Dynamics in the 1960s</a:t>
            </a:r>
            <a:endParaRPr lang="tr-TR" altLang="tr-TR" sz="2800"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844824"/>
            <a:ext cx="9144000"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88772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en-US" altLang="tr-TR" sz="2800" dirty="0"/>
              <a:t>International Environment and Dynamics in the 1960s</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Détente/Détente is a policy that envisions a gradual and deliberate reduction of tension between countries or groups of countries with different economic and social systems, ultimately leading to peaceful coexistence, long-term, and comprehensive cooperation, subject to a sufficient number of conditions</a:t>
            </a:r>
            <a:r>
              <a:rPr lang="en-US" altLang="en-US" sz="2000" dirty="0" smtClean="0"/>
              <a:t>.</a:t>
            </a:r>
            <a:endParaRPr lang="en-US" altLang="en-US" sz="2000" dirty="0"/>
          </a:p>
          <a:p>
            <a:r>
              <a:rPr lang="en-US" altLang="en-US" sz="2000" dirty="0"/>
              <a:t>SALT 1 TREATY (Strategic Arms Limitation Talks): This is the first treaty on the limitation of nuclear weapons. The Détente Period began with SALT 1</a:t>
            </a:r>
            <a:r>
              <a:rPr lang="en-US" altLang="en-US" sz="2000" dirty="0" smtClean="0"/>
              <a:t>.</a:t>
            </a:r>
            <a:endParaRPr lang="en-US" altLang="en-US" sz="2000" dirty="0"/>
          </a:p>
          <a:p>
            <a:r>
              <a:rPr lang="en-US" altLang="en-US" sz="2000" dirty="0"/>
              <a:t>SALT 2 TREATY: Negotiations began in Geneva in 1972 and concluded in Vienna in 1979</a:t>
            </a:r>
            <a:r>
              <a:rPr lang="en-US" altLang="en-US" sz="2000" dirty="0" smtClean="0"/>
              <a:t>.</a:t>
            </a:r>
            <a:endParaRPr lang="en-US" altLang="en-US" sz="2000" dirty="0"/>
          </a:p>
          <a:p>
            <a:r>
              <a:rPr lang="en-US" altLang="en-US" sz="2000" dirty="0"/>
              <a:t>HELSINKI Final Act: As a result of the East-West détente, the Conference on Security and Co-operation in Europe (CSCE) convened in 1973. The Helsinki Final Act was signed by 33 European countries, excluding Albania, the United States, and Canada. Accordingly, the parties were to ensure cooperation in economic, security, and social areas, and to exchange information.</a:t>
            </a:r>
          </a:p>
        </p:txBody>
      </p:sp>
    </p:spTree>
    <p:extLst>
      <p:ext uri="{BB962C8B-B14F-4D97-AF65-F5344CB8AC3E}">
        <p14:creationId xmlns:p14="http://schemas.microsoft.com/office/powerpoint/2010/main" val="40305374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en-US" altLang="tr-TR" sz="2800" dirty="0"/>
              <a:t>International Environment and Dynamics in the 1960s</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smtClean="0"/>
              <a:t>HELSINKI </a:t>
            </a:r>
            <a:r>
              <a:rPr lang="en-US" altLang="en-US" sz="2000" dirty="0"/>
              <a:t>Final Act: As a result of the East-West détente, the Conference on Security and Co-operation in Europe (CSCE) convened in 1973. The Helsinki Final Act was signed by 33 European countries, excluding Albania, the United States, and Canada. Accordingly, the parties were to ensure cooperation in economic, security, and social areas, and to exchange information</a:t>
            </a:r>
            <a:r>
              <a:rPr lang="en-US" altLang="en-US" sz="2000" dirty="0" smtClean="0"/>
              <a:t>.</a:t>
            </a:r>
            <a:endParaRPr lang="tr-TR" altLang="en-US" sz="2000" dirty="0" smtClean="0"/>
          </a:p>
          <a:p>
            <a:endParaRPr lang="tr-TR" altLang="en-US" sz="2000" dirty="0"/>
          </a:p>
          <a:p>
            <a:r>
              <a:rPr lang="en-US" altLang="en-US" sz="2000" dirty="0"/>
              <a:t>The Helsinki Final Act contained three baskets</a:t>
            </a:r>
            <a:r>
              <a:rPr lang="en-US" altLang="en-US" sz="2000" dirty="0" smtClean="0"/>
              <a:t>:</a:t>
            </a:r>
            <a:endParaRPr lang="en-US" altLang="en-US" sz="2000" dirty="0"/>
          </a:p>
          <a:p>
            <a:pPr lvl="1"/>
            <a:r>
              <a:rPr lang="en-US" altLang="en-US" sz="1600" dirty="0"/>
              <a:t>The Security and Registration Basket, desired by the USSR;</a:t>
            </a:r>
          </a:p>
          <a:p>
            <a:pPr lvl="1"/>
            <a:r>
              <a:rPr lang="en-US" altLang="en-US" sz="1600" dirty="0"/>
              <a:t>The Human Rights Basket, desired by the US-West;</a:t>
            </a:r>
          </a:p>
          <a:p>
            <a:pPr lvl="1"/>
            <a:r>
              <a:rPr lang="en-US" altLang="en-US" sz="1600" dirty="0"/>
              <a:t>The Economic-Scientific-Environmental Cooperation Basket (Joint</a:t>
            </a:r>
            <a:r>
              <a:rPr lang="en-US" altLang="en-US" sz="1600" dirty="0" smtClean="0"/>
              <a:t>).</a:t>
            </a:r>
            <a:endParaRPr lang="tr-TR" altLang="en-US" sz="1600" dirty="0" smtClean="0"/>
          </a:p>
          <a:p>
            <a:pPr marL="0" indent="0">
              <a:buNone/>
            </a:pPr>
            <a:endParaRPr lang="en-US" altLang="en-US" sz="2000" dirty="0"/>
          </a:p>
          <a:p>
            <a:r>
              <a:rPr lang="en-US" altLang="en-US" sz="2000" dirty="0"/>
              <a:t>The signing of the Helsinki Final Act, which resulted in complete agreement, created new dynamics.</a:t>
            </a:r>
          </a:p>
        </p:txBody>
      </p:sp>
    </p:spTree>
    <p:extLst>
      <p:ext uri="{BB962C8B-B14F-4D97-AF65-F5344CB8AC3E}">
        <p14:creationId xmlns:p14="http://schemas.microsoft.com/office/powerpoint/2010/main" val="8414236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en-US" altLang="tr-TR" sz="2800" dirty="0"/>
              <a:t>International Environment and Dynamics in the 1960s</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Important events between 1960 and 1980:</a:t>
            </a:r>
          </a:p>
          <a:p>
            <a:endParaRPr lang="en-US" altLang="en-US" sz="2000" dirty="0"/>
          </a:p>
          <a:p>
            <a:pPr lvl="1"/>
            <a:r>
              <a:rPr lang="en-US" altLang="en-US" sz="2000" dirty="0"/>
              <a:t>1956 Hungarian Uprising</a:t>
            </a:r>
          </a:p>
          <a:p>
            <a:pPr lvl="1"/>
            <a:r>
              <a:rPr lang="en-US" altLang="en-US" sz="2000" dirty="0"/>
              <a:t>1968 Prague Uprising</a:t>
            </a:r>
          </a:p>
          <a:p>
            <a:pPr lvl="1"/>
            <a:r>
              <a:rPr lang="en-US" altLang="en-US" sz="2000" dirty="0"/>
              <a:t>1973 Vietnam War and US Defeat</a:t>
            </a:r>
          </a:p>
          <a:p>
            <a:pPr lvl="1"/>
            <a:r>
              <a:rPr lang="en-US" altLang="en-US" sz="2000" dirty="0"/>
              <a:t>1973 Oil Embargo ($3-30)</a:t>
            </a:r>
          </a:p>
          <a:p>
            <a:pPr lvl="1"/>
            <a:r>
              <a:rPr lang="en-US" altLang="en-US" sz="2000" dirty="0"/>
              <a:t>1979 USSR Invasion of Afghanistan</a:t>
            </a:r>
          </a:p>
          <a:p>
            <a:pPr lvl="1"/>
            <a:r>
              <a:rPr lang="en-US" altLang="en-US" sz="2000" dirty="0"/>
              <a:t>1979 Iranian Revolution</a:t>
            </a:r>
          </a:p>
        </p:txBody>
      </p:sp>
    </p:spTree>
    <p:extLst>
      <p:ext uri="{BB962C8B-B14F-4D97-AF65-F5344CB8AC3E}">
        <p14:creationId xmlns:p14="http://schemas.microsoft.com/office/powerpoint/2010/main" val="34040242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en-US" altLang="tr-TR" sz="2800" dirty="0"/>
              <a:t>International Environment and Dynamics in the 1960s</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During this period, the United States experienced a relative loss of power.</a:t>
            </a:r>
          </a:p>
          <a:p>
            <a:endParaRPr lang="en-US" altLang="en-US" sz="2000" dirty="0"/>
          </a:p>
          <a:p>
            <a:r>
              <a:rPr lang="en-US" altLang="en-US" sz="2000" dirty="0"/>
              <a:t>Reasons</a:t>
            </a:r>
            <a:r>
              <a:rPr lang="en-US" altLang="en-US" sz="2000" dirty="0" smtClean="0"/>
              <a:t>:</a:t>
            </a:r>
            <a:endParaRPr lang="en-US" altLang="en-US" sz="2000" dirty="0"/>
          </a:p>
          <a:p>
            <a:pPr lvl="1"/>
            <a:r>
              <a:rPr lang="en-US" altLang="en-US" sz="2000" dirty="0"/>
              <a:t>The Vietnam debacle</a:t>
            </a:r>
            <a:r>
              <a:rPr lang="en-US" altLang="en-US" sz="2000" dirty="0" smtClean="0"/>
              <a:t>,</a:t>
            </a:r>
            <a:endParaRPr lang="en-US" altLang="en-US" sz="2000" dirty="0"/>
          </a:p>
          <a:p>
            <a:pPr lvl="1"/>
            <a:r>
              <a:rPr lang="en-US" altLang="en-US" sz="2000" dirty="0"/>
              <a:t>The collapse of the Bretton Woods System</a:t>
            </a:r>
            <a:r>
              <a:rPr lang="en-US" altLang="en-US" sz="2000" dirty="0" smtClean="0"/>
              <a:t>,</a:t>
            </a:r>
            <a:endParaRPr lang="en-US" altLang="en-US" sz="2000" dirty="0"/>
          </a:p>
          <a:p>
            <a:pPr lvl="1"/>
            <a:r>
              <a:rPr lang="en-US" altLang="en-US" sz="2000" dirty="0"/>
              <a:t>The economic rise of Germany and Japan</a:t>
            </a:r>
            <a:r>
              <a:rPr lang="en-US" altLang="en-US" sz="2000" dirty="0" smtClean="0"/>
              <a:t>,</a:t>
            </a:r>
            <a:endParaRPr lang="en-US" altLang="en-US" sz="2000" dirty="0"/>
          </a:p>
          <a:p>
            <a:pPr lvl="1"/>
            <a:r>
              <a:rPr lang="en-US" altLang="en-US" sz="2000" dirty="0"/>
              <a:t>The presidential crisis in the United States and Nixon's resignation</a:t>
            </a:r>
            <a:r>
              <a:rPr lang="en-US" altLang="en-US" sz="2000" dirty="0" smtClean="0"/>
              <a:t>,</a:t>
            </a:r>
            <a:endParaRPr lang="en-US" altLang="en-US" sz="2000" dirty="0"/>
          </a:p>
          <a:p>
            <a:pPr lvl="1"/>
            <a:r>
              <a:rPr lang="en-US" altLang="en-US" sz="2000" dirty="0"/>
              <a:t>The loss of the Shah in Iran,</a:t>
            </a:r>
          </a:p>
          <a:p>
            <a:pPr lvl="1"/>
            <a:r>
              <a:rPr lang="en-US" altLang="en-US" sz="2000" dirty="0" smtClean="0"/>
              <a:t>The </a:t>
            </a:r>
            <a:r>
              <a:rPr lang="en-US" altLang="en-US" sz="2000" dirty="0"/>
              <a:t>loss of Afghanistan to the USSR.</a:t>
            </a:r>
          </a:p>
        </p:txBody>
      </p:sp>
    </p:spTree>
    <p:extLst>
      <p:ext uri="{BB962C8B-B14F-4D97-AF65-F5344CB8AC3E}">
        <p14:creationId xmlns:p14="http://schemas.microsoft.com/office/powerpoint/2010/main" val="22839297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en-US" altLang="tr-TR" sz="2800" dirty="0"/>
              <a:t>International Environment and Dynamics in the 1960s</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During this period, the USSR gained relative power.</a:t>
            </a:r>
          </a:p>
          <a:p>
            <a:endParaRPr lang="en-US" altLang="en-US" sz="2000" dirty="0"/>
          </a:p>
          <a:p>
            <a:r>
              <a:rPr lang="tr-TR" altLang="en-US" sz="2000" dirty="0"/>
              <a:t>R</a:t>
            </a:r>
            <a:r>
              <a:rPr lang="en-US" altLang="en-US" sz="2000" dirty="0" err="1" smtClean="0"/>
              <a:t>easons</a:t>
            </a:r>
            <a:r>
              <a:rPr lang="en-US" altLang="en-US" sz="2000" dirty="0" smtClean="0"/>
              <a:t>:</a:t>
            </a:r>
            <a:endParaRPr lang="en-US" altLang="en-US" sz="2000" dirty="0"/>
          </a:p>
          <a:p>
            <a:endParaRPr lang="en-US" altLang="en-US" sz="2000" dirty="0"/>
          </a:p>
          <a:p>
            <a:pPr lvl="1"/>
            <a:r>
              <a:rPr lang="en-US" altLang="en-US" sz="2000" dirty="0"/>
              <a:t>Its economic aid to the Warsaw Pact and </a:t>
            </a:r>
            <a:r>
              <a:rPr lang="en-US" altLang="en-US" sz="2000" dirty="0" err="1"/>
              <a:t>Comecon</a:t>
            </a:r>
            <a:r>
              <a:rPr lang="en-US" altLang="en-US" sz="2000" dirty="0"/>
              <a:t>,</a:t>
            </a:r>
          </a:p>
          <a:p>
            <a:pPr lvl="1"/>
            <a:r>
              <a:rPr lang="en-US" altLang="en-US" sz="2000" dirty="0"/>
              <a:t>Its acquisition of satellite states and bases in the Middle East,</a:t>
            </a:r>
          </a:p>
          <a:p>
            <a:pPr lvl="1"/>
            <a:r>
              <a:rPr lang="en-US" altLang="en-US" sz="2000" dirty="0"/>
              <a:t>Its strengthening of its naval forces and aircraft carriers,</a:t>
            </a:r>
          </a:p>
          <a:p>
            <a:pPr lvl="1"/>
            <a:r>
              <a:rPr lang="en-US" altLang="en-US" sz="2000" dirty="0"/>
              <a:t>Its intervention in Afghanistan and its approach to the Indian Ocean.</a:t>
            </a:r>
          </a:p>
        </p:txBody>
      </p:sp>
    </p:spTree>
    <p:extLst>
      <p:ext uri="{BB962C8B-B14F-4D97-AF65-F5344CB8AC3E}">
        <p14:creationId xmlns:p14="http://schemas.microsoft.com/office/powerpoint/2010/main" val="482597122"/>
      </p:ext>
    </p:extLst>
  </p:cSld>
  <p:clrMapOvr>
    <a:masterClrMapping/>
  </p:clrMapOvr>
  <p:timing>
    <p:tnLst>
      <p:par>
        <p:cTn id="1" dur="indefinite" restart="never" nodeType="tmRoot"/>
      </p:par>
    </p:tn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705</TotalTime>
  <Words>1920</Words>
  <Application>Microsoft Office PowerPoint</Application>
  <PresentationFormat>Ekran Gösterisi (4:3)</PresentationFormat>
  <Paragraphs>154</Paragraphs>
  <Slides>28</Slides>
  <Notes>0</Notes>
  <HiddenSlides>0</HiddenSlides>
  <MMClips>0</MMClips>
  <ScaleCrop>false</ScaleCrop>
  <HeadingPairs>
    <vt:vector size="4" baseType="variant">
      <vt:variant>
        <vt:lpstr>Tema</vt:lpstr>
      </vt:variant>
      <vt:variant>
        <vt:i4>2</vt:i4>
      </vt:variant>
      <vt:variant>
        <vt:lpstr>Slayt Başlıkları</vt:lpstr>
      </vt:variant>
      <vt:variant>
        <vt:i4>28</vt:i4>
      </vt:variant>
    </vt:vector>
  </HeadingPairs>
  <TitlesOfParts>
    <vt:vector size="30" baseType="lpstr">
      <vt:lpstr>Blends</vt:lpstr>
      <vt:lpstr>1_Blends</vt:lpstr>
      <vt:lpstr>IRE … Turkish Foreign Policy</vt:lpstr>
      <vt:lpstr>Main Source for the Course Türk Dış Politikası Vol 1, 2, 3  Ed. Baskın Oran</vt:lpstr>
      <vt:lpstr>International Environment and Dynamics in the 1960s</vt:lpstr>
      <vt:lpstr>International Environment and Dynamics in the 1960s</vt:lpstr>
      <vt:lpstr>International Environment and Dynamics in the 1960s</vt:lpstr>
      <vt:lpstr>International Environment and Dynamics in the 1960s</vt:lpstr>
      <vt:lpstr>International Environment and Dynamics in the 1960s</vt:lpstr>
      <vt:lpstr>International Environment and Dynamics in the 1960s</vt:lpstr>
      <vt:lpstr>International Environment and Dynamics in the 1960s</vt:lpstr>
      <vt:lpstr>Internal Environment and Dynamics of Türkiye</vt:lpstr>
      <vt:lpstr>Internal Environment and Dynamics of Türkiye</vt:lpstr>
      <vt:lpstr>Foreign Politics of the Period</vt:lpstr>
      <vt:lpstr>Foreign Politics of the Period</vt:lpstr>
      <vt:lpstr>Foreign Politics of the Period</vt:lpstr>
      <vt:lpstr>Foreign Politics of the Period</vt:lpstr>
      <vt:lpstr>Relations with USA and NATO</vt:lpstr>
      <vt:lpstr>Relations with USA and NATO</vt:lpstr>
      <vt:lpstr>Relations with USA and NATO</vt:lpstr>
      <vt:lpstr>Relations with USA and NATO</vt:lpstr>
      <vt:lpstr>Relations with Greece</vt:lpstr>
      <vt:lpstr>Relations with Greece </vt:lpstr>
      <vt:lpstr>Relations with Greece (continental shelf) </vt:lpstr>
      <vt:lpstr>Relations with Greece (airspace problem) </vt:lpstr>
      <vt:lpstr>Relations with Greece (demilitarization of the islands)</vt:lpstr>
      <vt:lpstr>Relations with Greece (kardak island problem) </vt:lpstr>
      <vt:lpstr>Relations with USSR </vt:lpstr>
      <vt:lpstr>Relations with USSR </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Oktay</dc:creator>
  <cp:lastModifiedBy>Saffet AKKAYA</cp:lastModifiedBy>
  <cp:revision>673</cp:revision>
  <dcterms:created xsi:type="dcterms:W3CDTF">2008-12-02T19:49:26Z</dcterms:created>
  <dcterms:modified xsi:type="dcterms:W3CDTF">2025-09-18T11:29:21Z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BA730E6D28D44087A1568EC353D4B147_13</vt:lpwstr>
  </property>
  <property fmtid="{D5CDD505-2E9C-101B-9397-08002B2CF9AE}" pid="3" name="KSOProductBuildVer">
    <vt:lpwstr>1033-12.2.0.21931</vt:lpwstr>
  </property>
</Properties>
</file>