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2"/>
  </p:notesMasterIdLst>
  <p:sldIdLst>
    <p:sldId id="264" r:id="rId2"/>
    <p:sldId id="265" r:id="rId3"/>
    <p:sldId id="257" r:id="rId4"/>
    <p:sldId id="263" r:id="rId5"/>
    <p:sldId id="258" r:id="rId6"/>
    <p:sldId id="259" r:id="rId7"/>
    <p:sldId id="260" r:id="rId8"/>
    <p:sldId id="261" r:id="rId9"/>
    <p:sldId id="262" r:id="rId10"/>
    <p:sldId id="26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369" autoAdjust="0"/>
    <p:restoredTop sz="95872" autoAdjust="0"/>
  </p:normalViewPr>
  <p:slideViewPr>
    <p:cSldViewPr snapToGrid="0">
      <p:cViewPr>
        <p:scale>
          <a:sx n="79" d="100"/>
          <a:sy n="79" d="100"/>
        </p:scale>
        <p:origin x="-84" y="-3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9811041-1DAD-40AA-B621-A24E85D7490B}" type="datetimeFigureOut">
              <a:rPr lang="tr-TR" smtClean="0"/>
              <a:t>25.12.2024</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DC9E85-7CAA-40F2-89AD-E1A4A209ED3C}" type="slidenum">
              <a:rPr lang="tr-TR" smtClean="0"/>
              <a:t>‹#›</a:t>
            </a:fld>
            <a:endParaRPr lang="tr-TR"/>
          </a:p>
        </p:txBody>
      </p:sp>
    </p:spTree>
    <p:extLst>
      <p:ext uri="{BB962C8B-B14F-4D97-AF65-F5344CB8AC3E}">
        <p14:creationId xmlns:p14="http://schemas.microsoft.com/office/powerpoint/2010/main" val="38932031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tr-TR"/>
              <a:t>Asıl başlık stili için tıklatın</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61C1AA26-1C18-419D-8596-258C9E3D8812}" type="datetimeFigureOut">
              <a:rPr lang="tr-TR" smtClean="0"/>
              <a:pPr/>
              <a:t>25.12.2024</a:t>
            </a:fld>
            <a:endParaRPr lang="tr-TR"/>
          </a:p>
        </p:txBody>
      </p:sp>
      <p:sp>
        <p:nvSpPr>
          <p:cNvPr id="5" name="Footer Placeholder 4"/>
          <p:cNvSpPr>
            <a:spLocks noGrp="1"/>
          </p:cNvSpPr>
          <p:nvPr>
            <p:ph type="ftr" sz="quarter" idx="11"/>
          </p:nvPr>
        </p:nvSpPr>
        <p:spPr>
          <a:xfrm>
            <a:off x="1371600" y="4323845"/>
            <a:ext cx="6400800" cy="365125"/>
          </a:xfrm>
        </p:spPr>
        <p:txBody>
          <a:bodyPr/>
          <a:lstStyle/>
          <a:p>
            <a:endParaRPr lang="tr-TR"/>
          </a:p>
        </p:txBody>
      </p:sp>
      <p:sp>
        <p:nvSpPr>
          <p:cNvPr id="6" name="Slide Number Placeholder 5"/>
          <p:cNvSpPr>
            <a:spLocks noGrp="1"/>
          </p:cNvSpPr>
          <p:nvPr>
            <p:ph type="sldNum" sz="quarter" idx="12"/>
          </p:nvPr>
        </p:nvSpPr>
        <p:spPr>
          <a:xfrm>
            <a:off x="8077200" y="1430866"/>
            <a:ext cx="2743200" cy="365125"/>
          </a:xfrm>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2058368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61C1AA26-1C18-419D-8596-258C9E3D8812}" type="datetimeFigureOut">
              <a:rPr lang="tr-TR" smtClean="0"/>
              <a:pPr/>
              <a:t>25.12.2024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2650712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61C1AA26-1C18-419D-8596-258C9E3D8812}" type="datetimeFigureOut">
              <a:rPr lang="tr-TR" smtClean="0"/>
              <a:pPr/>
              <a:t>25.12.2024</a:t>
            </a:fld>
            <a:endParaRPr lang="tr-TR"/>
          </a:p>
        </p:txBody>
      </p:sp>
      <p:sp>
        <p:nvSpPr>
          <p:cNvPr id="6" name="Footer Placeholder 5"/>
          <p:cNvSpPr>
            <a:spLocks noGrp="1"/>
          </p:cNvSpPr>
          <p:nvPr>
            <p:ph type="ftr" sz="quarter" idx="11"/>
          </p:nvPr>
        </p:nvSpPr>
        <p:spPr>
          <a:xfrm>
            <a:off x="685800" y="379941"/>
            <a:ext cx="6991492" cy="365125"/>
          </a:xfrm>
        </p:spPr>
        <p:txBody>
          <a:bodyPr/>
          <a:lstStyle/>
          <a:p>
            <a:endParaRPr lang="tr-TR"/>
          </a:p>
        </p:txBody>
      </p:sp>
      <p:sp>
        <p:nvSpPr>
          <p:cNvPr id="7" name="Slide Number Placeholder 6"/>
          <p:cNvSpPr>
            <a:spLocks noGrp="1"/>
          </p:cNvSpPr>
          <p:nvPr>
            <p:ph type="sldNum" sz="quarter" idx="12"/>
          </p:nvPr>
        </p:nvSpPr>
        <p:spPr>
          <a:xfrm>
            <a:off x="10862452" y="381000"/>
            <a:ext cx="643748" cy="365125"/>
          </a:xfrm>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18659455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pic>
        <p:nvPicPr>
          <p:cNvPr id="11" name="Picture 10" descr="C3-HD-BTM.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tr-TR"/>
              <a:t>Asıl başlık stili için tıklatın</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61C1AA26-1C18-419D-8596-258C9E3D8812}" type="datetimeFigureOut">
              <a:rPr lang="tr-TR" smtClean="0"/>
              <a:pPr/>
              <a:t>25.12.2024</a:t>
            </a:fld>
            <a:endParaRPr lang="tr-TR"/>
          </a:p>
        </p:txBody>
      </p:sp>
      <p:sp>
        <p:nvSpPr>
          <p:cNvPr id="6" name="Footer Placeholder 5"/>
          <p:cNvSpPr>
            <a:spLocks noGrp="1"/>
          </p:cNvSpPr>
          <p:nvPr>
            <p:ph type="ftr" sz="quarter" idx="11"/>
          </p:nvPr>
        </p:nvSpPr>
        <p:spPr>
          <a:xfrm>
            <a:off x="685800" y="379941"/>
            <a:ext cx="6991492" cy="365125"/>
          </a:xfrm>
        </p:spPr>
        <p:txBody>
          <a:bodyPr/>
          <a:lstStyle/>
          <a:p>
            <a:endParaRPr lang="tr-TR"/>
          </a:p>
        </p:txBody>
      </p:sp>
      <p:sp>
        <p:nvSpPr>
          <p:cNvPr id="7" name="Slide Number Placeholder 6"/>
          <p:cNvSpPr>
            <a:spLocks noGrp="1"/>
          </p:cNvSpPr>
          <p:nvPr>
            <p:ph type="sldNum" sz="quarter" idx="12"/>
          </p:nvPr>
        </p:nvSpPr>
        <p:spPr>
          <a:xfrm>
            <a:off x="10862452" y="381000"/>
            <a:ext cx="643748" cy="365125"/>
          </a:xfrm>
        </p:spPr>
        <p:txBody>
          <a:bodyPr/>
          <a:lstStyle/>
          <a:p>
            <a:fld id="{99024933-2B0B-48AB-BEE0-77F857C9AF66}" type="slidenum">
              <a:rPr lang="tr-TR" smtClean="0"/>
              <a:pPr/>
              <a:t>‹#›</a:t>
            </a:fld>
            <a:endParaRPr lang="tr-TR"/>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561576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61C1AA26-1C18-419D-8596-258C9E3D8812}" type="datetimeFigureOut">
              <a:rPr lang="tr-TR" smtClean="0"/>
              <a:pPr/>
              <a:t>25.12.2024</a:t>
            </a:fld>
            <a:endParaRPr lang="tr-TR"/>
          </a:p>
        </p:txBody>
      </p:sp>
      <p:sp>
        <p:nvSpPr>
          <p:cNvPr id="6" name="Footer Placeholder 5"/>
          <p:cNvSpPr>
            <a:spLocks noGrp="1"/>
          </p:cNvSpPr>
          <p:nvPr>
            <p:ph type="ftr" sz="quarter" idx="11"/>
          </p:nvPr>
        </p:nvSpPr>
        <p:spPr>
          <a:xfrm>
            <a:off x="685800" y="378883"/>
            <a:ext cx="6991492" cy="365125"/>
          </a:xfrm>
        </p:spPr>
        <p:txBody>
          <a:bodyPr/>
          <a:lstStyle/>
          <a:p>
            <a:endParaRPr lang="tr-TR"/>
          </a:p>
        </p:txBody>
      </p:sp>
      <p:sp>
        <p:nvSpPr>
          <p:cNvPr id="7" name="Slide Number Placeholder 6"/>
          <p:cNvSpPr>
            <a:spLocks noGrp="1"/>
          </p:cNvSpPr>
          <p:nvPr>
            <p:ph type="sldNum" sz="quarter" idx="12"/>
          </p:nvPr>
        </p:nvSpPr>
        <p:spPr>
          <a:xfrm>
            <a:off x="10862452" y="381000"/>
            <a:ext cx="643748" cy="365125"/>
          </a:xfrm>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30499029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tr-TR"/>
              <a:t>Asıl başlık stili için tıklatın</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61C1AA26-1C18-419D-8596-258C9E3D8812}" type="datetimeFigureOut">
              <a:rPr lang="tr-TR" smtClean="0"/>
              <a:pPr/>
              <a:t>25.12.2024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29605062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tr-TR"/>
              <a:t>Asıl başlık stili için tıklatın</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61C1AA26-1C18-419D-8596-258C9E3D8812}" type="datetimeFigureOut">
              <a:rPr lang="tr-TR" smtClean="0"/>
              <a:pPr/>
              <a:t>25.12.2024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27568628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1C1AA26-1C18-419D-8596-258C9E3D8812}" type="datetimeFigureOut">
              <a:rPr lang="tr-TR" smtClean="0"/>
              <a:pPr/>
              <a:t>25.12.2024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10194744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tr-TR"/>
              <a:t>Asıl başlık stili için tıklatın</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61C1AA26-1C18-419D-8596-258C9E3D8812}" type="datetimeFigureOut">
              <a:rPr lang="tr-TR" smtClean="0"/>
              <a:pPr/>
              <a:t>25.12.2024</a:t>
            </a:fld>
            <a:endParaRPr lang="tr-TR"/>
          </a:p>
        </p:txBody>
      </p:sp>
      <p:sp>
        <p:nvSpPr>
          <p:cNvPr id="5" name="Footer Placeholder 4"/>
          <p:cNvSpPr>
            <a:spLocks noGrp="1"/>
          </p:cNvSpPr>
          <p:nvPr>
            <p:ph type="ftr" sz="quarter" idx="11"/>
          </p:nvPr>
        </p:nvSpPr>
        <p:spPr>
          <a:xfrm>
            <a:off x="685800" y="381000"/>
            <a:ext cx="6991492" cy="365125"/>
          </a:xfrm>
        </p:spPr>
        <p:txBody>
          <a:bodyPr/>
          <a:lstStyle/>
          <a:p>
            <a:endParaRPr lang="tr-TR"/>
          </a:p>
        </p:txBody>
      </p:sp>
      <p:sp>
        <p:nvSpPr>
          <p:cNvPr id="6" name="Slide Number Placeholder 5"/>
          <p:cNvSpPr>
            <a:spLocks noGrp="1"/>
          </p:cNvSpPr>
          <p:nvPr>
            <p:ph type="sldNum" sz="quarter" idx="12"/>
          </p:nvPr>
        </p:nvSpPr>
        <p:spPr>
          <a:xfrm>
            <a:off x="10862452" y="381000"/>
            <a:ext cx="643748" cy="365125"/>
          </a:xfrm>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4069798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1C1AA26-1C18-419D-8596-258C9E3D8812}" type="datetimeFigureOut">
              <a:rPr lang="tr-TR" smtClean="0"/>
              <a:pPr/>
              <a:t>25.12.2024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1659284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tr-TR"/>
              <a:t>Asıl başlık stili için tıklatın</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61C1AA26-1C18-419D-8596-258C9E3D8812}" type="datetimeFigureOut">
              <a:rPr lang="tr-TR" smtClean="0"/>
              <a:pPr/>
              <a:t>25.12.2024</a:t>
            </a:fld>
            <a:endParaRPr lang="tr-TR"/>
          </a:p>
        </p:txBody>
      </p:sp>
      <p:sp>
        <p:nvSpPr>
          <p:cNvPr id="5" name="Footer Placeholder 4"/>
          <p:cNvSpPr>
            <a:spLocks noGrp="1"/>
          </p:cNvSpPr>
          <p:nvPr>
            <p:ph type="ftr" sz="quarter" idx="11"/>
          </p:nvPr>
        </p:nvSpPr>
        <p:spPr>
          <a:xfrm>
            <a:off x="685800" y="381001"/>
            <a:ext cx="6991492" cy="364065"/>
          </a:xfrm>
        </p:spPr>
        <p:txBody>
          <a:bodyPr/>
          <a:lstStyle/>
          <a:p>
            <a:endParaRPr lang="tr-TR"/>
          </a:p>
        </p:txBody>
      </p:sp>
      <p:sp>
        <p:nvSpPr>
          <p:cNvPr id="6" name="Slide Number Placeholder 5"/>
          <p:cNvSpPr>
            <a:spLocks noGrp="1"/>
          </p:cNvSpPr>
          <p:nvPr>
            <p:ph type="sldNum" sz="quarter" idx="12"/>
          </p:nvPr>
        </p:nvSpPr>
        <p:spPr>
          <a:xfrm>
            <a:off x="10862452" y="381000"/>
            <a:ext cx="643748" cy="365125"/>
          </a:xfrm>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57271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61C1AA26-1C18-419D-8596-258C9E3D8812}" type="datetimeFigureOut">
              <a:rPr lang="tr-TR" smtClean="0"/>
              <a:pPr/>
              <a:t>25.12.2024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4077734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685800" y="3132666"/>
            <a:ext cx="5311775" cy="3086019"/>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172200" y="3132666"/>
            <a:ext cx="5334000" cy="3086019"/>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61C1AA26-1C18-419D-8596-258C9E3D8812}" type="datetimeFigureOut">
              <a:rPr lang="tr-TR" smtClean="0"/>
              <a:pPr/>
              <a:t>25.12.2024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2563267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61C1AA26-1C18-419D-8596-258C9E3D8812}" type="datetimeFigureOut">
              <a:rPr lang="tr-TR" smtClean="0"/>
              <a:pPr/>
              <a:t>25.12.2024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1590250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C1AA26-1C18-419D-8596-258C9E3D8812}" type="datetimeFigureOut">
              <a:rPr lang="tr-TR" smtClean="0"/>
              <a:pPr/>
              <a:t>25.12.2024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1135341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tr-TR"/>
              <a:t>Asıl başlık stili için tıklatın</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61C1AA26-1C18-419D-8596-258C9E3D8812}" type="datetimeFigureOut">
              <a:rPr lang="tr-TR" smtClean="0"/>
              <a:pPr/>
              <a:t>25.12.2024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75717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61C1AA26-1C18-419D-8596-258C9E3D8812}" type="datetimeFigureOut">
              <a:rPr lang="tr-TR" smtClean="0"/>
              <a:pPr/>
              <a:t>25.12.2024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9024933-2B0B-48AB-BEE0-77F857C9AF66}" type="slidenum">
              <a:rPr lang="tr-TR" smtClean="0"/>
              <a:pPr/>
              <a:t>‹#›</a:t>
            </a:fld>
            <a:endParaRPr lang="tr-TR"/>
          </a:p>
        </p:txBody>
      </p:sp>
    </p:spTree>
    <p:extLst>
      <p:ext uri="{BB962C8B-B14F-4D97-AF65-F5344CB8AC3E}">
        <p14:creationId xmlns:p14="http://schemas.microsoft.com/office/powerpoint/2010/main" val="3379675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3-HD-TOP.png"/>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1C1AA26-1C18-419D-8596-258C9E3D8812}" type="datetimeFigureOut">
              <a:rPr lang="tr-TR" smtClean="0"/>
              <a:pPr/>
              <a:t>25.12.2024</a:t>
            </a:fld>
            <a:endParaRPr lang="tr-TR"/>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9024933-2B0B-48AB-BEE0-77F857C9AF66}" type="slidenum">
              <a:rPr lang="tr-TR" smtClean="0"/>
              <a:pPr/>
              <a:t>‹#›</a:t>
            </a:fld>
            <a:endParaRPr lang="tr-TR"/>
          </a:p>
        </p:txBody>
      </p:sp>
    </p:spTree>
    <p:extLst>
      <p:ext uri="{BB962C8B-B14F-4D97-AF65-F5344CB8AC3E}">
        <p14:creationId xmlns:p14="http://schemas.microsoft.com/office/powerpoint/2010/main" val="127376809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5800" y="1750424"/>
            <a:ext cx="10820400" cy="4468262"/>
          </a:xfrm>
        </p:spPr>
        <p:txBody>
          <a:bodyPr>
            <a:normAutofit/>
          </a:bodyPr>
          <a:lstStyle/>
          <a:p>
            <a:pPr marL="0" indent="0" algn="ctr">
              <a:buNone/>
            </a:pPr>
            <a:r>
              <a:rPr lang="tr-TR" sz="2800" b="1" dirty="0">
                <a:latin typeface="Arial" pitchFamily="34" charset="0"/>
                <a:cs typeface="Arial" pitchFamily="34" charset="0"/>
              </a:rPr>
              <a:t>GÖRÜŞMENİN YAPILMASI</a:t>
            </a:r>
          </a:p>
          <a:p>
            <a:pPr marL="0" indent="0" algn="ctr">
              <a:buNone/>
            </a:pPr>
            <a:endParaRPr lang="tr-TR" sz="2800" b="1" dirty="0">
              <a:latin typeface="Arial" pitchFamily="34" charset="0"/>
              <a:cs typeface="Arial" pitchFamily="34" charset="0"/>
            </a:endParaRPr>
          </a:p>
          <a:p>
            <a:pPr algn="just">
              <a:buFont typeface="Wingdings" pitchFamily="2" charset="2"/>
              <a:buChar char="v"/>
            </a:pPr>
            <a:r>
              <a:rPr lang="tr-TR" sz="2800" dirty="0">
                <a:latin typeface="Arial" pitchFamily="34" charset="0"/>
                <a:cs typeface="Arial" pitchFamily="34" charset="0"/>
              </a:rPr>
              <a:t>Görüşme süreci içinde, soruların hazırlanması kadar, görüşmenin yapılması da oldukça önemli bir boyut olarak karşımıza çıkar. İstenen sonuca ulaşılabilmesi için bu iki boyut arasındaki koordinasyonun da en iyi şekilde sağlanması gerekir. </a:t>
            </a:r>
          </a:p>
        </p:txBody>
      </p:sp>
    </p:spTree>
    <p:extLst>
      <p:ext uri="{BB962C8B-B14F-4D97-AF65-F5344CB8AC3E}">
        <p14:creationId xmlns:p14="http://schemas.microsoft.com/office/powerpoint/2010/main" val="2510955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A73F38D9-FD52-1D4A-8397-D6E25DF9CC11}"/>
              </a:ext>
            </a:extLst>
          </p:cNvPr>
          <p:cNvSpPr>
            <a:spLocks noGrp="1"/>
          </p:cNvSpPr>
          <p:nvPr>
            <p:ph type="title"/>
          </p:nvPr>
        </p:nvSpPr>
        <p:spPr/>
        <p:txBody>
          <a:bodyPr/>
          <a:lstStyle/>
          <a:p>
            <a:r>
              <a:rPr lang="tr-TR" dirty="0"/>
              <a:t>Kaynakça</a:t>
            </a:r>
          </a:p>
        </p:txBody>
      </p:sp>
      <p:graphicFrame>
        <p:nvGraphicFramePr>
          <p:cNvPr id="4" name="İçerik Yer Tutucusu 3">
            <a:extLst>
              <a:ext uri="{FF2B5EF4-FFF2-40B4-BE49-F238E27FC236}">
                <a16:creationId xmlns:a16="http://schemas.microsoft.com/office/drawing/2014/main" xmlns="" id="{49990D7B-38A1-F949-ABB8-32C58B7798C3}"/>
              </a:ext>
            </a:extLst>
          </p:cNvPr>
          <p:cNvGraphicFramePr>
            <a:graphicFrameLocks noGrp="1"/>
          </p:cNvGraphicFramePr>
          <p:nvPr>
            <p:ph idx="1"/>
          </p:nvPr>
        </p:nvGraphicFramePr>
        <p:xfrm>
          <a:off x="1738488" y="3142950"/>
          <a:ext cx="8715023" cy="1325880"/>
        </p:xfrm>
        <a:graphic>
          <a:graphicData uri="http://schemas.openxmlformats.org/drawingml/2006/table">
            <a:tbl>
              <a:tblPr/>
              <a:tblGrid>
                <a:gridCol w="8715023">
                  <a:extLst>
                    <a:ext uri="{9D8B030D-6E8A-4147-A177-3AD203B41FA5}">
                      <a16:colId xmlns:a16="http://schemas.microsoft.com/office/drawing/2014/main" xmlns="" val="832381623"/>
                    </a:ext>
                  </a:extLst>
                </a:gridCol>
              </a:tblGrid>
              <a:tr h="0">
                <a:tc>
                  <a:txBody>
                    <a:bodyPr/>
                    <a:lstStyle/>
                    <a:p>
                      <a:r>
                        <a:rPr lang="tr-TR">
                          <a:effectLst/>
                        </a:rPr>
                        <a:t>Özgüven, İ. 1994. Psikolojik Testler. Yeni Doğuş Matbaası, Ankara.</a:t>
                      </a:r>
                    </a:p>
                  </a:txBody>
                  <a:tcPr marL="19050" marR="19050" marT="47625" marB="28575">
                    <a:lnL w="9525" cap="flat" cmpd="sng" algn="ctr">
                      <a:solidFill>
                        <a:srgbClr val="EEEEEE"/>
                      </a:solidFill>
                      <a:prstDash val="solid"/>
                      <a:round/>
                      <a:headEnd type="none" w="med" len="med"/>
                      <a:tailEnd type="none" w="med" len="med"/>
                    </a:lnL>
                    <a:lnR w="9525" cap="flat" cmpd="sng" algn="ctr">
                      <a:solidFill>
                        <a:srgbClr val="EEEEEE"/>
                      </a:solidFill>
                      <a:prstDash val="solid"/>
                      <a:round/>
                      <a:headEnd type="none" w="med" len="med"/>
                      <a:tailEnd type="none" w="med" len="med"/>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xmlns="" val="1666629598"/>
                  </a:ext>
                </a:extLst>
              </a:tr>
              <a:tr h="0">
                <a:tc>
                  <a:txBody>
                    <a:bodyPr/>
                    <a:lstStyle/>
                    <a:p>
                      <a:r>
                        <a:rPr lang="tr-TR">
                          <a:effectLst/>
                        </a:rPr>
                        <a:t>Özgüven, İ. 2004. Görüşme İlke ve Teknikleri. PDREM Yayınları, Ankara.</a:t>
                      </a:r>
                    </a:p>
                  </a:txBody>
                  <a:tcPr marL="19050" marR="19050" marT="47625" marB="28575">
                    <a:lnL w="9525" cap="flat" cmpd="sng" algn="ctr">
                      <a:solidFill>
                        <a:srgbClr val="EEEEEE"/>
                      </a:solidFill>
                      <a:prstDash val="solid"/>
                      <a:round/>
                      <a:headEnd type="none" w="med" len="med"/>
                      <a:tailEnd type="none" w="med" len="med"/>
                    </a:lnL>
                    <a:lnR w="9525" cap="flat" cmpd="sng" algn="ctr">
                      <a:solidFill>
                        <a:srgbClr val="EEEEEE"/>
                      </a:solidFill>
                      <a:prstDash val="solid"/>
                      <a:round/>
                      <a:headEnd type="none" w="med" len="med"/>
                      <a:tailEnd type="none" w="med" len="med"/>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xmlns="" val="526891280"/>
                  </a:ext>
                </a:extLst>
              </a:tr>
              <a:tr h="0">
                <a:tc>
                  <a:txBody>
                    <a:bodyPr/>
                    <a:lstStyle/>
                    <a:p>
                      <a:r>
                        <a:rPr lang="tr-TR" dirty="0">
                          <a:effectLst/>
                        </a:rPr>
                        <a:t>Tanaydı, Z. ve Demiral, Ö. 1990. Çocukları Tanıma Ölçme ve Değerlendirme. G.Ü. Mesleki Eğitim Fakültesi Yayınları, Ankara</a:t>
                      </a:r>
                    </a:p>
                  </a:txBody>
                  <a:tcPr marL="19050" marR="19050" marT="47625" marB="28575">
                    <a:lnL w="9525" cap="flat" cmpd="sng" algn="ctr">
                      <a:solidFill>
                        <a:srgbClr val="EEEEEE"/>
                      </a:solidFill>
                      <a:prstDash val="solid"/>
                      <a:round/>
                      <a:headEnd type="none" w="med" len="med"/>
                      <a:tailEnd type="none" w="med" len="med"/>
                    </a:lnL>
                    <a:lnR w="9525" cap="flat" cmpd="sng" algn="ctr">
                      <a:solidFill>
                        <a:srgbClr val="EEEEEE"/>
                      </a:solidFill>
                      <a:prstDash val="solid"/>
                      <a:round/>
                      <a:headEnd type="none" w="med" len="med"/>
                      <a:tailEnd type="none" w="med" len="med"/>
                    </a:lnR>
                    <a:lnT w="9525" cap="flat" cmpd="sng" algn="ctr">
                      <a:solidFill>
                        <a:srgbClr val="EEEEEE"/>
                      </a:solidFill>
                      <a:prstDash val="solid"/>
                      <a:round/>
                      <a:headEnd type="none" w="med" len="med"/>
                      <a:tailEnd type="none" w="med" len="med"/>
                    </a:lnT>
                    <a:lnB w="9525"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xmlns="" val="1039807652"/>
                  </a:ext>
                </a:extLst>
              </a:tr>
            </a:tbl>
          </a:graphicData>
        </a:graphic>
      </p:graphicFrame>
      <p:sp>
        <p:nvSpPr>
          <p:cNvPr id="5" name="Rectangle 1">
            <a:extLst>
              <a:ext uri="{FF2B5EF4-FFF2-40B4-BE49-F238E27FC236}">
                <a16:creationId xmlns:a16="http://schemas.microsoft.com/office/drawing/2014/main" xmlns="" id="{7550F0B2-1B58-814C-827E-F181DDA41257}"/>
              </a:ext>
            </a:extLst>
          </p:cNvPr>
          <p:cNvSpPr>
            <a:spLocks noChangeArrowheads="1"/>
          </p:cNvSpPr>
          <p:nvPr/>
        </p:nvSpPr>
        <p:spPr bwMode="auto">
          <a:xfrm>
            <a:off x="-2541533" y="-311876"/>
            <a:ext cx="1645314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tr-TR" altLang="tr-TR" sz="1800" b="0" i="0" u="none" strike="noStrike" cap="none" normalizeH="0" baseline="0">
                <a:ln>
                  <a:noFill/>
                </a:ln>
                <a:solidFill>
                  <a:schemeClr val="tx1"/>
                </a:solidFill>
                <a:effectLst/>
                <a:latin typeface="Arial" panose="020B0604020202020204" pitchFamily="34" charset="0"/>
              </a:rPr>
              <a:t/>
            </a:r>
            <a:br>
              <a:rPr kumimoji="0" lang="tr-TR" altLang="tr-TR" sz="1800" b="0" i="0" u="none" strike="noStrike" cap="none" normalizeH="0" baseline="0">
                <a:ln>
                  <a:noFill/>
                </a:ln>
                <a:solidFill>
                  <a:schemeClr val="tx1"/>
                </a:solidFill>
                <a:effectLst/>
                <a:latin typeface="Arial" panose="020B0604020202020204" pitchFamily="34" charset="0"/>
              </a:rPr>
            </a:br>
            <a:endParaRPr kumimoji="0" lang="tr-TR" altLang="tr-TR"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07031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5800" y="1685109"/>
            <a:ext cx="10820400" cy="4024125"/>
          </a:xfrm>
        </p:spPr>
        <p:txBody>
          <a:bodyPr>
            <a:normAutofit/>
          </a:bodyPr>
          <a:lstStyle/>
          <a:p>
            <a:pPr marL="0" indent="0" algn="just">
              <a:buNone/>
            </a:pPr>
            <a:r>
              <a:rPr lang="tr-TR" sz="2800" dirty="0">
                <a:latin typeface="Arial" pitchFamily="34" charset="0"/>
                <a:cs typeface="Arial" pitchFamily="34" charset="0"/>
              </a:rPr>
              <a:t>Görüşmenin başarıya ulaşabilmesi, büyük ölçüde, kaynak kişinin yeterince güdülenmesi ile soruların, içerik ve biçim yönünden, bir örnekliğinin korunabilmesine ve iyi bir kayıt sisteminin geliştirilmesine bağlıdır. </a:t>
            </a:r>
          </a:p>
          <a:p>
            <a:pPr marL="0" indent="0" algn="just">
              <a:buNone/>
            </a:pPr>
            <a:r>
              <a:rPr lang="tr-TR" sz="2800" dirty="0">
                <a:latin typeface="Arial" pitchFamily="34" charset="0"/>
                <a:cs typeface="Arial" pitchFamily="34" charset="0"/>
              </a:rPr>
              <a:t>Bu ise, rahat bir görüşme yeri de dahil olmak üzere, fizik ve psikolojik hazırlıkları gerektirir. </a:t>
            </a:r>
          </a:p>
          <a:p>
            <a:pPr marL="0" indent="0" algn="just">
              <a:buNone/>
            </a:pPr>
            <a:endParaRPr lang="tr-TR" sz="2800" dirty="0">
              <a:latin typeface="Arial" pitchFamily="34" charset="0"/>
              <a:cs typeface="Arial" pitchFamily="34" charset="0"/>
            </a:endParaRPr>
          </a:p>
        </p:txBody>
      </p:sp>
    </p:spTree>
    <p:extLst>
      <p:ext uri="{BB962C8B-B14F-4D97-AF65-F5344CB8AC3E}">
        <p14:creationId xmlns:p14="http://schemas.microsoft.com/office/powerpoint/2010/main" val="312258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9674" y="648464"/>
            <a:ext cx="8610600" cy="1293028"/>
          </a:xfrm>
        </p:spPr>
        <p:txBody>
          <a:bodyPr>
            <a:normAutofit/>
          </a:bodyPr>
          <a:lstStyle/>
          <a:p>
            <a:r>
              <a:rPr lang="tr-TR" sz="2800" b="1" dirty="0">
                <a:latin typeface="Arial" panose="020B0604020202020204" pitchFamily="34" charset="0"/>
                <a:cs typeface="Arial" panose="020B0604020202020204" pitchFamily="34" charset="0"/>
              </a:rPr>
              <a:t>GÖRÜŞMEDE İLKE VE TUTUMLAR</a:t>
            </a:r>
          </a:p>
        </p:txBody>
      </p:sp>
      <p:sp>
        <p:nvSpPr>
          <p:cNvPr id="3" name="İçerik Yer Tutucusu 2"/>
          <p:cNvSpPr>
            <a:spLocks noGrp="1"/>
          </p:cNvSpPr>
          <p:nvPr>
            <p:ph idx="1"/>
          </p:nvPr>
        </p:nvSpPr>
        <p:spPr/>
        <p:txBody>
          <a:bodyPr>
            <a:normAutofit/>
          </a:bodyPr>
          <a:lstStyle/>
          <a:p>
            <a:pPr algn="just">
              <a:buFont typeface="Wingdings" panose="05000000000000000000" pitchFamily="2" charset="2"/>
              <a:buChar char="v"/>
            </a:pPr>
            <a:r>
              <a:rPr lang="tr-TR" sz="2800" dirty="0">
                <a:latin typeface="Arial" panose="020B0604020202020204" pitchFamily="34" charset="0"/>
                <a:cs typeface="Arial" panose="020B0604020202020204" pitchFamily="34" charset="0"/>
              </a:rPr>
              <a:t> Görüşme sürecinin daha etkili ve verimli hale getirilmesi için dikkat edilmesi gereken ilkeler ve süreçler şu şekilde sıralanabilir;</a:t>
            </a:r>
          </a:p>
          <a:p>
            <a:pPr algn="just">
              <a:buFont typeface="Wingdings" panose="05000000000000000000" pitchFamily="2" charset="2"/>
              <a:buChar char="v"/>
            </a:pPr>
            <a:endParaRPr lang="tr-TR" sz="2800" dirty="0">
              <a:latin typeface="Arial" panose="020B0604020202020204" pitchFamily="34" charset="0"/>
              <a:cs typeface="Arial" panose="020B0604020202020204" pitchFamily="34" charset="0"/>
            </a:endParaRPr>
          </a:p>
          <a:p>
            <a:pPr marL="514350" indent="-514350" algn="just">
              <a:buFont typeface="+mj-lt"/>
              <a:buAutoNum type="arabicPeriod"/>
            </a:pPr>
            <a:r>
              <a:rPr lang="tr-TR" sz="2800" dirty="0">
                <a:latin typeface="Arial" panose="020B0604020202020204" pitchFamily="34" charset="0"/>
                <a:cs typeface="Arial" panose="020B0604020202020204" pitchFamily="34" charset="0"/>
              </a:rPr>
              <a:t> Görüşme sorularını sorarken akışa göre gerekli değişiklikleri yapma</a:t>
            </a:r>
          </a:p>
          <a:p>
            <a:pPr marL="514350" indent="-514350" algn="just">
              <a:buFont typeface="+mj-lt"/>
              <a:buAutoNum type="arabicPeriod"/>
            </a:pPr>
            <a:r>
              <a:rPr lang="tr-TR" sz="2800" dirty="0">
                <a:latin typeface="Arial" panose="020B0604020202020204" pitchFamily="34" charset="0"/>
                <a:cs typeface="Arial" panose="020B0604020202020204" pitchFamily="34" charset="0"/>
              </a:rPr>
              <a:t> Soruları konuşma tarzında sorma</a:t>
            </a:r>
          </a:p>
          <a:p>
            <a:pPr marL="514350" indent="-514350" algn="just">
              <a:buFont typeface="+mj-lt"/>
              <a:buAutoNum type="arabicPeriod"/>
            </a:pPr>
            <a:r>
              <a:rPr lang="tr-TR" sz="2800" dirty="0">
                <a:latin typeface="Arial" panose="020B0604020202020204" pitchFamily="34" charset="0"/>
                <a:cs typeface="Arial" panose="020B0604020202020204" pitchFamily="34" charset="0"/>
              </a:rPr>
              <a:t> Teşvik edici olma ve geri bildirimde bulunma</a:t>
            </a:r>
          </a:p>
          <a:p>
            <a:pPr marL="514350" indent="-514350" algn="just">
              <a:buFont typeface="+mj-lt"/>
              <a:buAutoNum type="arabicPeriod"/>
            </a:pPr>
            <a:r>
              <a:rPr lang="tr-TR" sz="2800" dirty="0">
                <a:latin typeface="Arial" panose="020B0604020202020204" pitchFamily="34" charset="0"/>
                <a:cs typeface="Arial" panose="020B0604020202020204" pitchFamily="34" charset="0"/>
              </a:rPr>
              <a:t> Görüşme sürecini kontrol etme</a:t>
            </a:r>
          </a:p>
        </p:txBody>
      </p:sp>
    </p:spTree>
    <p:extLst>
      <p:ext uri="{BB962C8B-B14F-4D97-AF65-F5344CB8AC3E}">
        <p14:creationId xmlns:p14="http://schemas.microsoft.com/office/powerpoint/2010/main" val="3422134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r>
              <a:rPr lang="tr-TR" sz="2800" dirty="0">
                <a:latin typeface="Arial" pitchFamily="34" charset="0"/>
                <a:cs typeface="Arial" panose="020B0604020202020204" pitchFamily="34" charset="0"/>
              </a:rPr>
              <a:t>4.Görüşme sürecini kontrol etme</a:t>
            </a:r>
          </a:p>
          <a:p>
            <a:pPr algn="just"/>
            <a:r>
              <a:rPr lang="tr-TR" sz="2800" dirty="0">
                <a:latin typeface="Arial" pitchFamily="34" charset="0"/>
                <a:cs typeface="Arial" panose="020B0604020202020204" pitchFamily="34" charset="0"/>
              </a:rPr>
              <a:t>Görüşme ile ulaşılmak istenen amacın farkında olma ve verilen yanıtların görüşme amacına uygun olup olmadığına dikkat etme,</a:t>
            </a:r>
          </a:p>
          <a:p>
            <a:pPr algn="just"/>
            <a:r>
              <a:rPr lang="tr-TR" sz="2800" dirty="0">
                <a:latin typeface="Arial" pitchFamily="34" charset="0"/>
                <a:cs typeface="Arial" panose="020B0604020202020204" pitchFamily="34" charset="0"/>
              </a:rPr>
              <a:t>Görüşmenin amacına uygun sorular sorma, </a:t>
            </a:r>
          </a:p>
          <a:p>
            <a:pPr algn="just"/>
            <a:r>
              <a:rPr lang="tr-TR" sz="2800" dirty="0">
                <a:latin typeface="Arial" pitchFamily="34" charset="0"/>
                <a:cs typeface="Arial" panose="020B0604020202020204" pitchFamily="34" charset="0"/>
              </a:rPr>
              <a:t>Görüşülen bireye, verilen yanıtlarla ilgili geri bildirimde bulunma.</a:t>
            </a:r>
          </a:p>
          <a:p>
            <a:pPr marL="0" indent="0" algn="just">
              <a:buNone/>
            </a:pPr>
            <a:r>
              <a:rPr lang="tr-TR" sz="2800" dirty="0">
                <a:latin typeface="Arial" pitchFamily="34" charset="0"/>
                <a:cs typeface="Arial" panose="020B0604020202020204" pitchFamily="34" charset="0"/>
              </a:rPr>
              <a:t>5.Yansız ve empatik olma </a:t>
            </a:r>
          </a:p>
        </p:txBody>
      </p:sp>
    </p:spTree>
    <p:extLst>
      <p:ext uri="{BB962C8B-B14F-4D97-AF65-F5344CB8AC3E}">
        <p14:creationId xmlns:p14="http://schemas.microsoft.com/office/powerpoint/2010/main" val="9893317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43213" y="1618323"/>
            <a:ext cx="10820400" cy="5094882"/>
          </a:xfrm>
        </p:spPr>
        <p:txBody>
          <a:bodyPr>
            <a:normAutofit/>
          </a:bodyPr>
          <a:lstStyle/>
          <a:p>
            <a:pPr marL="514350" indent="-514350" algn="just">
              <a:buFont typeface="+mj-lt"/>
              <a:buAutoNum type="arabicPeriod"/>
            </a:pPr>
            <a:r>
              <a:rPr lang="tr-TR" sz="2800" u="sng" dirty="0">
                <a:latin typeface="Arial" panose="020B0604020202020204" pitchFamily="34" charset="0"/>
                <a:cs typeface="Arial" panose="020B0604020202020204" pitchFamily="34" charset="0"/>
              </a:rPr>
              <a:t>Görüşme sorularını sorarken akışa göre gerekli değişiklikleri yapma</a:t>
            </a:r>
          </a:p>
          <a:p>
            <a:pPr marL="514350" indent="-514350" algn="just">
              <a:buFont typeface="+mj-lt"/>
              <a:buAutoNum type="arabicPeriod"/>
            </a:pPr>
            <a:endParaRPr lang="tr-TR" sz="2800" dirty="0">
              <a:latin typeface="Arial" panose="020B0604020202020204" pitchFamily="34" charset="0"/>
              <a:cs typeface="Arial" panose="020B0604020202020204" pitchFamily="34" charset="0"/>
            </a:endParaRPr>
          </a:p>
          <a:p>
            <a:pPr algn="just">
              <a:buFont typeface="Wingdings" panose="05000000000000000000" pitchFamily="2" charset="2"/>
              <a:buChar char="v"/>
            </a:pPr>
            <a:r>
              <a:rPr lang="tr-TR" sz="2800" dirty="0">
                <a:latin typeface="Arial" panose="020B0604020202020204" pitchFamily="34" charset="0"/>
                <a:cs typeface="Arial" panose="020B0604020202020204" pitchFamily="34" charset="0"/>
              </a:rPr>
              <a:t> Görüşme sorularının sorulmasında, görüşme formundaki sıranın aynen takip edilmesi her zaman gerekmeyebilir.</a:t>
            </a:r>
          </a:p>
          <a:p>
            <a:pPr algn="just">
              <a:buFont typeface="Wingdings" panose="05000000000000000000" pitchFamily="2" charset="2"/>
              <a:buChar char="v"/>
            </a:pPr>
            <a:endParaRPr lang="tr-TR" sz="2800" dirty="0">
              <a:latin typeface="Arial" panose="020B0604020202020204" pitchFamily="34" charset="0"/>
              <a:cs typeface="Arial" panose="020B0604020202020204" pitchFamily="34" charset="0"/>
            </a:endParaRPr>
          </a:p>
          <a:p>
            <a:pPr algn="just">
              <a:buFont typeface="Wingdings" panose="05000000000000000000" pitchFamily="2" charset="2"/>
              <a:buChar char="v"/>
            </a:pPr>
            <a:r>
              <a:rPr lang="tr-TR" sz="2800" dirty="0">
                <a:latin typeface="Arial" panose="020B0604020202020204" pitchFamily="34" charset="0"/>
                <a:cs typeface="Arial" panose="020B0604020202020204" pitchFamily="34" charset="0"/>
              </a:rPr>
              <a:t> Görüşmede amaç, araştırma sorularına yönelik olarak ayrıntılı ve derinlemesine bilgi toplamaktır.</a:t>
            </a:r>
          </a:p>
          <a:p>
            <a:pPr marL="0" indent="0" algn="just">
              <a:buNone/>
            </a:pPr>
            <a:endParaRPr lang="tr-T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63782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1405" y="1589252"/>
            <a:ext cx="10820400" cy="5017610"/>
          </a:xfrm>
        </p:spPr>
        <p:txBody>
          <a:bodyPr>
            <a:normAutofit/>
          </a:bodyPr>
          <a:lstStyle/>
          <a:p>
            <a:pPr marL="514350" indent="-514350" algn="just">
              <a:buFont typeface="+mj-lt"/>
              <a:buAutoNum type="arabicPeriod" startAt="2"/>
            </a:pPr>
            <a:r>
              <a:rPr lang="tr-TR" sz="2800" u="sng" dirty="0">
                <a:latin typeface="Arial" panose="020B0604020202020204" pitchFamily="34" charset="0"/>
                <a:cs typeface="Arial" panose="020B0604020202020204" pitchFamily="34" charset="0"/>
              </a:rPr>
              <a:t>Soruları konuşma tarzında sorma</a:t>
            </a:r>
            <a:endParaRPr lang="tr-TR" sz="2600" u="sng" dirty="0">
              <a:latin typeface="Arial" panose="020B0604020202020204" pitchFamily="34" charset="0"/>
              <a:cs typeface="Arial" panose="020B0604020202020204" pitchFamily="34" charset="0"/>
            </a:endParaRPr>
          </a:p>
          <a:p>
            <a:pPr marL="0" indent="0" algn="just">
              <a:buNone/>
            </a:pPr>
            <a:endParaRPr lang="tr-TR" sz="2800" u="sng" dirty="0">
              <a:latin typeface="Arial" panose="020B0604020202020204" pitchFamily="34" charset="0"/>
              <a:cs typeface="Arial" panose="020B0604020202020204" pitchFamily="34" charset="0"/>
            </a:endParaRPr>
          </a:p>
          <a:p>
            <a:pPr algn="just">
              <a:buFont typeface="Wingdings" panose="05000000000000000000" pitchFamily="2" charset="2"/>
              <a:buChar char="v"/>
            </a:pPr>
            <a:r>
              <a:rPr lang="tr-TR" sz="2800" dirty="0">
                <a:latin typeface="Arial" panose="020B0604020202020204" pitchFamily="34" charset="0"/>
                <a:cs typeface="Arial" panose="020B0604020202020204" pitchFamily="34" charset="0"/>
              </a:rPr>
              <a:t> Sorulan sorular sorgulayıcı bir tutumla değil, bilgi vermeye ‘davet edici’ bir konuşma tarzında sorulmalıdır.</a:t>
            </a:r>
          </a:p>
          <a:p>
            <a:pPr algn="just">
              <a:buFont typeface="Wingdings" panose="05000000000000000000" pitchFamily="2" charset="2"/>
              <a:buChar char="v"/>
            </a:pPr>
            <a:endParaRPr lang="tr-TR" sz="2800" dirty="0">
              <a:latin typeface="Arial" panose="020B0604020202020204" pitchFamily="34" charset="0"/>
              <a:cs typeface="Arial" panose="020B0604020202020204" pitchFamily="34" charset="0"/>
            </a:endParaRPr>
          </a:p>
          <a:p>
            <a:pPr algn="just">
              <a:buFont typeface="Wingdings" panose="05000000000000000000" pitchFamily="2" charset="2"/>
              <a:buChar char="v"/>
            </a:pPr>
            <a:r>
              <a:rPr lang="tr-TR" sz="2800" dirty="0">
                <a:latin typeface="Arial" panose="020B0604020202020204" pitchFamily="34" charset="0"/>
                <a:cs typeface="Arial" panose="020B0604020202020204" pitchFamily="34" charset="0"/>
              </a:rPr>
              <a:t> Görüşme sorularının görüşme formundan okunması yerine, göz teması sağlanarak günlük dilde ifade edilmesi, görüşmenin daha rahat geçmesine ve görüşmecinin görüşülen birey ile daha etkili bir iletişim kurmasına yardımcı olacaktır. </a:t>
            </a:r>
          </a:p>
        </p:txBody>
      </p:sp>
    </p:spTree>
    <p:extLst>
      <p:ext uri="{BB962C8B-B14F-4D97-AF65-F5344CB8AC3E}">
        <p14:creationId xmlns:p14="http://schemas.microsoft.com/office/powerpoint/2010/main" val="18261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59858" y="1311806"/>
            <a:ext cx="10820400" cy="4866403"/>
          </a:xfrm>
        </p:spPr>
        <p:txBody>
          <a:bodyPr>
            <a:normAutofit/>
          </a:bodyPr>
          <a:lstStyle/>
          <a:p>
            <a:pPr marL="514350" indent="-514350" algn="just">
              <a:buFont typeface="+mj-lt"/>
              <a:buAutoNum type="arabicPeriod" startAt="3"/>
            </a:pPr>
            <a:r>
              <a:rPr lang="tr-TR" sz="2800" u="sng" dirty="0">
                <a:latin typeface="Arial" panose="020B0604020202020204" pitchFamily="34" charset="0"/>
                <a:cs typeface="Arial" panose="020B0604020202020204" pitchFamily="34" charset="0"/>
              </a:rPr>
              <a:t>Teşvik edici olma ve geri bildirimde bulunma</a:t>
            </a:r>
          </a:p>
          <a:p>
            <a:pPr marL="0" indent="0" algn="just">
              <a:buNone/>
            </a:pPr>
            <a:endParaRPr lang="tr-TR" sz="2800" u="sng" dirty="0">
              <a:latin typeface="Arial" panose="020B0604020202020204" pitchFamily="34" charset="0"/>
              <a:cs typeface="Arial" panose="020B0604020202020204" pitchFamily="34" charset="0"/>
            </a:endParaRPr>
          </a:p>
          <a:p>
            <a:pPr algn="just">
              <a:buFont typeface="Wingdings" panose="05000000000000000000" pitchFamily="2" charset="2"/>
              <a:buChar char="v"/>
            </a:pPr>
            <a:r>
              <a:rPr lang="tr-TR" sz="2800" dirty="0">
                <a:latin typeface="Arial" panose="020B0604020202020204" pitchFamily="34" charset="0"/>
                <a:cs typeface="Arial" panose="020B0604020202020204" pitchFamily="34" charset="0"/>
              </a:rPr>
              <a:t> Görüşmeci, görüşülen bireye gerek sözel gerekse sözel olmayan iletişim biçimleriyle, verdiği yanıtlar konusunda geri bildirimde bulunmalı ve karşı tarafın ek bilgi vermesine ve verdiği yanıtların niteliğini arttırmaya yönelik teşvik edici mesajlar göndermelidir. </a:t>
            </a:r>
          </a:p>
          <a:p>
            <a:pPr algn="just">
              <a:buFont typeface="Wingdings" panose="05000000000000000000" pitchFamily="2" charset="2"/>
              <a:buChar char="v"/>
            </a:pPr>
            <a:endParaRPr lang="tr-TR" sz="2800" dirty="0">
              <a:latin typeface="Arial" panose="020B0604020202020204" pitchFamily="34" charset="0"/>
              <a:cs typeface="Arial" panose="020B0604020202020204" pitchFamily="34" charset="0"/>
            </a:endParaRPr>
          </a:p>
          <a:p>
            <a:pPr algn="just">
              <a:buFont typeface="Wingdings" panose="05000000000000000000" pitchFamily="2" charset="2"/>
              <a:buChar char="v"/>
            </a:pPr>
            <a:r>
              <a:rPr lang="tr-TR" sz="2800" dirty="0">
                <a:latin typeface="Arial" panose="020B0604020202020204" pitchFamily="34" charset="0"/>
                <a:cs typeface="Arial" panose="020B0604020202020204" pitchFamily="34" charset="0"/>
              </a:rPr>
              <a:t> Görüşmecinin, görüşülen bireyin verdiği yanıtlar konusunda etkin bir rol alması, ancak bunu yaparken de, görüşülen bireyi yönlendirmeden kaçınması ve bu şekilde iletişimi daha doğal ve rahat hale getirmesi gerekmektedir.</a:t>
            </a:r>
          </a:p>
        </p:txBody>
      </p:sp>
    </p:spTree>
    <p:extLst>
      <p:ext uri="{BB962C8B-B14F-4D97-AF65-F5344CB8AC3E}">
        <p14:creationId xmlns:p14="http://schemas.microsoft.com/office/powerpoint/2010/main" val="521948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8527" y="1846831"/>
            <a:ext cx="10820400" cy="4024125"/>
          </a:xfrm>
        </p:spPr>
        <p:txBody>
          <a:bodyPr>
            <a:normAutofit/>
          </a:bodyPr>
          <a:lstStyle/>
          <a:p>
            <a:pPr marL="514350" indent="-514350" algn="just">
              <a:buFont typeface="+mj-lt"/>
              <a:buAutoNum type="arabicPeriod" startAt="4"/>
            </a:pPr>
            <a:r>
              <a:rPr lang="tr-TR" sz="2800" u="sng" dirty="0">
                <a:latin typeface="Arial" panose="020B0604020202020204" pitchFamily="34" charset="0"/>
                <a:cs typeface="Arial" panose="020B0604020202020204" pitchFamily="34" charset="0"/>
              </a:rPr>
              <a:t>Görüşme sürecini kontrol etme</a:t>
            </a:r>
          </a:p>
          <a:p>
            <a:pPr marL="514350" indent="-514350" algn="just">
              <a:buFont typeface="+mj-lt"/>
              <a:buAutoNum type="arabicPeriod" startAt="4"/>
            </a:pPr>
            <a:endParaRPr lang="tr-TR" sz="2800" u="sng" dirty="0">
              <a:latin typeface="Arial" panose="020B0604020202020204" pitchFamily="34" charset="0"/>
              <a:cs typeface="Arial" panose="020B0604020202020204" pitchFamily="34" charset="0"/>
            </a:endParaRPr>
          </a:p>
          <a:p>
            <a:pPr algn="just">
              <a:buFont typeface="Wingdings" panose="05000000000000000000" pitchFamily="2" charset="2"/>
              <a:buChar char="v"/>
            </a:pPr>
            <a:r>
              <a:rPr lang="tr-TR" sz="2800" dirty="0">
                <a:latin typeface="Arial" panose="020B0604020202020204" pitchFamily="34" charset="0"/>
                <a:cs typeface="Arial" panose="020B0604020202020204" pitchFamily="34" charset="0"/>
              </a:rPr>
              <a:t> Görüşme boyunca araştırmacının bilinçli bir şekilde süreci kontrol etmesi ve görüşülen bireyin verdiği yanıtlara göre birtakım önlemler alması gerekir. </a:t>
            </a:r>
          </a:p>
          <a:p>
            <a:pPr algn="just">
              <a:buFont typeface="Wingdings" panose="05000000000000000000" pitchFamily="2" charset="2"/>
              <a:buChar char="v"/>
            </a:pPr>
            <a:endParaRPr lang="tr-TR" sz="2800" dirty="0">
              <a:latin typeface="Arial" panose="020B0604020202020204" pitchFamily="34" charset="0"/>
              <a:cs typeface="Arial" panose="020B0604020202020204" pitchFamily="34" charset="0"/>
            </a:endParaRPr>
          </a:p>
          <a:p>
            <a:pPr algn="just">
              <a:buFont typeface="Wingdings" panose="05000000000000000000" pitchFamily="2" charset="2"/>
              <a:buChar char="v"/>
            </a:pPr>
            <a:r>
              <a:rPr lang="tr-TR" sz="2800" dirty="0">
                <a:latin typeface="Arial" panose="020B0604020202020204" pitchFamily="34" charset="0"/>
                <a:cs typeface="Arial" panose="020B0604020202020204" pitchFamily="34" charset="0"/>
              </a:rPr>
              <a:t> Görüşmenin amaca uygun bir şekilde sürdürülmesi araştırmacının temel sorumluluğudur.</a:t>
            </a:r>
          </a:p>
          <a:p>
            <a:pPr marL="0" indent="0">
              <a:buNone/>
            </a:pPr>
            <a:endParaRPr lang="tr-TR" sz="2800"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6123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0043" y="1532587"/>
            <a:ext cx="10820400" cy="4816698"/>
          </a:xfrm>
        </p:spPr>
        <p:txBody>
          <a:bodyPr>
            <a:normAutofit/>
          </a:bodyPr>
          <a:lstStyle/>
          <a:p>
            <a:pPr marL="514350" indent="-514350" algn="just">
              <a:buFont typeface="+mj-lt"/>
              <a:buAutoNum type="arabicPeriod" startAt="5"/>
            </a:pPr>
            <a:r>
              <a:rPr lang="tr-TR" sz="2800" dirty="0">
                <a:latin typeface="Arial" panose="020B0604020202020204" pitchFamily="34" charset="0"/>
                <a:cs typeface="Arial" panose="020B0604020202020204" pitchFamily="34" charset="0"/>
              </a:rPr>
              <a:t> </a:t>
            </a:r>
            <a:r>
              <a:rPr lang="tr-TR" sz="2800" u="sng" dirty="0">
                <a:latin typeface="Arial" panose="020B0604020202020204" pitchFamily="34" charset="0"/>
                <a:cs typeface="Arial" panose="020B0604020202020204" pitchFamily="34" charset="0"/>
              </a:rPr>
              <a:t>Yansız ve empatik olma</a:t>
            </a:r>
          </a:p>
          <a:p>
            <a:pPr marL="514350" indent="-514350" algn="just">
              <a:buFont typeface="+mj-lt"/>
              <a:buAutoNum type="arabicPeriod" startAt="5"/>
            </a:pPr>
            <a:endParaRPr lang="tr-TR" sz="2800" u="sng" dirty="0">
              <a:latin typeface="Arial" panose="020B0604020202020204" pitchFamily="34" charset="0"/>
              <a:cs typeface="Arial" panose="020B0604020202020204" pitchFamily="34" charset="0"/>
            </a:endParaRPr>
          </a:p>
          <a:p>
            <a:pPr algn="just">
              <a:buFont typeface="Wingdings" panose="05000000000000000000" pitchFamily="2" charset="2"/>
              <a:buChar char="v"/>
            </a:pPr>
            <a:r>
              <a:rPr lang="tr-TR" sz="2800" dirty="0">
                <a:latin typeface="Arial" panose="020B0604020202020204" pitchFamily="34" charset="0"/>
                <a:cs typeface="Arial" panose="020B0604020202020204" pitchFamily="34" charset="0"/>
              </a:rPr>
              <a:t> Görüşme sürecinde görüşmecinin yansız olması ve verilen yanıtları içerik yönünden yönlendirmemesi araştırmanın yansızlığı açısından büyük önem taşır.</a:t>
            </a:r>
          </a:p>
          <a:p>
            <a:pPr algn="just">
              <a:buFont typeface="Wingdings" panose="05000000000000000000" pitchFamily="2" charset="2"/>
              <a:buChar char="v"/>
            </a:pPr>
            <a:endParaRPr lang="tr-TR" sz="2800" dirty="0">
              <a:latin typeface="Arial" panose="020B0604020202020204" pitchFamily="34" charset="0"/>
              <a:cs typeface="Arial" panose="020B0604020202020204" pitchFamily="34" charset="0"/>
            </a:endParaRPr>
          </a:p>
          <a:p>
            <a:pPr algn="just">
              <a:buFont typeface="Wingdings" panose="05000000000000000000" pitchFamily="2" charset="2"/>
              <a:buChar char="v"/>
            </a:pPr>
            <a:r>
              <a:rPr lang="tr-TR" sz="2800" dirty="0">
                <a:latin typeface="Arial" panose="020B0604020202020204" pitchFamily="34" charset="0"/>
                <a:cs typeface="Arial" panose="020B0604020202020204" pitchFamily="34" charset="0"/>
              </a:rPr>
              <a:t> Görüşmenin doğal iletişime yakın bir ortam içinde gerçekleşebilmesi için, görüşmecinin etkin bir biçimde anlatılanları dinlemesi, dinlediğini sözel ve sözel olmayan davranışlarla karşı tarafa belli etmesi gerekir.</a:t>
            </a:r>
          </a:p>
        </p:txBody>
      </p:sp>
    </p:spTree>
    <p:extLst>
      <p:ext uri="{BB962C8B-B14F-4D97-AF65-F5344CB8AC3E}">
        <p14:creationId xmlns:p14="http://schemas.microsoft.com/office/powerpoint/2010/main" val="4202303936"/>
      </p:ext>
    </p:extLst>
  </p:cSld>
  <p:clrMapOvr>
    <a:masterClrMapping/>
  </p:clrMapOvr>
</p:sld>
</file>

<file path=ppt/theme/theme1.xml><?xml version="1.0" encoding="utf-8"?>
<a:theme xmlns:a="http://schemas.openxmlformats.org/drawingml/2006/main" name="Uçak İzi">
  <a:themeElements>
    <a:clrScheme name="Uçak İzi">
      <a:dk1>
        <a:sysClr val="windowText" lastClr="000000"/>
      </a:dk1>
      <a:lt1>
        <a:sysClr val="window" lastClr="FFFFFF"/>
      </a:lt1>
      <a:dk2>
        <a:srgbClr val="454545"/>
      </a:dk2>
      <a:lt2>
        <a:srgbClr val="DADADA"/>
      </a:lt2>
      <a:accent1>
        <a:srgbClr val="C4220D"/>
      </a:accent1>
      <a:accent2>
        <a:srgbClr val="EB7712"/>
      </a:accent2>
      <a:accent3>
        <a:srgbClr val="ECBD31"/>
      </a:accent3>
      <a:accent4>
        <a:srgbClr val="92CE4A"/>
      </a:accent4>
      <a:accent5>
        <a:srgbClr val="50CFB4"/>
      </a:accent5>
      <a:accent6>
        <a:srgbClr val="0D8EC5"/>
      </a:accent6>
      <a:hlink>
        <a:srgbClr val="EA5A0C"/>
      </a:hlink>
      <a:folHlink>
        <a:srgbClr val="F09D3A"/>
      </a:folHlink>
    </a:clrScheme>
    <a:fontScheme name="Uçak İzi">
      <a:majorFont>
        <a:latin typeface="Century Gothic"/>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Uçak İzi">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Vapor Trail" id="{4FDF2955-7D9C-493C-B9F9-C205151B46CD}" vid="{FE1EB5C7-81A8-4CBA-AE6E-B3BF73DC3895}"/>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TM04033937[[fn=Uçak İzi]]</Template>
  <TotalTime>1878</TotalTime>
  <Words>495</Words>
  <Application>Microsoft Office PowerPoint</Application>
  <PresentationFormat>Özel</PresentationFormat>
  <Paragraphs>47</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Uçak İzi</vt:lpstr>
      <vt:lpstr>PowerPoint Sunusu</vt:lpstr>
      <vt:lpstr>PowerPoint Sunusu</vt:lpstr>
      <vt:lpstr>GÖRÜŞMEDE İLKE VE TUTUMLAR</vt:lpstr>
      <vt:lpstr>PowerPoint Sunusu</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Nurgül Şahin</dc:creator>
  <cp:lastModifiedBy>Ilhan SAVASAN</cp:lastModifiedBy>
  <cp:revision>108</cp:revision>
  <dcterms:created xsi:type="dcterms:W3CDTF">2017-12-23T19:05:59Z</dcterms:created>
  <dcterms:modified xsi:type="dcterms:W3CDTF">2024-12-25T10:19:05Z</dcterms:modified>
</cp:coreProperties>
</file>