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0" r:id="rId5"/>
    <p:sldId id="261" r:id="rId6"/>
    <p:sldId id="273" r:id="rId7"/>
    <p:sldId id="263" r:id="rId8"/>
    <p:sldId id="264" r:id="rId9"/>
    <p:sldId id="265" r:id="rId10"/>
    <p:sldId id="266" r:id="rId11"/>
    <p:sldId id="268" r:id="rId12"/>
    <p:sldId id="269" r:id="rId13"/>
    <p:sldId id="271" r:id="rId14"/>
    <p:sldId id="272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7199E-86E9-430F-B4A5-EBAD260E2589}" type="datetimeFigureOut">
              <a:rPr lang="tr-TR" smtClean="0"/>
              <a:t>8.10.2024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0D1E7-B8A5-4368-B6D4-E99C1ABF95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2918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7199E-86E9-430F-B4A5-EBAD260E2589}" type="datetimeFigureOut">
              <a:rPr lang="tr-TR" smtClean="0"/>
              <a:t>8.10.2024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0D1E7-B8A5-4368-B6D4-E99C1ABF95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78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7199E-86E9-430F-B4A5-EBAD260E2589}" type="datetimeFigureOut">
              <a:rPr lang="tr-TR" smtClean="0"/>
              <a:t>8.10.2024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0D1E7-B8A5-4368-B6D4-E99C1ABF95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6384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7199E-86E9-430F-B4A5-EBAD260E2589}" type="datetimeFigureOut">
              <a:rPr lang="tr-TR" smtClean="0"/>
              <a:t>8.10.2024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0D1E7-B8A5-4368-B6D4-E99C1ABF95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4019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7199E-86E9-430F-B4A5-EBAD260E2589}" type="datetimeFigureOut">
              <a:rPr lang="tr-TR" smtClean="0"/>
              <a:t>8.10.2024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0D1E7-B8A5-4368-B6D4-E99C1ABF95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1302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7199E-86E9-430F-B4A5-EBAD260E2589}" type="datetimeFigureOut">
              <a:rPr lang="tr-TR" smtClean="0"/>
              <a:t>8.10.2024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0D1E7-B8A5-4368-B6D4-E99C1ABF95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7970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7199E-86E9-430F-B4A5-EBAD260E2589}" type="datetimeFigureOut">
              <a:rPr lang="tr-TR" smtClean="0"/>
              <a:t>8.10.2024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0D1E7-B8A5-4368-B6D4-E99C1ABF95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4092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7199E-86E9-430F-B4A5-EBAD260E2589}" type="datetimeFigureOut">
              <a:rPr lang="tr-TR" smtClean="0"/>
              <a:t>8.10.2024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0D1E7-B8A5-4368-B6D4-E99C1ABF95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7496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7199E-86E9-430F-B4A5-EBAD260E2589}" type="datetimeFigureOut">
              <a:rPr lang="tr-TR" smtClean="0"/>
              <a:t>8.10.2024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0D1E7-B8A5-4368-B6D4-E99C1ABF95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6683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7199E-86E9-430F-B4A5-EBAD260E2589}" type="datetimeFigureOut">
              <a:rPr lang="tr-TR" smtClean="0"/>
              <a:t>8.10.2024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0D1E7-B8A5-4368-B6D4-E99C1ABF95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349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7199E-86E9-430F-B4A5-EBAD260E2589}" type="datetimeFigureOut">
              <a:rPr lang="tr-TR" smtClean="0"/>
              <a:t>8.10.2024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0D1E7-B8A5-4368-B6D4-E99C1ABF95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599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7199E-86E9-430F-B4A5-EBAD260E2589}" type="datetimeFigureOut">
              <a:rPr lang="tr-TR" smtClean="0"/>
              <a:t>8.10.2024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0D1E7-B8A5-4368-B6D4-E99C1ABF95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4884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Discourse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World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Linguistic Categories, Minds, and Worldviews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502976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sz="2400" dirty="0"/>
          </a:p>
          <a:p>
            <a:r>
              <a:rPr lang="tr-TR" sz="2400" dirty="0" err="1" smtClean="0"/>
              <a:t>Based</a:t>
            </a:r>
            <a:r>
              <a:rPr lang="tr-TR" sz="2400" dirty="0" smtClean="0"/>
              <a:t> on </a:t>
            </a:r>
            <a:r>
              <a:rPr lang="tr-TR" sz="2400" dirty="0"/>
              <a:t>m</a:t>
            </a:r>
            <a:r>
              <a:rPr lang="en-US" sz="2400" dirty="0" smtClean="0"/>
              <a:t>any studies of the Sapir</a:t>
            </a:r>
            <a:r>
              <a:rPr lang="tr-TR" sz="2400" dirty="0" smtClean="0"/>
              <a:t>  </a:t>
            </a:r>
            <a:r>
              <a:rPr lang="en-US" sz="2400" dirty="0" smtClean="0"/>
              <a:t>Whorf hypothesis</a:t>
            </a:r>
            <a:r>
              <a:rPr lang="tr-TR" sz="2400" dirty="0" smtClean="0"/>
              <a:t>, </a:t>
            </a:r>
            <a:r>
              <a:rPr lang="en-US" sz="2400" dirty="0" smtClean="0"/>
              <a:t>visual perception and memory were </a:t>
            </a:r>
            <a:r>
              <a:rPr lang="tr-TR" sz="2400" dirty="0" err="1" smtClean="0"/>
              <a:t>considered</a:t>
            </a:r>
            <a:r>
              <a:rPr lang="tr-TR" sz="2400" dirty="0" smtClean="0"/>
              <a:t> as </a:t>
            </a:r>
            <a:r>
              <a:rPr lang="tr-TR" sz="2400" dirty="0" err="1" smtClean="0"/>
              <a:t>equivalent</a:t>
            </a:r>
            <a:r>
              <a:rPr lang="tr-TR" sz="2400" dirty="0" smtClean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en-US" sz="2400" dirty="0" smtClean="0"/>
              <a:t>“thought.”</a:t>
            </a:r>
            <a:endParaRPr lang="tr-TR" sz="2400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08252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Whorf assumed </a:t>
            </a:r>
            <a:r>
              <a:rPr lang="en-US" sz="2800" dirty="0"/>
              <a:t>that there is a level of “reality” that </a:t>
            </a:r>
            <a:r>
              <a:rPr lang="en-US" sz="2800" dirty="0" smtClean="0"/>
              <a:t>is</a:t>
            </a:r>
            <a:r>
              <a:rPr lang="tr-TR" sz="2800" dirty="0" smtClean="0"/>
              <a:t> </a:t>
            </a:r>
            <a:r>
              <a:rPr lang="en-US" sz="2800" dirty="0" smtClean="0"/>
              <a:t>independent </a:t>
            </a:r>
            <a:r>
              <a:rPr lang="en-US" sz="2800" dirty="0"/>
              <a:t>of </a:t>
            </a:r>
            <a:r>
              <a:rPr lang="en-US" sz="2800" dirty="0" smtClean="0"/>
              <a:t>language</a:t>
            </a:r>
            <a:r>
              <a:rPr lang="tr-TR" sz="2800" dirty="0" smtClean="0"/>
              <a:t>.</a:t>
            </a:r>
          </a:p>
          <a:p>
            <a:endParaRPr lang="tr-TR" sz="2800" dirty="0" smtClean="0"/>
          </a:p>
          <a:p>
            <a:r>
              <a:rPr lang="tr-TR" sz="2800" dirty="0"/>
              <a:t>W</a:t>
            </a:r>
            <a:r>
              <a:rPr lang="en-US" sz="2800" dirty="0" err="1" smtClean="0"/>
              <a:t>hile</a:t>
            </a:r>
            <a:r>
              <a:rPr lang="en-US" sz="2800" dirty="0" smtClean="0"/>
              <a:t> </a:t>
            </a:r>
            <a:r>
              <a:rPr lang="en-US" sz="2800" dirty="0"/>
              <a:t>one’s “worldview” might depend </a:t>
            </a:r>
            <a:r>
              <a:rPr lang="en-US" sz="2800" dirty="0" smtClean="0"/>
              <a:t>on</a:t>
            </a:r>
            <a:r>
              <a:rPr lang="tr-TR" sz="2800" dirty="0" smtClean="0"/>
              <a:t> </a:t>
            </a:r>
            <a:r>
              <a:rPr lang="en-US" sz="2800" dirty="0" smtClean="0"/>
              <a:t>features </a:t>
            </a:r>
            <a:r>
              <a:rPr lang="en-US" sz="2800" dirty="0"/>
              <a:t>of one’s language, the reality described by physics would be independent of language. </a:t>
            </a:r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2147153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Aspects of worldviews could thus be </a:t>
            </a:r>
            <a:r>
              <a:rPr lang="en-US" sz="2800" dirty="0" smtClean="0"/>
              <a:t>wrong </a:t>
            </a:r>
            <a:r>
              <a:rPr lang="en-US" sz="2800" dirty="0"/>
              <a:t>for Whorf. </a:t>
            </a:r>
            <a:endParaRPr lang="tr-TR" sz="2800" dirty="0" smtClean="0"/>
          </a:p>
          <a:p>
            <a:endParaRPr lang="tr-TR" sz="2800" dirty="0" smtClean="0"/>
          </a:p>
          <a:p>
            <a:r>
              <a:rPr lang="tr-TR" sz="2800" dirty="0"/>
              <a:t>I</a:t>
            </a:r>
            <a:r>
              <a:rPr lang="en-US" sz="2800" dirty="0" smtClean="0"/>
              <a:t>n </a:t>
            </a:r>
            <a:r>
              <a:rPr lang="en-US" sz="2800" dirty="0"/>
              <a:t>English, </a:t>
            </a:r>
            <a:r>
              <a:rPr lang="tr-TR" sz="2800" dirty="0" err="1" smtClean="0"/>
              <a:t>you</a:t>
            </a:r>
            <a:r>
              <a:rPr lang="en-US" sz="2800" dirty="0" smtClean="0"/>
              <a:t> </a:t>
            </a:r>
            <a:r>
              <a:rPr lang="en-US" sz="2800" dirty="0"/>
              <a:t>can describe a barrel that once contained gasoline as “empty” when it still (in “reality”) contains highly combustible fumes might predispose an English speaker to make the dangerous mistake of lighting a cigarette next to such a barrel.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217715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en-US" sz="2800" dirty="0"/>
              <a:t>A way to think about the relationship between language and world </a:t>
            </a:r>
            <a:r>
              <a:rPr lang="en-US" sz="2800" dirty="0" smtClean="0"/>
              <a:t>that</a:t>
            </a:r>
            <a:r>
              <a:rPr lang="tr-TR" sz="2800" dirty="0" smtClean="0"/>
              <a:t> </a:t>
            </a:r>
            <a:r>
              <a:rPr lang="en-US" sz="2800" dirty="0" smtClean="0"/>
              <a:t>avoids </a:t>
            </a:r>
            <a:r>
              <a:rPr lang="en-US" sz="2800" dirty="0"/>
              <a:t>some of these problems is to think about discourse rather than </a:t>
            </a:r>
            <a:r>
              <a:rPr lang="en-US" sz="2800" dirty="0" smtClean="0"/>
              <a:t>about</a:t>
            </a:r>
            <a:r>
              <a:rPr lang="tr-TR" sz="2800" dirty="0" smtClean="0"/>
              <a:t> </a:t>
            </a:r>
            <a:r>
              <a:rPr lang="en-US" sz="2800" dirty="0" smtClean="0"/>
              <a:t>language</a:t>
            </a:r>
            <a:r>
              <a:rPr lang="tr-TR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743271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I</a:t>
            </a:r>
            <a:r>
              <a:rPr lang="en-US" sz="2400" dirty="0" err="1" smtClean="0"/>
              <a:t>nstead</a:t>
            </a:r>
            <a:r>
              <a:rPr lang="en-US" sz="2400" dirty="0" smtClean="0"/>
              <a:t> </a:t>
            </a:r>
            <a:r>
              <a:rPr lang="en-US" sz="2400" dirty="0"/>
              <a:t>of asking how the grammar and vocabulary of a language affect, and are affected by, </a:t>
            </a:r>
            <a:r>
              <a:rPr lang="en-US" sz="2400" dirty="0" smtClean="0"/>
              <a:t>we </a:t>
            </a:r>
            <a:r>
              <a:rPr lang="en-US" sz="2400" dirty="0"/>
              <a:t>could ask </a:t>
            </a:r>
            <a:r>
              <a:rPr lang="en-US" sz="2400" dirty="0" smtClean="0"/>
              <a:t>about </a:t>
            </a:r>
            <a:r>
              <a:rPr lang="en-US" sz="2400" dirty="0"/>
              <a:t>how the things </a:t>
            </a:r>
            <a:r>
              <a:rPr lang="en-US" sz="2400" dirty="0" smtClean="0"/>
              <a:t>people</a:t>
            </a:r>
            <a:r>
              <a:rPr lang="tr-TR" sz="2400" dirty="0"/>
              <a:t> </a:t>
            </a:r>
            <a:r>
              <a:rPr lang="en-US" sz="2400" dirty="0" smtClean="0"/>
              <a:t>do </a:t>
            </a:r>
            <a:r>
              <a:rPr lang="en-US" sz="2400" dirty="0"/>
              <a:t>when they talk, sign, or write influence, </a:t>
            </a:r>
            <a:r>
              <a:rPr lang="en-US" sz="2400" dirty="0" smtClean="0"/>
              <a:t> </a:t>
            </a:r>
            <a:r>
              <a:rPr lang="en-US" sz="2400" dirty="0"/>
              <a:t>are influenced by, their knowledge about language and the world as they experience it. </a:t>
            </a:r>
            <a:endParaRPr lang="tr-TR" sz="2400" dirty="0" smtClean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827127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r>
              <a:rPr lang="en-US" sz="2800" dirty="0"/>
              <a:t>The idea that categories of thought are </a:t>
            </a:r>
            <a:r>
              <a:rPr lang="en-US" sz="2800" dirty="0" smtClean="0"/>
              <a:t>determined</a:t>
            </a:r>
            <a:r>
              <a:rPr lang="tr-TR" sz="2800" dirty="0" smtClean="0"/>
              <a:t> </a:t>
            </a:r>
            <a:r>
              <a:rPr lang="en-US" sz="2800" dirty="0" smtClean="0"/>
              <a:t>by </a:t>
            </a:r>
            <a:r>
              <a:rPr lang="en-US" sz="2800" dirty="0"/>
              <a:t>categories of language is often referred to as “linguistic relativism” or </a:t>
            </a:r>
            <a:r>
              <a:rPr lang="en-US" sz="2800" dirty="0" smtClean="0"/>
              <a:t>the</a:t>
            </a:r>
            <a:r>
              <a:rPr lang="tr-TR" sz="2800" dirty="0" smtClean="0"/>
              <a:t> </a:t>
            </a:r>
            <a:r>
              <a:rPr lang="en-US" sz="2800" dirty="0" smtClean="0"/>
              <a:t>“Sapir-Whorf </a:t>
            </a:r>
            <a:r>
              <a:rPr lang="en-US" sz="2800" dirty="0"/>
              <a:t>hypothesis,” </a:t>
            </a:r>
            <a:r>
              <a:rPr lang="en-US" sz="2800" dirty="0" smtClean="0"/>
              <a:t>(</a:t>
            </a:r>
            <a:r>
              <a:rPr lang="en-US" sz="2800" dirty="0"/>
              <a:t>Hill and </a:t>
            </a:r>
            <a:r>
              <a:rPr lang="en-US" sz="2800" dirty="0" smtClean="0"/>
              <a:t>Mannheim,</a:t>
            </a:r>
            <a:r>
              <a:rPr lang="tr-TR" sz="2800" dirty="0" smtClean="0"/>
              <a:t> </a:t>
            </a:r>
            <a:r>
              <a:rPr lang="en-US" sz="2800" dirty="0" smtClean="0"/>
              <a:t>1992)</a:t>
            </a:r>
            <a:r>
              <a:rPr lang="tr-TR" sz="2800" dirty="0" smtClean="0"/>
              <a:t>.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344016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Sapir-Whorf</a:t>
            </a:r>
            <a:r>
              <a:rPr lang="tr-TR" dirty="0"/>
              <a:t> </a:t>
            </a:r>
            <a:r>
              <a:rPr lang="tr-TR" dirty="0" err="1"/>
              <a:t>hypothesis</a:t>
            </a:r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tr-TR" dirty="0" smtClean="0"/>
              <a:t>T</a:t>
            </a:r>
            <a:r>
              <a:rPr lang="en-US" sz="2800" dirty="0" smtClean="0"/>
              <a:t>he </a:t>
            </a:r>
            <a:r>
              <a:rPr lang="en-US" sz="2800" dirty="0"/>
              <a:t>ways in which </a:t>
            </a:r>
            <a:r>
              <a:rPr lang="en-US" sz="2800" dirty="0" smtClean="0"/>
              <a:t>people</a:t>
            </a:r>
            <a:r>
              <a:rPr lang="tr-TR" sz="2800" dirty="0" smtClean="0"/>
              <a:t> </a:t>
            </a:r>
            <a:r>
              <a:rPr lang="en-US" sz="2800" dirty="0" smtClean="0"/>
              <a:t>categorize </a:t>
            </a:r>
            <a:r>
              <a:rPr lang="en-US" sz="2800" dirty="0"/>
              <a:t>things in the world are affected by the ways in which their language categorizes things grammatically.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2077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Linguistic</a:t>
            </a:r>
            <a:r>
              <a:rPr lang="tr-TR" dirty="0" smtClean="0"/>
              <a:t> </a:t>
            </a:r>
            <a:r>
              <a:rPr lang="tr-TR" dirty="0" err="1" smtClean="0"/>
              <a:t>Determinism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extreme version of this idea, sometimes referred to as “linguistic </a:t>
            </a:r>
            <a:r>
              <a:rPr lang="en-US" sz="2800" dirty="0" smtClean="0"/>
              <a:t>determinism”</a:t>
            </a:r>
            <a:r>
              <a:rPr lang="tr-TR" sz="2800" dirty="0" smtClean="0"/>
              <a:t>.</a:t>
            </a:r>
          </a:p>
          <a:p>
            <a:endParaRPr lang="tr-TR" sz="2800" dirty="0"/>
          </a:p>
          <a:p>
            <a:r>
              <a:rPr lang="tr-TR" sz="2800" u="sng" dirty="0"/>
              <a:t>C</a:t>
            </a:r>
            <a:r>
              <a:rPr lang="en-US" sz="2800" u="sng" dirty="0" err="1" smtClean="0"/>
              <a:t>ategories</a:t>
            </a:r>
            <a:r>
              <a:rPr lang="en-US" sz="2800" u="sng" dirty="0" smtClean="0"/>
              <a:t> </a:t>
            </a:r>
            <a:r>
              <a:rPr lang="en-US" sz="2800" u="sng" dirty="0"/>
              <a:t>of language </a:t>
            </a:r>
            <a:r>
              <a:rPr lang="en-US" sz="2800" dirty="0"/>
              <a:t>determine </a:t>
            </a:r>
            <a:r>
              <a:rPr lang="en-US" sz="2800" u="sng" dirty="0"/>
              <a:t>categories of perception,</a:t>
            </a:r>
            <a:r>
              <a:rPr lang="en-US" sz="2800" dirty="0"/>
              <a:t> so that a person would not be able to imagine things in any other than the way dictated by </a:t>
            </a:r>
            <a:r>
              <a:rPr lang="en-US" sz="2800" dirty="0" smtClean="0"/>
              <a:t>his</a:t>
            </a:r>
            <a:r>
              <a:rPr lang="tr-TR" sz="2800" dirty="0" smtClean="0"/>
              <a:t>/</a:t>
            </a:r>
            <a:r>
              <a:rPr lang="en-US" sz="2800" dirty="0" smtClean="0"/>
              <a:t>her </a:t>
            </a:r>
            <a:r>
              <a:rPr lang="en-US" sz="2800" dirty="0"/>
              <a:t>language.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95852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2800" dirty="0"/>
              <a:t>Most scholars interested in the issue have not taken this strong position, pointing out that people </a:t>
            </a:r>
            <a:r>
              <a:rPr lang="tr-TR" sz="2800" dirty="0" smtClean="0"/>
              <a:t>can </a:t>
            </a:r>
            <a:r>
              <a:rPr lang="en-US" sz="2800" dirty="0" smtClean="0"/>
              <a:t>create </a:t>
            </a:r>
            <a:r>
              <a:rPr lang="en-US" sz="2800" dirty="0"/>
              <a:t>new ways of </a:t>
            </a:r>
            <a:r>
              <a:rPr lang="en-US" sz="2800" dirty="0" smtClean="0"/>
              <a:t>talking </a:t>
            </a:r>
            <a:r>
              <a:rPr lang="en-US" sz="2800" dirty="0"/>
              <a:t>that reflect their </a:t>
            </a:r>
            <a:r>
              <a:rPr lang="en-US" sz="2800" dirty="0" err="1"/>
              <a:t>recategorizations</a:t>
            </a:r>
            <a:r>
              <a:rPr lang="en-US" sz="2800" dirty="0"/>
              <a:t>. </a:t>
            </a:r>
            <a:endParaRPr lang="tr-TR" sz="2800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3205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When </a:t>
            </a:r>
            <a:r>
              <a:rPr lang="en-US" sz="2800" dirty="0"/>
              <a:t>a speaker uses a noun in English, he or she must decide whether to </a:t>
            </a:r>
            <a:r>
              <a:rPr lang="tr-TR" sz="2800" dirty="0" smtClean="0"/>
              <a:t> </a:t>
            </a:r>
            <a:r>
              <a:rPr lang="en-US" sz="2800" dirty="0" smtClean="0"/>
              <a:t>mark </a:t>
            </a:r>
            <a:r>
              <a:rPr lang="en-US" sz="2800" dirty="0"/>
              <a:t>it </a:t>
            </a:r>
            <a:r>
              <a:rPr lang="en-US" sz="2800" dirty="0" smtClean="0"/>
              <a:t>as</a:t>
            </a:r>
            <a:r>
              <a:rPr lang="tr-TR" sz="2800" dirty="0" smtClean="0"/>
              <a:t>:</a:t>
            </a:r>
            <a:r>
              <a:rPr lang="en-US" sz="2800" dirty="0" smtClean="0"/>
              <a:t> </a:t>
            </a:r>
            <a:endParaRPr lang="tr-TR" sz="2800" dirty="0" smtClean="0"/>
          </a:p>
          <a:p>
            <a:pPr lvl="2">
              <a:buFont typeface="Wingdings" pitchFamily="2" charset="2"/>
              <a:buChar char="ü"/>
            </a:pPr>
            <a:r>
              <a:rPr lang="en-US" sz="2800" dirty="0" smtClean="0"/>
              <a:t>book </a:t>
            </a:r>
            <a:r>
              <a:rPr lang="en-US" sz="2800" dirty="0"/>
              <a:t>or </a:t>
            </a:r>
            <a:r>
              <a:rPr lang="en-US" sz="2800" dirty="0" smtClean="0"/>
              <a:t>books</a:t>
            </a:r>
            <a:endParaRPr lang="tr-TR" sz="2800" dirty="0" smtClean="0"/>
          </a:p>
          <a:p>
            <a:pPr lvl="2">
              <a:buFont typeface="Wingdings" pitchFamily="2" charset="2"/>
              <a:buChar char="ü"/>
            </a:pPr>
            <a:r>
              <a:rPr lang="en-US" sz="2800" dirty="0" smtClean="0"/>
              <a:t>the book </a:t>
            </a:r>
            <a:r>
              <a:rPr lang="en-US" sz="2800" dirty="0"/>
              <a:t>or </a:t>
            </a:r>
            <a:r>
              <a:rPr lang="tr-TR" sz="2800" dirty="0" smtClean="0"/>
              <a:t> </a:t>
            </a:r>
            <a:r>
              <a:rPr lang="en-US" sz="2800" dirty="0" smtClean="0"/>
              <a:t>a book</a:t>
            </a:r>
            <a:endParaRPr lang="tr-TR" sz="2800" dirty="0"/>
          </a:p>
          <a:p>
            <a:pPr lvl="2">
              <a:buFont typeface="Wingdings" pitchFamily="2" charset="2"/>
              <a:buChar char="ü"/>
            </a:pPr>
            <a:r>
              <a:rPr lang="en-US" sz="2800" dirty="0" smtClean="0"/>
              <a:t>two </a:t>
            </a:r>
            <a:r>
              <a:rPr lang="en-US" sz="2800" dirty="0"/>
              <a:t>glasses of </a:t>
            </a:r>
            <a:r>
              <a:rPr lang="en-US" sz="2800" dirty="0" smtClean="0"/>
              <a:t>water </a:t>
            </a:r>
            <a:r>
              <a:rPr lang="en-US" sz="2800" dirty="0"/>
              <a:t>or </a:t>
            </a:r>
            <a:r>
              <a:rPr lang="en-US" sz="2800" dirty="0" smtClean="0"/>
              <a:t>two waters.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83504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 fontScale="90000"/>
          </a:bodyPr>
          <a:lstStyle/>
          <a:p>
            <a:r>
              <a:rPr lang="tr-TR" dirty="0" err="1"/>
              <a:t>Discourse</a:t>
            </a:r>
            <a:r>
              <a:rPr lang="tr-TR" dirty="0"/>
              <a:t>, </a:t>
            </a:r>
            <a:r>
              <a:rPr lang="tr-TR" dirty="0" err="1"/>
              <a:t>Culture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Ideology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800" dirty="0"/>
          </a:p>
          <a:p>
            <a:r>
              <a:rPr lang="tr-TR" sz="2800" dirty="0" err="1" smtClean="0"/>
              <a:t>Key</a:t>
            </a:r>
            <a:r>
              <a:rPr lang="tr-TR" sz="2800" dirty="0" smtClean="0"/>
              <a:t> </a:t>
            </a:r>
            <a:r>
              <a:rPr lang="tr-TR" sz="2800" dirty="0" err="1" smtClean="0"/>
              <a:t>words</a:t>
            </a:r>
            <a:r>
              <a:rPr lang="tr-TR" sz="2800" dirty="0" smtClean="0"/>
              <a:t>: </a:t>
            </a:r>
            <a:r>
              <a:rPr lang="en-US" sz="2800" dirty="0" smtClean="0"/>
              <a:t>“</a:t>
            </a:r>
            <a:r>
              <a:rPr lang="en-US" sz="2800" dirty="0"/>
              <a:t>language,” “thought,” and “</a:t>
            </a:r>
            <a:r>
              <a:rPr lang="en-US" sz="2800" dirty="0" smtClean="0"/>
              <a:t>reality</a:t>
            </a:r>
            <a:r>
              <a:rPr lang="tr-TR" sz="2800" dirty="0" smtClean="0"/>
              <a:t>’’ in </a:t>
            </a:r>
            <a:r>
              <a:rPr lang="tr-TR" sz="2800" dirty="0" err="1" smtClean="0"/>
              <a:t>formulation</a:t>
            </a:r>
            <a:r>
              <a:rPr lang="tr-TR" sz="2800" dirty="0"/>
              <a:t> of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/>
              <a:t>Sapir-Whorf</a:t>
            </a:r>
            <a:r>
              <a:rPr lang="tr-TR" sz="2800" dirty="0"/>
              <a:t> </a:t>
            </a:r>
            <a:r>
              <a:rPr lang="tr-TR" sz="2800" dirty="0" err="1" smtClean="0"/>
              <a:t>hypothesis</a:t>
            </a:r>
            <a:r>
              <a:rPr lang="tr-TR" sz="2800" dirty="0" smtClean="0"/>
              <a:t> </a:t>
            </a:r>
            <a:r>
              <a:rPr lang="tr-TR" sz="2800" dirty="0" err="1" smtClean="0"/>
              <a:t>are</a:t>
            </a:r>
            <a:r>
              <a:rPr lang="tr-TR" sz="2800" dirty="0" smtClean="0"/>
              <a:t> not </a:t>
            </a:r>
            <a:r>
              <a:rPr lang="tr-TR" sz="2800" dirty="0" err="1" smtClean="0"/>
              <a:t>easy</a:t>
            </a:r>
            <a:r>
              <a:rPr lang="tr-TR" sz="2800" dirty="0" smtClean="0"/>
              <a:t> </a:t>
            </a:r>
            <a:r>
              <a:rPr lang="tr-TR" sz="2800" dirty="0" err="1" smtClean="0"/>
              <a:t>to</a:t>
            </a:r>
            <a:r>
              <a:rPr lang="tr-TR" sz="2800" dirty="0" smtClean="0"/>
              <a:t> define.</a:t>
            </a:r>
          </a:p>
          <a:p>
            <a:endParaRPr lang="tr-TR" sz="2800" dirty="0" smtClean="0"/>
          </a:p>
          <a:p>
            <a:r>
              <a:rPr lang="en-US" sz="2800" dirty="0" smtClean="0"/>
              <a:t>To </a:t>
            </a:r>
            <a:r>
              <a:rPr lang="en-US" sz="2800" dirty="0"/>
              <a:t>talk </a:t>
            </a:r>
            <a:r>
              <a:rPr lang="en-US" sz="2800" dirty="0" smtClean="0"/>
              <a:t>about</a:t>
            </a:r>
            <a:r>
              <a:rPr lang="tr-TR" sz="2800" dirty="0" smtClean="0"/>
              <a:t> </a:t>
            </a:r>
            <a:r>
              <a:rPr lang="en-US" sz="2800" dirty="0" smtClean="0"/>
              <a:t>“languages</a:t>
            </a:r>
            <a:r>
              <a:rPr lang="en-US" sz="2800" dirty="0"/>
              <a:t>” is to assume that there are self-contained sets of syntactic </a:t>
            </a:r>
            <a:r>
              <a:rPr lang="en-US" sz="2800" dirty="0" smtClean="0"/>
              <a:t>rules</a:t>
            </a:r>
            <a:r>
              <a:rPr lang="tr-TR" sz="2800" dirty="0" smtClean="0"/>
              <a:t> </a:t>
            </a:r>
            <a:r>
              <a:rPr lang="en-US" sz="2800" dirty="0" smtClean="0"/>
              <a:t>and words</a:t>
            </a:r>
            <a:r>
              <a:rPr lang="tr-TR" sz="2800" dirty="0" smtClean="0"/>
              <a:t>. </a:t>
            </a:r>
            <a:r>
              <a:rPr lang="tr-TR" sz="2800" dirty="0" err="1" smtClean="0"/>
              <a:t>However</a:t>
            </a:r>
            <a:r>
              <a:rPr lang="tr-TR" sz="2800" dirty="0" smtClean="0"/>
              <a:t>,</a:t>
            </a:r>
            <a:r>
              <a:rPr lang="en-US" sz="2800" dirty="0" smtClean="0"/>
              <a:t> </a:t>
            </a:r>
            <a:r>
              <a:rPr lang="en-US" sz="2800" dirty="0"/>
              <a:t>languages in this sense are found only in dictionaries and grammar </a:t>
            </a:r>
            <a:r>
              <a:rPr lang="en-US" sz="2800" dirty="0" smtClean="0"/>
              <a:t>books</a:t>
            </a:r>
            <a:r>
              <a:rPr lang="tr-TR" sz="2800" dirty="0" smtClean="0"/>
              <a:t>. </a:t>
            </a:r>
            <a:endParaRPr lang="tr-TR" sz="2800" u="sng" dirty="0"/>
          </a:p>
        </p:txBody>
      </p:sp>
    </p:spTree>
    <p:extLst>
      <p:ext uri="{BB962C8B-B14F-4D97-AF65-F5344CB8AC3E}">
        <p14:creationId xmlns:p14="http://schemas.microsoft.com/office/powerpoint/2010/main" val="3653385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T</a:t>
            </a:r>
            <a:r>
              <a:rPr lang="en-US" sz="2800" dirty="0" smtClean="0"/>
              <a:t>he </a:t>
            </a:r>
            <a:r>
              <a:rPr lang="en-US" sz="2800" dirty="0"/>
              <a:t>only thing we can really </a:t>
            </a:r>
            <a:r>
              <a:rPr lang="en-US" sz="2800" u="sng" dirty="0"/>
              <a:t>observe</a:t>
            </a:r>
            <a:r>
              <a:rPr lang="en-US" sz="2800" dirty="0"/>
              <a:t> is </a:t>
            </a:r>
            <a:r>
              <a:rPr lang="en-US" sz="2800" u="sng" dirty="0"/>
              <a:t>discourse</a:t>
            </a:r>
            <a:r>
              <a:rPr lang="en-US" sz="2800" u="sng" dirty="0" smtClean="0"/>
              <a:t>.</a:t>
            </a:r>
            <a:endParaRPr lang="tr-TR" sz="2800" u="sng" dirty="0" smtClean="0"/>
          </a:p>
          <a:p>
            <a:endParaRPr lang="en-US" sz="2800" u="sng" dirty="0"/>
          </a:p>
          <a:p>
            <a:r>
              <a:rPr lang="en-US" sz="2800" dirty="0"/>
              <a:t>Each individual makes a different set of </a:t>
            </a:r>
            <a:r>
              <a:rPr lang="en-US" sz="2800" dirty="0" smtClean="0"/>
              <a:t>generalizations</a:t>
            </a:r>
            <a:r>
              <a:rPr lang="tr-TR" sz="2800" dirty="0" smtClean="0"/>
              <a:t>:</a:t>
            </a:r>
          </a:p>
          <a:p>
            <a:pPr lvl="2">
              <a:buFont typeface="Wingdings" pitchFamily="2" charset="2"/>
              <a:buChar char="ü"/>
            </a:pPr>
            <a:r>
              <a:rPr lang="en-US" dirty="0" smtClean="0"/>
              <a:t>based </a:t>
            </a:r>
            <a:r>
              <a:rPr lang="en-US" dirty="0"/>
              <a:t>on a different set of experiences with </a:t>
            </a:r>
            <a:r>
              <a:rPr lang="en-US" dirty="0" smtClean="0"/>
              <a:t>discourse</a:t>
            </a:r>
            <a:endParaRPr lang="tr-TR" dirty="0" smtClean="0"/>
          </a:p>
          <a:p>
            <a:pPr lvl="2"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dirty="0"/>
              <a:t>about what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possibilities </a:t>
            </a:r>
            <a:r>
              <a:rPr lang="en-US" dirty="0"/>
              <a:t>are for shaping and adapting to the world via language.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637773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r>
              <a:rPr lang="en-US" sz="2800" dirty="0"/>
              <a:t>Each individual’s knowledge about language is </a:t>
            </a:r>
            <a:r>
              <a:rPr lang="en-US" sz="2800" dirty="0" smtClean="0"/>
              <a:t>different</a:t>
            </a:r>
            <a:r>
              <a:rPr lang="tr-TR" sz="2800" dirty="0" smtClean="0"/>
              <a:t>.</a:t>
            </a:r>
            <a:r>
              <a:rPr lang="en-US" sz="2800" dirty="0" smtClean="0"/>
              <a:t> </a:t>
            </a:r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186683098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513</Words>
  <Application>Microsoft Office PowerPoint</Application>
  <PresentationFormat>Ekran Gösterisi (4:3)</PresentationFormat>
  <Paragraphs>35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Ofis Teması</vt:lpstr>
      <vt:lpstr>Discourse and the World </vt:lpstr>
      <vt:lpstr>PowerPoint Sunusu</vt:lpstr>
      <vt:lpstr>The Sapir-Whorf hypothesis </vt:lpstr>
      <vt:lpstr>Linguistic Determinism</vt:lpstr>
      <vt:lpstr>PowerPoint Sunusu</vt:lpstr>
      <vt:lpstr>PowerPoint Sunusu</vt:lpstr>
      <vt:lpstr>Discourse, Culture, and Ideology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*Language Ideology</dc:title>
  <dc:creator>DELL</dc:creator>
  <cp:lastModifiedBy>Betul ALTAS</cp:lastModifiedBy>
  <cp:revision>80</cp:revision>
  <dcterms:created xsi:type="dcterms:W3CDTF">2020-10-20T16:37:06Z</dcterms:created>
  <dcterms:modified xsi:type="dcterms:W3CDTF">2024-10-08T06:07:33Z</dcterms:modified>
</cp:coreProperties>
</file>