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6" r:id="rId3"/>
    <p:sldId id="257" r:id="rId4"/>
    <p:sldId id="258" r:id="rId5"/>
    <p:sldId id="259" r:id="rId6"/>
    <p:sldId id="261" r:id="rId7"/>
    <p:sldId id="262" r:id="rId8"/>
    <p:sldId id="265" r:id="rId9"/>
    <p:sldId id="264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72" r:id="rId37"/>
    <p:sldId id="273" r:id="rId38"/>
    <p:sldId id="274" r:id="rId39"/>
    <p:sldId id="275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AD113-6FF7-428D-867D-548CF32EF7A1}" type="datetimeFigureOut">
              <a:rPr lang="tr-TR" smtClean="0"/>
              <a:t>12.03.2020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4AFE-935A-4DB4-88A2-3D3EB4491DE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ÇOCUKLARDA VE ERGENLERDE DUYGUDURUM BOZUKLUKLARI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OKUL ÇAĞI ÇOCUKLARDA MDB BELİRTİLERİ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Üzgün görünme, ağlama, </a:t>
            </a:r>
          </a:p>
          <a:p>
            <a:r>
              <a:rPr lang="tr-TR" dirty="0" err="1" smtClean="0"/>
              <a:t>İrritabilite</a:t>
            </a:r>
            <a:r>
              <a:rPr lang="tr-TR" dirty="0" smtClean="0"/>
              <a:t>,</a:t>
            </a:r>
          </a:p>
          <a:p>
            <a:r>
              <a:rPr lang="tr-TR" dirty="0" smtClean="0"/>
              <a:t>Can sıkıntısı, </a:t>
            </a:r>
          </a:p>
          <a:p>
            <a:r>
              <a:rPr lang="tr-TR" dirty="0" smtClean="0"/>
              <a:t>Dikkati toplamada güçlük, </a:t>
            </a:r>
          </a:p>
          <a:p>
            <a:r>
              <a:rPr lang="tr-TR" dirty="0" smtClean="0"/>
              <a:t>Arkadaşlarından ve sevilen etkinliklerden uzaklaşma,</a:t>
            </a:r>
          </a:p>
          <a:p>
            <a:r>
              <a:rPr lang="tr-TR" dirty="0" smtClean="0"/>
              <a:t>Yavaş hareket etme,</a:t>
            </a:r>
          </a:p>
          <a:p>
            <a:r>
              <a:rPr lang="tr-TR" dirty="0" smtClean="0"/>
              <a:t>Monoton ve kısık sesle konuşma,</a:t>
            </a:r>
          </a:p>
          <a:p>
            <a:r>
              <a:rPr lang="tr-TR" dirty="0" smtClean="0"/>
              <a:t>Olumsuz benlik kavramı,</a:t>
            </a:r>
          </a:p>
          <a:p>
            <a:r>
              <a:rPr lang="tr-TR" dirty="0" smtClean="0"/>
              <a:t>Okul başarısında düşme, </a:t>
            </a:r>
          </a:p>
          <a:p>
            <a:r>
              <a:rPr lang="tr-TR" dirty="0" err="1" smtClean="0"/>
              <a:t>Anksiyete</a:t>
            </a:r>
            <a:r>
              <a:rPr lang="tr-TR" dirty="0" smtClean="0"/>
              <a:t> belirtileri,</a:t>
            </a:r>
          </a:p>
          <a:p>
            <a:r>
              <a:rPr lang="tr-TR" dirty="0" smtClean="0"/>
              <a:t>Baş ağrısı, karın ağrısı,</a:t>
            </a:r>
          </a:p>
          <a:p>
            <a:r>
              <a:rPr lang="tr-TR" dirty="0" smtClean="0"/>
              <a:t>İntihar düşünceleri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ERGENLERDE MDB BELİRTİLERİ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Can sıkıntısı,</a:t>
            </a:r>
          </a:p>
          <a:p>
            <a:r>
              <a:rPr lang="tr-TR" dirty="0" smtClean="0"/>
              <a:t>Huzursuzluk,</a:t>
            </a:r>
          </a:p>
          <a:p>
            <a:r>
              <a:rPr lang="tr-TR" dirty="0" smtClean="0"/>
              <a:t>Arkadaş ve etkinliklere ilgi kaybı, </a:t>
            </a:r>
          </a:p>
          <a:p>
            <a:r>
              <a:rPr lang="tr-TR" dirty="0" smtClean="0"/>
              <a:t>İçe kapanma, </a:t>
            </a:r>
          </a:p>
          <a:p>
            <a:r>
              <a:rPr lang="tr-TR" dirty="0" smtClean="0"/>
              <a:t>Oku başarısında düşme, </a:t>
            </a:r>
          </a:p>
          <a:p>
            <a:r>
              <a:rPr lang="tr-TR" dirty="0" smtClean="0"/>
              <a:t>Dikkati toplamada güçlük, </a:t>
            </a:r>
          </a:p>
          <a:p>
            <a:r>
              <a:rPr lang="tr-TR" dirty="0" err="1" smtClean="0"/>
              <a:t>Psikomotor</a:t>
            </a:r>
            <a:r>
              <a:rPr lang="tr-TR" dirty="0" smtClean="0"/>
              <a:t> yavaşlama, </a:t>
            </a:r>
          </a:p>
          <a:p>
            <a:r>
              <a:rPr lang="tr-TR" dirty="0" smtClean="0"/>
              <a:t>Aşırı yeme ve aşırı uyuma, </a:t>
            </a:r>
          </a:p>
          <a:p>
            <a:r>
              <a:rPr lang="tr-TR" dirty="0" smtClean="0"/>
              <a:t>Yalnızlık, </a:t>
            </a:r>
          </a:p>
          <a:p>
            <a:r>
              <a:rPr lang="tr-TR" dirty="0" smtClean="0"/>
              <a:t>Düşük benlik saygısı,</a:t>
            </a:r>
          </a:p>
          <a:p>
            <a:r>
              <a:rPr lang="tr-TR" dirty="0" smtClean="0"/>
              <a:t>İntihar düşünce ve girişimleri,</a:t>
            </a:r>
          </a:p>
          <a:p>
            <a:r>
              <a:rPr lang="tr-TR" dirty="0" smtClean="0"/>
              <a:t>Zararlı alışkanlıklar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GİDİŞ VE SONLANIM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algn="just"/>
            <a:r>
              <a:rPr lang="tr-TR" dirty="0" smtClean="0"/>
              <a:t>Yapılan çalışmalarda ergenlerde </a:t>
            </a:r>
            <a:r>
              <a:rPr lang="tr-TR" dirty="0" err="1" smtClean="0"/>
              <a:t>MDB’un</a:t>
            </a:r>
            <a:r>
              <a:rPr lang="tr-TR" dirty="0" smtClean="0"/>
              <a:t>; %5’inin ilk 6 ayda, </a:t>
            </a:r>
          </a:p>
          <a:p>
            <a:pPr algn="just">
              <a:buNone/>
            </a:pPr>
            <a:r>
              <a:rPr lang="tr-TR" dirty="0"/>
              <a:t> </a:t>
            </a:r>
            <a:r>
              <a:rPr lang="tr-TR" dirty="0" smtClean="0"/>
              <a:t>   %12’sinin ilk yılda, </a:t>
            </a:r>
          </a:p>
          <a:p>
            <a:pPr algn="just">
              <a:buNone/>
            </a:pPr>
            <a:r>
              <a:rPr lang="tr-TR" dirty="0"/>
              <a:t> </a:t>
            </a:r>
            <a:r>
              <a:rPr lang="tr-TR" dirty="0" smtClean="0"/>
              <a:t>   %33’ünün ilk 4 yıl içinde tekrarladığını göstermiştir. </a:t>
            </a:r>
          </a:p>
          <a:p>
            <a:pPr algn="just"/>
            <a:r>
              <a:rPr lang="tr-TR" dirty="0" smtClean="0"/>
              <a:t>Hastaneye yatan </a:t>
            </a:r>
            <a:r>
              <a:rPr lang="tr-TR" dirty="0" err="1" smtClean="0"/>
              <a:t>depresif</a:t>
            </a:r>
            <a:r>
              <a:rPr lang="tr-TR" dirty="0" smtClean="0"/>
              <a:t> çocukların %80’ının ilk 2 yıl içinde yeniden hastaneye yattığı gözlenmiştir.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GİDİŞ VE SONLANIM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Başlangıç yaşı,</a:t>
            </a:r>
          </a:p>
          <a:p>
            <a:r>
              <a:rPr lang="tr-TR" dirty="0" smtClean="0"/>
              <a:t>Geçirilen </a:t>
            </a:r>
            <a:r>
              <a:rPr lang="tr-TR" dirty="0" err="1" smtClean="0"/>
              <a:t>depresif</a:t>
            </a:r>
            <a:r>
              <a:rPr lang="tr-TR" dirty="0" smtClean="0"/>
              <a:t> </a:t>
            </a:r>
            <a:r>
              <a:rPr lang="tr-TR" dirty="0" err="1" smtClean="0"/>
              <a:t>epizod</a:t>
            </a:r>
            <a:r>
              <a:rPr lang="tr-TR" dirty="0" smtClean="0"/>
              <a:t> sayısı,</a:t>
            </a:r>
          </a:p>
          <a:p>
            <a:r>
              <a:rPr lang="tr-TR" dirty="0" smtClean="0"/>
              <a:t>O andaki epizodun ağırlığı,</a:t>
            </a:r>
          </a:p>
          <a:p>
            <a:r>
              <a:rPr lang="tr-TR" dirty="0" smtClean="0"/>
              <a:t>Başka ruhsal bozuklukların eşlik etmesi, </a:t>
            </a:r>
          </a:p>
          <a:p>
            <a:r>
              <a:rPr lang="tr-TR" dirty="0" smtClean="0"/>
              <a:t>Tedaviye  uyumsuzluk, </a:t>
            </a:r>
          </a:p>
          <a:p>
            <a:r>
              <a:rPr lang="tr-TR" dirty="0" smtClean="0"/>
              <a:t>Olumsuz yaşam olayları, </a:t>
            </a:r>
          </a:p>
          <a:p>
            <a:r>
              <a:rPr lang="tr-TR" dirty="0" smtClean="0"/>
              <a:t>Ebeveynlerde ruhsal bozukluk varlığı, 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</a:t>
            </a:r>
            <a:r>
              <a:rPr lang="tr-TR" dirty="0" err="1" smtClean="0"/>
              <a:t>işlevelliğin</a:t>
            </a:r>
            <a:r>
              <a:rPr lang="tr-TR" dirty="0" smtClean="0"/>
              <a:t> kötü olması,</a:t>
            </a:r>
          </a:p>
          <a:p>
            <a:pPr>
              <a:buNone/>
            </a:pPr>
            <a:r>
              <a:rPr lang="tr-TR" dirty="0" smtClean="0"/>
              <a:t>    Kronikleşme ve tekrarlamayla ilişkili bulunmuştur.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GİDİŞ VE SONLANIM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Depresif</a:t>
            </a:r>
            <a:r>
              <a:rPr lang="tr-TR" dirty="0" smtClean="0"/>
              <a:t> bozukluğu olan çocuk ve ergenlerin yaklaşık %20-40’ında </a:t>
            </a:r>
            <a:r>
              <a:rPr lang="tr-TR" dirty="0" err="1" smtClean="0"/>
              <a:t>Bipolar</a:t>
            </a:r>
            <a:r>
              <a:rPr lang="tr-TR" dirty="0" smtClean="0"/>
              <a:t> Bozukluğun ortaya çıktığı gözlenmiştir. </a:t>
            </a:r>
          </a:p>
          <a:p>
            <a:r>
              <a:rPr lang="tr-TR" b="1" i="1" dirty="0" err="1" smtClean="0"/>
              <a:t>Depresif</a:t>
            </a:r>
            <a:r>
              <a:rPr lang="tr-TR" b="1" i="1" dirty="0" smtClean="0"/>
              <a:t> çocuklarda;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Depresif</a:t>
            </a:r>
            <a:r>
              <a:rPr lang="tr-TR" dirty="0" smtClean="0"/>
              <a:t> epizodun süresi ortalama 8-13 ay, 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İyileşme oranı %0-70, </a:t>
            </a:r>
          </a:p>
          <a:p>
            <a:r>
              <a:rPr lang="tr-TR" b="1" i="1" dirty="0" err="1" smtClean="0"/>
              <a:t>Depresif</a:t>
            </a:r>
            <a:r>
              <a:rPr lang="tr-TR" b="1" i="1" dirty="0" smtClean="0"/>
              <a:t> ergenlerde; </a:t>
            </a:r>
          </a:p>
          <a:p>
            <a:pPr>
              <a:buNone/>
            </a:pPr>
            <a:r>
              <a:rPr lang="tr-TR" dirty="0" smtClean="0"/>
              <a:t>    Epizot süresi ortalama 3-9 ay, </a:t>
            </a:r>
          </a:p>
          <a:p>
            <a:pPr>
              <a:buNone/>
            </a:pPr>
            <a:r>
              <a:rPr lang="tr-TR" dirty="0" smtClean="0"/>
              <a:t>    İyileşme oranı %50-90, </a:t>
            </a:r>
          </a:p>
          <a:p>
            <a:pPr>
              <a:buNone/>
            </a:pPr>
            <a:r>
              <a:rPr lang="tr-TR" dirty="0" smtClean="0"/>
              <a:t>    Tekrarlama oranı %20-50 bulunmuştur.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 YAKLAŞIMLARI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Psikoterapi ilk seçenektir.</a:t>
            </a:r>
          </a:p>
          <a:p>
            <a:pPr>
              <a:buNone/>
            </a:pPr>
            <a:r>
              <a:rPr lang="tr-TR" dirty="0" smtClean="0"/>
              <a:t>Çocuğun duygusal ve zihinsel gelişimine göre</a:t>
            </a:r>
          </a:p>
          <a:p>
            <a:r>
              <a:rPr lang="tr-TR" dirty="0" smtClean="0"/>
              <a:t>Oyun </a:t>
            </a:r>
            <a:r>
              <a:rPr lang="tr-TR" dirty="0" smtClean="0"/>
              <a:t>terapisi</a:t>
            </a:r>
            <a:endParaRPr lang="tr-TR" dirty="0" smtClean="0"/>
          </a:p>
          <a:p>
            <a:r>
              <a:rPr lang="tr-TR" dirty="0" smtClean="0"/>
              <a:t>Bireysel </a:t>
            </a:r>
            <a:r>
              <a:rPr lang="tr-TR" dirty="0" smtClean="0"/>
              <a:t>terapi,</a:t>
            </a:r>
            <a:endParaRPr lang="tr-TR" dirty="0" smtClean="0"/>
          </a:p>
          <a:p>
            <a:r>
              <a:rPr lang="tr-TR" dirty="0" smtClean="0"/>
              <a:t>Grup </a:t>
            </a:r>
            <a:r>
              <a:rPr lang="tr-TR" dirty="0" smtClean="0"/>
              <a:t>terapisi,</a:t>
            </a:r>
            <a:endParaRPr lang="tr-TR" dirty="0" smtClean="0"/>
          </a:p>
          <a:p>
            <a:r>
              <a:rPr lang="tr-TR" dirty="0" smtClean="0"/>
              <a:t>Aile</a:t>
            </a:r>
            <a:r>
              <a:rPr lang="tr-TR" dirty="0" smtClean="0"/>
              <a:t> terapisi</a:t>
            </a:r>
            <a:r>
              <a:rPr lang="tr-TR" dirty="0" smtClean="0"/>
              <a:t>, </a:t>
            </a:r>
          </a:p>
          <a:p>
            <a:r>
              <a:rPr lang="tr-TR" dirty="0" smtClean="0"/>
              <a:t>Davranışçı ve bilişsel terapiler uygulanabilir.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 YAKLAŞIMLARI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Farmakoterapi</a:t>
            </a:r>
            <a:endParaRPr lang="tr-TR" b="1" dirty="0" smtClean="0"/>
          </a:p>
          <a:p>
            <a:r>
              <a:rPr lang="tr-TR" dirty="0" err="1" smtClean="0"/>
              <a:t>Trisiklik</a:t>
            </a:r>
            <a:r>
              <a:rPr lang="tr-TR" dirty="0" smtClean="0"/>
              <a:t> </a:t>
            </a:r>
            <a:r>
              <a:rPr lang="tr-TR" dirty="0" err="1" smtClean="0"/>
              <a:t>antidepresanlar</a:t>
            </a:r>
            <a:r>
              <a:rPr lang="tr-TR" dirty="0" smtClean="0"/>
              <a:t> (TCA)</a:t>
            </a:r>
          </a:p>
          <a:p>
            <a:r>
              <a:rPr lang="tr-TR" dirty="0" smtClean="0"/>
              <a:t>Seçici </a:t>
            </a:r>
            <a:r>
              <a:rPr lang="tr-TR" dirty="0" err="1" smtClean="0"/>
              <a:t>seratonin</a:t>
            </a:r>
            <a:r>
              <a:rPr lang="tr-TR" dirty="0" smtClean="0"/>
              <a:t> geri alım inhibitörleri (SSRI)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857364"/>
            <a:ext cx="7086600" cy="257176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5400" b="0" dirty="0" smtClean="0">
                <a:solidFill>
                  <a:schemeClr val="tx1"/>
                </a:solidFill>
                <a:effectLst/>
                <a:latin typeface="+mn-lt"/>
              </a:rPr>
              <a:t>İKİ UÇLU </a:t>
            </a:r>
            <a:r>
              <a:rPr lang="en-US" sz="5400" b="0" dirty="0" smtClean="0">
                <a:solidFill>
                  <a:schemeClr val="tx1"/>
                </a:solidFill>
                <a:effectLst/>
                <a:latin typeface="+mn-lt"/>
              </a:rPr>
              <a:t>DUYGUDURUM </a:t>
            </a:r>
            <a:r>
              <a:rPr lang="tr-TR" sz="5400" b="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en-US" sz="5400" b="0" dirty="0" smtClean="0">
                <a:solidFill>
                  <a:schemeClr val="tx1"/>
                </a:solidFill>
                <a:effectLst/>
                <a:latin typeface="+mn-lt"/>
              </a:rPr>
              <a:t>BOZUKLUKLAR</a:t>
            </a:r>
            <a:r>
              <a:rPr lang="tr-TR" sz="5400" dirty="0">
                <a:latin typeface="+mn-lt"/>
              </a:rPr>
              <a:t>I</a:t>
            </a:r>
            <a:r>
              <a:rPr lang="tr-TR" sz="3600" b="0" dirty="0" smtClean="0">
                <a:solidFill>
                  <a:srgbClr val="FAFD00"/>
                </a:solidFill>
                <a:effectLst/>
                <a:latin typeface="+mn-lt"/>
              </a:rPr>
              <a:t/>
            </a:r>
            <a:br>
              <a:rPr lang="tr-TR" sz="3600" b="0" dirty="0" smtClean="0">
                <a:solidFill>
                  <a:srgbClr val="FAFD00"/>
                </a:solidFill>
                <a:effectLst/>
                <a:latin typeface="+mn-lt"/>
              </a:rPr>
            </a:br>
            <a:endParaRPr lang="en-US" sz="3600" dirty="0" smtClean="0">
              <a:effectLst/>
              <a:latin typeface="+mn-lt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71942"/>
            <a:ext cx="7854696" cy="909194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endParaRPr lang="en-US" b="1" dirty="0" smtClean="0">
              <a:solidFill>
                <a:srgbClr val="F8F8F8"/>
              </a:solidFill>
              <a:latin typeface="Comic Sans MS" pitchFamily="66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solidFill>
                  <a:srgbClr val="F8F8F8"/>
                </a:solidFill>
                <a:latin typeface="Constantia" pitchFamily="18" charset="0"/>
              </a:rPr>
              <a:t>Ç.Ü.T.F.Psikiyatri</a:t>
            </a:r>
            <a:r>
              <a:rPr lang="en-US" b="1" dirty="0" smtClean="0">
                <a:solidFill>
                  <a:srgbClr val="F8F8F8"/>
                </a:solidFill>
                <a:latin typeface="Constantia" pitchFamily="18" charset="0"/>
              </a:rPr>
              <a:t> </a:t>
            </a:r>
            <a:r>
              <a:rPr lang="en-US" b="1" dirty="0" err="1" smtClean="0">
                <a:solidFill>
                  <a:srgbClr val="F8F8F8"/>
                </a:solidFill>
                <a:latin typeface="Constantia" pitchFamily="18" charset="0"/>
              </a:rPr>
              <a:t>Anabilim</a:t>
            </a:r>
            <a:r>
              <a:rPr lang="en-US" b="1" dirty="0" smtClean="0">
                <a:solidFill>
                  <a:srgbClr val="F8F8F8"/>
                </a:solidFill>
                <a:latin typeface="Constantia" pitchFamily="18" charset="0"/>
              </a:rPr>
              <a:t> Dalı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540456" y="546100"/>
            <a:ext cx="8262055" cy="66787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buFont typeface="Monotype Sorts" pitchFamily="2" charset="2"/>
              <a:buNone/>
            </a:pPr>
            <a:r>
              <a:rPr lang="en-US" sz="4000" b="1" dirty="0">
                <a:solidFill>
                  <a:schemeClr val="accent1"/>
                </a:solidFill>
                <a:latin typeface="Arial" charset="0"/>
              </a:rPr>
              <a:t>DUYGULANIM (AFFECT)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400" b="1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Bireyin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uyaranlara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olaylara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düşüncelere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anılara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neşe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öfke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üzüntü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gibi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duygusal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tepki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ile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katılabilme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yetisidir</a:t>
            </a:r>
            <a:r>
              <a:rPr lang="en-US" sz="2400" b="1" dirty="0">
                <a:latin typeface="Arial" charset="0"/>
              </a:rPr>
              <a:t>.</a:t>
            </a:r>
            <a:endParaRPr lang="tr-TR" sz="2400" b="1" dirty="0">
              <a:latin typeface="Arial" charset="0"/>
            </a:endParaRPr>
          </a:p>
          <a:p>
            <a:pPr algn="ctr" eaLnBrk="0" hangingPunct="0">
              <a:buFont typeface="Monotype Sorts" pitchFamily="2" charset="2"/>
              <a:buNone/>
            </a:pPr>
            <a:r>
              <a:rPr lang="tr-TR" sz="2400" b="1" dirty="0">
                <a:latin typeface="Arial" charset="0"/>
              </a:rPr>
              <a:t>Duygusal dışavurumdur</a:t>
            </a:r>
            <a:endParaRPr lang="en-US" sz="2400" b="1" dirty="0">
              <a:latin typeface="Arial" charset="0"/>
            </a:endParaRP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800" b="1" dirty="0">
                <a:solidFill>
                  <a:schemeClr val="accent1"/>
                </a:solidFill>
                <a:latin typeface="Arial" charset="0"/>
              </a:rPr>
              <a:t>“HAVA DURUMU”</a:t>
            </a:r>
            <a:endParaRPr lang="en-US" sz="2400" b="1" dirty="0">
              <a:solidFill>
                <a:schemeClr val="accent1"/>
              </a:solidFill>
              <a:latin typeface="Arial" charset="0"/>
            </a:endParaRPr>
          </a:p>
          <a:p>
            <a:pPr lvl="2" algn="ctr" eaLnBrk="0" hangingPunct="0"/>
            <a:endParaRPr lang="en-US" sz="2400" b="1" dirty="0">
              <a:solidFill>
                <a:srgbClr val="FF3300"/>
              </a:solidFill>
              <a:latin typeface="Arial" charset="0"/>
            </a:endParaRPr>
          </a:p>
          <a:p>
            <a:pPr algn="ctr" eaLnBrk="0" hangingPunct="0">
              <a:buFont typeface="Monotype Sorts" pitchFamily="2" charset="2"/>
              <a:buNone/>
            </a:pPr>
            <a:r>
              <a:rPr lang="en-US" sz="4000" b="1" dirty="0">
                <a:solidFill>
                  <a:schemeClr val="accent1"/>
                </a:solidFill>
                <a:latin typeface="Arial" charset="0"/>
              </a:rPr>
              <a:t>DUYGUDURUM (MOOD)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400" b="1" dirty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Bireyin</a:t>
            </a:r>
            <a:r>
              <a:rPr lang="en-US" sz="2400" b="1" dirty="0">
                <a:latin typeface="Arial" charset="0"/>
              </a:rPr>
              <a:t> belli </a:t>
            </a:r>
            <a:r>
              <a:rPr lang="en-US" sz="2400" b="1" dirty="0" err="1">
                <a:latin typeface="Arial" charset="0"/>
              </a:rPr>
              <a:t>bir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süre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içinde</a:t>
            </a:r>
            <a:r>
              <a:rPr lang="en-US" sz="2400" b="1" dirty="0">
                <a:latin typeface="Arial" charset="0"/>
              </a:rPr>
              <a:t>, 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400" b="1" dirty="0" err="1">
                <a:latin typeface="Arial" charset="0"/>
              </a:rPr>
              <a:t>başkalarınca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gözlenebilen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kişinin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kendisi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tarafından</a:t>
            </a:r>
            <a:endParaRPr lang="en-US" sz="2400" b="1" dirty="0">
              <a:latin typeface="Arial" charset="0"/>
            </a:endParaRP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400" b="1" dirty="0" err="1">
                <a:latin typeface="Arial" charset="0"/>
              </a:rPr>
              <a:t>anlatabilen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yaygın</a:t>
            </a:r>
            <a:r>
              <a:rPr lang="en-US" sz="2400" b="1" dirty="0">
                <a:latin typeface="Arial" charset="0"/>
              </a:rPr>
              <a:t>, </a:t>
            </a:r>
            <a:r>
              <a:rPr lang="en-US" sz="2400" b="1" dirty="0" err="1">
                <a:latin typeface="Arial" charset="0"/>
              </a:rPr>
              <a:t>kalıcı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bir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duygulanım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içinde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bulunuşu</a:t>
            </a:r>
            <a:r>
              <a:rPr lang="en-US" sz="2400" b="1" dirty="0">
                <a:latin typeface="Arial" charset="0"/>
              </a:rPr>
              <a:t>;</a:t>
            </a: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400" b="1" dirty="0" err="1">
                <a:latin typeface="Arial" charset="0"/>
              </a:rPr>
              <a:t>kişinin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dünyayı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algıladığı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renkler</a:t>
            </a:r>
            <a:r>
              <a:rPr lang="tr-TR" sz="2400" b="1" dirty="0">
                <a:latin typeface="Arial" charset="0"/>
              </a:rPr>
              <a:t>, kişinin iç duygusal durumudur</a:t>
            </a:r>
            <a:r>
              <a:rPr lang="tr-TR" sz="2400" dirty="0">
                <a:latin typeface="Arial" charset="0"/>
              </a:rPr>
              <a:t>.</a:t>
            </a:r>
            <a:endParaRPr lang="en-US" sz="2400" dirty="0">
              <a:latin typeface="Arial" charset="0"/>
            </a:endParaRPr>
          </a:p>
          <a:p>
            <a:pPr algn="ctr" eaLnBrk="0" hangingPunct="0">
              <a:buFont typeface="Monotype Sorts" pitchFamily="2" charset="2"/>
              <a:buNone/>
            </a:pPr>
            <a:r>
              <a:rPr lang="en-US" sz="2800" b="1" dirty="0">
                <a:solidFill>
                  <a:schemeClr val="accent1"/>
                </a:solidFill>
                <a:latin typeface="Arial" charset="0"/>
              </a:rPr>
              <a:t>“İKLİM”</a:t>
            </a:r>
          </a:p>
          <a:p>
            <a:pPr algn="ctr" eaLnBrk="0" hangingPunct="0"/>
            <a:endParaRPr lang="en-US" sz="2800" b="1" dirty="0">
              <a:solidFill>
                <a:srgbClr val="FF3300"/>
              </a:solidFill>
              <a:latin typeface="Arial" charset="0"/>
            </a:endParaRPr>
          </a:p>
          <a:p>
            <a:pPr algn="ctr" eaLnBrk="0" hangingPunct="0"/>
            <a:endParaRPr lang="en-US" sz="2400" b="1" dirty="0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3812" y="0"/>
            <a:ext cx="6774744" cy="1295400"/>
          </a:xfrm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/>
          </a:extLst>
        </p:spPr>
        <p:txBody>
          <a:bodyPr lIns="90488" tIns="44450" rIns="90488" bIns="44450">
            <a:normAutofit fontScale="90000"/>
          </a:bodyPr>
          <a:lstStyle/>
          <a:p>
            <a:pPr eaLnBrk="1" hangingPunct="1">
              <a:defRPr/>
            </a:pPr>
            <a:r>
              <a:rPr lang="en-US" sz="4800" b="0" dirty="0" smtClean="0">
                <a:solidFill>
                  <a:schemeClr val="accent1"/>
                </a:solidFill>
                <a:latin typeface="Arial" charset="0"/>
              </a:rPr>
              <a:t>DUYGUDURUM TİPLERİ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40267" y="1643050"/>
            <a:ext cx="8703733" cy="4460888"/>
          </a:xfrm>
          <a:extLst>
            <a:ext uri="{91240B29-F687-4F45-9708-019B960494DF}"/>
          </a:extLst>
        </p:spPr>
        <p:txBody>
          <a:bodyPr lIns="90488" tIns="44450" rIns="90488" bIns="44450">
            <a:normAutofit/>
          </a:bodyPr>
          <a:lstStyle/>
          <a:p>
            <a:pPr eaLnBrk="1" hangingPunct="1">
              <a:lnSpc>
                <a:spcPct val="90000"/>
              </a:lnSpc>
              <a:buClr>
                <a:schemeClr val="tx2"/>
              </a:buClr>
              <a:buSzPct val="150000"/>
              <a:buFont typeface="Wingdings" pitchFamily="2" charset="2"/>
              <a:buChar char="K"/>
              <a:defRPr/>
            </a:pPr>
            <a:r>
              <a:rPr lang="en-US" sz="3600" b="1" dirty="0" smtClean="0"/>
              <a:t>   </a:t>
            </a:r>
            <a:r>
              <a:rPr lang="en-US" sz="3200" b="1" dirty="0" smtClean="0">
                <a:solidFill>
                  <a:schemeClr val="accent1"/>
                </a:solidFill>
              </a:rPr>
              <a:t>NORMAL (</a:t>
            </a:r>
            <a:r>
              <a:rPr lang="en-US" sz="3200" b="1" dirty="0" err="1" smtClean="0">
                <a:solidFill>
                  <a:schemeClr val="accent1"/>
                </a:solidFill>
              </a:rPr>
              <a:t>Euthymia</a:t>
            </a:r>
            <a:r>
              <a:rPr lang="en-US" sz="3200" b="1" dirty="0" smtClean="0">
                <a:solidFill>
                  <a:schemeClr val="accent1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  <a:defRPr/>
            </a:pPr>
            <a:r>
              <a:rPr lang="en-US" sz="3200" b="1" dirty="0" smtClean="0"/>
              <a:t>        </a:t>
            </a:r>
            <a:r>
              <a:rPr lang="en-US" sz="3200" dirty="0" smtClean="0"/>
              <a:t>Belli </a:t>
            </a:r>
            <a:r>
              <a:rPr lang="en-US" sz="3200" dirty="0" err="1" smtClean="0"/>
              <a:t>sınırlar</a:t>
            </a:r>
            <a:r>
              <a:rPr lang="tr-TR" sz="3200" dirty="0" smtClean="0"/>
              <a:t> ve süreler</a:t>
            </a:r>
            <a:r>
              <a:rPr lang="en-US" sz="3200" dirty="0" smtClean="0"/>
              <a:t> </a:t>
            </a:r>
            <a:r>
              <a:rPr lang="en-US" sz="3200" dirty="0" err="1" smtClean="0"/>
              <a:t>içinde</a:t>
            </a:r>
            <a:r>
              <a:rPr lang="en-US" sz="3200" dirty="0" smtClean="0"/>
              <a:t> </a:t>
            </a:r>
            <a:r>
              <a:rPr lang="en-US" sz="3200" dirty="0" err="1" smtClean="0"/>
              <a:t>dalgalanmalar</a:t>
            </a:r>
            <a:r>
              <a:rPr lang="en-US" sz="3200" dirty="0" smtClean="0"/>
              <a:t> </a:t>
            </a:r>
            <a:endParaRPr lang="tr-TR" sz="3200" dirty="0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  <a:defRPr/>
            </a:pPr>
            <a:r>
              <a:rPr lang="tr-TR" sz="3200" dirty="0" smtClean="0"/>
              <a:t>		</a:t>
            </a:r>
            <a:r>
              <a:rPr lang="en-US" sz="3200" dirty="0" err="1" smtClean="0"/>
              <a:t>gösterir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200000"/>
              <a:buFont typeface="Wingdings" pitchFamily="2" charset="2"/>
              <a:buChar char="L"/>
              <a:defRPr/>
            </a:pPr>
            <a:r>
              <a:rPr lang="en-US" sz="3200" b="1" dirty="0" smtClean="0"/>
              <a:t>    </a:t>
            </a:r>
            <a:r>
              <a:rPr lang="en-US" sz="3200" b="1" dirty="0" smtClean="0">
                <a:solidFill>
                  <a:schemeClr val="accent1"/>
                </a:solidFill>
              </a:rPr>
              <a:t>ÇÖKKÜN (Depressed)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  <a:defRPr/>
            </a:pPr>
            <a:r>
              <a:rPr lang="en-US" sz="3200" b="1" dirty="0" smtClean="0"/>
              <a:t>          </a:t>
            </a:r>
            <a:r>
              <a:rPr lang="en-US" sz="3200" dirty="0" err="1" smtClean="0"/>
              <a:t>Üzüntü</a:t>
            </a:r>
            <a:r>
              <a:rPr lang="en-US" sz="3200" dirty="0" smtClean="0"/>
              <a:t>, </a:t>
            </a:r>
            <a:r>
              <a:rPr lang="en-US" sz="3200" dirty="0" err="1" smtClean="0"/>
              <a:t>elem</a:t>
            </a:r>
            <a:r>
              <a:rPr lang="en-US" sz="3200" dirty="0" smtClean="0"/>
              <a:t>, </a:t>
            </a:r>
            <a:r>
              <a:rPr lang="en-US" sz="3200" dirty="0" err="1" smtClean="0"/>
              <a:t>keder</a:t>
            </a:r>
            <a:r>
              <a:rPr lang="en-US" sz="3200" dirty="0" smtClean="0"/>
              <a:t> </a:t>
            </a:r>
            <a:r>
              <a:rPr lang="en-US" sz="3200" dirty="0" err="1" smtClean="0"/>
              <a:t>baskındır</a:t>
            </a:r>
            <a:endParaRPr lang="en-US" sz="3200" dirty="0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None/>
              <a:defRPr/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150000"/>
              <a:buFont typeface="Wingdings" pitchFamily="2" charset="2"/>
              <a:buChar char="J"/>
              <a:defRPr/>
            </a:pPr>
            <a:r>
              <a:rPr lang="en-US" sz="3200" b="1" dirty="0" smtClean="0"/>
              <a:t>   </a:t>
            </a:r>
            <a:r>
              <a:rPr lang="en-US" sz="3200" b="1" dirty="0" smtClean="0">
                <a:solidFill>
                  <a:schemeClr val="accent1"/>
                </a:solidFill>
              </a:rPr>
              <a:t>YÜKSELMİŞ (E</a:t>
            </a:r>
            <a:r>
              <a:rPr lang="tr-TR" sz="3200" b="1" dirty="0" err="1" smtClean="0">
                <a:solidFill>
                  <a:schemeClr val="accent1"/>
                </a:solidFill>
              </a:rPr>
              <a:t>levated</a:t>
            </a:r>
            <a:r>
              <a:rPr lang="en-US" sz="3200" b="1" dirty="0" smtClean="0">
                <a:solidFill>
                  <a:schemeClr val="accent1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n-US" sz="3200" b="1" dirty="0" smtClean="0"/>
              <a:t>          </a:t>
            </a:r>
            <a:r>
              <a:rPr lang="en-US" sz="3200" dirty="0" err="1" smtClean="0"/>
              <a:t>Neşe</a:t>
            </a:r>
            <a:r>
              <a:rPr lang="en-US" sz="3200" dirty="0" smtClean="0"/>
              <a:t>, </a:t>
            </a:r>
            <a:r>
              <a:rPr lang="en-US" sz="3200" dirty="0" err="1" smtClean="0"/>
              <a:t>coşku</a:t>
            </a:r>
            <a:r>
              <a:rPr lang="en-US" sz="3200" dirty="0" smtClean="0"/>
              <a:t>, </a:t>
            </a:r>
            <a:r>
              <a:rPr lang="en-US" sz="3200" dirty="0" err="1" smtClean="0"/>
              <a:t>öfke</a:t>
            </a:r>
            <a:r>
              <a:rPr lang="en-US" sz="3200" dirty="0" smtClean="0"/>
              <a:t> </a:t>
            </a:r>
            <a:r>
              <a:rPr lang="en-US" sz="3200" dirty="0" err="1" smtClean="0"/>
              <a:t>baskındır</a:t>
            </a:r>
            <a:endParaRPr 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MAJOR DEPRESİF BOZUKLUK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2878" y="274638"/>
            <a:ext cx="7652455" cy="12795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0" dirty="0" smtClean="0">
                <a:solidFill>
                  <a:schemeClr val="accent1"/>
                </a:solidFill>
                <a:latin typeface="+mn-lt"/>
              </a:rPr>
              <a:t>DUYGUDURUM BOZUKLUKLARI</a:t>
            </a:r>
            <a:br>
              <a:rPr lang="en-US" sz="3600" b="0" dirty="0" smtClean="0">
                <a:solidFill>
                  <a:schemeClr val="accent1"/>
                </a:solidFill>
                <a:latin typeface="+mn-lt"/>
              </a:rPr>
            </a:br>
            <a:r>
              <a:rPr lang="en-US" sz="3600" b="0" dirty="0" smtClean="0">
                <a:solidFill>
                  <a:schemeClr val="accent1"/>
                </a:solidFill>
                <a:latin typeface="+mn-lt"/>
              </a:rPr>
              <a:t>					DSM-</a:t>
            </a:r>
            <a:r>
              <a:rPr lang="en-US" sz="3600" b="0" dirty="0" err="1" smtClean="0">
                <a:solidFill>
                  <a:schemeClr val="accent1"/>
                </a:solidFill>
                <a:latin typeface="+mn-lt"/>
              </a:rPr>
              <a:t>IV’e</a:t>
            </a:r>
            <a:r>
              <a:rPr lang="en-US" sz="3600" b="0" dirty="0" smtClean="0">
                <a:solidFill>
                  <a:schemeClr val="accent1"/>
                </a:solidFill>
                <a:latin typeface="+mn-lt"/>
              </a:rPr>
              <a:t> </a:t>
            </a:r>
            <a:r>
              <a:rPr lang="en-US" sz="3600" b="0" dirty="0" err="1" smtClean="0">
                <a:solidFill>
                  <a:schemeClr val="accent1"/>
                </a:solidFill>
                <a:latin typeface="+mn-lt"/>
              </a:rPr>
              <a:t>göre</a:t>
            </a:r>
            <a:endParaRPr lang="en-US" sz="3600" dirty="0" smtClean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07972" y="1643050"/>
            <a:ext cx="7683529" cy="4714908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buSzTx/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chemeClr val="accent1"/>
                </a:solidFill>
              </a:rPr>
              <a:t> Major </a:t>
            </a:r>
            <a:r>
              <a:rPr lang="en-US" sz="2800" b="1" dirty="0" err="1" smtClean="0">
                <a:solidFill>
                  <a:schemeClr val="accent1"/>
                </a:solidFill>
              </a:rPr>
              <a:t>Depresif</a:t>
            </a:r>
            <a:r>
              <a:rPr lang="en-US" sz="2800" b="1" dirty="0" smtClean="0">
                <a:solidFill>
                  <a:schemeClr val="accent1"/>
                </a:solidFill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</a:rPr>
              <a:t>Bozukluk</a:t>
            </a:r>
            <a:endParaRPr lang="en-US" sz="2800" dirty="0" smtClean="0">
              <a:solidFill>
                <a:schemeClr val="accent1"/>
              </a:solidFill>
            </a:endParaRPr>
          </a:p>
          <a:p>
            <a:pPr lvl="1"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err="1" smtClean="0"/>
              <a:t>Tek</a:t>
            </a:r>
            <a:r>
              <a:rPr lang="en-US" sz="2800" dirty="0" smtClean="0"/>
              <a:t> </a:t>
            </a:r>
            <a:r>
              <a:rPr lang="en-US" sz="2800" dirty="0" err="1" smtClean="0"/>
              <a:t>nöbet</a:t>
            </a:r>
            <a:endParaRPr lang="en-US" sz="2800" dirty="0" smtClean="0"/>
          </a:p>
          <a:p>
            <a:pPr lvl="1"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err="1" smtClean="0"/>
              <a:t>Yineleyici</a:t>
            </a:r>
            <a:r>
              <a:rPr lang="en-US" sz="2800" dirty="0" smtClean="0"/>
              <a:t> (</a:t>
            </a:r>
            <a:r>
              <a:rPr lang="en-US" sz="2800" dirty="0" err="1" smtClean="0"/>
              <a:t>Unipolar</a:t>
            </a:r>
            <a:r>
              <a:rPr lang="en-US" sz="2800" dirty="0" smtClean="0"/>
              <a:t> </a:t>
            </a:r>
            <a:r>
              <a:rPr lang="en-US" sz="2800" dirty="0" err="1" smtClean="0"/>
              <a:t>Bozukluk</a:t>
            </a:r>
            <a:r>
              <a:rPr lang="en-US" sz="2800" dirty="0" smtClean="0"/>
              <a:t>)</a:t>
            </a:r>
          </a:p>
          <a:p>
            <a:pPr lvl="2" eaLnBrk="1" hangingPunct="1">
              <a:buSzTx/>
              <a:buFont typeface="Arial" pitchFamily="34" charset="0"/>
              <a:buChar char="•"/>
              <a:defRPr/>
            </a:pPr>
            <a:r>
              <a:rPr lang="en-US" sz="2800" dirty="0" err="1" smtClean="0"/>
              <a:t>Yineleyen</a:t>
            </a:r>
            <a:r>
              <a:rPr lang="en-US" sz="2800" dirty="0" smtClean="0"/>
              <a:t> </a:t>
            </a:r>
            <a:r>
              <a:rPr lang="en-US" sz="2800" dirty="0" err="1" smtClean="0"/>
              <a:t>depresif</a:t>
            </a:r>
            <a:r>
              <a:rPr lang="en-US" sz="2800" dirty="0" smtClean="0"/>
              <a:t> </a:t>
            </a:r>
            <a:r>
              <a:rPr lang="en-US" sz="2800" dirty="0" err="1" smtClean="0"/>
              <a:t>ataklarla</a:t>
            </a:r>
            <a:r>
              <a:rPr lang="en-US" sz="2800" dirty="0" smtClean="0"/>
              <a:t> </a:t>
            </a:r>
            <a:r>
              <a:rPr lang="en-US" sz="2800" dirty="0" err="1" smtClean="0"/>
              <a:t>giden</a:t>
            </a:r>
            <a:r>
              <a:rPr lang="tr-TR" sz="2800" dirty="0" smtClean="0"/>
              <a:t> </a:t>
            </a:r>
            <a:r>
              <a:rPr lang="en-US" sz="2800" dirty="0" err="1" smtClean="0"/>
              <a:t>arada</a:t>
            </a:r>
            <a:r>
              <a:rPr lang="en-US" sz="2800" dirty="0" smtClean="0"/>
              <a:t> </a:t>
            </a:r>
            <a:r>
              <a:rPr lang="en-US" sz="2800" dirty="0" err="1" smtClean="0"/>
              <a:t>iyilik</a:t>
            </a:r>
            <a:r>
              <a:rPr lang="en-US" sz="2800" dirty="0" smtClean="0"/>
              <a:t> </a:t>
            </a:r>
            <a:r>
              <a:rPr lang="en-US" sz="2800" dirty="0" err="1" smtClean="0"/>
              <a:t>dönemleri</a:t>
            </a:r>
            <a:r>
              <a:rPr lang="en-US" sz="2800" dirty="0" smtClean="0"/>
              <a:t> </a:t>
            </a:r>
            <a:r>
              <a:rPr lang="en-US" sz="2800" dirty="0" err="1" smtClean="0"/>
              <a:t>olan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bozukluk</a:t>
            </a:r>
            <a:endParaRPr lang="en-US" sz="2800" dirty="0" smtClean="0"/>
          </a:p>
          <a:p>
            <a:pPr eaLnBrk="1" hangingPunct="1">
              <a:buClr>
                <a:schemeClr val="accent2"/>
              </a:buClr>
              <a:buSzTx/>
              <a:buFont typeface="Arial" pitchFamily="34" charset="0"/>
              <a:buChar char="•"/>
              <a:defRPr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chemeClr val="accent1"/>
                </a:solidFill>
              </a:rPr>
              <a:t>Bipolar </a:t>
            </a:r>
            <a:r>
              <a:rPr lang="en-US" sz="2800" b="1" dirty="0" err="1" smtClean="0">
                <a:solidFill>
                  <a:schemeClr val="accent1"/>
                </a:solidFill>
              </a:rPr>
              <a:t>Bozukluk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en-US" sz="2800" dirty="0" err="1" smtClean="0"/>
              <a:t>Yineleyen</a:t>
            </a:r>
            <a:r>
              <a:rPr lang="en-US" sz="2800" dirty="0" smtClean="0"/>
              <a:t> </a:t>
            </a:r>
            <a:r>
              <a:rPr lang="en-US" sz="2800" dirty="0" err="1" smtClean="0"/>
              <a:t>manik</a:t>
            </a:r>
            <a:r>
              <a:rPr lang="en-US" sz="2800" dirty="0" smtClean="0"/>
              <a:t> </a:t>
            </a:r>
            <a:r>
              <a:rPr lang="en-US" sz="2800" dirty="0" err="1" smtClean="0"/>
              <a:t>ya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manik-depresif</a:t>
            </a:r>
            <a:r>
              <a:rPr lang="en-US" sz="2800" dirty="0" smtClean="0"/>
              <a:t> </a:t>
            </a:r>
            <a:r>
              <a:rPr lang="en-US" sz="2800" dirty="0" err="1" smtClean="0"/>
              <a:t>ataklar</a:t>
            </a:r>
            <a:endParaRPr lang="en-US" sz="2800" dirty="0" smtClean="0"/>
          </a:p>
          <a:p>
            <a:pPr lvl="2" eaLnBrk="1" hangingPunct="1">
              <a:buFont typeface="Arial" pitchFamily="34" charset="0"/>
              <a:buChar char="•"/>
              <a:defRPr/>
            </a:pPr>
            <a:r>
              <a:rPr lang="en-US" sz="2800" dirty="0" err="1" smtClean="0"/>
              <a:t>Arada</a:t>
            </a:r>
            <a:r>
              <a:rPr lang="en-US" sz="2800" dirty="0" smtClean="0"/>
              <a:t> </a:t>
            </a:r>
            <a:r>
              <a:rPr lang="en-US" sz="2800" dirty="0" err="1" smtClean="0"/>
              <a:t>iyilik</a:t>
            </a:r>
            <a:r>
              <a:rPr lang="en-US" sz="2800" dirty="0" smtClean="0"/>
              <a:t> </a:t>
            </a:r>
            <a:r>
              <a:rPr lang="en-US" sz="2800" dirty="0" err="1" smtClean="0"/>
              <a:t>dönemi</a:t>
            </a:r>
            <a:endParaRPr lang="en-US" sz="2800" dirty="0" smtClean="0"/>
          </a:p>
          <a:p>
            <a:pPr lvl="1" eaLnBrk="1" hangingPunct="1"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 smtClean="0">
                <a:latin typeface="Comic Sans MS" pitchFamily="66" charset="0"/>
              </a:rPr>
              <a:t/>
            </a:r>
            <a:br>
              <a:rPr lang="tr-TR" sz="2800" dirty="0" smtClean="0">
                <a:latin typeface="Comic Sans MS" pitchFamily="66" charset="0"/>
              </a:rPr>
            </a:b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tr-TR" sz="4000" dirty="0" smtClean="0">
                <a:solidFill>
                  <a:schemeClr val="accent1"/>
                </a:solidFill>
                <a:latin typeface="+mn-lt"/>
              </a:rPr>
              <a:t>DSM-V SINIFLANDIRMASI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28868"/>
            <a:ext cx="8229600" cy="389573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tr-TR" sz="2800" b="1" dirty="0" smtClean="0">
                <a:solidFill>
                  <a:schemeClr val="accent1"/>
                </a:solidFill>
              </a:rPr>
              <a:t>İKİ UÇLU (BİPOLAR) VE İLİŞKİLİ BOZUKLUKLAR</a:t>
            </a:r>
          </a:p>
          <a:p>
            <a:pPr>
              <a:defRPr/>
            </a:pPr>
            <a:r>
              <a:rPr lang="tr-TR" sz="2800" b="1" dirty="0" err="1" smtClean="0">
                <a:latin typeface="Comic Sans MS" pitchFamily="66" charset="0"/>
              </a:rPr>
              <a:t>Bipolar</a:t>
            </a:r>
            <a:r>
              <a:rPr lang="tr-TR" sz="2800" b="1" dirty="0" smtClean="0">
                <a:latin typeface="Comic Sans MS" pitchFamily="66" charset="0"/>
              </a:rPr>
              <a:t> bozukluk I</a:t>
            </a:r>
          </a:p>
          <a:p>
            <a:pPr>
              <a:defRPr/>
            </a:pPr>
            <a:r>
              <a:rPr lang="tr-TR" sz="2800" b="1" dirty="0" err="1" smtClean="0">
                <a:latin typeface="Comic Sans MS" pitchFamily="66" charset="0"/>
              </a:rPr>
              <a:t>Bipolar</a:t>
            </a:r>
            <a:r>
              <a:rPr lang="tr-TR" sz="2800" b="1" dirty="0" smtClean="0">
                <a:latin typeface="Comic Sans MS" pitchFamily="66" charset="0"/>
              </a:rPr>
              <a:t> bozukluk II</a:t>
            </a:r>
          </a:p>
          <a:p>
            <a:pPr marL="342900" lvl="1" indent="-342900">
              <a:buFontTx/>
              <a:buChar char="•"/>
              <a:defRPr/>
            </a:pPr>
            <a:r>
              <a:rPr lang="tr-TR" sz="2400" b="1" dirty="0" err="1" smtClean="0">
                <a:latin typeface="Comic Sans MS" pitchFamily="66" charset="0"/>
              </a:rPr>
              <a:t>Siklotimik</a:t>
            </a:r>
            <a:r>
              <a:rPr lang="tr-TR" sz="2400" b="1" dirty="0" smtClean="0">
                <a:latin typeface="Comic Sans MS" pitchFamily="66" charset="0"/>
              </a:rPr>
              <a:t> bozukluk</a:t>
            </a:r>
          </a:p>
          <a:p>
            <a:pPr marL="342900" lvl="1" indent="-342900">
              <a:buFontTx/>
              <a:buChar char="•"/>
              <a:defRPr/>
            </a:pPr>
            <a:r>
              <a:rPr lang="tr-TR" sz="2400" b="1" dirty="0" smtClean="0">
                <a:latin typeface="Comic Sans MS" pitchFamily="66" charset="0"/>
              </a:rPr>
              <a:t>Tanımlanmamış iki uçlu bozukluk</a:t>
            </a:r>
          </a:p>
          <a:p>
            <a:pPr>
              <a:buFontTx/>
              <a:buNone/>
              <a:defRPr/>
            </a:pPr>
            <a:endParaRPr lang="tr-TR" sz="2800" b="1" dirty="0" smtClean="0">
              <a:latin typeface="Comic Sans MS" pitchFamily="66" charset="0"/>
            </a:endParaRPr>
          </a:p>
          <a:p>
            <a:pPr lvl="1">
              <a:defRPr/>
            </a:pPr>
            <a:endParaRPr lang="tr-TR" sz="2400" b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7972" y="714356"/>
            <a:ext cx="8229600" cy="179621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dirty="0" err="1" smtClean="0">
                <a:latin typeface="+mn-lt"/>
              </a:rPr>
              <a:t>Bipolar</a:t>
            </a:r>
            <a:r>
              <a:rPr lang="tr-TR" dirty="0" smtClean="0">
                <a:latin typeface="+mn-lt"/>
              </a:rPr>
              <a:t> bozukluk I</a:t>
            </a:r>
            <a:br>
              <a:rPr lang="tr-TR" dirty="0" smtClean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324228"/>
          </a:xfrm>
        </p:spPr>
        <p:txBody>
          <a:bodyPr/>
          <a:lstStyle/>
          <a:p>
            <a:pPr>
              <a:defRPr/>
            </a:pPr>
            <a:r>
              <a:rPr lang="tr-TR" sz="3200" dirty="0" smtClean="0"/>
              <a:t>Tipik </a:t>
            </a:r>
            <a:r>
              <a:rPr lang="tr-TR" sz="3200" dirty="0" err="1" smtClean="0"/>
              <a:t>manik</a:t>
            </a:r>
            <a:r>
              <a:rPr lang="tr-TR" sz="3200" dirty="0" smtClean="0"/>
              <a:t> ya da </a:t>
            </a:r>
            <a:r>
              <a:rPr lang="tr-TR" sz="3200" dirty="0" err="1" smtClean="0"/>
              <a:t>manik</a:t>
            </a:r>
            <a:r>
              <a:rPr lang="tr-TR" sz="3200" dirty="0" smtClean="0"/>
              <a:t> ve çökkünlük nöbetleri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9096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4400" dirty="0" smtClean="0">
                <a:latin typeface="+mn-lt"/>
              </a:rPr>
              <a:t>MANİK EPİZOD</a:t>
            </a:r>
            <a:endParaRPr lang="tr-TR" sz="44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6800" y="1214439"/>
            <a:ext cx="7543800" cy="528637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000" dirty="0" smtClean="0"/>
              <a:t>En az 1 hafta süren olağan dışı ve sürekli kabarmış, taşkın ya da </a:t>
            </a:r>
            <a:r>
              <a:rPr lang="tr-TR" sz="2000" dirty="0" err="1" smtClean="0"/>
              <a:t>İrritabl</a:t>
            </a:r>
            <a:r>
              <a:rPr lang="tr-TR" sz="2000" dirty="0" smtClean="0"/>
              <a:t>, ayrı bir </a:t>
            </a:r>
            <a:r>
              <a:rPr lang="tr-TR" sz="2000" dirty="0" err="1" smtClean="0"/>
              <a:t>duygudurum</a:t>
            </a:r>
            <a:r>
              <a:rPr lang="tr-TR" sz="2000" dirty="0" smtClean="0"/>
              <a:t> döneminin olması</a:t>
            </a:r>
          </a:p>
          <a:p>
            <a:pPr>
              <a:defRPr/>
            </a:pPr>
            <a:r>
              <a:rPr lang="tr-TR" sz="2000" dirty="0" err="1" smtClean="0"/>
              <a:t>Duygudurum</a:t>
            </a:r>
            <a:r>
              <a:rPr lang="tr-TR" sz="2000" dirty="0" smtClean="0"/>
              <a:t> bozukluğu sırasında aşağıdakilerden en az 3’ünün olması</a:t>
            </a:r>
          </a:p>
          <a:p>
            <a:pPr lvl="1">
              <a:defRPr/>
            </a:pPr>
            <a:r>
              <a:rPr lang="tr-TR" sz="2000" dirty="0" smtClean="0"/>
              <a:t>Benlik saygısında artma</a:t>
            </a:r>
          </a:p>
          <a:p>
            <a:pPr lvl="1">
              <a:defRPr/>
            </a:pPr>
            <a:r>
              <a:rPr lang="tr-TR" sz="2000" dirty="0" smtClean="0"/>
              <a:t>Uyku gereksiniminde azalma</a:t>
            </a:r>
          </a:p>
          <a:p>
            <a:pPr lvl="1">
              <a:defRPr/>
            </a:pPr>
            <a:r>
              <a:rPr lang="tr-TR" sz="2000" dirty="0" smtClean="0"/>
              <a:t>Her zamankinden daha konuşkan olma</a:t>
            </a:r>
          </a:p>
          <a:p>
            <a:pPr lvl="1">
              <a:defRPr/>
            </a:pPr>
            <a:r>
              <a:rPr lang="tr-TR" sz="2000" dirty="0" smtClean="0"/>
              <a:t>Fikir uçuşmalarının olması</a:t>
            </a:r>
          </a:p>
          <a:p>
            <a:pPr lvl="1">
              <a:defRPr/>
            </a:pPr>
            <a:r>
              <a:rPr lang="tr-TR" sz="2000" dirty="0" err="1" smtClean="0"/>
              <a:t>Distraktibilite</a:t>
            </a:r>
            <a:r>
              <a:rPr lang="tr-TR" sz="2000" dirty="0" smtClean="0"/>
              <a:t> (dikkat dağınıklığı)</a:t>
            </a:r>
          </a:p>
          <a:p>
            <a:pPr lvl="1">
              <a:defRPr/>
            </a:pPr>
            <a:r>
              <a:rPr lang="tr-TR" sz="2000" dirty="0" smtClean="0"/>
              <a:t>Amaca yönelik etkinliklerde artma</a:t>
            </a:r>
          </a:p>
          <a:p>
            <a:pPr lvl="1">
              <a:defRPr/>
            </a:pPr>
            <a:r>
              <a:rPr lang="tr-TR" sz="2000" dirty="0" smtClean="0"/>
              <a:t>Kötü sonuçlar doğurma olasılığı yüksek, zevk veren etkinliklere katılma</a:t>
            </a:r>
          </a:p>
          <a:p>
            <a:pPr>
              <a:defRPr/>
            </a:pPr>
            <a:r>
              <a:rPr lang="tr-TR" sz="2000" dirty="0" smtClean="0"/>
              <a:t>Bu belirtiler karışık </a:t>
            </a:r>
            <a:r>
              <a:rPr lang="tr-TR" sz="2000" dirty="0" err="1" smtClean="0"/>
              <a:t>epizod</a:t>
            </a:r>
            <a:r>
              <a:rPr lang="tr-TR" sz="2000" dirty="0" smtClean="0"/>
              <a:t> tanı ölçütlerini karşılamamaktadır</a:t>
            </a:r>
          </a:p>
          <a:p>
            <a:pPr>
              <a:defRPr/>
            </a:pPr>
            <a:r>
              <a:rPr lang="tr-TR" sz="2000" dirty="0" smtClean="0"/>
              <a:t>Mesleki ve toplumsal işlevsellikte bozulma</a:t>
            </a:r>
          </a:p>
          <a:p>
            <a:pPr>
              <a:defRPr/>
            </a:pPr>
            <a:r>
              <a:rPr lang="tr-TR" sz="2000" dirty="0" smtClean="0"/>
              <a:t>Madde kullanımı veya tıbbi durumla açıklanamaz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 smtClean="0">
                <a:latin typeface="+mn-lt"/>
              </a:rPr>
              <a:t>Bipolar</a:t>
            </a:r>
            <a:r>
              <a:rPr lang="tr-TR" dirty="0" smtClean="0">
                <a:latin typeface="+mn-lt"/>
              </a:rPr>
              <a:t> bozukluk II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109914"/>
          </a:xfrm>
        </p:spPr>
        <p:txBody>
          <a:bodyPr/>
          <a:lstStyle/>
          <a:p>
            <a:pPr>
              <a:defRPr/>
            </a:pPr>
            <a:r>
              <a:rPr lang="tr-TR" sz="3200" dirty="0" smtClean="0"/>
              <a:t>Yineleyen çökkünlük nöbetleri arasında zaman zaman </a:t>
            </a:r>
            <a:r>
              <a:rPr lang="tr-TR" sz="3200" dirty="0" err="1" smtClean="0"/>
              <a:t>hipomaninin</a:t>
            </a:r>
            <a:r>
              <a:rPr lang="tr-TR" sz="3200" dirty="0" smtClean="0"/>
              <a:t> bulunduğu duygulanım bozukluğudur.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4000" dirty="0" smtClean="0">
                <a:latin typeface="+mn-lt"/>
              </a:rPr>
              <a:t>HİPOMANİK EPİZOD</a:t>
            </a:r>
            <a:br>
              <a:rPr lang="tr-TR" sz="4000" dirty="0" smtClean="0">
                <a:latin typeface="+mn-lt"/>
              </a:rPr>
            </a:br>
            <a:endParaRPr lang="tr-TR" sz="40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/>
          <a:lstStyle/>
          <a:p>
            <a:pPr>
              <a:defRPr/>
            </a:pPr>
            <a:r>
              <a:rPr lang="tr-TR" sz="3200" dirty="0" smtClean="0"/>
              <a:t>İşlevsellikte değişiklik olur ve başkalarınca da gözlenir</a:t>
            </a:r>
          </a:p>
          <a:p>
            <a:pPr>
              <a:defRPr/>
            </a:pPr>
            <a:endParaRPr lang="tr-TR" sz="3200" dirty="0" smtClean="0"/>
          </a:p>
          <a:p>
            <a:pPr>
              <a:defRPr/>
            </a:pPr>
            <a:r>
              <a:rPr lang="tr-TR" sz="3200" dirty="0" smtClean="0"/>
              <a:t>Toplumsal ve mesleki işlevsellikte belirgin bir bozulma olma</a:t>
            </a:r>
            <a:r>
              <a:rPr lang="tr-TR" dirty="0" smtClean="0"/>
              <a:t>z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chemeClr val="accent1"/>
                </a:solidFill>
              </a:rPr>
              <a:t>SİKLOTİMİK BOZUKLUK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3200" dirty="0" smtClean="0"/>
              <a:t>En az 2 yıl süreli olarak </a:t>
            </a:r>
            <a:r>
              <a:rPr lang="tr-TR" sz="3200" dirty="0" err="1" smtClean="0"/>
              <a:t>hipomanik</a:t>
            </a:r>
            <a:r>
              <a:rPr lang="tr-TR" sz="3200" dirty="0" smtClean="0"/>
              <a:t> belirtilerle giden birçok dönemin ve </a:t>
            </a:r>
            <a:r>
              <a:rPr lang="tr-TR" sz="3200" dirty="0" err="1" smtClean="0"/>
              <a:t>M.Depresif</a:t>
            </a:r>
            <a:r>
              <a:rPr lang="tr-TR" sz="3200" dirty="0" smtClean="0"/>
              <a:t> bozukluk epizodun tanı kriterlerini karşılamayan </a:t>
            </a:r>
            <a:r>
              <a:rPr lang="tr-TR" sz="3200" dirty="0" err="1" smtClean="0"/>
              <a:t>depresif</a:t>
            </a:r>
            <a:r>
              <a:rPr lang="tr-TR" sz="3200" dirty="0" smtClean="0"/>
              <a:t> belirtilerle giden birçok dönemin bulunması</a:t>
            </a:r>
          </a:p>
          <a:p>
            <a:pPr>
              <a:defRPr/>
            </a:pPr>
            <a:r>
              <a:rPr lang="tr-TR" sz="3200" dirty="0" smtClean="0"/>
              <a:t>ilk 2 yılı boyunca </a:t>
            </a:r>
            <a:r>
              <a:rPr lang="tr-TR" sz="3200" dirty="0" err="1" smtClean="0"/>
              <a:t>M.Depresif</a:t>
            </a:r>
            <a:r>
              <a:rPr lang="tr-TR" sz="3200" dirty="0" smtClean="0"/>
              <a:t> </a:t>
            </a:r>
            <a:r>
              <a:rPr lang="tr-TR" sz="3200" dirty="0" err="1" smtClean="0"/>
              <a:t>epizod</a:t>
            </a:r>
            <a:r>
              <a:rPr lang="tr-TR" sz="3200" dirty="0" smtClean="0"/>
              <a:t>, </a:t>
            </a:r>
            <a:r>
              <a:rPr lang="tr-TR" sz="3200" dirty="0" err="1" smtClean="0"/>
              <a:t>Manik</a:t>
            </a:r>
            <a:r>
              <a:rPr lang="tr-TR" sz="3200" dirty="0" smtClean="0"/>
              <a:t> </a:t>
            </a:r>
            <a:r>
              <a:rPr lang="tr-TR" sz="3200" dirty="0" err="1" smtClean="0"/>
              <a:t>epizod</a:t>
            </a:r>
            <a:r>
              <a:rPr lang="tr-TR" sz="3200" dirty="0" smtClean="0"/>
              <a:t> veya karışık </a:t>
            </a:r>
            <a:r>
              <a:rPr lang="tr-TR" sz="3200" dirty="0" err="1" smtClean="0"/>
              <a:t>epizod</a:t>
            </a:r>
            <a:r>
              <a:rPr lang="tr-TR" sz="3200" dirty="0" smtClean="0"/>
              <a:t> geçirmemiştir.</a:t>
            </a:r>
          </a:p>
          <a:p>
            <a:pPr>
              <a:defRPr/>
            </a:pPr>
            <a:r>
              <a:rPr lang="tr-TR" sz="3200" dirty="0" smtClean="0"/>
              <a:t>2 yıllık sürede 2 aydan daha uzun süren bir dönem geçirmemiştir.</a:t>
            </a:r>
          </a:p>
          <a:p>
            <a:pPr>
              <a:defRPr/>
            </a:pPr>
            <a:endParaRPr lang="tr-TR" sz="2400" dirty="0" smtClean="0"/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/>
          </a:extLst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SIKLIK VE YAYGINLIK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2143116"/>
            <a:ext cx="8331200" cy="3952884"/>
          </a:xfrm>
          <a:extLst>
            <a:ext uri="{91240B29-F687-4F45-9708-019B960494DF}"/>
          </a:extLst>
        </p:spPr>
        <p:txBody>
          <a:bodyPr lIns="90488" tIns="44450" rIns="90488" bIns="44450">
            <a:normAutofit/>
          </a:bodyPr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Tx/>
              <a:buFont typeface="Arial" pitchFamily="34" charset="0"/>
              <a:buChar char="•"/>
              <a:defRPr/>
            </a:pPr>
            <a:r>
              <a:rPr lang="en-US" sz="3200" b="1" dirty="0" smtClean="0">
                <a:solidFill>
                  <a:schemeClr val="accent1"/>
                </a:solidFill>
              </a:rPr>
              <a:t>Bipolar </a:t>
            </a:r>
            <a:r>
              <a:rPr lang="en-US" sz="3200" b="1" dirty="0" err="1" smtClean="0">
                <a:solidFill>
                  <a:schemeClr val="accent1"/>
                </a:solidFill>
              </a:rPr>
              <a:t>Bozukluk</a:t>
            </a:r>
            <a:endParaRPr lang="en-US" sz="3200" b="1" dirty="0" smtClean="0">
              <a:solidFill>
                <a:schemeClr val="accent1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dirty="0" err="1" smtClean="0"/>
              <a:t>Yaşam</a:t>
            </a:r>
            <a:r>
              <a:rPr lang="en-US" sz="3200" dirty="0" smtClean="0"/>
              <a:t> </a:t>
            </a:r>
            <a:r>
              <a:rPr lang="en-US" sz="3200" dirty="0" err="1" smtClean="0"/>
              <a:t>boyu</a:t>
            </a:r>
            <a:r>
              <a:rPr lang="en-US" sz="3200" dirty="0" smtClean="0"/>
              <a:t> </a:t>
            </a:r>
            <a:r>
              <a:rPr lang="en-US" sz="3200" dirty="0" err="1" smtClean="0"/>
              <a:t>yaygınlık</a:t>
            </a:r>
            <a:r>
              <a:rPr lang="en-US" sz="3200" dirty="0" smtClean="0"/>
              <a:t>: %1</a:t>
            </a:r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dirty="0" err="1" smtClean="0"/>
              <a:t>Kadın</a:t>
            </a:r>
            <a:r>
              <a:rPr lang="en-US" sz="3200" dirty="0" smtClean="0"/>
              <a:t>/</a:t>
            </a:r>
            <a:r>
              <a:rPr lang="en-US" sz="3200" dirty="0" err="1" smtClean="0"/>
              <a:t>erkek</a:t>
            </a:r>
            <a:r>
              <a:rPr lang="en-US" sz="3200" dirty="0" smtClean="0"/>
              <a:t> </a:t>
            </a:r>
            <a:r>
              <a:rPr lang="en-US" sz="3200" dirty="0" err="1" smtClean="0"/>
              <a:t>oranı</a:t>
            </a:r>
            <a:r>
              <a:rPr lang="en-US" sz="3200" dirty="0" smtClean="0"/>
              <a:t> </a:t>
            </a:r>
            <a:r>
              <a:rPr lang="en-US" sz="3200" dirty="0" err="1" smtClean="0"/>
              <a:t>eşit</a:t>
            </a:r>
            <a:endParaRPr lang="en-US" sz="3200" dirty="0" smtClean="0"/>
          </a:p>
          <a:p>
            <a:pPr lvl="1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3200" dirty="0" err="1" smtClean="0"/>
              <a:t>Başlama</a:t>
            </a:r>
            <a:r>
              <a:rPr lang="en-US" sz="3200" dirty="0" smtClean="0"/>
              <a:t> </a:t>
            </a:r>
            <a:r>
              <a:rPr lang="en-US" sz="3200" dirty="0" err="1" smtClean="0"/>
              <a:t>yaşı</a:t>
            </a:r>
            <a:r>
              <a:rPr lang="en-US" sz="3200" dirty="0" smtClean="0"/>
              <a:t>: 9-50 (</a:t>
            </a:r>
            <a:r>
              <a:rPr lang="en-US" sz="3200" dirty="0" err="1" smtClean="0"/>
              <a:t>ortalama</a:t>
            </a:r>
            <a:r>
              <a:rPr lang="en-US" sz="3200" dirty="0" smtClean="0"/>
              <a:t> 30)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err="1" smtClean="0">
                <a:solidFill>
                  <a:schemeClr val="accent1"/>
                </a:solidFill>
                <a:latin typeface="Arial" charset="0"/>
              </a:rPr>
              <a:t>Kalıtımsal</a:t>
            </a: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b="0" dirty="0" err="1" smtClean="0">
                <a:solidFill>
                  <a:schemeClr val="accent1"/>
                </a:solidFill>
                <a:latin typeface="Arial" charset="0"/>
              </a:rPr>
              <a:t>nedenler</a:t>
            </a:r>
            <a:endParaRPr lang="en-US" sz="4800" dirty="0" smtClean="0">
              <a:solidFill>
                <a:schemeClr val="accent1"/>
              </a:solidFill>
            </a:endParaRPr>
          </a:p>
        </p:txBody>
      </p:sp>
      <p:sp>
        <p:nvSpPr>
          <p:cNvPr id="38919" name="Rectangle 7"/>
          <p:cNvSpPr>
            <a:spLocks noGrp="1" noChangeArrowheads="1"/>
          </p:cNvSpPr>
          <p:nvPr>
            <p:ph idx="1"/>
          </p:nvPr>
        </p:nvSpPr>
        <p:spPr>
          <a:xfrm>
            <a:off x="1082323" y="2257426"/>
            <a:ext cx="7358944" cy="3886219"/>
          </a:xfrm>
          <a:extLst>
            <a:ext uri="{91240B29-F687-4F45-9708-019B960494DF}"/>
          </a:extLst>
        </p:spPr>
        <p:txBody>
          <a:bodyPr lIns="90488" tIns="44450" rIns="90488" bIns="44450"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b="1" dirty="0" smtClean="0"/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err="1" smtClean="0"/>
              <a:t>Aile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çalışmalarında</a:t>
            </a:r>
            <a:r>
              <a:rPr lang="en-US" sz="2800" dirty="0" smtClean="0"/>
              <a:t> </a:t>
            </a:r>
            <a:r>
              <a:rPr lang="en-US" sz="2800" dirty="0" err="1" smtClean="0"/>
              <a:t>birinci</a:t>
            </a:r>
            <a:r>
              <a:rPr lang="en-US" sz="2800" dirty="0" smtClean="0"/>
              <a:t> </a:t>
            </a:r>
            <a:r>
              <a:rPr lang="en-US" sz="2800" dirty="0" err="1" smtClean="0"/>
              <a:t>derece</a:t>
            </a:r>
            <a:r>
              <a:rPr lang="en-US" sz="2800" dirty="0" smtClean="0"/>
              <a:t> </a:t>
            </a:r>
            <a:r>
              <a:rPr lang="en-US" sz="2800" dirty="0" err="1" smtClean="0"/>
              <a:t>akrabalard</a:t>
            </a:r>
            <a:r>
              <a:rPr lang="tr-TR" sz="2800" dirty="0" smtClean="0"/>
              <a:t> </a:t>
            </a:r>
            <a:r>
              <a:rPr lang="en-US" dirty="0" smtClean="0"/>
              <a:t>BP </a:t>
            </a:r>
            <a:r>
              <a:rPr lang="en-US" dirty="0" err="1" smtClean="0"/>
              <a:t>bozukluk</a:t>
            </a:r>
            <a:r>
              <a:rPr lang="en-US" dirty="0" smtClean="0"/>
              <a:t> </a:t>
            </a:r>
            <a:r>
              <a:rPr lang="en-US" dirty="0" err="1" smtClean="0"/>
              <a:t>riski</a:t>
            </a:r>
            <a:r>
              <a:rPr lang="en-US" dirty="0" smtClean="0"/>
              <a:t> 8-18 </a:t>
            </a:r>
            <a:r>
              <a:rPr lang="en-US" dirty="0" err="1" smtClean="0"/>
              <a:t>kat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err="1" smtClean="0"/>
              <a:t>İkiz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çalışmalarında</a:t>
            </a:r>
            <a:r>
              <a:rPr lang="en-US" sz="2800" dirty="0" smtClean="0"/>
              <a:t> </a:t>
            </a:r>
            <a:r>
              <a:rPr lang="en-US" sz="2800" dirty="0" err="1" smtClean="0"/>
              <a:t>da</a:t>
            </a:r>
            <a:r>
              <a:rPr lang="en-US" sz="2800" dirty="0" smtClean="0"/>
              <a:t> </a:t>
            </a:r>
            <a:r>
              <a:rPr lang="en-US" sz="2800" dirty="0" err="1" smtClean="0"/>
              <a:t>monozigot</a:t>
            </a:r>
            <a:r>
              <a:rPr lang="en-US" sz="2800" dirty="0" smtClean="0"/>
              <a:t> </a:t>
            </a:r>
            <a:r>
              <a:rPr lang="en-US" sz="2800" dirty="0" err="1" smtClean="0"/>
              <a:t>ikizlerde</a:t>
            </a:r>
            <a:r>
              <a:rPr lang="en-US" sz="2800" dirty="0" smtClean="0"/>
              <a:t> </a:t>
            </a:r>
            <a:r>
              <a:rPr lang="en-US" sz="2800" dirty="0" err="1" smtClean="0"/>
              <a:t>diz</a:t>
            </a:r>
            <a:r>
              <a:rPr lang="tr-TR" sz="2800" dirty="0" smtClean="0"/>
              <a:t>i</a:t>
            </a:r>
            <a:r>
              <a:rPr lang="en-US" sz="2800" dirty="0" err="1" smtClean="0"/>
              <a:t>gotlara</a:t>
            </a:r>
            <a:r>
              <a:rPr lang="en-US" sz="2800" dirty="0" smtClean="0"/>
              <a:t> </a:t>
            </a:r>
            <a:r>
              <a:rPr lang="en-US" sz="2800" dirty="0" err="1" smtClean="0"/>
              <a:t>göre</a:t>
            </a:r>
            <a:r>
              <a:rPr lang="en-US" sz="2800" dirty="0" smtClean="0"/>
              <a:t> risk </a:t>
            </a:r>
            <a:r>
              <a:rPr lang="en-US" sz="2800" dirty="0" err="1" smtClean="0"/>
              <a:t>fazla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en-US" sz="2800" dirty="0" err="1" smtClean="0"/>
              <a:t>Moleküler</a:t>
            </a:r>
            <a:r>
              <a:rPr lang="en-US" sz="2800" dirty="0" smtClean="0"/>
              <a:t> </a:t>
            </a:r>
            <a:r>
              <a:rPr lang="en-US" sz="2800" dirty="0" err="1" smtClean="0"/>
              <a:t>biyoloji</a:t>
            </a:r>
            <a:r>
              <a:rPr lang="en-US" sz="2800" dirty="0" smtClean="0"/>
              <a:t> </a:t>
            </a:r>
            <a:r>
              <a:rPr lang="en-US" sz="2800" dirty="0" err="1" smtClean="0"/>
              <a:t>alanında</a:t>
            </a:r>
            <a:r>
              <a:rPr lang="en-US" sz="2800" dirty="0" smtClean="0"/>
              <a:t> </a:t>
            </a:r>
            <a:r>
              <a:rPr lang="en-US" sz="2800" dirty="0" err="1" smtClean="0"/>
              <a:t>yapılan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çalışmalarda</a:t>
            </a:r>
            <a:r>
              <a:rPr lang="en-US" sz="2800" dirty="0" smtClean="0"/>
              <a:t> </a:t>
            </a:r>
            <a:r>
              <a:rPr lang="en-US" sz="2800" dirty="0" err="1" smtClean="0"/>
              <a:t>karmaşık</a:t>
            </a:r>
            <a:r>
              <a:rPr lang="en-US" sz="2800" dirty="0" smtClean="0"/>
              <a:t>, </a:t>
            </a:r>
            <a:r>
              <a:rPr lang="en-US" sz="2800" dirty="0" err="1" smtClean="0"/>
              <a:t>çok</a:t>
            </a:r>
            <a:r>
              <a:rPr lang="en-US" sz="2800" dirty="0" smtClean="0"/>
              <a:t> </a:t>
            </a:r>
            <a:r>
              <a:rPr lang="en-US" sz="2800" dirty="0" err="1" smtClean="0"/>
              <a:t>faktörlü</a:t>
            </a:r>
            <a:r>
              <a:rPr lang="en-US" sz="2800" dirty="0" smtClean="0"/>
              <a:t>, </a:t>
            </a:r>
            <a:r>
              <a:rPr lang="en-US" sz="2800" dirty="0" err="1" smtClean="0"/>
              <a:t>polijenik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kalıtımsal</a:t>
            </a:r>
            <a:r>
              <a:rPr lang="en-US" sz="2800" dirty="0" smtClean="0"/>
              <a:t> </a:t>
            </a:r>
            <a:r>
              <a:rPr lang="en-US" sz="2800" dirty="0" err="1" smtClean="0"/>
              <a:t>geçişin</a:t>
            </a:r>
            <a:r>
              <a:rPr lang="en-US" sz="2800" dirty="0" smtClean="0"/>
              <a:t> </a:t>
            </a:r>
            <a:r>
              <a:rPr lang="en-US" sz="2800" dirty="0" err="1" smtClean="0"/>
              <a:t>olduğu</a:t>
            </a:r>
            <a:r>
              <a:rPr lang="en-US" sz="2800" dirty="0" smtClean="0"/>
              <a:t> </a:t>
            </a:r>
            <a:r>
              <a:rPr lang="en-US" sz="2800" dirty="0" err="1" smtClean="0"/>
              <a:t>düşünülmektedir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MANİ: </a:t>
            </a:r>
            <a:r>
              <a:rPr lang="en-US" b="0" dirty="0" err="1" smtClean="0">
                <a:solidFill>
                  <a:schemeClr val="accent1"/>
                </a:solidFill>
                <a:latin typeface="Arial" charset="0"/>
              </a:rPr>
              <a:t>Bir</a:t>
            </a: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b="0" dirty="0" err="1" smtClean="0">
                <a:solidFill>
                  <a:schemeClr val="accent1"/>
                </a:solidFill>
                <a:latin typeface="Arial" charset="0"/>
              </a:rPr>
              <a:t>sendrom</a:t>
            </a:r>
            <a:endParaRPr lang="en-US" sz="4800" dirty="0" smtClean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17470" y="2071678"/>
            <a:ext cx="8382059" cy="4114800"/>
          </a:xfrm>
        </p:spPr>
        <p:txBody>
          <a:bodyPr>
            <a:normAutofit/>
          </a:bodyPr>
          <a:lstStyle/>
          <a:p>
            <a:pPr algn="just" eaLnBrk="1" hangingPunct="1">
              <a:buSzPct val="150000"/>
              <a:buFont typeface="Arial" pitchFamily="34" charset="0"/>
              <a:buChar char="•"/>
            </a:pPr>
            <a:r>
              <a:rPr lang="tr-TR" sz="3200" dirty="0" smtClean="0">
                <a:effectLst/>
              </a:rPr>
              <a:t>Neşeli, coşkulu bazen öfkeli bir </a:t>
            </a:r>
            <a:r>
              <a:rPr lang="tr-TR" sz="3200" dirty="0" err="1" smtClean="0">
                <a:effectLst/>
              </a:rPr>
              <a:t>duygudurum</a:t>
            </a:r>
            <a:r>
              <a:rPr lang="tr-TR" sz="3200" dirty="0" smtClean="0">
                <a:effectLst/>
              </a:rPr>
              <a:t> </a:t>
            </a:r>
          </a:p>
          <a:p>
            <a:pPr algn="just">
              <a:buSzPct val="150000"/>
              <a:buFont typeface="Arial" pitchFamily="34" charset="0"/>
              <a:buChar char="•"/>
            </a:pPr>
            <a:endParaRPr lang="tr-TR" sz="3200" dirty="0" smtClean="0">
              <a:effectLst/>
            </a:endParaRPr>
          </a:p>
          <a:p>
            <a:pPr algn="just" eaLnBrk="1" hangingPunct="1">
              <a:buSzPct val="150000"/>
              <a:buFont typeface="Arial" pitchFamily="34" charset="0"/>
              <a:buChar char="•"/>
            </a:pPr>
            <a:r>
              <a:rPr lang="tr-TR" sz="3200" dirty="0" smtClean="0">
                <a:effectLst/>
              </a:rPr>
              <a:t>Düşünce, konuşma ve hareketlerde hızlanma</a:t>
            </a:r>
          </a:p>
          <a:p>
            <a:pPr algn="just" eaLnBrk="1" hangingPunct="1">
              <a:buSzPct val="150000"/>
              <a:buFont typeface="Arial" pitchFamily="34" charset="0"/>
              <a:buChar char="•"/>
            </a:pPr>
            <a:endParaRPr lang="tr-TR" sz="3200" dirty="0" smtClean="0">
              <a:effectLst/>
            </a:endParaRPr>
          </a:p>
          <a:p>
            <a:pPr algn="just" eaLnBrk="1" hangingPunct="1">
              <a:buSzPct val="150000"/>
              <a:buFont typeface="Arial" pitchFamily="34" charset="0"/>
              <a:buChar char="•"/>
            </a:pPr>
            <a:r>
              <a:rPr lang="tr-TR" sz="3200" dirty="0" smtClean="0">
                <a:effectLst/>
              </a:rPr>
              <a:t>Güçlülük ve büyüklük düşünceleri gibi belirtileri içerir </a:t>
            </a:r>
          </a:p>
          <a:p>
            <a:pPr eaLnBrk="1" hangingPunct="1"/>
            <a:endParaRPr lang="en-US" sz="3200" dirty="0" smtClean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1960’lı yıllara kadar çocuklarda depresyon göz ardı edilmiştir. </a:t>
            </a:r>
          </a:p>
          <a:p>
            <a:pPr algn="just"/>
            <a:r>
              <a:rPr lang="tr-TR" dirty="0" smtClean="0"/>
              <a:t>1960’lı yıllarda çocuklar için maskeli depresyon kavramı kullanılmaya başlanmıştır.</a:t>
            </a:r>
          </a:p>
          <a:p>
            <a:pPr algn="just"/>
            <a:r>
              <a:rPr lang="tr-TR" dirty="0" smtClean="0"/>
              <a:t>1970’li yıllardan itibaren çocuklarda da depresyonun erişkinlerde görülen belirtilerle seyrettiği, maskeli depresyonla sınırlı olmadığı kabul edilmiştir.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MANİDE RUHSAL BULGULAR</a:t>
            </a:r>
            <a:endParaRPr lang="en-US" sz="4800" dirty="0" smtClean="0">
              <a:solidFill>
                <a:schemeClr val="accent1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74133" y="1828800"/>
            <a:ext cx="8263467" cy="41148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chemeClr val="accent1"/>
                </a:solidFill>
              </a:rPr>
              <a:t>Genel görünüm</a:t>
            </a:r>
            <a:r>
              <a:rPr lang="tr-TR" dirty="0" smtClean="0">
                <a:solidFill>
                  <a:schemeClr val="accent1"/>
                </a:solidFill>
              </a:rPr>
              <a:t>: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Canlı, aşırı hareketli, renkli giyinmiş, konuşkan ve </a:t>
            </a:r>
            <a:r>
              <a:rPr lang="tr-TR" sz="2400" dirty="0" err="1" smtClean="0">
                <a:effectLst/>
              </a:rPr>
              <a:t>çoşkulu</a:t>
            </a:r>
            <a:r>
              <a:rPr lang="tr-TR" sz="2400" dirty="0" smtClean="0">
                <a:effectLst/>
              </a:rPr>
              <a:t>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Öfkeli, taşkın, saldırgan</a:t>
            </a:r>
            <a:r>
              <a:rPr lang="tr-TR" dirty="0" smtClean="0"/>
              <a:t>  </a:t>
            </a:r>
          </a:p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chemeClr val="accent1"/>
                </a:solidFill>
              </a:rPr>
              <a:t>Konuşma ve ilişki kurma:</a:t>
            </a:r>
            <a:r>
              <a:rPr lang="tr-TR" dirty="0" smtClean="0">
                <a:solidFill>
                  <a:schemeClr val="accent1"/>
                </a:solidFill>
              </a:rPr>
              <a:t>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Yüksek ses tonuyla ve hızlı </a:t>
            </a:r>
            <a:r>
              <a:rPr lang="tr-TR" sz="2400" dirty="0" err="1" smtClean="0">
                <a:effectLst/>
              </a:rPr>
              <a:t>ritmde</a:t>
            </a:r>
            <a:r>
              <a:rPr lang="tr-TR" sz="2400" dirty="0" smtClean="0">
                <a:effectLst/>
              </a:rPr>
              <a:t> konuşma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Baskılı konuşma: Konuşmanın arasına girmek, kesmek zordur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b="1" dirty="0" err="1" smtClean="0">
                <a:effectLst/>
              </a:rPr>
              <a:t>Logore</a:t>
            </a:r>
            <a:r>
              <a:rPr lang="tr-TR" sz="2400" b="1" dirty="0" smtClean="0">
                <a:effectLst/>
              </a:rPr>
              <a:t>: </a:t>
            </a:r>
            <a:r>
              <a:rPr lang="tr-TR" sz="2400" dirty="0" smtClean="0">
                <a:effectLst/>
              </a:rPr>
              <a:t>Bol el kol hareketleriyle, yüksek sesle konuşma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Konuşmada kelime oyunları, şakalar, konudan konuya atlama</a:t>
            </a:r>
            <a:r>
              <a:rPr lang="tr-TR" dirty="0" smtClean="0">
                <a:effectLst/>
              </a:rPr>
              <a:t> 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en-US" dirty="0" smtClean="0">
              <a:effectLst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MANİDE RUHSAL BULGULAR</a:t>
            </a:r>
            <a:endParaRPr lang="tr-TR" b="0" dirty="0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39045" y="1981200"/>
            <a:ext cx="8198556" cy="4114800"/>
          </a:xfrm>
        </p:spPr>
        <p:txBody>
          <a:bodyPr/>
          <a:lstStyle/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chemeClr val="accent1"/>
                </a:solidFill>
              </a:rPr>
              <a:t>Düşünce akışı (Çağrışımlar):</a:t>
            </a:r>
            <a:r>
              <a:rPr lang="tr-TR" dirty="0" smtClean="0">
                <a:solidFill>
                  <a:schemeClr val="accent1"/>
                </a:solidFill>
              </a:rPr>
              <a:t> 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Düşünce akışı hızlanmıştır 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Fikir uçuşması: Düşünceler hızla birbirini izler, konuşurken konudan konuya atlamalar olabilir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b="1" dirty="0" err="1" smtClean="0">
                <a:effectLst/>
              </a:rPr>
              <a:t>Klang</a:t>
            </a:r>
            <a:r>
              <a:rPr lang="tr-TR" b="1" dirty="0" smtClean="0">
                <a:effectLst/>
              </a:rPr>
              <a:t> çağrışım: </a:t>
            </a:r>
            <a:r>
              <a:rPr lang="tr-TR" dirty="0" smtClean="0">
                <a:effectLst/>
              </a:rPr>
              <a:t>Düşünceler birbirleriyle anlam ya da uyak bağlantıları gösterirler (uyaklı konuşma) 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Ancak çoğu kez anlattıklarından bir anlam çıkarılabilir ve mantık bütünlüğü korunmuştur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MANİDE RUHSAL BULGULAR</a:t>
            </a:r>
            <a:endParaRPr lang="tr-TR" b="0" dirty="0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206500" y="2327276"/>
            <a:ext cx="7388578" cy="3736975"/>
          </a:xfrm>
        </p:spPr>
        <p:txBody>
          <a:bodyPr/>
          <a:lstStyle/>
          <a:p>
            <a:pPr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schemeClr val="accent1"/>
                </a:solidFill>
              </a:rPr>
              <a:t>Düşünce içeriği: </a:t>
            </a:r>
          </a:p>
          <a:p>
            <a:pPr lvl="1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sz="2400" dirty="0" smtClean="0">
                <a:effectLst/>
              </a:rPr>
              <a:t>Büyüklük ve kendine güven temaları </a:t>
            </a:r>
          </a:p>
          <a:p>
            <a:pPr lvl="1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sz="2400" dirty="0" smtClean="0">
                <a:effectLst/>
              </a:rPr>
              <a:t>Benlik kabarmasını yansıtan düşünceler </a:t>
            </a:r>
          </a:p>
          <a:p>
            <a:pPr lvl="1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sz="2400" dirty="0" smtClean="0">
                <a:effectLst/>
              </a:rPr>
              <a:t>Büyüklük düşünceleri :Kimsenin yapamayacağı işleri yapacak güçtedir, üstündür ve yeteneklidir </a:t>
            </a:r>
          </a:p>
          <a:p>
            <a:pPr lvl="1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sz="2400" dirty="0" err="1" smtClean="0">
                <a:effectLst/>
              </a:rPr>
              <a:t>Psikotik</a:t>
            </a:r>
            <a:r>
              <a:rPr lang="tr-TR" sz="2400" dirty="0" smtClean="0">
                <a:effectLst/>
              </a:rPr>
              <a:t> özellikli mani:</a:t>
            </a:r>
          </a:p>
          <a:p>
            <a:pPr lvl="2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sz="2000" dirty="0" smtClean="0">
                <a:effectLst/>
              </a:rPr>
              <a:t> Büyüklük sanrıları, kötülük görme (</a:t>
            </a:r>
            <a:r>
              <a:rPr lang="tr-TR" sz="2000" dirty="0" err="1" smtClean="0">
                <a:effectLst/>
              </a:rPr>
              <a:t>perseküsyon</a:t>
            </a:r>
            <a:r>
              <a:rPr lang="tr-TR" sz="2000" dirty="0" smtClean="0">
                <a:effectLst/>
              </a:rPr>
              <a:t>), alınma (referans) sanrıları  </a:t>
            </a:r>
            <a:endParaRPr lang="en-US" sz="2000" dirty="0" smtClean="0">
              <a:effectLst/>
            </a:endParaRPr>
          </a:p>
          <a:p>
            <a:pPr eaLnBrk="1" hangingPunct="1">
              <a:defRPr/>
            </a:pPr>
            <a:endParaRPr lang="tr-TR" sz="2800" dirty="0" smtClean="0">
              <a:effectLst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MANİDE RUHSAL BULGULAR</a:t>
            </a:r>
            <a:endParaRPr lang="tr-TR" b="0" dirty="0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190470" y="2143116"/>
            <a:ext cx="8398933" cy="3795722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sz="2800" b="1" dirty="0" err="1" smtClean="0">
                <a:solidFill>
                  <a:schemeClr val="accent1"/>
                </a:solidFill>
              </a:rPr>
              <a:t>Duygudurum</a:t>
            </a:r>
            <a:r>
              <a:rPr lang="tr-TR" sz="2400" dirty="0" err="1" smtClean="0">
                <a:solidFill>
                  <a:srgbClr val="F8F8F8"/>
                </a:solidFill>
                <a:effectLst/>
              </a:rPr>
              <a:t>aman</a:t>
            </a:r>
            <a:r>
              <a:rPr lang="tr-TR" sz="2400" dirty="0" smtClean="0">
                <a:solidFill>
                  <a:srgbClr val="F8F8F8"/>
                </a:solidFill>
                <a:effectLst/>
              </a:rPr>
              <a:t> da öfke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Hastanın neşesi çevresindekilere de bulaşır.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Ara ara duygulanım değişkenliği (</a:t>
            </a:r>
            <a:r>
              <a:rPr lang="tr-TR" sz="2400" dirty="0" err="1" smtClean="0">
                <a:effectLst/>
              </a:rPr>
              <a:t>labilite</a:t>
            </a:r>
            <a:r>
              <a:rPr lang="tr-TR" sz="2400" dirty="0" smtClean="0">
                <a:effectLst/>
              </a:rPr>
              <a:t>)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Sıklıkla engellendiklerinde öfkeli, kızgın, saldırgan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err="1" smtClean="0">
                <a:effectLst/>
              </a:rPr>
              <a:t>Hipomani</a:t>
            </a:r>
            <a:r>
              <a:rPr lang="tr-TR" sz="2400" dirty="0" smtClean="0">
                <a:effectLst/>
              </a:rPr>
              <a:t>: Hafif bir hızlanma ve </a:t>
            </a:r>
            <a:r>
              <a:rPr lang="tr-TR" sz="2400" dirty="0" err="1" smtClean="0">
                <a:effectLst/>
              </a:rPr>
              <a:t>çoşku</a:t>
            </a:r>
            <a:r>
              <a:rPr lang="tr-TR" dirty="0" smtClean="0"/>
              <a:t> </a:t>
            </a:r>
          </a:p>
          <a:p>
            <a:pPr algn="just" eaLnBrk="1" hangingPunct="1">
              <a:lnSpc>
                <a:spcPct val="90000"/>
              </a:lnSpc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sz="2800" b="1" dirty="0" smtClean="0">
                <a:solidFill>
                  <a:schemeClr val="accent1"/>
                </a:solidFill>
              </a:rPr>
              <a:t>Bilişsel yetiler: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Bilinç açık, yönelim, bellek doğal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Dikkat kolayca dış uyaranlara çekilebilir (</a:t>
            </a:r>
            <a:r>
              <a:rPr lang="tr-TR" sz="2400" dirty="0" err="1" smtClean="0">
                <a:effectLst/>
              </a:rPr>
              <a:t>disraktibilite</a:t>
            </a:r>
            <a:r>
              <a:rPr lang="tr-TR" sz="2400" dirty="0" smtClean="0">
                <a:effectLst/>
              </a:rPr>
              <a:t>)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err="1" smtClean="0">
                <a:effectLst/>
              </a:rPr>
              <a:t>Spontan</a:t>
            </a:r>
            <a:r>
              <a:rPr lang="tr-TR" sz="2400" dirty="0" smtClean="0">
                <a:effectLst/>
              </a:rPr>
              <a:t> dikkat artmış, iradi dikkat azalmıştır. </a:t>
            </a:r>
          </a:p>
          <a:p>
            <a:pPr lvl="1" algn="just" eaLnBrk="1" hangingPunct="1">
              <a:lnSpc>
                <a:spcPct val="90000"/>
              </a:lnSpc>
              <a:buClr>
                <a:srgbClr val="F8F8F8"/>
              </a:buClr>
              <a:buFont typeface="Arial" pitchFamily="34" charset="0"/>
              <a:buChar char="•"/>
              <a:defRPr/>
            </a:pPr>
            <a:r>
              <a:rPr lang="tr-TR" sz="2400" dirty="0" smtClean="0">
                <a:effectLst/>
              </a:rPr>
              <a:t>Algı bozuklukları (</a:t>
            </a:r>
            <a:r>
              <a:rPr lang="tr-TR" sz="2400" dirty="0" err="1" smtClean="0">
                <a:effectLst/>
              </a:rPr>
              <a:t>varsanı</a:t>
            </a:r>
            <a:r>
              <a:rPr lang="tr-TR" sz="2400" dirty="0" smtClean="0">
                <a:effectLst/>
              </a:rPr>
              <a:t> ve yanılsamalar) 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effectLst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MANİDE RUHSAL BULGULAR</a:t>
            </a:r>
            <a:endParaRPr lang="tr-TR" b="0" dirty="0" smtClean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981200"/>
            <a:ext cx="8263467" cy="4114800"/>
          </a:xfrm>
        </p:spPr>
        <p:txBody>
          <a:bodyPr/>
          <a:lstStyle/>
          <a:p>
            <a:pPr algn="just"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chemeClr val="accent1"/>
                </a:solidFill>
              </a:rPr>
              <a:t>Fizyolojik belirtiler:</a:t>
            </a:r>
            <a:r>
              <a:rPr lang="tr-TR" dirty="0" smtClean="0">
                <a:solidFill>
                  <a:schemeClr val="accent1"/>
                </a:solidFill>
              </a:rPr>
              <a:t> 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Uyku ileri derecede bozulur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Uykusuz olmasına karşın enerjik ve hareketli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Cinsel dürtülerini denetlemekte zorlanma</a:t>
            </a:r>
          </a:p>
          <a:p>
            <a:pPr lvl="1" algn="just" eaLnBrk="1" hangingPunct="1">
              <a:buClr>
                <a:srgbClr val="F8F8F8"/>
              </a:buClr>
              <a:buFont typeface="Monotype Sorts" pitchFamily="2" charset="2"/>
              <a:buChar char="4"/>
              <a:defRPr/>
            </a:pPr>
            <a:r>
              <a:rPr lang="tr-TR" dirty="0" smtClean="0">
                <a:effectLst/>
              </a:rPr>
              <a:t>Sürekli hareket halinde olma ve uykusuzluk sonucu  bir süre sonra yorgun, bitkin halde</a:t>
            </a:r>
            <a:r>
              <a:rPr lang="tr-TR" b="1" dirty="0" smtClean="0"/>
              <a:t> </a:t>
            </a:r>
          </a:p>
          <a:p>
            <a:pPr algn="just" eaLnBrk="1" hangingPunct="1">
              <a:defRPr/>
            </a:pPr>
            <a:endParaRPr lang="tr-TR" b="1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chemeClr val="accent1"/>
                </a:solidFill>
                <a:latin typeface="Arial" charset="0"/>
              </a:rPr>
              <a:t>MANİK ATAK ALT TİPLERİ</a:t>
            </a:r>
            <a:endParaRPr lang="en-US" sz="4800" dirty="0" smtClean="0">
              <a:solidFill>
                <a:schemeClr val="accent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981200"/>
            <a:ext cx="8195733" cy="4114800"/>
          </a:xfrm>
        </p:spPr>
        <p:txBody>
          <a:bodyPr/>
          <a:lstStyle/>
          <a:p>
            <a:pPr marL="381000" lvl="2" indent="0" algn="just" eaLnBrk="1" hangingPunct="1"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tr-TR" sz="2800" b="1" dirty="0" err="1" smtClean="0">
                <a:effectLst/>
              </a:rPr>
              <a:t>Psikotik</a:t>
            </a:r>
            <a:r>
              <a:rPr lang="tr-TR" sz="2800" b="1" dirty="0" smtClean="0">
                <a:effectLst/>
              </a:rPr>
              <a:t> özellikli</a:t>
            </a:r>
            <a:r>
              <a:rPr lang="tr-TR" sz="2800" dirty="0" smtClean="0">
                <a:solidFill>
                  <a:srgbClr val="FAFD00"/>
                </a:solidFill>
                <a:effectLst/>
              </a:rPr>
              <a:t>: </a:t>
            </a:r>
          </a:p>
          <a:p>
            <a:pPr marL="1695450" lvl="3" algn="just"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sz="2800" dirty="0" err="1" smtClean="0">
                <a:effectLst/>
              </a:rPr>
              <a:t>Psikotik</a:t>
            </a:r>
            <a:r>
              <a:rPr lang="tr-TR" sz="2800" dirty="0" smtClean="0">
                <a:effectLst/>
              </a:rPr>
              <a:t> özellikler varsa </a:t>
            </a:r>
          </a:p>
          <a:p>
            <a:pPr marL="1695450" lvl="3" algn="just" eaLnBrk="1" hangingPunct="1">
              <a:buClr>
                <a:schemeClr val="accent2"/>
              </a:buClr>
              <a:buFont typeface="Arial" pitchFamily="34" charset="0"/>
              <a:buChar char="•"/>
              <a:defRPr/>
            </a:pPr>
            <a:r>
              <a:rPr lang="tr-TR" sz="2800" dirty="0" smtClean="0">
                <a:effectLst/>
              </a:rPr>
              <a:t>Sanrılar daha çok büyüklük, güçlülük, zenginlik, bilginlik temalı sanrılardır</a:t>
            </a:r>
          </a:p>
          <a:p>
            <a:pPr marL="381000" lvl="2" indent="0" algn="just" eaLnBrk="1" hangingPunct="1">
              <a:buFont typeface="Arial" pitchFamily="34" charset="0"/>
              <a:buChar char="•"/>
              <a:defRPr/>
            </a:pPr>
            <a:r>
              <a:rPr lang="en-US" sz="2800" dirty="0" smtClean="0">
                <a:effectLst/>
              </a:rPr>
              <a:t> </a:t>
            </a:r>
            <a:r>
              <a:rPr lang="en-US" sz="2800" b="1" dirty="0" smtClean="0">
                <a:effectLst/>
              </a:rPr>
              <a:t>K</a:t>
            </a:r>
            <a:r>
              <a:rPr lang="tr-TR" sz="2800" b="1" dirty="0" err="1" smtClean="0">
                <a:effectLst/>
              </a:rPr>
              <a:t>atatonik</a:t>
            </a:r>
            <a:r>
              <a:rPr lang="tr-TR" sz="2800" b="1" dirty="0" smtClean="0">
                <a:effectLst/>
              </a:rPr>
              <a:t> özellikli</a:t>
            </a:r>
          </a:p>
          <a:p>
            <a:pPr marL="381000" lvl="2" indent="0" algn="just" eaLnBrk="1" hangingPunct="1">
              <a:buFont typeface="Arial" pitchFamily="34" charset="0"/>
              <a:buChar char="•"/>
              <a:defRPr/>
            </a:pPr>
            <a:r>
              <a:rPr lang="tr-TR" sz="2800" b="1" dirty="0" smtClean="0">
                <a:effectLst/>
              </a:rPr>
              <a:t> </a:t>
            </a:r>
            <a:r>
              <a:rPr lang="tr-TR" sz="2800" b="1" dirty="0" err="1" smtClean="0">
                <a:effectLst/>
              </a:rPr>
              <a:t>Postpartum</a:t>
            </a:r>
            <a:r>
              <a:rPr lang="tr-TR" sz="2800" b="1" dirty="0" smtClean="0">
                <a:effectLst/>
              </a:rPr>
              <a:t> başlangıçlı </a:t>
            </a:r>
          </a:p>
          <a:p>
            <a:pPr marL="381000" lvl="2" indent="0" algn="just" eaLnBrk="1" hangingPunct="1">
              <a:buFont typeface="Arial" pitchFamily="34" charset="0"/>
              <a:buChar char="•"/>
              <a:defRPr/>
            </a:pPr>
            <a:r>
              <a:rPr lang="tr-TR" sz="2800" b="1" dirty="0" smtClean="0">
                <a:effectLst/>
              </a:rPr>
              <a:t> Mevsimsel özellikli </a:t>
            </a:r>
          </a:p>
          <a:p>
            <a:pPr marL="381000" lvl="2" indent="0" algn="just" eaLnBrk="1" hangingPunct="1">
              <a:buFont typeface="Arial" pitchFamily="34" charset="0"/>
              <a:buChar char="•"/>
              <a:defRPr/>
            </a:pPr>
            <a:r>
              <a:rPr lang="tr-TR" sz="2800" b="1" dirty="0" smtClean="0">
                <a:effectLst/>
              </a:rPr>
              <a:t> Hızlı döngülü</a:t>
            </a:r>
            <a:r>
              <a:rPr lang="tr-TR" sz="2800" dirty="0" smtClean="0">
                <a:solidFill>
                  <a:srgbClr val="FAFD00"/>
                </a:solidFill>
                <a:effectLst/>
              </a:rPr>
              <a:t>:</a:t>
            </a:r>
            <a:r>
              <a:rPr lang="tr-TR" sz="2800" dirty="0" smtClean="0">
                <a:effectLst/>
              </a:rPr>
              <a:t> Bir yılda 4’den fazla atak olması</a:t>
            </a:r>
            <a:endParaRPr lang="en-US" sz="2800" dirty="0" smtClean="0">
              <a:effectLst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ÇOCUK VE ERGENLERDE İKİ UÇLU BOZUKLUK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Erişkin</a:t>
            </a:r>
            <a:r>
              <a:rPr lang="tr-TR" dirty="0" smtClean="0"/>
              <a:t>lerde görülen iki uçlu bozukluğun </a:t>
            </a:r>
            <a:r>
              <a:rPr lang="tr-TR" dirty="0" smtClean="0"/>
              <a:t>%20’sinde belirtilerin 19 yaşından önce başladığı ortaya konmuştur. </a:t>
            </a:r>
          </a:p>
          <a:p>
            <a:pPr algn="just"/>
            <a:r>
              <a:rPr lang="tr-TR" dirty="0" smtClean="0"/>
              <a:t>İki uçlu bozukluğu olan ergenlere önceki yıllarda yanlışlıkla şizofreni tanısı konulduğu anlaşılmıştır. </a:t>
            </a:r>
          </a:p>
          <a:p>
            <a:pPr algn="just"/>
            <a:r>
              <a:rPr lang="tr-TR" dirty="0" smtClean="0"/>
              <a:t>Günümüzde hala yanlış tanı veya gözden kaçırmalar olmaktadır.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Erken başlangıçlı iki uçlu bozukluğu olan bireylerin ailelerinde daha sık </a:t>
            </a:r>
            <a:r>
              <a:rPr lang="tr-TR" dirty="0" err="1" smtClean="0"/>
              <a:t>duygudurum</a:t>
            </a:r>
            <a:r>
              <a:rPr lang="tr-TR" dirty="0" smtClean="0"/>
              <a:t> bozukluğu gözlenmektedir. </a:t>
            </a:r>
          </a:p>
          <a:p>
            <a:pPr algn="just"/>
            <a:r>
              <a:rPr lang="tr-TR" dirty="0" err="1" smtClean="0"/>
              <a:t>Manik</a:t>
            </a:r>
            <a:r>
              <a:rPr lang="tr-TR" dirty="0" smtClean="0"/>
              <a:t> çocukların biyolojik ebeveynlerinde %31, evlat edinme durumlarında %2 oranında iki uçlu bozukluk bulunmuştur. </a:t>
            </a:r>
          </a:p>
          <a:p>
            <a:pPr algn="just"/>
            <a:r>
              <a:rPr lang="tr-TR" dirty="0" smtClean="0"/>
              <a:t>İkiz çalışmalarında </a:t>
            </a:r>
            <a:r>
              <a:rPr lang="tr-TR" dirty="0" err="1" smtClean="0"/>
              <a:t>monozigotlarda</a:t>
            </a:r>
            <a:r>
              <a:rPr lang="tr-TR" dirty="0" smtClean="0"/>
              <a:t> eş hastalanma oranı %70-87, çift yumurta </a:t>
            </a:r>
            <a:r>
              <a:rPr lang="tr-TR" dirty="0" err="1" smtClean="0"/>
              <a:t>ikizlende</a:t>
            </a:r>
            <a:r>
              <a:rPr lang="tr-TR" dirty="0" smtClean="0"/>
              <a:t> %35-37 olarak bulunmuştur.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Beyin görüntüleme çalışmaları;</a:t>
            </a:r>
          </a:p>
          <a:p>
            <a:r>
              <a:rPr lang="tr-TR" dirty="0" smtClean="0"/>
              <a:t>Yapılan MR incelemelerinde, </a:t>
            </a:r>
          </a:p>
          <a:p>
            <a:pPr>
              <a:buNone/>
            </a:pPr>
            <a:r>
              <a:rPr lang="tr-TR" dirty="0" smtClean="0"/>
              <a:t>    Ergenlik dönemlerinde bazal </a:t>
            </a:r>
            <a:r>
              <a:rPr lang="tr-TR" dirty="0" err="1" smtClean="0"/>
              <a:t>ganglionlarda</a:t>
            </a:r>
            <a:r>
              <a:rPr lang="tr-TR" dirty="0" smtClean="0"/>
              <a:t> </a:t>
            </a:r>
            <a:r>
              <a:rPr lang="tr-TR" dirty="0" err="1" smtClean="0"/>
              <a:t>bilateral</a:t>
            </a:r>
            <a:r>
              <a:rPr lang="tr-TR" dirty="0" smtClean="0"/>
              <a:t> büyüme , 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Amigdalada</a:t>
            </a:r>
            <a:r>
              <a:rPr lang="tr-TR" dirty="0" smtClean="0"/>
              <a:t> </a:t>
            </a:r>
            <a:r>
              <a:rPr lang="tr-TR" dirty="0" err="1" smtClean="0"/>
              <a:t>bilateral</a:t>
            </a:r>
            <a:r>
              <a:rPr lang="tr-TR" dirty="0" smtClean="0"/>
              <a:t> küçülme , 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err="1" smtClean="0"/>
              <a:t>Hipokampus</a:t>
            </a:r>
            <a:r>
              <a:rPr lang="tr-TR" dirty="0" smtClean="0"/>
              <a:t> hacminde azalma saptanmıştır. 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EPİDEMİYOLOJİ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İki uçlu bozuklu tip 1 başlangıç yaşı 20-30 ve 15-19 yaşları arasında tepe noktasına ulaşır. </a:t>
            </a:r>
          </a:p>
          <a:p>
            <a:pPr algn="just"/>
            <a:r>
              <a:rPr lang="tr-TR" dirty="0" smtClean="0"/>
              <a:t>Ergenlerde kız/erkek oranı eşittir. </a:t>
            </a:r>
          </a:p>
          <a:p>
            <a:pPr algn="just"/>
            <a:r>
              <a:rPr lang="tr-TR" dirty="0" smtClean="0"/>
              <a:t>Ergenlikte </a:t>
            </a:r>
            <a:r>
              <a:rPr lang="tr-TR" dirty="0" err="1" smtClean="0"/>
              <a:t>depresif</a:t>
            </a:r>
            <a:r>
              <a:rPr lang="tr-TR" dirty="0" smtClean="0"/>
              <a:t> </a:t>
            </a:r>
            <a:r>
              <a:rPr lang="tr-TR" dirty="0" err="1" smtClean="0"/>
              <a:t>epizod</a:t>
            </a:r>
            <a:r>
              <a:rPr lang="tr-TR" dirty="0" smtClean="0"/>
              <a:t> geçirenlerin %20-40’ında ilk 5 yıl içinde </a:t>
            </a:r>
            <a:r>
              <a:rPr lang="tr-TR" dirty="0" err="1" smtClean="0"/>
              <a:t>manik</a:t>
            </a:r>
            <a:r>
              <a:rPr lang="tr-TR" dirty="0" smtClean="0"/>
              <a:t> nöbet görülmektedir. </a:t>
            </a:r>
          </a:p>
          <a:p>
            <a:pPr algn="just"/>
            <a:r>
              <a:rPr lang="tr-TR" dirty="0" smtClean="0"/>
              <a:t>Tip 1 iki uçlu bozukluğu normal popülasyonda çocuklarda %0,2-0,4, ergenlerde %1 oranında görüldüğü belirtilmektedir.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i="1" u="sng" dirty="0" smtClean="0"/>
              <a:t>Biyolojik</a:t>
            </a:r>
          </a:p>
          <a:p>
            <a:pPr algn="just"/>
            <a:r>
              <a:rPr lang="tr-TR" dirty="0" err="1" smtClean="0"/>
              <a:t>Depresif</a:t>
            </a:r>
            <a:r>
              <a:rPr lang="tr-TR" dirty="0" smtClean="0"/>
              <a:t> ebeveynlerin çocuklarında MDB daha sık görülmektedir.</a:t>
            </a:r>
          </a:p>
          <a:p>
            <a:pPr algn="just"/>
            <a:r>
              <a:rPr lang="tr-TR" dirty="0" err="1" smtClean="0"/>
              <a:t>Depresif</a:t>
            </a:r>
            <a:r>
              <a:rPr lang="tr-TR" dirty="0" smtClean="0"/>
              <a:t> çocuk ve ergenlerin ailelerinde depresyon normalden daha çok sık görülmektedir.</a:t>
            </a:r>
          </a:p>
          <a:p>
            <a:pPr algn="just"/>
            <a:r>
              <a:rPr lang="tr-TR" dirty="0" smtClean="0"/>
              <a:t>İkiz çalışmalarda tek yumurta ikizlerinde </a:t>
            </a:r>
            <a:r>
              <a:rPr lang="tr-TR" dirty="0" smtClean="0"/>
              <a:t>MDB için </a:t>
            </a:r>
            <a:r>
              <a:rPr lang="tr-TR" dirty="0" smtClean="0"/>
              <a:t>eş hastalanma oranı %76, çift yumurta ikizlerinde ise %19 bulunmuştur.</a:t>
            </a:r>
          </a:p>
          <a:p>
            <a:pPr algn="just"/>
            <a:r>
              <a:rPr lang="tr-TR" dirty="0" smtClean="0"/>
              <a:t>Eğer tek yumurta ikizleri farklı ortamlarda büyürse, eş hastalanma oranı %67’ye inmektedir.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tr-TR" b="1" i="1" u="sng" dirty="0" smtClean="0"/>
              <a:t>Biyolojik</a:t>
            </a:r>
            <a:endParaRPr lang="tr-TR" dirty="0" smtClean="0"/>
          </a:p>
          <a:p>
            <a:pPr algn="just"/>
            <a:r>
              <a:rPr lang="tr-TR" dirty="0" err="1" smtClean="0"/>
              <a:t>Nörokimyasal</a:t>
            </a:r>
            <a:r>
              <a:rPr lang="tr-TR" dirty="0" smtClean="0"/>
              <a:t> olarak; </a:t>
            </a:r>
            <a:r>
              <a:rPr lang="tr-TR" dirty="0" err="1" smtClean="0"/>
              <a:t>n</a:t>
            </a:r>
            <a:r>
              <a:rPr lang="tr-TR" dirty="0" err="1"/>
              <a:t>o</a:t>
            </a:r>
            <a:r>
              <a:rPr lang="tr-TR" dirty="0" err="1" smtClean="0"/>
              <a:t>radrenerjik</a:t>
            </a:r>
            <a:r>
              <a:rPr lang="tr-TR" dirty="0" smtClean="0"/>
              <a:t>, </a:t>
            </a:r>
            <a:r>
              <a:rPr lang="tr-TR" dirty="0" err="1" smtClean="0"/>
              <a:t>dopaminerjik</a:t>
            </a:r>
            <a:r>
              <a:rPr lang="tr-TR" dirty="0" smtClean="0"/>
              <a:t>, </a:t>
            </a:r>
            <a:r>
              <a:rPr lang="tr-TR" dirty="0" err="1" smtClean="0"/>
              <a:t>serotonerjik</a:t>
            </a:r>
            <a:r>
              <a:rPr lang="tr-TR" dirty="0" smtClean="0"/>
              <a:t>, </a:t>
            </a:r>
            <a:r>
              <a:rPr lang="tr-TR" dirty="0" err="1" smtClean="0"/>
              <a:t>kolinerjik</a:t>
            </a:r>
            <a:r>
              <a:rPr lang="tr-TR" dirty="0" smtClean="0"/>
              <a:t> sistemler depresyon etiyolojisinde suçlanmıştır.</a:t>
            </a:r>
          </a:p>
          <a:p>
            <a:pPr algn="just"/>
            <a:r>
              <a:rPr lang="tr-TR" dirty="0" err="1" smtClean="0"/>
              <a:t>Nöroanatomik</a:t>
            </a:r>
            <a:r>
              <a:rPr lang="tr-TR" dirty="0" smtClean="0"/>
              <a:t> olarak; </a:t>
            </a:r>
            <a:r>
              <a:rPr lang="tr-TR" dirty="0" err="1" smtClean="0"/>
              <a:t>depresif</a:t>
            </a:r>
            <a:r>
              <a:rPr lang="tr-TR" dirty="0" smtClean="0"/>
              <a:t> çocuklarda </a:t>
            </a:r>
            <a:r>
              <a:rPr lang="tr-TR" dirty="0" err="1" smtClean="0"/>
              <a:t>frontal</a:t>
            </a:r>
            <a:r>
              <a:rPr lang="tr-TR" dirty="0" smtClean="0"/>
              <a:t> lob hacminin beyin hacmine oranında azalma,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ventrikül</a:t>
            </a:r>
            <a:r>
              <a:rPr lang="tr-TR" dirty="0" smtClean="0"/>
              <a:t> hacminin ise beyin hacmine oranında artma olduğu saptanmıştır.</a:t>
            </a:r>
          </a:p>
          <a:p>
            <a:pPr algn="just"/>
            <a:r>
              <a:rPr lang="tr-TR" dirty="0" err="1" smtClean="0"/>
              <a:t>Nöroendokrin</a:t>
            </a:r>
            <a:r>
              <a:rPr lang="tr-TR" dirty="0" smtClean="0"/>
              <a:t> olarak; </a:t>
            </a:r>
            <a:r>
              <a:rPr lang="tr-TR" dirty="0" err="1" smtClean="0"/>
              <a:t>depresif</a:t>
            </a:r>
            <a:r>
              <a:rPr lang="tr-TR" dirty="0" smtClean="0"/>
              <a:t> çocuk ve ergenlerde </a:t>
            </a:r>
            <a:r>
              <a:rPr lang="tr-TR" dirty="0" err="1" smtClean="0"/>
              <a:t>deksametazon</a:t>
            </a:r>
            <a:r>
              <a:rPr lang="tr-TR" dirty="0" smtClean="0"/>
              <a:t> </a:t>
            </a:r>
            <a:r>
              <a:rPr lang="tr-TR" dirty="0" err="1" smtClean="0"/>
              <a:t>supresyon</a:t>
            </a:r>
            <a:r>
              <a:rPr lang="tr-TR" dirty="0" smtClean="0"/>
              <a:t> testi çocukların %70 inde, ergenlerin %43’ünde pozitif olarak saptanmıştır.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u="sng" dirty="0" err="1" smtClean="0"/>
              <a:t>Psikososyal</a:t>
            </a:r>
            <a:r>
              <a:rPr lang="tr-TR" b="1" i="1" u="sng" dirty="0" smtClean="0"/>
              <a:t> etkenler</a:t>
            </a:r>
          </a:p>
          <a:p>
            <a:r>
              <a:rPr lang="tr-TR" dirty="0" smtClean="0"/>
              <a:t>Olumsuz yaşam olayları</a:t>
            </a:r>
          </a:p>
          <a:p>
            <a:r>
              <a:rPr lang="tr-TR" dirty="0" smtClean="0"/>
              <a:t>Sosyal destek eksikliği</a:t>
            </a:r>
          </a:p>
          <a:p>
            <a:r>
              <a:rPr lang="tr-TR" dirty="0" smtClean="0"/>
              <a:t>Bozuk ebeveyn-çocuk ilişkisi</a:t>
            </a:r>
          </a:p>
          <a:p>
            <a:r>
              <a:rPr lang="tr-TR" dirty="0" smtClean="0"/>
              <a:t>Sosyal beceri eksikliği</a:t>
            </a:r>
          </a:p>
          <a:p>
            <a:r>
              <a:rPr lang="tr-TR" dirty="0" err="1" smtClean="0"/>
              <a:t>Kohort</a:t>
            </a:r>
            <a:r>
              <a:rPr lang="tr-TR" dirty="0" smtClean="0"/>
              <a:t> etkisi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EPİDEMİYOLOJİ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/>
              <a:t>Yurtdışı çalışmalarda </a:t>
            </a:r>
            <a:r>
              <a:rPr lang="tr-TR" dirty="0" err="1" smtClean="0"/>
              <a:t>depresif</a:t>
            </a:r>
            <a:r>
              <a:rPr lang="tr-TR" dirty="0" smtClean="0"/>
              <a:t> belirtilerin çocuklarda %10-13, ergenlerde %21-56 arasında görüldüğü bildirilmektedir. </a:t>
            </a:r>
          </a:p>
          <a:p>
            <a:pPr algn="just"/>
            <a:r>
              <a:rPr lang="tr-TR" dirty="0" smtClean="0"/>
              <a:t>Yurtiçi ve yurtdışı çalışmalarda </a:t>
            </a:r>
            <a:r>
              <a:rPr lang="tr-TR" dirty="0" err="1" smtClean="0"/>
              <a:t>depresif</a:t>
            </a:r>
            <a:r>
              <a:rPr lang="tr-TR" dirty="0" smtClean="0"/>
              <a:t> belirtilerin yaşla artış gösterdiği belirtilmektedir. </a:t>
            </a:r>
          </a:p>
          <a:p>
            <a:pPr algn="just"/>
            <a:r>
              <a:rPr lang="tr-TR" dirty="0" smtClean="0"/>
              <a:t>Okul öncesi çocuklarda </a:t>
            </a:r>
            <a:r>
              <a:rPr lang="tr-TR" dirty="0" err="1" smtClean="0"/>
              <a:t>depresif</a:t>
            </a:r>
            <a:r>
              <a:rPr lang="tr-TR" dirty="0" smtClean="0"/>
              <a:t> bozukluk görülme oranı %1, okul çağında %3, ergenlerde ise bu oran %20’ye çıkmaktadır. </a:t>
            </a:r>
          </a:p>
          <a:p>
            <a:pPr algn="just"/>
            <a:r>
              <a:rPr lang="tr-TR" dirty="0" smtClean="0"/>
              <a:t>Ergenlik öncesinde depresyon görülme sıklığı cinsiyet açısından farklılık göstermezken, ergenlikte depresyon kızlarda daha çok görülmektedir. 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304801"/>
            <a:ext cx="7543800" cy="105251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dirty="0" smtClean="0"/>
              <a:t>DSM-V</a:t>
            </a:r>
            <a:br>
              <a:rPr lang="tr-TR" sz="3600" dirty="0" smtClean="0"/>
            </a:br>
            <a:r>
              <a:rPr lang="tr-TR" sz="3600" dirty="0" smtClean="0"/>
              <a:t>MAJOR DEPRESYON TANI KRİTERLERİ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66800" y="1556791"/>
            <a:ext cx="7543800" cy="4944021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Aşağıdaki belirtilerden en az </a:t>
            </a:r>
            <a:r>
              <a:rPr lang="tr-T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 tanesi</a:t>
            </a: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 hafta</a:t>
            </a: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süreyle mevcut olmalı; 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1-Çökkün </a:t>
            </a:r>
            <a:r>
              <a:rPr lang="tr-T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duygudurum</a:t>
            </a:r>
            <a:endParaRPr lang="tr-TR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2-Normal etkinliklere karşı belirgin bir biçimde azalmış ilgi, zevk alamama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3-Anlamlı derecede kilo kaybı ya da kilo alımı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4-</a:t>
            </a:r>
            <a:r>
              <a:rPr lang="tr-T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İnsomnia</a:t>
            </a: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veya </a:t>
            </a:r>
            <a:r>
              <a:rPr lang="tr-T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hipersomnia</a:t>
            </a:r>
            <a:endParaRPr lang="tr-TR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5-</a:t>
            </a:r>
            <a:r>
              <a:rPr lang="tr-T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Psikomotor</a:t>
            </a: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retardasyon</a:t>
            </a: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veya ajitasyon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6-Yorgunluk, bitkinlik, enerji kaybı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7-Değersizlik veya suçluluk duyguları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8-Düşüncelerini belli bir konu üzerine yoğunlaştıramama veya kararsızlık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tr-TR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9-Ölüm düşünceleri, intihar girişimi  ya da planları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OKUL ÖNCESİ ÇOCUKLARDA MDB BELİRTİLERİ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Üzgün görünme, gülümsememe, ağlama, </a:t>
            </a:r>
          </a:p>
          <a:p>
            <a:r>
              <a:rPr lang="tr-TR" dirty="0" smtClean="0"/>
              <a:t>Mızmızlanma, </a:t>
            </a:r>
          </a:p>
          <a:p>
            <a:r>
              <a:rPr lang="tr-TR" dirty="0" smtClean="0"/>
              <a:t>Kilo alma, </a:t>
            </a:r>
          </a:p>
          <a:p>
            <a:r>
              <a:rPr lang="tr-TR" dirty="0" smtClean="0"/>
              <a:t>Hareketlerde yavaşlama, </a:t>
            </a:r>
          </a:p>
          <a:p>
            <a:r>
              <a:rPr lang="tr-TR" dirty="0" smtClean="0"/>
              <a:t>Oyuna ve etkinliklere karşı ilgisizlik,</a:t>
            </a:r>
          </a:p>
          <a:p>
            <a:r>
              <a:rPr lang="tr-TR" dirty="0" smtClean="0"/>
              <a:t>Karın ağrısı, </a:t>
            </a:r>
          </a:p>
          <a:p>
            <a:r>
              <a:rPr lang="tr-TR" dirty="0" smtClean="0"/>
              <a:t>Ayrılık </a:t>
            </a:r>
            <a:r>
              <a:rPr lang="tr-TR" dirty="0" err="1" smtClean="0"/>
              <a:t>anksiyetesinde</a:t>
            </a:r>
            <a:r>
              <a:rPr lang="tr-TR" dirty="0" smtClean="0"/>
              <a:t> artış,</a:t>
            </a:r>
          </a:p>
          <a:p>
            <a:r>
              <a:rPr lang="tr-TR" dirty="0" smtClean="0"/>
              <a:t>Oyuncaklara, eşyalara, kend</a:t>
            </a:r>
            <a:r>
              <a:rPr lang="tr-TR" dirty="0"/>
              <a:t>i</a:t>
            </a:r>
            <a:r>
              <a:rPr lang="tr-TR" dirty="0" smtClean="0"/>
              <a:t>ne veya başkalarına karşı </a:t>
            </a:r>
            <a:r>
              <a:rPr lang="tr-TR" dirty="0" err="1" smtClean="0"/>
              <a:t>agresyon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1539</Words>
  <Application>Microsoft Office PowerPoint</Application>
  <PresentationFormat>Ekran Gösterisi (4:3)</PresentationFormat>
  <Paragraphs>255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Ofis Teması</vt:lpstr>
      <vt:lpstr>ÇOCUKLARDA VE ERGENLERDE DUYGUDURUM BOZUKLUKLARI</vt:lpstr>
      <vt:lpstr>MAJOR DEPRESİF BOZUKLUK</vt:lpstr>
      <vt:lpstr>TARİHÇE</vt:lpstr>
      <vt:lpstr>ETİYOLOJİ</vt:lpstr>
      <vt:lpstr>ETİYOLOJİ</vt:lpstr>
      <vt:lpstr>ETİYOLOJİ</vt:lpstr>
      <vt:lpstr>EPİDEMİYOLOJİ</vt:lpstr>
      <vt:lpstr>DSM-V MAJOR DEPRESYON TANI KRİTERLERİ</vt:lpstr>
      <vt:lpstr>OKUL ÖNCESİ ÇOCUKLARDA MDB BELİRTİLERİ</vt:lpstr>
      <vt:lpstr>OKUL ÇAĞI ÇOCUKLARDA MDB BELİRTİLERİ</vt:lpstr>
      <vt:lpstr>ERGENLERDE MDB BELİRTİLERİ</vt:lpstr>
      <vt:lpstr>GİDİŞ VE SONLANIM</vt:lpstr>
      <vt:lpstr>GİDİŞ VE SONLANIM</vt:lpstr>
      <vt:lpstr>GİDİŞ VE SONLANIM</vt:lpstr>
      <vt:lpstr>TEDAVİ YAKLAŞIMLARI</vt:lpstr>
      <vt:lpstr>TEDAVİ YAKLAŞIMLARI</vt:lpstr>
      <vt:lpstr>İKİ UÇLU DUYGUDURUM  BOZUKLUKLARI </vt:lpstr>
      <vt:lpstr>Slayt 18</vt:lpstr>
      <vt:lpstr>DUYGUDURUM TİPLERİ</vt:lpstr>
      <vt:lpstr>DUYGUDURUM BOZUKLUKLARI      DSM-IV’e göre</vt:lpstr>
      <vt:lpstr>  DSM-V SINIFLANDIRMASI </vt:lpstr>
      <vt:lpstr> Bipolar bozukluk I </vt:lpstr>
      <vt:lpstr>MANİK EPİZOD</vt:lpstr>
      <vt:lpstr>Bipolar bozukluk II </vt:lpstr>
      <vt:lpstr>HİPOMANİK EPİZOD </vt:lpstr>
      <vt:lpstr>SİKLOTİMİK BOZUKLUK</vt:lpstr>
      <vt:lpstr>SIKLIK VE YAYGINLIK</vt:lpstr>
      <vt:lpstr>Kalıtımsal nedenler</vt:lpstr>
      <vt:lpstr>MANİ: Bir sendrom</vt:lpstr>
      <vt:lpstr>MANİDE RUHSAL BULGULAR</vt:lpstr>
      <vt:lpstr>MANİDE RUHSAL BULGULAR</vt:lpstr>
      <vt:lpstr>MANİDE RUHSAL BULGULAR</vt:lpstr>
      <vt:lpstr>MANİDE RUHSAL BULGULAR</vt:lpstr>
      <vt:lpstr>MANİDE RUHSAL BULGULAR</vt:lpstr>
      <vt:lpstr>MANİK ATAK ALT TİPLERİ</vt:lpstr>
      <vt:lpstr>ÇOCUK VE ERGENLERDE İKİ UÇLU BOZUKLUK</vt:lpstr>
      <vt:lpstr>ETİYOLOJİ</vt:lpstr>
      <vt:lpstr>ETİYOLOJİ</vt:lpstr>
      <vt:lpstr>EPİDEMİYOLOJİ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Major depresif bozukluk</dc:title>
  <dc:creator>Soner</dc:creator>
  <cp:lastModifiedBy>Soner</cp:lastModifiedBy>
  <cp:revision>18</cp:revision>
  <dcterms:created xsi:type="dcterms:W3CDTF">2020-03-12T19:03:08Z</dcterms:created>
  <dcterms:modified xsi:type="dcterms:W3CDTF">2020-03-12T20:56:50Z</dcterms:modified>
</cp:coreProperties>
</file>